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Libre Baskerville" panose="020B0604020202020204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7118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a165a1712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a165a1712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9da16a148b5abc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9da16a148b5abc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a165a1712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0a165a1712_2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a165a1712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0a165a1712_2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a165a1712_2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0a165a1712_2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a165a1712_2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a165a1712_2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a165a171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0a165a171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a165a1712_2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0a165a1712_2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0b746aef1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0b746aef1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d192980e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d192980e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d192980e2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d192980e2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a165a1712_2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a165a1712_2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08c5607b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08c5607bc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08c5607bc4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08c5607bc4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8c5607bc4_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08c5607bc4_5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b746aef1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b746aef1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8c5607bc4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08c5607bc4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8c5607bc4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8c5607bc4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a165a1712_2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a165a1712_2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b746aef1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0b746aef1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b746aef1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b746aef1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d66546224d194b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d66546224d194b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reepik.com/" TargetMode="External"/><Relationship Id="rId5" Type="http://schemas.openxmlformats.org/officeDocument/2006/relationships/hyperlink" Target="https://www.flaticon.com/" TargetMode="External"/><Relationship Id="rId4" Type="http://schemas.openxmlformats.org/officeDocument/2006/relationships/hyperlink" Target="https://slidesgo.com/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1660981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2"/>
          </p:nvPr>
        </p:nvSpPr>
        <p:spPr>
          <a:xfrm>
            <a:off x="5105519" y="2924247"/>
            <a:ext cx="23775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949731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3"/>
          </p:nvPr>
        </p:nvSpPr>
        <p:spPr>
          <a:xfrm>
            <a:off x="5394269" y="248114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4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714125" y="1317600"/>
            <a:ext cx="4962900" cy="25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57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2230800" y="1304550"/>
            <a:ext cx="4682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4798375" y="3473350"/>
            <a:ext cx="36315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714150" y="3285213"/>
            <a:ext cx="77157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 hasCustomPrompt="1"/>
          </p:nvPr>
        </p:nvSpPr>
        <p:spPr>
          <a:xfrm>
            <a:off x="714150" y="1646788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5563410" y="7584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714120" y="21102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title" idx="2"/>
          </p:nvPr>
        </p:nvSpPr>
        <p:spPr>
          <a:xfrm>
            <a:off x="714125" y="570900"/>
            <a:ext cx="53844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ubTitle" idx="1"/>
          </p:nvPr>
        </p:nvSpPr>
        <p:spPr>
          <a:xfrm>
            <a:off x="714125" y="2178149"/>
            <a:ext cx="2650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ubTitle" idx="1"/>
          </p:nvPr>
        </p:nvSpPr>
        <p:spPr>
          <a:xfrm>
            <a:off x="3685926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title" idx="2"/>
          </p:nvPr>
        </p:nvSpPr>
        <p:spPr>
          <a:xfrm>
            <a:off x="3739626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5"/>
          </p:nvPr>
        </p:nvSpPr>
        <p:spPr>
          <a:xfrm>
            <a:off x="6132949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 idx="6"/>
          </p:nvPr>
        </p:nvSpPr>
        <p:spPr>
          <a:xfrm>
            <a:off x="6186649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27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7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 1">
  <p:cSld name="SECTION_HEADER_1_2_1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ubTitle" idx="1"/>
          </p:nvPr>
        </p:nvSpPr>
        <p:spPr>
          <a:xfrm>
            <a:off x="1426756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title" idx="2"/>
          </p:nvPr>
        </p:nvSpPr>
        <p:spPr>
          <a:xfrm>
            <a:off x="714125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3"/>
          </p:nvPr>
        </p:nvSpPr>
        <p:spPr>
          <a:xfrm>
            <a:off x="1426756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title" idx="4"/>
          </p:nvPr>
        </p:nvSpPr>
        <p:spPr>
          <a:xfrm>
            <a:off x="714125" y="318770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5"/>
          </p:nvPr>
        </p:nvSpPr>
        <p:spPr>
          <a:xfrm>
            <a:off x="5751944" y="2043225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 idx="6"/>
          </p:nvPr>
        </p:nvSpPr>
        <p:spPr>
          <a:xfrm>
            <a:off x="5751952" y="1551450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subTitle" idx="7"/>
          </p:nvPr>
        </p:nvSpPr>
        <p:spPr>
          <a:xfrm>
            <a:off x="5751944" y="3683563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 idx="8"/>
          </p:nvPr>
        </p:nvSpPr>
        <p:spPr>
          <a:xfrm>
            <a:off x="5751952" y="3187702"/>
            <a:ext cx="267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HEADER_1_2_2">
    <p:bg>
      <p:bgPr>
        <a:solidFill>
          <a:schemeClr val="lt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045000" y="543950"/>
            <a:ext cx="30540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ubTitle" idx="1"/>
          </p:nvPr>
        </p:nvSpPr>
        <p:spPr>
          <a:xfrm>
            <a:off x="3289500" y="2085975"/>
            <a:ext cx="2565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2660700" y="3251975"/>
            <a:ext cx="38226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pt-BR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pt-BR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pt-BR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pt-BR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pt-BR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6 columns">
  <p:cSld name="SECTION_HEADER_1_1_1_1_1">
    <p:bg>
      <p:bgPr>
        <a:solidFill>
          <a:schemeClr val="l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subTitle" idx="1"/>
          </p:nvPr>
        </p:nvSpPr>
        <p:spPr>
          <a:xfrm>
            <a:off x="548363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ubTitle" idx="2"/>
          </p:nvPr>
        </p:nvSpPr>
        <p:spPr>
          <a:xfrm>
            <a:off x="6218138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3"/>
          </p:nvPr>
        </p:nvSpPr>
        <p:spPr>
          <a:xfrm>
            <a:off x="3383250" y="20371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837113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title" idx="4"/>
          </p:nvPr>
        </p:nvSpPr>
        <p:spPr>
          <a:xfrm>
            <a:off x="6506888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title" idx="5"/>
          </p:nvPr>
        </p:nvSpPr>
        <p:spPr>
          <a:xfrm>
            <a:off x="3672000" y="1601438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7"/>
          </p:nvPr>
        </p:nvSpPr>
        <p:spPr>
          <a:xfrm>
            <a:off x="548363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subTitle" idx="8"/>
          </p:nvPr>
        </p:nvSpPr>
        <p:spPr>
          <a:xfrm>
            <a:off x="6218138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9"/>
          </p:nvPr>
        </p:nvSpPr>
        <p:spPr>
          <a:xfrm>
            <a:off x="3383250" y="3780188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13"/>
          </p:nvPr>
        </p:nvSpPr>
        <p:spPr>
          <a:xfrm>
            <a:off x="837113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title" idx="14"/>
          </p:nvPr>
        </p:nvSpPr>
        <p:spPr>
          <a:xfrm>
            <a:off x="6506888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title" idx="15"/>
          </p:nvPr>
        </p:nvSpPr>
        <p:spPr>
          <a:xfrm>
            <a:off x="3672000" y="3344513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SECTION_HEADER_1_3_1">
    <p:bg>
      <p:bgPr>
        <a:solidFill>
          <a:schemeClr val="l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>
            <a:spLocks noGrp="1"/>
          </p:cNvSpPr>
          <p:nvPr>
            <p:ph type="subTitle" idx="1"/>
          </p:nvPr>
        </p:nvSpPr>
        <p:spPr>
          <a:xfrm>
            <a:off x="2390700" y="1772513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 hasCustomPrompt="1"/>
          </p:nvPr>
        </p:nvSpPr>
        <p:spPr>
          <a:xfrm>
            <a:off x="2643000" y="1224113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32"/>
          <p:cNvSpPr txBox="1">
            <a:spLocks noGrp="1"/>
          </p:cNvSpPr>
          <p:nvPr>
            <p:ph type="subTitle" idx="2"/>
          </p:nvPr>
        </p:nvSpPr>
        <p:spPr>
          <a:xfrm>
            <a:off x="2390700" y="2999057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title" idx="3" hasCustomPrompt="1"/>
          </p:nvPr>
        </p:nvSpPr>
        <p:spPr>
          <a:xfrm>
            <a:off x="2643000" y="2451059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32"/>
          <p:cNvSpPr txBox="1">
            <a:spLocks noGrp="1"/>
          </p:cNvSpPr>
          <p:nvPr>
            <p:ph type="subTitle" idx="4"/>
          </p:nvPr>
        </p:nvSpPr>
        <p:spPr>
          <a:xfrm>
            <a:off x="2390700" y="4225602"/>
            <a:ext cx="436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 idx="5" hasCustomPrompt="1"/>
          </p:nvPr>
        </p:nvSpPr>
        <p:spPr>
          <a:xfrm>
            <a:off x="2643000" y="3678005"/>
            <a:ext cx="38580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32"/>
          <p:cNvSpPr txBox="1">
            <a:spLocks noGrp="1"/>
          </p:cNvSpPr>
          <p:nvPr>
            <p:ph type="title" idx="6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3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dm.unb.br/bitstream/10483/17846/1/2016_SafiraPedreiraCataldi_tcc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ctrTitle"/>
          </p:nvPr>
        </p:nvSpPr>
        <p:spPr>
          <a:xfrm>
            <a:off x="4501425" y="10526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7F694C"/>
                </a:solidFill>
              </a:rPr>
              <a:t>ALGUMAS</a:t>
            </a:r>
            <a:r>
              <a:rPr lang="pt-BR" sz="5100">
                <a:solidFill>
                  <a:srgbClr val="7F694C"/>
                </a:solidFill>
              </a:rPr>
              <a:t> </a:t>
            </a:r>
            <a:r>
              <a:rPr lang="pt-BR" sz="3600">
                <a:solidFill>
                  <a:srgbClr val="D0B35E"/>
                </a:solidFill>
              </a:rPr>
              <a:t>ADAPTAÇÕES DE  </a:t>
            </a:r>
            <a:r>
              <a:rPr lang="pt-BR" sz="5100">
                <a:solidFill>
                  <a:srgbClr val="7F694C"/>
                </a:solidFill>
              </a:rPr>
              <a:t>ROMEU </a:t>
            </a:r>
            <a:r>
              <a:rPr lang="pt-BR" sz="2800">
                <a:solidFill>
                  <a:srgbClr val="7F694C"/>
                </a:solidFill>
              </a:rPr>
              <a:t>E </a:t>
            </a:r>
            <a:r>
              <a:rPr lang="pt-BR" sz="5100">
                <a:solidFill>
                  <a:srgbClr val="7F694C"/>
                </a:solidFill>
              </a:rPr>
              <a:t> JULIETA</a:t>
            </a:r>
            <a:endParaRPr sz="5400">
              <a:solidFill>
                <a:schemeClr val="dk2"/>
              </a:solidFill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subTitle" idx="1"/>
          </p:nvPr>
        </p:nvSpPr>
        <p:spPr>
          <a:xfrm>
            <a:off x="5835225" y="3700575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>
                <a:solidFill>
                  <a:schemeClr val="accent4"/>
                </a:solidFill>
              </a:rPr>
              <a:t>INGRID BENICIO</a:t>
            </a:r>
            <a:endParaRPr sz="1200" b="1">
              <a:solidFill>
                <a:schemeClr val="accent4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>
                <a:solidFill>
                  <a:schemeClr val="accent4"/>
                </a:solidFill>
              </a:rPr>
              <a:t>LAÍS URBANSKI</a:t>
            </a:r>
            <a:endParaRPr sz="1200" b="1">
              <a:solidFill>
                <a:schemeClr val="accent4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>
                <a:solidFill>
                  <a:schemeClr val="accent4"/>
                </a:solidFill>
              </a:rPr>
              <a:t>LUIZA CAMOLESI</a:t>
            </a:r>
            <a:endParaRPr sz="1200" b="1">
              <a:solidFill>
                <a:schemeClr val="accent4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accent4"/>
                </a:solidFill>
              </a:rPr>
              <a:t>MARINA MENDONÇA SANTIAGO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221" name="Google Shape;221;p36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222" name="Google Shape;222;p3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3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>
            <a:spLocks noGrp="1"/>
          </p:cNvSpPr>
          <p:nvPr>
            <p:ph type="title"/>
          </p:nvPr>
        </p:nvSpPr>
        <p:spPr>
          <a:xfrm>
            <a:off x="689475" y="650775"/>
            <a:ext cx="49881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00"/>
              <a:t>Como a obra foi retratada na adaptação de Luhrmann?</a:t>
            </a:r>
            <a:endParaRPr sz="2700"/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1"/>
          </p:nvPr>
        </p:nvSpPr>
        <p:spPr>
          <a:xfrm>
            <a:off x="499701" y="1513125"/>
            <a:ext cx="82596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 i="1">
                <a:solidFill>
                  <a:srgbClr val="634939"/>
                </a:solidFill>
              </a:rPr>
              <a:t>Mise-en-scène -</a:t>
            </a:r>
            <a:r>
              <a:rPr lang="pt-BR" sz="1400">
                <a:solidFill>
                  <a:srgbClr val="634939"/>
                </a:solidFill>
              </a:rPr>
              <a:t> referências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Texto que se assemelha ao original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Mistura de elementos da época do livro com elementos da década de 90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Conflito entre gerações, distinção entre famílias, questões raciais e desigualdade social 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Contraste cenas do casal x cenas de outros personagens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Amor x Ódio = Morte</a:t>
            </a:r>
            <a:endParaRPr sz="1400">
              <a:solidFill>
                <a:srgbClr val="634939"/>
              </a:solidFill>
            </a:endParaRPr>
          </a:p>
        </p:txBody>
      </p:sp>
      <p:pic>
        <p:nvPicPr>
          <p:cNvPr id="344" name="Google Shape;3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649" y="317974"/>
            <a:ext cx="3188650" cy="179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0644" y="3180200"/>
            <a:ext cx="3378650" cy="19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>
            <a:spLocks noGrp="1"/>
          </p:cNvSpPr>
          <p:nvPr>
            <p:ph type="title"/>
          </p:nvPr>
        </p:nvSpPr>
        <p:spPr>
          <a:xfrm>
            <a:off x="866775" y="1419950"/>
            <a:ext cx="3689400" cy="18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solidFill>
                  <a:srgbClr val="7F694C"/>
                </a:solidFill>
              </a:rPr>
              <a:t>Romeu e Julieta </a:t>
            </a:r>
            <a:r>
              <a:rPr lang="pt-BR" sz="2000">
                <a:solidFill>
                  <a:srgbClr val="7F694C"/>
                </a:solidFill>
              </a:rPr>
              <a:t>para o público infantojuvenil brasileiro:</a:t>
            </a:r>
            <a:endParaRPr sz="2000">
              <a:solidFill>
                <a:srgbClr val="7F694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7F694C"/>
                </a:solidFill>
              </a:rPr>
              <a:t>as adaptações de Maurício de Souza</a:t>
            </a:r>
            <a:endParaRPr sz="2000">
              <a:solidFill>
                <a:srgbClr val="7F694C"/>
              </a:solidFill>
            </a:endParaRPr>
          </a:p>
        </p:txBody>
      </p:sp>
      <p:sp>
        <p:nvSpPr>
          <p:cNvPr id="351" name="Google Shape;351;p46"/>
          <p:cNvSpPr txBox="1">
            <a:spLocks noGrp="1"/>
          </p:cNvSpPr>
          <p:nvPr>
            <p:ph type="title" idx="2"/>
          </p:nvPr>
        </p:nvSpPr>
        <p:spPr>
          <a:xfrm>
            <a:off x="86677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02</a:t>
            </a:r>
            <a:endParaRPr/>
          </a:p>
        </p:txBody>
      </p:sp>
      <p:sp>
        <p:nvSpPr>
          <p:cNvPr id="352" name="Google Shape;352;p46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6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00" y="3737751"/>
            <a:ext cx="7501476" cy="9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86537">
            <a:off x="4572925" y="785812"/>
            <a:ext cx="634365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47"/>
          <p:cNvGrpSpPr/>
          <p:nvPr/>
        </p:nvGrpSpPr>
        <p:grpSpPr>
          <a:xfrm>
            <a:off x="6639231" y="2505383"/>
            <a:ext cx="2024522" cy="2093947"/>
            <a:chOff x="9691384" y="2511531"/>
            <a:chExt cx="1853788" cy="1917534"/>
          </a:xfrm>
        </p:grpSpPr>
        <p:sp>
          <p:nvSpPr>
            <p:cNvPr id="361" name="Google Shape;361;p47"/>
            <p:cNvSpPr/>
            <p:nvPr/>
          </p:nvSpPr>
          <p:spPr>
            <a:xfrm>
              <a:off x="10014624" y="2615346"/>
              <a:ext cx="1530547" cy="1635710"/>
            </a:xfrm>
            <a:custGeom>
              <a:avLst/>
              <a:gdLst/>
              <a:ahLst/>
              <a:cxnLst/>
              <a:rect l="l" t="t" r="r" b="b"/>
              <a:pathLst>
                <a:path w="36327" h="38823" extrusionOk="0">
                  <a:moveTo>
                    <a:pt x="10908" y="14956"/>
                  </a:moveTo>
                  <a:cubicBezTo>
                    <a:pt x="11364" y="14956"/>
                    <a:pt x="11889" y="15389"/>
                    <a:pt x="12909" y="16218"/>
                  </a:cubicBezTo>
                  <a:cubicBezTo>
                    <a:pt x="13386" y="16599"/>
                    <a:pt x="13803" y="17223"/>
                    <a:pt x="14562" y="17223"/>
                  </a:cubicBezTo>
                  <a:cubicBezTo>
                    <a:pt x="14600" y="17223"/>
                    <a:pt x="14638" y="17222"/>
                    <a:pt x="14677" y="17219"/>
                  </a:cubicBezTo>
                  <a:cubicBezTo>
                    <a:pt x="14711" y="17852"/>
                    <a:pt x="15211" y="18153"/>
                    <a:pt x="15645" y="18486"/>
                  </a:cubicBezTo>
                  <a:cubicBezTo>
                    <a:pt x="18113" y="20488"/>
                    <a:pt x="20548" y="22522"/>
                    <a:pt x="23017" y="24524"/>
                  </a:cubicBezTo>
                  <a:cubicBezTo>
                    <a:pt x="23717" y="25091"/>
                    <a:pt x="23884" y="25591"/>
                    <a:pt x="23283" y="26359"/>
                  </a:cubicBezTo>
                  <a:cubicBezTo>
                    <a:pt x="22249" y="27626"/>
                    <a:pt x="21282" y="28994"/>
                    <a:pt x="20315" y="30361"/>
                  </a:cubicBezTo>
                  <a:cubicBezTo>
                    <a:pt x="19864" y="30992"/>
                    <a:pt x="19628" y="31292"/>
                    <a:pt x="19327" y="31292"/>
                  </a:cubicBezTo>
                  <a:cubicBezTo>
                    <a:pt x="19071" y="31292"/>
                    <a:pt x="18768" y="31075"/>
                    <a:pt x="18247" y="30662"/>
                  </a:cubicBezTo>
                  <a:cubicBezTo>
                    <a:pt x="15978" y="28860"/>
                    <a:pt x="13743" y="27026"/>
                    <a:pt x="11442" y="25191"/>
                  </a:cubicBezTo>
                  <a:cubicBezTo>
                    <a:pt x="10941" y="24757"/>
                    <a:pt x="10441" y="24257"/>
                    <a:pt x="9740" y="24090"/>
                  </a:cubicBezTo>
                  <a:cubicBezTo>
                    <a:pt x="9707" y="23690"/>
                    <a:pt x="9340" y="23490"/>
                    <a:pt x="9107" y="23256"/>
                  </a:cubicBezTo>
                  <a:cubicBezTo>
                    <a:pt x="8339" y="22556"/>
                    <a:pt x="7506" y="21955"/>
                    <a:pt x="6705" y="21322"/>
                  </a:cubicBezTo>
                  <a:cubicBezTo>
                    <a:pt x="6105" y="20821"/>
                    <a:pt x="6004" y="20354"/>
                    <a:pt x="6572" y="19754"/>
                  </a:cubicBezTo>
                  <a:cubicBezTo>
                    <a:pt x="7439" y="18720"/>
                    <a:pt x="8239" y="17586"/>
                    <a:pt x="9107" y="16551"/>
                  </a:cubicBezTo>
                  <a:cubicBezTo>
                    <a:pt x="9995" y="15472"/>
                    <a:pt x="10410" y="14956"/>
                    <a:pt x="10908" y="14956"/>
                  </a:cubicBezTo>
                  <a:close/>
                  <a:moveTo>
                    <a:pt x="19215" y="1"/>
                  </a:moveTo>
                  <a:cubicBezTo>
                    <a:pt x="18848" y="1"/>
                    <a:pt x="18703" y="397"/>
                    <a:pt x="18513" y="640"/>
                  </a:cubicBezTo>
                  <a:cubicBezTo>
                    <a:pt x="16078" y="3709"/>
                    <a:pt x="13677" y="6744"/>
                    <a:pt x="11242" y="9813"/>
                  </a:cubicBezTo>
                  <a:cubicBezTo>
                    <a:pt x="7739" y="14250"/>
                    <a:pt x="4303" y="18686"/>
                    <a:pt x="767" y="23056"/>
                  </a:cubicBezTo>
                  <a:cubicBezTo>
                    <a:pt x="400" y="23490"/>
                    <a:pt x="0" y="23890"/>
                    <a:pt x="67" y="24524"/>
                  </a:cubicBezTo>
                  <a:cubicBezTo>
                    <a:pt x="100" y="24691"/>
                    <a:pt x="200" y="24891"/>
                    <a:pt x="334" y="24991"/>
                  </a:cubicBezTo>
                  <a:cubicBezTo>
                    <a:pt x="1801" y="26292"/>
                    <a:pt x="3336" y="27559"/>
                    <a:pt x="4937" y="28727"/>
                  </a:cubicBezTo>
                  <a:cubicBezTo>
                    <a:pt x="5094" y="28858"/>
                    <a:pt x="5272" y="28948"/>
                    <a:pt x="5455" y="28948"/>
                  </a:cubicBezTo>
                  <a:cubicBezTo>
                    <a:pt x="5504" y="28948"/>
                    <a:pt x="5554" y="28941"/>
                    <a:pt x="5604" y="28927"/>
                  </a:cubicBezTo>
                  <a:cubicBezTo>
                    <a:pt x="5704" y="29427"/>
                    <a:pt x="6105" y="29761"/>
                    <a:pt x="6471" y="30061"/>
                  </a:cubicBezTo>
                  <a:cubicBezTo>
                    <a:pt x="9907" y="32863"/>
                    <a:pt x="13343" y="35632"/>
                    <a:pt x="16779" y="38400"/>
                  </a:cubicBezTo>
                  <a:cubicBezTo>
                    <a:pt x="17035" y="38599"/>
                    <a:pt x="17266" y="38822"/>
                    <a:pt x="17576" y="38822"/>
                  </a:cubicBezTo>
                  <a:cubicBezTo>
                    <a:pt x="17630" y="38822"/>
                    <a:pt x="17687" y="38816"/>
                    <a:pt x="17746" y="38801"/>
                  </a:cubicBezTo>
                  <a:cubicBezTo>
                    <a:pt x="23784" y="30762"/>
                    <a:pt x="29822" y="22689"/>
                    <a:pt x="35893" y="14650"/>
                  </a:cubicBezTo>
                  <a:cubicBezTo>
                    <a:pt x="36326" y="14083"/>
                    <a:pt x="36193" y="13683"/>
                    <a:pt x="35692" y="13249"/>
                  </a:cubicBezTo>
                  <a:cubicBezTo>
                    <a:pt x="32123" y="10347"/>
                    <a:pt x="28554" y="7412"/>
                    <a:pt x="24985" y="4510"/>
                  </a:cubicBezTo>
                  <a:cubicBezTo>
                    <a:pt x="23217" y="2975"/>
                    <a:pt x="21415" y="1441"/>
                    <a:pt x="19514" y="73"/>
                  </a:cubicBezTo>
                  <a:cubicBezTo>
                    <a:pt x="19400" y="22"/>
                    <a:pt x="19302" y="1"/>
                    <a:pt x="19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7"/>
            <p:cNvSpPr/>
            <p:nvPr/>
          </p:nvSpPr>
          <p:spPr>
            <a:xfrm>
              <a:off x="9820646" y="2511531"/>
              <a:ext cx="1016194" cy="1135682"/>
            </a:xfrm>
            <a:custGeom>
              <a:avLst/>
              <a:gdLst/>
              <a:ahLst/>
              <a:cxnLst/>
              <a:rect l="l" t="t" r="r" b="b"/>
              <a:pathLst>
                <a:path w="24119" h="26955" extrusionOk="0">
                  <a:moveTo>
                    <a:pt x="20268" y="1"/>
                  </a:moveTo>
                  <a:cubicBezTo>
                    <a:pt x="19518" y="1"/>
                    <a:pt x="18847" y="536"/>
                    <a:pt x="17980" y="1636"/>
                  </a:cubicBezTo>
                  <a:cubicBezTo>
                    <a:pt x="15779" y="4405"/>
                    <a:pt x="13577" y="7174"/>
                    <a:pt x="11409" y="9942"/>
                  </a:cubicBezTo>
                  <a:cubicBezTo>
                    <a:pt x="7606" y="14779"/>
                    <a:pt x="3804" y="19616"/>
                    <a:pt x="1" y="24453"/>
                  </a:cubicBezTo>
                  <a:cubicBezTo>
                    <a:pt x="1" y="24686"/>
                    <a:pt x="134" y="24820"/>
                    <a:pt x="334" y="24820"/>
                  </a:cubicBezTo>
                  <a:cubicBezTo>
                    <a:pt x="362" y="24819"/>
                    <a:pt x="390" y="24818"/>
                    <a:pt x="418" y="24818"/>
                  </a:cubicBezTo>
                  <a:cubicBezTo>
                    <a:pt x="1478" y="24818"/>
                    <a:pt x="2294" y="25430"/>
                    <a:pt x="3237" y="25820"/>
                  </a:cubicBezTo>
                  <a:cubicBezTo>
                    <a:pt x="3259" y="25831"/>
                    <a:pt x="3281" y="25835"/>
                    <a:pt x="3303" y="25835"/>
                  </a:cubicBezTo>
                  <a:cubicBezTo>
                    <a:pt x="3348" y="25835"/>
                    <a:pt x="3392" y="25820"/>
                    <a:pt x="3437" y="25820"/>
                  </a:cubicBezTo>
                  <a:cubicBezTo>
                    <a:pt x="3837" y="26254"/>
                    <a:pt x="4404" y="26521"/>
                    <a:pt x="4804" y="26954"/>
                  </a:cubicBezTo>
                  <a:cubicBezTo>
                    <a:pt x="7106" y="24019"/>
                    <a:pt x="9374" y="21117"/>
                    <a:pt x="11676" y="18182"/>
                  </a:cubicBezTo>
                  <a:cubicBezTo>
                    <a:pt x="13444" y="15947"/>
                    <a:pt x="15212" y="13712"/>
                    <a:pt x="16980" y="11443"/>
                  </a:cubicBezTo>
                  <a:cubicBezTo>
                    <a:pt x="19348" y="8475"/>
                    <a:pt x="21750" y="5506"/>
                    <a:pt x="24118" y="2537"/>
                  </a:cubicBezTo>
                  <a:cubicBezTo>
                    <a:pt x="23818" y="2137"/>
                    <a:pt x="23451" y="1837"/>
                    <a:pt x="22984" y="1603"/>
                  </a:cubicBezTo>
                  <a:cubicBezTo>
                    <a:pt x="22851" y="1470"/>
                    <a:pt x="22684" y="1303"/>
                    <a:pt x="22517" y="1136"/>
                  </a:cubicBezTo>
                  <a:cubicBezTo>
                    <a:pt x="21598" y="386"/>
                    <a:pt x="20905" y="1"/>
                    <a:pt x="20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7"/>
            <p:cNvSpPr/>
            <p:nvPr/>
          </p:nvSpPr>
          <p:spPr>
            <a:xfrm>
              <a:off x="9747588" y="3590250"/>
              <a:ext cx="962728" cy="798874"/>
            </a:xfrm>
            <a:custGeom>
              <a:avLst/>
              <a:gdLst/>
              <a:ahLst/>
              <a:cxnLst/>
              <a:rect l="l" t="t" r="r" b="b"/>
              <a:pathLst>
                <a:path w="22850" h="18961" extrusionOk="0">
                  <a:moveTo>
                    <a:pt x="2680" y="0"/>
                  </a:moveTo>
                  <a:cubicBezTo>
                    <a:pt x="2411" y="0"/>
                    <a:pt x="2160" y="125"/>
                    <a:pt x="1935" y="384"/>
                  </a:cubicBezTo>
                  <a:cubicBezTo>
                    <a:pt x="1835" y="384"/>
                    <a:pt x="1735" y="417"/>
                    <a:pt x="1635" y="451"/>
                  </a:cubicBezTo>
                  <a:cubicBezTo>
                    <a:pt x="100" y="1452"/>
                    <a:pt x="0" y="2619"/>
                    <a:pt x="1335" y="3820"/>
                  </a:cubicBezTo>
                  <a:cubicBezTo>
                    <a:pt x="2435" y="4754"/>
                    <a:pt x="3603" y="5621"/>
                    <a:pt x="4704" y="6522"/>
                  </a:cubicBezTo>
                  <a:cubicBezTo>
                    <a:pt x="9474" y="10425"/>
                    <a:pt x="14244" y="14294"/>
                    <a:pt x="19047" y="18164"/>
                  </a:cubicBezTo>
                  <a:cubicBezTo>
                    <a:pt x="19457" y="18485"/>
                    <a:pt x="19815" y="18961"/>
                    <a:pt x="20414" y="18961"/>
                  </a:cubicBezTo>
                  <a:cubicBezTo>
                    <a:pt x="20498" y="18961"/>
                    <a:pt x="20587" y="18951"/>
                    <a:pt x="20682" y="18931"/>
                  </a:cubicBezTo>
                  <a:cubicBezTo>
                    <a:pt x="21182" y="18230"/>
                    <a:pt x="21716" y="17530"/>
                    <a:pt x="22250" y="16829"/>
                  </a:cubicBezTo>
                  <a:cubicBezTo>
                    <a:pt x="22450" y="16596"/>
                    <a:pt x="22650" y="16362"/>
                    <a:pt x="22850" y="16095"/>
                  </a:cubicBezTo>
                  <a:cubicBezTo>
                    <a:pt x="16412" y="10825"/>
                    <a:pt x="9941" y="5555"/>
                    <a:pt x="3469" y="317"/>
                  </a:cubicBezTo>
                  <a:cubicBezTo>
                    <a:pt x="3196" y="108"/>
                    <a:pt x="2930" y="0"/>
                    <a:pt x="2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7"/>
            <p:cNvSpPr/>
            <p:nvPr/>
          </p:nvSpPr>
          <p:spPr>
            <a:xfrm>
              <a:off x="10243699" y="3215313"/>
              <a:ext cx="799717" cy="743386"/>
            </a:xfrm>
            <a:custGeom>
              <a:avLst/>
              <a:gdLst/>
              <a:ahLst/>
              <a:cxnLst/>
              <a:rect l="l" t="t" r="r" b="b"/>
              <a:pathLst>
                <a:path w="18981" h="17644" extrusionOk="0">
                  <a:moveTo>
                    <a:pt x="5374" y="0"/>
                  </a:moveTo>
                  <a:cubicBezTo>
                    <a:pt x="5105" y="0"/>
                    <a:pt x="4851" y="175"/>
                    <a:pt x="4570" y="544"/>
                  </a:cubicBezTo>
                  <a:cubicBezTo>
                    <a:pt x="3236" y="2311"/>
                    <a:pt x="1835" y="4013"/>
                    <a:pt x="467" y="5714"/>
                  </a:cubicBezTo>
                  <a:cubicBezTo>
                    <a:pt x="0" y="6281"/>
                    <a:pt x="134" y="6648"/>
                    <a:pt x="668" y="7082"/>
                  </a:cubicBezTo>
                  <a:cubicBezTo>
                    <a:pt x="1868" y="8049"/>
                    <a:pt x="3069" y="9083"/>
                    <a:pt x="4270" y="10084"/>
                  </a:cubicBezTo>
                  <a:cubicBezTo>
                    <a:pt x="7272" y="12485"/>
                    <a:pt x="10274" y="14854"/>
                    <a:pt x="13243" y="17256"/>
                  </a:cubicBezTo>
                  <a:cubicBezTo>
                    <a:pt x="13531" y="17492"/>
                    <a:pt x="13750" y="17643"/>
                    <a:pt x="13961" y="17643"/>
                  </a:cubicBezTo>
                  <a:cubicBezTo>
                    <a:pt x="14166" y="17643"/>
                    <a:pt x="14364" y="17501"/>
                    <a:pt x="14611" y="17155"/>
                  </a:cubicBezTo>
                  <a:cubicBezTo>
                    <a:pt x="15845" y="15321"/>
                    <a:pt x="17179" y="13553"/>
                    <a:pt x="18514" y="11818"/>
                  </a:cubicBezTo>
                  <a:cubicBezTo>
                    <a:pt x="18947" y="11251"/>
                    <a:pt x="18981" y="10918"/>
                    <a:pt x="18347" y="10417"/>
                  </a:cubicBezTo>
                  <a:cubicBezTo>
                    <a:pt x="15311" y="7982"/>
                    <a:pt x="12309" y="5447"/>
                    <a:pt x="9307" y="2979"/>
                  </a:cubicBezTo>
                  <a:cubicBezTo>
                    <a:pt x="8273" y="2145"/>
                    <a:pt x="7172" y="1311"/>
                    <a:pt x="6171" y="410"/>
                  </a:cubicBezTo>
                  <a:cubicBezTo>
                    <a:pt x="5871" y="142"/>
                    <a:pt x="5616" y="0"/>
                    <a:pt x="5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7"/>
            <p:cNvSpPr/>
            <p:nvPr/>
          </p:nvSpPr>
          <p:spPr>
            <a:xfrm>
              <a:off x="9691384" y="3543483"/>
              <a:ext cx="1063930" cy="885583"/>
            </a:xfrm>
            <a:custGeom>
              <a:avLst/>
              <a:gdLst/>
              <a:ahLst/>
              <a:cxnLst/>
              <a:rect l="l" t="t" r="r" b="b"/>
              <a:pathLst>
                <a:path w="25252" h="21019" extrusionOk="0">
                  <a:moveTo>
                    <a:pt x="4012" y="0"/>
                  </a:moveTo>
                  <a:cubicBezTo>
                    <a:pt x="2434" y="0"/>
                    <a:pt x="1252" y="1791"/>
                    <a:pt x="934" y="3329"/>
                  </a:cubicBezTo>
                  <a:cubicBezTo>
                    <a:pt x="801" y="5264"/>
                    <a:pt x="6271" y="8566"/>
                    <a:pt x="8039" y="10300"/>
                  </a:cubicBezTo>
                  <a:cubicBezTo>
                    <a:pt x="7797" y="10573"/>
                    <a:pt x="19927" y="21019"/>
                    <a:pt x="21989" y="21019"/>
                  </a:cubicBezTo>
                  <a:cubicBezTo>
                    <a:pt x="22199" y="21019"/>
                    <a:pt x="22304" y="20911"/>
                    <a:pt x="22283" y="20675"/>
                  </a:cubicBezTo>
                  <a:cubicBezTo>
                    <a:pt x="17246" y="15604"/>
                    <a:pt x="11175" y="11635"/>
                    <a:pt x="5571" y="6798"/>
                  </a:cubicBezTo>
                  <a:cubicBezTo>
                    <a:pt x="3970" y="5197"/>
                    <a:pt x="0" y="3596"/>
                    <a:pt x="3402" y="1594"/>
                  </a:cubicBezTo>
                  <a:cubicBezTo>
                    <a:pt x="3574" y="1532"/>
                    <a:pt x="3734" y="1504"/>
                    <a:pt x="3886" y="1504"/>
                  </a:cubicBezTo>
                  <a:cubicBezTo>
                    <a:pt x="4704" y="1504"/>
                    <a:pt x="5257" y="2311"/>
                    <a:pt x="5904" y="2762"/>
                  </a:cubicBezTo>
                  <a:cubicBezTo>
                    <a:pt x="10141" y="6198"/>
                    <a:pt x="14177" y="9467"/>
                    <a:pt x="18413" y="12902"/>
                  </a:cubicBezTo>
                  <a:cubicBezTo>
                    <a:pt x="19592" y="13403"/>
                    <a:pt x="22699" y="17291"/>
                    <a:pt x="24580" y="17291"/>
                  </a:cubicBezTo>
                  <a:cubicBezTo>
                    <a:pt x="24827" y="17291"/>
                    <a:pt x="25054" y="17223"/>
                    <a:pt x="25251" y="17072"/>
                  </a:cubicBezTo>
                  <a:cubicBezTo>
                    <a:pt x="22616" y="13503"/>
                    <a:pt x="17713" y="10968"/>
                    <a:pt x="14143" y="7498"/>
                  </a:cubicBezTo>
                  <a:cubicBezTo>
                    <a:pt x="10941" y="5097"/>
                    <a:pt x="8506" y="2461"/>
                    <a:pt x="5304" y="393"/>
                  </a:cubicBezTo>
                  <a:cubicBezTo>
                    <a:pt x="4852" y="120"/>
                    <a:pt x="4419" y="0"/>
                    <a:pt x="4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714125" y="2240275"/>
            <a:ext cx="4962900" cy="13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</a:rPr>
              <a:t>“As crianças podem ser despertadas para o interesse por Shakespeare, para sua própria formação como frequentadores de teatro, e para as possibilidades de conhecer, futuramente, os textos literários por trás das cenas vistas no palco.”</a:t>
            </a:r>
            <a:endParaRPr>
              <a:solidFill>
                <a:srgbClr val="63493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838800" y="739350"/>
            <a:ext cx="7287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ESTUDO DE UMA ADAPTAÇÃO INFANTIL DE ROMEU E JULIETA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Tiago Marques Luiz (UFU)</a:t>
            </a:r>
            <a:endParaRPr sz="1500"/>
          </a:p>
        </p:txBody>
      </p:sp>
      <p:grpSp>
        <p:nvGrpSpPr>
          <p:cNvPr id="368" name="Google Shape;368;p47"/>
          <p:cNvGrpSpPr/>
          <p:nvPr/>
        </p:nvGrpSpPr>
        <p:grpSpPr>
          <a:xfrm>
            <a:off x="5895805" y="1108040"/>
            <a:ext cx="2414343" cy="2142809"/>
            <a:chOff x="9143997" y="717540"/>
            <a:chExt cx="2210734" cy="1962279"/>
          </a:xfrm>
        </p:grpSpPr>
        <p:sp>
          <p:nvSpPr>
            <p:cNvPr id="369" name="Google Shape;369;p47"/>
            <p:cNvSpPr/>
            <p:nvPr/>
          </p:nvSpPr>
          <p:spPr>
            <a:xfrm>
              <a:off x="9839647" y="1845764"/>
              <a:ext cx="192588" cy="251615"/>
            </a:xfrm>
            <a:custGeom>
              <a:avLst/>
              <a:gdLst/>
              <a:ahLst/>
              <a:cxnLst/>
              <a:rect l="l" t="t" r="r" b="b"/>
              <a:pathLst>
                <a:path w="4571" h="5972" extrusionOk="0">
                  <a:moveTo>
                    <a:pt x="2369" y="0"/>
                  </a:moveTo>
                  <a:cubicBezTo>
                    <a:pt x="2336" y="167"/>
                    <a:pt x="2369" y="367"/>
                    <a:pt x="2136" y="467"/>
                  </a:cubicBezTo>
                  <a:cubicBezTo>
                    <a:pt x="2169" y="968"/>
                    <a:pt x="2102" y="1435"/>
                    <a:pt x="1669" y="1768"/>
                  </a:cubicBezTo>
                  <a:cubicBezTo>
                    <a:pt x="1635" y="2202"/>
                    <a:pt x="1435" y="2469"/>
                    <a:pt x="968" y="2469"/>
                  </a:cubicBezTo>
                  <a:cubicBezTo>
                    <a:pt x="901" y="2535"/>
                    <a:pt x="835" y="2602"/>
                    <a:pt x="768" y="2669"/>
                  </a:cubicBezTo>
                  <a:cubicBezTo>
                    <a:pt x="601" y="2969"/>
                    <a:pt x="268" y="2936"/>
                    <a:pt x="1" y="2969"/>
                  </a:cubicBezTo>
                  <a:cubicBezTo>
                    <a:pt x="34" y="3069"/>
                    <a:pt x="34" y="3169"/>
                    <a:pt x="34" y="3236"/>
                  </a:cubicBezTo>
                  <a:cubicBezTo>
                    <a:pt x="1635" y="3369"/>
                    <a:pt x="2002" y="4637"/>
                    <a:pt x="2369" y="5971"/>
                  </a:cubicBezTo>
                  <a:cubicBezTo>
                    <a:pt x="2603" y="5438"/>
                    <a:pt x="2603" y="4971"/>
                    <a:pt x="2903" y="4637"/>
                  </a:cubicBezTo>
                  <a:cubicBezTo>
                    <a:pt x="3070" y="4137"/>
                    <a:pt x="3403" y="3803"/>
                    <a:pt x="3870" y="3570"/>
                  </a:cubicBezTo>
                  <a:cubicBezTo>
                    <a:pt x="4070" y="3303"/>
                    <a:pt x="4537" y="3369"/>
                    <a:pt x="4571" y="2969"/>
                  </a:cubicBezTo>
                  <a:cubicBezTo>
                    <a:pt x="3170" y="2469"/>
                    <a:pt x="2603" y="1335"/>
                    <a:pt x="23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7"/>
            <p:cNvSpPr/>
            <p:nvPr/>
          </p:nvSpPr>
          <p:spPr>
            <a:xfrm>
              <a:off x="9956312" y="717540"/>
              <a:ext cx="1323930" cy="1516138"/>
            </a:xfrm>
            <a:custGeom>
              <a:avLst/>
              <a:gdLst/>
              <a:ahLst/>
              <a:cxnLst/>
              <a:rect l="l" t="t" r="r" b="b"/>
              <a:pathLst>
                <a:path w="31423" h="35985" extrusionOk="0">
                  <a:moveTo>
                    <a:pt x="17275" y="1"/>
                  </a:moveTo>
                  <a:cubicBezTo>
                    <a:pt x="17127" y="1"/>
                    <a:pt x="16954" y="68"/>
                    <a:pt x="16746" y="193"/>
                  </a:cubicBezTo>
                  <a:cubicBezTo>
                    <a:pt x="11709" y="3061"/>
                    <a:pt x="6639" y="5930"/>
                    <a:pt x="1568" y="8765"/>
                  </a:cubicBezTo>
                  <a:cubicBezTo>
                    <a:pt x="834" y="9166"/>
                    <a:pt x="401" y="9766"/>
                    <a:pt x="167" y="10533"/>
                  </a:cubicBezTo>
                  <a:cubicBezTo>
                    <a:pt x="0" y="10900"/>
                    <a:pt x="0" y="11267"/>
                    <a:pt x="134" y="11634"/>
                  </a:cubicBezTo>
                  <a:cubicBezTo>
                    <a:pt x="267" y="12235"/>
                    <a:pt x="601" y="12802"/>
                    <a:pt x="901" y="13335"/>
                  </a:cubicBezTo>
                  <a:cubicBezTo>
                    <a:pt x="2335" y="15904"/>
                    <a:pt x="3770" y="18472"/>
                    <a:pt x="5238" y="21008"/>
                  </a:cubicBezTo>
                  <a:cubicBezTo>
                    <a:pt x="7906" y="25644"/>
                    <a:pt x="10475" y="30314"/>
                    <a:pt x="13143" y="34918"/>
                  </a:cubicBezTo>
                  <a:cubicBezTo>
                    <a:pt x="13377" y="35351"/>
                    <a:pt x="13510" y="35885"/>
                    <a:pt x="14077" y="35985"/>
                  </a:cubicBezTo>
                  <a:cubicBezTo>
                    <a:pt x="14211" y="35918"/>
                    <a:pt x="14311" y="35818"/>
                    <a:pt x="14311" y="35718"/>
                  </a:cubicBezTo>
                  <a:cubicBezTo>
                    <a:pt x="14477" y="34350"/>
                    <a:pt x="15478" y="33783"/>
                    <a:pt x="16546" y="33183"/>
                  </a:cubicBezTo>
                  <a:cubicBezTo>
                    <a:pt x="21149" y="30581"/>
                    <a:pt x="25752" y="28013"/>
                    <a:pt x="30322" y="25377"/>
                  </a:cubicBezTo>
                  <a:cubicBezTo>
                    <a:pt x="30722" y="25177"/>
                    <a:pt x="31189" y="24977"/>
                    <a:pt x="31356" y="24477"/>
                  </a:cubicBezTo>
                  <a:cubicBezTo>
                    <a:pt x="31423" y="23876"/>
                    <a:pt x="31056" y="23409"/>
                    <a:pt x="30789" y="22942"/>
                  </a:cubicBezTo>
                  <a:cubicBezTo>
                    <a:pt x="26786" y="15871"/>
                    <a:pt x="22783" y="8799"/>
                    <a:pt x="18814" y="1727"/>
                  </a:cubicBezTo>
                  <a:cubicBezTo>
                    <a:pt x="18547" y="1260"/>
                    <a:pt x="18247" y="793"/>
                    <a:pt x="17780" y="426"/>
                  </a:cubicBezTo>
                  <a:cubicBezTo>
                    <a:pt x="17643" y="134"/>
                    <a:pt x="17484" y="1"/>
                    <a:pt x="17275" y="1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7"/>
            <p:cNvSpPr/>
            <p:nvPr/>
          </p:nvSpPr>
          <p:spPr>
            <a:xfrm>
              <a:off x="9165063" y="1185211"/>
              <a:ext cx="1271938" cy="1424036"/>
            </a:xfrm>
            <a:custGeom>
              <a:avLst/>
              <a:gdLst/>
              <a:ahLst/>
              <a:cxnLst/>
              <a:rect l="l" t="t" r="r" b="b"/>
              <a:pathLst>
                <a:path w="30189" h="33799" extrusionOk="0">
                  <a:moveTo>
                    <a:pt x="15647" y="11206"/>
                  </a:moveTo>
                  <a:lnTo>
                    <a:pt x="15647" y="11206"/>
                  </a:lnTo>
                  <a:cubicBezTo>
                    <a:pt x="15514" y="11285"/>
                    <a:pt x="15380" y="11365"/>
                    <a:pt x="15245" y="11442"/>
                  </a:cubicBezTo>
                  <a:cubicBezTo>
                    <a:pt x="13039" y="12711"/>
                    <a:pt x="10805" y="13953"/>
                    <a:pt x="8569" y="15167"/>
                  </a:cubicBezTo>
                  <a:lnTo>
                    <a:pt x="8569" y="15167"/>
                  </a:lnTo>
                  <a:cubicBezTo>
                    <a:pt x="10694" y="14003"/>
                    <a:pt x="12775" y="12748"/>
                    <a:pt x="14911" y="11575"/>
                  </a:cubicBezTo>
                  <a:cubicBezTo>
                    <a:pt x="15150" y="11446"/>
                    <a:pt x="15400" y="11329"/>
                    <a:pt x="15647" y="11206"/>
                  </a:cubicBezTo>
                  <a:close/>
                  <a:moveTo>
                    <a:pt x="16345" y="0"/>
                  </a:moveTo>
                  <a:cubicBezTo>
                    <a:pt x="15812" y="167"/>
                    <a:pt x="15345" y="434"/>
                    <a:pt x="14944" y="768"/>
                  </a:cubicBezTo>
                  <a:cubicBezTo>
                    <a:pt x="14778" y="1301"/>
                    <a:pt x="15111" y="1668"/>
                    <a:pt x="15311" y="2069"/>
                  </a:cubicBezTo>
                  <a:cubicBezTo>
                    <a:pt x="17279" y="5504"/>
                    <a:pt x="19214" y="8974"/>
                    <a:pt x="21182" y="12409"/>
                  </a:cubicBezTo>
                  <a:cubicBezTo>
                    <a:pt x="22316" y="14444"/>
                    <a:pt x="23417" y="16479"/>
                    <a:pt x="24618" y="18480"/>
                  </a:cubicBezTo>
                  <a:cubicBezTo>
                    <a:pt x="24485" y="18464"/>
                    <a:pt x="24351" y="18447"/>
                    <a:pt x="24218" y="18447"/>
                  </a:cubicBezTo>
                  <a:cubicBezTo>
                    <a:pt x="24084" y="18447"/>
                    <a:pt x="23951" y="18464"/>
                    <a:pt x="23817" y="18514"/>
                  </a:cubicBezTo>
                  <a:cubicBezTo>
                    <a:pt x="20215" y="20415"/>
                    <a:pt x="16646" y="22483"/>
                    <a:pt x="13076" y="24451"/>
                  </a:cubicBezTo>
                  <a:cubicBezTo>
                    <a:pt x="16012" y="22717"/>
                    <a:pt x="19014" y="21082"/>
                    <a:pt x="21983" y="19414"/>
                  </a:cubicBezTo>
                  <a:cubicBezTo>
                    <a:pt x="22283" y="19248"/>
                    <a:pt x="22583" y="19081"/>
                    <a:pt x="22717" y="18747"/>
                  </a:cubicBezTo>
                  <a:cubicBezTo>
                    <a:pt x="22483" y="18180"/>
                    <a:pt x="21916" y="17980"/>
                    <a:pt x="21482" y="17646"/>
                  </a:cubicBezTo>
                  <a:cubicBezTo>
                    <a:pt x="20715" y="17646"/>
                    <a:pt x="20181" y="18147"/>
                    <a:pt x="19548" y="18480"/>
                  </a:cubicBezTo>
                  <a:cubicBezTo>
                    <a:pt x="17013" y="19915"/>
                    <a:pt x="14477" y="21382"/>
                    <a:pt x="11876" y="22750"/>
                  </a:cubicBezTo>
                  <a:cubicBezTo>
                    <a:pt x="14678" y="21082"/>
                    <a:pt x="17546" y="19548"/>
                    <a:pt x="20348" y="17913"/>
                  </a:cubicBezTo>
                  <a:cubicBezTo>
                    <a:pt x="20715" y="17746"/>
                    <a:pt x="21082" y="17546"/>
                    <a:pt x="21216" y="17146"/>
                  </a:cubicBezTo>
                  <a:cubicBezTo>
                    <a:pt x="21249" y="16512"/>
                    <a:pt x="20982" y="16112"/>
                    <a:pt x="20482" y="15812"/>
                  </a:cubicBezTo>
                  <a:cubicBezTo>
                    <a:pt x="20432" y="15805"/>
                    <a:pt x="20384" y="15801"/>
                    <a:pt x="20337" y="15801"/>
                  </a:cubicBezTo>
                  <a:cubicBezTo>
                    <a:pt x="19950" y="15801"/>
                    <a:pt x="19675" y="16033"/>
                    <a:pt x="19348" y="16212"/>
                  </a:cubicBezTo>
                  <a:cubicBezTo>
                    <a:pt x="16546" y="17780"/>
                    <a:pt x="13777" y="19414"/>
                    <a:pt x="10942" y="20949"/>
                  </a:cubicBezTo>
                  <a:cubicBezTo>
                    <a:pt x="13543" y="19414"/>
                    <a:pt x="16179" y="17947"/>
                    <a:pt x="18814" y="16446"/>
                  </a:cubicBezTo>
                  <a:cubicBezTo>
                    <a:pt x="19314" y="16145"/>
                    <a:pt x="19915" y="15945"/>
                    <a:pt x="20181" y="15378"/>
                  </a:cubicBezTo>
                  <a:cubicBezTo>
                    <a:pt x="20248" y="14778"/>
                    <a:pt x="20015" y="14344"/>
                    <a:pt x="19481" y="14044"/>
                  </a:cubicBezTo>
                  <a:cubicBezTo>
                    <a:pt x="19456" y="14042"/>
                    <a:pt x="19431" y="14042"/>
                    <a:pt x="19407" y="14042"/>
                  </a:cubicBezTo>
                  <a:cubicBezTo>
                    <a:pt x="18913" y="14042"/>
                    <a:pt x="18562" y="14353"/>
                    <a:pt x="18180" y="14544"/>
                  </a:cubicBezTo>
                  <a:cubicBezTo>
                    <a:pt x="15445" y="16045"/>
                    <a:pt x="12743" y="17613"/>
                    <a:pt x="9907" y="19214"/>
                  </a:cubicBezTo>
                  <a:cubicBezTo>
                    <a:pt x="10174" y="18914"/>
                    <a:pt x="10374" y="18814"/>
                    <a:pt x="10608" y="18714"/>
                  </a:cubicBezTo>
                  <a:cubicBezTo>
                    <a:pt x="12976" y="17446"/>
                    <a:pt x="15311" y="16045"/>
                    <a:pt x="17646" y="14744"/>
                  </a:cubicBezTo>
                  <a:cubicBezTo>
                    <a:pt x="18213" y="14444"/>
                    <a:pt x="18847" y="14211"/>
                    <a:pt x="19214" y="13644"/>
                  </a:cubicBezTo>
                  <a:cubicBezTo>
                    <a:pt x="19247" y="13043"/>
                    <a:pt x="18981" y="12609"/>
                    <a:pt x="18514" y="12276"/>
                  </a:cubicBezTo>
                  <a:cubicBezTo>
                    <a:pt x="18466" y="12271"/>
                    <a:pt x="18420" y="12269"/>
                    <a:pt x="18374" y="12269"/>
                  </a:cubicBezTo>
                  <a:cubicBezTo>
                    <a:pt x="17815" y="12269"/>
                    <a:pt x="17411" y="12630"/>
                    <a:pt x="16979" y="12876"/>
                  </a:cubicBezTo>
                  <a:cubicBezTo>
                    <a:pt x="14311" y="14344"/>
                    <a:pt x="11675" y="15845"/>
                    <a:pt x="8973" y="17380"/>
                  </a:cubicBezTo>
                  <a:cubicBezTo>
                    <a:pt x="9074" y="17213"/>
                    <a:pt x="9174" y="17146"/>
                    <a:pt x="9274" y="17079"/>
                  </a:cubicBezTo>
                  <a:cubicBezTo>
                    <a:pt x="11842" y="15678"/>
                    <a:pt x="14377" y="14244"/>
                    <a:pt x="16912" y="12776"/>
                  </a:cubicBezTo>
                  <a:cubicBezTo>
                    <a:pt x="17379" y="12509"/>
                    <a:pt x="17947" y="12309"/>
                    <a:pt x="18180" y="11742"/>
                  </a:cubicBezTo>
                  <a:cubicBezTo>
                    <a:pt x="18180" y="11142"/>
                    <a:pt x="17980" y="10675"/>
                    <a:pt x="17413" y="10408"/>
                  </a:cubicBezTo>
                  <a:cubicBezTo>
                    <a:pt x="17045" y="10485"/>
                    <a:pt x="16705" y="10625"/>
                    <a:pt x="16377" y="10793"/>
                  </a:cubicBezTo>
                  <a:lnTo>
                    <a:pt x="16377" y="10793"/>
                  </a:lnTo>
                  <a:cubicBezTo>
                    <a:pt x="16678" y="10588"/>
                    <a:pt x="16946" y="10340"/>
                    <a:pt x="17146" y="10008"/>
                  </a:cubicBezTo>
                  <a:cubicBezTo>
                    <a:pt x="17179" y="9407"/>
                    <a:pt x="16946" y="8940"/>
                    <a:pt x="16412" y="8640"/>
                  </a:cubicBezTo>
                  <a:cubicBezTo>
                    <a:pt x="15845" y="8640"/>
                    <a:pt x="15445" y="8974"/>
                    <a:pt x="14978" y="9240"/>
                  </a:cubicBezTo>
                  <a:cubicBezTo>
                    <a:pt x="12276" y="10775"/>
                    <a:pt x="9574" y="12309"/>
                    <a:pt x="6872" y="13810"/>
                  </a:cubicBezTo>
                  <a:cubicBezTo>
                    <a:pt x="9641" y="12176"/>
                    <a:pt x="12443" y="10641"/>
                    <a:pt x="15211" y="9040"/>
                  </a:cubicBezTo>
                  <a:cubicBezTo>
                    <a:pt x="15578" y="8840"/>
                    <a:pt x="16012" y="8673"/>
                    <a:pt x="16179" y="8206"/>
                  </a:cubicBezTo>
                  <a:cubicBezTo>
                    <a:pt x="16245" y="7873"/>
                    <a:pt x="16112" y="7539"/>
                    <a:pt x="15945" y="7239"/>
                  </a:cubicBezTo>
                  <a:cubicBezTo>
                    <a:pt x="15044" y="5705"/>
                    <a:pt x="14177" y="4137"/>
                    <a:pt x="13277" y="2602"/>
                  </a:cubicBezTo>
                  <a:cubicBezTo>
                    <a:pt x="13143" y="2369"/>
                    <a:pt x="13010" y="2102"/>
                    <a:pt x="12676" y="2035"/>
                  </a:cubicBezTo>
                  <a:cubicBezTo>
                    <a:pt x="8640" y="4304"/>
                    <a:pt x="4604" y="6605"/>
                    <a:pt x="534" y="8840"/>
                  </a:cubicBezTo>
                  <a:cubicBezTo>
                    <a:pt x="0" y="9140"/>
                    <a:pt x="367" y="9374"/>
                    <a:pt x="434" y="9674"/>
                  </a:cubicBezTo>
                  <a:cubicBezTo>
                    <a:pt x="401" y="10208"/>
                    <a:pt x="701" y="10675"/>
                    <a:pt x="968" y="11142"/>
                  </a:cubicBezTo>
                  <a:cubicBezTo>
                    <a:pt x="4737" y="17847"/>
                    <a:pt x="8540" y="24551"/>
                    <a:pt x="12309" y="31256"/>
                  </a:cubicBezTo>
                  <a:cubicBezTo>
                    <a:pt x="12776" y="32090"/>
                    <a:pt x="13143" y="33024"/>
                    <a:pt x="13844" y="33691"/>
                  </a:cubicBezTo>
                  <a:cubicBezTo>
                    <a:pt x="14003" y="33767"/>
                    <a:pt x="14153" y="33798"/>
                    <a:pt x="14294" y="33798"/>
                  </a:cubicBezTo>
                  <a:cubicBezTo>
                    <a:pt x="14713" y="33798"/>
                    <a:pt x="15062" y="33524"/>
                    <a:pt x="15411" y="33324"/>
                  </a:cubicBezTo>
                  <a:cubicBezTo>
                    <a:pt x="19948" y="30756"/>
                    <a:pt x="24518" y="28221"/>
                    <a:pt x="29054" y="25652"/>
                  </a:cubicBezTo>
                  <a:cubicBezTo>
                    <a:pt x="29421" y="25452"/>
                    <a:pt x="29788" y="25252"/>
                    <a:pt x="29955" y="24852"/>
                  </a:cubicBezTo>
                  <a:cubicBezTo>
                    <a:pt x="30189" y="24351"/>
                    <a:pt x="29955" y="23918"/>
                    <a:pt x="29722" y="23451"/>
                  </a:cubicBezTo>
                  <a:cubicBezTo>
                    <a:pt x="28087" y="20482"/>
                    <a:pt x="26386" y="17546"/>
                    <a:pt x="24718" y="14611"/>
                  </a:cubicBezTo>
                  <a:cubicBezTo>
                    <a:pt x="22083" y="9874"/>
                    <a:pt x="19348" y="5204"/>
                    <a:pt x="16779" y="467"/>
                  </a:cubicBezTo>
                  <a:cubicBezTo>
                    <a:pt x="16679" y="267"/>
                    <a:pt x="16579" y="67"/>
                    <a:pt x="16345" y="0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7"/>
            <p:cNvSpPr/>
            <p:nvPr/>
          </p:nvSpPr>
          <p:spPr>
            <a:xfrm>
              <a:off x="9143997" y="722006"/>
              <a:ext cx="2210734" cy="1957813"/>
            </a:xfrm>
            <a:custGeom>
              <a:avLst/>
              <a:gdLst/>
              <a:ahLst/>
              <a:cxnLst/>
              <a:rect l="l" t="t" r="r" b="b"/>
              <a:pathLst>
                <a:path w="52471" h="46468" extrusionOk="0">
                  <a:moveTo>
                    <a:pt x="37844" y="1"/>
                  </a:moveTo>
                  <a:cubicBezTo>
                    <a:pt x="37619" y="1"/>
                    <a:pt x="37363" y="105"/>
                    <a:pt x="37060" y="320"/>
                  </a:cubicBezTo>
                  <a:cubicBezTo>
                    <a:pt x="37960" y="1921"/>
                    <a:pt x="38828" y="3522"/>
                    <a:pt x="39728" y="5124"/>
                  </a:cubicBezTo>
                  <a:cubicBezTo>
                    <a:pt x="43298" y="11528"/>
                    <a:pt x="46934" y="17933"/>
                    <a:pt x="50536" y="24337"/>
                  </a:cubicBezTo>
                  <a:cubicBezTo>
                    <a:pt x="50603" y="25105"/>
                    <a:pt x="49969" y="25305"/>
                    <a:pt x="49469" y="25572"/>
                  </a:cubicBezTo>
                  <a:cubicBezTo>
                    <a:pt x="45032" y="28140"/>
                    <a:pt x="40529" y="30642"/>
                    <a:pt x="36092" y="33144"/>
                  </a:cubicBezTo>
                  <a:cubicBezTo>
                    <a:pt x="35259" y="33644"/>
                    <a:pt x="34691" y="34244"/>
                    <a:pt x="34458" y="35178"/>
                  </a:cubicBezTo>
                  <a:cubicBezTo>
                    <a:pt x="34288" y="35971"/>
                    <a:pt x="33469" y="36572"/>
                    <a:pt x="32654" y="36572"/>
                  </a:cubicBezTo>
                  <a:cubicBezTo>
                    <a:pt x="32509" y="36572"/>
                    <a:pt x="32364" y="36553"/>
                    <a:pt x="32223" y="36513"/>
                  </a:cubicBezTo>
                  <a:cubicBezTo>
                    <a:pt x="31905" y="36433"/>
                    <a:pt x="31598" y="36395"/>
                    <a:pt x="31299" y="36395"/>
                  </a:cubicBezTo>
                  <a:cubicBezTo>
                    <a:pt x="30598" y="36395"/>
                    <a:pt x="29943" y="36605"/>
                    <a:pt x="29288" y="36980"/>
                  </a:cubicBezTo>
                  <a:cubicBezTo>
                    <a:pt x="26352" y="38648"/>
                    <a:pt x="23450" y="40282"/>
                    <a:pt x="20515" y="41950"/>
                  </a:cubicBezTo>
                  <a:cubicBezTo>
                    <a:pt x="18947" y="42817"/>
                    <a:pt x="17412" y="43751"/>
                    <a:pt x="15811" y="44585"/>
                  </a:cubicBezTo>
                  <a:cubicBezTo>
                    <a:pt x="15547" y="44717"/>
                    <a:pt x="15284" y="44870"/>
                    <a:pt x="15026" y="44870"/>
                  </a:cubicBezTo>
                  <a:cubicBezTo>
                    <a:pt x="14827" y="44870"/>
                    <a:pt x="14632" y="44780"/>
                    <a:pt x="14444" y="44518"/>
                  </a:cubicBezTo>
                  <a:cubicBezTo>
                    <a:pt x="12843" y="41716"/>
                    <a:pt x="11275" y="38914"/>
                    <a:pt x="9674" y="36112"/>
                  </a:cubicBezTo>
                  <a:cubicBezTo>
                    <a:pt x="6772" y="30942"/>
                    <a:pt x="3836" y="25805"/>
                    <a:pt x="934" y="20668"/>
                  </a:cubicBezTo>
                  <a:cubicBezTo>
                    <a:pt x="0" y="21135"/>
                    <a:pt x="33" y="21735"/>
                    <a:pt x="534" y="22603"/>
                  </a:cubicBezTo>
                  <a:cubicBezTo>
                    <a:pt x="3202" y="27273"/>
                    <a:pt x="5838" y="31976"/>
                    <a:pt x="8506" y="36680"/>
                  </a:cubicBezTo>
                  <a:cubicBezTo>
                    <a:pt x="10207" y="39682"/>
                    <a:pt x="11942" y="42684"/>
                    <a:pt x="13610" y="45686"/>
                  </a:cubicBezTo>
                  <a:cubicBezTo>
                    <a:pt x="13881" y="46207"/>
                    <a:pt x="14139" y="46468"/>
                    <a:pt x="14498" y="46468"/>
                  </a:cubicBezTo>
                  <a:cubicBezTo>
                    <a:pt x="14713" y="46468"/>
                    <a:pt x="14965" y="46374"/>
                    <a:pt x="15278" y="46186"/>
                  </a:cubicBezTo>
                  <a:cubicBezTo>
                    <a:pt x="17279" y="44985"/>
                    <a:pt x="19314" y="43918"/>
                    <a:pt x="21349" y="42751"/>
                  </a:cubicBezTo>
                  <a:cubicBezTo>
                    <a:pt x="24151" y="41183"/>
                    <a:pt x="26919" y="39615"/>
                    <a:pt x="29688" y="38047"/>
                  </a:cubicBezTo>
                  <a:cubicBezTo>
                    <a:pt x="29883" y="37933"/>
                    <a:pt x="30047" y="37851"/>
                    <a:pt x="30202" y="37851"/>
                  </a:cubicBezTo>
                  <a:cubicBezTo>
                    <a:pt x="30365" y="37851"/>
                    <a:pt x="30518" y="37941"/>
                    <a:pt x="30689" y="38181"/>
                  </a:cubicBezTo>
                  <a:cubicBezTo>
                    <a:pt x="31037" y="38616"/>
                    <a:pt x="31669" y="38838"/>
                    <a:pt x="32280" y="38838"/>
                  </a:cubicBezTo>
                  <a:cubicBezTo>
                    <a:pt x="32605" y="38838"/>
                    <a:pt x="32924" y="38775"/>
                    <a:pt x="33190" y="38648"/>
                  </a:cubicBezTo>
                  <a:cubicBezTo>
                    <a:pt x="34024" y="38214"/>
                    <a:pt x="34792" y="37714"/>
                    <a:pt x="35625" y="37247"/>
                  </a:cubicBezTo>
                  <a:cubicBezTo>
                    <a:pt x="36426" y="36813"/>
                    <a:pt x="36793" y="36079"/>
                    <a:pt x="36626" y="35212"/>
                  </a:cubicBezTo>
                  <a:cubicBezTo>
                    <a:pt x="36493" y="34311"/>
                    <a:pt x="36893" y="33978"/>
                    <a:pt x="37560" y="33577"/>
                  </a:cubicBezTo>
                  <a:cubicBezTo>
                    <a:pt x="42197" y="31009"/>
                    <a:pt x="46800" y="28440"/>
                    <a:pt x="51370" y="25838"/>
                  </a:cubicBezTo>
                  <a:cubicBezTo>
                    <a:pt x="52437" y="25238"/>
                    <a:pt x="52471" y="25138"/>
                    <a:pt x="51904" y="24104"/>
                  </a:cubicBezTo>
                  <a:cubicBezTo>
                    <a:pt x="47534" y="16365"/>
                    <a:pt x="43131" y="8593"/>
                    <a:pt x="38794" y="821"/>
                  </a:cubicBezTo>
                  <a:cubicBezTo>
                    <a:pt x="38504" y="282"/>
                    <a:pt x="38214" y="1"/>
                    <a:pt x="37844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7"/>
            <p:cNvSpPr/>
            <p:nvPr/>
          </p:nvSpPr>
          <p:spPr>
            <a:xfrm>
              <a:off x="9853719" y="1173961"/>
              <a:ext cx="699821" cy="1070797"/>
            </a:xfrm>
            <a:custGeom>
              <a:avLst/>
              <a:gdLst/>
              <a:ahLst/>
              <a:cxnLst/>
              <a:rect l="l" t="t" r="r" b="b"/>
              <a:pathLst>
                <a:path w="16610" h="25415" extrusionOk="0">
                  <a:moveTo>
                    <a:pt x="889" y="1"/>
                  </a:moveTo>
                  <a:cubicBezTo>
                    <a:pt x="584" y="1"/>
                    <a:pt x="284" y="67"/>
                    <a:pt x="0" y="267"/>
                  </a:cubicBezTo>
                  <a:cubicBezTo>
                    <a:pt x="134" y="901"/>
                    <a:pt x="401" y="1502"/>
                    <a:pt x="734" y="2069"/>
                  </a:cubicBezTo>
                  <a:cubicBezTo>
                    <a:pt x="2702" y="5471"/>
                    <a:pt x="4737" y="8840"/>
                    <a:pt x="6605" y="12309"/>
                  </a:cubicBezTo>
                  <a:cubicBezTo>
                    <a:pt x="8740" y="16246"/>
                    <a:pt x="11008" y="20115"/>
                    <a:pt x="13210" y="24018"/>
                  </a:cubicBezTo>
                  <a:cubicBezTo>
                    <a:pt x="13410" y="24385"/>
                    <a:pt x="13543" y="24685"/>
                    <a:pt x="13443" y="25085"/>
                  </a:cubicBezTo>
                  <a:cubicBezTo>
                    <a:pt x="13498" y="25140"/>
                    <a:pt x="13575" y="25194"/>
                    <a:pt x="13637" y="25194"/>
                  </a:cubicBezTo>
                  <a:cubicBezTo>
                    <a:pt x="13651" y="25194"/>
                    <a:pt x="13665" y="25191"/>
                    <a:pt x="13677" y="25185"/>
                  </a:cubicBezTo>
                  <a:cubicBezTo>
                    <a:pt x="14066" y="25099"/>
                    <a:pt x="14443" y="25043"/>
                    <a:pt x="14812" y="25043"/>
                  </a:cubicBezTo>
                  <a:cubicBezTo>
                    <a:pt x="15298" y="25043"/>
                    <a:pt x="15772" y="25139"/>
                    <a:pt x="16245" y="25385"/>
                  </a:cubicBezTo>
                  <a:cubicBezTo>
                    <a:pt x="16282" y="25398"/>
                    <a:pt x="16345" y="25414"/>
                    <a:pt x="16406" y="25414"/>
                  </a:cubicBezTo>
                  <a:cubicBezTo>
                    <a:pt x="16511" y="25414"/>
                    <a:pt x="16609" y="25364"/>
                    <a:pt x="16546" y="25152"/>
                  </a:cubicBezTo>
                  <a:cubicBezTo>
                    <a:pt x="16345" y="24852"/>
                    <a:pt x="16145" y="24518"/>
                    <a:pt x="15978" y="24218"/>
                  </a:cubicBezTo>
                  <a:cubicBezTo>
                    <a:pt x="14144" y="21016"/>
                    <a:pt x="12309" y="17847"/>
                    <a:pt x="10541" y="14611"/>
                  </a:cubicBezTo>
                  <a:cubicBezTo>
                    <a:pt x="9207" y="12176"/>
                    <a:pt x="7806" y="9774"/>
                    <a:pt x="6472" y="7339"/>
                  </a:cubicBezTo>
                  <a:cubicBezTo>
                    <a:pt x="5204" y="5104"/>
                    <a:pt x="3903" y="2903"/>
                    <a:pt x="2736" y="601"/>
                  </a:cubicBezTo>
                  <a:cubicBezTo>
                    <a:pt x="2514" y="435"/>
                    <a:pt x="2362" y="85"/>
                    <a:pt x="2030" y="85"/>
                  </a:cubicBezTo>
                  <a:cubicBezTo>
                    <a:pt x="1962" y="85"/>
                    <a:pt x="1887" y="100"/>
                    <a:pt x="1802" y="134"/>
                  </a:cubicBezTo>
                  <a:cubicBezTo>
                    <a:pt x="1501" y="67"/>
                    <a:pt x="1193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7"/>
            <p:cNvSpPr/>
            <p:nvPr/>
          </p:nvSpPr>
          <p:spPr>
            <a:xfrm>
              <a:off x="9929600" y="1161322"/>
              <a:ext cx="39394" cy="38256"/>
            </a:xfrm>
            <a:custGeom>
              <a:avLst/>
              <a:gdLst/>
              <a:ahLst/>
              <a:cxnLst/>
              <a:rect l="l" t="t" r="r" b="b"/>
              <a:pathLst>
                <a:path w="935" h="908" extrusionOk="0">
                  <a:moveTo>
                    <a:pt x="801" y="0"/>
                  </a:moveTo>
                  <a:cubicBezTo>
                    <a:pt x="534" y="134"/>
                    <a:pt x="167" y="100"/>
                    <a:pt x="1" y="434"/>
                  </a:cubicBezTo>
                  <a:cubicBezTo>
                    <a:pt x="311" y="527"/>
                    <a:pt x="477" y="908"/>
                    <a:pt x="846" y="908"/>
                  </a:cubicBezTo>
                  <a:cubicBezTo>
                    <a:pt x="875" y="908"/>
                    <a:pt x="904" y="906"/>
                    <a:pt x="935" y="901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7"/>
            <p:cNvSpPr/>
            <p:nvPr/>
          </p:nvSpPr>
          <p:spPr>
            <a:xfrm>
              <a:off x="9751126" y="1747385"/>
              <a:ext cx="1547400" cy="880190"/>
            </a:xfrm>
            <a:custGeom>
              <a:avLst/>
              <a:gdLst/>
              <a:ahLst/>
              <a:cxnLst/>
              <a:rect l="l" t="t" r="r" b="b"/>
              <a:pathLst>
                <a:path w="36727" h="20891" extrusionOk="0">
                  <a:moveTo>
                    <a:pt x="36126" y="0"/>
                  </a:moveTo>
                  <a:cubicBezTo>
                    <a:pt x="35893" y="167"/>
                    <a:pt x="35659" y="334"/>
                    <a:pt x="35426" y="467"/>
                  </a:cubicBezTo>
                  <a:cubicBezTo>
                    <a:pt x="30522" y="3269"/>
                    <a:pt x="25619" y="6071"/>
                    <a:pt x="20648" y="8807"/>
                  </a:cubicBezTo>
                  <a:cubicBezTo>
                    <a:pt x="19514" y="9440"/>
                    <a:pt x="18914" y="10241"/>
                    <a:pt x="18981" y="11542"/>
                  </a:cubicBezTo>
                  <a:cubicBezTo>
                    <a:pt x="18981" y="11575"/>
                    <a:pt x="18981" y="11609"/>
                    <a:pt x="18947" y="11642"/>
                  </a:cubicBezTo>
                  <a:lnTo>
                    <a:pt x="18880" y="11642"/>
                  </a:lnTo>
                  <a:cubicBezTo>
                    <a:pt x="18371" y="11256"/>
                    <a:pt x="17853" y="11082"/>
                    <a:pt x="17325" y="11082"/>
                  </a:cubicBezTo>
                  <a:cubicBezTo>
                    <a:pt x="16850" y="11082"/>
                    <a:pt x="16368" y="11222"/>
                    <a:pt x="15878" y="11475"/>
                  </a:cubicBezTo>
                  <a:cubicBezTo>
                    <a:pt x="15812" y="11542"/>
                    <a:pt x="15745" y="11609"/>
                    <a:pt x="15645" y="11642"/>
                  </a:cubicBezTo>
                  <a:cubicBezTo>
                    <a:pt x="10708" y="14444"/>
                    <a:pt x="5738" y="17246"/>
                    <a:pt x="768" y="20048"/>
                  </a:cubicBezTo>
                  <a:cubicBezTo>
                    <a:pt x="606" y="20140"/>
                    <a:pt x="444" y="20281"/>
                    <a:pt x="260" y="20281"/>
                  </a:cubicBezTo>
                  <a:cubicBezTo>
                    <a:pt x="179" y="20281"/>
                    <a:pt x="93" y="20253"/>
                    <a:pt x="0" y="20181"/>
                  </a:cubicBezTo>
                  <a:lnTo>
                    <a:pt x="0" y="20181"/>
                  </a:lnTo>
                  <a:cubicBezTo>
                    <a:pt x="159" y="20677"/>
                    <a:pt x="353" y="20890"/>
                    <a:pt x="645" y="20890"/>
                  </a:cubicBezTo>
                  <a:cubicBezTo>
                    <a:pt x="845" y="20890"/>
                    <a:pt x="1090" y="20791"/>
                    <a:pt x="1401" y="20615"/>
                  </a:cubicBezTo>
                  <a:cubicBezTo>
                    <a:pt x="6071" y="17947"/>
                    <a:pt x="10741" y="15345"/>
                    <a:pt x="15445" y="12676"/>
                  </a:cubicBezTo>
                  <a:cubicBezTo>
                    <a:pt x="15867" y="12426"/>
                    <a:pt x="16301" y="12298"/>
                    <a:pt x="16746" y="12298"/>
                  </a:cubicBezTo>
                  <a:cubicBezTo>
                    <a:pt x="17073" y="12298"/>
                    <a:pt x="17407" y="12368"/>
                    <a:pt x="17746" y="12509"/>
                  </a:cubicBezTo>
                  <a:cubicBezTo>
                    <a:pt x="17881" y="12559"/>
                    <a:pt x="18029" y="12582"/>
                    <a:pt x="18185" y="12582"/>
                  </a:cubicBezTo>
                  <a:cubicBezTo>
                    <a:pt x="19073" y="12582"/>
                    <a:pt x="20201" y="11831"/>
                    <a:pt x="20315" y="11008"/>
                  </a:cubicBezTo>
                  <a:cubicBezTo>
                    <a:pt x="20448" y="10174"/>
                    <a:pt x="20882" y="9607"/>
                    <a:pt x="21616" y="9207"/>
                  </a:cubicBezTo>
                  <a:cubicBezTo>
                    <a:pt x="26319" y="6572"/>
                    <a:pt x="31022" y="3870"/>
                    <a:pt x="35726" y="1235"/>
                  </a:cubicBezTo>
                  <a:cubicBezTo>
                    <a:pt x="36293" y="934"/>
                    <a:pt x="36727" y="634"/>
                    <a:pt x="36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7"/>
            <p:cNvSpPr/>
            <p:nvPr/>
          </p:nvSpPr>
          <p:spPr>
            <a:xfrm>
              <a:off x="9326684" y="1387152"/>
              <a:ext cx="431521" cy="255197"/>
            </a:xfrm>
            <a:custGeom>
              <a:avLst/>
              <a:gdLst/>
              <a:ahLst/>
              <a:cxnLst/>
              <a:rect l="l" t="t" r="r" b="b"/>
              <a:pathLst>
                <a:path w="10242" h="6057" extrusionOk="0">
                  <a:moveTo>
                    <a:pt x="9377" y="0"/>
                  </a:moveTo>
                  <a:cubicBezTo>
                    <a:pt x="9226" y="0"/>
                    <a:pt x="9094" y="84"/>
                    <a:pt x="8974" y="144"/>
                  </a:cubicBezTo>
                  <a:cubicBezTo>
                    <a:pt x="6138" y="1745"/>
                    <a:pt x="3336" y="3313"/>
                    <a:pt x="534" y="4914"/>
                  </a:cubicBezTo>
                  <a:cubicBezTo>
                    <a:pt x="201" y="5115"/>
                    <a:pt x="0" y="5281"/>
                    <a:pt x="234" y="5715"/>
                  </a:cubicBezTo>
                  <a:cubicBezTo>
                    <a:pt x="367" y="5961"/>
                    <a:pt x="499" y="6057"/>
                    <a:pt x="656" y="6057"/>
                  </a:cubicBezTo>
                  <a:cubicBezTo>
                    <a:pt x="776" y="6057"/>
                    <a:pt x="909" y="6002"/>
                    <a:pt x="1068" y="5915"/>
                  </a:cubicBezTo>
                  <a:cubicBezTo>
                    <a:pt x="3903" y="4314"/>
                    <a:pt x="6739" y="2713"/>
                    <a:pt x="9607" y="1145"/>
                  </a:cubicBezTo>
                  <a:cubicBezTo>
                    <a:pt x="10241" y="778"/>
                    <a:pt x="9908" y="445"/>
                    <a:pt x="9707" y="144"/>
                  </a:cubicBezTo>
                  <a:cubicBezTo>
                    <a:pt x="9587" y="38"/>
                    <a:pt x="9478" y="0"/>
                    <a:pt x="9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7"/>
            <p:cNvSpPr/>
            <p:nvPr/>
          </p:nvSpPr>
          <p:spPr>
            <a:xfrm>
              <a:off x="9758162" y="2067255"/>
              <a:ext cx="572033" cy="327496"/>
            </a:xfrm>
            <a:custGeom>
              <a:avLst/>
              <a:gdLst/>
              <a:ahLst/>
              <a:cxnLst/>
              <a:rect l="l" t="t" r="r" b="b"/>
              <a:pathLst>
                <a:path w="13577" h="7773" extrusionOk="0">
                  <a:moveTo>
                    <a:pt x="13176" y="1"/>
                  </a:moveTo>
                  <a:cubicBezTo>
                    <a:pt x="12903" y="1"/>
                    <a:pt x="12673" y="165"/>
                    <a:pt x="12442" y="281"/>
                  </a:cubicBezTo>
                  <a:cubicBezTo>
                    <a:pt x="8540" y="2482"/>
                    <a:pt x="4603" y="4717"/>
                    <a:pt x="701" y="6919"/>
                  </a:cubicBezTo>
                  <a:cubicBezTo>
                    <a:pt x="500" y="7052"/>
                    <a:pt x="0" y="7119"/>
                    <a:pt x="234" y="7553"/>
                  </a:cubicBezTo>
                  <a:cubicBezTo>
                    <a:pt x="327" y="7715"/>
                    <a:pt x="420" y="7773"/>
                    <a:pt x="511" y="7773"/>
                  </a:cubicBezTo>
                  <a:cubicBezTo>
                    <a:pt x="683" y="7773"/>
                    <a:pt x="849" y="7573"/>
                    <a:pt x="1001" y="7486"/>
                  </a:cubicBezTo>
                  <a:cubicBezTo>
                    <a:pt x="3302" y="6218"/>
                    <a:pt x="5604" y="4917"/>
                    <a:pt x="7906" y="3616"/>
                  </a:cubicBezTo>
                  <a:cubicBezTo>
                    <a:pt x="9574" y="2682"/>
                    <a:pt x="11241" y="1715"/>
                    <a:pt x="12909" y="781"/>
                  </a:cubicBezTo>
                  <a:cubicBezTo>
                    <a:pt x="13210" y="614"/>
                    <a:pt x="13576" y="514"/>
                    <a:pt x="13310" y="14"/>
                  </a:cubicBezTo>
                  <a:cubicBezTo>
                    <a:pt x="13264" y="5"/>
                    <a:pt x="13220" y="1"/>
                    <a:pt x="1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7"/>
            <p:cNvSpPr/>
            <p:nvPr/>
          </p:nvSpPr>
          <p:spPr>
            <a:xfrm>
              <a:off x="9721591" y="1990447"/>
              <a:ext cx="566429" cy="327538"/>
            </a:xfrm>
            <a:custGeom>
              <a:avLst/>
              <a:gdLst/>
              <a:ahLst/>
              <a:cxnLst/>
              <a:rect l="l" t="t" r="r" b="b"/>
              <a:pathLst>
                <a:path w="13444" h="7774" extrusionOk="0">
                  <a:moveTo>
                    <a:pt x="12951" y="1"/>
                  </a:moveTo>
                  <a:cubicBezTo>
                    <a:pt x="12789" y="1"/>
                    <a:pt x="12642" y="169"/>
                    <a:pt x="12510" y="236"/>
                  </a:cubicBezTo>
                  <a:cubicBezTo>
                    <a:pt x="9374" y="2004"/>
                    <a:pt x="6205" y="3738"/>
                    <a:pt x="3103" y="5506"/>
                  </a:cubicBezTo>
                  <a:cubicBezTo>
                    <a:pt x="2102" y="6040"/>
                    <a:pt x="1168" y="6607"/>
                    <a:pt x="134" y="7207"/>
                  </a:cubicBezTo>
                  <a:cubicBezTo>
                    <a:pt x="34" y="7307"/>
                    <a:pt x="1" y="7474"/>
                    <a:pt x="134" y="7641"/>
                  </a:cubicBezTo>
                  <a:cubicBezTo>
                    <a:pt x="191" y="7740"/>
                    <a:pt x="260" y="7773"/>
                    <a:pt x="333" y="7773"/>
                  </a:cubicBezTo>
                  <a:cubicBezTo>
                    <a:pt x="432" y="7773"/>
                    <a:pt x="539" y="7713"/>
                    <a:pt x="635" y="7674"/>
                  </a:cubicBezTo>
                  <a:cubicBezTo>
                    <a:pt x="1202" y="7341"/>
                    <a:pt x="1769" y="7041"/>
                    <a:pt x="2336" y="6707"/>
                  </a:cubicBezTo>
                  <a:cubicBezTo>
                    <a:pt x="5838" y="4739"/>
                    <a:pt x="9341" y="2771"/>
                    <a:pt x="12843" y="769"/>
                  </a:cubicBezTo>
                  <a:cubicBezTo>
                    <a:pt x="13043" y="669"/>
                    <a:pt x="13444" y="569"/>
                    <a:pt x="13210" y="169"/>
                  </a:cubicBezTo>
                  <a:cubicBezTo>
                    <a:pt x="13120" y="45"/>
                    <a:pt x="13034" y="1"/>
                    <a:pt x="12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7"/>
            <p:cNvSpPr/>
            <p:nvPr/>
          </p:nvSpPr>
          <p:spPr>
            <a:xfrm>
              <a:off x="9804508" y="2140860"/>
              <a:ext cx="570643" cy="327201"/>
            </a:xfrm>
            <a:custGeom>
              <a:avLst/>
              <a:gdLst/>
              <a:ahLst/>
              <a:cxnLst/>
              <a:rect l="l" t="t" r="r" b="b"/>
              <a:pathLst>
                <a:path w="13544" h="7766" extrusionOk="0">
                  <a:moveTo>
                    <a:pt x="13017" y="0"/>
                  </a:moveTo>
                  <a:cubicBezTo>
                    <a:pt x="12834" y="0"/>
                    <a:pt x="12688" y="196"/>
                    <a:pt x="12543" y="268"/>
                  </a:cubicBezTo>
                  <a:cubicBezTo>
                    <a:pt x="8607" y="2470"/>
                    <a:pt x="4671" y="4671"/>
                    <a:pt x="768" y="6906"/>
                  </a:cubicBezTo>
                  <a:cubicBezTo>
                    <a:pt x="501" y="7040"/>
                    <a:pt x="1" y="7173"/>
                    <a:pt x="234" y="7607"/>
                  </a:cubicBezTo>
                  <a:cubicBezTo>
                    <a:pt x="308" y="7723"/>
                    <a:pt x="392" y="7765"/>
                    <a:pt x="479" y="7765"/>
                  </a:cubicBezTo>
                  <a:cubicBezTo>
                    <a:pt x="669" y="7765"/>
                    <a:pt x="875" y="7565"/>
                    <a:pt x="1035" y="7473"/>
                  </a:cubicBezTo>
                  <a:cubicBezTo>
                    <a:pt x="3403" y="6139"/>
                    <a:pt x="5772" y="4838"/>
                    <a:pt x="8107" y="3504"/>
                  </a:cubicBezTo>
                  <a:cubicBezTo>
                    <a:pt x="9674" y="2603"/>
                    <a:pt x="11276" y="1736"/>
                    <a:pt x="12810" y="835"/>
                  </a:cubicBezTo>
                  <a:cubicBezTo>
                    <a:pt x="13077" y="702"/>
                    <a:pt x="13544" y="635"/>
                    <a:pt x="13244" y="101"/>
                  </a:cubicBezTo>
                  <a:cubicBezTo>
                    <a:pt x="13161" y="28"/>
                    <a:pt x="13086" y="0"/>
                    <a:pt x="1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7"/>
            <p:cNvSpPr/>
            <p:nvPr/>
          </p:nvSpPr>
          <p:spPr>
            <a:xfrm>
              <a:off x="9676636" y="1968749"/>
              <a:ext cx="493329" cy="271755"/>
            </a:xfrm>
            <a:custGeom>
              <a:avLst/>
              <a:gdLst/>
              <a:ahLst/>
              <a:cxnLst/>
              <a:rect l="l" t="t" r="r" b="b"/>
              <a:pathLst>
                <a:path w="11709" h="6450" extrusionOk="0">
                  <a:moveTo>
                    <a:pt x="10968" y="1"/>
                  </a:moveTo>
                  <a:cubicBezTo>
                    <a:pt x="10835" y="1"/>
                    <a:pt x="10703" y="15"/>
                    <a:pt x="10575" y="50"/>
                  </a:cubicBezTo>
                  <a:cubicBezTo>
                    <a:pt x="7272" y="1918"/>
                    <a:pt x="3970" y="3786"/>
                    <a:pt x="668" y="5654"/>
                  </a:cubicBezTo>
                  <a:cubicBezTo>
                    <a:pt x="434" y="5788"/>
                    <a:pt x="0" y="5888"/>
                    <a:pt x="234" y="6288"/>
                  </a:cubicBezTo>
                  <a:cubicBezTo>
                    <a:pt x="293" y="6406"/>
                    <a:pt x="373" y="6449"/>
                    <a:pt x="461" y="6449"/>
                  </a:cubicBezTo>
                  <a:cubicBezTo>
                    <a:pt x="621" y="6449"/>
                    <a:pt x="805" y="6307"/>
                    <a:pt x="934" y="6221"/>
                  </a:cubicBezTo>
                  <a:cubicBezTo>
                    <a:pt x="4537" y="4186"/>
                    <a:pt x="8140" y="2152"/>
                    <a:pt x="11709" y="117"/>
                  </a:cubicBezTo>
                  <a:cubicBezTo>
                    <a:pt x="11470" y="52"/>
                    <a:pt x="11217" y="1"/>
                    <a:pt x="10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7"/>
            <p:cNvSpPr/>
            <p:nvPr/>
          </p:nvSpPr>
          <p:spPr>
            <a:xfrm>
              <a:off x="9631639" y="1907615"/>
              <a:ext cx="438557" cy="259831"/>
            </a:xfrm>
            <a:custGeom>
              <a:avLst/>
              <a:gdLst/>
              <a:ahLst/>
              <a:cxnLst/>
              <a:rect l="l" t="t" r="r" b="b"/>
              <a:pathLst>
                <a:path w="10409" h="6167" extrusionOk="0">
                  <a:moveTo>
                    <a:pt x="10041" y="0"/>
                  </a:moveTo>
                  <a:cubicBezTo>
                    <a:pt x="8107" y="1101"/>
                    <a:pt x="6205" y="2202"/>
                    <a:pt x="4304" y="3302"/>
                  </a:cubicBezTo>
                  <a:cubicBezTo>
                    <a:pt x="3036" y="4003"/>
                    <a:pt x="1769" y="4737"/>
                    <a:pt x="501" y="5437"/>
                  </a:cubicBezTo>
                  <a:cubicBezTo>
                    <a:pt x="268" y="5571"/>
                    <a:pt x="1" y="5671"/>
                    <a:pt x="201" y="6004"/>
                  </a:cubicBezTo>
                  <a:cubicBezTo>
                    <a:pt x="273" y="6125"/>
                    <a:pt x="346" y="6167"/>
                    <a:pt x="419" y="6167"/>
                  </a:cubicBezTo>
                  <a:cubicBezTo>
                    <a:pt x="550" y="6167"/>
                    <a:pt x="686" y="6035"/>
                    <a:pt x="835" y="5971"/>
                  </a:cubicBezTo>
                  <a:cubicBezTo>
                    <a:pt x="1068" y="5838"/>
                    <a:pt x="1302" y="5704"/>
                    <a:pt x="1569" y="5571"/>
                  </a:cubicBezTo>
                  <a:lnTo>
                    <a:pt x="10408" y="634"/>
                  </a:lnTo>
                  <a:cubicBezTo>
                    <a:pt x="10275" y="434"/>
                    <a:pt x="10142" y="234"/>
                    <a:pt x="10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7"/>
            <p:cNvSpPr/>
            <p:nvPr/>
          </p:nvSpPr>
          <p:spPr>
            <a:xfrm>
              <a:off x="9418027" y="1532341"/>
              <a:ext cx="437125" cy="258651"/>
            </a:xfrm>
            <a:custGeom>
              <a:avLst/>
              <a:gdLst/>
              <a:ahLst/>
              <a:cxnLst/>
              <a:rect l="l" t="t" r="r" b="b"/>
              <a:pathLst>
                <a:path w="10375" h="6139" extrusionOk="0">
                  <a:moveTo>
                    <a:pt x="10075" y="1"/>
                  </a:moveTo>
                  <a:cubicBezTo>
                    <a:pt x="6906" y="1769"/>
                    <a:pt x="3737" y="3570"/>
                    <a:pt x="601" y="5338"/>
                  </a:cubicBezTo>
                  <a:cubicBezTo>
                    <a:pt x="368" y="5471"/>
                    <a:pt x="1" y="5571"/>
                    <a:pt x="234" y="5938"/>
                  </a:cubicBezTo>
                  <a:cubicBezTo>
                    <a:pt x="321" y="6087"/>
                    <a:pt x="407" y="6139"/>
                    <a:pt x="494" y="6139"/>
                  </a:cubicBezTo>
                  <a:cubicBezTo>
                    <a:pt x="641" y="6139"/>
                    <a:pt x="788" y="5989"/>
                    <a:pt x="935" y="5905"/>
                  </a:cubicBezTo>
                  <a:cubicBezTo>
                    <a:pt x="4070" y="4104"/>
                    <a:pt x="7239" y="2336"/>
                    <a:pt x="10375" y="534"/>
                  </a:cubicBezTo>
                  <a:cubicBezTo>
                    <a:pt x="10275" y="368"/>
                    <a:pt x="10175" y="167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7"/>
            <p:cNvSpPr/>
            <p:nvPr/>
          </p:nvSpPr>
          <p:spPr>
            <a:xfrm>
              <a:off x="9547331" y="1758634"/>
              <a:ext cx="437125" cy="255997"/>
            </a:xfrm>
            <a:custGeom>
              <a:avLst/>
              <a:gdLst/>
              <a:ahLst/>
              <a:cxnLst/>
              <a:rect l="l" t="t" r="r" b="b"/>
              <a:pathLst>
                <a:path w="10375" h="6076" extrusionOk="0">
                  <a:moveTo>
                    <a:pt x="10041" y="0"/>
                  </a:moveTo>
                  <a:cubicBezTo>
                    <a:pt x="6905" y="1768"/>
                    <a:pt x="3770" y="3536"/>
                    <a:pt x="634" y="5304"/>
                  </a:cubicBezTo>
                  <a:cubicBezTo>
                    <a:pt x="401" y="5437"/>
                    <a:pt x="1" y="5538"/>
                    <a:pt x="234" y="5904"/>
                  </a:cubicBezTo>
                  <a:cubicBezTo>
                    <a:pt x="310" y="6031"/>
                    <a:pt x="400" y="6076"/>
                    <a:pt x="495" y="6076"/>
                  </a:cubicBezTo>
                  <a:cubicBezTo>
                    <a:pt x="652" y="6076"/>
                    <a:pt x="823" y="5954"/>
                    <a:pt x="968" y="5871"/>
                  </a:cubicBezTo>
                  <a:cubicBezTo>
                    <a:pt x="4103" y="4070"/>
                    <a:pt x="7239" y="2335"/>
                    <a:pt x="10375" y="567"/>
                  </a:cubicBezTo>
                  <a:lnTo>
                    <a:pt x="10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7"/>
            <p:cNvSpPr/>
            <p:nvPr/>
          </p:nvSpPr>
          <p:spPr>
            <a:xfrm>
              <a:off x="9460201" y="1606831"/>
              <a:ext cx="437125" cy="258314"/>
            </a:xfrm>
            <a:custGeom>
              <a:avLst/>
              <a:gdLst/>
              <a:ahLst/>
              <a:cxnLst/>
              <a:rect l="l" t="t" r="r" b="b"/>
              <a:pathLst>
                <a:path w="10375" h="6131" extrusionOk="0">
                  <a:moveTo>
                    <a:pt x="10041" y="1"/>
                  </a:moveTo>
                  <a:cubicBezTo>
                    <a:pt x="8807" y="701"/>
                    <a:pt x="7572" y="1402"/>
                    <a:pt x="6338" y="2102"/>
                  </a:cubicBezTo>
                  <a:cubicBezTo>
                    <a:pt x="4437" y="3170"/>
                    <a:pt x="2502" y="4270"/>
                    <a:pt x="601" y="5338"/>
                  </a:cubicBezTo>
                  <a:cubicBezTo>
                    <a:pt x="401" y="5471"/>
                    <a:pt x="0" y="5571"/>
                    <a:pt x="234" y="5938"/>
                  </a:cubicBezTo>
                  <a:cubicBezTo>
                    <a:pt x="317" y="6081"/>
                    <a:pt x="400" y="6130"/>
                    <a:pt x="484" y="6130"/>
                  </a:cubicBezTo>
                  <a:cubicBezTo>
                    <a:pt x="634" y="6130"/>
                    <a:pt x="784" y="5969"/>
                    <a:pt x="934" y="5905"/>
                  </a:cubicBezTo>
                  <a:cubicBezTo>
                    <a:pt x="1535" y="5571"/>
                    <a:pt x="2169" y="5238"/>
                    <a:pt x="2802" y="4871"/>
                  </a:cubicBezTo>
                  <a:cubicBezTo>
                    <a:pt x="5304" y="3436"/>
                    <a:pt x="7839" y="1969"/>
                    <a:pt x="10374" y="534"/>
                  </a:cubicBezTo>
                  <a:cubicBezTo>
                    <a:pt x="10241" y="334"/>
                    <a:pt x="10141" y="167"/>
                    <a:pt x="10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7"/>
            <p:cNvSpPr/>
            <p:nvPr/>
          </p:nvSpPr>
          <p:spPr>
            <a:xfrm>
              <a:off x="9506589" y="1681321"/>
              <a:ext cx="435692" cy="257219"/>
            </a:xfrm>
            <a:custGeom>
              <a:avLst/>
              <a:gdLst/>
              <a:ahLst/>
              <a:cxnLst/>
              <a:rect l="l" t="t" r="r" b="b"/>
              <a:pathLst>
                <a:path w="10341" h="6105" extrusionOk="0">
                  <a:moveTo>
                    <a:pt x="9941" y="1"/>
                  </a:moveTo>
                  <a:cubicBezTo>
                    <a:pt x="9807" y="67"/>
                    <a:pt x="9707" y="167"/>
                    <a:pt x="9574" y="234"/>
                  </a:cubicBezTo>
                  <a:cubicBezTo>
                    <a:pt x="6605" y="1935"/>
                    <a:pt x="3636" y="3603"/>
                    <a:pt x="701" y="5304"/>
                  </a:cubicBezTo>
                  <a:cubicBezTo>
                    <a:pt x="434" y="5438"/>
                    <a:pt x="0" y="5571"/>
                    <a:pt x="234" y="5938"/>
                  </a:cubicBezTo>
                  <a:cubicBezTo>
                    <a:pt x="312" y="6060"/>
                    <a:pt x="397" y="6105"/>
                    <a:pt x="486" y="6105"/>
                  </a:cubicBezTo>
                  <a:cubicBezTo>
                    <a:pt x="664" y="6105"/>
                    <a:pt x="856" y="5927"/>
                    <a:pt x="1034" y="5838"/>
                  </a:cubicBezTo>
                  <a:cubicBezTo>
                    <a:pt x="4136" y="4103"/>
                    <a:pt x="7239" y="2369"/>
                    <a:pt x="10341" y="634"/>
                  </a:cubicBezTo>
                  <a:lnTo>
                    <a:pt x="9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7"/>
            <p:cNvSpPr/>
            <p:nvPr/>
          </p:nvSpPr>
          <p:spPr>
            <a:xfrm>
              <a:off x="9588074" y="1833124"/>
              <a:ext cx="437125" cy="259915"/>
            </a:xfrm>
            <a:custGeom>
              <a:avLst/>
              <a:gdLst/>
              <a:ahLst/>
              <a:cxnLst/>
              <a:rect l="l" t="t" r="r" b="b"/>
              <a:pathLst>
                <a:path w="10375" h="6169" extrusionOk="0">
                  <a:moveTo>
                    <a:pt x="10075" y="0"/>
                  </a:moveTo>
                  <a:cubicBezTo>
                    <a:pt x="9574" y="300"/>
                    <a:pt x="9107" y="567"/>
                    <a:pt x="8607" y="834"/>
                  </a:cubicBezTo>
                  <a:cubicBezTo>
                    <a:pt x="5972" y="2335"/>
                    <a:pt x="3337" y="3836"/>
                    <a:pt x="701" y="5337"/>
                  </a:cubicBezTo>
                  <a:cubicBezTo>
                    <a:pt x="468" y="5471"/>
                    <a:pt x="1" y="5537"/>
                    <a:pt x="234" y="5971"/>
                  </a:cubicBezTo>
                  <a:cubicBezTo>
                    <a:pt x="314" y="6117"/>
                    <a:pt x="399" y="6168"/>
                    <a:pt x="485" y="6168"/>
                  </a:cubicBezTo>
                  <a:cubicBezTo>
                    <a:pt x="615" y="6168"/>
                    <a:pt x="748" y="6051"/>
                    <a:pt x="868" y="5971"/>
                  </a:cubicBezTo>
                  <a:lnTo>
                    <a:pt x="10375" y="567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7"/>
            <p:cNvSpPr/>
            <p:nvPr/>
          </p:nvSpPr>
          <p:spPr>
            <a:xfrm>
              <a:off x="9375852" y="1471754"/>
              <a:ext cx="413236" cy="244621"/>
            </a:xfrm>
            <a:custGeom>
              <a:avLst/>
              <a:gdLst/>
              <a:ahLst/>
              <a:cxnLst/>
              <a:rect l="l" t="t" r="r" b="b"/>
              <a:pathLst>
                <a:path w="9808" h="5806" extrusionOk="0">
                  <a:moveTo>
                    <a:pt x="9392" y="0"/>
                  </a:moveTo>
                  <a:cubicBezTo>
                    <a:pt x="9206" y="0"/>
                    <a:pt x="9010" y="237"/>
                    <a:pt x="8874" y="305"/>
                  </a:cubicBezTo>
                  <a:cubicBezTo>
                    <a:pt x="6339" y="1739"/>
                    <a:pt x="3804" y="3140"/>
                    <a:pt x="1269" y="4574"/>
                  </a:cubicBezTo>
                  <a:cubicBezTo>
                    <a:pt x="902" y="4774"/>
                    <a:pt x="568" y="5008"/>
                    <a:pt x="234" y="5208"/>
                  </a:cubicBezTo>
                  <a:cubicBezTo>
                    <a:pt x="1" y="5341"/>
                    <a:pt x="68" y="5508"/>
                    <a:pt x="201" y="5675"/>
                  </a:cubicBezTo>
                  <a:cubicBezTo>
                    <a:pt x="275" y="5770"/>
                    <a:pt x="346" y="5805"/>
                    <a:pt x="414" y="5805"/>
                  </a:cubicBezTo>
                  <a:cubicBezTo>
                    <a:pt x="562" y="5805"/>
                    <a:pt x="698" y="5643"/>
                    <a:pt x="835" y="5575"/>
                  </a:cubicBezTo>
                  <a:cubicBezTo>
                    <a:pt x="3604" y="4007"/>
                    <a:pt x="6406" y="2439"/>
                    <a:pt x="9174" y="905"/>
                  </a:cubicBezTo>
                  <a:cubicBezTo>
                    <a:pt x="9441" y="738"/>
                    <a:pt x="9808" y="571"/>
                    <a:pt x="9641" y="204"/>
                  </a:cubicBezTo>
                  <a:cubicBezTo>
                    <a:pt x="9566" y="54"/>
                    <a:pt x="9480" y="0"/>
                    <a:pt x="9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7"/>
            <p:cNvSpPr/>
            <p:nvPr/>
          </p:nvSpPr>
          <p:spPr>
            <a:xfrm>
              <a:off x="9699135" y="1217526"/>
              <a:ext cx="520041" cy="765295"/>
            </a:xfrm>
            <a:custGeom>
              <a:avLst/>
              <a:gdLst/>
              <a:ahLst/>
              <a:cxnLst/>
              <a:rect l="l" t="t" r="r" b="b"/>
              <a:pathLst>
                <a:path w="12343" h="18164" extrusionOk="0">
                  <a:moveTo>
                    <a:pt x="2268" y="1"/>
                  </a:moveTo>
                  <a:cubicBezTo>
                    <a:pt x="1468" y="368"/>
                    <a:pt x="701" y="768"/>
                    <a:pt x="0" y="1302"/>
                  </a:cubicBezTo>
                  <a:cubicBezTo>
                    <a:pt x="1668" y="4737"/>
                    <a:pt x="3536" y="8307"/>
                    <a:pt x="5704" y="12009"/>
                  </a:cubicBezTo>
                  <a:cubicBezTo>
                    <a:pt x="6772" y="13777"/>
                    <a:pt x="7806" y="15512"/>
                    <a:pt x="8873" y="17146"/>
                  </a:cubicBezTo>
                  <a:cubicBezTo>
                    <a:pt x="9040" y="17346"/>
                    <a:pt x="9574" y="17947"/>
                    <a:pt x="10541" y="18114"/>
                  </a:cubicBezTo>
                  <a:cubicBezTo>
                    <a:pt x="10730" y="18149"/>
                    <a:pt x="10911" y="18163"/>
                    <a:pt x="11079" y="18163"/>
                  </a:cubicBezTo>
                  <a:cubicBezTo>
                    <a:pt x="11714" y="18163"/>
                    <a:pt x="12184" y="17959"/>
                    <a:pt x="12342" y="17880"/>
                  </a:cubicBezTo>
                  <a:cubicBezTo>
                    <a:pt x="8973" y="11909"/>
                    <a:pt x="5604" y="5972"/>
                    <a:pt x="2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Quadrinho (1978)</a:t>
            </a:r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title" idx="13"/>
          </p:nvPr>
        </p:nvSpPr>
        <p:spPr>
          <a:xfrm>
            <a:off x="3256500" y="3802550"/>
            <a:ext cx="123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D0B35E"/>
                </a:solidFill>
              </a:rPr>
              <a:t>Anjinho Benvólio     </a:t>
            </a:r>
            <a:endParaRPr sz="1200">
              <a:solidFill>
                <a:srgbClr val="D0B35E"/>
              </a:solidFill>
            </a:endParaRPr>
          </a:p>
        </p:txBody>
      </p:sp>
      <p:sp>
        <p:nvSpPr>
          <p:cNvPr id="395" name="Google Shape;395;p48"/>
          <p:cNvSpPr txBox="1">
            <a:spLocks noGrp="1"/>
          </p:cNvSpPr>
          <p:nvPr>
            <p:ph type="title"/>
          </p:nvPr>
        </p:nvSpPr>
        <p:spPr>
          <a:xfrm>
            <a:off x="3635892" y="3048450"/>
            <a:ext cx="1436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D0B35E"/>
                </a:solidFill>
              </a:rPr>
              <a:t>Amagali</a:t>
            </a:r>
            <a:endParaRPr sz="1800">
              <a:solidFill>
                <a:srgbClr val="D0B35E"/>
              </a:solidFill>
            </a:endParaRPr>
          </a:p>
        </p:txBody>
      </p:sp>
      <p:sp>
        <p:nvSpPr>
          <p:cNvPr id="396" name="Google Shape;396;p48"/>
          <p:cNvSpPr txBox="1">
            <a:spLocks noGrp="1"/>
          </p:cNvSpPr>
          <p:nvPr>
            <p:ph type="title" idx="5"/>
          </p:nvPr>
        </p:nvSpPr>
        <p:spPr>
          <a:xfrm>
            <a:off x="5071657" y="3048450"/>
            <a:ext cx="1512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D0B35E"/>
                </a:solidFill>
              </a:rPr>
              <a:t>Frei Cascão</a:t>
            </a:r>
            <a:endParaRPr sz="1600">
              <a:solidFill>
                <a:srgbClr val="D0B35E"/>
              </a:solidFill>
            </a:endParaRPr>
          </a:p>
        </p:txBody>
      </p:sp>
      <p:sp>
        <p:nvSpPr>
          <p:cNvPr id="397" name="Google Shape;397;p48"/>
          <p:cNvSpPr txBox="1">
            <a:spLocks noGrp="1"/>
          </p:cNvSpPr>
          <p:nvPr>
            <p:ph type="title" idx="13"/>
          </p:nvPr>
        </p:nvSpPr>
        <p:spPr>
          <a:xfrm>
            <a:off x="4418689" y="3802550"/>
            <a:ext cx="123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D0B35E"/>
                </a:solidFill>
              </a:rPr>
              <a:t>Chico Bento Teobaldo</a:t>
            </a:r>
            <a:endParaRPr sz="1200">
              <a:solidFill>
                <a:srgbClr val="D0B35E"/>
              </a:solidFill>
            </a:endParaRPr>
          </a:p>
        </p:txBody>
      </p:sp>
      <p:sp>
        <p:nvSpPr>
          <p:cNvPr id="398" name="Google Shape;398;p48"/>
          <p:cNvSpPr txBox="1">
            <a:spLocks noGrp="1"/>
          </p:cNvSpPr>
          <p:nvPr>
            <p:ph type="title" idx="13"/>
          </p:nvPr>
        </p:nvSpPr>
        <p:spPr>
          <a:xfrm>
            <a:off x="5655974" y="3802550"/>
            <a:ext cx="123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D0B35E"/>
                </a:solidFill>
              </a:rPr>
              <a:t>Conde Franjinha Páris</a:t>
            </a:r>
            <a:endParaRPr sz="1200">
              <a:solidFill>
                <a:srgbClr val="D0B35E"/>
              </a:solidFill>
            </a:endParaRPr>
          </a:p>
        </p:txBody>
      </p:sp>
      <p:sp>
        <p:nvSpPr>
          <p:cNvPr id="399" name="Google Shape;399;p48"/>
          <p:cNvSpPr txBox="1">
            <a:spLocks noGrp="1"/>
          </p:cNvSpPr>
          <p:nvPr>
            <p:ph type="title" idx="13"/>
          </p:nvPr>
        </p:nvSpPr>
        <p:spPr>
          <a:xfrm>
            <a:off x="806050" y="2119200"/>
            <a:ext cx="5006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“Na nossa história, Mônica é </a:t>
            </a:r>
            <a:r>
              <a:rPr lang="pt-BR" sz="1500" u="sng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Mônicapuleto</a:t>
            </a:r>
            <a:r>
              <a:rPr lang="pt-BR" sz="15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pt-BR" sz="1500" u="sng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Cebolinha é Romeu Montéquio Cebolinha</a:t>
            </a:r>
            <a:r>
              <a:rPr lang="pt-BR" sz="15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pt-BR" sz="1500" u="sng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representando</a:t>
            </a:r>
            <a:r>
              <a:rPr lang="pt-BR" sz="15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dois jovens que se apaixonam, mas não podem namorar porque suas famílias vivem brigando.”</a:t>
            </a:r>
            <a:endParaRPr sz="15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500"/>
              <a:buFont typeface="Roboto"/>
              <a:buChar char="-"/>
            </a:pPr>
            <a:r>
              <a:rPr lang="pt-BR" sz="15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Maurício</a:t>
            </a:r>
            <a:endParaRPr sz="15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8"/>
          <p:cNvSpPr/>
          <p:nvPr/>
        </p:nvSpPr>
        <p:spPr>
          <a:xfrm>
            <a:off x="1056875" y="3276325"/>
            <a:ext cx="1953000" cy="71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6E2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1" name="Google Shape;4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2101">
            <a:off x="6362555" y="32222"/>
            <a:ext cx="2360743" cy="33786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9"/>
          <p:cNvSpPr txBox="1">
            <a:spLocks noGrp="1"/>
          </p:cNvSpPr>
          <p:nvPr>
            <p:ph type="subTitle" idx="1"/>
          </p:nvPr>
        </p:nvSpPr>
        <p:spPr>
          <a:xfrm>
            <a:off x="5624975" y="2357500"/>
            <a:ext cx="3198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Paródia;</a:t>
            </a:r>
            <a:endParaRPr>
              <a:solidFill>
                <a:srgbClr val="63493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Foco nos quatro protagonistas de Maurício;</a:t>
            </a:r>
            <a:endParaRPr>
              <a:solidFill>
                <a:srgbClr val="63493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Temas encobertos;</a:t>
            </a:r>
            <a:endParaRPr>
              <a:solidFill>
                <a:srgbClr val="63493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A personalidade da Turma em destaque;</a:t>
            </a:r>
            <a:endParaRPr>
              <a:solidFill>
                <a:srgbClr val="63493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A musicalidade do texto também foi adaptada;</a:t>
            </a:r>
            <a:endParaRPr>
              <a:solidFill>
                <a:srgbClr val="63493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Os trocadilhos adaptados, trazendo ainda mais humor para o texto;</a:t>
            </a:r>
            <a:endParaRPr>
              <a:solidFill>
                <a:srgbClr val="63493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Final diferente.</a:t>
            </a:r>
            <a:endParaRPr>
              <a:solidFill>
                <a:srgbClr val="634939"/>
              </a:solidFill>
            </a:endParaRPr>
          </a:p>
        </p:txBody>
      </p:sp>
      <p:sp>
        <p:nvSpPr>
          <p:cNvPr id="407" name="Google Shape;407;p49"/>
          <p:cNvSpPr/>
          <p:nvPr/>
        </p:nvSpPr>
        <p:spPr>
          <a:xfrm>
            <a:off x="422000" y="2104704"/>
            <a:ext cx="315623" cy="313824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9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04" y="701850"/>
            <a:ext cx="5202971" cy="1942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0" name="Google Shape;41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08" y="2644375"/>
            <a:ext cx="5202967" cy="1794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"/>
          <p:cNvSpPr txBox="1">
            <a:spLocks noGrp="1"/>
          </p:cNvSpPr>
          <p:nvPr>
            <p:ph type="subTitle" idx="1"/>
          </p:nvPr>
        </p:nvSpPr>
        <p:spPr>
          <a:xfrm>
            <a:off x="3636825" y="2783100"/>
            <a:ext cx="518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Encenação do texto de Shakespeare;</a:t>
            </a:r>
            <a:endParaRPr>
              <a:solidFill>
                <a:srgbClr val="634939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A personalidade dos personagens de Maurício é suprimida e o texto original é acompanhado mais de perto;</a:t>
            </a:r>
            <a:endParaRPr>
              <a:solidFill>
                <a:srgbClr val="634939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Ilustrações mais maduras e emotivas;</a:t>
            </a:r>
            <a:endParaRPr>
              <a:solidFill>
                <a:srgbClr val="634939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Os presságios e os temas mais sombrios são explorados;</a:t>
            </a:r>
            <a:endParaRPr>
              <a:solidFill>
                <a:srgbClr val="634939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Maurício mantém as rimas, as marcações temporais e os desencontros do original;</a:t>
            </a:r>
            <a:endParaRPr>
              <a:solidFill>
                <a:srgbClr val="634939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O final do livro é diferente do original</a:t>
            </a:r>
            <a:endParaRPr>
              <a:solidFill>
                <a:srgbClr val="634939"/>
              </a:solidFill>
            </a:endParaRPr>
          </a:p>
        </p:txBody>
      </p:sp>
      <p:sp>
        <p:nvSpPr>
          <p:cNvPr id="416" name="Google Shape;416;p50"/>
          <p:cNvSpPr txBox="1">
            <a:spLocks noGrp="1"/>
          </p:cNvSpPr>
          <p:nvPr>
            <p:ph type="title" idx="4294967295"/>
          </p:nvPr>
        </p:nvSpPr>
        <p:spPr>
          <a:xfrm>
            <a:off x="984175" y="4148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Turma da Mônica Jovem: adaptação em prosa (2018)</a:t>
            </a:r>
            <a:endParaRPr sz="2400"/>
          </a:p>
        </p:txBody>
      </p:sp>
      <p:pic>
        <p:nvPicPr>
          <p:cNvPr id="417" name="Google Shape;4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90225">
            <a:off x="136676" y="1066249"/>
            <a:ext cx="2020077" cy="30110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18" name="Google Shape;41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1299">
            <a:off x="1610324" y="2019384"/>
            <a:ext cx="1917228" cy="279263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1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/>
              <a:t>Romeu e Julieta</a:t>
            </a:r>
            <a:r>
              <a:rPr lang="pt-BR"/>
              <a:t> na </a:t>
            </a:r>
            <a:r>
              <a:rPr lang="pt-BR" i="1"/>
              <a:t>Turma da Mônica</a:t>
            </a:r>
            <a:endParaRPr i="1"/>
          </a:p>
        </p:txBody>
      </p:sp>
      <p:sp>
        <p:nvSpPr>
          <p:cNvPr id="424" name="Google Shape;424;p51"/>
          <p:cNvSpPr txBox="1">
            <a:spLocks noGrp="1"/>
          </p:cNvSpPr>
          <p:nvPr>
            <p:ph type="subTitle" idx="1"/>
          </p:nvPr>
        </p:nvSpPr>
        <p:spPr>
          <a:xfrm>
            <a:off x="385250" y="3851059"/>
            <a:ext cx="1945800" cy="5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</a:rPr>
              <a:t>Quadrinho lançado em 1978</a:t>
            </a:r>
            <a:endParaRPr>
              <a:solidFill>
                <a:srgbClr val="634939"/>
              </a:solidFill>
            </a:endParaRPr>
          </a:p>
        </p:txBody>
      </p:sp>
      <p:sp>
        <p:nvSpPr>
          <p:cNvPr id="425" name="Google Shape;425;p51"/>
          <p:cNvSpPr txBox="1">
            <a:spLocks noGrp="1"/>
          </p:cNvSpPr>
          <p:nvPr>
            <p:ph type="title"/>
          </p:nvPr>
        </p:nvSpPr>
        <p:spPr>
          <a:xfrm>
            <a:off x="498992" y="2892097"/>
            <a:ext cx="15957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Turma da Mônica: Romeu e Julieta</a:t>
            </a:r>
            <a:endParaRPr sz="1600"/>
          </a:p>
        </p:txBody>
      </p:sp>
      <p:pic>
        <p:nvPicPr>
          <p:cNvPr id="426" name="Google Shape;426;p51"/>
          <p:cNvPicPr preferRelativeResize="0"/>
          <p:nvPr/>
        </p:nvPicPr>
        <p:blipFill rotWithShape="1">
          <a:blip r:embed="rId3">
            <a:alphaModFix/>
          </a:blip>
          <a:srcRect l="12973" t="13014" r="36350" b="62823"/>
          <a:stretch/>
        </p:blipFill>
        <p:spPr>
          <a:xfrm>
            <a:off x="621629" y="1665623"/>
            <a:ext cx="1473068" cy="70777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7" name="Google Shape;427;p51"/>
          <p:cNvSpPr txBox="1">
            <a:spLocks noGrp="1"/>
          </p:cNvSpPr>
          <p:nvPr>
            <p:ph type="subTitle" idx="1"/>
          </p:nvPr>
        </p:nvSpPr>
        <p:spPr>
          <a:xfrm>
            <a:off x="2392861" y="3898030"/>
            <a:ext cx="1945800" cy="5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</a:rPr>
              <a:t>Filme (live-action) lançado em 1979</a:t>
            </a:r>
            <a:endParaRPr>
              <a:solidFill>
                <a:srgbClr val="634939"/>
              </a:solidFill>
            </a:endParaRPr>
          </a:p>
        </p:txBody>
      </p:sp>
      <p:sp>
        <p:nvSpPr>
          <p:cNvPr id="428" name="Google Shape;428;p51"/>
          <p:cNvSpPr txBox="1">
            <a:spLocks noGrp="1"/>
          </p:cNvSpPr>
          <p:nvPr>
            <p:ph type="title"/>
          </p:nvPr>
        </p:nvSpPr>
        <p:spPr>
          <a:xfrm>
            <a:off x="2567916" y="3021531"/>
            <a:ext cx="15957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Mônica e Cebolinha – No Mundo de Romeu e Julieta</a:t>
            </a:r>
            <a:endParaRPr sz="1600"/>
          </a:p>
        </p:txBody>
      </p:sp>
      <p:pic>
        <p:nvPicPr>
          <p:cNvPr id="429" name="Google Shape;429;p51"/>
          <p:cNvPicPr preferRelativeResize="0"/>
          <p:nvPr/>
        </p:nvPicPr>
        <p:blipFill rotWithShape="1">
          <a:blip r:embed="rId4">
            <a:alphaModFix/>
          </a:blip>
          <a:srcRect l="1332" b="70612"/>
          <a:stretch/>
        </p:blipFill>
        <p:spPr>
          <a:xfrm>
            <a:off x="2567894" y="1665633"/>
            <a:ext cx="1595740" cy="7757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0" name="Google Shape;430;p51"/>
          <p:cNvSpPr txBox="1">
            <a:spLocks noGrp="1"/>
          </p:cNvSpPr>
          <p:nvPr>
            <p:ph type="subTitle" idx="1"/>
          </p:nvPr>
        </p:nvSpPr>
        <p:spPr>
          <a:xfrm>
            <a:off x="6691776" y="3851055"/>
            <a:ext cx="1945800" cy="5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</a:rPr>
              <a:t>Adaptação em prosa lançada em 2018</a:t>
            </a:r>
            <a:endParaRPr>
              <a:solidFill>
                <a:srgbClr val="634939"/>
              </a:solidFill>
            </a:endParaRPr>
          </a:p>
        </p:txBody>
      </p:sp>
      <p:sp>
        <p:nvSpPr>
          <p:cNvPr id="431" name="Google Shape;431;p51"/>
          <p:cNvSpPr txBox="1">
            <a:spLocks noGrp="1"/>
          </p:cNvSpPr>
          <p:nvPr>
            <p:ph type="title"/>
          </p:nvPr>
        </p:nvSpPr>
        <p:spPr>
          <a:xfrm>
            <a:off x="6725342" y="2974556"/>
            <a:ext cx="15957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Turma da Mônica Jovem - Romeu e Julieta</a:t>
            </a:r>
            <a:endParaRPr sz="1600"/>
          </a:p>
        </p:txBody>
      </p:sp>
      <p:pic>
        <p:nvPicPr>
          <p:cNvPr id="432" name="Google Shape;432;p51"/>
          <p:cNvPicPr preferRelativeResize="0"/>
          <p:nvPr/>
        </p:nvPicPr>
        <p:blipFill rotWithShape="1">
          <a:blip r:embed="rId5">
            <a:alphaModFix/>
          </a:blip>
          <a:srcRect l="3809" t="2074" b="74640"/>
          <a:stretch/>
        </p:blipFill>
        <p:spPr>
          <a:xfrm>
            <a:off x="6691775" y="1686674"/>
            <a:ext cx="1662826" cy="707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3" name="Google Shape;433;p51"/>
          <p:cNvSpPr txBox="1">
            <a:spLocks noGrp="1"/>
          </p:cNvSpPr>
          <p:nvPr>
            <p:ph type="subTitle" idx="1"/>
          </p:nvPr>
        </p:nvSpPr>
        <p:spPr>
          <a:xfrm>
            <a:off x="4519000" y="3898025"/>
            <a:ext cx="1817400" cy="5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</a:rPr>
              <a:t>Peça apresentada em 2013</a:t>
            </a:r>
            <a:endParaRPr>
              <a:solidFill>
                <a:srgbClr val="634939"/>
              </a:solidFill>
            </a:endParaRPr>
          </a:p>
        </p:txBody>
      </p:sp>
      <p:sp>
        <p:nvSpPr>
          <p:cNvPr id="434" name="Google Shape;434;p51"/>
          <p:cNvSpPr txBox="1">
            <a:spLocks noGrp="1"/>
          </p:cNvSpPr>
          <p:nvPr>
            <p:ph type="title"/>
          </p:nvPr>
        </p:nvSpPr>
        <p:spPr>
          <a:xfrm>
            <a:off x="4629855" y="3021531"/>
            <a:ext cx="1595700" cy="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Mônica e Cebolinha – No Mundo de Romeu e Julieta</a:t>
            </a:r>
            <a:endParaRPr sz="1600"/>
          </a:p>
        </p:txBody>
      </p:sp>
      <p:pic>
        <p:nvPicPr>
          <p:cNvPr id="435" name="Google Shape;435;p51"/>
          <p:cNvPicPr preferRelativeResize="0"/>
          <p:nvPr/>
        </p:nvPicPr>
        <p:blipFill rotWithShape="1">
          <a:blip r:embed="rId6">
            <a:alphaModFix/>
          </a:blip>
          <a:srcRect l="14680" t="29272" r="16718" b="28069"/>
          <a:stretch/>
        </p:blipFill>
        <p:spPr>
          <a:xfrm>
            <a:off x="4518988" y="1665625"/>
            <a:ext cx="1662825" cy="7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title"/>
          </p:nvPr>
        </p:nvSpPr>
        <p:spPr>
          <a:xfrm>
            <a:off x="942725" y="20295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/>
              <a:t>Romeu e Julieta</a:t>
            </a:r>
            <a:r>
              <a:rPr lang="pt-BR" sz="2000"/>
              <a:t> no cinema brasileiro: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/>
              <a:t>Era uma vez…</a:t>
            </a:r>
            <a:endParaRPr sz="2000" i="1"/>
          </a:p>
        </p:txBody>
      </p:sp>
      <p:sp>
        <p:nvSpPr>
          <p:cNvPr id="441" name="Google Shape;441;p52"/>
          <p:cNvSpPr txBox="1">
            <a:spLocks noGrp="1"/>
          </p:cNvSpPr>
          <p:nvPr>
            <p:ph type="title" idx="2"/>
          </p:nvPr>
        </p:nvSpPr>
        <p:spPr>
          <a:xfrm>
            <a:off x="938375" y="1273575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03</a:t>
            </a:r>
            <a:endParaRPr/>
          </a:p>
        </p:txBody>
      </p:sp>
      <p:sp>
        <p:nvSpPr>
          <p:cNvPr id="442" name="Google Shape;442;p52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2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2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5" name="Google Shape;44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375" y="161323"/>
            <a:ext cx="3135625" cy="482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>
            <a:spLocks noGrp="1"/>
          </p:cNvSpPr>
          <p:nvPr>
            <p:ph type="title"/>
          </p:nvPr>
        </p:nvSpPr>
        <p:spPr>
          <a:xfrm>
            <a:off x="672075" y="-179525"/>
            <a:ext cx="55785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Personagens</a:t>
            </a:r>
            <a:endParaRPr sz="3000"/>
          </a:p>
        </p:txBody>
      </p:sp>
      <p:sp>
        <p:nvSpPr>
          <p:cNvPr id="451" name="Google Shape;451;p53"/>
          <p:cNvSpPr txBox="1">
            <a:spLocks noGrp="1"/>
          </p:cNvSpPr>
          <p:nvPr>
            <p:ph type="subTitle" idx="1"/>
          </p:nvPr>
        </p:nvSpPr>
        <p:spPr>
          <a:xfrm>
            <a:off x="497775" y="1768650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Dé (Romeu)</a:t>
            </a:r>
            <a:endParaRPr>
              <a:solidFill>
                <a:srgbClr val="634939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Nina (Julieta)</a:t>
            </a:r>
            <a:endParaRPr>
              <a:solidFill>
                <a:srgbClr val="634939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Cacau (Ama)</a:t>
            </a:r>
            <a:endParaRPr>
              <a:solidFill>
                <a:srgbClr val="634939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3"/>
          <p:cNvSpPr txBox="1"/>
          <p:nvPr/>
        </p:nvSpPr>
        <p:spPr>
          <a:xfrm>
            <a:off x="3223275" y="1093175"/>
            <a:ext cx="3027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Carlão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pai da Nina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mãe do Dé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672075" y="2658425"/>
            <a:ext cx="342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Espaço</a:t>
            </a:r>
            <a:endParaRPr sz="19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4" name="Google Shape;454;p53"/>
          <p:cNvSpPr txBox="1"/>
          <p:nvPr/>
        </p:nvSpPr>
        <p:spPr>
          <a:xfrm>
            <a:off x="672075" y="3313200"/>
            <a:ext cx="3900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Rio de Janeiro: 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Morro do Cantagalo </a:t>
            </a:r>
            <a:r>
              <a:rPr lang="pt-BR" sz="1600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Orla de Ipanema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 Favela </a:t>
            </a:r>
            <a:r>
              <a:rPr lang="pt-BR" sz="1600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Asfalto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5" name="Google Shape;45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075" y="329300"/>
            <a:ext cx="3420300" cy="24386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6" name="Google Shape;45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375" y="2881625"/>
            <a:ext cx="3613926" cy="2032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4"/>
          <p:cNvSpPr txBox="1">
            <a:spLocks noGrp="1"/>
          </p:cNvSpPr>
          <p:nvPr>
            <p:ph type="title"/>
          </p:nvPr>
        </p:nvSpPr>
        <p:spPr>
          <a:xfrm>
            <a:off x="714125" y="-361550"/>
            <a:ext cx="59151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Cenas </a:t>
            </a:r>
            <a:endParaRPr sz="2700"/>
          </a:p>
        </p:txBody>
      </p:sp>
      <p:sp>
        <p:nvSpPr>
          <p:cNvPr id="462" name="Google Shape;462;p54"/>
          <p:cNvSpPr txBox="1">
            <a:spLocks noGrp="1"/>
          </p:cNvSpPr>
          <p:nvPr>
            <p:ph type="subTitle" idx="1"/>
          </p:nvPr>
        </p:nvSpPr>
        <p:spPr>
          <a:xfrm>
            <a:off x="637925" y="1651200"/>
            <a:ext cx="46176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Prólogo</a:t>
            </a:r>
            <a:endParaRPr>
              <a:solidFill>
                <a:srgbClr val="634939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Festa na praia | Festa dos Capuleto</a:t>
            </a:r>
            <a:endParaRPr>
              <a:solidFill>
                <a:srgbClr val="634939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Balcão</a:t>
            </a:r>
            <a:endParaRPr>
              <a:solidFill>
                <a:srgbClr val="634939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Primeira relação</a:t>
            </a:r>
            <a:endParaRPr>
              <a:solidFill>
                <a:srgbClr val="634939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800"/>
              <a:buChar char="●"/>
            </a:pPr>
            <a:r>
              <a:rPr lang="pt-BR">
                <a:solidFill>
                  <a:srgbClr val="634939"/>
                </a:solidFill>
              </a:rPr>
              <a:t>Morte</a:t>
            </a:r>
            <a:endParaRPr>
              <a:solidFill>
                <a:srgbClr val="634939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714125" y="27802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Críticas </a:t>
            </a:r>
            <a:endParaRPr/>
          </a:p>
        </p:txBody>
      </p:sp>
      <p:sp>
        <p:nvSpPr>
          <p:cNvPr id="464" name="Google Shape;464;p54"/>
          <p:cNvSpPr txBox="1"/>
          <p:nvPr/>
        </p:nvSpPr>
        <p:spPr>
          <a:xfrm>
            <a:off x="637925" y="3426775"/>
            <a:ext cx="77010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</a:rPr>
              <a:t>Desigualdade social</a:t>
            </a:r>
            <a:endParaRPr sz="1600">
              <a:solidFill>
                <a:srgbClr val="634939"/>
              </a:solidFill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</a:rPr>
              <a:t>Racismo</a:t>
            </a:r>
            <a:endParaRPr sz="1600">
              <a:solidFill>
                <a:srgbClr val="634939"/>
              </a:solidFill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</a:rPr>
              <a:t>Mídia e Estado que “endossam a separação entre o asfalto e a favela” (SILVA, 2011, p. 335)</a:t>
            </a:r>
            <a:endParaRPr sz="1600">
              <a:solidFill>
                <a:srgbClr val="634939"/>
              </a:solidFill>
            </a:endParaRPr>
          </a:p>
        </p:txBody>
      </p:sp>
      <p:pic>
        <p:nvPicPr>
          <p:cNvPr id="465" name="Google Shape;4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1737">
            <a:off x="6667775" y="564975"/>
            <a:ext cx="2060811" cy="31219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6" name="Google Shape;46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6256">
            <a:off x="4555275" y="1410352"/>
            <a:ext cx="2402426" cy="19112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1660127" y="1324663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i="1"/>
              <a:t>Romeu e Julieta</a:t>
            </a:r>
            <a:r>
              <a:rPr lang="pt-BR"/>
              <a:t>: adaptações consagradas</a:t>
            </a: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title" idx="2"/>
          </p:nvPr>
        </p:nvSpPr>
        <p:spPr>
          <a:xfrm>
            <a:off x="820488" y="1258500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01.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title" idx="4"/>
          </p:nvPr>
        </p:nvSpPr>
        <p:spPr>
          <a:xfrm>
            <a:off x="1660125" y="3238975"/>
            <a:ext cx="260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i="1">
                <a:solidFill>
                  <a:srgbClr val="7F694C"/>
                </a:solidFill>
              </a:rPr>
              <a:t>Romeu e Julieta </a:t>
            </a:r>
            <a:r>
              <a:rPr lang="pt-BR">
                <a:solidFill>
                  <a:srgbClr val="7F694C"/>
                </a:solidFill>
              </a:rPr>
              <a:t>para o público infantojuvenil brasileiro </a:t>
            </a:r>
            <a:endParaRPr>
              <a:solidFill>
                <a:srgbClr val="7F69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 idx="5"/>
          </p:nvPr>
        </p:nvSpPr>
        <p:spPr>
          <a:xfrm>
            <a:off x="818688" y="2957275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02.</a:t>
            </a:r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title" idx="7"/>
          </p:nvPr>
        </p:nvSpPr>
        <p:spPr>
          <a:xfrm>
            <a:off x="5834327" y="25656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i="1"/>
              <a:t>Romeu e Julieta </a:t>
            </a:r>
            <a:r>
              <a:rPr lang="pt-BR"/>
              <a:t>no cinema brasileiro</a:t>
            </a:r>
            <a:endParaRPr>
              <a:solidFill>
                <a:srgbClr val="7F69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title" idx="8"/>
          </p:nvPr>
        </p:nvSpPr>
        <p:spPr>
          <a:xfrm>
            <a:off x="5037388" y="22121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03.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5"/>
          <p:cNvSpPr txBox="1">
            <a:spLocks noGrp="1"/>
          </p:cNvSpPr>
          <p:nvPr>
            <p:ph type="title" idx="6"/>
          </p:nvPr>
        </p:nvSpPr>
        <p:spPr>
          <a:xfrm>
            <a:off x="550650" y="62200"/>
            <a:ext cx="80427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Algumas adaptações/releituras de Romeu e Julieta:</a:t>
            </a:r>
            <a:endParaRPr sz="2100"/>
          </a:p>
        </p:txBody>
      </p:sp>
      <p:sp>
        <p:nvSpPr>
          <p:cNvPr id="472" name="Google Shape;472;p55"/>
          <p:cNvSpPr txBox="1">
            <a:spLocks noGrp="1"/>
          </p:cNvSpPr>
          <p:nvPr>
            <p:ph type="subTitle" idx="1"/>
          </p:nvPr>
        </p:nvSpPr>
        <p:spPr>
          <a:xfrm>
            <a:off x="4507550" y="2509625"/>
            <a:ext cx="43977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634939"/>
                </a:solidFill>
              </a:rPr>
              <a:t>Literatura</a:t>
            </a:r>
            <a:endParaRPr sz="1300" b="1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Julieta, Anne Fortier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Julieta imortal, Stacey Jay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Noughts &amp; Crosses, Malorie Blackman 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À sombra de Romeu e Julieta: romance de Benvólio e Rosalina, Melinda Taub (livro e série)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 e Julieta, Ruth Rocha (livro infantil)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Romeo e Giulietta, Gianni De Luca (quadrinho)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 e Julieta (mangá)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 e Julieta na Turma da Mônica (gibi, filme e peça)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634939"/>
                </a:solidFill>
              </a:rPr>
              <a:t>Música</a:t>
            </a:r>
            <a:endParaRPr sz="1300" b="1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Love story, Taylor Swift 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Old Money, Lana del Rey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Romeo and Juliet, Dire Straits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Romeo Had Juliette, Lou Reed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Romeo et Juliette (ópera)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 e Julieta (ballet)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634939"/>
              </a:solidFill>
            </a:endParaRPr>
          </a:p>
        </p:txBody>
      </p:sp>
      <p:sp>
        <p:nvSpPr>
          <p:cNvPr id="473" name="Google Shape;473;p55"/>
          <p:cNvSpPr txBox="1">
            <a:spLocks noGrp="1"/>
          </p:cNvSpPr>
          <p:nvPr>
            <p:ph type="subTitle" idx="1"/>
          </p:nvPr>
        </p:nvSpPr>
        <p:spPr>
          <a:xfrm>
            <a:off x="398250" y="2371175"/>
            <a:ext cx="52281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634939"/>
                </a:solidFill>
              </a:rPr>
              <a:t>Cinema</a:t>
            </a:r>
            <a:endParaRPr sz="1300" b="1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 e Julieta, Franco Zeffirelli 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Romeu+Julieta, Baz Luhrmann 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Descendentes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Cartas para Julieta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Romanoff e Julieta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Meu namorado é um zumbi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 tem que morrer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Little Italy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O casamento de Romeu e Julieta (nacional)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Maré, nossa história de amor (nacional)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Era uma vez… (nacional)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West side story (musical e filme)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Rei leão 2 (animação)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Gnomeu e Julieta (animação)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Romeu e Julieta - Unidos por um Beijo (animação)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634939"/>
                </a:solidFill>
              </a:rPr>
              <a:t>• Hotel Transilvânia 2 (animação)</a:t>
            </a: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63493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63493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6"/>
          <p:cNvSpPr txBox="1">
            <a:spLocks noGrp="1"/>
          </p:cNvSpPr>
          <p:nvPr>
            <p:ph type="title" idx="6"/>
          </p:nvPr>
        </p:nvSpPr>
        <p:spPr>
          <a:xfrm>
            <a:off x="714125" y="4678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479" name="Google Shape;479;p56"/>
          <p:cNvSpPr txBox="1"/>
          <p:nvPr/>
        </p:nvSpPr>
        <p:spPr>
          <a:xfrm>
            <a:off x="576725" y="833575"/>
            <a:ext cx="79905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AMORIM, Marcel Alvaro de. 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Shakespeare nas favelas: adaptando Romeu e Julieta para o cinema brasileiro.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Revista Indisciplina de Linguística Aplicada. Volume 2, número 1, 2021.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BERTIN, Marilise Rezende. 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Traduções, adaptações, apropriações: reescrituras das peças Hamlet, Romeu e Julieta e Otelo, de William Shakespeare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. 2008. 143 f. Dissertação (Mestrado) - Curso de Pós-Graduação em Estudos Linguísticos e Literários em Inglês, Universidade de São Paulo, São Paulo, 2008. Disponível em: https://teses.usp.br/teses/disponiveis/8/8147/tde-31072009-153332/publico/MARILIZE_REZENDE_BERTIN.pdf. Acesso em: 03 jan. 2022.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GONÇALVES DA SILVA, T. M. 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Reflexões sobre adaptação cinematográfica de uma obra literária. 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Anuário de Literatura, [S. l.], v. 17, n. 2, p. 181-201, 2012. DOI: 10.5007/2175-7917.2012v17n2p181. Disponível em: https://periodicos.ufsc.br/index.php/literatura/article/view/2175-7917.2012v17n2p181. Acesso em: 4 jan. 2022.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CATALDI, Safira Pedreira.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Do Bardo a Baz: A transcriação de Romeu e Julieta em ícones dos anos 1990 .</a:t>
            </a:r>
            <a:r>
              <a:rPr lang="pt-BR" sz="12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https://bdm.unb.br/bitstream/10483/17846/1/2016_SafiraPedreiraCataldi_tcc.pdf</a:t>
            </a:r>
            <a:r>
              <a:rPr lang="pt-BR" sz="12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12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Acesso em: 03 jan. 2022.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 txBox="1">
            <a:spLocks noGrp="1"/>
          </p:cNvSpPr>
          <p:nvPr>
            <p:ph type="title" idx="6"/>
          </p:nvPr>
        </p:nvSpPr>
        <p:spPr>
          <a:xfrm>
            <a:off x="714125" y="4678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485" name="Google Shape;485;p57"/>
          <p:cNvSpPr txBox="1"/>
          <p:nvPr/>
        </p:nvSpPr>
        <p:spPr>
          <a:xfrm>
            <a:off x="576750" y="940050"/>
            <a:ext cx="799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SHAKESPEARE, William. 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Romeu e Julieta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. São Paulo: Penguins Classics Companhia das Letras, 2016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Adaptação</a:t>
            </a:r>
            <a:endParaRPr/>
          </a:p>
        </p:txBody>
      </p:sp>
      <p:sp>
        <p:nvSpPr>
          <p:cNvPr id="289" name="Google Shape;289;p38"/>
          <p:cNvSpPr txBox="1"/>
          <p:nvPr/>
        </p:nvSpPr>
        <p:spPr>
          <a:xfrm>
            <a:off x="733050" y="684225"/>
            <a:ext cx="76779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Font typeface="Roboto"/>
              <a:buChar char="●"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“É um texto que, no processo de reescrita,  foi  palco de mudanças significativas do texto inicial. Tem como função um público específico, externando o pensar do adaptador, mantendo relação com o texto inicial.” (Marilise e John Milton) 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Font typeface="Roboto"/>
              <a:buChar char="●"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“Na realidade, adaptações não são distorções ou traições de um texto literário. Hutcheon (2006) diz que as adaptações (...) não são reproduções e sim trabalhos originais, com uma 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existência única.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“ 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Font typeface="Roboto"/>
              <a:buChar char="●"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Mudanças possíveis: redução, adição, deslocamento ou transformação.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392350" y="4324325"/>
            <a:ext cx="83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oboto"/>
                <a:ea typeface="Roboto"/>
                <a:cs typeface="Roboto"/>
                <a:sym typeface="Roboto"/>
              </a:rPr>
              <a:t>Reflexões sobre a adaptação cinematográfica de uma obra literária. (Thais Maria Gonçalves da Silva)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Adaptação</a:t>
            </a:r>
            <a:endParaRPr/>
          </a:p>
        </p:txBody>
      </p:sp>
      <p:sp>
        <p:nvSpPr>
          <p:cNvPr id="296" name="Google Shape;296;p39"/>
          <p:cNvSpPr txBox="1"/>
          <p:nvPr/>
        </p:nvSpPr>
        <p:spPr>
          <a:xfrm>
            <a:off x="752050" y="1181800"/>
            <a:ext cx="76779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Font typeface="Roboto"/>
              <a:buChar char="●"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“O termo adaptação também se refere ao processo criativo, não apenas ao produto final. Como 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processo criativo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, a adaptação envolve interpretação, criação, reinterpretação e recriação. A adaptação mantém uma relação de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intertextualidade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com a obra-fonte, é uma repetição com variação e, mesmo assim, pode ser vista como uma obra totalmente original.”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Adaptação</a:t>
            </a:r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752050" y="1181800"/>
            <a:ext cx="7677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Font typeface="Roboto"/>
              <a:buChar char="●"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Em uma adaptação, quando passa de uma mídia a outra (como no caso de literatura e cinema, onde a primeira mídia se vale da imaginação do leitor e a segunda da percepção do espectador), </a:t>
            </a:r>
            <a:r>
              <a:rPr lang="pt-BR" b="1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os diferentes aspectos das mídias</a:t>
            </a: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 vão dar ênfase a diferentes aspectos da história.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Font typeface="Roboto"/>
              <a:buChar char="●"/>
            </a:pPr>
            <a:r>
              <a:rPr lang="pt-BR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Não é necessário que a adaptação  seja uma cópia fiel e exata da obra-fonte.</a:t>
            </a:r>
            <a:endParaRPr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/>
              <a:t>Romeu e Julieta (1968)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3300"/>
              <a:t>Franco Zeffirelli</a:t>
            </a:r>
            <a:endParaRPr sz="3300"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01</a:t>
            </a:r>
            <a:endParaRPr/>
          </a:p>
        </p:txBody>
      </p:sp>
      <p:sp>
        <p:nvSpPr>
          <p:cNvPr id="309" name="Google Shape;309;p41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1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1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162" y="2645275"/>
            <a:ext cx="3248399" cy="18736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3" name="Google Shape;31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5988" y="406150"/>
            <a:ext cx="3082725" cy="2055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4" name="Google Shape;31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6250" y="705575"/>
            <a:ext cx="2000250" cy="2971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 idx="2"/>
          </p:nvPr>
        </p:nvSpPr>
        <p:spPr>
          <a:xfrm>
            <a:off x="714125" y="342525"/>
            <a:ext cx="76164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/>
              <a:t>Como a obra foi retratada na adaptação de Zeffirelli?</a:t>
            </a:r>
            <a:endParaRPr sz="2900"/>
          </a:p>
        </p:txBody>
      </p:sp>
      <p:sp>
        <p:nvSpPr>
          <p:cNvPr id="320" name="Google Shape;320;p42"/>
          <p:cNvSpPr txBox="1"/>
          <p:nvPr/>
        </p:nvSpPr>
        <p:spPr>
          <a:xfrm>
            <a:off x="646625" y="1218525"/>
            <a:ext cx="77514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Adaptação que pretende retornar ao texto integral da obra, sem atualizá-lo para a época da filmagem. 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Ambiente do século XVI; Figurinos das personagens.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Redução de cenas: discurso da julieta antes de tomar o remédio.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Cenas que ficam de fora: diálogos sobre Rosalina, no início da peça;  Não há explicação do Frade quanto aos infortúnios de Romeu e Julieta; Romeu comprando veneno.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Transformação: cena mais detalhada do casamento; cena de despedida e noite juntos.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rgbClr val="634939"/>
                </a:solidFill>
                <a:latin typeface="Roboto"/>
                <a:ea typeface="Roboto"/>
                <a:cs typeface="Roboto"/>
                <a:sym typeface="Roboto"/>
              </a:rPr>
              <a:t>Cena final.</a:t>
            </a:r>
            <a:endParaRPr sz="1600">
              <a:solidFill>
                <a:srgbClr val="634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/>
              <a:t>Romeu + Julieta (1996)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/>
              <a:t>Baz Luhrmann</a:t>
            </a:r>
            <a:endParaRPr sz="3300"/>
          </a:p>
        </p:txBody>
      </p:sp>
      <p:sp>
        <p:nvSpPr>
          <p:cNvPr id="326" name="Google Shape;326;p43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3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3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527" y="2514627"/>
            <a:ext cx="3248401" cy="2101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0" name="Google Shape;33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8162" y="2101087"/>
            <a:ext cx="2017888" cy="2993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1" name="Google Shape;33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3075" y="-1"/>
            <a:ext cx="3039324" cy="22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>
            <a:spLocks noGrp="1"/>
          </p:cNvSpPr>
          <p:nvPr>
            <p:ph type="body" idx="1"/>
          </p:nvPr>
        </p:nvSpPr>
        <p:spPr>
          <a:xfrm>
            <a:off x="516850" y="493025"/>
            <a:ext cx="7527000" cy="3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latin typeface="Libre Baskerville"/>
                <a:ea typeface="Libre Baskerville"/>
                <a:cs typeface="Libre Baskerville"/>
                <a:sym typeface="Libre Baskerville"/>
              </a:rPr>
              <a:t>Como a obra foi retratada na adaptação de Luhrmann?</a:t>
            </a:r>
            <a:endParaRPr sz="2900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Crítica - MTV Shakespeare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 “Red Curtain Cinema”</a:t>
            </a:r>
            <a:endParaRPr sz="1400">
              <a:solidFill>
                <a:srgbClr val="634939"/>
              </a:solidFill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400">
                <a:solidFill>
                  <a:srgbClr val="634939"/>
                </a:solidFill>
              </a:rPr>
              <a:t>Renascimento e anos 90 - épocas de transição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Cultura midiática</a:t>
            </a:r>
            <a:endParaRPr sz="1400">
              <a:solidFill>
                <a:srgbClr val="634939"/>
              </a:solidFill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4939"/>
              </a:buClr>
              <a:buSzPts val="1400"/>
              <a:buChar char="●"/>
            </a:pPr>
            <a:r>
              <a:rPr lang="pt-BR" sz="1400">
                <a:solidFill>
                  <a:srgbClr val="634939"/>
                </a:solidFill>
              </a:rPr>
              <a:t>Artificialidade real  - “O produto final vira uma colagem, que sobrepõe esses elementos intertextuais e antiquados a formas contemporâneas facilmente identificáveis pelo público-alvo, como o vestuário, a trilha sonora e o uso de mídias contemporâneas.” (Luhrmann)</a:t>
            </a:r>
            <a:endParaRPr sz="1400">
              <a:solidFill>
                <a:srgbClr val="634939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634939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634939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634939"/>
              </a:solidFill>
            </a:endParaRPr>
          </a:p>
        </p:txBody>
      </p:sp>
      <p:pic>
        <p:nvPicPr>
          <p:cNvPr id="337" name="Google Shape;337;p44"/>
          <p:cNvPicPr preferRelativeResize="0"/>
          <p:nvPr/>
        </p:nvPicPr>
        <p:blipFill rotWithShape="1">
          <a:blip r:embed="rId3">
            <a:alphaModFix/>
          </a:blip>
          <a:srcRect l="10881" r="25963"/>
          <a:stretch/>
        </p:blipFill>
        <p:spPr>
          <a:xfrm>
            <a:off x="6139275" y="1043975"/>
            <a:ext cx="2347399" cy="18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On-screen Show (16:9)</PresentationFormat>
  <Paragraphs>164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Roboto</vt:lpstr>
      <vt:lpstr>Libre Baskerville</vt:lpstr>
      <vt:lpstr>Abel</vt:lpstr>
      <vt:lpstr>Roboto Condensed Light</vt:lpstr>
      <vt:lpstr>Simple Light</vt:lpstr>
      <vt:lpstr>Generation of '27 by Slidesgo</vt:lpstr>
      <vt:lpstr>ALGUMAS ADAPTAÇÕES DE  ROMEU E  JULIETA</vt:lpstr>
      <vt:lpstr>Romeu e Julieta: adaptações consagradas</vt:lpstr>
      <vt:lpstr>Adaptação</vt:lpstr>
      <vt:lpstr>Adaptação</vt:lpstr>
      <vt:lpstr>Adaptação</vt:lpstr>
      <vt:lpstr> Romeu e Julieta (1968) Franco Zeffirelli</vt:lpstr>
      <vt:lpstr>Como a obra foi retratada na adaptação de Zeffirelli?</vt:lpstr>
      <vt:lpstr>Romeu + Julieta (1996) Baz Luhrmann</vt:lpstr>
      <vt:lpstr>PowerPoint Presentation</vt:lpstr>
      <vt:lpstr>Como a obra foi retratada na adaptação de Luhrmann?</vt:lpstr>
      <vt:lpstr>Romeu e Julieta para o público infantojuvenil brasileiro: as adaptações de Maurício de Souza</vt:lpstr>
      <vt:lpstr>ESTUDO DE UMA ADAPTAÇÃO INFANTIL DE ROMEU E JULIETA Tiago Marques Luiz (UFU)</vt:lpstr>
      <vt:lpstr>Quadrinho (1978)</vt:lpstr>
      <vt:lpstr>PowerPoint Presentation</vt:lpstr>
      <vt:lpstr>Turma da Mônica Jovem: adaptação em prosa (2018)</vt:lpstr>
      <vt:lpstr>Romeu e Julieta na Turma da Mônica</vt:lpstr>
      <vt:lpstr>Romeu e Julieta no cinema brasileiro:  Era uma vez…</vt:lpstr>
      <vt:lpstr>Personagens</vt:lpstr>
      <vt:lpstr>Cenas </vt:lpstr>
      <vt:lpstr>Algumas adaptações/releituras de Romeu e Julieta:</vt:lpstr>
      <vt:lpstr>Bibliografia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ALGUMAS ADAPTAÇÕES DE  ROMEU E  JULIETA</dc:title>
  <dc:creator>Marris</dc:creator>
  <cp:lastModifiedBy>Marris</cp:lastModifiedBy>
  <cp:revision>1</cp:revision>
  <dcterms:modified xsi:type="dcterms:W3CDTF">2022-01-09T00:16:02Z</dcterms:modified>
</cp:coreProperties>
</file>