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4865" r:id="rId3"/>
  </p:sldMasterIdLst>
  <p:sldIdLst>
    <p:sldId id="257" r:id="rId4"/>
    <p:sldId id="270" r:id="rId5"/>
    <p:sldId id="272" r:id="rId6"/>
    <p:sldId id="273" r:id="rId7"/>
    <p:sldId id="274" r:id="rId8"/>
    <p:sldId id="275" r:id="rId9"/>
    <p:sldId id="269" r:id="rId10"/>
    <p:sldId id="276" r:id="rId11"/>
    <p:sldId id="277" r:id="rId12"/>
    <p:sldId id="268" r:id="rId13"/>
    <p:sldId id="267" r:id="rId14"/>
    <p:sldId id="280" r:id="rId15"/>
    <p:sldId id="278" r:id="rId16"/>
    <p:sldId id="266" r:id="rId17"/>
    <p:sldId id="279" r:id="rId18"/>
    <p:sldId id="265" r:id="rId19"/>
    <p:sldId id="281" r:id="rId20"/>
    <p:sldId id="264" r:id="rId21"/>
    <p:sldId id="282" r:id="rId22"/>
    <p:sldId id="263" r:id="rId23"/>
    <p:sldId id="283" r:id="rId24"/>
    <p:sldId id="262" r:id="rId25"/>
    <p:sldId id="284" r:id="rId26"/>
    <p:sldId id="261" r:id="rId27"/>
    <p:sldId id="286" r:id="rId28"/>
    <p:sldId id="260" r:id="rId29"/>
    <p:sldId id="287" r:id="rId30"/>
    <p:sldId id="259" r:id="rId31"/>
    <p:sldId id="288" r:id="rId32"/>
    <p:sldId id="271" r:id="rId33"/>
    <p:sldId id="289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42504-73BC-497D-8450-E7DF091A730E}" v="110" dt="2023-08-09T20:00:00.845"/>
    <p1510:client id="{4CE26D66-6B5F-C462-BAEC-AF5060480B12}" v="163" dt="2023-08-22T12:56:23.399"/>
    <p1510:client id="{AC51A837-01D8-25C4-04B3-0EDB9A794410}" v="64" dt="2023-08-10T11:58:53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0EF93-E2C0-4A27-813F-195618D141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296AA5-8B37-4C66-A68F-5B47716B9A3D}">
      <dgm:prSet/>
      <dgm:spPr/>
      <dgm:t>
        <a:bodyPr/>
        <a:lstStyle/>
        <a:p>
          <a:r>
            <a:rPr lang="pt-BR"/>
            <a:t>Identidades básicas reconhecidas ou construídas;</a:t>
          </a:r>
          <a:endParaRPr lang="en-US"/>
        </a:p>
      </dgm:t>
    </dgm:pt>
    <dgm:pt modelId="{803E91DE-D887-4325-A241-6E81C01CE0AB}" type="parTrans" cxnId="{CA44530C-826E-4BD3-A85B-9DF468300F1E}">
      <dgm:prSet/>
      <dgm:spPr/>
      <dgm:t>
        <a:bodyPr/>
        <a:lstStyle/>
        <a:p>
          <a:endParaRPr lang="en-US"/>
        </a:p>
      </dgm:t>
    </dgm:pt>
    <dgm:pt modelId="{38CED906-BEBF-4FF5-8DC8-10A0CF648171}" type="sibTrans" cxnId="{CA44530C-826E-4BD3-A85B-9DF468300F1E}">
      <dgm:prSet/>
      <dgm:spPr/>
      <dgm:t>
        <a:bodyPr/>
        <a:lstStyle/>
        <a:p>
          <a:endParaRPr lang="en-US"/>
        </a:p>
      </dgm:t>
    </dgm:pt>
    <dgm:pt modelId="{C73CC178-3090-4D30-9555-617079D70924}">
      <dgm:prSet/>
      <dgm:spPr/>
      <dgm:t>
        <a:bodyPr/>
        <a:lstStyle/>
        <a:p>
          <a:r>
            <a:rPr lang="pt-BR"/>
            <a:t>Premissas sobre as relações naturais;</a:t>
          </a:r>
          <a:endParaRPr lang="en-US"/>
        </a:p>
      </dgm:t>
    </dgm:pt>
    <dgm:pt modelId="{641A1B62-B4EA-48F0-A560-8468CB745C79}" type="parTrans" cxnId="{F2A9FCA1-9EDC-40B1-95E2-F14229A628DB}">
      <dgm:prSet/>
      <dgm:spPr/>
      <dgm:t>
        <a:bodyPr/>
        <a:lstStyle/>
        <a:p>
          <a:endParaRPr lang="en-US"/>
        </a:p>
      </dgm:t>
    </dgm:pt>
    <dgm:pt modelId="{AD72FEBB-1733-4916-AC60-B32BB6BD2579}" type="sibTrans" cxnId="{F2A9FCA1-9EDC-40B1-95E2-F14229A628DB}">
      <dgm:prSet/>
      <dgm:spPr/>
      <dgm:t>
        <a:bodyPr/>
        <a:lstStyle/>
        <a:p>
          <a:endParaRPr lang="en-US"/>
        </a:p>
      </dgm:t>
    </dgm:pt>
    <dgm:pt modelId="{2A3E566A-46BB-4488-BA28-FE7A7362445E}">
      <dgm:prSet/>
      <dgm:spPr/>
      <dgm:t>
        <a:bodyPr/>
        <a:lstStyle/>
        <a:p>
          <a:r>
            <a:rPr lang="pt-BR"/>
            <a:t>Agentes e suas motivações;</a:t>
          </a:r>
          <a:endParaRPr lang="en-US"/>
        </a:p>
      </dgm:t>
    </dgm:pt>
    <dgm:pt modelId="{244A0A14-25BA-40FC-B43C-0293B72ABE0C}" type="parTrans" cxnId="{3154809F-5203-4D83-A77D-2DA3EF9EEFCD}">
      <dgm:prSet/>
      <dgm:spPr/>
      <dgm:t>
        <a:bodyPr/>
        <a:lstStyle/>
        <a:p>
          <a:endParaRPr lang="en-US"/>
        </a:p>
      </dgm:t>
    </dgm:pt>
    <dgm:pt modelId="{0C0C3449-89E6-44B6-BE47-34A0D3413927}" type="sibTrans" cxnId="{3154809F-5203-4D83-A77D-2DA3EF9EEFCD}">
      <dgm:prSet/>
      <dgm:spPr/>
      <dgm:t>
        <a:bodyPr/>
        <a:lstStyle/>
        <a:p>
          <a:endParaRPr lang="en-US"/>
        </a:p>
      </dgm:t>
    </dgm:pt>
    <dgm:pt modelId="{80449430-CE37-47B0-A8B5-4401B06A39A5}">
      <dgm:prSet/>
      <dgm:spPr/>
      <dgm:t>
        <a:bodyPr/>
        <a:lstStyle/>
        <a:p>
          <a:r>
            <a:rPr lang="pt-BR"/>
            <a:t>Metáforas chave e outros dispositivos retóricos. </a:t>
          </a:r>
          <a:endParaRPr lang="en-US"/>
        </a:p>
      </dgm:t>
    </dgm:pt>
    <dgm:pt modelId="{9EC4FA7D-0428-45F4-93D3-67598BFE6FA0}" type="parTrans" cxnId="{58DEFC7A-7BD8-4D35-A0E7-38A0214F7CFB}">
      <dgm:prSet/>
      <dgm:spPr/>
      <dgm:t>
        <a:bodyPr/>
        <a:lstStyle/>
        <a:p>
          <a:endParaRPr lang="en-US"/>
        </a:p>
      </dgm:t>
    </dgm:pt>
    <dgm:pt modelId="{C6CDD595-B756-45A3-8EB1-60F86DB134C3}" type="sibTrans" cxnId="{58DEFC7A-7BD8-4D35-A0E7-38A0214F7CFB}">
      <dgm:prSet/>
      <dgm:spPr/>
      <dgm:t>
        <a:bodyPr/>
        <a:lstStyle/>
        <a:p>
          <a:endParaRPr lang="en-US"/>
        </a:p>
      </dgm:t>
    </dgm:pt>
    <dgm:pt modelId="{0AAA8425-FAF0-43AF-9E37-07FC574D513D}" type="pres">
      <dgm:prSet presAssocID="{1990EF93-E2C0-4A27-813F-195618D141A5}" presName="vert0" presStyleCnt="0">
        <dgm:presLayoutVars>
          <dgm:dir/>
          <dgm:animOne val="branch"/>
          <dgm:animLvl val="lvl"/>
        </dgm:presLayoutVars>
      </dgm:prSet>
      <dgm:spPr/>
    </dgm:pt>
    <dgm:pt modelId="{B491FD78-1D3B-4B73-9770-3878E870931F}" type="pres">
      <dgm:prSet presAssocID="{A4296AA5-8B37-4C66-A68F-5B47716B9A3D}" presName="thickLine" presStyleLbl="alignNode1" presStyleIdx="0" presStyleCnt="4"/>
      <dgm:spPr/>
    </dgm:pt>
    <dgm:pt modelId="{F6952CFA-70EE-492F-BDA4-BB97B07AE4A2}" type="pres">
      <dgm:prSet presAssocID="{A4296AA5-8B37-4C66-A68F-5B47716B9A3D}" presName="horz1" presStyleCnt="0"/>
      <dgm:spPr/>
    </dgm:pt>
    <dgm:pt modelId="{639BA62B-92B8-49FD-BBA8-012E160EE36B}" type="pres">
      <dgm:prSet presAssocID="{A4296AA5-8B37-4C66-A68F-5B47716B9A3D}" presName="tx1" presStyleLbl="revTx" presStyleIdx="0" presStyleCnt="4"/>
      <dgm:spPr/>
    </dgm:pt>
    <dgm:pt modelId="{E66F4BA6-3A71-4677-9651-9A3909626CF3}" type="pres">
      <dgm:prSet presAssocID="{A4296AA5-8B37-4C66-A68F-5B47716B9A3D}" presName="vert1" presStyleCnt="0"/>
      <dgm:spPr/>
    </dgm:pt>
    <dgm:pt modelId="{E6B6CB6D-61C6-4081-AC05-E9E4B175A5DD}" type="pres">
      <dgm:prSet presAssocID="{C73CC178-3090-4D30-9555-617079D70924}" presName="thickLine" presStyleLbl="alignNode1" presStyleIdx="1" presStyleCnt="4"/>
      <dgm:spPr/>
    </dgm:pt>
    <dgm:pt modelId="{2D874D8A-30E9-41C5-95F1-5C576606B1A8}" type="pres">
      <dgm:prSet presAssocID="{C73CC178-3090-4D30-9555-617079D70924}" presName="horz1" presStyleCnt="0"/>
      <dgm:spPr/>
    </dgm:pt>
    <dgm:pt modelId="{5389B6D0-DCC6-4930-8552-A7B174689CCD}" type="pres">
      <dgm:prSet presAssocID="{C73CC178-3090-4D30-9555-617079D70924}" presName="tx1" presStyleLbl="revTx" presStyleIdx="1" presStyleCnt="4"/>
      <dgm:spPr/>
    </dgm:pt>
    <dgm:pt modelId="{DB61C804-7D39-4EBF-A374-2160FA78BB1A}" type="pres">
      <dgm:prSet presAssocID="{C73CC178-3090-4D30-9555-617079D70924}" presName="vert1" presStyleCnt="0"/>
      <dgm:spPr/>
    </dgm:pt>
    <dgm:pt modelId="{8B7AA03C-84F8-4E16-99D5-615FE32656FA}" type="pres">
      <dgm:prSet presAssocID="{2A3E566A-46BB-4488-BA28-FE7A7362445E}" presName="thickLine" presStyleLbl="alignNode1" presStyleIdx="2" presStyleCnt="4"/>
      <dgm:spPr/>
    </dgm:pt>
    <dgm:pt modelId="{104A6D1D-A702-4B60-967D-427D4B9798EA}" type="pres">
      <dgm:prSet presAssocID="{2A3E566A-46BB-4488-BA28-FE7A7362445E}" presName="horz1" presStyleCnt="0"/>
      <dgm:spPr/>
    </dgm:pt>
    <dgm:pt modelId="{236B1A7F-F500-4CD5-8DB3-9C7F01317F9D}" type="pres">
      <dgm:prSet presAssocID="{2A3E566A-46BB-4488-BA28-FE7A7362445E}" presName="tx1" presStyleLbl="revTx" presStyleIdx="2" presStyleCnt="4"/>
      <dgm:spPr/>
    </dgm:pt>
    <dgm:pt modelId="{85D973EF-C736-486C-93BD-6E15961C3388}" type="pres">
      <dgm:prSet presAssocID="{2A3E566A-46BB-4488-BA28-FE7A7362445E}" presName="vert1" presStyleCnt="0"/>
      <dgm:spPr/>
    </dgm:pt>
    <dgm:pt modelId="{AFEDE7D2-3701-4E3F-B60A-76E8FCF51146}" type="pres">
      <dgm:prSet presAssocID="{80449430-CE37-47B0-A8B5-4401B06A39A5}" presName="thickLine" presStyleLbl="alignNode1" presStyleIdx="3" presStyleCnt="4"/>
      <dgm:spPr/>
    </dgm:pt>
    <dgm:pt modelId="{DE602F86-1741-49C6-9D4F-8D1E6670A357}" type="pres">
      <dgm:prSet presAssocID="{80449430-CE37-47B0-A8B5-4401B06A39A5}" presName="horz1" presStyleCnt="0"/>
      <dgm:spPr/>
    </dgm:pt>
    <dgm:pt modelId="{FD85E3A0-3334-4436-89CD-4CCC0E36B510}" type="pres">
      <dgm:prSet presAssocID="{80449430-CE37-47B0-A8B5-4401B06A39A5}" presName="tx1" presStyleLbl="revTx" presStyleIdx="3" presStyleCnt="4"/>
      <dgm:spPr/>
    </dgm:pt>
    <dgm:pt modelId="{38BA2CFD-8874-46B0-9999-A3922B1396EB}" type="pres">
      <dgm:prSet presAssocID="{80449430-CE37-47B0-A8B5-4401B06A39A5}" presName="vert1" presStyleCnt="0"/>
      <dgm:spPr/>
    </dgm:pt>
  </dgm:ptLst>
  <dgm:cxnLst>
    <dgm:cxn modelId="{CA44530C-826E-4BD3-A85B-9DF468300F1E}" srcId="{1990EF93-E2C0-4A27-813F-195618D141A5}" destId="{A4296AA5-8B37-4C66-A68F-5B47716B9A3D}" srcOrd="0" destOrd="0" parTransId="{803E91DE-D887-4325-A241-6E81C01CE0AB}" sibTransId="{38CED906-BEBF-4FF5-8DC8-10A0CF648171}"/>
    <dgm:cxn modelId="{52DCC835-B152-4FB3-9879-A088254DC2D5}" type="presOf" srcId="{A4296AA5-8B37-4C66-A68F-5B47716B9A3D}" destId="{639BA62B-92B8-49FD-BBA8-012E160EE36B}" srcOrd="0" destOrd="0" presId="urn:microsoft.com/office/officeart/2008/layout/LinedList"/>
    <dgm:cxn modelId="{7B408749-871E-4A98-887A-7A8E06745A38}" type="presOf" srcId="{2A3E566A-46BB-4488-BA28-FE7A7362445E}" destId="{236B1A7F-F500-4CD5-8DB3-9C7F01317F9D}" srcOrd="0" destOrd="0" presId="urn:microsoft.com/office/officeart/2008/layout/LinedList"/>
    <dgm:cxn modelId="{58DEFC7A-7BD8-4D35-A0E7-38A0214F7CFB}" srcId="{1990EF93-E2C0-4A27-813F-195618D141A5}" destId="{80449430-CE37-47B0-A8B5-4401B06A39A5}" srcOrd="3" destOrd="0" parTransId="{9EC4FA7D-0428-45F4-93D3-67598BFE6FA0}" sibTransId="{C6CDD595-B756-45A3-8EB1-60F86DB134C3}"/>
    <dgm:cxn modelId="{38DC688E-B006-415B-8BBC-081994AABCA3}" type="presOf" srcId="{1990EF93-E2C0-4A27-813F-195618D141A5}" destId="{0AAA8425-FAF0-43AF-9E37-07FC574D513D}" srcOrd="0" destOrd="0" presId="urn:microsoft.com/office/officeart/2008/layout/LinedList"/>
    <dgm:cxn modelId="{8288348F-67F9-4CA9-86C2-518F485A1C83}" type="presOf" srcId="{80449430-CE37-47B0-A8B5-4401B06A39A5}" destId="{FD85E3A0-3334-4436-89CD-4CCC0E36B510}" srcOrd="0" destOrd="0" presId="urn:microsoft.com/office/officeart/2008/layout/LinedList"/>
    <dgm:cxn modelId="{3154809F-5203-4D83-A77D-2DA3EF9EEFCD}" srcId="{1990EF93-E2C0-4A27-813F-195618D141A5}" destId="{2A3E566A-46BB-4488-BA28-FE7A7362445E}" srcOrd="2" destOrd="0" parTransId="{244A0A14-25BA-40FC-B43C-0293B72ABE0C}" sibTransId="{0C0C3449-89E6-44B6-BE47-34A0D3413927}"/>
    <dgm:cxn modelId="{F2A9FCA1-9EDC-40B1-95E2-F14229A628DB}" srcId="{1990EF93-E2C0-4A27-813F-195618D141A5}" destId="{C73CC178-3090-4D30-9555-617079D70924}" srcOrd="1" destOrd="0" parTransId="{641A1B62-B4EA-48F0-A560-8468CB745C79}" sibTransId="{AD72FEBB-1733-4916-AC60-B32BB6BD2579}"/>
    <dgm:cxn modelId="{7D2CFDF7-B68E-4D0F-9D1A-55B2A07ADE6F}" type="presOf" srcId="{C73CC178-3090-4D30-9555-617079D70924}" destId="{5389B6D0-DCC6-4930-8552-A7B174689CCD}" srcOrd="0" destOrd="0" presId="urn:microsoft.com/office/officeart/2008/layout/LinedList"/>
    <dgm:cxn modelId="{F2BA0711-2180-4990-ACA1-4E7DB44A1280}" type="presParOf" srcId="{0AAA8425-FAF0-43AF-9E37-07FC574D513D}" destId="{B491FD78-1D3B-4B73-9770-3878E870931F}" srcOrd="0" destOrd="0" presId="urn:microsoft.com/office/officeart/2008/layout/LinedList"/>
    <dgm:cxn modelId="{BDBED2AE-3E12-461E-A74E-4171A1BD45F9}" type="presParOf" srcId="{0AAA8425-FAF0-43AF-9E37-07FC574D513D}" destId="{F6952CFA-70EE-492F-BDA4-BB97B07AE4A2}" srcOrd="1" destOrd="0" presId="urn:microsoft.com/office/officeart/2008/layout/LinedList"/>
    <dgm:cxn modelId="{D4C27917-81BE-43D0-B91F-46640451D601}" type="presParOf" srcId="{F6952CFA-70EE-492F-BDA4-BB97B07AE4A2}" destId="{639BA62B-92B8-49FD-BBA8-012E160EE36B}" srcOrd="0" destOrd="0" presId="urn:microsoft.com/office/officeart/2008/layout/LinedList"/>
    <dgm:cxn modelId="{AE269B5E-A7BB-4C29-A4ED-67247109E657}" type="presParOf" srcId="{F6952CFA-70EE-492F-BDA4-BB97B07AE4A2}" destId="{E66F4BA6-3A71-4677-9651-9A3909626CF3}" srcOrd="1" destOrd="0" presId="urn:microsoft.com/office/officeart/2008/layout/LinedList"/>
    <dgm:cxn modelId="{3840B65B-0FBD-487E-9276-B1E39D882A32}" type="presParOf" srcId="{0AAA8425-FAF0-43AF-9E37-07FC574D513D}" destId="{E6B6CB6D-61C6-4081-AC05-E9E4B175A5DD}" srcOrd="2" destOrd="0" presId="urn:microsoft.com/office/officeart/2008/layout/LinedList"/>
    <dgm:cxn modelId="{4EDC8457-ED50-4BA5-A6BB-18217786DCD2}" type="presParOf" srcId="{0AAA8425-FAF0-43AF-9E37-07FC574D513D}" destId="{2D874D8A-30E9-41C5-95F1-5C576606B1A8}" srcOrd="3" destOrd="0" presId="urn:microsoft.com/office/officeart/2008/layout/LinedList"/>
    <dgm:cxn modelId="{2E2C785A-02E9-4071-AD7B-40EEF50EE834}" type="presParOf" srcId="{2D874D8A-30E9-41C5-95F1-5C576606B1A8}" destId="{5389B6D0-DCC6-4930-8552-A7B174689CCD}" srcOrd="0" destOrd="0" presId="urn:microsoft.com/office/officeart/2008/layout/LinedList"/>
    <dgm:cxn modelId="{F349B470-04FC-483E-BA94-8E9B4EC1F85A}" type="presParOf" srcId="{2D874D8A-30E9-41C5-95F1-5C576606B1A8}" destId="{DB61C804-7D39-4EBF-A374-2160FA78BB1A}" srcOrd="1" destOrd="0" presId="urn:microsoft.com/office/officeart/2008/layout/LinedList"/>
    <dgm:cxn modelId="{5AAE1E96-1C88-42AD-ACE2-9059487D9590}" type="presParOf" srcId="{0AAA8425-FAF0-43AF-9E37-07FC574D513D}" destId="{8B7AA03C-84F8-4E16-99D5-615FE32656FA}" srcOrd="4" destOrd="0" presId="urn:microsoft.com/office/officeart/2008/layout/LinedList"/>
    <dgm:cxn modelId="{881D1273-9D37-4C7C-8B7C-D0F67334ED82}" type="presParOf" srcId="{0AAA8425-FAF0-43AF-9E37-07FC574D513D}" destId="{104A6D1D-A702-4B60-967D-427D4B9798EA}" srcOrd="5" destOrd="0" presId="urn:microsoft.com/office/officeart/2008/layout/LinedList"/>
    <dgm:cxn modelId="{570F27ED-31BA-4E24-BE2A-EA172577A2A2}" type="presParOf" srcId="{104A6D1D-A702-4B60-967D-427D4B9798EA}" destId="{236B1A7F-F500-4CD5-8DB3-9C7F01317F9D}" srcOrd="0" destOrd="0" presId="urn:microsoft.com/office/officeart/2008/layout/LinedList"/>
    <dgm:cxn modelId="{E9F1EB9F-2916-4D9A-8B5D-23DFF6957B8B}" type="presParOf" srcId="{104A6D1D-A702-4B60-967D-427D4B9798EA}" destId="{85D973EF-C736-486C-93BD-6E15961C3388}" srcOrd="1" destOrd="0" presId="urn:microsoft.com/office/officeart/2008/layout/LinedList"/>
    <dgm:cxn modelId="{898BD23D-06C2-4ED7-A380-5DA1F614DD32}" type="presParOf" srcId="{0AAA8425-FAF0-43AF-9E37-07FC574D513D}" destId="{AFEDE7D2-3701-4E3F-B60A-76E8FCF51146}" srcOrd="6" destOrd="0" presId="urn:microsoft.com/office/officeart/2008/layout/LinedList"/>
    <dgm:cxn modelId="{E8FBE66F-26D8-46EB-9058-525835F46794}" type="presParOf" srcId="{0AAA8425-FAF0-43AF-9E37-07FC574D513D}" destId="{DE602F86-1741-49C6-9D4F-8D1E6670A357}" srcOrd="7" destOrd="0" presId="urn:microsoft.com/office/officeart/2008/layout/LinedList"/>
    <dgm:cxn modelId="{8B0F49FB-9B86-4F81-A486-E611267AEBEC}" type="presParOf" srcId="{DE602F86-1741-49C6-9D4F-8D1E6670A357}" destId="{FD85E3A0-3334-4436-89CD-4CCC0E36B510}" srcOrd="0" destOrd="0" presId="urn:microsoft.com/office/officeart/2008/layout/LinedList"/>
    <dgm:cxn modelId="{C2135D15-C3E6-4BB7-B119-05A039E9CF8B}" type="presParOf" srcId="{DE602F86-1741-49C6-9D4F-8D1E6670A357}" destId="{38BA2CFD-8874-46B0-9999-A3922B1396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499A34-0BCA-45BC-822A-5C58FB9250C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B9129C-A92A-439C-A125-B4450106BB8E}">
      <dgm:prSet/>
      <dgm:spPr/>
      <dgm:t>
        <a:bodyPr/>
        <a:lstStyle/>
        <a:p>
          <a:r>
            <a:rPr lang="pt-BR"/>
            <a:t>Normativas e regramentos fundamentados neles;</a:t>
          </a:r>
          <a:endParaRPr lang="en-US"/>
        </a:p>
      </dgm:t>
    </dgm:pt>
    <dgm:pt modelId="{6B0E02C6-11B4-49A1-B74D-C4FBC5CC453E}" type="parTrans" cxnId="{704D8760-373C-4E8E-B27C-07D45988E595}">
      <dgm:prSet/>
      <dgm:spPr/>
      <dgm:t>
        <a:bodyPr/>
        <a:lstStyle/>
        <a:p>
          <a:endParaRPr lang="en-US"/>
        </a:p>
      </dgm:t>
    </dgm:pt>
    <dgm:pt modelId="{401349A3-F538-4913-BCA8-C18655F3B1F5}" type="sibTrans" cxnId="{704D8760-373C-4E8E-B27C-07D45988E595}">
      <dgm:prSet/>
      <dgm:spPr/>
      <dgm:t>
        <a:bodyPr/>
        <a:lstStyle/>
        <a:p>
          <a:endParaRPr lang="en-US"/>
        </a:p>
      </dgm:t>
    </dgm:pt>
    <dgm:pt modelId="{536D6E4F-7E10-4FF4-B6C8-9E09DE268487}">
      <dgm:prSet/>
      <dgm:spPr/>
      <dgm:t>
        <a:bodyPr/>
        <a:lstStyle/>
        <a:p>
          <a:r>
            <a:rPr lang="pt-BR"/>
            <a:t>Influência nas políticas públicas;</a:t>
          </a:r>
          <a:endParaRPr lang="en-US"/>
        </a:p>
      </dgm:t>
    </dgm:pt>
    <dgm:pt modelId="{F721689E-1FA5-4010-AB9B-3A94695BE53C}" type="parTrans" cxnId="{3B5A3758-6DA2-461B-A150-85E89C733BDF}">
      <dgm:prSet/>
      <dgm:spPr/>
      <dgm:t>
        <a:bodyPr/>
        <a:lstStyle/>
        <a:p>
          <a:endParaRPr lang="en-US"/>
        </a:p>
      </dgm:t>
    </dgm:pt>
    <dgm:pt modelId="{6883FAFE-9182-48D9-9BE3-F803B9530DE1}" type="sibTrans" cxnId="{3B5A3758-6DA2-461B-A150-85E89C733BDF}">
      <dgm:prSet/>
      <dgm:spPr/>
      <dgm:t>
        <a:bodyPr/>
        <a:lstStyle/>
        <a:p>
          <a:endParaRPr lang="en-US"/>
        </a:p>
      </dgm:t>
    </dgm:pt>
    <dgm:pt modelId="{B93797F7-D660-4D7F-92C1-9861CCCE3795}">
      <dgm:prSet/>
      <dgm:spPr/>
      <dgm:t>
        <a:bodyPr/>
        <a:lstStyle/>
        <a:p>
          <a:r>
            <a:rPr lang="pt-BR"/>
            <a:t>Efeitos nas instituições em geral;</a:t>
          </a:r>
          <a:endParaRPr lang="en-US"/>
        </a:p>
      </dgm:t>
    </dgm:pt>
    <dgm:pt modelId="{53FF15CF-F5E1-48B4-B8ED-82C9DC3B1AFA}" type="parTrans" cxnId="{494FCC57-000A-4317-8C7D-C37B09573E02}">
      <dgm:prSet/>
      <dgm:spPr/>
      <dgm:t>
        <a:bodyPr/>
        <a:lstStyle/>
        <a:p>
          <a:endParaRPr lang="en-US"/>
        </a:p>
      </dgm:t>
    </dgm:pt>
    <dgm:pt modelId="{8B41CEB7-5A3F-440F-952F-8C55E7293685}" type="sibTrans" cxnId="{494FCC57-000A-4317-8C7D-C37B09573E02}">
      <dgm:prSet/>
      <dgm:spPr/>
      <dgm:t>
        <a:bodyPr/>
        <a:lstStyle/>
        <a:p>
          <a:endParaRPr lang="en-US"/>
        </a:p>
      </dgm:t>
    </dgm:pt>
    <dgm:pt modelId="{CD596807-572D-49F8-BF96-B6ED6475BD3D}">
      <dgm:prSet/>
      <dgm:spPr/>
      <dgm:t>
        <a:bodyPr/>
        <a:lstStyle/>
        <a:p>
          <a:r>
            <a:rPr lang="pt-BR"/>
            <a:t>Outros impactos sociais e culturais;</a:t>
          </a:r>
          <a:endParaRPr lang="en-US"/>
        </a:p>
      </dgm:t>
    </dgm:pt>
    <dgm:pt modelId="{77F39CA3-B8BB-4278-A3E3-58105B623271}" type="parTrans" cxnId="{08D90976-8DDF-4AED-AB37-0B90D09AA354}">
      <dgm:prSet/>
      <dgm:spPr/>
      <dgm:t>
        <a:bodyPr/>
        <a:lstStyle/>
        <a:p>
          <a:endParaRPr lang="en-US"/>
        </a:p>
      </dgm:t>
    </dgm:pt>
    <dgm:pt modelId="{5CCD9E9E-2932-4C42-9250-6640A562C9CA}" type="sibTrans" cxnId="{08D90976-8DDF-4AED-AB37-0B90D09AA354}">
      <dgm:prSet/>
      <dgm:spPr/>
      <dgm:t>
        <a:bodyPr/>
        <a:lstStyle/>
        <a:p>
          <a:endParaRPr lang="en-US"/>
        </a:p>
      </dgm:t>
    </dgm:pt>
    <dgm:pt modelId="{24DDF981-82E4-4115-BF77-1BDC0A657636}">
      <dgm:prSet/>
      <dgm:spPr/>
      <dgm:t>
        <a:bodyPr/>
        <a:lstStyle/>
        <a:p>
          <a:r>
            <a:rPr lang="pt-BR"/>
            <a:t>Críticas que recebe;</a:t>
          </a:r>
          <a:endParaRPr lang="en-US"/>
        </a:p>
      </dgm:t>
    </dgm:pt>
    <dgm:pt modelId="{6471F000-8C2F-4EE3-890E-0FCAD3D9C03E}" type="parTrans" cxnId="{4B8CB823-E7E9-47DF-B106-2C3B91FB0DDB}">
      <dgm:prSet/>
      <dgm:spPr/>
      <dgm:t>
        <a:bodyPr/>
        <a:lstStyle/>
        <a:p>
          <a:endParaRPr lang="en-US"/>
        </a:p>
      </dgm:t>
    </dgm:pt>
    <dgm:pt modelId="{DA85FC9A-F669-43DA-B876-354163C58FF9}" type="sibTrans" cxnId="{4B8CB823-E7E9-47DF-B106-2C3B91FB0DDB}">
      <dgm:prSet/>
      <dgm:spPr/>
      <dgm:t>
        <a:bodyPr/>
        <a:lstStyle/>
        <a:p>
          <a:endParaRPr lang="en-US"/>
        </a:p>
      </dgm:t>
    </dgm:pt>
    <dgm:pt modelId="{3AFDE6E2-91EA-4365-B62A-7CDEB25FDB93}">
      <dgm:prSet/>
      <dgm:spPr/>
      <dgm:t>
        <a:bodyPr/>
        <a:lstStyle/>
        <a:p>
          <a:r>
            <a:rPr lang="pt-BR"/>
            <a:t>Falhas reveladas por evidência e argumentos.  </a:t>
          </a:r>
          <a:endParaRPr lang="en-US"/>
        </a:p>
      </dgm:t>
    </dgm:pt>
    <dgm:pt modelId="{50D591A5-7AB2-4A4A-AA09-02EDC6891D4F}" type="parTrans" cxnId="{2B833EF8-BCD9-433F-B59C-B869D1098978}">
      <dgm:prSet/>
      <dgm:spPr/>
      <dgm:t>
        <a:bodyPr/>
        <a:lstStyle/>
        <a:p>
          <a:endParaRPr lang="en-US"/>
        </a:p>
      </dgm:t>
    </dgm:pt>
    <dgm:pt modelId="{E8DFDEA1-03F4-45D1-816F-C6B8B5B2DE53}" type="sibTrans" cxnId="{2B833EF8-BCD9-433F-B59C-B869D1098978}">
      <dgm:prSet/>
      <dgm:spPr/>
      <dgm:t>
        <a:bodyPr/>
        <a:lstStyle/>
        <a:p>
          <a:endParaRPr lang="en-US"/>
        </a:p>
      </dgm:t>
    </dgm:pt>
    <dgm:pt modelId="{E40B1653-0822-4037-A149-BAD1FF2E9944}" type="pres">
      <dgm:prSet presAssocID="{14499A34-0BCA-45BC-822A-5C58FB9250C3}" presName="vert0" presStyleCnt="0">
        <dgm:presLayoutVars>
          <dgm:dir/>
          <dgm:animOne val="branch"/>
          <dgm:animLvl val="lvl"/>
        </dgm:presLayoutVars>
      </dgm:prSet>
      <dgm:spPr/>
    </dgm:pt>
    <dgm:pt modelId="{48ACF34E-5D91-43E9-8E7D-3C15DE8DA8C2}" type="pres">
      <dgm:prSet presAssocID="{D7B9129C-A92A-439C-A125-B4450106BB8E}" presName="thickLine" presStyleLbl="alignNode1" presStyleIdx="0" presStyleCnt="6"/>
      <dgm:spPr/>
    </dgm:pt>
    <dgm:pt modelId="{53B144FC-A6D6-4091-923A-F2237068F8F7}" type="pres">
      <dgm:prSet presAssocID="{D7B9129C-A92A-439C-A125-B4450106BB8E}" presName="horz1" presStyleCnt="0"/>
      <dgm:spPr/>
    </dgm:pt>
    <dgm:pt modelId="{E5CA2EAA-F687-4DDD-9FB8-E81F20753C21}" type="pres">
      <dgm:prSet presAssocID="{D7B9129C-A92A-439C-A125-B4450106BB8E}" presName="tx1" presStyleLbl="revTx" presStyleIdx="0" presStyleCnt="6"/>
      <dgm:spPr/>
    </dgm:pt>
    <dgm:pt modelId="{DB229264-DA45-4C13-B690-CE860082CBA5}" type="pres">
      <dgm:prSet presAssocID="{D7B9129C-A92A-439C-A125-B4450106BB8E}" presName="vert1" presStyleCnt="0"/>
      <dgm:spPr/>
    </dgm:pt>
    <dgm:pt modelId="{81C6AC77-4016-44CD-90B7-3592DAC9E285}" type="pres">
      <dgm:prSet presAssocID="{536D6E4F-7E10-4FF4-B6C8-9E09DE268487}" presName="thickLine" presStyleLbl="alignNode1" presStyleIdx="1" presStyleCnt="6"/>
      <dgm:spPr/>
    </dgm:pt>
    <dgm:pt modelId="{4085F8F9-1B83-4A6F-B602-5634B4E07BAC}" type="pres">
      <dgm:prSet presAssocID="{536D6E4F-7E10-4FF4-B6C8-9E09DE268487}" presName="horz1" presStyleCnt="0"/>
      <dgm:spPr/>
    </dgm:pt>
    <dgm:pt modelId="{5AD6B2A7-6827-409F-9C58-8B6E160F4710}" type="pres">
      <dgm:prSet presAssocID="{536D6E4F-7E10-4FF4-B6C8-9E09DE268487}" presName="tx1" presStyleLbl="revTx" presStyleIdx="1" presStyleCnt="6"/>
      <dgm:spPr/>
    </dgm:pt>
    <dgm:pt modelId="{13DD0AD3-6EEB-4087-A62E-0E4DDED9C67C}" type="pres">
      <dgm:prSet presAssocID="{536D6E4F-7E10-4FF4-B6C8-9E09DE268487}" presName="vert1" presStyleCnt="0"/>
      <dgm:spPr/>
    </dgm:pt>
    <dgm:pt modelId="{84488B6D-A889-4F0E-931B-ED752C1165DC}" type="pres">
      <dgm:prSet presAssocID="{B93797F7-D660-4D7F-92C1-9861CCCE3795}" presName="thickLine" presStyleLbl="alignNode1" presStyleIdx="2" presStyleCnt="6"/>
      <dgm:spPr/>
    </dgm:pt>
    <dgm:pt modelId="{68D7B8CA-042B-4D5B-85FE-238173ECE700}" type="pres">
      <dgm:prSet presAssocID="{B93797F7-D660-4D7F-92C1-9861CCCE3795}" presName="horz1" presStyleCnt="0"/>
      <dgm:spPr/>
    </dgm:pt>
    <dgm:pt modelId="{04A24AD8-2BA1-4F4C-A412-E554B97211BF}" type="pres">
      <dgm:prSet presAssocID="{B93797F7-D660-4D7F-92C1-9861CCCE3795}" presName="tx1" presStyleLbl="revTx" presStyleIdx="2" presStyleCnt="6"/>
      <dgm:spPr/>
    </dgm:pt>
    <dgm:pt modelId="{3485773D-C76D-49E2-AB39-FC7506EA385C}" type="pres">
      <dgm:prSet presAssocID="{B93797F7-D660-4D7F-92C1-9861CCCE3795}" presName="vert1" presStyleCnt="0"/>
      <dgm:spPr/>
    </dgm:pt>
    <dgm:pt modelId="{3635875B-96A3-4C25-A85A-214C13C45BB9}" type="pres">
      <dgm:prSet presAssocID="{CD596807-572D-49F8-BF96-B6ED6475BD3D}" presName="thickLine" presStyleLbl="alignNode1" presStyleIdx="3" presStyleCnt="6"/>
      <dgm:spPr/>
    </dgm:pt>
    <dgm:pt modelId="{488252DE-63BF-4778-80A9-0D2BE90C9264}" type="pres">
      <dgm:prSet presAssocID="{CD596807-572D-49F8-BF96-B6ED6475BD3D}" presName="horz1" presStyleCnt="0"/>
      <dgm:spPr/>
    </dgm:pt>
    <dgm:pt modelId="{9352FF04-64F8-4AA0-A330-056605774DC1}" type="pres">
      <dgm:prSet presAssocID="{CD596807-572D-49F8-BF96-B6ED6475BD3D}" presName="tx1" presStyleLbl="revTx" presStyleIdx="3" presStyleCnt="6"/>
      <dgm:spPr/>
    </dgm:pt>
    <dgm:pt modelId="{0CF20C28-7D91-4E00-BFD7-79746C6A5FCC}" type="pres">
      <dgm:prSet presAssocID="{CD596807-572D-49F8-BF96-B6ED6475BD3D}" presName="vert1" presStyleCnt="0"/>
      <dgm:spPr/>
    </dgm:pt>
    <dgm:pt modelId="{ACA604DE-2ADA-4DB3-A8E9-315C5C801AA7}" type="pres">
      <dgm:prSet presAssocID="{24DDF981-82E4-4115-BF77-1BDC0A657636}" presName="thickLine" presStyleLbl="alignNode1" presStyleIdx="4" presStyleCnt="6"/>
      <dgm:spPr/>
    </dgm:pt>
    <dgm:pt modelId="{3E9FBEA9-B1C8-4E3E-B42F-A1C19BF630A2}" type="pres">
      <dgm:prSet presAssocID="{24DDF981-82E4-4115-BF77-1BDC0A657636}" presName="horz1" presStyleCnt="0"/>
      <dgm:spPr/>
    </dgm:pt>
    <dgm:pt modelId="{1795291F-8F0B-42B4-A5DE-D14E4111C79D}" type="pres">
      <dgm:prSet presAssocID="{24DDF981-82E4-4115-BF77-1BDC0A657636}" presName="tx1" presStyleLbl="revTx" presStyleIdx="4" presStyleCnt="6"/>
      <dgm:spPr/>
    </dgm:pt>
    <dgm:pt modelId="{AD2F8B30-3D5D-4E35-8A0B-0178D32588C9}" type="pres">
      <dgm:prSet presAssocID="{24DDF981-82E4-4115-BF77-1BDC0A657636}" presName="vert1" presStyleCnt="0"/>
      <dgm:spPr/>
    </dgm:pt>
    <dgm:pt modelId="{C2D055B7-22CD-4ABD-ACF1-BE1553021B42}" type="pres">
      <dgm:prSet presAssocID="{3AFDE6E2-91EA-4365-B62A-7CDEB25FDB93}" presName="thickLine" presStyleLbl="alignNode1" presStyleIdx="5" presStyleCnt="6"/>
      <dgm:spPr/>
    </dgm:pt>
    <dgm:pt modelId="{D737B7DB-FF24-46FC-B61C-4710BB9CCD64}" type="pres">
      <dgm:prSet presAssocID="{3AFDE6E2-91EA-4365-B62A-7CDEB25FDB93}" presName="horz1" presStyleCnt="0"/>
      <dgm:spPr/>
    </dgm:pt>
    <dgm:pt modelId="{9301AB39-28D0-477E-8B31-403F92E770AA}" type="pres">
      <dgm:prSet presAssocID="{3AFDE6E2-91EA-4365-B62A-7CDEB25FDB93}" presName="tx1" presStyleLbl="revTx" presStyleIdx="5" presStyleCnt="6"/>
      <dgm:spPr/>
    </dgm:pt>
    <dgm:pt modelId="{530F34DC-C67A-49E0-ABAC-78A789597474}" type="pres">
      <dgm:prSet presAssocID="{3AFDE6E2-91EA-4365-B62A-7CDEB25FDB93}" presName="vert1" presStyleCnt="0"/>
      <dgm:spPr/>
    </dgm:pt>
  </dgm:ptLst>
  <dgm:cxnLst>
    <dgm:cxn modelId="{4B8CB823-E7E9-47DF-B106-2C3B91FB0DDB}" srcId="{14499A34-0BCA-45BC-822A-5C58FB9250C3}" destId="{24DDF981-82E4-4115-BF77-1BDC0A657636}" srcOrd="4" destOrd="0" parTransId="{6471F000-8C2F-4EE3-890E-0FCAD3D9C03E}" sibTransId="{DA85FC9A-F669-43DA-B876-354163C58FF9}"/>
    <dgm:cxn modelId="{704D8760-373C-4E8E-B27C-07D45988E595}" srcId="{14499A34-0BCA-45BC-822A-5C58FB9250C3}" destId="{D7B9129C-A92A-439C-A125-B4450106BB8E}" srcOrd="0" destOrd="0" parTransId="{6B0E02C6-11B4-49A1-B74D-C4FBC5CC453E}" sibTransId="{401349A3-F538-4913-BCA8-C18655F3B1F5}"/>
    <dgm:cxn modelId="{1E738B41-4AB6-4B10-A080-5C2A04A6003A}" type="presOf" srcId="{D7B9129C-A92A-439C-A125-B4450106BB8E}" destId="{E5CA2EAA-F687-4DDD-9FB8-E81F20753C21}" srcOrd="0" destOrd="0" presId="urn:microsoft.com/office/officeart/2008/layout/LinedList"/>
    <dgm:cxn modelId="{08D90976-8DDF-4AED-AB37-0B90D09AA354}" srcId="{14499A34-0BCA-45BC-822A-5C58FB9250C3}" destId="{CD596807-572D-49F8-BF96-B6ED6475BD3D}" srcOrd="3" destOrd="0" parTransId="{77F39CA3-B8BB-4278-A3E3-58105B623271}" sibTransId="{5CCD9E9E-2932-4C42-9250-6640A562C9CA}"/>
    <dgm:cxn modelId="{494FCC57-000A-4317-8C7D-C37B09573E02}" srcId="{14499A34-0BCA-45BC-822A-5C58FB9250C3}" destId="{B93797F7-D660-4D7F-92C1-9861CCCE3795}" srcOrd="2" destOrd="0" parTransId="{53FF15CF-F5E1-48B4-B8ED-82C9DC3B1AFA}" sibTransId="{8B41CEB7-5A3F-440F-952F-8C55E7293685}"/>
    <dgm:cxn modelId="{3B5A3758-6DA2-461B-A150-85E89C733BDF}" srcId="{14499A34-0BCA-45BC-822A-5C58FB9250C3}" destId="{536D6E4F-7E10-4FF4-B6C8-9E09DE268487}" srcOrd="1" destOrd="0" parTransId="{F721689E-1FA5-4010-AB9B-3A94695BE53C}" sibTransId="{6883FAFE-9182-48D9-9BE3-F803B9530DE1}"/>
    <dgm:cxn modelId="{331BC05A-2F0A-446E-83C2-0803897F4143}" type="presOf" srcId="{3AFDE6E2-91EA-4365-B62A-7CDEB25FDB93}" destId="{9301AB39-28D0-477E-8B31-403F92E770AA}" srcOrd="0" destOrd="0" presId="urn:microsoft.com/office/officeart/2008/layout/LinedList"/>
    <dgm:cxn modelId="{BF9D8999-A436-4DA8-8973-68325370C27F}" type="presOf" srcId="{14499A34-0BCA-45BC-822A-5C58FB9250C3}" destId="{E40B1653-0822-4037-A149-BAD1FF2E9944}" srcOrd="0" destOrd="0" presId="urn:microsoft.com/office/officeart/2008/layout/LinedList"/>
    <dgm:cxn modelId="{AA717AAA-FE0C-4A9D-B19A-3CCF5A847E55}" type="presOf" srcId="{24DDF981-82E4-4115-BF77-1BDC0A657636}" destId="{1795291F-8F0B-42B4-A5DE-D14E4111C79D}" srcOrd="0" destOrd="0" presId="urn:microsoft.com/office/officeart/2008/layout/LinedList"/>
    <dgm:cxn modelId="{6183E9C5-2582-4FFF-B961-A36B45B903C6}" type="presOf" srcId="{536D6E4F-7E10-4FF4-B6C8-9E09DE268487}" destId="{5AD6B2A7-6827-409F-9C58-8B6E160F4710}" srcOrd="0" destOrd="0" presId="urn:microsoft.com/office/officeart/2008/layout/LinedList"/>
    <dgm:cxn modelId="{57FFBAE6-3CB4-4424-B9C6-A69A18C24680}" type="presOf" srcId="{B93797F7-D660-4D7F-92C1-9861CCCE3795}" destId="{04A24AD8-2BA1-4F4C-A412-E554B97211BF}" srcOrd="0" destOrd="0" presId="urn:microsoft.com/office/officeart/2008/layout/LinedList"/>
    <dgm:cxn modelId="{7A2058E7-D7C5-4FCC-BAA3-3C80B87B5293}" type="presOf" srcId="{CD596807-572D-49F8-BF96-B6ED6475BD3D}" destId="{9352FF04-64F8-4AA0-A330-056605774DC1}" srcOrd="0" destOrd="0" presId="urn:microsoft.com/office/officeart/2008/layout/LinedList"/>
    <dgm:cxn modelId="{2B833EF8-BCD9-433F-B59C-B869D1098978}" srcId="{14499A34-0BCA-45BC-822A-5C58FB9250C3}" destId="{3AFDE6E2-91EA-4365-B62A-7CDEB25FDB93}" srcOrd="5" destOrd="0" parTransId="{50D591A5-7AB2-4A4A-AA09-02EDC6891D4F}" sibTransId="{E8DFDEA1-03F4-45D1-816F-C6B8B5B2DE53}"/>
    <dgm:cxn modelId="{E68DC0E5-6383-4121-BC85-0BCF587B147C}" type="presParOf" srcId="{E40B1653-0822-4037-A149-BAD1FF2E9944}" destId="{48ACF34E-5D91-43E9-8E7D-3C15DE8DA8C2}" srcOrd="0" destOrd="0" presId="urn:microsoft.com/office/officeart/2008/layout/LinedList"/>
    <dgm:cxn modelId="{34D82238-055B-4160-8046-DE76EF02E88A}" type="presParOf" srcId="{E40B1653-0822-4037-A149-BAD1FF2E9944}" destId="{53B144FC-A6D6-4091-923A-F2237068F8F7}" srcOrd="1" destOrd="0" presId="urn:microsoft.com/office/officeart/2008/layout/LinedList"/>
    <dgm:cxn modelId="{7BF58D98-A697-4FE8-8870-FC7A5ED563B7}" type="presParOf" srcId="{53B144FC-A6D6-4091-923A-F2237068F8F7}" destId="{E5CA2EAA-F687-4DDD-9FB8-E81F20753C21}" srcOrd="0" destOrd="0" presId="urn:microsoft.com/office/officeart/2008/layout/LinedList"/>
    <dgm:cxn modelId="{AA400FE5-080D-44EA-89D9-09EC0C9AD94F}" type="presParOf" srcId="{53B144FC-A6D6-4091-923A-F2237068F8F7}" destId="{DB229264-DA45-4C13-B690-CE860082CBA5}" srcOrd="1" destOrd="0" presId="urn:microsoft.com/office/officeart/2008/layout/LinedList"/>
    <dgm:cxn modelId="{2ECD2795-BAE7-415F-AE64-CE2337141B61}" type="presParOf" srcId="{E40B1653-0822-4037-A149-BAD1FF2E9944}" destId="{81C6AC77-4016-44CD-90B7-3592DAC9E285}" srcOrd="2" destOrd="0" presId="urn:microsoft.com/office/officeart/2008/layout/LinedList"/>
    <dgm:cxn modelId="{6EE85C9B-CFF8-4107-A028-5798FE77E284}" type="presParOf" srcId="{E40B1653-0822-4037-A149-BAD1FF2E9944}" destId="{4085F8F9-1B83-4A6F-B602-5634B4E07BAC}" srcOrd="3" destOrd="0" presId="urn:microsoft.com/office/officeart/2008/layout/LinedList"/>
    <dgm:cxn modelId="{06813ABC-8166-4499-8695-8527FFCA55DB}" type="presParOf" srcId="{4085F8F9-1B83-4A6F-B602-5634B4E07BAC}" destId="{5AD6B2A7-6827-409F-9C58-8B6E160F4710}" srcOrd="0" destOrd="0" presId="urn:microsoft.com/office/officeart/2008/layout/LinedList"/>
    <dgm:cxn modelId="{A501B060-A61A-427E-A73A-62B03B0002CD}" type="presParOf" srcId="{4085F8F9-1B83-4A6F-B602-5634B4E07BAC}" destId="{13DD0AD3-6EEB-4087-A62E-0E4DDED9C67C}" srcOrd="1" destOrd="0" presId="urn:microsoft.com/office/officeart/2008/layout/LinedList"/>
    <dgm:cxn modelId="{9F0D2F77-0ED5-4DD8-A889-A0B58CA3616A}" type="presParOf" srcId="{E40B1653-0822-4037-A149-BAD1FF2E9944}" destId="{84488B6D-A889-4F0E-931B-ED752C1165DC}" srcOrd="4" destOrd="0" presId="urn:microsoft.com/office/officeart/2008/layout/LinedList"/>
    <dgm:cxn modelId="{CB6968D4-A678-410E-AF8D-FB4C2C577DB3}" type="presParOf" srcId="{E40B1653-0822-4037-A149-BAD1FF2E9944}" destId="{68D7B8CA-042B-4D5B-85FE-238173ECE700}" srcOrd="5" destOrd="0" presId="urn:microsoft.com/office/officeart/2008/layout/LinedList"/>
    <dgm:cxn modelId="{A18015E1-58C7-4CC8-A8C0-7FAB49B4F40E}" type="presParOf" srcId="{68D7B8CA-042B-4D5B-85FE-238173ECE700}" destId="{04A24AD8-2BA1-4F4C-A412-E554B97211BF}" srcOrd="0" destOrd="0" presId="urn:microsoft.com/office/officeart/2008/layout/LinedList"/>
    <dgm:cxn modelId="{84B0130A-40CA-4E47-BEE7-04171EDC1880}" type="presParOf" srcId="{68D7B8CA-042B-4D5B-85FE-238173ECE700}" destId="{3485773D-C76D-49E2-AB39-FC7506EA385C}" srcOrd="1" destOrd="0" presId="urn:microsoft.com/office/officeart/2008/layout/LinedList"/>
    <dgm:cxn modelId="{E522E7A1-6987-49B5-A144-54165353D777}" type="presParOf" srcId="{E40B1653-0822-4037-A149-BAD1FF2E9944}" destId="{3635875B-96A3-4C25-A85A-214C13C45BB9}" srcOrd="6" destOrd="0" presId="urn:microsoft.com/office/officeart/2008/layout/LinedList"/>
    <dgm:cxn modelId="{B69E013E-22A9-452E-9F11-DF60224AE094}" type="presParOf" srcId="{E40B1653-0822-4037-A149-BAD1FF2E9944}" destId="{488252DE-63BF-4778-80A9-0D2BE90C9264}" srcOrd="7" destOrd="0" presId="urn:microsoft.com/office/officeart/2008/layout/LinedList"/>
    <dgm:cxn modelId="{72C997C8-882C-4C87-A9A6-F054B5A7C1C5}" type="presParOf" srcId="{488252DE-63BF-4778-80A9-0D2BE90C9264}" destId="{9352FF04-64F8-4AA0-A330-056605774DC1}" srcOrd="0" destOrd="0" presId="urn:microsoft.com/office/officeart/2008/layout/LinedList"/>
    <dgm:cxn modelId="{0027BB52-8143-4AC2-B91A-EAFC6D20BD2F}" type="presParOf" srcId="{488252DE-63BF-4778-80A9-0D2BE90C9264}" destId="{0CF20C28-7D91-4E00-BFD7-79746C6A5FCC}" srcOrd="1" destOrd="0" presId="urn:microsoft.com/office/officeart/2008/layout/LinedList"/>
    <dgm:cxn modelId="{4276A58C-AD89-42AE-B269-ED55A36E8A3C}" type="presParOf" srcId="{E40B1653-0822-4037-A149-BAD1FF2E9944}" destId="{ACA604DE-2ADA-4DB3-A8E9-315C5C801AA7}" srcOrd="8" destOrd="0" presId="urn:microsoft.com/office/officeart/2008/layout/LinedList"/>
    <dgm:cxn modelId="{AAC56566-7865-4852-BC0A-B3244419770D}" type="presParOf" srcId="{E40B1653-0822-4037-A149-BAD1FF2E9944}" destId="{3E9FBEA9-B1C8-4E3E-B42F-A1C19BF630A2}" srcOrd="9" destOrd="0" presId="urn:microsoft.com/office/officeart/2008/layout/LinedList"/>
    <dgm:cxn modelId="{30E111DD-EF3D-496E-B6C5-B155DA3125B0}" type="presParOf" srcId="{3E9FBEA9-B1C8-4E3E-B42F-A1C19BF630A2}" destId="{1795291F-8F0B-42B4-A5DE-D14E4111C79D}" srcOrd="0" destOrd="0" presId="urn:microsoft.com/office/officeart/2008/layout/LinedList"/>
    <dgm:cxn modelId="{D75E8AFA-F2EE-468E-84BA-ACE094C0BD5B}" type="presParOf" srcId="{3E9FBEA9-B1C8-4E3E-B42F-A1C19BF630A2}" destId="{AD2F8B30-3D5D-4E35-8A0B-0178D32588C9}" srcOrd="1" destOrd="0" presId="urn:microsoft.com/office/officeart/2008/layout/LinedList"/>
    <dgm:cxn modelId="{1102A5C8-0CC6-4643-ACB2-9914C1258CD3}" type="presParOf" srcId="{E40B1653-0822-4037-A149-BAD1FF2E9944}" destId="{C2D055B7-22CD-4ABD-ACF1-BE1553021B42}" srcOrd="10" destOrd="0" presId="urn:microsoft.com/office/officeart/2008/layout/LinedList"/>
    <dgm:cxn modelId="{D75BBF09-A3EF-444E-A412-0F97ACC8E3A7}" type="presParOf" srcId="{E40B1653-0822-4037-A149-BAD1FF2E9944}" destId="{D737B7DB-FF24-46FC-B61C-4710BB9CCD64}" srcOrd="11" destOrd="0" presId="urn:microsoft.com/office/officeart/2008/layout/LinedList"/>
    <dgm:cxn modelId="{4AA904F9-1474-41C7-9444-17FFBCAF60C7}" type="presParOf" srcId="{D737B7DB-FF24-46FC-B61C-4710BB9CCD64}" destId="{9301AB39-28D0-477E-8B31-403F92E770AA}" srcOrd="0" destOrd="0" presId="urn:microsoft.com/office/officeart/2008/layout/LinedList"/>
    <dgm:cxn modelId="{34383891-E1C5-40D9-AC65-9701E562095D}" type="presParOf" srcId="{D737B7DB-FF24-46FC-B61C-4710BB9CCD64}" destId="{530F34DC-C67A-49E0-ABAC-78A7895974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1C64D5-A42A-473F-B43F-08FF7C3673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444793-B93E-455B-BBC1-4819A624DCDA}">
      <dgm:prSet/>
      <dgm:spPr/>
      <dgm:t>
        <a:bodyPr/>
        <a:lstStyle/>
        <a:p>
          <a:r>
            <a:rPr lang="pt-BR"/>
            <a:t>Características de qual(is) discurso(s) vocês identificam?</a:t>
          </a:r>
          <a:endParaRPr lang="en-US"/>
        </a:p>
      </dgm:t>
    </dgm:pt>
    <dgm:pt modelId="{54AFCD59-C567-4903-B0F6-56093BA50358}" type="parTrans" cxnId="{603CF630-2107-4C8F-8BC5-4011C61600AE}">
      <dgm:prSet/>
      <dgm:spPr/>
      <dgm:t>
        <a:bodyPr/>
        <a:lstStyle/>
        <a:p>
          <a:endParaRPr lang="en-US"/>
        </a:p>
      </dgm:t>
    </dgm:pt>
    <dgm:pt modelId="{9A224BE1-8F93-4D94-BFC5-6F87BD1D51C3}" type="sibTrans" cxnId="{603CF630-2107-4C8F-8BC5-4011C61600AE}">
      <dgm:prSet/>
      <dgm:spPr/>
      <dgm:t>
        <a:bodyPr/>
        <a:lstStyle/>
        <a:p>
          <a:endParaRPr lang="en-US"/>
        </a:p>
      </dgm:t>
    </dgm:pt>
    <dgm:pt modelId="{88DB2B60-8A0A-4E08-BC4E-A169B950648E}">
      <dgm:prSet/>
      <dgm:spPr/>
      <dgm:t>
        <a:bodyPr/>
        <a:lstStyle/>
        <a:p>
          <a:r>
            <a:rPr lang="pt-BR"/>
            <a:t>Como elas se manifestam? Por exemplo: quais as palavras mais usadas? Quais as imagens escolhidas? Quem são as fontes consultadas?</a:t>
          </a:r>
          <a:endParaRPr lang="en-US"/>
        </a:p>
      </dgm:t>
    </dgm:pt>
    <dgm:pt modelId="{124B52D9-DADC-477C-B6B1-37EC68895923}" type="parTrans" cxnId="{A4664A19-4C6A-41D2-B4DB-B34E680B3037}">
      <dgm:prSet/>
      <dgm:spPr/>
      <dgm:t>
        <a:bodyPr/>
        <a:lstStyle/>
        <a:p>
          <a:endParaRPr lang="en-US"/>
        </a:p>
      </dgm:t>
    </dgm:pt>
    <dgm:pt modelId="{59A8EA88-39A6-4B3B-9F16-B5F6AB5C9EB9}" type="sibTrans" cxnId="{A4664A19-4C6A-41D2-B4DB-B34E680B3037}">
      <dgm:prSet/>
      <dgm:spPr/>
      <dgm:t>
        <a:bodyPr/>
        <a:lstStyle/>
        <a:p>
          <a:endParaRPr lang="en-US"/>
        </a:p>
      </dgm:t>
    </dgm:pt>
    <dgm:pt modelId="{94641918-B559-40F7-8835-002EC038E8CA}">
      <dgm:prSet/>
      <dgm:spPr/>
      <dgm:t>
        <a:bodyPr/>
        <a:lstStyle/>
        <a:p>
          <a:r>
            <a:rPr lang="pt-BR"/>
            <a:t>Que outras abordagens poderiam ser feitas? Pense a partir dos discursos ambientais que não apareceram. </a:t>
          </a:r>
          <a:endParaRPr lang="en-US"/>
        </a:p>
      </dgm:t>
    </dgm:pt>
    <dgm:pt modelId="{071AED6B-9761-4A88-8CBD-260E7525DFC5}" type="parTrans" cxnId="{F6C9379B-145E-41A4-9846-87CF58AC0E4F}">
      <dgm:prSet/>
      <dgm:spPr/>
      <dgm:t>
        <a:bodyPr/>
        <a:lstStyle/>
        <a:p>
          <a:endParaRPr lang="en-US"/>
        </a:p>
      </dgm:t>
    </dgm:pt>
    <dgm:pt modelId="{F4437460-B084-465B-B461-762790018FB5}" type="sibTrans" cxnId="{F6C9379B-145E-41A4-9846-87CF58AC0E4F}">
      <dgm:prSet/>
      <dgm:spPr/>
      <dgm:t>
        <a:bodyPr/>
        <a:lstStyle/>
        <a:p>
          <a:endParaRPr lang="en-US"/>
        </a:p>
      </dgm:t>
    </dgm:pt>
    <dgm:pt modelId="{70679BE7-3339-4F9B-865C-5EF3F5334BB7}" type="pres">
      <dgm:prSet presAssocID="{E51C64D5-A42A-473F-B43F-08FF7C367340}" presName="linear" presStyleCnt="0">
        <dgm:presLayoutVars>
          <dgm:animLvl val="lvl"/>
          <dgm:resizeHandles val="exact"/>
        </dgm:presLayoutVars>
      </dgm:prSet>
      <dgm:spPr/>
    </dgm:pt>
    <dgm:pt modelId="{415DCE32-276E-4DFF-B08A-04A69F3F50E0}" type="pres">
      <dgm:prSet presAssocID="{6B444793-B93E-455B-BBC1-4819A624DC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172AEC-136A-42A3-9AD3-38FD9CC8B8A2}" type="pres">
      <dgm:prSet presAssocID="{9A224BE1-8F93-4D94-BFC5-6F87BD1D51C3}" presName="spacer" presStyleCnt="0"/>
      <dgm:spPr/>
    </dgm:pt>
    <dgm:pt modelId="{C937B572-D396-49CD-86E6-DA8F8827D3AE}" type="pres">
      <dgm:prSet presAssocID="{88DB2B60-8A0A-4E08-BC4E-A169B95064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539F10-7B7E-43C4-A007-8E3FFF51CF82}" type="pres">
      <dgm:prSet presAssocID="{59A8EA88-39A6-4B3B-9F16-B5F6AB5C9EB9}" presName="spacer" presStyleCnt="0"/>
      <dgm:spPr/>
    </dgm:pt>
    <dgm:pt modelId="{14F05751-D282-4DF6-829B-19726D2FB036}" type="pres">
      <dgm:prSet presAssocID="{94641918-B559-40F7-8835-002EC038E8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664A19-4C6A-41D2-B4DB-B34E680B3037}" srcId="{E51C64D5-A42A-473F-B43F-08FF7C367340}" destId="{88DB2B60-8A0A-4E08-BC4E-A169B950648E}" srcOrd="1" destOrd="0" parTransId="{124B52D9-DADC-477C-B6B1-37EC68895923}" sibTransId="{59A8EA88-39A6-4B3B-9F16-B5F6AB5C9EB9}"/>
    <dgm:cxn modelId="{603CF630-2107-4C8F-8BC5-4011C61600AE}" srcId="{E51C64D5-A42A-473F-B43F-08FF7C367340}" destId="{6B444793-B93E-455B-BBC1-4819A624DCDA}" srcOrd="0" destOrd="0" parTransId="{54AFCD59-C567-4903-B0F6-56093BA50358}" sibTransId="{9A224BE1-8F93-4D94-BFC5-6F87BD1D51C3}"/>
    <dgm:cxn modelId="{F829DF75-9F49-4647-A25A-8211D9A7BEC7}" type="presOf" srcId="{94641918-B559-40F7-8835-002EC038E8CA}" destId="{14F05751-D282-4DF6-829B-19726D2FB036}" srcOrd="0" destOrd="0" presId="urn:microsoft.com/office/officeart/2005/8/layout/vList2"/>
    <dgm:cxn modelId="{C55B365A-D2DA-40A3-9B32-996B7EB8D673}" type="presOf" srcId="{E51C64D5-A42A-473F-B43F-08FF7C367340}" destId="{70679BE7-3339-4F9B-865C-5EF3F5334BB7}" srcOrd="0" destOrd="0" presId="urn:microsoft.com/office/officeart/2005/8/layout/vList2"/>
    <dgm:cxn modelId="{F6C9379B-145E-41A4-9846-87CF58AC0E4F}" srcId="{E51C64D5-A42A-473F-B43F-08FF7C367340}" destId="{94641918-B559-40F7-8835-002EC038E8CA}" srcOrd="2" destOrd="0" parTransId="{071AED6B-9761-4A88-8CBD-260E7525DFC5}" sibTransId="{F4437460-B084-465B-B461-762790018FB5}"/>
    <dgm:cxn modelId="{FD7BF0A2-F18A-4CAB-9FE0-2F1F84F324EB}" type="presOf" srcId="{88DB2B60-8A0A-4E08-BC4E-A169B950648E}" destId="{C937B572-D396-49CD-86E6-DA8F8827D3AE}" srcOrd="0" destOrd="0" presId="urn:microsoft.com/office/officeart/2005/8/layout/vList2"/>
    <dgm:cxn modelId="{978BB4F6-2C12-4612-B61C-1B4385E4C0D4}" type="presOf" srcId="{6B444793-B93E-455B-BBC1-4819A624DCDA}" destId="{415DCE32-276E-4DFF-B08A-04A69F3F50E0}" srcOrd="0" destOrd="0" presId="urn:microsoft.com/office/officeart/2005/8/layout/vList2"/>
    <dgm:cxn modelId="{3F0C30EE-F486-4F3B-A0F3-AB854DEF3CE6}" type="presParOf" srcId="{70679BE7-3339-4F9B-865C-5EF3F5334BB7}" destId="{415DCE32-276E-4DFF-B08A-04A69F3F50E0}" srcOrd="0" destOrd="0" presId="urn:microsoft.com/office/officeart/2005/8/layout/vList2"/>
    <dgm:cxn modelId="{D9A4A466-A3D0-4A12-85E3-FC8B491F71CD}" type="presParOf" srcId="{70679BE7-3339-4F9B-865C-5EF3F5334BB7}" destId="{6F172AEC-136A-42A3-9AD3-38FD9CC8B8A2}" srcOrd="1" destOrd="0" presId="urn:microsoft.com/office/officeart/2005/8/layout/vList2"/>
    <dgm:cxn modelId="{7E081CC5-86A4-4C67-BADF-E42B322D5A41}" type="presParOf" srcId="{70679BE7-3339-4F9B-865C-5EF3F5334BB7}" destId="{C937B572-D396-49CD-86E6-DA8F8827D3AE}" srcOrd="2" destOrd="0" presId="urn:microsoft.com/office/officeart/2005/8/layout/vList2"/>
    <dgm:cxn modelId="{5FB9F0A1-AE87-4582-B07B-7B9E3F745B07}" type="presParOf" srcId="{70679BE7-3339-4F9B-865C-5EF3F5334BB7}" destId="{A4539F10-7B7E-43C4-A007-8E3FFF51CF82}" srcOrd="3" destOrd="0" presId="urn:microsoft.com/office/officeart/2005/8/layout/vList2"/>
    <dgm:cxn modelId="{A6A86022-11E9-44BD-8DE4-2DFDCA975FE2}" type="presParOf" srcId="{70679BE7-3339-4F9B-865C-5EF3F5334BB7}" destId="{14F05751-D282-4DF6-829B-19726D2FB0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1FD78-1D3B-4B73-9770-3878E870931F}">
      <dsp:nvSpPr>
        <dsp:cNvPr id="0" name=""/>
        <dsp:cNvSpPr/>
      </dsp:nvSpPr>
      <dsp:spPr>
        <a:xfrm>
          <a:off x="0" y="0"/>
          <a:ext cx="58032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BA62B-92B8-49FD-BBA8-012E160EE36B}">
      <dsp:nvSpPr>
        <dsp:cNvPr id="0" name=""/>
        <dsp:cNvSpPr/>
      </dsp:nvSpPr>
      <dsp:spPr>
        <a:xfrm>
          <a:off x="0" y="0"/>
          <a:ext cx="5803231" cy="1373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Identidades básicas reconhecidas ou construídas;</a:t>
          </a:r>
          <a:endParaRPr lang="en-US" sz="3000" kern="1200"/>
        </a:p>
      </dsp:txBody>
      <dsp:txXfrm>
        <a:off x="0" y="0"/>
        <a:ext cx="5803231" cy="1373745"/>
      </dsp:txXfrm>
    </dsp:sp>
    <dsp:sp modelId="{E6B6CB6D-61C6-4081-AC05-E9E4B175A5DD}">
      <dsp:nvSpPr>
        <dsp:cNvPr id="0" name=""/>
        <dsp:cNvSpPr/>
      </dsp:nvSpPr>
      <dsp:spPr>
        <a:xfrm>
          <a:off x="0" y="1373745"/>
          <a:ext cx="58032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9B6D0-DCC6-4930-8552-A7B174689CCD}">
      <dsp:nvSpPr>
        <dsp:cNvPr id="0" name=""/>
        <dsp:cNvSpPr/>
      </dsp:nvSpPr>
      <dsp:spPr>
        <a:xfrm>
          <a:off x="0" y="1373745"/>
          <a:ext cx="5803231" cy="1373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Premissas sobre as relações naturais;</a:t>
          </a:r>
          <a:endParaRPr lang="en-US" sz="3000" kern="1200"/>
        </a:p>
      </dsp:txBody>
      <dsp:txXfrm>
        <a:off x="0" y="1373745"/>
        <a:ext cx="5803231" cy="1373745"/>
      </dsp:txXfrm>
    </dsp:sp>
    <dsp:sp modelId="{8B7AA03C-84F8-4E16-99D5-615FE32656FA}">
      <dsp:nvSpPr>
        <dsp:cNvPr id="0" name=""/>
        <dsp:cNvSpPr/>
      </dsp:nvSpPr>
      <dsp:spPr>
        <a:xfrm>
          <a:off x="0" y="2747491"/>
          <a:ext cx="58032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B1A7F-F500-4CD5-8DB3-9C7F01317F9D}">
      <dsp:nvSpPr>
        <dsp:cNvPr id="0" name=""/>
        <dsp:cNvSpPr/>
      </dsp:nvSpPr>
      <dsp:spPr>
        <a:xfrm>
          <a:off x="0" y="2747491"/>
          <a:ext cx="5803231" cy="1373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Agentes e suas motivações;</a:t>
          </a:r>
          <a:endParaRPr lang="en-US" sz="3000" kern="1200"/>
        </a:p>
      </dsp:txBody>
      <dsp:txXfrm>
        <a:off x="0" y="2747491"/>
        <a:ext cx="5803231" cy="1373745"/>
      </dsp:txXfrm>
    </dsp:sp>
    <dsp:sp modelId="{AFEDE7D2-3701-4E3F-B60A-76E8FCF51146}">
      <dsp:nvSpPr>
        <dsp:cNvPr id="0" name=""/>
        <dsp:cNvSpPr/>
      </dsp:nvSpPr>
      <dsp:spPr>
        <a:xfrm>
          <a:off x="0" y="4121237"/>
          <a:ext cx="58032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5E3A0-3334-4436-89CD-4CCC0E36B510}">
      <dsp:nvSpPr>
        <dsp:cNvPr id="0" name=""/>
        <dsp:cNvSpPr/>
      </dsp:nvSpPr>
      <dsp:spPr>
        <a:xfrm>
          <a:off x="0" y="4121237"/>
          <a:ext cx="5803231" cy="1373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Metáforas chave e outros dispositivos retóricos. </a:t>
          </a:r>
          <a:endParaRPr lang="en-US" sz="3000" kern="1200"/>
        </a:p>
      </dsp:txBody>
      <dsp:txXfrm>
        <a:off x="0" y="4121237"/>
        <a:ext cx="5803231" cy="1373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CF34E-5D91-43E9-8E7D-3C15DE8DA8C2}">
      <dsp:nvSpPr>
        <dsp:cNvPr id="0" name=""/>
        <dsp:cNvSpPr/>
      </dsp:nvSpPr>
      <dsp:spPr>
        <a:xfrm>
          <a:off x="0" y="2683"/>
          <a:ext cx="58032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A2EAA-F687-4DDD-9FB8-E81F20753C21}">
      <dsp:nvSpPr>
        <dsp:cNvPr id="0" name=""/>
        <dsp:cNvSpPr/>
      </dsp:nvSpPr>
      <dsp:spPr>
        <a:xfrm>
          <a:off x="0" y="2683"/>
          <a:ext cx="5803231" cy="91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Normativas e regramentos fundamentados neles;</a:t>
          </a:r>
          <a:endParaRPr lang="en-US" sz="2600" kern="1200"/>
        </a:p>
      </dsp:txBody>
      <dsp:txXfrm>
        <a:off x="0" y="2683"/>
        <a:ext cx="5803231" cy="914936"/>
      </dsp:txXfrm>
    </dsp:sp>
    <dsp:sp modelId="{81C6AC77-4016-44CD-90B7-3592DAC9E285}">
      <dsp:nvSpPr>
        <dsp:cNvPr id="0" name=""/>
        <dsp:cNvSpPr/>
      </dsp:nvSpPr>
      <dsp:spPr>
        <a:xfrm>
          <a:off x="0" y="917619"/>
          <a:ext cx="5803231" cy="0"/>
        </a:xfrm>
        <a:prstGeom prst="line">
          <a:avLst/>
        </a:prstGeom>
        <a:solidFill>
          <a:schemeClr val="accent2">
            <a:hueOff val="599426"/>
            <a:satOff val="27"/>
            <a:lumOff val="-235"/>
            <a:alphaOff val="0"/>
          </a:schemeClr>
        </a:solidFill>
        <a:ln w="12700" cap="flat" cmpd="sng" algn="ctr">
          <a:solidFill>
            <a:schemeClr val="accent2">
              <a:hueOff val="599426"/>
              <a:satOff val="27"/>
              <a:lumOff val="-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6B2A7-6827-409F-9C58-8B6E160F4710}">
      <dsp:nvSpPr>
        <dsp:cNvPr id="0" name=""/>
        <dsp:cNvSpPr/>
      </dsp:nvSpPr>
      <dsp:spPr>
        <a:xfrm>
          <a:off x="0" y="917619"/>
          <a:ext cx="5803231" cy="91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Influência nas políticas públicas;</a:t>
          </a:r>
          <a:endParaRPr lang="en-US" sz="2600" kern="1200"/>
        </a:p>
      </dsp:txBody>
      <dsp:txXfrm>
        <a:off x="0" y="917619"/>
        <a:ext cx="5803231" cy="914936"/>
      </dsp:txXfrm>
    </dsp:sp>
    <dsp:sp modelId="{84488B6D-A889-4F0E-931B-ED752C1165DC}">
      <dsp:nvSpPr>
        <dsp:cNvPr id="0" name=""/>
        <dsp:cNvSpPr/>
      </dsp:nvSpPr>
      <dsp:spPr>
        <a:xfrm>
          <a:off x="0" y="1832555"/>
          <a:ext cx="5803231" cy="0"/>
        </a:xfrm>
        <a:prstGeom prst="line">
          <a:avLst/>
        </a:prstGeom>
        <a:solidFill>
          <a:schemeClr val="accent2">
            <a:hueOff val="1198852"/>
            <a:satOff val="53"/>
            <a:lumOff val="-470"/>
            <a:alphaOff val="0"/>
          </a:schemeClr>
        </a:solidFill>
        <a:ln w="12700" cap="flat" cmpd="sng" algn="ctr">
          <a:solidFill>
            <a:schemeClr val="accent2">
              <a:hueOff val="1198852"/>
              <a:satOff val="53"/>
              <a:lumOff val="-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24AD8-2BA1-4F4C-A412-E554B97211BF}">
      <dsp:nvSpPr>
        <dsp:cNvPr id="0" name=""/>
        <dsp:cNvSpPr/>
      </dsp:nvSpPr>
      <dsp:spPr>
        <a:xfrm>
          <a:off x="0" y="1832555"/>
          <a:ext cx="5803231" cy="91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Efeitos nas instituições em geral;</a:t>
          </a:r>
          <a:endParaRPr lang="en-US" sz="2600" kern="1200"/>
        </a:p>
      </dsp:txBody>
      <dsp:txXfrm>
        <a:off x="0" y="1832555"/>
        <a:ext cx="5803231" cy="914936"/>
      </dsp:txXfrm>
    </dsp:sp>
    <dsp:sp modelId="{3635875B-96A3-4C25-A85A-214C13C45BB9}">
      <dsp:nvSpPr>
        <dsp:cNvPr id="0" name=""/>
        <dsp:cNvSpPr/>
      </dsp:nvSpPr>
      <dsp:spPr>
        <a:xfrm>
          <a:off x="0" y="2747491"/>
          <a:ext cx="5803231" cy="0"/>
        </a:xfrm>
        <a:prstGeom prst="line">
          <a:avLst/>
        </a:prstGeom>
        <a:solidFill>
          <a:schemeClr val="accent2">
            <a:hueOff val="1798278"/>
            <a:satOff val="80"/>
            <a:lumOff val="-706"/>
            <a:alphaOff val="0"/>
          </a:schemeClr>
        </a:solidFill>
        <a:ln w="12700" cap="flat" cmpd="sng" algn="ctr">
          <a:solidFill>
            <a:schemeClr val="accent2">
              <a:hueOff val="1798278"/>
              <a:satOff val="80"/>
              <a:lumOff val="-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2FF04-64F8-4AA0-A330-056605774DC1}">
      <dsp:nvSpPr>
        <dsp:cNvPr id="0" name=""/>
        <dsp:cNvSpPr/>
      </dsp:nvSpPr>
      <dsp:spPr>
        <a:xfrm>
          <a:off x="0" y="2747491"/>
          <a:ext cx="5803231" cy="91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Outros impactos sociais e culturais;</a:t>
          </a:r>
          <a:endParaRPr lang="en-US" sz="2600" kern="1200"/>
        </a:p>
      </dsp:txBody>
      <dsp:txXfrm>
        <a:off x="0" y="2747491"/>
        <a:ext cx="5803231" cy="914936"/>
      </dsp:txXfrm>
    </dsp:sp>
    <dsp:sp modelId="{ACA604DE-2ADA-4DB3-A8E9-315C5C801AA7}">
      <dsp:nvSpPr>
        <dsp:cNvPr id="0" name=""/>
        <dsp:cNvSpPr/>
      </dsp:nvSpPr>
      <dsp:spPr>
        <a:xfrm>
          <a:off x="0" y="3662427"/>
          <a:ext cx="5803231" cy="0"/>
        </a:xfrm>
        <a:prstGeom prst="line">
          <a:avLst/>
        </a:prstGeom>
        <a:solidFill>
          <a:schemeClr val="accent2">
            <a:hueOff val="2397704"/>
            <a:satOff val="106"/>
            <a:lumOff val="-941"/>
            <a:alphaOff val="0"/>
          </a:schemeClr>
        </a:solidFill>
        <a:ln w="12700" cap="flat" cmpd="sng" algn="ctr">
          <a:solidFill>
            <a:schemeClr val="accent2">
              <a:hueOff val="2397704"/>
              <a:satOff val="106"/>
              <a:lumOff val="-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5291F-8F0B-42B4-A5DE-D14E4111C79D}">
      <dsp:nvSpPr>
        <dsp:cNvPr id="0" name=""/>
        <dsp:cNvSpPr/>
      </dsp:nvSpPr>
      <dsp:spPr>
        <a:xfrm>
          <a:off x="0" y="3662427"/>
          <a:ext cx="5803231" cy="91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Críticas que recebe;</a:t>
          </a:r>
          <a:endParaRPr lang="en-US" sz="2600" kern="1200"/>
        </a:p>
      </dsp:txBody>
      <dsp:txXfrm>
        <a:off x="0" y="3662427"/>
        <a:ext cx="5803231" cy="914936"/>
      </dsp:txXfrm>
    </dsp:sp>
    <dsp:sp modelId="{C2D055B7-22CD-4ABD-ACF1-BE1553021B42}">
      <dsp:nvSpPr>
        <dsp:cNvPr id="0" name=""/>
        <dsp:cNvSpPr/>
      </dsp:nvSpPr>
      <dsp:spPr>
        <a:xfrm>
          <a:off x="0" y="4577363"/>
          <a:ext cx="5803231" cy="0"/>
        </a:xfrm>
        <a:prstGeom prst="line">
          <a:avLst/>
        </a:prstGeom>
        <a:solidFill>
          <a:schemeClr val="accent2">
            <a:hueOff val="2997130"/>
            <a:satOff val="133"/>
            <a:lumOff val="-1176"/>
            <a:alphaOff val="0"/>
          </a:schemeClr>
        </a:solidFill>
        <a:ln w="12700" cap="flat" cmpd="sng" algn="ctr">
          <a:solidFill>
            <a:schemeClr val="accent2">
              <a:hueOff val="2997130"/>
              <a:satOff val="133"/>
              <a:lumOff val="-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1AB39-28D0-477E-8B31-403F92E770AA}">
      <dsp:nvSpPr>
        <dsp:cNvPr id="0" name=""/>
        <dsp:cNvSpPr/>
      </dsp:nvSpPr>
      <dsp:spPr>
        <a:xfrm>
          <a:off x="0" y="4577363"/>
          <a:ext cx="5803231" cy="91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Falhas reveladas por evidência e argumentos.  </a:t>
          </a:r>
          <a:endParaRPr lang="en-US" sz="2600" kern="1200"/>
        </a:p>
      </dsp:txBody>
      <dsp:txXfrm>
        <a:off x="0" y="4577363"/>
        <a:ext cx="5803231" cy="914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DCE32-276E-4DFF-B08A-04A69F3F50E0}">
      <dsp:nvSpPr>
        <dsp:cNvPr id="0" name=""/>
        <dsp:cNvSpPr/>
      </dsp:nvSpPr>
      <dsp:spPr>
        <a:xfrm>
          <a:off x="0" y="94122"/>
          <a:ext cx="6651253" cy="1670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Características de qual(is) discurso(s) vocês identificam?</a:t>
          </a:r>
          <a:endParaRPr lang="en-US" sz="2400" kern="1200"/>
        </a:p>
      </dsp:txBody>
      <dsp:txXfrm>
        <a:off x="81560" y="175682"/>
        <a:ext cx="6488133" cy="1507639"/>
      </dsp:txXfrm>
    </dsp:sp>
    <dsp:sp modelId="{C937B572-D396-49CD-86E6-DA8F8827D3AE}">
      <dsp:nvSpPr>
        <dsp:cNvPr id="0" name=""/>
        <dsp:cNvSpPr/>
      </dsp:nvSpPr>
      <dsp:spPr>
        <a:xfrm>
          <a:off x="0" y="1834002"/>
          <a:ext cx="6651253" cy="1670759"/>
        </a:xfrm>
        <a:prstGeom prst="roundRect">
          <a:avLst/>
        </a:prstGeom>
        <a:solidFill>
          <a:schemeClr val="accent2">
            <a:hueOff val="1498565"/>
            <a:satOff val="66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Como elas se manifestam? Por exemplo: quais as palavras mais usadas? Quais as imagens escolhidas? Quem são as fontes consultadas?</a:t>
          </a:r>
          <a:endParaRPr lang="en-US" sz="2400" kern="1200"/>
        </a:p>
      </dsp:txBody>
      <dsp:txXfrm>
        <a:off x="81560" y="1915562"/>
        <a:ext cx="6488133" cy="1507639"/>
      </dsp:txXfrm>
    </dsp:sp>
    <dsp:sp modelId="{14F05751-D282-4DF6-829B-19726D2FB036}">
      <dsp:nvSpPr>
        <dsp:cNvPr id="0" name=""/>
        <dsp:cNvSpPr/>
      </dsp:nvSpPr>
      <dsp:spPr>
        <a:xfrm>
          <a:off x="0" y="3573882"/>
          <a:ext cx="6651253" cy="1670759"/>
        </a:xfrm>
        <a:prstGeom prst="roundRect">
          <a:avLst/>
        </a:prstGeom>
        <a:solidFill>
          <a:schemeClr val="accent2">
            <a:hueOff val="2997130"/>
            <a:satOff val="133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Que outras abordagens poderiam ser feitas? Pense a partir dos discursos ambientais que não apareceram. </a:t>
          </a:r>
          <a:endParaRPr lang="en-US" sz="2400" kern="1200"/>
        </a:p>
      </dsp:txBody>
      <dsp:txXfrm>
        <a:off x="81560" y="3655442"/>
        <a:ext cx="6488133" cy="1507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6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5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4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38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44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02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94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668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3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69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540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284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78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22.08.2023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97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8/22/2023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7RcfWs3dq9Y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5pecXqfvJEw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ikiart.org/pt/joaquin-torres-garcia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croscopic view of cells">
            <a:extLst>
              <a:ext uri="{FF2B5EF4-FFF2-40B4-BE49-F238E27FC236}">
                <a16:creationId xmlns:a16="http://schemas.microsoft.com/office/drawing/2014/main" id="{8FAB9A87-3665-BDCD-313F-7911DD6E0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0" r="-2" b="129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0202" y="3140438"/>
            <a:ext cx="4181147" cy="1606163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cs typeface="Calibri Light"/>
              </a:rPr>
              <a:t>CCA 5972 – </a:t>
            </a:r>
            <a:r>
              <a:rPr lang="de-DE" sz="4000" dirty="0" err="1">
                <a:cs typeface="Calibri Light"/>
              </a:rPr>
              <a:t>Comunicação</a:t>
            </a:r>
            <a:r>
              <a:rPr lang="de-DE" sz="4000" dirty="0">
                <a:cs typeface="Calibri Light"/>
              </a:rPr>
              <a:t>, </a:t>
            </a:r>
            <a:r>
              <a:rPr lang="de-DE" sz="4000" dirty="0" err="1">
                <a:cs typeface="Calibri Light"/>
              </a:rPr>
              <a:t>meio</a:t>
            </a:r>
            <a:r>
              <a:rPr lang="de-DE" sz="4000" dirty="0">
                <a:cs typeface="Calibri Light"/>
              </a:rPr>
              <a:t> ambiente e </a:t>
            </a:r>
            <a:r>
              <a:rPr lang="de-DE" sz="4000" dirty="0" err="1">
                <a:cs typeface="Calibri Light"/>
              </a:rPr>
              <a:t>políticas</a:t>
            </a:r>
            <a:r>
              <a:rPr lang="de-DE" sz="4000" dirty="0">
                <a:cs typeface="Calibri Light"/>
              </a:rPr>
              <a:t> </a:t>
            </a:r>
            <a:r>
              <a:rPr lang="de-DE" sz="4000" dirty="0" err="1">
                <a:cs typeface="Calibri Light"/>
              </a:rPr>
              <a:t>públicas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29380" y="5008510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AULA 2 – 23/08/2023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333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A37F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F5024B-6612-5B4E-1A32-461F8DD4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Discursos ambientais (DRYZEK, 2005)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2D59799-5B6A-B3E6-F6C7-EBA99917C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786832"/>
              </p:ext>
            </p:extLst>
          </p:nvPr>
        </p:nvGraphicFramePr>
        <p:xfrm>
          <a:off x="751936" y="2143565"/>
          <a:ext cx="10881887" cy="4308716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275042949"/>
                    </a:ext>
                  </a:extLst>
                </a:gridCol>
                <a:gridCol w="2468137">
                  <a:extLst>
                    <a:ext uri="{9D8B030D-6E8A-4147-A177-3AD203B41FA5}">
                      <a16:colId xmlns:a16="http://schemas.microsoft.com/office/drawing/2014/main" val="3074317967"/>
                    </a:ext>
                  </a:extLst>
                </a:gridCol>
                <a:gridCol w="2889250">
                  <a:extLst>
                    <a:ext uri="{9D8B030D-6E8A-4147-A177-3AD203B41FA5}">
                      <a16:colId xmlns:a16="http://schemas.microsoft.com/office/drawing/2014/main" val="225524839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95696275"/>
                    </a:ext>
                  </a:extLst>
                </a:gridCol>
              </a:tblGrid>
              <a:tr h="602249">
                <a:tc>
                  <a:txBody>
                    <a:bodyPr/>
                    <a:lstStyle>
                      <a:lvl1pPr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MS PGothic"/>
                        </a:rPr>
                        <a:t>SOBREVIVENCIALISMO</a:t>
                      </a:r>
                    </a:p>
                  </a:txBody>
                  <a:tcPr marL="81711" marR="81711" marT="40859" marB="40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MS PGothic"/>
                        </a:rPr>
                        <a:t>SOLUCIONADOR DE PROBLEMAS</a:t>
                      </a:r>
                    </a:p>
                  </a:txBody>
                  <a:tcPr marL="81711" marR="81711" marT="40859" marB="40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MS PGothic"/>
                        </a:rPr>
                        <a:t>SUSTENTABILIDADE</a:t>
                      </a:r>
                    </a:p>
                  </a:txBody>
                  <a:tcPr marL="81711" marR="81711" marT="40859" marB="40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MS PGothic"/>
                        </a:rPr>
                        <a:t>RADICALISMO VERDE</a:t>
                      </a:r>
                    </a:p>
                  </a:txBody>
                  <a:tcPr marL="81711" marR="81711" marT="40859" marB="40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20033"/>
                  </a:ext>
                </a:extLst>
              </a:tr>
              <a:tr h="3265430">
                <a:tc>
                  <a:txBody>
                    <a:bodyPr/>
                    <a:lstStyle>
                      <a:lvl1pPr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Sobrevivencialismo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X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Discurso</a:t>
                      </a:r>
                      <a:r>
                        <a:rPr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prometeico</a:t>
                      </a:r>
                      <a:endParaRPr kumimoji="0" lang="en-US" altLang="en-US" sz="2400" b="0" i="0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1711" marR="81711" marT="40859" marB="40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Racioanlismo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administrativo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X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Pragmatismo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democrático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X</a:t>
                      </a:r>
                      <a:r>
                        <a:rPr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Racionalismo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econômico</a:t>
                      </a:r>
                      <a:r>
                        <a:rPr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 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</a:txBody>
                  <a:tcPr marL="81711" marR="81711" marT="40859" marB="40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Sustentabilidade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X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Modernização</a:t>
                      </a:r>
                      <a:r>
                        <a:rPr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 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ecológica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</a:txBody>
                  <a:tcPr marL="81711" marR="81711" marT="40859" marB="40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Consciência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verde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X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/>
                        <a:ea typeface="MS PGothic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MS PGothic"/>
                        </a:rPr>
                        <a:t>Política Verde</a:t>
                      </a:r>
                    </a:p>
                  </a:txBody>
                  <a:tcPr marL="81711" marR="81711" marT="40859" marB="408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41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18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AA9D32-0D46-CF9F-C01C-DB62BCDC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7" y="365125"/>
            <a:ext cx="4908773" cy="1807305"/>
          </a:xfrm>
        </p:spPr>
        <p:txBody>
          <a:bodyPr>
            <a:normAutofit/>
          </a:bodyPr>
          <a:lstStyle/>
          <a:p>
            <a:r>
              <a:rPr lang="pt-BR" dirty="0" err="1"/>
              <a:t>Sobrevivencialismo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FD19A8-81D4-A19E-5687-C694D3066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pt-BR" dirty="0">
                <a:ea typeface="+mn-lt"/>
                <a:cs typeface="+mn-lt"/>
              </a:rPr>
              <a:t>Limites ecológicos;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pt-BR" dirty="0">
                <a:ea typeface="+mn-lt"/>
                <a:cs typeface="+mn-lt"/>
              </a:rPr>
              <a:t>Capacidade de carga dos ecossistema;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pt-BR" dirty="0">
                <a:ea typeface="+mn-lt"/>
                <a:cs typeface="+mn-lt"/>
              </a:rPr>
              <a:t>Biologia. </a:t>
            </a:r>
            <a:endParaRPr lang="pt-BR" sz="2000"/>
          </a:p>
        </p:txBody>
      </p:sp>
      <p:pic>
        <p:nvPicPr>
          <p:cNvPr id="5" name="Content Placeholder 3" descr="316370735.jpg">
            <a:extLst>
              <a:ext uri="{FF2B5EF4-FFF2-40B4-BE49-F238E27FC236}">
                <a16:creationId xmlns:a16="http://schemas.microsoft.com/office/drawing/2014/main" id="{44526312-917A-735B-AAD5-F722E2282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r="13634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934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B75A74-DE82-5CFC-A0A3-B1D49DE8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pt-BR" dirty="0"/>
              <a:t>A metáfora da vila medieval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5D4DFD-E8B0-AAFA-CF4F-7EEA49A93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“A </a:t>
            </a:r>
            <a:r>
              <a:rPr lang="en-US" sz="2000"/>
              <a:t>Tragédia</a:t>
            </a:r>
            <a:r>
              <a:rPr lang="en-US" sz="2000" dirty="0"/>
              <a:t> dos </a:t>
            </a:r>
            <a:r>
              <a:rPr lang="en-US" sz="2000"/>
              <a:t>Comuns</a:t>
            </a:r>
            <a:r>
              <a:rPr lang="en-US" sz="2000" dirty="0"/>
              <a:t>” </a:t>
            </a:r>
            <a:r>
              <a:rPr lang="en-US" sz="2000"/>
              <a:t>foi</a:t>
            </a:r>
            <a:r>
              <a:rPr lang="en-US" sz="2000" dirty="0"/>
              <a:t> </a:t>
            </a:r>
            <a:r>
              <a:rPr lang="en-US" sz="2000"/>
              <a:t>escrita</a:t>
            </a:r>
            <a:r>
              <a:rPr lang="en-US" sz="2000" dirty="0"/>
              <a:t> </a:t>
            </a:r>
            <a:r>
              <a:rPr lang="en-US" sz="2000"/>
              <a:t>em</a:t>
            </a:r>
            <a:r>
              <a:rPr lang="en-US" sz="2000" dirty="0"/>
              <a:t> 1968 </a:t>
            </a:r>
            <a:r>
              <a:rPr lang="en-US" sz="2000"/>
              <a:t>por</a:t>
            </a:r>
            <a:r>
              <a:rPr lang="en-US" sz="2000" dirty="0"/>
              <a:t> Garrett Hardin</a:t>
            </a:r>
          </a:p>
        </p:txBody>
      </p:sp>
      <p:pic>
        <p:nvPicPr>
          <p:cNvPr id="4" name="Espaço Reservado para Conteúdo 3" descr="Uma imagem contendo vaca, grama, edifício, velho&#10;&#10;Descrição gerada automaticamente">
            <a:extLst>
              <a:ext uri="{FF2B5EF4-FFF2-40B4-BE49-F238E27FC236}">
                <a16:creationId xmlns:a16="http://schemas.microsoft.com/office/drawing/2014/main" id="{C6507671-06AA-3E87-461C-CC23BEC05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1" r="4506" b="-3"/>
          <a:stretch/>
        </p:blipFill>
        <p:spPr>
          <a:xfrm>
            <a:off x="6800986" y="1551627"/>
            <a:ext cx="4747547" cy="37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0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7FCC5A-8207-433E-B7D7-3EBA6EE1B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Foto em preto e branc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D8955346-EACC-B86B-E620-C6B1D0554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-18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525F8D-8016-7D6A-C980-1726F1B6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005"/>
            <a:ext cx="5257800" cy="28067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/>
              <a:t>1972 - Conferência de Estocolmo </a:t>
            </a:r>
          </a:p>
        </p:txBody>
      </p:sp>
      <p:pic>
        <p:nvPicPr>
          <p:cNvPr id="5" name="Imagem 5" descr="Texto, Carta&#10;&#10;Descrição gerada automaticamente">
            <a:extLst>
              <a:ext uri="{FF2B5EF4-FFF2-40B4-BE49-F238E27FC236}">
                <a16:creationId xmlns:a16="http://schemas.microsoft.com/office/drawing/2014/main" id="{6B286F8E-8C4C-422F-0FFA-D39579A32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7591"/>
          <a:stretch/>
        </p:blipFill>
        <p:spPr>
          <a:xfrm>
            <a:off x="7136182" y="18"/>
            <a:ext cx="4226140" cy="5785617"/>
          </a:xfrm>
          <a:custGeom>
            <a:avLst/>
            <a:gdLst/>
            <a:ahLst/>
            <a:cxnLst/>
            <a:rect l="l" t="t" r="r" b="b"/>
            <a:pathLst>
              <a:path w="4226140" h="5785617">
                <a:moveTo>
                  <a:pt x="0" y="0"/>
                </a:moveTo>
                <a:lnTo>
                  <a:pt x="4226140" y="0"/>
                </a:lnTo>
                <a:cubicBezTo>
                  <a:pt x="4198013" y="675255"/>
                  <a:pt x="4161526" y="1305268"/>
                  <a:pt x="4121998" y="1488576"/>
                </a:cubicBezTo>
                <a:cubicBezTo>
                  <a:pt x="3622189" y="3809910"/>
                  <a:pt x="3457992" y="3861183"/>
                  <a:pt x="3457992" y="3861183"/>
                </a:cubicBezTo>
                <a:cubicBezTo>
                  <a:pt x="3457992" y="3861183"/>
                  <a:pt x="3429106" y="3612863"/>
                  <a:pt x="3391098" y="3490211"/>
                </a:cubicBezTo>
                <a:cubicBezTo>
                  <a:pt x="3383496" y="3662796"/>
                  <a:pt x="3234124" y="4346763"/>
                  <a:pt x="3207898" y="4373907"/>
                </a:cubicBezTo>
                <a:cubicBezTo>
                  <a:pt x="3201437" y="4357821"/>
                  <a:pt x="3194595" y="4339726"/>
                  <a:pt x="3188133" y="4322299"/>
                </a:cubicBezTo>
                <a:cubicBezTo>
                  <a:pt x="3166469" y="4356481"/>
                  <a:pt x="3139103" y="4388317"/>
                  <a:pt x="3101094" y="4416132"/>
                </a:cubicBezTo>
                <a:cubicBezTo>
                  <a:pt x="2970346" y="4511974"/>
                  <a:pt x="3011015" y="4677855"/>
                  <a:pt x="2958184" y="4813241"/>
                </a:cubicBezTo>
                <a:cubicBezTo>
                  <a:pt x="2685284" y="4720414"/>
                  <a:pt x="2793608" y="4492202"/>
                  <a:pt x="2745338" y="4313922"/>
                </a:cubicBezTo>
                <a:cubicBezTo>
                  <a:pt x="2569739" y="4777385"/>
                  <a:pt x="2488401" y="4682212"/>
                  <a:pt x="2424928" y="4866524"/>
                </a:cubicBezTo>
                <a:cubicBezTo>
                  <a:pt x="2346250" y="5095407"/>
                  <a:pt x="2343970" y="5150031"/>
                  <a:pt x="2343970" y="5150031"/>
                </a:cubicBezTo>
                <a:cubicBezTo>
                  <a:pt x="2200678" y="4972085"/>
                  <a:pt x="2255031" y="4774703"/>
                  <a:pt x="2205240" y="4562911"/>
                </a:cubicBezTo>
                <a:cubicBezTo>
                  <a:pt x="2147466" y="4492872"/>
                  <a:pt x="2120862" y="4418812"/>
                  <a:pt x="2106038" y="4342071"/>
                </a:cubicBezTo>
                <a:cubicBezTo>
                  <a:pt x="2074112" y="4296495"/>
                  <a:pt x="2028881" y="4506612"/>
                  <a:pt x="1976430" y="4460032"/>
                </a:cubicBezTo>
                <a:cubicBezTo>
                  <a:pt x="1932340" y="4676850"/>
                  <a:pt x="1845302" y="4884620"/>
                  <a:pt x="1772325" y="5148354"/>
                </a:cubicBezTo>
                <a:cubicBezTo>
                  <a:pt x="1735078" y="5282066"/>
                  <a:pt x="1679965" y="5271006"/>
                  <a:pt x="1680346" y="5258608"/>
                </a:cubicBezTo>
                <a:cubicBezTo>
                  <a:pt x="1682626" y="4944941"/>
                  <a:pt x="1756362" y="4963372"/>
                  <a:pt x="1722915" y="4649036"/>
                </a:cubicBezTo>
                <a:cubicBezTo>
                  <a:pt x="1719114" y="4593407"/>
                  <a:pt x="1751801" y="4501920"/>
                  <a:pt x="1665522" y="4490862"/>
                </a:cubicBezTo>
                <a:cubicBezTo>
                  <a:pt x="1553778" y="4479468"/>
                  <a:pt x="1576582" y="4595082"/>
                  <a:pt x="1565181" y="4645684"/>
                </a:cubicBezTo>
                <a:cubicBezTo>
                  <a:pt x="1524892" y="4848093"/>
                  <a:pt x="1504748" y="4983479"/>
                  <a:pt x="1479662" y="5190580"/>
                </a:cubicBezTo>
                <a:cubicBezTo>
                  <a:pt x="1467118" y="5278045"/>
                  <a:pt x="1484983" y="5384611"/>
                  <a:pt x="1317746" y="5348754"/>
                </a:cubicBezTo>
                <a:cubicBezTo>
                  <a:pt x="1154311" y="5372882"/>
                  <a:pt x="1206383" y="5535411"/>
                  <a:pt x="1128085" y="5616845"/>
                </a:cubicBezTo>
                <a:cubicBezTo>
                  <a:pt x="1037246" y="5573280"/>
                  <a:pt x="1101099" y="5459341"/>
                  <a:pt x="979473" y="5424488"/>
                </a:cubicBezTo>
                <a:cubicBezTo>
                  <a:pt x="1016341" y="5586684"/>
                  <a:pt x="746863" y="5562555"/>
                  <a:pt x="748003" y="5724081"/>
                </a:cubicBezTo>
                <a:cubicBezTo>
                  <a:pt x="586847" y="5854440"/>
                  <a:pt x="512731" y="5755916"/>
                  <a:pt x="454578" y="5630249"/>
                </a:cubicBezTo>
                <a:cubicBezTo>
                  <a:pt x="381983" y="5467049"/>
                  <a:pt x="406308" y="5292454"/>
                  <a:pt x="395286" y="5116854"/>
                </a:cubicBezTo>
                <a:cubicBezTo>
                  <a:pt x="371340" y="4896349"/>
                  <a:pt x="305966" y="4749905"/>
                  <a:pt x="309387" y="4526719"/>
                </a:cubicBezTo>
                <a:cubicBezTo>
                  <a:pt x="260356" y="4381615"/>
                  <a:pt x="274420" y="4226792"/>
                  <a:pt x="261117" y="4072305"/>
                </a:cubicBezTo>
                <a:cubicBezTo>
                  <a:pt x="230710" y="3841746"/>
                  <a:pt x="193461" y="3986516"/>
                  <a:pt x="159254" y="3753611"/>
                </a:cubicBezTo>
                <a:cubicBezTo>
                  <a:pt x="125427" y="3524058"/>
                  <a:pt x="79817" y="2370261"/>
                  <a:pt x="79437" y="2368586"/>
                </a:cubicBezTo>
                <a:cubicBezTo>
                  <a:pt x="79817" y="2368586"/>
                  <a:pt x="13303" y="1194346"/>
                  <a:pt x="0" y="33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18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EAC4CB-96A4-6CCD-0BEB-3B65E47A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Discurso prometeico </a:t>
            </a:r>
          </a:p>
        </p:txBody>
      </p:sp>
      <p:pic>
        <p:nvPicPr>
          <p:cNvPr id="7" name="Picture 3" descr="cantareira-retirada-de-c3a1gua-do-volume-morto.jpg">
            <a:extLst>
              <a:ext uri="{FF2B5EF4-FFF2-40B4-BE49-F238E27FC236}">
                <a16:creationId xmlns:a16="http://schemas.microsoft.com/office/drawing/2014/main" id="{DDF6DAE7-A26B-8001-9695-B4863FB6B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r="23227"/>
          <a:stretch/>
        </p:blipFill>
        <p:spPr bwMode="auto"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BAF32-4DF1-F98E-1BD7-E091CDDEA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+mn-lt"/>
                <a:cs typeface="+mn-lt"/>
              </a:rPr>
              <a:t>Diz respeito à crença na capacidade infinita da Terra de nos suprir, a partir da inteligência humana, do avanço científico e da criação de tecnologias.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51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ídia Online 1" title="Mude para Marte">
            <a:hlinkClick r:id="" action="ppaction://media"/>
            <a:extLst>
              <a:ext uri="{FF2B5EF4-FFF2-40B4-BE49-F238E27FC236}">
                <a16:creationId xmlns:a16="http://schemas.microsoft.com/office/drawing/2014/main" id="{EF55F797-EDFD-708E-D7DA-FB6464D974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77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68C309-EB18-CBDE-20A0-4A57718C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t-BR" dirty="0"/>
              <a:t>Racionalismo administrativo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CAD101-D6F0-3AEE-64E0-83A76D61D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pt-BR" dirty="0">
                <a:ea typeface="+mn-lt"/>
                <a:cs typeface="+mn-lt"/>
              </a:rPr>
              <a:t>Ênfase no papel do especialista; 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pt-BR" dirty="0">
                <a:latin typeface="Century Gothic"/>
                <a:cs typeface="Times New Roman"/>
              </a:rPr>
              <a:t>Relações sociais de hierarquia; </a:t>
            </a:r>
            <a:endParaRPr lang="pt-BR" dirty="0">
              <a:latin typeface="Century Gothic"/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pt-BR" dirty="0">
                <a:latin typeface="Century Gothic"/>
                <a:cs typeface="Times New Roman"/>
              </a:rPr>
              <a:t>Regulação.</a:t>
            </a:r>
            <a:endParaRPr lang="pt-BR" dirty="0">
              <a:latin typeface="Century Gothic"/>
            </a:endParaRPr>
          </a:p>
        </p:txBody>
      </p:sp>
      <p:pic>
        <p:nvPicPr>
          <p:cNvPr id="6" name="Picture 2" descr="jn-sacolinhas_20150407210141.jpg">
            <a:extLst>
              <a:ext uri="{FF2B5EF4-FFF2-40B4-BE49-F238E27FC236}">
                <a16:creationId xmlns:a16="http://schemas.microsoft.com/office/drawing/2014/main" id="{0492F0A7-F6AA-9636-6DA4-791C1A603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1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440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, Calendário&#10;&#10;Descrição gerada automaticamente">
            <a:extLst>
              <a:ext uri="{FF2B5EF4-FFF2-40B4-BE49-F238E27FC236}">
                <a16:creationId xmlns:a16="http://schemas.microsoft.com/office/drawing/2014/main" id="{AA705716-2F42-B45B-8350-8EAC9DE1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664" y="81994"/>
            <a:ext cx="8900672" cy="66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E206D3-17E1-794F-3776-5A754D0E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t-BR" dirty="0"/>
              <a:t>Pragmatismo democrático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0CDC2-C516-305A-7AA2-46661688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pt-BR" dirty="0">
                <a:ea typeface="+mn-lt"/>
                <a:cs typeface="+mn-lt"/>
              </a:rPr>
              <a:t>Insere a lógica da participação; 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pt-BR" dirty="0">
                <a:ea typeface="+mn-lt"/>
                <a:cs typeface="+mn-lt"/>
              </a:rPr>
              <a:t>Está ligado à emergência dos discursos sobre governança e redes.</a:t>
            </a:r>
            <a:endParaRPr lang="pt-BR"/>
          </a:p>
        </p:txBody>
      </p:sp>
      <p:pic>
        <p:nvPicPr>
          <p:cNvPr id="8" name="Imagem 8" descr="Foto preta e branca de pessoas sentadas em volta de carro&#10;&#10;Descrição gerada automaticamente">
            <a:extLst>
              <a:ext uri="{FF2B5EF4-FFF2-40B4-BE49-F238E27FC236}">
                <a16:creationId xmlns:a16="http://schemas.microsoft.com/office/drawing/2014/main" id="{08C80A40-B7F6-7245-C996-2B7F2B847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4" r="13427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305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5782F-C4A2-F8E1-2186-5ED0D90C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Participação ou legitimação?</a:t>
            </a:r>
          </a:p>
        </p:txBody>
      </p:sp>
    </p:spTree>
    <p:extLst>
      <p:ext uri="{BB962C8B-B14F-4D97-AF65-F5344CB8AC3E}">
        <p14:creationId xmlns:p14="http://schemas.microsoft.com/office/powerpoint/2010/main" val="146865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ídia Online 1" title="Sustentabilidade">
            <a:hlinkClick r:id="" action="ppaction://media"/>
            <a:extLst>
              <a:ext uri="{FF2B5EF4-FFF2-40B4-BE49-F238E27FC236}">
                <a16:creationId xmlns:a16="http://schemas.microsoft.com/office/drawing/2014/main" id="{0ADF4170-DBE8-22C4-8C2B-C93054D50F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00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6BED45-F987-03C9-5323-F33AAE85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Racionalismo econômico</a:t>
            </a:r>
          </a:p>
        </p:txBody>
      </p:sp>
      <p:pic>
        <p:nvPicPr>
          <p:cNvPr id="6" name="Content Placeholder 3" descr="316451153.jpg">
            <a:extLst>
              <a:ext uri="{FF2B5EF4-FFF2-40B4-BE49-F238E27FC236}">
                <a16:creationId xmlns:a16="http://schemas.microsoft.com/office/drawing/2014/main" id="{CCF864F3-4EC0-C581-A2F0-841D286FD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r="4706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45C3CC-BF7D-7163-7007-97415B945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529945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pt-BR" dirty="0">
                <a:ea typeface="+mn-lt"/>
                <a:cs typeface="+mn-lt"/>
              </a:rPr>
              <a:t>Uso de mecanismos de mercado para atingir fins supostamente públicos; 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pt-BR" dirty="0">
                <a:ea typeface="+mn-lt"/>
                <a:cs typeface="+mn-lt"/>
              </a:rPr>
              <a:t>Privatização da natureza.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 descr="Diagrama, Calendário&#10;&#10;Descrição gerada automaticamente">
            <a:extLst>
              <a:ext uri="{FF2B5EF4-FFF2-40B4-BE49-F238E27FC236}">
                <a16:creationId xmlns:a16="http://schemas.microsoft.com/office/drawing/2014/main" id="{A1EAA423-0EC0-1E7F-0B37-A024E6F60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972" y="1289713"/>
            <a:ext cx="5755131" cy="40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8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884FAB-72EB-0EAD-53D0-E18C2CA3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Sustentabilidade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D70645-2E1D-3FBA-458C-563224A09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060457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panose="020B0604020202020204" pitchFamily="34" charset="0"/>
            </a:pPr>
            <a:r>
              <a:rPr lang="pt-BR" dirty="0"/>
              <a:t>Discurso amplo, genérico. </a:t>
            </a:r>
          </a:p>
          <a:p>
            <a:pPr>
              <a:spcBef>
                <a:spcPts val="0"/>
              </a:spcBef>
              <a:buFont typeface="Arial,Sans-Serif" panose="020B0604020202020204" pitchFamily="34" charset="0"/>
            </a:pPr>
            <a:r>
              <a:rPr lang="pt-BR" dirty="0"/>
              <a:t>Tenta dissolver conflitos. </a:t>
            </a:r>
          </a:p>
          <a:p>
            <a:pPr>
              <a:spcBef>
                <a:spcPts val="0"/>
              </a:spcBef>
              <a:buFont typeface="Arial,Sans-Serif" panose="020B0604020202020204" pitchFamily="34" charset="0"/>
            </a:pPr>
            <a:r>
              <a:rPr lang="pt-BR" dirty="0"/>
              <a:t>O que significa na prática, porém, ainda está em disputa.</a:t>
            </a:r>
          </a:p>
          <a:p>
            <a:pPr>
              <a:spcBef>
                <a:spcPts val="0"/>
              </a:spcBef>
              <a:buFont typeface="Arial,Sans-Serif" panose="020B0604020202020204" pitchFamily="34" charset="0"/>
            </a:pPr>
            <a:endParaRPr lang="pt-BR" dirty="0"/>
          </a:p>
        </p:txBody>
      </p:sp>
      <p:pic>
        <p:nvPicPr>
          <p:cNvPr id="5" name="Content Placeholder 3" descr="316458195.jpg">
            <a:extLst>
              <a:ext uri="{FF2B5EF4-FFF2-40B4-BE49-F238E27FC236}">
                <a16:creationId xmlns:a16="http://schemas.microsoft.com/office/drawing/2014/main" id="{250C7016-EED6-C88F-A355-FC2027E15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5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238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0531E2-568D-6CC8-E39F-6907685A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742950"/>
            <a:ext cx="5372099" cy="5372099"/>
          </a:xfrm>
          <a:prstGeom prst="rect">
            <a:avLst/>
          </a:prstGeom>
        </p:spPr>
      </p:pic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38ED85E7-3D5D-AEBB-04D7-2792D8E57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31" y="1696064"/>
            <a:ext cx="5372101" cy="34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41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98899D-B815-59CF-659C-9B554E33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72" y="77426"/>
            <a:ext cx="6595119" cy="1631950"/>
          </a:xfrm>
        </p:spPr>
        <p:txBody>
          <a:bodyPr anchor="b">
            <a:normAutofit/>
          </a:bodyPr>
          <a:lstStyle/>
          <a:p>
            <a:r>
              <a:rPr lang="pt-BR" dirty="0"/>
              <a:t>Modernização ecológica</a:t>
            </a:r>
          </a:p>
        </p:txBody>
      </p:sp>
      <p:pic>
        <p:nvPicPr>
          <p:cNvPr id="5" name="Content Placeholder 3" descr="316470239.JPG">
            <a:extLst>
              <a:ext uri="{FF2B5EF4-FFF2-40B4-BE49-F238E27FC236}">
                <a16:creationId xmlns:a16="http://schemas.microsoft.com/office/drawing/2014/main" id="{5B79E7AA-AF01-8350-D3FA-28BA4119A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r="1456"/>
          <a:stretch>
            <a:fillRect/>
          </a:stretch>
        </p:blipFill>
        <p:spPr bwMode="auto">
          <a:xfrm>
            <a:off x="758155" y="643467"/>
            <a:ext cx="3776319" cy="55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540B98-4142-9301-7357-CAD588307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103" y="2294246"/>
            <a:ext cx="5559951" cy="24197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ea typeface="+mn-lt"/>
                <a:cs typeface="+mn-lt"/>
              </a:rPr>
              <a:t>Focado em como construir a sustentabilidade na economia capitalista, a partir da ideia de ecoeficiência (melhor uso dos recursos naturais).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413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footwear&#10;&#10;Description automatically generated">
            <a:extLst>
              <a:ext uri="{FF2B5EF4-FFF2-40B4-BE49-F238E27FC236}">
                <a16:creationId xmlns:a16="http://schemas.microsoft.com/office/drawing/2014/main" id="{B1F9079A-AC6E-40E7-86CA-CCCE18164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55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4554BB-82F5-4F30-8C5C-2B421E5B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t-BR" dirty="0"/>
              <a:t>Consciência verde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CE9FB4-2708-1A2E-47A8-8CC446C1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/>
            <a:r>
              <a:rPr lang="pt-BR" dirty="0"/>
              <a:t>Enfatiza as mudanças no plano dos valores (inspiração idealista).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Content Placeholder 3" descr="27_Roda.JPG">
            <a:extLst>
              <a:ext uri="{FF2B5EF4-FFF2-40B4-BE49-F238E27FC236}">
                <a16:creationId xmlns:a16="http://schemas.microsoft.com/office/drawing/2014/main" id="{A1C1C339-4769-63D6-BE6F-5AF5BCB04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r="847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7067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8E36C84-DC3B-F402-F407-73BFD6ECE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3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62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E15F93-AD11-E7AB-58B3-DAF137A2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pt-BR" dirty="0"/>
              <a:t>Política verde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C0F8A6-B264-78A9-E410-1FC9A9241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36250"/>
            <a:ext cx="3816096" cy="42407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ea typeface="+mn-lt"/>
                <a:cs typeface="+mn-lt"/>
              </a:rPr>
              <a:t>Enfatiza a mudança estrutural (inspiração materialista).</a:t>
            </a:r>
            <a:endParaRPr lang="pt-BR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660A4F1E-0006-8AF5-F9A1-B413095B1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" r="-1" b="-1"/>
          <a:stretch/>
        </p:blipFill>
        <p:spPr>
          <a:xfrm>
            <a:off x="4904316" y="-1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9F7D5977-A6F1-EDB4-0341-800D9232A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1" b="2"/>
          <a:stretch/>
        </p:blipFill>
        <p:spPr>
          <a:xfrm>
            <a:off x="4726728" y="3802958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9918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FD27167-C479-607B-0D7E-4C3B52BA9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67" y="1851828"/>
            <a:ext cx="10149306" cy="5012553"/>
          </a:xfrm>
          <a:prstGeom prst="rect">
            <a:avLst/>
          </a:prstGeom>
        </p:spPr>
      </p:pic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17C3D533-FC14-00C9-91BF-01937FA8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69" y="3413"/>
            <a:ext cx="10189410" cy="29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5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AA178-47C9-3CBF-4D9D-927082F8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John </a:t>
            </a:r>
            <a:r>
              <a:rPr lang="pt-BR" dirty="0" err="1"/>
              <a:t>Dryzek</a:t>
            </a:r>
          </a:p>
        </p:txBody>
      </p:sp>
      <p:pic>
        <p:nvPicPr>
          <p:cNvPr id="4" name="Imagem 4" descr="Foto em preto e branco de homem sorrindo&#10;&#10;Descrição gerada automaticamente">
            <a:extLst>
              <a:ext uri="{FF2B5EF4-FFF2-40B4-BE49-F238E27FC236}">
                <a16:creationId xmlns:a16="http://schemas.microsoft.com/office/drawing/2014/main" id="{CA80384A-813B-D1D0-D626-A7D161989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07" y="1494873"/>
            <a:ext cx="3746165" cy="5006975"/>
          </a:xfrm>
        </p:spPr>
      </p:pic>
      <p:pic>
        <p:nvPicPr>
          <p:cNvPr id="5" name="Imagem 5" descr="Uma imagem contendo Polígono&#10;&#10;Descrição gerada automaticamente">
            <a:extLst>
              <a:ext uri="{FF2B5EF4-FFF2-40B4-BE49-F238E27FC236}">
                <a16:creationId xmlns:a16="http://schemas.microsoft.com/office/drawing/2014/main" id="{815C89E9-CD83-D701-94BE-DA57BCF3F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26" y="1545625"/>
            <a:ext cx="3398252" cy="49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0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7AD07C-08E0-1822-3AB8-2DCA3E5F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pt-BR" sz="3600"/>
              <a:t>Exercício em grupo 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50AB08A-C566-F871-08EA-876159519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404386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898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06E8F-5274-E391-D3A8-BB803830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Atualização na ordem das aulas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AB9C69-7B88-6FB2-614B-E469AA08D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Versão atualizada do programa já está no Moodle</a:t>
            </a:r>
          </a:p>
          <a:p>
            <a:r>
              <a:rPr lang="pt-BR" dirty="0"/>
              <a:t>Aula sobre "Amazônia como laboratório de (r)existência" foi adiantada para 20/09, e será em evento público no IEA.</a:t>
            </a:r>
          </a:p>
          <a:p>
            <a:r>
              <a:rPr lang="pt-BR" dirty="0"/>
              <a:t>Programação detalhada deste colóquio, "Amazônia(s) compartilhada(s)" também já está no Moodle.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854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6000271-40EA-616A-17EE-20D479BE2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" t="7759" r="3415" b="3448"/>
          <a:stretch/>
        </p:blipFill>
        <p:spPr>
          <a:xfrm>
            <a:off x="112295" y="331370"/>
            <a:ext cx="11820216" cy="619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7BCFE552-97F6-997E-728D-588449AC6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9" b="4678"/>
          <a:stretch/>
        </p:blipFill>
        <p:spPr>
          <a:xfrm>
            <a:off x="224828" y="389468"/>
            <a:ext cx="11835922" cy="60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5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7F1C25-DA70-BFFD-C0B5-5D690F54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/>
              <a:t>Mapa invertido da América do Sul, Torres Garcia. Fonte: </a:t>
            </a:r>
            <a:r>
              <a:rPr lang="en-US" sz="4800" i="1" u="sng">
                <a:hlinkClick r:id="rId2"/>
              </a:rPr>
              <a:t>Wikiart</a:t>
            </a:r>
            <a:endParaRPr lang="en-US" sz="4800" i="1"/>
          </a:p>
        </p:txBody>
      </p:sp>
      <p:pic>
        <p:nvPicPr>
          <p:cNvPr id="4" name="Imagem 4" descr="Uma imagem contendo Mapa&#10;&#10;Descrição gerada automaticamente">
            <a:extLst>
              <a:ext uri="{FF2B5EF4-FFF2-40B4-BE49-F238E27FC236}">
                <a16:creationId xmlns:a16="http://schemas.microsoft.com/office/drawing/2014/main" id="{B7F7B9C6-F200-0ECD-259A-C3D7749A3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0405" y="37660"/>
            <a:ext cx="6408770" cy="67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1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970C35B4-55C6-5809-0602-D9E577AEE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247" b="69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6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F36526D-0F1F-46DD-8DDC-385EF7FFF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501A40-D26A-5A28-25A0-6A742E67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Elementos para análise dos discursos ambientais </a:t>
            </a:r>
            <a:endParaRPr lang="pt-BR">
              <a:solidFill>
                <a:schemeClr val="bg1"/>
              </a:solidFill>
            </a:endParaRP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1151677A-CA1F-B427-7029-E6CA68416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789416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87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36526D-0F1F-46DD-8DDC-385EF7FFF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26ABA4-C8CE-4D75-AC96-BAC602AFF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C041FA-352B-9FE7-CF01-F68AD82B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Itens para avaliar os efeitos desses discursos</a:t>
            </a:r>
            <a:endParaRPr lang="pt-BR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ACD3721-C44F-B896-2C79-6B4940D11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904785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240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362441"/>
      </a:dk2>
      <a:lt2>
        <a:srgbClr val="E4E8E2"/>
      </a:lt2>
      <a:accent1>
        <a:srgbClr val="A37FBA"/>
      </a:accent1>
      <a:accent2>
        <a:srgbClr val="9F96C6"/>
      </a:accent2>
      <a:accent3>
        <a:srgbClr val="C492C3"/>
      </a:accent3>
      <a:accent4>
        <a:srgbClr val="BA9C7F"/>
      </a:accent4>
      <a:accent5>
        <a:srgbClr val="A8A57F"/>
      </a:accent5>
      <a:accent6>
        <a:srgbClr val="99AA74"/>
      </a:accent6>
      <a:hlink>
        <a:srgbClr val="6B8D5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JuxtaposeVTI">
  <a:themeElements>
    <a:clrScheme name="AnalogousFromDarkSeed_2SEEDS">
      <a:dk1>
        <a:srgbClr val="000000"/>
      </a:dk1>
      <a:lt1>
        <a:srgbClr val="FFFFFF"/>
      </a:lt1>
      <a:dk2>
        <a:srgbClr val="2C3A21"/>
      </a:dk2>
      <a:lt2>
        <a:srgbClr val="E2E6E8"/>
      </a:lt2>
      <a:accent1>
        <a:srgbClr val="D55517"/>
      </a:accent1>
      <a:accent2>
        <a:srgbClr val="E7293B"/>
      </a:accent2>
      <a:accent3>
        <a:srgbClr val="C89D24"/>
      </a:accent3>
      <a:accent4>
        <a:srgbClr val="51B814"/>
      </a:accent4>
      <a:accent5>
        <a:srgbClr val="21BD28"/>
      </a:accent5>
      <a:accent6>
        <a:srgbClr val="14BB61"/>
      </a:accent6>
      <a:hlink>
        <a:srgbClr val="429230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Tema do Office</vt:lpstr>
      <vt:lpstr>BrushVTI</vt:lpstr>
      <vt:lpstr>JuxtaposeVTI</vt:lpstr>
      <vt:lpstr>CCA 5972 – Comunicação, meio ambiente e políticas públicas</vt:lpstr>
      <vt:lpstr>Apresentação do PowerPoint</vt:lpstr>
      <vt:lpstr>Sobre John Dryzek</vt:lpstr>
      <vt:lpstr>Apresentação do PowerPoint</vt:lpstr>
      <vt:lpstr>Apresentação do PowerPoint</vt:lpstr>
      <vt:lpstr>Mapa invertido da América do Sul, Torres Garcia. Fonte: Wikiart</vt:lpstr>
      <vt:lpstr>Apresentação do PowerPoint</vt:lpstr>
      <vt:lpstr>Elementos para análise dos discursos ambientais </vt:lpstr>
      <vt:lpstr>Itens para avaliar os efeitos desses discursos</vt:lpstr>
      <vt:lpstr>Discursos ambientais (DRYZEK, 2005)</vt:lpstr>
      <vt:lpstr>Sobrevivencialismo</vt:lpstr>
      <vt:lpstr>A metáfora da vila medieval</vt:lpstr>
      <vt:lpstr>1972 - Conferência de Estocolmo </vt:lpstr>
      <vt:lpstr>Discurso prometeico </vt:lpstr>
      <vt:lpstr>Apresentação do PowerPoint</vt:lpstr>
      <vt:lpstr>Racionalismo administrativo</vt:lpstr>
      <vt:lpstr>Apresentação do PowerPoint</vt:lpstr>
      <vt:lpstr>Pragmatismo democrático</vt:lpstr>
      <vt:lpstr>Participação ou legitimação?</vt:lpstr>
      <vt:lpstr>Racionalismo econômico</vt:lpstr>
      <vt:lpstr>Apresentação do PowerPoint</vt:lpstr>
      <vt:lpstr>Sustentabilidade</vt:lpstr>
      <vt:lpstr>Apresentação do PowerPoint</vt:lpstr>
      <vt:lpstr>Modernização ecológica</vt:lpstr>
      <vt:lpstr>Apresentação do PowerPoint</vt:lpstr>
      <vt:lpstr>Consciência verde</vt:lpstr>
      <vt:lpstr>Apresentação do PowerPoint</vt:lpstr>
      <vt:lpstr>Política verde</vt:lpstr>
      <vt:lpstr>Apresentação do PowerPoint</vt:lpstr>
      <vt:lpstr>Exercício em grupo </vt:lpstr>
      <vt:lpstr>Atualização na ordem das aulas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118</cp:revision>
  <dcterms:created xsi:type="dcterms:W3CDTF">2023-08-09T18:21:37Z</dcterms:created>
  <dcterms:modified xsi:type="dcterms:W3CDTF">2023-08-22T12:58:58Z</dcterms:modified>
</cp:coreProperties>
</file>