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1" r:id="rId3"/>
    <p:sldId id="272" r:id="rId4"/>
    <p:sldId id="273" r:id="rId5"/>
    <p:sldId id="274" r:id="rId6"/>
    <p:sldId id="277" r:id="rId7"/>
    <p:sldId id="276" r:id="rId8"/>
    <p:sldId id="278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CCCC"/>
    <a:srgbClr val="CCFFFF"/>
    <a:srgbClr val="006699"/>
    <a:srgbClr val="009999"/>
    <a:srgbClr val="FFFF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6904" autoAdjust="0"/>
    <p:restoredTop sz="94103" autoAdjust="0"/>
  </p:normalViewPr>
  <p:slideViewPr>
    <p:cSldViewPr>
      <p:cViewPr>
        <p:scale>
          <a:sx n="50" d="100"/>
          <a:sy n="50" d="100"/>
        </p:scale>
        <p:origin x="-139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196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7D8B1A-4D93-4854-B134-67CA1D13016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77692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C0543-5326-4F60-8E37-BB6286A9A65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643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8906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61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057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baseline="0" dirty="0" smtClean="0"/>
          </a:p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1692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hidden">
          <a:xfrm>
            <a:off x="0" y="0"/>
            <a:ext cx="7239000" cy="6858000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231900"/>
            <a:ext cx="6324600" cy="1403350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130" name="Rectangle 34"/>
          <p:cNvSpPr>
            <a:spLocks noChangeArrowheads="1"/>
          </p:cNvSpPr>
          <p:nvPr userDrawn="1"/>
        </p:nvSpPr>
        <p:spPr bwMode="hidden">
          <a:xfrm>
            <a:off x="7162800" y="0"/>
            <a:ext cx="533400" cy="686752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4132" name="Picture 36" descr="fear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06375"/>
            <a:ext cx="1219200" cy="898525"/>
          </a:xfrm>
          <a:prstGeom prst="rect">
            <a:avLst/>
          </a:prstGeom>
          <a:noFill/>
        </p:spPr>
      </p:pic>
      <p:graphicFrame>
        <p:nvGraphicFramePr>
          <p:cNvPr id="4135" name="Object 39"/>
          <p:cNvGraphicFramePr>
            <a:graphicFrameLocks noChangeAspect="1"/>
          </p:cNvGraphicFramePr>
          <p:nvPr/>
        </p:nvGraphicFramePr>
        <p:xfrm>
          <a:off x="7696200" y="1447800"/>
          <a:ext cx="1219200" cy="528638"/>
        </p:xfrm>
        <a:graphic>
          <a:graphicData uri="http://schemas.openxmlformats.org/presentationml/2006/ole">
            <p:oleObj spid="_x0000_s4174" name="Imagem de bitmap" r:id="rId4" imgW="857143" imgH="371527" progId="PBrush">
              <p:embed/>
            </p:oleObj>
          </a:graphicData>
        </a:graphic>
      </p:graphicFrame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B727F2-E14B-4E4B-BE63-E471AE96CAE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14550" cy="64389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91250" cy="64389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AE26A-E8C8-48D9-8685-29FBE653C11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620000" cy="6254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458200" cy="53721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0" y="6477000"/>
            <a:ext cx="925513" cy="457200"/>
          </a:xfrm>
        </p:spPr>
        <p:txBody>
          <a:bodyPr/>
          <a:lstStyle>
            <a:lvl1pPr>
              <a:defRPr/>
            </a:lvl1pPr>
          </a:lstStyle>
          <a:p>
            <a:fld id="{54D77A5E-BFF0-4584-9EE1-8F4A09E949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  <a:effectLst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1200"/>
              </a:spcAft>
              <a:defRPr sz="2800">
                <a:effectLst/>
              </a:defRPr>
            </a:lvl1pPr>
            <a:lvl2pPr>
              <a:spcAft>
                <a:spcPts val="600"/>
              </a:spcAft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E0B91A-E789-4842-8A69-86259BB09E4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6464F5-3D10-4C01-9C34-E1A8822739F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152900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615D09-236E-4B43-BF85-39DD7B7FD15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7810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7810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634470-340D-4620-AA22-004E99D9F6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C5737C-401C-4718-BFD2-CF02C7B8B25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BF460F-F607-4F73-BF73-4795471EB08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C30095-D678-4099-9434-328F8B7EAA5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5942F8-EF81-4251-9BC4-117AA22899D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pt-BR" noProof="1"/>
          </a:p>
        </p:txBody>
      </p:sp>
      <p:pic>
        <p:nvPicPr>
          <p:cNvPr id="3102" name="Picture 30" descr="fear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152400"/>
            <a:ext cx="914400" cy="674688"/>
          </a:xfrm>
          <a:prstGeom prst="rect">
            <a:avLst/>
          </a:prstGeom>
          <a:noFill/>
        </p:spPr>
      </p:pic>
      <p:sp>
        <p:nvSpPr>
          <p:cNvPr id="3109" name="Rectangle 37"/>
          <p:cNvSpPr>
            <a:spLocks noChangeArrowheads="1"/>
          </p:cNvSpPr>
          <p:nvPr userDrawn="1"/>
        </p:nvSpPr>
        <p:spPr bwMode="auto">
          <a:xfrm>
            <a:off x="0" y="1066800"/>
            <a:ext cx="9144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6699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1190625"/>
            <a:ext cx="381000" cy="566737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5681662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006699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110" name="Rectangle 38"/>
          <p:cNvSpPr>
            <a:spLocks noChangeArrowheads="1"/>
          </p:cNvSpPr>
          <p:nvPr userDrawn="1"/>
        </p:nvSpPr>
        <p:spPr bwMode="auto">
          <a:xfrm>
            <a:off x="304800" y="1185863"/>
            <a:ext cx="304800" cy="1095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99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noProof="1">
              <a:solidFill>
                <a:schemeClr val="bg1"/>
              </a:solidFill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4582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7620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92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+mj-lt"/>
              </a:defRPr>
            </a:lvl1pPr>
          </a:lstStyle>
          <a:p>
            <a:fld id="{2BBF5FB8-BAF4-4EDA-A454-F0A90EFA755E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hf hdr="0" ftr="0" dt="0"/>
  <p:txStyles>
    <p:titleStyle>
      <a:lvl1pPr algn="r" rtl="0" fontAlgn="base">
        <a:spcBef>
          <a:spcPct val="0"/>
        </a:spcBef>
        <a:spcAft>
          <a:spcPct val="0"/>
        </a:spcAft>
        <a:defRPr lang="pt-BR" sz="3500" b="1" dirty="0" smtClean="0">
          <a:solidFill>
            <a:schemeClr val="accent6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ts val="1200"/>
        </a:spcAft>
        <a:buChar char="•"/>
        <a:defRPr lang="pt-BR" sz="2800" dirty="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ts val="300"/>
        </a:spcBef>
        <a:spcAft>
          <a:spcPts val="600"/>
        </a:spcAft>
        <a:buChar char="–"/>
        <a:defRPr lang="pt-BR" sz="2400" dirty="0" smtClean="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533400" y="2272804"/>
            <a:ext cx="6324600" cy="2308324"/>
          </a:xfrm>
        </p:spPr>
        <p:txBody>
          <a:bodyPr/>
          <a:lstStyle/>
          <a:p>
            <a:r>
              <a:rPr lang="pt-BR" sz="3600" dirty="0" smtClean="0">
                <a:effectLst/>
              </a:rPr>
              <a:t>Os Processos Decisórios nas Organizações e o Modelo Carnegie (Racionalidade Limitada)</a:t>
            </a:r>
            <a:endParaRPr lang="pt-BR" sz="36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539552" y="5157192"/>
            <a:ext cx="6218406" cy="843576"/>
          </a:xfrm>
        </p:spPr>
        <p:txBody>
          <a:bodyPr/>
          <a:lstStyle/>
          <a:p>
            <a:r>
              <a:rPr lang="pt-BR" dirty="0" smtClean="0">
                <a:effectLst/>
              </a:rPr>
              <a:t>Luciano Thomé e Castro</a:t>
            </a:r>
          </a:p>
          <a:p>
            <a:endParaRPr lang="pt-BR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480" y="-44807"/>
            <a:ext cx="7620000" cy="1169551"/>
          </a:xfrm>
        </p:spPr>
        <p:txBody>
          <a:bodyPr/>
          <a:lstStyle/>
          <a:p>
            <a:r>
              <a:rPr lang="pt-PT" dirty="0" smtClean="0"/>
              <a:t>Modelo </a:t>
            </a:r>
            <a:r>
              <a:rPr lang="pt-PT" dirty="0" err="1" smtClean="0"/>
              <a:t>Incrementalista</a:t>
            </a:r>
            <a:r>
              <a:rPr lang="pt-PT" dirty="0" smtClean="0"/>
              <a:t> de Tomada de Decisão (</a:t>
            </a:r>
            <a:r>
              <a:rPr lang="pt-PT" dirty="0" err="1" smtClean="0"/>
              <a:t>Lindblom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Racionalidade limitada</a:t>
            </a:r>
          </a:p>
          <a:p>
            <a:endParaRPr lang="pt-PT" dirty="0" smtClean="0"/>
          </a:p>
          <a:p>
            <a:r>
              <a:rPr lang="pt-PT" dirty="0" smtClean="0"/>
              <a:t>Os gerentes </a:t>
            </a:r>
            <a:r>
              <a:rPr lang="pt-PT" smtClean="0"/>
              <a:t>são </a:t>
            </a:r>
            <a:r>
              <a:rPr lang="pt-PT" smtClean="0"/>
              <a:t>conservadores </a:t>
            </a:r>
            <a:r>
              <a:rPr lang="pt-PT" dirty="0" smtClean="0"/>
              <a:t>ao decidir</a:t>
            </a:r>
          </a:p>
          <a:p>
            <a:endParaRPr lang="pt-PT" dirty="0" smtClean="0"/>
          </a:p>
          <a:p>
            <a:r>
              <a:rPr lang="pt-PT" dirty="0" smtClean="0"/>
              <a:t>Mudança sem rupturas, lenta e gradual</a:t>
            </a:r>
          </a:p>
          <a:p>
            <a:endParaRPr lang="pt-PT" dirty="0" smtClean="0"/>
          </a:p>
          <a:p>
            <a:r>
              <a:rPr lang="pt-PT" dirty="0" smtClean="0"/>
              <a:t>Os gerentes evitam incertezas, adotam padrões e são cautelosos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9329076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Introdução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3721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PT" sz="2400" dirty="0" smtClean="0"/>
              <a:t>Herbert Simon e o grupo que coordenou no Carnegie </a:t>
            </a:r>
            <a:r>
              <a:rPr lang="pt-PT" sz="2400" dirty="0" err="1" smtClean="0"/>
              <a:t>Institute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Technology</a:t>
            </a:r>
            <a:r>
              <a:rPr lang="pt-PT" sz="2400" dirty="0" smtClean="0"/>
              <a:t> nas décadas de 1940 e 1950 foram os </a:t>
            </a:r>
            <a:r>
              <a:rPr lang="pt-PT" sz="2400" dirty="0" err="1" smtClean="0"/>
              <a:t>reponsáveis</a:t>
            </a:r>
            <a:r>
              <a:rPr lang="pt-PT" sz="2400" dirty="0" smtClean="0"/>
              <a:t> pela proposição da ideia da </a:t>
            </a:r>
            <a:r>
              <a:rPr lang="pt-PT" sz="2400" i="1" dirty="0" err="1" smtClean="0"/>
              <a:t>bounded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rationality</a:t>
            </a:r>
            <a:r>
              <a:rPr lang="pt-PT" sz="2400" i="1" dirty="0" smtClean="0"/>
              <a:t> </a:t>
            </a:r>
            <a:r>
              <a:rPr lang="pt-PT" sz="2400" dirty="0" smtClean="0"/>
              <a:t>ou racionalidade limitada</a:t>
            </a:r>
          </a:p>
          <a:p>
            <a:pPr>
              <a:lnSpc>
                <a:spcPct val="120000"/>
              </a:lnSpc>
            </a:pPr>
            <a:r>
              <a:rPr lang="pt-PT" sz="2400" dirty="0" smtClean="0"/>
              <a:t>Racionalidade é sempre relativa ao sujeito que decide</a:t>
            </a:r>
          </a:p>
          <a:p>
            <a:pPr>
              <a:lnSpc>
                <a:spcPct val="120000"/>
              </a:lnSpc>
            </a:pPr>
            <a:r>
              <a:rPr lang="pt-PT" sz="2400" dirty="0" smtClean="0"/>
              <a:t>Enfoque do estudo administrativo está na tomada de decisão </a:t>
            </a:r>
            <a:r>
              <a:rPr lang="pt-PT" sz="2400" dirty="0" smtClean="0"/>
              <a:t>das </a:t>
            </a:r>
            <a:r>
              <a:rPr lang="pt-PT" sz="2400" dirty="0" smtClean="0"/>
              <a:t>organizações</a:t>
            </a:r>
          </a:p>
          <a:p>
            <a:pPr>
              <a:lnSpc>
                <a:spcPct val="120000"/>
              </a:lnSpc>
            </a:pPr>
            <a:r>
              <a:rPr lang="pt-PT" sz="2400" dirty="0" smtClean="0"/>
              <a:t>Existe uma grande crítica a um modelo clássico de tomada de decisão</a:t>
            </a:r>
          </a:p>
          <a:p>
            <a:pPr>
              <a:lnSpc>
                <a:spcPct val="120000"/>
              </a:lnSpc>
            </a:pPr>
            <a:r>
              <a:rPr lang="pt-PT" sz="2400" dirty="0" smtClean="0"/>
              <a:t>Base filosófica: Empirismo lógico (Descartes) X Fenomenologia (Locke, Hume)</a:t>
            </a:r>
          </a:p>
          <a:p>
            <a:pPr>
              <a:lnSpc>
                <a:spcPct val="120000"/>
              </a:lnSpc>
            </a:pPr>
            <a:endParaRPr lang="pt-P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494213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4860032" y="1628800"/>
            <a:ext cx="2088232" cy="446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99792" y="1628800"/>
            <a:ext cx="2016224" cy="446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1628800"/>
            <a:ext cx="2016224" cy="446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Modelo Decisório da Economia Clássica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6" name="TextBox 5"/>
          <p:cNvSpPr txBox="1"/>
          <p:nvPr/>
        </p:nvSpPr>
        <p:spPr>
          <a:xfrm>
            <a:off x="611560" y="1731580"/>
            <a:ext cx="1872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latin typeface="+mj-lt"/>
              </a:rPr>
              <a:t>Identificação </a:t>
            </a:r>
            <a:r>
              <a:rPr lang="pt-PT" sz="2400" dirty="0" smtClean="0">
                <a:latin typeface="+mj-lt"/>
              </a:rPr>
              <a:t>e </a:t>
            </a:r>
            <a:r>
              <a:rPr lang="pt-PT" sz="2400" dirty="0">
                <a:latin typeface="+mj-lt"/>
              </a:rPr>
              <a:t>definição dos </a:t>
            </a:r>
            <a:r>
              <a:rPr lang="pt-PT" sz="2400" dirty="0" smtClean="0">
                <a:latin typeface="+mj-lt"/>
              </a:rPr>
              <a:t>problemas </a:t>
            </a:r>
            <a:r>
              <a:rPr lang="pt-PT" sz="2400" dirty="0">
                <a:latin typeface="+mj-lt"/>
              </a:rPr>
              <a:t>a </a:t>
            </a:r>
            <a:r>
              <a:rPr lang="pt-PT" sz="2400" dirty="0" smtClean="0">
                <a:latin typeface="+mj-lt"/>
              </a:rPr>
              <a:t>partir da </a:t>
            </a:r>
            <a:r>
              <a:rPr lang="pt-PT" sz="2400" dirty="0">
                <a:latin typeface="+mj-lt"/>
              </a:rPr>
              <a:t>análise de </a:t>
            </a:r>
            <a:r>
              <a:rPr lang="pt-PT" sz="2400" dirty="0" smtClean="0">
                <a:latin typeface="+mj-lt"/>
              </a:rPr>
              <a:t>oportunidades </a:t>
            </a:r>
            <a:r>
              <a:rPr lang="pt-PT" sz="2400" dirty="0">
                <a:latin typeface="+mj-lt"/>
              </a:rPr>
              <a:t>e </a:t>
            </a:r>
            <a:r>
              <a:rPr lang="pt-PT" sz="2400" dirty="0" smtClean="0">
                <a:latin typeface="+mj-lt"/>
              </a:rPr>
              <a:t>ameaças do ambiente</a:t>
            </a:r>
            <a:endParaRPr lang="pt-PT" sz="2400" dirty="0">
              <a:latin typeface="+mj-lt"/>
            </a:endParaRPr>
          </a:p>
          <a:p>
            <a:endParaRPr lang="pt-PT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772816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+mj-lt"/>
              </a:rPr>
              <a:t>Elaboração de </a:t>
            </a:r>
            <a:r>
              <a:rPr lang="pt-PT" sz="2400" dirty="0">
                <a:latin typeface="+mj-lt"/>
              </a:rPr>
              <a:t>d</a:t>
            </a:r>
            <a:r>
              <a:rPr lang="pt-PT" sz="2400" dirty="0" smtClean="0">
                <a:latin typeface="+mj-lt"/>
              </a:rPr>
              <a:t>iversas soluções possíveis</a:t>
            </a:r>
            <a:endParaRPr lang="pt-PT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1772816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+mj-lt"/>
              </a:rPr>
              <a:t>Comparação exaustiva das alternativas de decisão</a:t>
            </a:r>
            <a:endParaRPr lang="pt-PT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1772816"/>
            <a:ext cx="18722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Implementação da decisão ótima de acordo com critérios previamente definidos</a:t>
            </a:r>
            <a:endParaRPr lang="pt-PT" sz="24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092280" y="1628800"/>
            <a:ext cx="2088232" cy="44644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56784" y="1772816"/>
            <a:ext cx="2195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>
                <a:latin typeface="+mj-lt"/>
              </a:rPr>
              <a:t>Implementação da decisão ótima de acordo com critérios previamente definidos</a:t>
            </a:r>
            <a:endParaRPr lang="pt-PT" sz="2400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555776" y="3717032"/>
            <a:ext cx="2160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716016" y="3717032"/>
            <a:ext cx="2160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948264" y="3717032"/>
            <a:ext cx="2160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588058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Modelo da </a:t>
            </a:r>
            <a:r>
              <a:rPr lang="pt-PT" dirty="0" err="1" smtClean="0"/>
              <a:t>Racionaidade</a:t>
            </a:r>
            <a:r>
              <a:rPr lang="pt-PT" dirty="0" smtClean="0"/>
              <a:t> Limitada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Rectangle 4"/>
          <p:cNvSpPr/>
          <p:nvPr/>
        </p:nvSpPr>
        <p:spPr bwMode="auto">
          <a:xfrm>
            <a:off x="539552" y="3212976"/>
            <a:ext cx="3384376" cy="8640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Modelo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da Racionalidade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Limitada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067944" y="1340768"/>
            <a:ext cx="5040560" cy="8640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Decisões Satisfatórias não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são ótimas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067944" y="2420888"/>
            <a:ext cx="5040560" cy="8640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Limitação do ser humano em ter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acesso e processar 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cognitivamente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067944" y="3645024"/>
            <a:ext cx="5040560" cy="8640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Considera a otimização de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decisões uma ficção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67944" y="4797152"/>
            <a:ext cx="5040560" cy="8640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Impossibilidade de obter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todas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as informações dado</a:t>
            </a:r>
            <a:r>
              <a:rPr kumimoji="0" lang="pt-P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tempo e custo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67944" y="5993904"/>
            <a:ext cx="5040560" cy="86409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Pressões Afetivas, culturais 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400" dirty="0" smtClean="0">
                <a:latin typeface="+mn-lt"/>
              </a:rPr>
              <a:t>Jogos de poder influenciam</a:t>
            </a:r>
            <a:endParaRPr kumimoji="0" lang="pt-P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2223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Coalizões e Jogos de Poder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Coalizão política dominante terá maior poder na seleção das soluções a serem tomadas;</a:t>
            </a:r>
          </a:p>
          <a:p>
            <a:endParaRPr lang="pt-PT" dirty="0" smtClean="0"/>
          </a:p>
          <a:p>
            <a:r>
              <a:rPr lang="pt-PT" b="1" i="1" dirty="0" smtClean="0"/>
              <a:t>Efeito de Posição</a:t>
            </a:r>
            <a:r>
              <a:rPr lang="pt-PT" dirty="0" smtClean="0"/>
              <a:t>: decisão depende do papel do ator social na organização;</a:t>
            </a:r>
          </a:p>
          <a:p>
            <a:endParaRPr lang="pt-PT" dirty="0"/>
          </a:p>
          <a:p>
            <a:r>
              <a:rPr lang="pt-PT" b="1" i="1" dirty="0" smtClean="0"/>
              <a:t>Efeito de disposição</a:t>
            </a:r>
            <a:r>
              <a:rPr lang="pt-PT" dirty="0" smtClean="0"/>
              <a:t>: a decisão depende das características mentais, cognitivas e afetivas do indivíduo que decide;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6522145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056" y="-655424"/>
            <a:ext cx="8223448" cy="1708160"/>
          </a:xfrm>
        </p:spPr>
        <p:txBody>
          <a:bodyPr/>
          <a:lstStyle/>
          <a:p>
            <a:r>
              <a:rPr lang="pt-PT" dirty="0" err="1" smtClean="0"/>
              <a:t>Cyert</a:t>
            </a:r>
            <a:r>
              <a:rPr lang="pt-PT" dirty="0" smtClean="0"/>
              <a:t> e </a:t>
            </a:r>
            <a:r>
              <a:rPr lang="pt-PT" dirty="0" err="1" smtClean="0"/>
              <a:t>March</a:t>
            </a:r>
            <a:r>
              <a:rPr lang="pt-PT" dirty="0" smtClean="0"/>
              <a:t> (1963) sobre o comportamento dos tomadores de decisão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Quase Resolução de Conflitos (</a:t>
            </a:r>
            <a:r>
              <a:rPr lang="pt-PT" dirty="0" err="1" smtClean="0"/>
              <a:t>quasi-resolution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conflict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Racionalidades </a:t>
            </a:r>
            <a:r>
              <a:rPr lang="pt-PT" dirty="0" smtClean="0"/>
              <a:t>locais</a:t>
            </a:r>
          </a:p>
          <a:p>
            <a:pPr lvl="1"/>
            <a:r>
              <a:rPr lang="pt-PT" dirty="0" smtClean="0"/>
              <a:t>Atores </a:t>
            </a:r>
            <a:r>
              <a:rPr lang="pt-PT" dirty="0" smtClean="0"/>
              <a:t>sociais, visões e racionalidades distintas</a:t>
            </a:r>
          </a:p>
          <a:p>
            <a:pPr lvl="1"/>
            <a:r>
              <a:rPr lang="pt-PT" dirty="0" smtClean="0"/>
              <a:t>Ineficiências</a:t>
            </a:r>
          </a:p>
          <a:p>
            <a:pPr lvl="1"/>
            <a:r>
              <a:rPr lang="pt-PT" i="1" dirty="0" err="1" smtClean="0"/>
              <a:t>Slack</a:t>
            </a:r>
            <a:r>
              <a:rPr lang="pt-PT" dirty="0" smtClean="0"/>
              <a:t> organizacional </a:t>
            </a:r>
          </a:p>
          <a:p>
            <a:r>
              <a:rPr lang="pt-PT" dirty="0" smtClean="0"/>
              <a:t>Tendência a evitar incertezas (</a:t>
            </a:r>
            <a:r>
              <a:rPr lang="pt-PT" dirty="0" err="1" smtClean="0"/>
              <a:t>uncertainty</a:t>
            </a:r>
            <a:r>
              <a:rPr lang="pt-PT" dirty="0" smtClean="0"/>
              <a:t> </a:t>
            </a:r>
            <a:r>
              <a:rPr lang="pt-PT" dirty="0" err="1" smtClean="0"/>
              <a:t>avoidance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Rotinas e padrões de decisão</a:t>
            </a:r>
          </a:p>
          <a:p>
            <a:pPr lvl="1"/>
            <a:r>
              <a:rPr lang="pt-PT" dirty="0" smtClean="0"/>
              <a:t>Estruturas e processos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4768231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056" y="-655424"/>
            <a:ext cx="8223448" cy="1708160"/>
          </a:xfrm>
        </p:spPr>
        <p:txBody>
          <a:bodyPr/>
          <a:lstStyle/>
          <a:p>
            <a:r>
              <a:rPr lang="pt-PT" dirty="0" err="1" smtClean="0"/>
              <a:t>Cyert</a:t>
            </a:r>
            <a:r>
              <a:rPr lang="pt-PT" dirty="0" smtClean="0"/>
              <a:t> e </a:t>
            </a:r>
            <a:r>
              <a:rPr lang="pt-PT" dirty="0" err="1" smtClean="0"/>
              <a:t>March</a:t>
            </a:r>
            <a:r>
              <a:rPr lang="pt-PT" dirty="0" smtClean="0"/>
              <a:t> (1963) sobre o comportamento dos tomadores de decisão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Busca sequencial de solução de problemas (</a:t>
            </a:r>
            <a:r>
              <a:rPr lang="pt-PT" i="1" dirty="0" err="1" smtClean="0"/>
              <a:t>problemistic</a:t>
            </a:r>
            <a:r>
              <a:rPr lang="pt-PT" i="1" dirty="0" smtClean="0"/>
              <a:t> </a:t>
            </a:r>
            <a:r>
              <a:rPr lang="pt-PT" i="1" dirty="0" err="1" smtClean="0"/>
              <a:t>search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Soluções </a:t>
            </a:r>
            <a:r>
              <a:rPr lang="pt-PT" dirty="0" smtClean="0"/>
              <a:t>simples primeiro</a:t>
            </a:r>
          </a:p>
          <a:p>
            <a:pPr lvl="1"/>
            <a:r>
              <a:rPr lang="pt-PT" dirty="0" smtClean="0"/>
              <a:t>Alta </a:t>
            </a:r>
            <a:r>
              <a:rPr lang="pt-PT" dirty="0" smtClean="0"/>
              <a:t>influência da lógica do ator </a:t>
            </a:r>
          </a:p>
          <a:p>
            <a:pPr lvl="1"/>
            <a:r>
              <a:rPr lang="pt-PT" dirty="0" smtClean="0"/>
              <a:t>Não existe neutralidade e imparcialidade, ou objetividade</a:t>
            </a:r>
          </a:p>
          <a:p>
            <a:r>
              <a:rPr lang="pt-PT" dirty="0" smtClean="0"/>
              <a:t>Aprendizagem organizacional (</a:t>
            </a:r>
            <a:r>
              <a:rPr lang="pt-PT" i="1" dirty="0" err="1" smtClean="0"/>
              <a:t>organizational</a:t>
            </a:r>
            <a:r>
              <a:rPr lang="pt-PT" i="1" dirty="0" smtClean="0"/>
              <a:t> </a:t>
            </a:r>
            <a:r>
              <a:rPr lang="pt-PT" i="1" dirty="0" err="1" smtClean="0"/>
              <a:t>learning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Grupo organizacional aprende com a experiência acumulada, por comparação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495783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480" y="-44807"/>
            <a:ext cx="7620000" cy="1169551"/>
          </a:xfrm>
        </p:spPr>
        <p:txBody>
          <a:bodyPr/>
          <a:lstStyle/>
          <a:p>
            <a:r>
              <a:rPr lang="pt-PT" dirty="0" smtClean="0"/>
              <a:t>Estruturação do Campo Cognitivo dos Indivíduos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000" dirty="0" smtClean="0"/>
              <a:t>As preferências de um indivíduo ao decidir não são precisas, coerentes e determinadas, mas ao contrário são múltiplas, flexíveis e ambíguas (Cohen e </a:t>
            </a:r>
            <a:r>
              <a:rPr lang="pt-PT" sz="2000" dirty="0" err="1" smtClean="0"/>
              <a:t>March</a:t>
            </a:r>
            <a:r>
              <a:rPr lang="pt-PT" sz="2000" dirty="0" smtClean="0"/>
              <a:t>, 1974)</a:t>
            </a:r>
          </a:p>
          <a:p>
            <a:endParaRPr lang="pt-PT" sz="2000" dirty="0" smtClean="0"/>
          </a:p>
          <a:p>
            <a:r>
              <a:rPr lang="pt-PT" sz="2000" dirty="0" smtClean="0"/>
              <a:t>As preferências não </a:t>
            </a:r>
            <a:r>
              <a:rPr lang="pt-PT" sz="2000" dirty="0" smtClean="0"/>
              <a:t>são </a:t>
            </a:r>
            <a:r>
              <a:rPr lang="pt-PT" sz="2000" dirty="0" smtClean="0"/>
              <a:t>necessariamente claras e conscientes para o indivíduo antes da ação, mas podem ser descobertas ou se originam posteriormente, sendo criadas pela ação e por sua dinâmica. Muitas vezes as explicações são  racionalizações a posteriori criadas pelo indivíduo para justificar a própria ação, buscando coerência</a:t>
            </a:r>
          </a:p>
          <a:p>
            <a:endParaRPr lang="pt-PT" sz="2000" dirty="0" smtClean="0"/>
          </a:p>
          <a:p>
            <a:r>
              <a:rPr lang="pt-PT" sz="2000" dirty="0" smtClean="0"/>
              <a:t>Critérios e preferências de decisão não são estáveis e independentes das condições de escolha, ao contrário são adaptativos e </a:t>
            </a:r>
            <a:r>
              <a:rPr lang="pt-PT" sz="2000" dirty="0" smtClean="0"/>
              <a:t>influenciados </a:t>
            </a:r>
            <a:r>
              <a:rPr lang="pt-PT" sz="2000" dirty="0" smtClean="0"/>
              <a:t>pelo contexto e pela necessidade (Elster, 1983)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59571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Papel da Intuição e da Emoção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95400"/>
            <a:ext cx="8159824" cy="5372100"/>
          </a:xfrm>
        </p:spPr>
        <p:txBody>
          <a:bodyPr/>
          <a:lstStyle/>
          <a:p>
            <a:r>
              <a:rPr lang="pt-PT" dirty="0" smtClean="0"/>
              <a:t>Intuição na verdade é tida como um resultado de </a:t>
            </a:r>
            <a:r>
              <a:rPr lang="pt-PT" dirty="0" smtClean="0"/>
              <a:t>acúmulo </a:t>
            </a:r>
            <a:r>
              <a:rPr lang="pt-PT" dirty="0" smtClean="0"/>
              <a:t>de experiência sobre padrões estabelecidos </a:t>
            </a:r>
          </a:p>
          <a:p>
            <a:r>
              <a:rPr lang="pt-PT" dirty="0" smtClean="0"/>
              <a:t>Valorização da experiência e da tentativa e erro no processo administrativo</a:t>
            </a:r>
          </a:p>
          <a:p>
            <a:r>
              <a:rPr lang="pt-PT" dirty="0" smtClean="0"/>
              <a:t>Comparação e testes entre </a:t>
            </a:r>
            <a:r>
              <a:rPr lang="pt-PT" dirty="0" err="1" smtClean="0"/>
              <a:t>enxadrista</a:t>
            </a:r>
            <a:r>
              <a:rPr lang="pt-PT" dirty="0" smtClean="0"/>
              <a:t> experiente e novato mostram que existem diversas dimensões a serem estudadas e ainda a serem reconhecidas.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0B91A-E789-4842-8A69-86259BB09E43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59896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ta voltagem">
  <a:themeElements>
    <a:clrScheme name="Alta voltagem 2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66699"/>
      </a:accent1>
      <a:accent2>
        <a:srgbClr val="CCCC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B9B9E7"/>
      </a:accent6>
      <a:hlink>
        <a:srgbClr val="CC00CC"/>
      </a:hlink>
      <a:folHlink>
        <a:srgbClr val="EAEAEA"/>
      </a:folHlink>
    </a:clrScheme>
    <a:fontScheme name="Alta voltagem">
      <a:majorFont>
        <a:latin typeface="Arial Narrow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lta voltagem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voltagem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voltagem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apresentação\Alta voltagem.pot</Template>
  <TotalTime>2159</TotalTime>
  <Words>581</Words>
  <Application>Microsoft Office PowerPoint</Application>
  <PresentationFormat>Apresentação na tela (4:3)</PresentationFormat>
  <Paragraphs>84</Paragraphs>
  <Slides>10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Alta voltagem</vt:lpstr>
      <vt:lpstr>Imagem de bitmap</vt:lpstr>
      <vt:lpstr>Os Processos Decisórios nas Organizações e o Modelo Carnegie (Racionalidade Limitada)</vt:lpstr>
      <vt:lpstr>Introdução</vt:lpstr>
      <vt:lpstr>O Modelo Decisório da Economia Clássica</vt:lpstr>
      <vt:lpstr>Modelo da Racionaidade Limitada</vt:lpstr>
      <vt:lpstr>Coalizões e Jogos de Poder</vt:lpstr>
      <vt:lpstr>Cyert e March (1963) sobre o comportamento dos tomadores de decisão</vt:lpstr>
      <vt:lpstr>Cyert e March (1963) sobre o comportamento dos tomadores de decisão</vt:lpstr>
      <vt:lpstr>Estruturação do Campo Cognitivo dos Indivíduos</vt:lpstr>
      <vt:lpstr>Papel da Intuição e da Emoção</vt:lpstr>
      <vt:lpstr>Modelo Incrementalista de Tomada de Decisão (Lindblom)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PENSA</dc:creator>
  <cp:lastModifiedBy>Priscilla Mendes Machado</cp:lastModifiedBy>
  <cp:revision>174</cp:revision>
  <dcterms:created xsi:type="dcterms:W3CDTF">2005-10-04T21:03:09Z</dcterms:created>
  <dcterms:modified xsi:type="dcterms:W3CDTF">2014-09-30T00:54:29Z</dcterms:modified>
</cp:coreProperties>
</file>