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25203150" cy="36004500"/>
  <p:notesSz cx="6858000" cy="9144000"/>
  <p:defaultTextStyle>
    <a:defPPr>
      <a:defRPr lang="pt-B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9" d="100"/>
          <a:sy n="19" d="100"/>
        </p:scale>
        <p:origin x="1686" y="84"/>
      </p:cViewPr>
      <p:guideLst>
        <p:guide orient="horz" pos="11340"/>
        <p:guide pos="79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mila.cartafina\Downloads\BD%20Contagem.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'[BD Contagem.xlsx]HP'!$M$21</c:f>
              <c:strCache>
                <c:ptCount val="1"/>
                <c:pt idx="0">
                  <c:v>bairro</c:v>
                </c:pt>
              </c:strCache>
            </c:strRef>
          </c:tx>
          <c:spPr>
            <a:ln w="76200" cap="rnd">
              <a:solidFill>
                <a:schemeClr val="accent6"/>
              </a:solidFill>
              <a:round/>
            </a:ln>
            <a:effectLst/>
          </c:spPr>
          <c:marker>
            <c:symbol val="none"/>
          </c:marker>
          <c:cat>
            <c:strRef>
              <c:f>'[BD Contagem.xlsx]HP'!$C$22:$C$32</c:f>
              <c:strCache>
                <c:ptCount val="11"/>
                <c:pt idx="0">
                  <c:v>06:00-07:00</c:v>
                </c:pt>
                <c:pt idx="1">
                  <c:v>06:15-07:15</c:v>
                </c:pt>
                <c:pt idx="2">
                  <c:v>06:30-07:30</c:v>
                </c:pt>
                <c:pt idx="3">
                  <c:v>06:45-07:45</c:v>
                </c:pt>
                <c:pt idx="4">
                  <c:v>07:00-08:00</c:v>
                </c:pt>
                <c:pt idx="5">
                  <c:v>07:15-08:15</c:v>
                </c:pt>
                <c:pt idx="6">
                  <c:v>07:30-08:30</c:v>
                </c:pt>
                <c:pt idx="7">
                  <c:v>07:45-08:45</c:v>
                </c:pt>
                <c:pt idx="8">
                  <c:v>08:00-09:00</c:v>
                </c:pt>
                <c:pt idx="9">
                  <c:v>08:15-09:15</c:v>
                </c:pt>
                <c:pt idx="10">
                  <c:v>08:30-09:30</c:v>
                </c:pt>
              </c:strCache>
            </c:strRef>
          </c:cat>
          <c:val>
            <c:numRef>
              <c:f>'[BD Contagem.xlsx]HP'!$M$22:$M$32</c:f>
              <c:numCache>
                <c:formatCode>General</c:formatCode>
                <c:ptCount val="11"/>
                <c:pt idx="0">
                  <c:v>1607</c:v>
                </c:pt>
                <c:pt idx="1">
                  <c:v>1695</c:v>
                </c:pt>
                <c:pt idx="2">
                  <c:v>1794</c:v>
                </c:pt>
                <c:pt idx="3">
                  <c:v>1923</c:v>
                </c:pt>
                <c:pt idx="4">
                  <c:v>1662</c:v>
                </c:pt>
                <c:pt idx="5">
                  <c:v>1641</c:v>
                </c:pt>
                <c:pt idx="6">
                  <c:v>1569</c:v>
                </c:pt>
                <c:pt idx="7">
                  <c:v>1413</c:v>
                </c:pt>
                <c:pt idx="8">
                  <c:v>1567</c:v>
                </c:pt>
                <c:pt idx="9">
                  <c:v>1701</c:v>
                </c:pt>
                <c:pt idx="10">
                  <c:v>1819</c:v>
                </c:pt>
              </c:numCache>
            </c:numRef>
          </c:val>
          <c:smooth val="0"/>
          <c:extLst>
            <c:ext xmlns:c16="http://schemas.microsoft.com/office/drawing/2014/chart" uri="{C3380CC4-5D6E-409C-BE32-E72D297353CC}">
              <c16:uniqueId val="{00000000-D8DD-4740-804F-66E03321E4F1}"/>
            </c:ext>
          </c:extLst>
        </c:ser>
        <c:ser>
          <c:idx val="4"/>
          <c:order val="1"/>
          <c:tx>
            <c:strRef>
              <c:f>'[BD Contagem.xlsx]HP'!$H$1</c:f>
              <c:strCache>
                <c:ptCount val="1"/>
                <c:pt idx="0">
                  <c:v>centro</c:v>
                </c:pt>
              </c:strCache>
            </c:strRef>
          </c:tx>
          <c:spPr>
            <a:ln w="76200" cap="rnd">
              <a:solidFill>
                <a:schemeClr val="accent5"/>
              </a:solidFill>
              <a:round/>
            </a:ln>
            <a:effectLst/>
          </c:spPr>
          <c:marker>
            <c:symbol val="none"/>
          </c:marker>
          <c:cat>
            <c:strRef>
              <c:f>'[BD Contagem.xlsx]HP'!$C$22:$C$32</c:f>
              <c:strCache>
                <c:ptCount val="11"/>
                <c:pt idx="0">
                  <c:v>06:00-07:00</c:v>
                </c:pt>
                <c:pt idx="1">
                  <c:v>06:15-07:15</c:v>
                </c:pt>
                <c:pt idx="2">
                  <c:v>06:30-07:30</c:v>
                </c:pt>
                <c:pt idx="3">
                  <c:v>06:45-07:45</c:v>
                </c:pt>
                <c:pt idx="4">
                  <c:v>07:00-08:00</c:v>
                </c:pt>
                <c:pt idx="5">
                  <c:v>07:15-08:15</c:v>
                </c:pt>
                <c:pt idx="6">
                  <c:v>07:30-08:30</c:v>
                </c:pt>
                <c:pt idx="7">
                  <c:v>07:45-08:45</c:v>
                </c:pt>
                <c:pt idx="8">
                  <c:v>08:00-09:00</c:v>
                </c:pt>
                <c:pt idx="9">
                  <c:v>08:15-09:15</c:v>
                </c:pt>
                <c:pt idx="10">
                  <c:v>08:30-09:30</c:v>
                </c:pt>
              </c:strCache>
            </c:strRef>
          </c:cat>
          <c:val>
            <c:numRef>
              <c:f>'[BD Contagem.xlsx]HP'!$H$22:$H$32</c:f>
              <c:numCache>
                <c:formatCode>General</c:formatCode>
                <c:ptCount val="11"/>
                <c:pt idx="0">
                  <c:v>2794</c:v>
                </c:pt>
                <c:pt idx="1">
                  <c:v>2943</c:v>
                </c:pt>
                <c:pt idx="2">
                  <c:v>2983</c:v>
                </c:pt>
                <c:pt idx="3">
                  <c:v>2916</c:v>
                </c:pt>
                <c:pt idx="4">
                  <c:v>3089</c:v>
                </c:pt>
                <c:pt idx="5">
                  <c:v>2826</c:v>
                </c:pt>
                <c:pt idx="6">
                  <c:v>2940</c:v>
                </c:pt>
                <c:pt idx="7">
                  <c:v>3029</c:v>
                </c:pt>
                <c:pt idx="8">
                  <c:v>3082</c:v>
                </c:pt>
                <c:pt idx="9">
                  <c:v>3263</c:v>
                </c:pt>
                <c:pt idx="10">
                  <c:v>3172</c:v>
                </c:pt>
              </c:numCache>
            </c:numRef>
          </c:val>
          <c:smooth val="0"/>
          <c:extLst>
            <c:ext xmlns:c16="http://schemas.microsoft.com/office/drawing/2014/chart" uri="{C3380CC4-5D6E-409C-BE32-E72D297353CC}">
              <c16:uniqueId val="{00000001-D8DD-4740-804F-66E03321E4F1}"/>
            </c:ext>
          </c:extLst>
        </c:ser>
        <c:ser>
          <c:idx val="1"/>
          <c:order val="2"/>
          <c:tx>
            <c:strRef>
              <c:f>'[BD Contagem.xlsx]HP'!$N$21</c:f>
              <c:strCache>
                <c:ptCount val="1"/>
                <c:pt idx="0">
                  <c:v>total</c:v>
                </c:pt>
              </c:strCache>
            </c:strRef>
          </c:tx>
          <c:spPr>
            <a:ln w="76200" cap="rnd">
              <a:solidFill>
                <a:schemeClr val="accent2"/>
              </a:solidFill>
              <a:round/>
            </a:ln>
            <a:effectLst/>
          </c:spPr>
          <c:marker>
            <c:symbol val="none"/>
          </c:marker>
          <c:cat>
            <c:strRef>
              <c:f>'[BD Contagem.xlsx]HP'!$C$22:$C$32</c:f>
              <c:strCache>
                <c:ptCount val="11"/>
                <c:pt idx="0">
                  <c:v>06:00-07:00</c:v>
                </c:pt>
                <c:pt idx="1">
                  <c:v>06:15-07:15</c:v>
                </c:pt>
                <c:pt idx="2">
                  <c:v>06:30-07:30</c:v>
                </c:pt>
                <c:pt idx="3">
                  <c:v>06:45-07:45</c:v>
                </c:pt>
                <c:pt idx="4">
                  <c:v>07:00-08:00</c:v>
                </c:pt>
                <c:pt idx="5">
                  <c:v>07:15-08:15</c:v>
                </c:pt>
                <c:pt idx="6">
                  <c:v>07:30-08:30</c:v>
                </c:pt>
                <c:pt idx="7">
                  <c:v>07:45-08:45</c:v>
                </c:pt>
                <c:pt idx="8">
                  <c:v>08:00-09:00</c:v>
                </c:pt>
                <c:pt idx="9">
                  <c:v>08:15-09:15</c:v>
                </c:pt>
                <c:pt idx="10">
                  <c:v>08:30-09:30</c:v>
                </c:pt>
              </c:strCache>
            </c:strRef>
          </c:cat>
          <c:val>
            <c:numRef>
              <c:f>'[BD Contagem.xlsx]HP'!$N$22:$N$32</c:f>
              <c:numCache>
                <c:formatCode>General</c:formatCode>
                <c:ptCount val="11"/>
                <c:pt idx="0">
                  <c:v>4401</c:v>
                </c:pt>
                <c:pt idx="1">
                  <c:v>4638</c:v>
                </c:pt>
                <c:pt idx="2">
                  <c:v>4777</c:v>
                </c:pt>
                <c:pt idx="3">
                  <c:v>4839</c:v>
                </c:pt>
                <c:pt idx="4">
                  <c:v>4751</c:v>
                </c:pt>
                <c:pt idx="5">
                  <c:v>4467</c:v>
                </c:pt>
                <c:pt idx="6">
                  <c:v>4509</c:v>
                </c:pt>
                <c:pt idx="7">
                  <c:v>4442</c:v>
                </c:pt>
                <c:pt idx="8">
                  <c:v>4649</c:v>
                </c:pt>
                <c:pt idx="9">
                  <c:v>4964</c:v>
                </c:pt>
                <c:pt idx="10">
                  <c:v>4991</c:v>
                </c:pt>
              </c:numCache>
            </c:numRef>
          </c:val>
          <c:smooth val="0"/>
          <c:extLst>
            <c:ext xmlns:c16="http://schemas.microsoft.com/office/drawing/2014/chart" uri="{C3380CC4-5D6E-409C-BE32-E72D297353CC}">
              <c16:uniqueId val="{00000002-D8DD-4740-804F-66E03321E4F1}"/>
            </c:ext>
          </c:extLst>
        </c:ser>
        <c:dLbls>
          <c:showLegendKey val="0"/>
          <c:showVal val="0"/>
          <c:showCatName val="0"/>
          <c:showSerName val="0"/>
          <c:showPercent val="0"/>
          <c:showBubbleSize val="0"/>
        </c:dLbls>
        <c:smooth val="0"/>
        <c:axId val="80695680"/>
        <c:axId val="80697216"/>
      </c:lineChart>
      <c:catAx>
        <c:axId val="80695680"/>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80697216"/>
        <c:crosses val="autoZero"/>
        <c:auto val="1"/>
        <c:lblAlgn val="ctr"/>
        <c:lblOffset val="100"/>
        <c:noMultiLvlLbl val="0"/>
      </c:catAx>
      <c:valAx>
        <c:axId val="80697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pt-BR" sz="2800">
                    <a:latin typeface="Arial" panose="020B0604020202020204" pitchFamily="34" charset="0"/>
                    <a:cs typeface="Arial" panose="020B0604020202020204" pitchFamily="34" charset="0"/>
                  </a:rPr>
                  <a:t>Volume de</a:t>
                </a:r>
                <a:r>
                  <a:rPr lang="pt-BR" sz="2800" baseline="0">
                    <a:latin typeface="Arial" panose="020B0604020202020204" pitchFamily="34" charset="0"/>
                    <a:cs typeface="Arial" panose="020B0604020202020204" pitchFamily="34" charset="0"/>
                  </a:rPr>
                  <a:t> Veículos</a:t>
                </a:r>
                <a:endParaRPr lang="pt-BR" sz="280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8069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A361B-1BDD-416C-89C9-915B37966196}" type="datetimeFigureOut">
              <a:rPr lang="pt-BR" smtClean="0"/>
              <a:pPr/>
              <a:t>31/05/2022</a:t>
            </a:fld>
            <a:endParaRPr lang="pt-BR"/>
          </a:p>
        </p:txBody>
      </p:sp>
      <p:sp>
        <p:nvSpPr>
          <p:cNvPr id="4" name="Espaço Reservado para Imagem de Slide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3DB79-8F4E-4AAF-9475-82F319FFD398}"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3497580" rtl="0" eaLnBrk="1" latinLnBrk="0" hangingPunct="1">
      <a:defRPr sz="4600" kern="1200">
        <a:solidFill>
          <a:schemeClr val="tx1"/>
        </a:solidFill>
        <a:latin typeface="+mn-lt"/>
        <a:ea typeface="+mn-ea"/>
        <a:cs typeface="+mn-cs"/>
      </a:defRPr>
    </a:lvl1pPr>
    <a:lvl2pPr marL="1748790" algn="l" defTabSz="3497580" rtl="0" eaLnBrk="1" latinLnBrk="0" hangingPunct="1">
      <a:defRPr sz="4600" kern="1200">
        <a:solidFill>
          <a:schemeClr val="tx1"/>
        </a:solidFill>
        <a:latin typeface="+mn-lt"/>
        <a:ea typeface="+mn-ea"/>
        <a:cs typeface="+mn-cs"/>
      </a:defRPr>
    </a:lvl2pPr>
    <a:lvl3pPr marL="3497580" algn="l" defTabSz="3497580" rtl="0" eaLnBrk="1" latinLnBrk="0" hangingPunct="1">
      <a:defRPr sz="4600" kern="1200">
        <a:solidFill>
          <a:schemeClr val="tx1"/>
        </a:solidFill>
        <a:latin typeface="+mn-lt"/>
        <a:ea typeface="+mn-ea"/>
        <a:cs typeface="+mn-cs"/>
      </a:defRPr>
    </a:lvl3pPr>
    <a:lvl4pPr marL="5246370" algn="l" defTabSz="3497580" rtl="0" eaLnBrk="1" latinLnBrk="0" hangingPunct="1">
      <a:defRPr sz="4600" kern="1200">
        <a:solidFill>
          <a:schemeClr val="tx1"/>
        </a:solidFill>
        <a:latin typeface="+mn-lt"/>
        <a:ea typeface="+mn-ea"/>
        <a:cs typeface="+mn-cs"/>
      </a:defRPr>
    </a:lvl4pPr>
    <a:lvl5pPr marL="6995160" algn="l" defTabSz="3497580" rtl="0" eaLnBrk="1" latinLnBrk="0" hangingPunct="1">
      <a:defRPr sz="4600" kern="1200">
        <a:solidFill>
          <a:schemeClr val="tx1"/>
        </a:solidFill>
        <a:latin typeface="+mn-lt"/>
        <a:ea typeface="+mn-ea"/>
        <a:cs typeface="+mn-cs"/>
      </a:defRPr>
    </a:lvl5pPr>
    <a:lvl6pPr marL="8743950" algn="l" defTabSz="3497580" rtl="0" eaLnBrk="1" latinLnBrk="0" hangingPunct="1">
      <a:defRPr sz="4600" kern="1200">
        <a:solidFill>
          <a:schemeClr val="tx1"/>
        </a:solidFill>
        <a:latin typeface="+mn-lt"/>
        <a:ea typeface="+mn-ea"/>
        <a:cs typeface="+mn-cs"/>
      </a:defRPr>
    </a:lvl6pPr>
    <a:lvl7pPr marL="10492740" algn="l" defTabSz="3497580" rtl="0" eaLnBrk="1" latinLnBrk="0" hangingPunct="1">
      <a:defRPr sz="4600" kern="1200">
        <a:solidFill>
          <a:schemeClr val="tx1"/>
        </a:solidFill>
        <a:latin typeface="+mn-lt"/>
        <a:ea typeface="+mn-ea"/>
        <a:cs typeface="+mn-cs"/>
      </a:defRPr>
    </a:lvl7pPr>
    <a:lvl8pPr marL="12241530" algn="l" defTabSz="3497580" rtl="0" eaLnBrk="1" latinLnBrk="0" hangingPunct="1">
      <a:defRPr sz="4600" kern="1200">
        <a:solidFill>
          <a:schemeClr val="tx1"/>
        </a:solidFill>
        <a:latin typeface="+mn-lt"/>
        <a:ea typeface="+mn-ea"/>
        <a:cs typeface="+mn-cs"/>
      </a:defRPr>
    </a:lvl8pPr>
    <a:lvl9pPr marL="13990320" algn="l" defTabSz="3497580" rtl="0" eaLnBrk="1" latinLnBrk="0" hangingPunct="1">
      <a:defRPr sz="4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B13DB79-8F4E-4AAF-9475-82F319FFD398}" type="slidenum">
              <a:rPr lang="pt-BR" smtClean="0"/>
              <a:pPr/>
              <a:t>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890236" y="11184734"/>
            <a:ext cx="21422678" cy="7717631"/>
          </a:xfrm>
        </p:spPr>
        <p:txBody>
          <a:bodyPr/>
          <a:lstStyle/>
          <a:p>
            <a:r>
              <a:rPr lang="pt-BR"/>
              <a:t>Clique para editar o estilo do título mestre</a:t>
            </a:r>
          </a:p>
        </p:txBody>
      </p:sp>
      <p:sp>
        <p:nvSpPr>
          <p:cNvPr id="3" name="Subtítulo 2"/>
          <p:cNvSpPr>
            <a:spLocks noGrp="1"/>
          </p:cNvSpPr>
          <p:nvPr>
            <p:ph type="subTitle" idx="1"/>
          </p:nvPr>
        </p:nvSpPr>
        <p:spPr>
          <a:xfrm>
            <a:off x="3780473" y="20402550"/>
            <a:ext cx="17642205" cy="9201150"/>
          </a:xfrm>
        </p:spPr>
        <p:txBody>
          <a:bodyPr/>
          <a:lstStyle>
            <a:lvl1pPr marL="0" indent="0" algn="ctr">
              <a:buNone/>
              <a:defRPr>
                <a:solidFill>
                  <a:schemeClr val="tx1">
                    <a:tint val="75000"/>
                  </a:schemeClr>
                </a:solidFill>
              </a:defRPr>
            </a:lvl1pPr>
            <a:lvl2pPr marL="1748790" indent="0" algn="ctr">
              <a:buNone/>
              <a:defRPr>
                <a:solidFill>
                  <a:schemeClr val="tx1">
                    <a:tint val="75000"/>
                  </a:schemeClr>
                </a:solidFill>
              </a:defRPr>
            </a:lvl2pPr>
            <a:lvl3pPr marL="3497580" indent="0" algn="ctr">
              <a:buNone/>
              <a:defRPr>
                <a:solidFill>
                  <a:schemeClr val="tx1">
                    <a:tint val="75000"/>
                  </a:schemeClr>
                </a:solidFill>
              </a:defRPr>
            </a:lvl3pPr>
            <a:lvl4pPr marL="5246370" indent="0" algn="ctr">
              <a:buNone/>
              <a:defRPr>
                <a:solidFill>
                  <a:schemeClr val="tx1">
                    <a:tint val="75000"/>
                  </a:schemeClr>
                </a:solidFill>
              </a:defRPr>
            </a:lvl4pPr>
            <a:lvl5pPr marL="6995160" indent="0" algn="ctr">
              <a:buNone/>
              <a:defRPr>
                <a:solidFill>
                  <a:schemeClr val="tx1">
                    <a:tint val="75000"/>
                  </a:schemeClr>
                </a:solidFill>
              </a:defRPr>
            </a:lvl5pPr>
            <a:lvl6pPr marL="8743950" indent="0" algn="ctr">
              <a:buNone/>
              <a:defRPr>
                <a:solidFill>
                  <a:schemeClr val="tx1">
                    <a:tint val="75000"/>
                  </a:schemeClr>
                </a:solidFill>
              </a:defRPr>
            </a:lvl6pPr>
            <a:lvl7pPr marL="10492740" indent="0" algn="ctr">
              <a:buNone/>
              <a:defRPr>
                <a:solidFill>
                  <a:schemeClr val="tx1">
                    <a:tint val="75000"/>
                  </a:schemeClr>
                </a:solidFill>
              </a:defRPr>
            </a:lvl7pPr>
            <a:lvl8pPr marL="12241530" indent="0" algn="ctr">
              <a:buNone/>
              <a:defRPr>
                <a:solidFill>
                  <a:schemeClr val="tx1">
                    <a:tint val="75000"/>
                  </a:schemeClr>
                </a:solidFill>
              </a:defRPr>
            </a:lvl8pPr>
            <a:lvl9pPr marL="1399032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C201B117-431F-4F19-9E19-A1E44DCACDED}" type="datetimeFigureOut">
              <a:rPr lang="pt-BR" smtClean="0"/>
              <a:pPr/>
              <a:t>31/05/2022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D30DA2-1B79-45ED-9313-ED473C27C13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201B117-431F-4F19-9E19-A1E44DCACDED}" type="datetimeFigureOut">
              <a:rPr lang="pt-BR" smtClean="0"/>
              <a:pPr/>
              <a:t>31/05/2022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D30DA2-1B79-45ED-9313-ED473C27C13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50362545" y="7567613"/>
            <a:ext cx="15629453" cy="1612868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3474184" y="7567613"/>
            <a:ext cx="46468308" cy="1612868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201B117-431F-4F19-9E19-A1E44DCACDED}" type="datetimeFigureOut">
              <a:rPr lang="pt-BR" smtClean="0"/>
              <a:pPr/>
              <a:t>31/05/2022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D30DA2-1B79-45ED-9313-ED473C27C13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201B117-431F-4F19-9E19-A1E44DCACDED}" type="datetimeFigureOut">
              <a:rPr lang="pt-BR" smtClean="0"/>
              <a:pPr/>
              <a:t>31/05/2022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D30DA2-1B79-45ED-9313-ED473C27C13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990875" y="23136228"/>
            <a:ext cx="21422678" cy="7150894"/>
          </a:xfrm>
        </p:spPr>
        <p:txBody>
          <a:bodyPr anchor="t"/>
          <a:lstStyle>
            <a:lvl1pPr algn="l">
              <a:defRPr sz="15300" b="1" cap="all"/>
            </a:lvl1pPr>
          </a:lstStyle>
          <a:p>
            <a:r>
              <a:rPr lang="pt-BR"/>
              <a:t>Clique para editar o estilo do título mestre</a:t>
            </a:r>
          </a:p>
        </p:txBody>
      </p:sp>
      <p:sp>
        <p:nvSpPr>
          <p:cNvPr id="3" name="Espaço Reservado para Texto 2"/>
          <p:cNvSpPr>
            <a:spLocks noGrp="1"/>
          </p:cNvSpPr>
          <p:nvPr>
            <p:ph type="body" idx="1"/>
          </p:nvPr>
        </p:nvSpPr>
        <p:spPr>
          <a:xfrm>
            <a:off x="1990875" y="15260246"/>
            <a:ext cx="21422678" cy="7875982"/>
          </a:xfrm>
        </p:spPr>
        <p:txBody>
          <a:bodyPr anchor="b"/>
          <a:lstStyle>
            <a:lvl1pPr marL="0" indent="0">
              <a:buNone/>
              <a:defRPr sz="7700">
                <a:solidFill>
                  <a:schemeClr val="tx1">
                    <a:tint val="75000"/>
                  </a:schemeClr>
                </a:solidFill>
              </a:defRPr>
            </a:lvl1pPr>
            <a:lvl2pPr marL="1748790" indent="0">
              <a:buNone/>
              <a:defRPr sz="6900">
                <a:solidFill>
                  <a:schemeClr val="tx1">
                    <a:tint val="75000"/>
                  </a:schemeClr>
                </a:solidFill>
              </a:defRPr>
            </a:lvl2pPr>
            <a:lvl3pPr marL="3497580" indent="0">
              <a:buNone/>
              <a:defRPr sz="6100">
                <a:solidFill>
                  <a:schemeClr val="tx1">
                    <a:tint val="75000"/>
                  </a:schemeClr>
                </a:solidFill>
              </a:defRPr>
            </a:lvl3pPr>
            <a:lvl4pPr marL="5246370" indent="0">
              <a:buNone/>
              <a:defRPr sz="5400">
                <a:solidFill>
                  <a:schemeClr val="tx1">
                    <a:tint val="75000"/>
                  </a:schemeClr>
                </a:solidFill>
              </a:defRPr>
            </a:lvl4pPr>
            <a:lvl5pPr marL="6995160" indent="0">
              <a:buNone/>
              <a:defRPr sz="5400">
                <a:solidFill>
                  <a:schemeClr val="tx1">
                    <a:tint val="75000"/>
                  </a:schemeClr>
                </a:solidFill>
              </a:defRPr>
            </a:lvl5pPr>
            <a:lvl6pPr marL="8743950" indent="0">
              <a:buNone/>
              <a:defRPr sz="5400">
                <a:solidFill>
                  <a:schemeClr val="tx1">
                    <a:tint val="75000"/>
                  </a:schemeClr>
                </a:solidFill>
              </a:defRPr>
            </a:lvl6pPr>
            <a:lvl7pPr marL="10492740" indent="0">
              <a:buNone/>
              <a:defRPr sz="5400">
                <a:solidFill>
                  <a:schemeClr val="tx1">
                    <a:tint val="75000"/>
                  </a:schemeClr>
                </a:solidFill>
              </a:defRPr>
            </a:lvl7pPr>
            <a:lvl8pPr marL="12241530" indent="0">
              <a:buNone/>
              <a:defRPr sz="5400">
                <a:solidFill>
                  <a:schemeClr val="tx1">
                    <a:tint val="75000"/>
                  </a:schemeClr>
                </a:solidFill>
              </a:defRPr>
            </a:lvl8pPr>
            <a:lvl9pPr marL="13990320" indent="0">
              <a:buNone/>
              <a:defRPr sz="5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C201B117-431F-4F19-9E19-A1E44DCACDED}" type="datetimeFigureOut">
              <a:rPr lang="pt-BR" smtClean="0"/>
              <a:pPr/>
              <a:t>31/05/2022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D30DA2-1B79-45ED-9313-ED473C27C139}"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3474184" y="44105513"/>
            <a:ext cx="31048881" cy="124748925"/>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34943117" y="44105513"/>
            <a:ext cx="31048881" cy="124748925"/>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201B117-431F-4F19-9E19-A1E44DCACDED}" type="datetimeFigureOut">
              <a:rPr lang="pt-BR" smtClean="0"/>
              <a:pPr/>
              <a:t>31/05/2022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D30DA2-1B79-45ED-9313-ED473C27C13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260158" y="1441850"/>
            <a:ext cx="22682835" cy="600075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1260158" y="8059343"/>
            <a:ext cx="11135768"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pt-BR"/>
              <a:t>Clique para editar os estilos do texto mestre</a:t>
            </a:r>
          </a:p>
        </p:txBody>
      </p:sp>
      <p:sp>
        <p:nvSpPr>
          <p:cNvPr id="4" name="Espaço Reservado para Conteúdo 3"/>
          <p:cNvSpPr>
            <a:spLocks noGrp="1"/>
          </p:cNvSpPr>
          <p:nvPr>
            <p:ph sz="half" idx="2"/>
          </p:nvPr>
        </p:nvSpPr>
        <p:spPr>
          <a:xfrm>
            <a:off x="1260158" y="11418094"/>
            <a:ext cx="11135768"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12802852" y="8059343"/>
            <a:ext cx="11140142"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pt-BR"/>
              <a:t>Clique para editar os estilos do texto mestre</a:t>
            </a:r>
          </a:p>
        </p:txBody>
      </p:sp>
      <p:sp>
        <p:nvSpPr>
          <p:cNvPr id="6" name="Espaço Reservado para Conteúdo 5"/>
          <p:cNvSpPr>
            <a:spLocks noGrp="1"/>
          </p:cNvSpPr>
          <p:nvPr>
            <p:ph sz="quarter" idx="4"/>
          </p:nvPr>
        </p:nvSpPr>
        <p:spPr>
          <a:xfrm>
            <a:off x="12802852" y="11418094"/>
            <a:ext cx="11140142"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C201B117-431F-4F19-9E19-A1E44DCACDED}" type="datetimeFigureOut">
              <a:rPr lang="pt-BR" smtClean="0"/>
              <a:pPr/>
              <a:t>31/05/2022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5D30DA2-1B79-45ED-9313-ED473C27C13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C201B117-431F-4F19-9E19-A1E44DCACDED}" type="datetimeFigureOut">
              <a:rPr lang="pt-BR" smtClean="0"/>
              <a:pPr/>
              <a:t>31/05/2022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5D30DA2-1B79-45ED-9313-ED473C27C13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201B117-431F-4F19-9E19-A1E44DCACDED}" type="datetimeFigureOut">
              <a:rPr lang="pt-BR" smtClean="0"/>
              <a:pPr/>
              <a:t>31/05/2022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5D30DA2-1B79-45ED-9313-ED473C27C13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260159" y="1433512"/>
            <a:ext cx="8291663" cy="6100763"/>
          </a:xfrm>
        </p:spPr>
        <p:txBody>
          <a:bodyPr anchor="b"/>
          <a:lstStyle>
            <a:lvl1pPr algn="l">
              <a:defRPr sz="7700" b="1"/>
            </a:lvl1pPr>
          </a:lstStyle>
          <a:p>
            <a:r>
              <a:rPr lang="pt-BR"/>
              <a:t>Clique para editar o estilo do título mestre</a:t>
            </a:r>
          </a:p>
        </p:txBody>
      </p:sp>
      <p:sp>
        <p:nvSpPr>
          <p:cNvPr id="3" name="Espaço Reservado para Conteúdo 2"/>
          <p:cNvSpPr>
            <a:spLocks noGrp="1"/>
          </p:cNvSpPr>
          <p:nvPr>
            <p:ph idx="1"/>
          </p:nvPr>
        </p:nvSpPr>
        <p:spPr>
          <a:xfrm>
            <a:off x="9853732" y="1433515"/>
            <a:ext cx="14089261" cy="30728843"/>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1260159" y="7534278"/>
            <a:ext cx="8291663" cy="24628081"/>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C201B117-431F-4F19-9E19-A1E44DCACDED}" type="datetimeFigureOut">
              <a:rPr lang="pt-BR" smtClean="0"/>
              <a:pPr/>
              <a:t>31/05/2022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D30DA2-1B79-45ED-9313-ED473C27C139}"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39994" y="25203150"/>
            <a:ext cx="15121890" cy="2975375"/>
          </a:xfrm>
        </p:spPr>
        <p:txBody>
          <a:bodyPr anchor="b"/>
          <a:lstStyle>
            <a:lvl1pPr algn="l">
              <a:defRPr sz="7700" b="1"/>
            </a:lvl1pPr>
          </a:lstStyle>
          <a:p>
            <a:r>
              <a:rPr lang="pt-BR"/>
              <a:t>Clique para editar o estilo do título mestre</a:t>
            </a:r>
          </a:p>
        </p:txBody>
      </p:sp>
      <p:sp>
        <p:nvSpPr>
          <p:cNvPr id="3" name="Espaço Reservado para Imagem 2"/>
          <p:cNvSpPr>
            <a:spLocks noGrp="1"/>
          </p:cNvSpPr>
          <p:nvPr>
            <p:ph type="pic" idx="1"/>
          </p:nvPr>
        </p:nvSpPr>
        <p:spPr>
          <a:xfrm>
            <a:off x="4939994" y="3217069"/>
            <a:ext cx="15121890" cy="21602700"/>
          </a:xfrm>
        </p:spPr>
        <p:txBody>
          <a:bodyPr/>
          <a:lstStyle>
            <a:lvl1pPr marL="0" indent="0">
              <a:buNone/>
              <a:defRPr sz="12200"/>
            </a:lvl1pPr>
            <a:lvl2pPr marL="1748790" indent="0">
              <a:buNone/>
              <a:defRPr sz="10700"/>
            </a:lvl2pPr>
            <a:lvl3pPr marL="3497580" indent="0">
              <a:buNone/>
              <a:defRPr sz="9200"/>
            </a:lvl3pPr>
            <a:lvl4pPr marL="5246370" indent="0">
              <a:buNone/>
              <a:defRPr sz="7700"/>
            </a:lvl4pPr>
            <a:lvl5pPr marL="6995160" indent="0">
              <a:buNone/>
              <a:defRPr sz="7700"/>
            </a:lvl5pPr>
            <a:lvl6pPr marL="8743950" indent="0">
              <a:buNone/>
              <a:defRPr sz="7700"/>
            </a:lvl6pPr>
            <a:lvl7pPr marL="10492740" indent="0">
              <a:buNone/>
              <a:defRPr sz="7700"/>
            </a:lvl7pPr>
            <a:lvl8pPr marL="12241530" indent="0">
              <a:buNone/>
              <a:defRPr sz="7700"/>
            </a:lvl8pPr>
            <a:lvl9pPr marL="13990320" indent="0">
              <a:buNone/>
              <a:defRPr sz="7700"/>
            </a:lvl9pPr>
          </a:lstStyle>
          <a:p>
            <a:endParaRPr lang="pt-BR"/>
          </a:p>
        </p:txBody>
      </p:sp>
      <p:sp>
        <p:nvSpPr>
          <p:cNvPr id="4" name="Espaço Reservado para Texto 3"/>
          <p:cNvSpPr>
            <a:spLocks noGrp="1"/>
          </p:cNvSpPr>
          <p:nvPr>
            <p:ph type="body" sz="half" idx="2"/>
          </p:nvPr>
        </p:nvSpPr>
        <p:spPr>
          <a:xfrm>
            <a:off x="4939994" y="28178524"/>
            <a:ext cx="15121890" cy="4225526"/>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C201B117-431F-4F19-9E19-A1E44DCACDED}" type="datetimeFigureOut">
              <a:rPr lang="pt-BR" smtClean="0"/>
              <a:pPr/>
              <a:t>31/05/2022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D30DA2-1B79-45ED-9313-ED473C27C139}"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260158" y="1441850"/>
            <a:ext cx="22682835" cy="6000750"/>
          </a:xfrm>
          <a:prstGeom prst="rect">
            <a:avLst/>
          </a:prstGeom>
        </p:spPr>
        <p:txBody>
          <a:bodyPr vert="horz" lIns="349758" tIns="174879" rIns="349758" bIns="174879"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1260158" y="8401053"/>
            <a:ext cx="22682835" cy="23761306"/>
          </a:xfrm>
          <a:prstGeom prst="rect">
            <a:avLst/>
          </a:prstGeom>
        </p:spPr>
        <p:txBody>
          <a:bodyPr vert="horz" lIns="349758" tIns="174879" rIns="349758" bIns="174879"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1260158" y="33370840"/>
            <a:ext cx="5880735" cy="1916906"/>
          </a:xfrm>
          <a:prstGeom prst="rect">
            <a:avLst/>
          </a:prstGeom>
        </p:spPr>
        <p:txBody>
          <a:bodyPr vert="horz" lIns="349758" tIns="174879" rIns="349758" bIns="174879" rtlCol="0" anchor="ctr"/>
          <a:lstStyle>
            <a:lvl1pPr algn="l">
              <a:defRPr sz="4600">
                <a:solidFill>
                  <a:schemeClr val="tx1">
                    <a:tint val="75000"/>
                  </a:schemeClr>
                </a:solidFill>
              </a:defRPr>
            </a:lvl1pPr>
          </a:lstStyle>
          <a:p>
            <a:fld id="{C201B117-431F-4F19-9E19-A1E44DCACDED}" type="datetimeFigureOut">
              <a:rPr lang="pt-BR" smtClean="0"/>
              <a:pPr/>
              <a:t>31/05/2022</a:t>
            </a:fld>
            <a:endParaRPr lang="pt-BR"/>
          </a:p>
        </p:txBody>
      </p:sp>
      <p:sp>
        <p:nvSpPr>
          <p:cNvPr id="5" name="Espaço Reservado para Rodapé 4"/>
          <p:cNvSpPr>
            <a:spLocks noGrp="1"/>
          </p:cNvSpPr>
          <p:nvPr>
            <p:ph type="ftr" sz="quarter" idx="3"/>
          </p:nvPr>
        </p:nvSpPr>
        <p:spPr>
          <a:xfrm>
            <a:off x="8611076" y="33370840"/>
            <a:ext cx="7980998" cy="1916906"/>
          </a:xfrm>
          <a:prstGeom prst="rect">
            <a:avLst/>
          </a:prstGeom>
        </p:spPr>
        <p:txBody>
          <a:bodyPr vert="horz" lIns="349758" tIns="174879" rIns="349758" bIns="174879" rtlCol="0" anchor="ctr"/>
          <a:lstStyle>
            <a:lvl1pPr algn="ctr">
              <a:defRPr sz="46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18062258" y="33370840"/>
            <a:ext cx="5880735" cy="1916906"/>
          </a:xfrm>
          <a:prstGeom prst="rect">
            <a:avLst/>
          </a:prstGeom>
        </p:spPr>
        <p:txBody>
          <a:bodyPr vert="horz" lIns="349758" tIns="174879" rIns="349758" bIns="174879" rtlCol="0" anchor="ctr"/>
          <a:lstStyle>
            <a:lvl1pPr algn="r">
              <a:defRPr sz="4600">
                <a:solidFill>
                  <a:schemeClr val="tx1">
                    <a:tint val="75000"/>
                  </a:schemeClr>
                </a:solidFill>
              </a:defRPr>
            </a:lvl1pPr>
          </a:lstStyle>
          <a:p>
            <a:fld id="{35D30DA2-1B79-45ED-9313-ED473C27C139}"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580" rtl="0" eaLnBrk="1" latinLnBrk="0" hangingPunct="1">
        <a:spcBef>
          <a:spcPct val="0"/>
        </a:spcBef>
        <a:buNone/>
        <a:defRPr sz="16800" kern="1200">
          <a:solidFill>
            <a:schemeClr val="tx1"/>
          </a:solidFill>
          <a:latin typeface="+mj-lt"/>
          <a:ea typeface="+mj-ea"/>
          <a:cs typeface="+mj-cs"/>
        </a:defRPr>
      </a:lvl1pPr>
    </p:titleStyle>
    <p:bodyStyle>
      <a:lvl1pPr marL="1311593" indent="-1311593" algn="l" defTabSz="3497580" rtl="0" eaLnBrk="1" latinLnBrk="0" hangingPunct="1">
        <a:spcBef>
          <a:spcPct val="20000"/>
        </a:spcBef>
        <a:buFont typeface="Arial" pitchFamily="34" charset="0"/>
        <a:buChar char="•"/>
        <a:defRPr sz="12200" kern="1200">
          <a:solidFill>
            <a:schemeClr val="tx1"/>
          </a:solidFill>
          <a:latin typeface="+mn-lt"/>
          <a:ea typeface="+mn-ea"/>
          <a:cs typeface="+mn-cs"/>
        </a:defRPr>
      </a:lvl1pPr>
      <a:lvl2pPr marL="2841784" indent="-1092994" algn="l" defTabSz="3497580" rtl="0" eaLnBrk="1" latinLnBrk="0" hangingPunct="1">
        <a:spcBef>
          <a:spcPct val="20000"/>
        </a:spcBef>
        <a:buFont typeface="Arial" pitchFamily="34" charset="0"/>
        <a:buChar char="–"/>
        <a:defRPr sz="10700" kern="1200">
          <a:solidFill>
            <a:schemeClr val="tx1"/>
          </a:solidFill>
          <a:latin typeface="+mn-lt"/>
          <a:ea typeface="+mn-ea"/>
          <a:cs typeface="+mn-cs"/>
        </a:defRPr>
      </a:lvl2pPr>
      <a:lvl3pPr marL="4371975" indent="-874395" algn="l" defTabSz="3497580" rtl="0" eaLnBrk="1" latinLnBrk="0" hangingPunct="1">
        <a:spcBef>
          <a:spcPct val="20000"/>
        </a:spcBef>
        <a:buFont typeface="Arial" pitchFamily="34" charset="0"/>
        <a:buChar char="•"/>
        <a:defRPr sz="9200" kern="1200">
          <a:solidFill>
            <a:schemeClr val="tx1"/>
          </a:solidFill>
          <a:latin typeface="+mn-lt"/>
          <a:ea typeface="+mn-ea"/>
          <a:cs typeface="+mn-cs"/>
        </a:defRPr>
      </a:lvl3pPr>
      <a:lvl4pPr marL="612076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4pPr>
      <a:lvl5pPr marL="786955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5pPr>
      <a:lvl6pPr marL="961834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6713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1592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6471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pt-B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992337" y="27305840"/>
            <a:ext cx="5977495" cy="2718201"/>
          </a:xfrm>
          <a:prstGeom prst="rect">
            <a:avLst/>
          </a:prstGeom>
        </p:spPr>
      </p:pic>
      <p:sp>
        <p:nvSpPr>
          <p:cNvPr id="14337" name="Rectangle 1"/>
          <p:cNvSpPr>
            <a:spLocks noChangeArrowheads="1"/>
          </p:cNvSpPr>
          <p:nvPr/>
        </p:nvSpPr>
        <p:spPr bwMode="auto">
          <a:xfrm>
            <a:off x="4057146" y="1382011"/>
            <a:ext cx="2084543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pt-BR" sz="4800" b="1" dirty="0">
                <a:latin typeface="Arial" pitchFamily="34" charset="0"/>
                <a:ea typeface="Calibri" pitchFamily="34" charset="0"/>
                <a:cs typeface="Arial" pitchFamily="34" charset="0"/>
              </a:rPr>
              <a:t>USO DE SIMULAÇÃO PARA PROPOSIÇÃO DE MELHORIAS EM SISTEMAS DE TRANSPORTE</a:t>
            </a:r>
          </a:p>
        </p:txBody>
      </p:sp>
      <p:sp>
        <p:nvSpPr>
          <p:cNvPr id="14338" name="Rectangle 2"/>
          <p:cNvSpPr>
            <a:spLocks noChangeArrowheads="1"/>
          </p:cNvSpPr>
          <p:nvPr/>
        </p:nvSpPr>
        <p:spPr bwMode="auto">
          <a:xfrm>
            <a:off x="758003" y="3005227"/>
            <a:ext cx="7601761" cy="184665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t-BR" sz="3800" b="1" i="0" u="none" strike="noStrike" cap="none" normalizeH="0" baseline="0" dirty="0">
                <a:ln>
                  <a:noFill/>
                </a:ln>
                <a:solidFill>
                  <a:schemeClr val="tx1"/>
                </a:solidFill>
                <a:effectLst/>
                <a:latin typeface="Arial" pitchFamily="34" charset="0"/>
                <a:ea typeface="Calibri" pitchFamily="34" charset="0"/>
                <a:cs typeface="Arial" pitchFamily="34" charset="0"/>
              </a:rPr>
              <a:t>Camila </a:t>
            </a:r>
            <a:r>
              <a:rPr kumimoji="0" lang="pt-BR" sz="3800" b="1" i="0" u="none" strike="noStrike" cap="none" normalizeH="0" baseline="0" dirty="0" err="1">
                <a:ln>
                  <a:noFill/>
                </a:ln>
                <a:solidFill>
                  <a:schemeClr val="tx1"/>
                </a:solidFill>
                <a:effectLst/>
                <a:latin typeface="Arial" pitchFamily="34" charset="0"/>
                <a:ea typeface="Calibri" pitchFamily="34" charset="0"/>
                <a:cs typeface="Arial" pitchFamily="34" charset="0"/>
              </a:rPr>
              <a:t>Cartafina</a:t>
            </a:r>
            <a:r>
              <a:rPr kumimoji="0" lang="pt-BR" sz="3800" b="1" i="0" u="none" strike="noStrike" cap="none" normalizeH="0" baseline="0" dirty="0">
                <a:ln>
                  <a:noFill/>
                </a:ln>
                <a:solidFill>
                  <a:schemeClr val="tx1"/>
                </a:solidFill>
                <a:effectLst/>
                <a:latin typeface="Arial" pitchFamily="34" charset="0"/>
                <a:ea typeface="Calibri" pitchFamily="34" charset="0"/>
                <a:cs typeface="Arial" pitchFamily="34" charset="0"/>
              </a:rPr>
              <a:t> Costa Barbosa</a:t>
            </a:r>
          </a:p>
          <a:p>
            <a:pPr lvl="0" defTabSz="914400" fontAlgn="base">
              <a:spcBef>
                <a:spcPct val="0"/>
              </a:spcBef>
              <a:spcAft>
                <a:spcPct val="0"/>
              </a:spcAft>
            </a:pPr>
            <a:r>
              <a:rPr kumimoji="0" lang="pt-BR" sz="3800" b="1" i="0" u="none" strike="noStrike" cap="none" normalizeH="0" baseline="0" dirty="0">
                <a:ln>
                  <a:noFill/>
                </a:ln>
                <a:solidFill>
                  <a:schemeClr val="tx1"/>
                </a:solidFill>
                <a:effectLst/>
                <a:latin typeface="Arial" pitchFamily="34" charset="0"/>
                <a:ea typeface="Calibri" pitchFamily="34" charset="0"/>
                <a:cs typeface="Arial" pitchFamily="34" charset="0"/>
              </a:rPr>
              <a:t>Guilherme</a:t>
            </a:r>
            <a:r>
              <a:rPr kumimoji="0" lang="pt-BR" sz="3800" b="1" i="0" u="none" strike="noStrike" cap="none" normalizeH="0" dirty="0">
                <a:ln>
                  <a:noFill/>
                </a:ln>
                <a:solidFill>
                  <a:schemeClr val="tx1"/>
                </a:solidFill>
                <a:effectLst/>
                <a:latin typeface="Arial" pitchFamily="34" charset="0"/>
                <a:ea typeface="Calibri" pitchFamily="34" charset="0"/>
                <a:cs typeface="Arial" pitchFamily="34" charset="0"/>
              </a:rPr>
              <a:t> Iago Rodrigues Diniz</a:t>
            </a:r>
          </a:p>
          <a:p>
            <a:pPr lvl="0" defTabSz="914400" fontAlgn="base">
              <a:spcBef>
                <a:spcPct val="0"/>
              </a:spcBef>
              <a:spcAft>
                <a:spcPct val="0"/>
              </a:spcAft>
            </a:pPr>
            <a:r>
              <a:rPr lang="pt-BR" sz="3800" b="1" baseline="0" dirty="0">
                <a:latin typeface="Arial" pitchFamily="34" charset="0"/>
                <a:ea typeface="Calibri" pitchFamily="34" charset="0"/>
                <a:cs typeface="Arial" pitchFamily="34" charset="0"/>
              </a:rPr>
              <a:t>Vinícius</a:t>
            </a:r>
            <a:r>
              <a:rPr lang="pt-BR" sz="3800" b="1" dirty="0">
                <a:latin typeface="Arial" pitchFamily="34" charset="0"/>
                <a:ea typeface="Calibri" pitchFamily="34" charset="0"/>
                <a:cs typeface="Arial" pitchFamily="34" charset="0"/>
              </a:rPr>
              <a:t> Gonçalves Ribeiro</a:t>
            </a:r>
            <a:endParaRPr kumimoji="0" lang="pt-BR" sz="3800" b="1" i="0" u="none" strike="noStrike" cap="none" normalizeH="0" baseline="0" dirty="0">
              <a:ln>
                <a:noFill/>
              </a:ln>
              <a:solidFill>
                <a:schemeClr val="tx1"/>
              </a:solidFill>
              <a:effectLst/>
              <a:latin typeface="Arial" pitchFamily="34" charset="0"/>
              <a:ea typeface="Calibri" pitchFamily="34" charset="0"/>
              <a:cs typeface="Arial" pitchFamily="34" charset="0"/>
            </a:endParaRPr>
          </a:p>
        </p:txBody>
      </p:sp>
      <p:sp>
        <p:nvSpPr>
          <p:cNvPr id="8" name="CaixaDeTexto 7"/>
          <p:cNvSpPr txBox="1"/>
          <p:nvPr/>
        </p:nvSpPr>
        <p:spPr>
          <a:xfrm>
            <a:off x="13045561" y="33946503"/>
            <a:ext cx="11520000" cy="1769715"/>
          </a:xfrm>
          <a:prstGeom prst="rect">
            <a:avLst/>
          </a:prstGeom>
          <a:noFill/>
          <a:ln>
            <a:solidFill>
              <a:schemeClr val="tx1"/>
            </a:solidFill>
          </a:ln>
        </p:spPr>
        <p:txBody>
          <a:bodyPr wrap="square" rtlCol="0" anchor="ctr">
            <a:spAutoFit/>
          </a:bodyPr>
          <a:lstStyle/>
          <a:p>
            <a:pPr marL="287338" indent="-287338" defTabSz="3497263">
              <a:lnSpc>
                <a:spcPct val="150000"/>
              </a:lnSpc>
            </a:pPr>
            <a:r>
              <a:rPr lang="pt-BR" sz="3000" b="1" dirty="0">
                <a:latin typeface="Arial" pitchFamily="34" charset="0"/>
                <a:cs typeface="Arial" pitchFamily="34" charset="0"/>
              </a:rPr>
              <a:t>Camila Cartafina  	         </a:t>
            </a:r>
            <a:r>
              <a:rPr lang="pt-BR" sz="3000" dirty="0">
                <a:latin typeface="Arial" pitchFamily="34" charset="0"/>
                <a:cs typeface="Arial" pitchFamily="34" charset="0"/>
              </a:rPr>
              <a:t>E-mail: camila.cartafina.barbosa@usp.br</a:t>
            </a:r>
          </a:p>
          <a:p>
            <a:pPr lvl="0" defTabSz="914400" fontAlgn="base">
              <a:spcBef>
                <a:spcPct val="0"/>
              </a:spcBef>
              <a:spcAft>
                <a:spcPct val="0"/>
              </a:spcAft>
            </a:pPr>
            <a:r>
              <a:rPr lang="pt-BR" sz="3200" b="1" dirty="0">
                <a:latin typeface="Arial" pitchFamily="34" charset="0"/>
                <a:ea typeface="Calibri" pitchFamily="34" charset="0"/>
                <a:cs typeface="Arial" pitchFamily="34" charset="0"/>
              </a:rPr>
              <a:t>Guilherme Diniz	       </a:t>
            </a:r>
            <a:r>
              <a:rPr lang="pt-BR" sz="3200" dirty="0">
                <a:latin typeface="Arial" pitchFamily="34" charset="0"/>
                <a:cs typeface="Arial" pitchFamily="34" charset="0"/>
              </a:rPr>
              <a:t>E-mail: </a:t>
            </a:r>
            <a:r>
              <a:rPr lang="pt-BR" sz="3000" dirty="0">
                <a:latin typeface="Arial" pitchFamily="34" charset="0"/>
                <a:cs typeface="Arial" pitchFamily="34" charset="0"/>
              </a:rPr>
              <a:t>guilherme.diniz@usp.br</a:t>
            </a:r>
          </a:p>
          <a:p>
            <a:pPr lvl="0" defTabSz="914400" fontAlgn="base">
              <a:spcBef>
                <a:spcPct val="0"/>
              </a:spcBef>
              <a:spcAft>
                <a:spcPct val="0"/>
              </a:spcAft>
            </a:pPr>
            <a:r>
              <a:rPr lang="pt-BR" sz="3200" b="1" dirty="0">
                <a:latin typeface="Arial" pitchFamily="34" charset="0"/>
                <a:ea typeface="Calibri" pitchFamily="34" charset="0"/>
                <a:cs typeface="Arial" pitchFamily="34" charset="0"/>
              </a:rPr>
              <a:t>Vinícius Ribeiro 	       </a:t>
            </a:r>
            <a:r>
              <a:rPr lang="pt-BR" sz="3200" dirty="0">
                <a:latin typeface="Arial" pitchFamily="34" charset="0"/>
                <a:cs typeface="Arial" pitchFamily="34" charset="0"/>
              </a:rPr>
              <a:t>E-mail: vinicius.ribeiro@usp.br</a:t>
            </a:r>
            <a:endParaRPr lang="pt-BR" sz="3200" b="1" dirty="0">
              <a:latin typeface="Arial" pitchFamily="34" charset="0"/>
              <a:ea typeface="Calibri" pitchFamily="34" charset="0"/>
              <a:cs typeface="Arial" pitchFamily="34" charset="0"/>
            </a:endParaRPr>
          </a:p>
        </p:txBody>
      </p:sp>
      <p:pic>
        <p:nvPicPr>
          <p:cNvPr id="9" name="Picture 6" descr="http://citrus.uspnet.usp.br/ingtec/htdocs/images/logo-usp.jpg"/>
          <p:cNvPicPr>
            <a:picLocks noChangeAspect="1" noChangeArrowheads="1"/>
          </p:cNvPicPr>
          <p:nvPr/>
        </p:nvPicPr>
        <p:blipFill>
          <a:blip r:embed="rId4" cstate="print">
            <a:lum bright="10000"/>
          </a:blip>
          <a:srcRect/>
          <a:stretch>
            <a:fillRect/>
          </a:stretch>
        </p:blipFill>
        <p:spPr bwMode="auto">
          <a:xfrm>
            <a:off x="4702667" y="33504234"/>
            <a:ext cx="3600400" cy="1421434"/>
          </a:xfrm>
          <a:prstGeom prst="rect">
            <a:avLst/>
          </a:prstGeom>
          <a:noFill/>
        </p:spPr>
      </p:pic>
      <p:sp>
        <p:nvSpPr>
          <p:cNvPr id="12" name="CaixaDeTexto 11"/>
          <p:cNvSpPr txBox="1"/>
          <p:nvPr/>
        </p:nvSpPr>
        <p:spPr>
          <a:xfrm>
            <a:off x="742867" y="4987263"/>
            <a:ext cx="11520000" cy="615553"/>
          </a:xfrm>
          <a:prstGeom prst="rect">
            <a:avLst/>
          </a:prstGeom>
          <a:solidFill>
            <a:schemeClr val="accent5">
              <a:lumMod val="20000"/>
              <a:lumOff val="80000"/>
            </a:schemeClr>
          </a:solidFill>
          <a:ln cmpd="sng">
            <a:solidFill>
              <a:schemeClr val="tx1"/>
            </a:solidFill>
          </a:ln>
        </p:spPr>
        <p:txBody>
          <a:bodyPr wrap="square" rtlCol="0">
            <a:spAutoFit/>
          </a:bodyPr>
          <a:lstStyle/>
          <a:p>
            <a:pPr algn="ctr"/>
            <a:r>
              <a:rPr lang="pt-BR" sz="3200" dirty="0">
                <a:latin typeface="Arial" pitchFamily="34" charset="0"/>
                <a:cs typeface="Arial" pitchFamily="34" charset="0"/>
              </a:rPr>
              <a:t> </a:t>
            </a:r>
            <a:r>
              <a:rPr lang="pt-BR" sz="3400" b="1" dirty="0">
                <a:latin typeface="Arial" pitchFamily="34" charset="0"/>
                <a:cs typeface="Arial" pitchFamily="34" charset="0"/>
              </a:rPr>
              <a:t>Introdução e objetivos</a:t>
            </a:r>
          </a:p>
        </p:txBody>
      </p:sp>
      <p:sp>
        <p:nvSpPr>
          <p:cNvPr id="15" name="CaixaDeTexto 14"/>
          <p:cNvSpPr txBox="1"/>
          <p:nvPr/>
        </p:nvSpPr>
        <p:spPr>
          <a:xfrm>
            <a:off x="758003" y="14794409"/>
            <a:ext cx="11520000" cy="615553"/>
          </a:xfrm>
          <a:prstGeom prst="rect">
            <a:avLst/>
          </a:prstGeom>
          <a:solidFill>
            <a:schemeClr val="accent5">
              <a:lumMod val="20000"/>
              <a:lumOff val="80000"/>
            </a:schemeClr>
          </a:solidFill>
          <a:ln>
            <a:solidFill>
              <a:schemeClr val="tx1"/>
            </a:solidFill>
          </a:ln>
        </p:spPr>
        <p:txBody>
          <a:bodyPr wrap="square" rtlCol="0">
            <a:spAutoFit/>
          </a:bodyPr>
          <a:lstStyle/>
          <a:p>
            <a:pPr algn="ctr"/>
            <a:r>
              <a:rPr lang="pt-BR" sz="3400" b="1" dirty="0">
                <a:latin typeface="Arial" pitchFamily="34" charset="0"/>
                <a:cs typeface="Arial" pitchFamily="34" charset="0"/>
              </a:rPr>
              <a:t>Metodologia</a:t>
            </a:r>
          </a:p>
        </p:txBody>
      </p:sp>
      <p:sp>
        <p:nvSpPr>
          <p:cNvPr id="14341" name="Rectangle 5"/>
          <p:cNvSpPr>
            <a:spLocks noChangeArrowheads="1"/>
          </p:cNvSpPr>
          <p:nvPr/>
        </p:nvSpPr>
        <p:spPr bwMode="auto">
          <a:xfrm>
            <a:off x="826974" y="30531642"/>
            <a:ext cx="11520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tabLst/>
            </a:pPr>
            <a:r>
              <a:rPr lang="pt-BR" sz="3200" dirty="0">
                <a:latin typeface="Arial" pitchFamily="34" charset="0"/>
                <a:cs typeface="Arial" pitchFamily="34" charset="0"/>
              </a:rPr>
              <a:t>A etapa de diagnóstico foi realizada durante o período de 6h00 às 9h30. Notou-se que os fluxos no entrelaçamento estão sempre próximos da capacidade, portanto, não existe um horário de pico claro. O maior carregamento ocorreu no sentido centro das 8h15 às 9h15, como pode ser observado no Gráfico 1.</a:t>
            </a:r>
            <a:endParaRPr kumimoji="0" lang="pt-BR" sz="3200" b="0" i="0" u="none" strike="noStrike" cap="none" normalizeH="0" baseline="0" dirty="0">
              <a:ln>
                <a:noFill/>
              </a:ln>
              <a:solidFill>
                <a:schemeClr val="tx1"/>
              </a:solidFill>
              <a:effectLst/>
              <a:latin typeface="Arial" pitchFamily="34" charset="0"/>
              <a:cs typeface="Arial" pitchFamily="34" charset="0"/>
            </a:endParaRPr>
          </a:p>
        </p:txBody>
      </p:sp>
      <p:sp>
        <p:nvSpPr>
          <p:cNvPr id="20" name="CaixaDeTexto 19"/>
          <p:cNvSpPr txBox="1"/>
          <p:nvPr/>
        </p:nvSpPr>
        <p:spPr>
          <a:xfrm>
            <a:off x="742867" y="29883570"/>
            <a:ext cx="11520000" cy="615553"/>
          </a:xfrm>
          <a:prstGeom prst="rect">
            <a:avLst/>
          </a:prstGeom>
          <a:solidFill>
            <a:schemeClr val="accent5">
              <a:lumMod val="20000"/>
              <a:lumOff val="80000"/>
            </a:schemeClr>
          </a:solidFill>
          <a:ln>
            <a:solidFill>
              <a:schemeClr val="tx1"/>
            </a:solidFill>
          </a:ln>
        </p:spPr>
        <p:txBody>
          <a:bodyPr wrap="square" rtlCol="0">
            <a:spAutoFit/>
          </a:bodyPr>
          <a:lstStyle/>
          <a:p>
            <a:pPr algn="ctr"/>
            <a:r>
              <a:rPr lang="pt-BR" sz="3400" dirty="0">
                <a:latin typeface="Arial" pitchFamily="34" charset="0"/>
                <a:cs typeface="Arial" pitchFamily="34" charset="0"/>
              </a:rPr>
              <a:t> </a:t>
            </a:r>
            <a:r>
              <a:rPr lang="pt-BR" sz="3400" b="1" dirty="0">
                <a:latin typeface="Arial" pitchFamily="34" charset="0"/>
                <a:cs typeface="Arial" pitchFamily="34" charset="0"/>
              </a:rPr>
              <a:t>Resultados Parciais</a:t>
            </a:r>
          </a:p>
        </p:txBody>
      </p:sp>
      <p:sp>
        <p:nvSpPr>
          <p:cNvPr id="23" name="CaixaDeTexto 22"/>
          <p:cNvSpPr txBox="1"/>
          <p:nvPr/>
        </p:nvSpPr>
        <p:spPr>
          <a:xfrm>
            <a:off x="3281674" y="14041810"/>
            <a:ext cx="6066714" cy="523220"/>
          </a:xfrm>
          <a:prstGeom prst="rect">
            <a:avLst/>
          </a:prstGeom>
          <a:noFill/>
        </p:spPr>
        <p:txBody>
          <a:bodyPr wrap="square" rtlCol="0">
            <a:spAutoFit/>
          </a:bodyPr>
          <a:lstStyle/>
          <a:p>
            <a:pPr algn="ctr"/>
            <a:r>
              <a:rPr lang="pt-BR" sz="2800" dirty="0">
                <a:latin typeface="Arial" pitchFamily="34" charset="0"/>
                <a:cs typeface="Arial" pitchFamily="34" charset="0"/>
              </a:rPr>
              <a:t>Figura 1 – Entrelaçamento estudado </a:t>
            </a:r>
            <a:endParaRPr lang="pt-BR" sz="3200" dirty="0">
              <a:latin typeface="Arial" pitchFamily="34" charset="0"/>
              <a:cs typeface="Arial" pitchFamily="34" charset="0"/>
            </a:endParaRPr>
          </a:p>
        </p:txBody>
      </p:sp>
      <p:sp>
        <p:nvSpPr>
          <p:cNvPr id="27" name="CaixaDeTexto 26"/>
          <p:cNvSpPr txBox="1"/>
          <p:nvPr/>
        </p:nvSpPr>
        <p:spPr>
          <a:xfrm>
            <a:off x="12992523" y="20053315"/>
            <a:ext cx="11520000" cy="615553"/>
          </a:xfrm>
          <a:prstGeom prst="rect">
            <a:avLst/>
          </a:prstGeom>
          <a:solidFill>
            <a:schemeClr val="accent5">
              <a:lumMod val="20000"/>
              <a:lumOff val="80000"/>
            </a:schemeClr>
          </a:solidFill>
          <a:ln>
            <a:solidFill>
              <a:schemeClr val="tx1"/>
            </a:solidFill>
          </a:ln>
        </p:spPr>
        <p:txBody>
          <a:bodyPr wrap="square" rtlCol="0">
            <a:spAutoFit/>
          </a:bodyPr>
          <a:lstStyle/>
          <a:p>
            <a:pPr algn="ctr"/>
            <a:r>
              <a:rPr lang="pt-BR" sz="3400" b="1" dirty="0">
                <a:latin typeface="Arial" pitchFamily="34" charset="0"/>
                <a:cs typeface="Arial" pitchFamily="34" charset="0"/>
              </a:rPr>
              <a:t> Próximos Passos</a:t>
            </a:r>
          </a:p>
        </p:txBody>
      </p:sp>
      <p:sp>
        <p:nvSpPr>
          <p:cNvPr id="28" name="CaixaDeTexto 27"/>
          <p:cNvSpPr txBox="1"/>
          <p:nvPr/>
        </p:nvSpPr>
        <p:spPr>
          <a:xfrm>
            <a:off x="13045561" y="20725189"/>
            <a:ext cx="11520000" cy="6494085"/>
          </a:xfrm>
          <a:prstGeom prst="rect">
            <a:avLst/>
          </a:prstGeom>
          <a:noFill/>
        </p:spPr>
        <p:txBody>
          <a:bodyPr wrap="square" rtlCol="0">
            <a:spAutoFit/>
          </a:bodyPr>
          <a:lstStyle/>
          <a:p>
            <a:pPr algn="just"/>
            <a:r>
              <a:rPr lang="pt-BR" sz="3200" dirty="0">
                <a:latin typeface="Arial" pitchFamily="34" charset="0"/>
                <a:cs typeface="Arial" pitchFamily="34" charset="0"/>
              </a:rPr>
              <a:t>A seguir serão realizadas simulações com alternativas de ITS, trabalhando dois grupos de soluções. O primeiro deles será a otimização dos semáforos do entrelaçamento, buscando melhorar o escoamento do fluxo geral. O segundo será a proposição de uma sinalização inteligente em uma das rampas de acesso a </a:t>
            </a:r>
            <a:r>
              <a:rPr lang="pt-BR" sz="3200" dirty="0" err="1">
                <a:latin typeface="Arial" pitchFamily="34" charset="0"/>
                <a:cs typeface="Arial" pitchFamily="34" charset="0"/>
              </a:rPr>
              <a:t>Pte</a:t>
            </a:r>
            <a:r>
              <a:rPr lang="pt-BR" sz="3200" dirty="0">
                <a:latin typeface="Arial" pitchFamily="34" charset="0"/>
                <a:cs typeface="Arial" pitchFamily="34" charset="0"/>
              </a:rPr>
              <a:t>. Eusébio Matoso. Essa tecnologia é chamada de </a:t>
            </a:r>
            <a:r>
              <a:rPr lang="pt-BR" sz="3200" dirty="0" err="1">
                <a:latin typeface="Arial" pitchFamily="34" charset="0"/>
                <a:cs typeface="Arial" pitchFamily="34" charset="0"/>
              </a:rPr>
              <a:t>Ramp</a:t>
            </a:r>
            <a:r>
              <a:rPr lang="pt-BR" sz="3200" dirty="0">
                <a:latin typeface="Arial" pitchFamily="34" charset="0"/>
                <a:cs typeface="Arial" pitchFamily="34" charset="0"/>
              </a:rPr>
              <a:t> </a:t>
            </a:r>
            <a:r>
              <a:rPr lang="pt-BR" sz="3200" dirty="0" err="1">
                <a:latin typeface="Arial" pitchFamily="34" charset="0"/>
                <a:cs typeface="Arial" pitchFamily="34" charset="0"/>
              </a:rPr>
              <a:t>Metering</a:t>
            </a:r>
            <a:r>
              <a:rPr lang="pt-BR" sz="3200" dirty="0">
                <a:latin typeface="Arial" pitchFamily="34" charset="0"/>
                <a:cs typeface="Arial" pitchFamily="34" charset="0"/>
              </a:rPr>
              <a:t> e tem como objetivo controlar a quantidade de veículos na via principal, evitando seu </a:t>
            </a:r>
            <a:r>
              <a:rPr lang="pt-BR" sz="3200" dirty="0" err="1">
                <a:latin typeface="Arial" pitchFamily="34" charset="0"/>
                <a:cs typeface="Arial" pitchFamily="34" charset="0"/>
              </a:rPr>
              <a:t>sobrecarregamento</a:t>
            </a:r>
            <a:r>
              <a:rPr lang="pt-BR" sz="3200" dirty="0">
                <a:latin typeface="Arial" pitchFamily="34" charset="0"/>
                <a:cs typeface="Arial" pitchFamily="34" charset="0"/>
              </a:rPr>
              <a:t> e ao mesmo tempo controlando o tamanho das filas na via de acesso.</a:t>
            </a:r>
          </a:p>
          <a:p>
            <a:pPr algn="just"/>
            <a:r>
              <a:rPr lang="pt-BR" sz="3200" dirty="0">
                <a:latin typeface="Arial" pitchFamily="34" charset="0"/>
                <a:cs typeface="Arial" pitchFamily="34" charset="0"/>
              </a:rPr>
              <a:t>Finalmente, será simulada a inversão das alças de acesso à Marginal Pinheiros, próximo a </a:t>
            </a:r>
            <a:r>
              <a:rPr lang="pt-BR" sz="3200" dirty="0" err="1">
                <a:latin typeface="Arial" pitchFamily="34" charset="0"/>
                <a:cs typeface="Arial" pitchFamily="34" charset="0"/>
              </a:rPr>
              <a:t>Pte</a:t>
            </a:r>
            <a:r>
              <a:rPr lang="pt-BR" sz="3200" dirty="0">
                <a:latin typeface="Arial" pitchFamily="34" charset="0"/>
                <a:cs typeface="Arial" pitchFamily="34" charset="0"/>
              </a:rPr>
              <a:t>. Eusébio Matoso, como pode ser visto na Figura 2.</a:t>
            </a:r>
          </a:p>
        </p:txBody>
      </p:sp>
      <p:sp>
        <p:nvSpPr>
          <p:cNvPr id="36" name="CaixaDeTexto 35"/>
          <p:cNvSpPr txBox="1"/>
          <p:nvPr/>
        </p:nvSpPr>
        <p:spPr>
          <a:xfrm>
            <a:off x="13045561" y="19458087"/>
            <a:ext cx="11520000" cy="523220"/>
          </a:xfrm>
          <a:prstGeom prst="rect">
            <a:avLst/>
          </a:prstGeom>
          <a:noFill/>
        </p:spPr>
        <p:txBody>
          <a:bodyPr wrap="square" rtlCol="0">
            <a:spAutoFit/>
          </a:bodyPr>
          <a:lstStyle/>
          <a:p>
            <a:pPr algn="ctr"/>
            <a:r>
              <a:rPr lang="pt-BR" sz="2800" dirty="0">
                <a:latin typeface="Arial" pitchFamily="34" charset="0"/>
                <a:cs typeface="Arial" pitchFamily="34" charset="0"/>
              </a:rPr>
              <a:t>Tabela 1– Resultados da calibração</a:t>
            </a:r>
          </a:p>
        </p:txBody>
      </p:sp>
      <p:sp>
        <p:nvSpPr>
          <p:cNvPr id="40" name="CaixaDeTexto 39"/>
          <p:cNvSpPr txBox="1"/>
          <p:nvPr/>
        </p:nvSpPr>
        <p:spPr>
          <a:xfrm>
            <a:off x="12985586" y="32889903"/>
            <a:ext cx="11520000" cy="954107"/>
          </a:xfrm>
          <a:prstGeom prst="rect">
            <a:avLst/>
          </a:prstGeom>
          <a:noFill/>
        </p:spPr>
        <p:txBody>
          <a:bodyPr wrap="square" rtlCol="0">
            <a:spAutoFit/>
          </a:bodyPr>
          <a:lstStyle/>
          <a:p>
            <a:pPr algn="ctr"/>
            <a:r>
              <a:rPr lang="pt-BR" sz="2800" dirty="0">
                <a:latin typeface="Arial" pitchFamily="34" charset="0"/>
                <a:cs typeface="Arial" pitchFamily="34" charset="0"/>
              </a:rPr>
              <a:t>Figura 2 – Configuração atual (esquerda) e proposta (direita) das alças de acesso à Marginal Pinheiros</a:t>
            </a:r>
          </a:p>
        </p:txBody>
      </p:sp>
      <p:sp>
        <p:nvSpPr>
          <p:cNvPr id="46" name="CaixaDeTexto 45"/>
          <p:cNvSpPr txBox="1"/>
          <p:nvPr/>
        </p:nvSpPr>
        <p:spPr>
          <a:xfrm>
            <a:off x="12985586" y="12588252"/>
            <a:ext cx="11520000" cy="523220"/>
          </a:xfrm>
          <a:prstGeom prst="rect">
            <a:avLst/>
          </a:prstGeom>
          <a:noFill/>
        </p:spPr>
        <p:txBody>
          <a:bodyPr wrap="square" rtlCol="0">
            <a:spAutoFit/>
          </a:bodyPr>
          <a:lstStyle/>
          <a:p>
            <a:pPr algn="ctr"/>
            <a:r>
              <a:rPr lang="pt-BR" sz="2800" dirty="0">
                <a:latin typeface="Arial" pitchFamily="34" charset="0"/>
                <a:cs typeface="Arial" pitchFamily="34" charset="0"/>
              </a:rPr>
              <a:t>Gráfico 1 – Carregamentos observados nas filmagens.</a:t>
            </a:r>
            <a:endParaRPr lang="pt-BR" sz="3200" dirty="0">
              <a:latin typeface="Arial" pitchFamily="34" charset="0"/>
              <a:cs typeface="Arial" pitchFamily="34" charset="0"/>
            </a:endParaRPr>
          </a:p>
        </p:txBody>
      </p:sp>
      <p:sp>
        <p:nvSpPr>
          <p:cNvPr id="52" name="Rectangle 2"/>
          <p:cNvSpPr>
            <a:spLocks noChangeArrowheads="1"/>
          </p:cNvSpPr>
          <p:nvPr/>
        </p:nvSpPr>
        <p:spPr bwMode="auto">
          <a:xfrm>
            <a:off x="15533783" y="3528642"/>
            <a:ext cx="8978740"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3800" b="1" i="0" u="none" strike="noStrike" cap="none" normalizeH="0" baseline="0" dirty="0">
                <a:ln>
                  <a:noFill/>
                </a:ln>
                <a:solidFill>
                  <a:schemeClr val="tx1"/>
                </a:solidFill>
                <a:effectLst/>
                <a:latin typeface="Arial" pitchFamily="34" charset="0"/>
                <a:ea typeface="Calibri" pitchFamily="34" charset="0"/>
                <a:cs typeface="Arial" pitchFamily="34" charset="0"/>
              </a:rPr>
              <a:t>Orientador: Claudio Luiz Marte</a:t>
            </a:r>
          </a:p>
          <a:p>
            <a:pPr lvl="0" algn="r" defTabSz="914400" fontAlgn="base">
              <a:spcBef>
                <a:spcPct val="0"/>
              </a:spcBef>
              <a:spcAft>
                <a:spcPct val="0"/>
              </a:spcAft>
            </a:pPr>
            <a:r>
              <a:rPr lang="pt-BR" sz="3800" dirty="0">
                <a:latin typeface="Arial" pitchFamily="34" charset="0"/>
                <a:cs typeface="Arial" pitchFamily="34" charset="0"/>
              </a:rPr>
              <a:t>Prof. Dr. </a:t>
            </a:r>
            <a:r>
              <a:rPr lang="pt-BR" sz="4000" dirty="0">
                <a:latin typeface="Arial" pitchFamily="34" charset="0"/>
                <a:cs typeface="Arial" pitchFamily="34" charset="0"/>
              </a:rPr>
              <a:t>da Escola Politécnica da USP</a:t>
            </a:r>
            <a:endParaRPr kumimoji="0" lang="pt-BR" sz="3800" b="1" i="0" u="none" strike="noStrike" cap="none" normalizeH="0" baseline="0" dirty="0">
              <a:ln>
                <a:noFill/>
              </a:ln>
              <a:solidFill>
                <a:schemeClr val="tx1"/>
              </a:solidFill>
              <a:effectLst/>
              <a:latin typeface="Arial" pitchFamily="34" charset="0"/>
              <a:ea typeface="Calibri" pitchFamily="34" charset="0"/>
              <a:cs typeface="Arial" pitchFamily="34" charset="0"/>
            </a:endParaRPr>
          </a:p>
        </p:txBody>
      </p:sp>
      <p:sp>
        <p:nvSpPr>
          <p:cNvPr id="4" name="Retângulo 3"/>
          <p:cNvSpPr/>
          <p:nvPr/>
        </p:nvSpPr>
        <p:spPr>
          <a:xfrm>
            <a:off x="4761381" y="35203451"/>
            <a:ext cx="3608417" cy="584775"/>
          </a:xfrm>
          <a:prstGeom prst="rect">
            <a:avLst/>
          </a:prstGeom>
        </p:spPr>
        <p:txBody>
          <a:bodyPr wrap="square">
            <a:spAutoFit/>
          </a:bodyPr>
          <a:lstStyle/>
          <a:p>
            <a:r>
              <a:rPr lang="pt-BR" sz="3200" dirty="0">
                <a:latin typeface="Arial" pitchFamily="34" charset="0"/>
                <a:cs typeface="Arial" pitchFamily="34" charset="0"/>
              </a:rPr>
              <a:t>OUTUBRO/2017 </a:t>
            </a:r>
            <a:endParaRPr lang="pt-BR" sz="3200" dirty="0"/>
          </a:p>
        </p:txBody>
      </p:sp>
      <p:pic>
        <p:nvPicPr>
          <p:cNvPr id="2" name="Picture 2" descr="Resultado de imagem para logo escola politecnic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4072" y="243262"/>
            <a:ext cx="2243074" cy="2552708"/>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p:cNvGrpSpPr/>
          <p:nvPr/>
        </p:nvGrpSpPr>
        <p:grpSpPr>
          <a:xfrm>
            <a:off x="758003" y="8929242"/>
            <a:ext cx="11542612" cy="5497712"/>
            <a:chOff x="-28796" y="1"/>
            <a:chExt cx="12231645" cy="7379900"/>
          </a:xfrm>
        </p:grpSpPr>
        <p:pic>
          <p:nvPicPr>
            <p:cNvPr id="59" name="Picture 58"/>
            <p:cNvPicPr>
              <a:picLocks noChangeAspect="1"/>
            </p:cNvPicPr>
            <p:nvPr/>
          </p:nvPicPr>
          <p:blipFill>
            <a:blip r:embed="rId6" cstate="print"/>
            <a:stretch>
              <a:fillRect/>
            </a:stretch>
          </p:blipFill>
          <p:spPr>
            <a:xfrm>
              <a:off x="0" y="1"/>
              <a:ext cx="12202849" cy="6858000"/>
            </a:xfrm>
            <a:prstGeom prst="rect">
              <a:avLst/>
            </a:prstGeom>
          </p:spPr>
        </p:pic>
        <p:sp>
          <p:nvSpPr>
            <p:cNvPr id="60" name="Rectangle 59"/>
            <p:cNvSpPr/>
            <p:nvPr/>
          </p:nvSpPr>
          <p:spPr>
            <a:xfrm rot="1253821">
              <a:off x="-28796" y="3160280"/>
              <a:ext cx="3796778" cy="367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err="1">
                  <a:solidFill>
                    <a:schemeClr val="tx1"/>
                  </a:solidFill>
                  <a:effectLst>
                    <a:glow rad="101600">
                      <a:schemeClr val="bg1">
                        <a:alpha val="60000"/>
                      </a:schemeClr>
                    </a:glow>
                  </a:effectLst>
                </a:rPr>
                <a:t>Av</a:t>
              </a:r>
              <a:r>
                <a:rPr lang="pt-BR" sz="2800" b="1" dirty="0">
                  <a:solidFill>
                    <a:schemeClr val="tx1"/>
                  </a:solidFill>
                  <a:effectLst>
                    <a:glow rad="101600">
                      <a:schemeClr val="bg1">
                        <a:alpha val="60000"/>
                      </a:schemeClr>
                    </a:glow>
                  </a:effectLst>
                </a:rPr>
                <a:t> Vital Brasil</a:t>
              </a:r>
            </a:p>
          </p:txBody>
        </p:sp>
        <p:sp>
          <p:nvSpPr>
            <p:cNvPr id="61" name="Rectangle 60"/>
            <p:cNvSpPr/>
            <p:nvPr/>
          </p:nvSpPr>
          <p:spPr>
            <a:xfrm rot="21098157">
              <a:off x="7091513" y="3373795"/>
              <a:ext cx="3796778" cy="426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err="1">
                  <a:solidFill>
                    <a:schemeClr val="tx1"/>
                  </a:solidFill>
                  <a:effectLst>
                    <a:glow rad="101600">
                      <a:schemeClr val="bg1">
                        <a:alpha val="60000"/>
                      </a:schemeClr>
                    </a:glow>
                  </a:effectLst>
                </a:rPr>
                <a:t>Pte</a:t>
              </a:r>
              <a:r>
                <a:rPr lang="pt-BR" sz="2800" b="1" dirty="0">
                  <a:solidFill>
                    <a:schemeClr val="tx1"/>
                  </a:solidFill>
                  <a:effectLst>
                    <a:glow rad="101600">
                      <a:schemeClr val="bg1">
                        <a:alpha val="60000"/>
                      </a:schemeClr>
                    </a:glow>
                  </a:effectLst>
                </a:rPr>
                <a:t> Eusébio Matoso</a:t>
              </a:r>
            </a:p>
          </p:txBody>
        </p:sp>
        <p:sp>
          <p:nvSpPr>
            <p:cNvPr id="62" name="Rectangle 61"/>
            <p:cNvSpPr/>
            <p:nvPr/>
          </p:nvSpPr>
          <p:spPr>
            <a:xfrm rot="20367781">
              <a:off x="5736857" y="2771134"/>
              <a:ext cx="3796779" cy="426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err="1">
                  <a:solidFill>
                    <a:schemeClr val="tx1"/>
                  </a:solidFill>
                  <a:effectLst>
                    <a:glow rad="101600">
                      <a:schemeClr val="bg1">
                        <a:alpha val="60000"/>
                      </a:schemeClr>
                    </a:glow>
                  </a:effectLst>
                </a:rPr>
                <a:t>Pte</a:t>
              </a:r>
              <a:r>
                <a:rPr lang="pt-BR" sz="2800" b="1" dirty="0">
                  <a:solidFill>
                    <a:schemeClr val="tx1"/>
                  </a:solidFill>
                  <a:effectLst>
                    <a:glow rad="101600">
                      <a:schemeClr val="bg1">
                        <a:alpha val="60000"/>
                      </a:schemeClr>
                    </a:glow>
                  </a:effectLst>
                </a:rPr>
                <a:t> Bernardo </a:t>
              </a:r>
              <a:r>
                <a:rPr lang="pt-BR" sz="2800" b="1" dirty="0" err="1">
                  <a:solidFill>
                    <a:schemeClr val="tx1"/>
                  </a:solidFill>
                  <a:effectLst>
                    <a:glow rad="101600">
                      <a:schemeClr val="bg1">
                        <a:alpha val="60000"/>
                      </a:schemeClr>
                    </a:glow>
                  </a:effectLst>
                </a:rPr>
                <a:t>Goldfarb</a:t>
              </a:r>
              <a:endParaRPr lang="pt-BR" sz="2800" b="1" dirty="0">
                <a:solidFill>
                  <a:schemeClr val="tx1"/>
                </a:solidFill>
                <a:effectLst>
                  <a:glow rad="101600">
                    <a:schemeClr val="bg1">
                      <a:alpha val="60000"/>
                    </a:schemeClr>
                  </a:glow>
                </a:effectLst>
              </a:endParaRPr>
            </a:p>
          </p:txBody>
        </p:sp>
        <p:sp>
          <p:nvSpPr>
            <p:cNvPr id="63" name="Rectangle 62"/>
            <p:cNvSpPr/>
            <p:nvPr/>
          </p:nvSpPr>
          <p:spPr>
            <a:xfrm rot="20085280">
              <a:off x="1086761" y="4755065"/>
              <a:ext cx="3796778" cy="426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effectLst>
                    <a:glow rad="101600">
                      <a:schemeClr val="bg1">
                        <a:alpha val="60000"/>
                      </a:schemeClr>
                    </a:glow>
                  </a:effectLst>
                </a:rPr>
                <a:t>Francisco Morato</a:t>
              </a:r>
            </a:p>
          </p:txBody>
        </p:sp>
        <p:sp>
          <p:nvSpPr>
            <p:cNvPr id="64" name="Rectangle 63"/>
            <p:cNvSpPr/>
            <p:nvPr/>
          </p:nvSpPr>
          <p:spPr>
            <a:xfrm rot="2749703">
              <a:off x="7021886" y="5268152"/>
              <a:ext cx="3796778" cy="426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effectLst>
                    <a:glow rad="101600">
                      <a:schemeClr val="bg1">
                        <a:alpha val="60000"/>
                      </a:schemeClr>
                    </a:glow>
                  </a:effectLst>
                </a:rPr>
                <a:t>Marginal Pinheiros</a:t>
              </a:r>
            </a:p>
          </p:txBody>
        </p:sp>
      </p:grpSp>
      <p:sp>
        <p:nvSpPr>
          <p:cNvPr id="14340" name="Rectangle 4"/>
          <p:cNvSpPr>
            <a:spLocks noChangeArrowheads="1"/>
          </p:cNvSpPr>
          <p:nvPr/>
        </p:nvSpPr>
        <p:spPr bwMode="auto">
          <a:xfrm>
            <a:off x="754933" y="5688882"/>
            <a:ext cx="11520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pt-BR" sz="3200" b="0" i="0" u="none" strike="noStrike" cap="none" normalizeH="0" baseline="0" dirty="0">
                <a:ln>
                  <a:noFill/>
                </a:ln>
                <a:solidFill>
                  <a:schemeClr val="tx1"/>
                </a:solidFill>
                <a:effectLst/>
                <a:latin typeface="Arial" pitchFamily="34" charset="0"/>
                <a:ea typeface="Calibri" pitchFamily="34" charset="0"/>
                <a:cs typeface="Arial" pitchFamily="34" charset="0"/>
              </a:rPr>
              <a:t>Este trabalho tem por finalidade propor soluções em transporte para o</a:t>
            </a:r>
            <a:r>
              <a:rPr kumimoji="0" lang="pt-BR" sz="3200" b="0" i="0" u="none" strike="noStrike" cap="none" normalizeH="0" dirty="0">
                <a:ln>
                  <a:noFill/>
                </a:ln>
                <a:solidFill>
                  <a:schemeClr val="tx1"/>
                </a:solidFill>
                <a:effectLst/>
                <a:latin typeface="Arial" pitchFamily="34" charset="0"/>
                <a:ea typeface="Calibri" pitchFamily="34" charset="0"/>
                <a:cs typeface="Arial" pitchFamily="34" charset="0"/>
              </a:rPr>
              <a:t> entrelaçamento formado pela Av. Vital Brasil, Francisco Morato, </a:t>
            </a:r>
            <a:r>
              <a:rPr kumimoji="0" lang="pt-BR" sz="3200" b="0" i="0" u="none" strike="noStrike" cap="none" normalizeH="0" dirty="0" err="1">
                <a:ln>
                  <a:noFill/>
                </a:ln>
                <a:solidFill>
                  <a:schemeClr val="tx1"/>
                </a:solidFill>
                <a:effectLst/>
                <a:latin typeface="Arial" pitchFamily="34" charset="0"/>
                <a:ea typeface="Calibri" pitchFamily="34" charset="0"/>
                <a:cs typeface="Arial" pitchFamily="34" charset="0"/>
              </a:rPr>
              <a:t>Pte</a:t>
            </a:r>
            <a:r>
              <a:rPr kumimoji="0" lang="pt-BR" sz="3200" b="0" i="0" u="none" strike="noStrike" cap="none" normalizeH="0" dirty="0">
                <a:ln>
                  <a:noFill/>
                </a:ln>
                <a:solidFill>
                  <a:schemeClr val="tx1"/>
                </a:solidFill>
                <a:effectLst/>
                <a:latin typeface="Arial" pitchFamily="34" charset="0"/>
                <a:ea typeface="Calibri" pitchFamily="34" charset="0"/>
                <a:cs typeface="Arial" pitchFamily="34" charset="0"/>
              </a:rPr>
              <a:t>. Bernardo </a:t>
            </a:r>
            <a:r>
              <a:rPr kumimoji="0" lang="pt-BR" sz="3200" b="0" i="0" u="none" strike="noStrike" cap="none" normalizeH="0" dirty="0" err="1">
                <a:ln>
                  <a:noFill/>
                </a:ln>
                <a:solidFill>
                  <a:schemeClr val="tx1"/>
                </a:solidFill>
                <a:effectLst/>
                <a:latin typeface="Arial" pitchFamily="34" charset="0"/>
                <a:ea typeface="Calibri" pitchFamily="34" charset="0"/>
                <a:cs typeface="Arial" pitchFamily="34" charset="0"/>
              </a:rPr>
              <a:t>Goldfarb</a:t>
            </a:r>
            <a:r>
              <a:rPr kumimoji="0" lang="pt-BR" sz="3200" b="0" i="0" u="none" strike="noStrike" cap="none" normalizeH="0" dirty="0">
                <a:ln>
                  <a:noFill/>
                </a:ln>
                <a:solidFill>
                  <a:schemeClr val="tx1"/>
                </a:solidFill>
                <a:effectLst/>
                <a:latin typeface="Arial" pitchFamily="34" charset="0"/>
                <a:ea typeface="Calibri" pitchFamily="34" charset="0"/>
                <a:cs typeface="Arial" pitchFamily="34" charset="0"/>
              </a:rPr>
              <a:t> e </a:t>
            </a:r>
            <a:r>
              <a:rPr kumimoji="0" lang="pt-BR" sz="3200" b="0" i="0" u="none" strike="noStrike" cap="none" normalizeH="0" dirty="0" err="1">
                <a:ln>
                  <a:noFill/>
                </a:ln>
                <a:solidFill>
                  <a:schemeClr val="tx1"/>
                </a:solidFill>
                <a:effectLst/>
                <a:latin typeface="Arial" pitchFamily="34" charset="0"/>
                <a:ea typeface="Calibri" pitchFamily="34" charset="0"/>
                <a:cs typeface="Arial" pitchFamily="34" charset="0"/>
              </a:rPr>
              <a:t>Pte</a:t>
            </a:r>
            <a:r>
              <a:rPr kumimoji="0" lang="pt-BR" sz="3200" b="0" i="0" u="none" strike="noStrike" cap="none" normalizeH="0" dirty="0">
                <a:ln>
                  <a:noFill/>
                </a:ln>
                <a:solidFill>
                  <a:schemeClr val="tx1"/>
                </a:solidFill>
                <a:effectLst/>
                <a:latin typeface="Arial" pitchFamily="34" charset="0"/>
                <a:ea typeface="Calibri" pitchFamily="34" charset="0"/>
                <a:cs typeface="Arial" pitchFamily="34" charset="0"/>
              </a:rPr>
              <a:t>. Eusébio Matoso (Figura 1). As melhorias propostas foram simuladas de forma a prever o desempenho do sistema em diversos cenários e escolher as condições mas favoráveis.</a:t>
            </a:r>
            <a:endParaRPr kumimoji="0" lang="pt-BR" sz="32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65" name="Gráfico 2"/>
          <p:cNvGraphicFramePr>
            <a:graphicFrameLocks/>
          </p:cNvGraphicFramePr>
          <p:nvPr>
            <p:extLst>
              <p:ext uri="{D42A27DB-BD31-4B8C-83A1-F6EECF244321}">
                <p14:modId xmlns:p14="http://schemas.microsoft.com/office/powerpoint/2010/main" val="4033068885"/>
              </p:ext>
            </p:extLst>
          </p:nvPr>
        </p:nvGraphicFramePr>
        <p:xfrm>
          <a:off x="12862823" y="4849290"/>
          <a:ext cx="11573038" cy="7949325"/>
        </p:xfrm>
        <a:graphic>
          <a:graphicData uri="http://schemas.openxmlformats.org/drawingml/2006/chart">
            <c:chart xmlns:c="http://schemas.openxmlformats.org/drawingml/2006/chart" xmlns:r="http://schemas.openxmlformats.org/officeDocument/2006/relationships" r:id="rId7"/>
          </a:graphicData>
        </a:graphic>
      </p:graphicFrame>
      <p:sp>
        <p:nvSpPr>
          <p:cNvPr id="66" name="Rectangle 5"/>
          <p:cNvSpPr>
            <a:spLocks noChangeArrowheads="1"/>
          </p:cNvSpPr>
          <p:nvPr/>
        </p:nvSpPr>
        <p:spPr bwMode="auto">
          <a:xfrm>
            <a:off x="754933" y="15728191"/>
            <a:ext cx="11520000" cy="138807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pt-BR" sz="3200" b="0" i="0" u="none" strike="noStrike" cap="none" normalizeH="0" baseline="0" dirty="0">
                <a:ln>
                  <a:noFill/>
                </a:ln>
                <a:solidFill>
                  <a:schemeClr val="tx1"/>
                </a:solidFill>
                <a:effectLst/>
                <a:latin typeface="Arial" pitchFamily="34" charset="0"/>
                <a:cs typeface="Arial" pitchFamily="34" charset="0"/>
              </a:rPr>
              <a:t>A</a:t>
            </a:r>
            <a:r>
              <a:rPr lang="pt-BR" sz="3200" dirty="0">
                <a:latin typeface="Arial" pitchFamily="34" charset="0"/>
                <a:cs typeface="Arial" pitchFamily="34" charset="0"/>
              </a:rPr>
              <a:t> primeira etapa do projeto consistiu na realização de um diagnóstico da situação atual do entrelaçamento, com o objetivo de levantar os principais problemas da região. Para isso o grupo realizou contagens de veículos através de vídeos fornecidos pela  Companhia de Engenharia de Tráfego (CET). Além disso, foram feitas contagens adicionais em campo, visando cobrir fluxos que não puderam ser identificados nas filmagens. Em seguida, elaboramos um modelo da situação atual e realizamos a calibração desse, ou seja, foram feitos ajustes para que os valores modelados e observados fossem semelhantes. </a:t>
            </a:r>
          </a:p>
          <a:p>
            <a:pPr lvl="0" algn="just" defTabSz="914400" fontAlgn="base">
              <a:spcBef>
                <a:spcPct val="0"/>
              </a:spcBef>
              <a:spcAft>
                <a:spcPct val="0"/>
              </a:spcAft>
            </a:pPr>
            <a:r>
              <a:rPr lang="pt-BR" sz="3200" dirty="0">
                <a:latin typeface="Arial" pitchFamily="34" charset="0"/>
                <a:cs typeface="Arial" pitchFamily="34" charset="0"/>
              </a:rPr>
              <a:t>Esse projeto utilizou um micromodelo de simulação, que permite um alto grau de detalhamento, pois trata cada veículo e usuário de forma individual. O software escolhido para o desenvolvimento do trabalho foi o VISSIM 9 da empresa PTV. </a:t>
            </a:r>
          </a:p>
          <a:p>
            <a:pPr algn="just" defTabSz="914400" fontAlgn="base">
              <a:spcBef>
                <a:spcPct val="0"/>
              </a:spcBef>
              <a:spcAft>
                <a:spcPct val="0"/>
              </a:spcAft>
            </a:pPr>
            <a:r>
              <a:rPr lang="pt-BR" sz="3200" dirty="0">
                <a:latin typeface="Arial" pitchFamily="34" charset="0"/>
                <a:cs typeface="Arial" pitchFamily="34" charset="0"/>
              </a:rPr>
              <a:t>As próximas etapas consistiram na proposição de alternativas visando resolver os problemas levantados em diagnóstico. Essas foram divididas em dois grupos principais: aquelas que resultaram no </a:t>
            </a:r>
            <a:r>
              <a:rPr lang="pt-BR" sz="3200" dirty="0" err="1">
                <a:latin typeface="Arial" pitchFamily="34" charset="0"/>
                <a:cs typeface="Arial" pitchFamily="34" charset="0"/>
              </a:rPr>
              <a:t>reprojeto</a:t>
            </a:r>
            <a:r>
              <a:rPr lang="pt-BR" sz="3200" dirty="0">
                <a:latin typeface="Arial" pitchFamily="34" charset="0"/>
                <a:cs typeface="Arial" pitchFamily="34" charset="0"/>
              </a:rPr>
              <a:t> de vias, e aquelas que envolveram a aplicação de ferramentas de ITS. Ao final, serão escolhidas as soluções que gerem melhorias na velocidade média e atraso médio dos fluxos mais intensos. </a:t>
            </a:r>
          </a:p>
          <a:p>
            <a:pPr algn="just" defTabSz="914400" fontAlgn="base">
              <a:spcBef>
                <a:spcPct val="0"/>
              </a:spcBef>
              <a:spcAft>
                <a:spcPct val="0"/>
              </a:spcAft>
            </a:pPr>
            <a:r>
              <a:rPr lang="pt-BR" sz="3200" dirty="0">
                <a:latin typeface="Arial" pitchFamily="34" charset="0"/>
                <a:cs typeface="Arial" pitchFamily="34" charset="0"/>
              </a:rPr>
              <a:t>A proposição e análise de alternativas envolvendo a alteração no projeto das vias do entrelaçamento em estudo terão duas etapas.  Inicialmente as soluções serão projetadas no software de projeto de vias AutoCAD Civil 3D. Em seguida, baseado no novo projeto das vias, serão realizadas as alterações necessárias no micromodelo estudado e a simulação.</a:t>
            </a:r>
          </a:p>
        </p:txBody>
      </p:sp>
      <p:sp>
        <p:nvSpPr>
          <p:cNvPr id="68" name="Rectangle 5"/>
          <p:cNvSpPr>
            <a:spLocks noChangeArrowheads="1"/>
          </p:cNvSpPr>
          <p:nvPr/>
        </p:nvSpPr>
        <p:spPr bwMode="auto">
          <a:xfrm>
            <a:off x="13019042" y="13251295"/>
            <a:ext cx="11520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tabLst/>
            </a:pPr>
            <a:r>
              <a:rPr lang="pt-BR" sz="3200" dirty="0">
                <a:latin typeface="Arial" pitchFamily="34" charset="0"/>
                <a:cs typeface="Arial" pitchFamily="34" charset="0"/>
              </a:rPr>
              <a:t>Os resultados da calibração estão apresentados na Tabela 1.</a:t>
            </a:r>
            <a:endParaRPr kumimoji="0" lang="pt-BR" sz="32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72236369"/>
              </p:ext>
            </p:extLst>
          </p:nvPr>
        </p:nvGraphicFramePr>
        <p:xfrm>
          <a:off x="12992523" y="13909979"/>
          <a:ext cx="11484000" cy="5584641"/>
        </p:xfrm>
        <a:graphic>
          <a:graphicData uri="http://schemas.openxmlformats.org/drawingml/2006/table">
            <a:tbl>
              <a:tblPr firstRow="1" bandRow="1">
                <a:tableStyleId>{5FD0F851-EC5A-4D38-B0AD-8093EC10F338}</a:tableStyleId>
              </a:tblPr>
              <a:tblGrid>
                <a:gridCol w="6953869">
                  <a:extLst>
                    <a:ext uri="{9D8B030D-6E8A-4147-A177-3AD203B41FA5}">
                      <a16:colId xmlns:a16="http://schemas.microsoft.com/office/drawing/2014/main" val="2269301207"/>
                    </a:ext>
                  </a:extLst>
                </a:gridCol>
                <a:gridCol w="2376264">
                  <a:extLst>
                    <a:ext uri="{9D8B030D-6E8A-4147-A177-3AD203B41FA5}">
                      <a16:colId xmlns:a16="http://schemas.microsoft.com/office/drawing/2014/main" val="311367100"/>
                    </a:ext>
                  </a:extLst>
                </a:gridCol>
                <a:gridCol w="2153867">
                  <a:extLst>
                    <a:ext uri="{9D8B030D-6E8A-4147-A177-3AD203B41FA5}">
                      <a16:colId xmlns:a16="http://schemas.microsoft.com/office/drawing/2014/main" val="3589901779"/>
                    </a:ext>
                  </a:extLst>
                </a:gridCol>
              </a:tblGrid>
              <a:tr h="1178741">
                <a:tc>
                  <a:txBody>
                    <a:bodyPr/>
                    <a:lstStyle/>
                    <a:p>
                      <a:pPr algn="ctr"/>
                      <a:r>
                        <a:rPr lang="pt-BR" sz="2800" dirty="0">
                          <a:latin typeface="Arial" panose="020B0604020202020204" pitchFamily="34" charset="0"/>
                          <a:cs typeface="Arial" panose="020B0604020202020204" pitchFamily="34" charset="0"/>
                        </a:rPr>
                        <a:t>Sentido</a:t>
                      </a:r>
                      <a:endParaRPr lang="pt-BR" sz="2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800" dirty="0">
                          <a:latin typeface="Arial" panose="020B0604020202020204" pitchFamily="34" charset="0"/>
                          <a:cs typeface="Arial" panose="020B0604020202020204" pitchFamily="34" charset="0"/>
                        </a:rPr>
                        <a:t>Velocidade Média (Km/h)</a:t>
                      </a:r>
                      <a:endParaRPr lang="pt-BR" sz="2800" dirty="0">
                        <a:solidFill>
                          <a:schemeClr val="tx1"/>
                        </a:solidFill>
                        <a:latin typeface="Arial" panose="020B0604020202020204" pitchFamily="34" charset="0"/>
                        <a:cs typeface="Arial" panose="020B060402020202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800" dirty="0">
                          <a:latin typeface="Arial" panose="020B0604020202020204" pitchFamily="34" charset="0"/>
                          <a:cs typeface="Arial" panose="020B0604020202020204" pitchFamily="34" charset="0"/>
                        </a:rPr>
                        <a:t>Atraso Médio (minutos)</a:t>
                      </a:r>
                      <a:endParaRPr lang="pt-BR" sz="2800" dirty="0">
                        <a:solidFill>
                          <a:schemeClr val="tx1"/>
                        </a:solidFill>
                        <a:latin typeface="Arial" panose="020B0604020202020204" pitchFamily="34" charset="0"/>
                        <a:cs typeface="Arial" panose="020B0604020202020204" pitchFamily="34" charset="0"/>
                      </a:endParaRP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641311"/>
                  </a:ext>
                </a:extLst>
              </a:tr>
              <a:tr h="601863">
                <a:tc>
                  <a:txBody>
                    <a:bodyPr/>
                    <a:lstStyle/>
                    <a:p>
                      <a:pPr algn="just"/>
                      <a:r>
                        <a:rPr lang="pt-BR" sz="2800" dirty="0">
                          <a:latin typeface="Arial" panose="020B0604020202020204" pitchFamily="34" charset="0"/>
                          <a:cs typeface="Arial" panose="020B0604020202020204" pitchFamily="34" charset="0"/>
                        </a:rPr>
                        <a:t>F.</a:t>
                      </a:r>
                      <a:r>
                        <a:rPr lang="pt-BR" sz="2800" baseline="0" dirty="0">
                          <a:latin typeface="Arial" panose="020B0604020202020204" pitchFamily="34" charset="0"/>
                          <a:cs typeface="Arial" panose="020B0604020202020204" pitchFamily="34" charset="0"/>
                        </a:rPr>
                        <a:t> Morato – </a:t>
                      </a:r>
                      <a:r>
                        <a:rPr lang="pt-BR" sz="2800" baseline="0" dirty="0" err="1">
                          <a:latin typeface="Arial" panose="020B0604020202020204" pitchFamily="34" charset="0"/>
                          <a:cs typeface="Arial" panose="020B0604020202020204" pitchFamily="34" charset="0"/>
                        </a:rPr>
                        <a:t>Pte</a:t>
                      </a:r>
                      <a:r>
                        <a:rPr lang="pt-BR" sz="2800" baseline="0" dirty="0">
                          <a:latin typeface="Arial" panose="020B0604020202020204" pitchFamily="34" charset="0"/>
                          <a:cs typeface="Arial" panose="020B0604020202020204" pitchFamily="34" charset="0"/>
                        </a:rPr>
                        <a:t>. Eusébio Matoso</a:t>
                      </a:r>
                      <a:endParaRPr lang="pt-BR" sz="28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pt-BR" sz="2800" dirty="0">
                          <a:latin typeface="Arial" panose="020B0604020202020204" pitchFamily="34" charset="0"/>
                          <a:cs typeface="Arial" panose="020B0604020202020204" pitchFamily="34" charset="0"/>
                        </a:rPr>
                        <a:t>10,31</a:t>
                      </a:r>
                    </a:p>
                  </a:txBody>
                  <a:tcPr anchor="ctr">
                    <a:lnT w="12700" cap="flat" cmpd="sng" algn="ctr">
                      <a:solidFill>
                        <a:schemeClr val="tx1"/>
                      </a:solidFill>
                      <a:prstDash val="solid"/>
                      <a:round/>
                      <a:headEnd type="none" w="med" len="med"/>
                      <a:tailEnd type="none" w="med" len="med"/>
                    </a:lnT>
                  </a:tcPr>
                </a:tc>
                <a:tc>
                  <a:txBody>
                    <a:bodyPr/>
                    <a:lstStyle/>
                    <a:p>
                      <a:pPr algn="ctr"/>
                      <a:r>
                        <a:rPr lang="pt-BR" sz="2800" dirty="0">
                          <a:latin typeface="Arial" panose="020B0604020202020204" pitchFamily="34" charset="0"/>
                          <a:cs typeface="Arial" panose="020B0604020202020204" pitchFamily="34" charset="0"/>
                        </a:rPr>
                        <a:t>2,69</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9946333"/>
                  </a:ext>
                </a:extLst>
              </a:tr>
              <a:tr h="601863">
                <a:tc>
                  <a:txBody>
                    <a:bodyPr/>
                    <a:lstStyle/>
                    <a:p>
                      <a:pPr marL="0" marR="0" lvl="0" indent="0" algn="just" defTabSz="3497580" rtl="0" eaLnBrk="1" fontAlgn="auto" latinLnBrk="0" hangingPunct="1">
                        <a:lnSpc>
                          <a:spcPct val="100000"/>
                        </a:lnSpc>
                        <a:spcBef>
                          <a:spcPts val="0"/>
                        </a:spcBef>
                        <a:spcAft>
                          <a:spcPts val="0"/>
                        </a:spcAft>
                        <a:buClrTx/>
                        <a:buSzTx/>
                        <a:buFontTx/>
                        <a:buNone/>
                        <a:tabLst/>
                        <a:defRPr/>
                      </a:pPr>
                      <a:r>
                        <a:rPr lang="pt-BR" sz="2800" dirty="0">
                          <a:latin typeface="Arial" panose="020B0604020202020204" pitchFamily="34" charset="0"/>
                          <a:cs typeface="Arial" panose="020B0604020202020204" pitchFamily="34" charset="0"/>
                        </a:rPr>
                        <a:t>F.</a:t>
                      </a:r>
                      <a:r>
                        <a:rPr lang="pt-BR" sz="2800" baseline="0" dirty="0">
                          <a:latin typeface="Arial" panose="020B0604020202020204" pitchFamily="34" charset="0"/>
                          <a:cs typeface="Arial" panose="020B0604020202020204" pitchFamily="34" charset="0"/>
                        </a:rPr>
                        <a:t> Morato – Marginal Pinheiros</a:t>
                      </a:r>
                      <a:endParaRPr lang="pt-BR" sz="2800" dirty="0">
                        <a:latin typeface="Arial" panose="020B0604020202020204" pitchFamily="34" charset="0"/>
                        <a:cs typeface="Arial" panose="020B0604020202020204" pitchFamily="34" charset="0"/>
                      </a:endParaRPr>
                    </a:p>
                  </a:txBody>
                  <a:tcPr anchor="ctr"/>
                </a:tc>
                <a:tc>
                  <a:txBody>
                    <a:bodyPr/>
                    <a:lstStyle/>
                    <a:p>
                      <a:pPr algn="ctr"/>
                      <a:r>
                        <a:rPr lang="pt-BR" sz="2800" dirty="0">
                          <a:latin typeface="Arial" panose="020B0604020202020204" pitchFamily="34" charset="0"/>
                          <a:cs typeface="Arial" panose="020B0604020202020204" pitchFamily="34" charset="0"/>
                        </a:rPr>
                        <a:t>9,07</a:t>
                      </a:r>
                    </a:p>
                  </a:txBody>
                  <a:tcPr anchor="ctr"/>
                </a:tc>
                <a:tc>
                  <a:txBody>
                    <a:bodyPr/>
                    <a:lstStyle/>
                    <a:p>
                      <a:pPr algn="ctr"/>
                      <a:r>
                        <a:rPr lang="pt-BR" sz="2800" dirty="0">
                          <a:latin typeface="Arial" panose="020B0604020202020204" pitchFamily="34" charset="0"/>
                          <a:cs typeface="Arial" panose="020B0604020202020204" pitchFamily="34" charset="0"/>
                        </a:rPr>
                        <a:t>3,03</a:t>
                      </a:r>
                    </a:p>
                  </a:txBody>
                  <a:tcPr anchor="ctr"/>
                </a:tc>
                <a:extLst>
                  <a:ext uri="{0D108BD9-81ED-4DB2-BD59-A6C34878D82A}">
                    <a16:rowId xmlns:a16="http://schemas.microsoft.com/office/drawing/2014/main" val="3555508150"/>
                  </a:ext>
                </a:extLst>
              </a:tr>
              <a:tr h="601863">
                <a:tc>
                  <a:txBody>
                    <a:bodyPr/>
                    <a:lstStyle/>
                    <a:p>
                      <a:pPr algn="just"/>
                      <a:r>
                        <a:rPr lang="pt-BR" sz="2800" baseline="0" dirty="0">
                          <a:latin typeface="Arial" panose="020B0604020202020204" pitchFamily="34" charset="0"/>
                          <a:cs typeface="Arial" panose="020B0604020202020204" pitchFamily="34" charset="0"/>
                        </a:rPr>
                        <a:t> F. Morato – </a:t>
                      </a:r>
                      <a:r>
                        <a:rPr lang="pt-BR" sz="2800" baseline="0" dirty="0" err="1">
                          <a:latin typeface="Arial" panose="020B0604020202020204" pitchFamily="34" charset="0"/>
                          <a:cs typeface="Arial" panose="020B0604020202020204" pitchFamily="34" charset="0"/>
                        </a:rPr>
                        <a:t>Pte</a:t>
                      </a:r>
                      <a:r>
                        <a:rPr lang="pt-BR" sz="2800" baseline="0" dirty="0">
                          <a:latin typeface="Arial" panose="020B0604020202020204" pitchFamily="34" charset="0"/>
                          <a:cs typeface="Arial" panose="020B0604020202020204" pitchFamily="34" charset="0"/>
                        </a:rPr>
                        <a:t>. Bernardo </a:t>
                      </a:r>
                      <a:r>
                        <a:rPr lang="pt-BR" sz="2800" baseline="0" dirty="0" err="1">
                          <a:latin typeface="Arial" panose="020B0604020202020204" pitchFamily="34" charset="0"/>
                          <a:cs typeface="Arial" panose="020B0604020202020204" pitchFamily="34" charset="0"/>
                        </a:rPr>
                        <a:t>Goldfarb</a:t>
                      </a:r>
                      <a:endParaRPr lang="pt-BR" sz="2800" dirty="0">
                        <a:latin typeface="Arial" panose="020B0604020202020204" pitchFamily="34" charset="0"/>
                        <a:cs typeface="Arial" panose="020B0604020202020204" pitchFamily="34" charset="0"/>
                      </a:endParaRPr>
                    </a:p>
                  </a:txBody>
                  <a:tcPr anchor="ctr"/>
                </a:tc>
                <a:tc>
                  <a:txBody>
                    <a:bodyPr/>
                    <a:lstStyle/>
                    <a:p>
                      <a:pPr algn="ctr"/>
                      <a:r>
                        <a:rPr lang="pt-BR" sz="2800" dirty="0">
                          <a:latin typeface="Arial" panose="020B0604020202020204" pitchFamily="34" charset="0"/>
                          <a:cs typeface="Arial" panose="020B0604020202020204" pitchFamily="34" charset="0"/>
                        </a:rPr>
                        <a:t>13,05</a:t>
                      </a:r>
                    </a:p>
                  </a:txBody>
                  <a:tcPr anchor="ctr"/>
                </a:tc>
                <a:tc>
                  <a:txBody>
                    <a:bodyPr/>
                    <a:lstStyle/>
                    <a:p>
                      <a:pPr algn="ctr"/>
                      <a:r>
                        <a:rPr lang="pt-BR" sz="2800" dirty="0">
                          <a:latin typeface="Arial" panose="020B0604020202020204" pitchFamily="34" charset="0"/>
                          <a:cs typeface="Arial" panose="020B0604020202020204" pitchFamily="34" charset="0"/>
                        </a:rPr>
                        <a:t>1,31</a:t>
                      </a:r>
                    </a:p>
                  </a:txBody>
                  <a:tcPr anchor="ctr"/>
                </a:tc>
                <a:extLst>
                  <a:ext uri="{0D108BD9-81ED-4DB2-BD59-A6C34878D82A}">
                    <a16:rowId xmlns:a16="http://schemas.microsoft.com/office/drawing/2014/main" val="571867899"/>
                  </a:ext>
                </a:extLst>
              </a:tr>
              <a:tr h="601863">
                <a:tc>
                  <a:txBody>
                    <a:bodyPr/>
                    <a:lstStyle/>
                    <a:p>
                      <a:pPr algn="just"/>
                      <a:r>
                        <a:rPr lang="pt-BR" sz="2800" dirty="0">
                          <a:latin typeface="Arial" panose="020B0604020202020204" pitchFamily="34" charset="0"/>
                          <a:cs typeface="Arial" panose="020B0604020202020204" pitchFamily="34" charset="0"/>
                        </a:rPr>
                        <a:t>Av. Vital Brasil</a:t>
                      </a:r>
                      <a:r>
                        <a:rPr lang="pt-BR" sz="2800" baseline="0" dirty="0">
                          <a:latin typeface="Arial" panose="020B0604020202020204" pitchFamily="34" charset="0"/>
                          <a:cs typeface="Arial" panose="020B0604020202020204" pitchFamily="34" charset="0"/>
                        </a:rPr>
                        <a:t> – </a:t>
                      </a:r>
                      <a:r>
                        <a:rPr lang="pt-BR" sz="2800" baseline="0" dirty="0" err="1">
                          <a:latin typeface="Arial" panose="020B0604020202020204" pitchFamily="34" charset="0"/>
                          <a:cs typeface="Arial" panose="020B0604020202020204" pitchFamily="34" charset="0"/>
                        </a:rPr>
                        <a:t>Pte</a:t>
                      </a:r>
                      <a:r>
                        <a:rPr lang="pt-BR" sz="2800" baseline="0" dirty="0">
                          <a:latin typeface="Arial" panose="020B0604020202020204" pitchFamily="34" charset="0"/>
                          <a:cs typeface="Arial" panose="020B0604020202020204" pitchFamily="34" charset="0"/>
                        </a:rPr>
                        <a:t>. Eusébio Matoso</a:t>
                      </a:r>
                      <a:endParaRPr lang="pt-BR" sz="2800" dirty="0">
                        <a:latin typeface="Arial" panose="020B0604020202020204" pitchFamily="34" charset="0"/>
                        <a:cs typeface="Arial" panose="020B0604020202020204" pitchFamily="34" charset="0"/>
                      </a:endParaRPr>
                    </a:p>
                  </a:txBody>
                  <a:tcPr anchor="ctr"/>
                </a:tc>
                <a:tc>
                  <a:txBody>
                    <a:bodyPr/>
                    <a:lstStyle/>
                    <a:p>
                      <a:pPr algn="ctr"/>
                      <a:r>
                        <a:rPr lang="pt-BR" sz="2800" dirty="0">
                          <a:latin typeface="Arial" panose="020B0604020202020204" pitchFamily="34" charset="0"/>
                          <a:cs typeface="Arial" panose="020B0604020202020204" pitchFamily="34" charset="0"/>
                        </a:rPr>
                        <a:t>13,35</a:t>
                      </a:r>
                    </a:p>
                  </a:txBody>
                  <a:tcPr anchor="ctr"/>
                </a:tc>
                <a:tc>
                  <a:txBody>
                    <a:bodyPr/>
                    <a:lstStyle/>
                    <a:p>
                      <a:pPr algn="ctr"/>
                      <a:r>
                        <a:rPr lang="pt-BR" sz="2800" dirty="0">
                          <a:latin typeface="Arial" panose="020B0604020202020204" pitchFamily="34" charset="0"/>
                          <a:cs typeface="Arial" panose="020B0604020202020204" pitchFamily="34" charset="0"/>
                        </a:rPr>
                        <a:t>2,05</a:t>
                      </a:r>
                    </a:p>
                  </a:txBody>
                  <a:tcPr anchor="ctr"/>
                </a:tc>
                <a:extLst>
                  <a:ext uri="{0D108BD9-81ED-4DB2-BD59-A6C34878D82A}">
                    <a16:rowId xmlns:a16="http://schemas.microsoft.com/office/drawing/2014/main" val="1319598177"/>
                  </a:ext>
                </a:extLst>
              </a:tr>
              <a:tr h="601863">
                <a:tc>
                  <a:txBody>
                    <a:bodyPr/>
                    <a:lstStyle/>
                    <a:p>
                      <a:pPr algn="just"/>
                      <a:r>
                        <a:rPr lang="pt-BR" sz="2800" dirty="0">
                          <a:latin typeface="Arial" panose="020B0604020202020204" pitchFamily="34" charset="0"/>
                          <a:cs typeface="Arial" panose="020B0604020202020204" pitchFamily="34" charset="0"/>
                        </a:rPr>
                        <a:t>Av. Vital Brasil</a:t>
                      </a:r>
                      <a:r>
                        <a:rPr lang="pt-BR" sz="2800" baseline="0" dirty="0">
                          <a:latin typeface="Arial" panose="020B0604020202020204" pitchFamily="34" charset="0"/>
                          <a:cs typeface="Arial" panose="020B0604020202020204" pitchFamily="34" charset="0"/>
                        </a:rPr>
                        <a:t> – Marginal Pinheiros</a:t>
                      </a:r>
                      <a:endParaRPr lang="pt-BR" sz="2800" dirty="0">
                        <a:latin typeface="Arial" panose="020B0604020202020204" pitchFamily="34" charset="0"/>
                        <a:cs typeface="Arial" panose="020B0604020202020204" pitchFamily="34" charset="0"/>
                      </a:endParaRPr>
                    </a:p>
                  </a:txBody>
                  <a:tcPr anchor="ctr"/>
                </a:tc>
                <a:tc>
                  <a:txBody>
                    <a:bodyPr/>
                    <a:lstStyle/>
                    <a:p>
                      <a:pPr algn="ctr"/>
                      <a:r>
                        <a:rPr lang="pt-BR" sz="2800" dirty="0">
                          <a:latin typeface="Arial" panose="020B0604020202020204" pitchFamily="34" charset="0"/>
                          <a:cs typeface="Arial" panose="020B0604020202020204" pitchFamily="34" charset="0"/>
                        </a:rPr>
                        <a:t>10,93</a:t>
                      </a:r>
                    </a:p>
                  </a:txBody>
                  <a:tcPr anchor="ctr"/>
                </a:tc>
                <a:tc>
                  <a:txBody>
                    <a:bodyPr/>
                    <a:lstStyle/>
                    <a:p>
                      <a:pPr algn="ctr"/>
                      <a:r>
                        <a:rPr lang="pt-BR" sz="2800" dirty="0">
                          <a:latin typeface="Arial" panose="020B0604020202020204" pitchFamily="34" charset="0"/>
                          <a:cs typeface="Arial" panose="020B0604020202020204" pitchFamily="34" charset="0"/>
                        </a:rPr>
                        <a:t>2,49</a:t>
                      </a:r>
                    </a:p>
                  </a:txBody>
                  <a:tcPr anchor="ctr"/>
                </a:tc>
                <a:extLst>
                  <a:ext uri="{0D108BD9-81ED-4DB2-BD59-A6C34878D82A}">
                    <a16:rowId xmlns:a16="http://schemas.microsoft.com/office/drawing/2014/main" val="2543011232"/>
                  </a:ext>
                </a:extLst>
              </a:tr>
              <a:tr h="601863">
                <a:tc>
                  <a:txBody>
                    <a:bodyPr/>
                    <a:lstStyle/>
                    <a:p>
                      <a:pPr marL="0" marR="0" lvl="0" indent="0" algn="just" defTabSz="3497580" rtl="0" eaLnBrk="1" fontAlgn="auto" latinLnBrk="0" hangingPunct="1">
                        <a:lnSpc>
                          <a:spcPct val="100000"/>
                        </a:lnSpc>
                        <a:spcBef>
                          <a:spcPts val="0"/>
                        </a:spcBef>
                        <a:spcAft>
                          <a:spcPts val="0"/>
                        </a:spcAft>
                        <a:buClrTx/>
                        <a:buSzTx/>
                        <a:buFontTx/>
                        <a:buNone/>
                        <a:tabLst/>
                        <a:defRPr/>
                      </a:pPr>
                      <a:r>
                        <a:rPr lang="pt-BR" sz="2800" dirty="0">
                          <a:latin typeface="Arial" panose="020B0604020202020204" pitchFamily="34" charset="0"/>
                          <a:cs typeface="Arial" panose="020B0604020202020204" pitchFamily="34" charset="0"/>
                        </a:rPr>
                        <a:t>Av. Vital Brasil</a:t>
                      </a:r>
                      <a:r>
                        <a:rPr lang="pt-BR" sz="2800" baseline="0" dirty="0">
                          <a:latin typeface="Arial" panose="020B0604020202020204" pitchFamily="34" charset="0"/>
                          <a:cs typeface="Arial" panose="020B0604020202020204" pitchFamily="34" charset="0"/>
                        </a:rPr>
                        <a:t> – </a:t>
                      </a:r>
                      <a:r>
                        <a:rPr lang="pt-BR" sz="2800" baseline="0" dirty="0" err="1">
                          <a:latin typeface="Arial" panose="020B0604020202020204" pitchFamily="34" charset="0"/>
                          <a:cs typeface="Arial" panose="020B0604020202020204" pitchFamily="34" charset="0"/>
                        </a:rPr>
                        <a:t>Pte</a:t>
                      </a:r>
                      <a:r>
                        <a:rPr lang="pt-BR" sz="2800" baseline="0" dirty="0">
                          <a:latin typeface="Arial" panose="020B0604020202020204" pitchFamily="34" charset="0"/>
                          <a:cs typeface="Arial" panose="020B0604020202020204" pitchFamily="34" charset="0"/>
                        </a:rPr>
                        <a:t>. Eusébio Matoso</a:t>
                      </a:r>
                      <a:endParaRPr lang="pt-BR" sz="2800" dirty="0">
                        <a:latin typeface="Arial" panose="020B0604020202020204" pitchFamily="34" charset="0"/>
                        <a:cs typeface="Arial" panose="020B0604020202020204" pitchFamily="34" charset="0"/>
                      </a:endParaRPr>
                    </a:p>
                  </a:txBody>
                  <a:tcPr anchor="ctr"/>
                </a:tc>
                <a:tc>
                  <a:txBody>
                    <a:bodyPr/>
                    <a:lstStyle/>
                    <a:p>
                      <a:pPr algn="ctr"/>
                      <a:r>
                        <a:rPr lang="pt-BR" sz="2800" dirty="0">
                          <a:latin typeface="Arial" panose="020B0604020202020204" pitchFamily="34" charset="0"/>
                          <a:cs typeface="Arial" panose="020B0604020202020204" pitchFamily="34" charset="0"/>
                        </a:rPr>
                        <a:t>12,20</a:t>
                      </a:r>
                    </a:p>
                  </a:txBody>
                  <a:tcPr anchor="ctr"/>
                </a:tc>
                <a:tc>
                  <a:txBody>
                    <a:bodyPr/>
                    <a:lstStyle/>
                    <a:p>
                      <a:pPr algn="ctr"/>
                      <a:r>
                        <a:rPr lang="pt-BR" sz="2800" dirty="0">
                          <a:latin typeface="Arial" panose="020B0604020202020204" pitchFamily="34" charset="0"/>
                          <a:cs typeface="Arial" panose="020B0604020202020204" pitchFamily="34" charset="0"/>
                        </a:rPr>
                        <a:t>1,54</a:t>
                      </a:r>
                    </a:p>
                  </a:txBody>
                  <a:tcPr anchor="ctr"/>
                </a:tc>
                <a:extLst>
                  <a:ext uri="{0D108BD9-81ED-4DB2-BD59-A6C34878D82A}">
                    <a16:rowId xmlns:a16="http://schemas.microsoft.com/office/drawing/2014/main" val="3582067259"/>
                  </a:ext>
                </a:extLst>
              </a:tr>
              <a:tr h="601863">
                <a:tc>
                  <a:txBody>
                    <a:bodyPr/>
                    <a:lstStyle/>
                    <a:p>
                      <a:pPr algn="just"/>
                      <a:r>
                        <a:rPr lang="pt-BR" sz="2800" dirty="0">
                          <a:latin typeface="Arial" panose="020B0604020202020204" pitchFamily="34" charset="0"/>
                          <a:cs typeface="Arial" panose="020B0604020202020204" pitchFamily="34" charset="0"/>
                        </a:rPr>
                        <a:t>Marginal Pinheiros</a:t>
                      </a:r>
                      <a:r>
                        <a:rPr lang="pt-BR" sz="2800" baseline="0" dirty="0">
                          <a:latin typeface="Arial" panose="020B0604020202020204" pitchFamily="34" charset="0"/>
                          <a:cs typeface="Arial" panose="020B0604020202020204" pitchFamily="34" charset="0"/>
                        </a:rPr>
                        <a:t> – </a:t>
                      </a:r>
                      <a:r>
                        <a:rPr lang="pt-BR" sz="2800" baseline="0" dirty="0" err="1">
                          <a:latin typeface="Arial" panose="020B0604020202020204" pitchFamily="34" charset="0"/>
                          <a:cs typeface="Arial" panose="020B0604020202020204" pitchFamily="34" charset="0"/>
                        </a:rPr>
                        <a:t>Pte</a:t>
                      </a:r>
                      <a:r>
                        <a:rPr lang="pt-BR" sz="2800" baseline="0" dirty="0">
                          <a:latin typeface="Arial" panose="020B0604020202020204" pitchFamily="34" charset="0"/>
                          <a:cs typeface="Arial" panose="020B0604020202020204" pitchFamily="34" charset="0"/>
                        </a:rPr>
                        <a:t>. Eusébio Matoso</a:t>
                      </a:r>
                      <a:endParaRPr lang="pt-BR" sz="2800" dirty="0">
                        <a:latin typeface="Arial" panose="020B0604020202020204" pitchFamily="34" charset="0"/>
                        <a:cs typeface="Arial" panose="020B0604020202020204" pitchFamily="34" charset="0"/>
                      </a:endParaRPr>
                    </a:p>
                  </a:txBody>
                  <a:tcPr anchor="ctr">
                    <a:lnB w="12700" cap="flat" cmpd="sng" algn="ctr">
                      <a:noFill/>
                      <a:prstDash val="solid"/>
                      <a:round/>
                      <a:headEnd type="none" w="med" len="med"/>
                      <a:tailEnd type="none" w="med" len="med"/>
                    </a:lnB>
                  </a:tcPr>
                </a:tc>
                <a:tc>
                  <a:txBody>
                    <a:bodyPr/>
                    <a:lstStyle/>
                    <a:p>
                      <a:pPr algn="ctr"/>
                      <a:r>
                        <a:rPr lang="pt-BR" sz="2800" dirty="0">
                          <a:latin typeface="Arial" panose="020B0604020202020204" pitchFamily="34" charset="0"/>
                          <a:cs typeface="Arial" panose="020B0604020202020204" pitchFamily="34" charset="0"/>
                        </a:rPr>
                        <a:t>5,45</a:t>
                      </a:r>
                    </a:p>
                  </a:txBody>
                  <a:tcPr anchor="ctr">
                    <a:lnB w="12700" cap="flat" cmpd="sng" algn="ctr">
                      <a:noFill/>
                      <a:prstDash val="solid"/>
                      <a:round/>
                      <a:headEnd type="none" w="med" len="med"/>
                      <a:tailEnd type="none" w="med" len="med"/>
                    </a:lnB>
                  </a:tcPr>
                </a:tc>
                <a:tc>
                  <a:txBody>
                    <a:bodyPr/>
                    <a:lstStyle/>
                    <a:p>
                      <a:pPr algn="ctr"/>
                      <a:r>
                        <a:rPr lang="pt-BR" sz="2800" dirty="0">
                          <a:latin typeface="Arial" panose="020B0604020202020204" pitchFamily="34" charset="0"/>
                          <a:cs typeface="Arial" panose="020B0604020202020204" pitchFamily="34" charset="0"/>
                        </a:rPr>
                        <a:t>2,34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661231408"/>
                  </a:ext>
                </a:extLst>
              </a:tr>
            </a:tbl>
          </a:graphicData>
        </a:graphic>
      </p:graphicFrame>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50247" y="27305840"/>
            <a:ext cx="5915313" cy="2724521"/>
          </a:xfrm>
          <a:prstGeom prst="rect">
            <a:avLst/>
          </a:prstGeom>
        </p:spPr>
      </p:pic>
      <p:pic>
        <p:nvPicPr>
          <p:cNvPr id="32" name="Picture 31"/>
          <p:cNvPicPr>
            <a:picLocks noChangeAspect="1"/>
          </p:cNvPicPr>
          <p:nvPr/>
        </p:nvPicPr>
        <p:blipFill rotWithShape="1">
          <a:blip r:embed="rId9">
            <a:extLst>
              <a:ext uri="{28A0092B-C50C-407E-A947-70E740481C1C}">
                <a14:useLocalDpi xmlns:a14="http://schemas.microsoft.com/office/drawing/2010/main" val="0"/>
              </a:ext>
            </a:extLst>
          </a:blip>
          <a:srcRect r="6722"/>
          <a:stretch/>
        </p:blipFill>
        <p:spPr>
          <a:xfrm>
            <a:off x="18650155" y="30027906"/>
            <a:ext cx="5915408" cy="2880000"/>
          </a:xfrm>
          <a:prstGeom prst="rect">
            <a:avLst/>
          </a:prstGeom>
        </p:spPr>
      </p:pic>
      <p:pic>
        <p:nvPicPr>
          <p:cNvPr id="5" name="Picture 4"/>
          <p:cNvPicPr>
            <a:picLocks noChangeAspect="1"/>
          </p:cNvPicPr>
          <p:nvPr/>
        </p:nvPicPr>
        <p:blipFill>
          <a:blip r:embed="rId10"/>
          <a:stretch>
            <a:fillRect/>
          </a:stretch>
        </p:blipFill>
        <p:spPr>
          <a:xfrm>
            <a:off x="12992337" y="30027906"/>
            <a:ext cx="5657817" cy="2880000"/>
          </a:xfrm>
          <a:prstGeom prst="rect">
            <a:avLst/>
          </a:prstGeom>
        </p:spPr>
      </p:pic>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740</Words>
  <Application>Microsoft Office PowerPoint</Application>
  <PresentationFormat>Personalizar</PresentationFormat>
  <Paragraphs>58</Paragraphs>
  <Slides>1</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Calibri</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Camila Barbosa</dc:creator>
  <cp:lastModifiedBy>claudio luiz marte</cp:lastModifiedBy>
  <cp:revision>54</cp:revision>
  <dcterms:created xsi:type="dcterms:W3CDTF">2016-08-24T21:48:06Z</dcterms:created>
  <dcterms:modified xsi:type="dcterms:W3CDTF">2022-05-31T16:53:25Z</dcterms:modified>
</cp:coreProperties>
</file>