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71" r:id="rId4"/>
    <p:sldId id="258" r:id="rId5"/>
    <p:sldId id="269" r:id="rId6"/>
    <p:sldId id="275" r:id="rId7"/>
    <p:sldId id="272" r:id="rId8"/>
    <p:sldId id="273" r:id="rId9"/>
    <p:sldId id="274" r:id="rId10"/>
    <p:sldId id="260" r:id="rId11"/>
    <p:sldId id="283" r:id="rId12"/>
    <p:sldId id="276" r:id="rId13"/>
    <p:sldId id="266" r:id="rId14"/>
    <p:sldId id="267" r:id="rId15"/>
    <p:sldId id="295" r:id="rId16"/>
    <p:sldId id="263" r:id="rId17"/>
    <p:sldId id="279" r:id="rId18"/>
    <p:sldId id="265" r:id="rId19"/>
    <p:sldId id="286" r:id="rId20"/>
    <p:sldId id="280" r:id="rId21"/>
    <p:sldId id="284" r:id="rId22"/>
    <p:sldId id="262" r:id="rId23"/>
    <p:sldId id="264" r:id="rId24"/>
    <p:sldId id="285" r:id="rId25"/>
    <p:sldId id="287" r:id="rId26"/>
    <p:sldId id="289" r:id="rId27"/>
    <p:sldId id="290" r:id="rId28"/>
    <p:sldId id="292" r:id="rId29"/>
    <p:sldId id="293" r:id="rId30"/>
    <p:sldId id="294" r:id="rId31"/>
    <p:sldId id="277" r:id="rId32"/>
    <p:sldId id="278" r:id="rId33"/>
    <p:sldId id="261" r:id="rId34"/>
    <p:sldId id="282" r:id="rId35"/>
    <p:sldId id="281" r:id="rId36"/>
    <p:sldId id="288"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0" autoAdjust="0"/>
    <p:restoredTop sz="94709" autoAdjust="0"/>
  </p:normalViewPr>
  <p:slideViewPr>
    <p:cSldViewPr>
      <p:cViewPr varScale="1">
        <p:scale>
          <a:sx n="83" d="100"/>
          <a:sy n="83" d="100"/>
        </p:scale>
        <p:origin x="58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12D333-289B-4B00-8AFB-C88702E34565}" type="datetimeFigureOut">
              <a:rPr lang="en-GB" smtClean="0"/>
              <a:pPr/>
              <a:t>29/08/2018</a:t>
            </a:fld>
            <a:endParaRPr lang="en-GB"/>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B11DE3-1BFC-4A26-AF07-7D03FD5BF598}" type="slidenum">
              <a:rPr lang="en-GB" smtClean="0"/>
              <a:pPr/>
              <a:t>‹nº›</a:t>
            </a:fld>
            <a:endParaRPr lang="en-GB"/>
          </a:p>
        </p:txBody>
      </p:sp>
    </p:spTree>
    <p:extLst>
      <p:ext uri="{BB962C8B-B14F-4D97-AF65-F5344CB8AC3E}">
        <p14:creationId xmlns:p14="http://schemas.microsoft.com/office/powerpoint/2010/main" val="1495936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10"/>
          </p:nvPr>
        </p:nvSpPr>
        <p:spPr/>
        <p:txBody>
          <a:bodyPr/>
          <a:lstStyle/>
          <a:p>
            <a:fld id="{44B11DE3-1BFC-4A26-AF07-7D03FD5BF598}" type="slidenum">
              <a:rPr lang="en-GB" smtClean="0"/>
              <a:pPr/>
              <a:t>1</a:t>
            </a:fld>
            <a:endParaRPr lang="en-GB"/>
          </a:p>
        </p:txBody>
      </p:sp>
    </p:spTree>
    <p:extLst>
      <p:ext uri="{BB962C8B-B14F-4D97-AF65-F5344CB8AC3E}">
        <p14:creationId xmlns:p14="http://schemas.microsoft.com/office/powerpoint/2010/main" val="2366850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fr-FR"/>
              <a:t>Modifiez le style du titre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pPr/>
              <a:t>8/29/2018</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‹nº›</a:t>
            </a:fld>
            <a:endParaRPr lang="en-US" dirty="0"/>
          </a:p>
        </p:txBody>
      </p:sp>
      <p:sp>
        <p:nvSpPr>
          <p:cNvPr id="9" name="Footer Placeholder 8"/>
          <p:cNvSpPr>
            <a:spLocks noGrp="1"/>
          </p:cNvSpPr>
          <p:nvPr>
            <p:ph type="ftr" sz="quarter" idx="12"/>
          </p:nvPr>
        </p:nvSpPr>
        <p:spPr/>
        <p:txBody>
          <a:bodyPr/>
          <a:lstStyle/>
          <a:p>
            <a:r>
              <a:rPr lang="en-US"/>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pPr/>
              <a:t>8/29/2018</a:t>
            </a:fld>
            <a:endParaRPr lang="en-US"/>
          </a:p>
        </p:txBody>
      </p:sp>
      <p:sp>
        <p:nvSpPr>
          <p:cNvPr id="5" name="Footer Placeholder 4"/>
          <p:cNvSpPr>
            <a:spLocks noGrp="1"/>
          </p:cNvSpPr>
          <p:nvPr>
            <p:ph type="ftr" sz="quarter" idx="11"/>
          </p:nvPr>
        </p:nvSpPr>
        <p:spPr/>
        <p:txBody>
          <a:bodyPr/>
          <a:lstStyle/>
          <a:p>
            <a:r>
              <a:rPr lang="en-US"/>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pPr/>
              <a:t>8/29/2018</a:t>
            </a:fld>
            <a:endParaRPr lang="en-US"/>
          </a:p>
        </p:txBody>
      </p:sp>
      <p:sp>
        <p:nvSpPr>
          <p:cNvPr id="5" name="Footer Placeholder 4"/>
          <p:cNvSpPr>
            <a:spLocks noGrp="1"/>
          </p:cNvSpPr>
          <p:nvPr>
            <p:ph type="ftr" sz="quarter" idx="11"/>
          </p:nvPr>
        </p:nvSpPr>
        <p:spPr/>
        <p:txBody>
          <a:bodyPr/>
          <a:lstStyle/>
          <a:p>
            <a:r>
              <a:rPr lang="en-US"/>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11D738E-8962-435F-8C43-147B8DD7E819}" type="datetime1">
              <a:rPr lang="en-US" smtClean="0"/>
              <a:pPr/>
              <a:t>8/29/2018</a:t>
            </a:fld>
            <a:endParaRPr lang="en-US"/>
          </a:p>
        </p:txBody>
      </p:sp>
      <p:sp>
        <p:nvSpPr>
          <p:cNvPr id="5" name="Footer Placeholder 4"/>
          <p:cNvSpPr>
            <a:spLocks noGrp="1"/>
          </p:cNvSpPr>
          <p:nvPr>
            <p:ph type="ftr" sz="quarter" idx="11"/>
          </p:nvPr>
        </p:nvSpPr>
        <p:spPr/>
        <p:txBody>
          <a:bodyPr/>
          <a:lstStyle/>
          <a:p>
            <a:r>
              <a:rPr lang="en-US"/>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fr-FR"/>
              <a:t>Modifiez le style du titre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09CAEA93-55E7-4DA9-90C2-089A26EEFEC4}" type="datetime1">
              <a:rPr lang="en-US" smtClean="0"/>
              <a:pPr/>
              <a:t>8/29/2018</a:t>
            </a:fld>
            <a:endParaRPr lang="en-US"/>
          </a:p>
        </p:txBody>
      </p:sp>
      <p:sp>
        <p:nvSpPr>
          <p:cNvPr id="5" name="Footer Placeholder 4"/>
          <p:cNvSpPr>
            <a:spLocks noGrp="1"/>
          </p:cNvSpPr>
          <p:nvPr>
            <p:ph type="ftr" sz="quarter" idx="11"/>
          </p:nvPr>
        </p:nvSpPr>
        <p:spPr/>
        <p:txBody>
          <a:bodyPr/>
          <a:lstStyle/>
          <a:p>
            <a:r>
              <a:rPr lang="en-US"/>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‹nº›</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34CF3C7-6809-4F39-BD67-A75817BDDE0A}" type="datetime1">
              <a:rPr lang="en-US" smtClean="0"/>
              <a:pPr/>
              <a:t>8/29/2018</a:t>
            </a:fld>
            <a:endParaRPr lang="en-US"/>
          </a:p>
        </p:txBody>
      </p:sp>
      <p:sp>
        <p:nvSpPr>
          <p:cNvPr id="6" name="Footer Placeholder 5"/>
          <p:cNvSpPr>
            <a:spLocks noGrp="1"/>
          </p:cNvSpPr>
          <p:nvPr>
            <p:ph type="ftr" sz="quarter" idx="11"/>
          </p:nvPr>
        </p:nvSpPr>
        <p:spPr/>
        <p:txBody>
          <a:bodyPr/>
          <a:lstStyle/>
          <a:p>
            <a:r>
              <a:rPr lang="en-US"/>
              <a:t>Footer Text</a:t>
            </a:r>
          </a:p>
        </p:txBody>
      </p:sp>
      <p:sp>
        <p:nvSpPr>
          <p:cNvPr id="7" name="Slide Number Placeholder 6"/>
          <p:cNvSpPr>
            <a:spLocks noGrp="1"/>
          </p:cNvSpPr>
          <p:nvPr>
            <p:ph type="sldNum" sz="quarter" idx="12"/>
          </p:nvPr>
        </p:nvSpPr>
        <p:spPr/>
        <p:txBody>
          <a:bodyPr/>
          <a:lstStyle/>
          <a:p>
            <a:fld id="{BA9B540C-44DA-4F69-89C9-7C84606640D3}" type="slidenum">
              <a:rPr lang="en-US" smtClean="0"/>
              <a:pPr/>
              <a:t>‹nº›</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7" name="Date Placeholder 6"/>
          <p:cNvSpPr>
            <a:spLocks noGrp="1"/>
          </p:cNvSpPr>
          <p:nvPr>
            <p:ph type="dt" sz="half" idx="10"/>
          </p:nvPr>
        </p:nvSpPr>
        <p:spPr/>
        <p:txBody>
          <a:bodyPr/>
          <a:lstStyle/>
          <a:p>
            <a:fld id="{F7EAEB24-CE78-465C-A726-91D0868FA48F}" type="datetime1">
              <a:rPr lang="en-US" smtClean="0"/>
              <a:pPr/>
              <a:t>8/29/2018</a:t>
            </a:fld>
            <a:endParaRPr lang="en-US"/>
          </a:p>
        </p:txBody>
      </p:sp>
      <p:sp>
        <p:nvSpPr>
          <p:cNvPr id="8" name="Footer Placeholder 7"/>
          <p:cNvSpPr>
            <a:spLocks noGrp="1"/>
          </p:cNvSpPr>
          <p:nvPr>
            <p:ph type="ftr" sz="quarter" idx="11"/>
          </p:nvPr>
        </p:nvSpPr>
        <p:spPr/>
        <p:txBody>
          <a:bodyPr/>
          <a:lstStyle/>
          <a:p>
            <a:r>
              <a:rPr lang="en-US"/>
              <a:t>Footer Text</a:t>
            </a:r>
          </a:p>
        </p:txBody>
      </p:sp>
      <p:sp>
        <p:nvSpPr>
          <p:cNvPr id="9" name="Slide Number Placeholder 8"/>
          <p:cNvSpPr>
            <a:spLocks noGrp="1"/>
          </p:cNvSpPr>
          <p:nvPr>
            <p:ph type="sldNum" sz="quarter" idx="12"/>
          </p:nvPr>
        </p:nvSpPr>
        <p:spPr/>
        <p:txBody>
          <a:bodyPr/>
          <a:lstStyle/>
          <a:p>
            <a:fld id="{BA9B540C-44DA-4F69-89C9-7C84606640D3}" type="slidenum">
              <a:rPr lang="en-US" smtClean="0"/>
              <a:pPr/>
              <a:t>‹nº›</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pPr/>
              <a:t>8/29/2018</a:t>
            </a:fld>
            <a:endParaRPr lang="en-US"/>
          </a:p>
        </p:txBody>
      </p:sp>
      <p:sp>
        <p:nvSpPr>
          <p:cNvPr id="4" name="Footer Placeholder 3"/>
          <p:cNvSpPr>
            <a:spLocks noGrp="1"/>
          </p:cNvSpPr>
          <p:nvPr>
            <p:ph type="ftr" sz="quarter" idx="11"/>
          </p:nvPr>
        </p:nvSpPr>
        <p:spPr/>
        <p:txBody>
          <a:bodyPr/>
          <a:lstStyle/>
          <a:p>
            <a:r>
              <a:rPr lang="en-US"/>
              <a:t>Footer Text</a:t>
            </a:r>
          </a:p>
        </p:txBody>
      </p:sp>
      <p:sp>
        <p:nvSpPr>
          <p:cNvPr id="5" name="Slide Number Placeholder 4"/>
          <p:cNvSpPr>
            <a:spLocks noGrp="1"/>
          </p:cNvSpPr>
          <p:nvPr>
            <p:ph type="sldNum" sz="quarter" idx="12"/>
          </p:nvPr>
        </p:nvSpPr>
        <p:spPr/>
        <p:txBody>
          <a:bodyPr/>
          <a:lstStyle/>
          <a:p>
            <a:fld id="{BA9B540C-44DA-4F69-89C9-7C84606640D3}"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pPr/>
              <a:t>8/29/2018</a:t>
            </a:fld>
            <a:endParaRPr lang="en-US"/>
          </a:p>
        </p:txBody>
      </p:sp>
      <p:sp>
        <p:nvSpPr>
          <p:cNvPr id="3" name="Footer Placeholder 2"/>
          <p:cNvSpPr>
            <a:spLocks noGrp="1"/>
          </p:cNvSpPr>
          <p:nvPr>
            <p:ph type="ftr" sz="quarter" idx="11"/>
          </p:nvPr>
        </p:nvSpPr>
        <p:spPr/>
        <p:txBody>
          <a:bodyPr/>
          <a:lstStyle/>
          <a:p>
            <a:r>
              <a:rPr lang="en-US"/>
              <a:t>Footer Text</a:t>
            </a:r>
          </a:p>
        </p:txBody>
      </p:sp>
      <p:sp>
        <p:nvSpPr>
          <p:cNvPr id="4" name="Slide Number Placeholder 3"/>
          <p:cNvSpPr>
            <a:spLocks noGrp="1"/>
          </p:cNvSpPr>
          <p:nvPr>
            <p:ph type="sldNum" sz="quarter" idx="12"/>
          </p:nvPr>
        </p:nvSpPr>
        <p:spPr/>
        <p:txBody>
          <a:bodyPr/>
          <a:lstStyle/>
          <a:p>
            <a:fld id="{BA9B540C-44DA-4F69-89C9-7C84606640D3}"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fr-FR"/>
              <a:t>Modifiez le style du titre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18BBB94-68E6-4675-A946-F1C5994EDBD7}" type="datetime1">
              <a:rPr lang="en-US" smtClean="0"/>
              <a:pPr/>
              <a:t>8/29/2018</a:t>
            </a:fld>
            <a:endParaRPr lang="en-US"/>
          </a:p>
        </p:txBody>
      </p:sp>
      <p:sp>
        <p:nvSpPr>
          <p:cNvPr id="6" name="Footer Placeholder 5"/>
          <p:cNvSpPr>
            <a:spLocks noGrp="1"/>
          </p:cNvSpPr>
          <p:nvPr>
            <p:ph type="ftr" sz="quarter" idx="11"/>
          </p:nvPr>
        </p:nvSpPr>
        <p:spPr/>
        <p:txBody>
          <a:bodyPr/>
          <a:lstStyle/>
          <a:p>
            <a:r>
              <a:rPr lang="en-US"/>
              <a:t>Footer Text</a:t>
            </a:r>
          </a:p>
        </p:txBody>
      </p:sp>
      <p:sp>
        <p:nvSpPr>
          <p:cNvPr id="7" name="Slide Number Placeholder 6"/>
          <p:cNvSpPr>
            <a:spLocks noGrp="1"/>
          </p:cNvSpPr>
          <p:nvPr>
            <p:ph type="sldNum" sz="quarter" idx="12"/>
          </p:nvPr>
        </p:nvSpPr>
        <p:spPr/>
        <p:txBody>
          <a:bodyPr/>
          <a:lstStyle/>
          <a:p>
            <a:fld id="{BA9B540C-44DA-4F69-89C9-7C84606640D3}"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fr-FR"/>
              <a:t>Modifiez le style du titre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DC3B8377-21E3-4835-B75D-4E2847E2750F}" type="datetime1">
              <a:rPr lang="en-US" smtClean="0"/>
              <a:pPr/>
              <a:t>8/29/2018</a:t>
            </a:fld>
            <a:endParaRPr lang="en-US"/>
          </a:p>
        </p:txBody>
      </p:sp>
      <p:sp>
        <p:nvSpPr>
          <p:cNvPr id="6" name="Footer Placeholder 5"/>
          <p:cNvSpPr>
            <a:spLocks noGrp="1"/>
          </p:cNvSpPr>
          <p:nvPr>
            <p:ph type="ftr" sz="quarter" idx="11"/>
          </p:nvPr>
        </p:nvSpPr>
        <p:spPr/>
        <p:txBody>
          <a:bodyPr/>
          <a:lstStyle/>
          <a:p>
            <a:r>
              <a:rPr lang="en-US"/>
              <a:t>Footer Text</a:t>
            </a:r>
          </a:p>
        </p:txBody>
      </p:sp>
      <p:sp>
        <p:nvSpPr>
          <p:cNvPr id="7" name="Slide Number Placeholder 6"/>
          <p:cNvSpPr>
            <a:spLocks noGrp="1"/>
          </p:cNvSpPr>
          <p:nvPr>
            <p:ph type="sldNum" sz="quarter" idx="12"/>
          </p:nvPr>
        </p:nvSpPr>
        <p:spPr/>
        <p:txBody>
          <a:bodyPr/>
          <a:lstStyle/>
          <a:p>
            <a:fld id="{BA9B540C-44DA-4F69-89C9-7C84606640D3}"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fr-FR"/>
              <a:t>Modifiez le style du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pPr/>
              <a:t>8/29/2018</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‹nº›</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uropa.eu/pol/comp/index_en.htm" TargetMode="External"/><Relationship Id="rId2" Type="http://schemas.openxmlformats.org/officeDocument/2006/relationships/hyperlink" Target="http://europa.eu/pol/cust/index_en.htm" TargetMode="External"/><Relationship Id="rId1" Type="http://schemas.openxmlformats.org/officeDocument/2006/relationships/slideLayout" Target="../slideLayouts/slideLayout2.xml"/><Relationship Id="rId6" Type="http://schemas.openxmlformats.org/officeDocument/2006/relationships/hyperlink" Target="http://europa.eu/pol/comm/index_en.htm" TargetMode="External"/><Relationship Id="rId5" Type="http://schemas.openxmlformats.org/officeDocument/2006/relationships/hyperlink" Target="http://europa.eu/pol/fish/index_en.htm" TargetMode="External"/><Relationship Id="rId4" Type="http://schemas.openxmlformats.org/officeDocument/2006/relationships/hyperlink" Target="http://europa.eu/pol/emu/index_en.htm"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europa.eu/pol/cons/index_en.htm" TargetMode="External"/><Relationship Id="rId13" Type="http://schemas.openxmlformats.org/officeDocument/2006/relationships/hyperlink" Target="http://europa.eu/pol/rd/index_en.htm" TargetMode="External"/><Relationship Id="rId3" Type="http://schemas.openxmlformats.org/officeDocument/2006/relationships/hyperlink" Target="http://europa.eu/pol/socio/index_en.htm" TargetMode="External"/><Relationship Id="rId7" Type="http://schemas.openxmlformats.org/officeDocument/2006/relationships/hyperlink" Target="http://europa.eu/pol/env/index_en.htm" TargetMode="External"/><Relationship Id="rId12" Type="http://schemas.openxmlformats.org/officeDocument/2006/relationships/hyperlink" Target="http://europa.eu/pol/health/index_en.htm" TargetMode="External"/><Relationship Id="rId2" Type="http://schemas.openxmlformats.org/officeDocument/2006/relationships/hyperlink" Target="http://europa.eu/pol/singl/index_en.htm" TargetMode="External"/><Relationship Id="rId1" Type="http://schemas.openxmlformats.org/officeDocument/2006/relationships/slideLayout" Target="../slideLayouts/slideLayout2.xml"/><Relationship Id="rId6" Type="http://schemas.openxmlformats.org/officeDocument/2006/relationships/hyperlink" Target="http://europa.eu/pol/fish/index_en.htm" TargetMode="External"/><Relationship Id="rId11" Type="http://schemas.openxmlformats.org/officeDocument/2006/relationships/hyperlink" Target="http://europa.eu/pol/justice/index_en.htm" TargetMode="External"/><Relationship Id="rId5" Type="http://schemas.openxmlformats.org/officeDocument/2006/relationships/hyperlink" Target="http://europa.eu/pol/agr/index_en.htm" TargetMode="External"/><Relationship Id="rId15" Type="http://schemas.openxmlformats.org/officeDocument/2006/relationships/hyperlink" Target="http://europa.eu/pol/hum/index_en.htm" TargetMode="External"/><Relationship Id="rId10" Type="http://schemas.openxmlformats.org/officeDocument/2006/relationships/hyperlink" Target="http://europa.eu/pol/ener/index_en.htm" TargetMode="External"/><Relationship Id="rId4" Type="http://schemas.openxmlformats.org/officeDocument/2006/relationships/hyperlink" Target="http://europa.eu/pol/reg/index_en.htm" TargetMode="External"/><Relationship Id="rId9" Type="http://schemas.openxmlformats.org/officeDocument/2006/relationships/hyperlink" Target="http://europa.eu/pol/trans/index_en.htm" TargetMode="External"/><Relationship Id="rId14" Type="http://schemas.openxmlformats.org/officeDocument/2006/relationships/hyperlink" Target="http://europa.eu/pol/dev/index_en.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2000240"/>
            <a:ext cx="9144000" cy="1716792"/>
          </a:xfrm>
        </p:spPr>
        <p:txBody>
          <a:bodyPr/>
          <a:lstStyle/>
          <a:p>
            <a:r>
              <a:rPr lang="fr-BE" sz="4400" b="1" dirty="0">
                <a:solidFill>
                  <a:srgbClr val="C00000"/>
                </a:solidFill>
              </a:rPr>
              <a:t/>
            </a:r>
            <a:br>
              <a:rPr lang="fr-BE" sz="4400" b="1" dirty="0">
                <a:solidFill>
                  <a:srgbClr val="C00000"/>
                </a:solidFill>
              </a:rPr>
            </a:br>
            <a:r>
              <a:rPr lang="fr-BE" sz="4400" b="1" dirty="0">
                <a:solidFill>
                  <a:srgbClr val="C00000"/>
                </a:solidFill>
              </a:rPr>
              <a:t/>
            </a:r>
            <a:br>
              <a:rPr lang="fr-BE" sz="4400" b="1" dirty="0">
                <a:solidFill>
                  <a:srgbClr val="C00000"/>
                </a:solidFill>
              </a:rPr>
            </a:br>
            <a:r>
              <a:rPr lang="fr-BE" sz="4400" b="1" dirty="0">
                <a:solidFill>
                  <a:srgbClr val="C00000"/>
                </a:solidFill>
              </a:rPr>
              <a:t/>
            </a:r>
            <a:br>
              <a:rPr lang="fr-BE" sz="4400" b="1" dirty="0">
                <a:solidFill>
                  <a:srgbClr val="C00000"/>
                </a:solidFill>
              </a:rPr>
            </a:br>
            <a:r>
              <a:rPr lang="fr-BE" sz="4400" b="1" dirty="0">
                <a:solidFill>
                  <a:srgbClr val="C00000"/>
                </a:solidFill>
              </a:rPr>
              <a:t/>
            </a:r>
            <a:br>
              <a:rPr lang="fr-BE" sz="4400" b="1" dirty="0">
                <a:solidFill>
                  <a:srgbClr val="C00000"/>
                </a:solidFill>
              </a:rPr>
            </a:br>
            <a:r>
              <a:rPr lang="fr-BE" sz="4400" b="1" dirty="0">
                <a:solidFill>
                  <a:srgbClr val="C00000"/>
                </a:solidFill>
              </a:rPr>
              <a:t/>
            </a:r>
            <a:br>
              <a:rPr lang="fr-BE" sz="4400" b="1" dirty="0">
                <a:solidFill>
                  <a:srgbClr val="C00000"/>
                </a:solidFill>
              </a:rPr>
            </a:br>
            <a:r>
              <a:rPr lang="fr-BE" sz="4400" b="1" dirty="0">
                <a:solidFill>
                  <a:srgbClr val="C00000"/>
                </a:solidFill>
              </a:rPr>
              <a:t/>
            </a:r>
            <a:br>
              <a:rPr lang="fr-BE" sz="4400" b="1" dirty="0">
                <a:solidFill>
                  <a:srgbClr val="C00000"/>
                </a:solidFill>
              </a:rPr>
            </a:br>
            <a:r>
              <a:rPr lang="fr-BE" sz="4400" b="1" dirty="0">
                <a:solidFill>
                  <a:srgbClr val="C00000"/>
                </a:solidFill>
              </a:rPr>
              <a:t/>
            </a:r>
            <a:br>
              <a:rPr lang="fr-BE" sz="4400" b="1" dirty="0">
                <a:solidFill>
                  <a:srgbClr val="C00000"/>
                </a:solidFill>
              </a:rPr>
            </a:br>
            <a:r>
              <a:rPr lang="fr-BE" sz="4400" b="1" dirty="0">
                <a:solidFill>
                  <a:srgbClr val="C00000"/>
                </a:solidFill>
              </a:rPr>
              <a:t/>
            </a:r>
            <a:br>
              <a:rPr lang="fr-BE" sz="4400" b="1" dirty="0">
                <a:solidFill>
                  <a:srgbClr val="C00000"/>
                </a:solidFill>
              </a:rPr>
            </a:br>
            <a:r>
              <a:rPr lang="fr-BE" sz="4400" b="1" dirty="0">
                <a:solidFill>
                  <a:srgbClr val="C00000"/>
                </a:solidFill>
              </a:rPr>
              <a:t/>
            </a:r>
            <a:br>
              <a:rPr lang="fr-BE" sz="4400" b="1" dirty="0">
                <a:solidFill>
                  <a:srgbClr val="C00000"/>
                </a:solidFill>
              </a:rPr>
            </a:br>
            <a:r>
              <a:rPr lang="fr-BE" sz="4400" b="1" dirty="0">
                <a:solidFill>
                  <a:srgbClr val="C00000"/>
                </a:solidFill>
              </a:rPr>
              <a:t/>
            </a:r>
            <a:br>
              <a:rPr lang="fr-BE" sz="4400" b="1" dirty="0">
                <a:solidFill>
                  <a:srgbClr val="C00000"/>
                </a:solidFill>
              </a:rPr>
            </a:br>
            <a:r>
              <a:rPr lang="fr-BE" sz="4400" b="1" dirty="0">
                <a:solidFill>
                  <a:srgbClr val="C00000"/>
                </a:solidFill>
              </a:rPr>
              <a:t/>
            </a:r>
            <a:br>
              <a:rPr lang="fr-BE" sz="4400" b="1" dirty="0">
                <a:solidFill>
                  <a:srgbClr val="C00000"/>
                </a:solidFill>
              </a:rPr>
            </a:br>
            <a:r>
              <a:rPr lang="fr-BE" sz="4400" b="1" dirty="0">
                <a:solidFill>
                  <a:srgbClr val="C00000"/>
                </a:solidFill>
              </a:rPr>
              <a:t/>
            </a:r>
            <a:br>
              <a:rPr lang="fr-BE" sz="4400" b="1" dirty="0">
                <a:solidFill>
                  <a:srgbClr val="C00000"/>
                </a:solidFill>
              </a:rPr>
            </a:br>
            <a:r>
              <a:rPr lang="fr-BE" sz="4400" b="1" dirty="0">
                <a:solidFill>
                  <a:srgbClr val="C00000"/>
                </a:solidFill>
              </a:rPr>
              <a:t/>
            </a:r>
            <a:br>
              <a:rPr lang="fr-BE" sz="4400" b="1" dirty="0">
                <a:solidFill>
                  <a:srgbClr val="C00000"/>
                </a:solidFill>
              </a:rPr>
            </a:br>
            <a:r>
              <a:rPr lang="fr-BE" sz="4400" b="1" dirty="0">
                <a:solidFill>
                  <a:srgbClr val="C00000"/>
                </a:solidFill>
              </a:rPr>
              <a:t/>
            </a:r>
            <a:br>
              <a:rPr lang="fr-BE" sz="4400" b="1" dirty="0">
                <a:solidFill>
                  <a:srgbClr val="C00000"/>
                </a:solidFill>
              </a:rPr>
            </a:br>
            <a:r>
              <a:rPr lang="fr-BE" sz="4400" b="1" dirty="0">
                <a:solidFill>
                  <a:srgbClr val="C00000"/>
                </a:solidFill>
              </a:rPr>
              <a:t/>
            </a:r>
            <a:br>
              <a:rPr lang="fr-BE" sz="4400" b="1" dirty="0">
                <a:solidFill>
                  <a:srgbClr val="C00000"/>
                </a:solidFill>
              </a:rPr>
            </a:br>
            <a:r>
              <a:rPr lang="fr-BE" sz="4400" b="1" dirty="0">
                <a:solidFill>
                  <a:srgbClr val="C00000"/>
                </a:solidFill>
              </a:rPr>
              <a:t/>
            </a:r>
            <a:br>
              <a:rPr lang="fr-BE" sz="4400" b="1" dirty="0">
                <a:solidFill>
                  <a:srgbClr val="C00000"/>
                </a:solidFill>
              </a:rPr>
            </a:br>
            <a:r>
              <a:rPr lang="fr-BE" sz="4400" b="1" dirty="0">
                <a:solidFill>
                  <a:srgbClr val="C00000"/>
                </a:solidFill>
              </a:rPr>
              <a:t/>
            </a:r>
            <a:br>
              <a:rPr lang="fr-BE" sz="4400" b="1" dirty="0">
                <a:solidFill>
                  <a:srgbClr val="C00000"/>
                </a:solidFill>
              </a:rPr>
            </a:br>
            <a:r>
              <a:rPr lang="fr-BE" sz="4400" b="1" dirty="0">
                <a:solidFill>
                  <a:srgbClr val="C00000"/>
                </a:solidFill>
              </a:rPr>
              <a:t/>
            </a:r>
            <a:br>
              <a:rPr lang="fr-BE" sz="4400" b="1" dirty="0">
                <a:solidFill>
                  <a:srgbClr val="C00000"/>
                </a:solidFill>
              </a:rPr>
            </a:br>
            <a:r>
              <a:rPr lang="fr-BE" sz="4400" b="1" dirty="0">
                <a:solidFill>
                  <a:srgbClr val="C00000"/>
                </a:solidFill>
              </a:rPr>
              <a:t/>
            </a:r>
            <a:br>
              <a:rPr lang="fr-BE" sz="4400" b="1" dirty="0">
                <a:solidFill>
                  <a:srgbClr val="C00000"/>
                </a:solidFill>
              </a:rPr>
            </a:br>
            <a:r>
              <a:rPr lang="fr-BE" sz="4400" b="1" dirty="0">
                <a:solidFill>
                  <a:srgbClr val="C00000"/>
                </a:solidFill>
              </a:rPr>
              <a:t/>
            </a:r>
            <a:br>
              <a:rPr lang="fr-BE" sz="4400" b="1" dirty="0">
                <a:solidFill>
                  <a:srgbClr val="C00000"/>
                </a:solidFill>
              </a:rPr>
            </a:br>
            <a:r>
              <a:rPr lang="fr-BE" sz="4400" b="1" dirty="0">
                <a:solidFill>
                  <a:srgbClr val="C00000"/>
                </a:solidFill>
              </a:rPr>
              <a:t/>
            </a:r>
            <a:br>
              <a:rPr lang="fr-BE" sz="4400" b="1" dirty="0">
                <a:solidFill>
                  <a:srgbClr val="C00000"/>
                </a:solidFill>
              </a:rPr>
            </a:br>
            <a:r>
              <a:rPr lang="fr-BE" sz="4400" b="1" dirty="0">
                <a:solidFill>
                  <a:srgbClr val="C00000"/>
                </a:solidFill>
              </a:rPr>
              <a:t/>
            </a:r>
            <a:br>
              <a:rPr lang="fr-BE" sz="4400" b="1" dirty="0">
                <a:solidFill>
                  <a:srgbClr val="C00000"/>
                </a:solidFill>
              </a:rPr>
            </a:br>
            <a:r>
              <a:rPr lang="fr-BE" sz="4400" b="1" dirty="0">
                <a:solidFill>
                  <a:srgbClr val="C00000"/>
                </a:solidFill>
              </a:rPr>
              <a:t/>
            </a:r>
            <a:br>
              <a:rPr lang="fr-BE" sz="4400" b="1" dirty="0">
                <a:solidFill>
                  <a:srgbClr val="C00000"/>
                </a:solidFill>
              </a:rPr>
            </a:br>
            <a:r>
              <a:rPr lang="fr-BE" sz="4400" b="1" dirty="0">
                <a:solidFill>
                  <a:srgbClr val="C00000"/>
                </a:solidFill>
              </a:rPr>
              <a:t/>
            </a:r>
            <a:br>
              <a:rPr lang="fr-BE" sz="4400" b="1" dirty="0">
                <a:solidFill>
                  <a:srgbClr val="C00000"/>
                </a:solidFill>
              </a:rPr>
            </a:br>
            <a:r>
              <a:rPr lang="fr-BE" sz="4400" b="1" dirty="0">
                <a:solidFill>
                  <a:srgbClr val="C00000"/>
                </a:solidFill>
              </a:rPr>
              <a:t/>
            </a:r>
            <a:br>
              <a:rPr lang="fr-BE" sz="4400" b="1" dirty="0">
                <a:solidFill>
                  <a:srgbClr val="C00000"/>
                </a:solidFill>
              </a:rPr>
            </a:br>
            <a:r>
              <a:rPr lang="fr-BE" sz="4400" b="1" dirty="0">
                <a:solidFill>
                  <a:srgbClr val="C00000"/>
                </a:solidFill>
              </a:rPr>
              <a:t>									</a:t>
            </a:r>
            <a:br>
              <a:rPr lang="fr-BE" sz="4400" b="1" dirty="0">
                <a:solidFill>
                  <a:srgbClr val="C00000"/>
                </a:solidFill>
              </a:rPr>
            </a:br>
            <a:r>
              <a:rPr lang="fr-BE" sz="4400" b="1" dirty="0">
                <a:solidFill>
                  <a:srgbClr val="C00000"/>
                </a:solidFill>
              </a:rPr>
              <a:t/>
            </a:r>
            <a:br>
              <a:rPr lang="fr-BE" sz="4400" b="1" dirty="0">
                <a:solidFill>
                  <a:srgbClr val="C00000"/>
                </a:solidFill>
              </a:rPr>
            </a:br>
            <a:r>
              <a:rPr lang="fr-BE" sz="4400" b="1" dirty="0">
                <a:solidFill>
                  <a:srgbClr val="C00000"/>
                </a:solidFill>
              </a:rPr>
              <a:t/>
            </a:r>
            <a:br>
              <a:rPr lang="fr-BE" sz="4400" b="1" dirty="0">
                <a:solidFill>
                  <a:srgbClr val="C00000"/>
                </a:solidFill>
              </a:rPr>
            </a:br>
            <a:r>
              <a:rPr lang="fr-BE" sz="4400" b="1" dirty="0">
                <a:solidFill>
                  <a:srgbClr val="C00000"/>
                </a:solidFill>
              </a:rPr>
              <a:t/>
            </a:r>
            <a:br>
              <a:rPr lang="fr-BE" sz="4400" b="1" dirty="0">
                <a:solidFill>
                  <a:srgbClr val="C00000"/>
                </a:solidFill>
              </a:rPr>
            </a:br>
            <a:r>
              <a:rPr lang="fr-BE" sz="4400" b="1" dirty="0">
                <a:solidFill>
                  <a:srgbClr val="C00000"/>
                </a:solidFill>
              </a:rPr>
              <a:t/>
            </a:r>
            <a:br>
              <a:rPr lang="fr-BE" sz="4400" b="1" dirty="0">
                <a:solidFill>
                  <a:srgbClr val="C00000"/>
                </a:solidFill>
              </a:rPr>
            </a:br>
            <a:r>
              <a:rPr lang="fr-BE" sz="4400" b="1" dirty="0">
                <a:solidFill>
                  <a:srgbClr val="C00000"/>
                </a:solidFill>
              </a:rPr>
              <a:t/>
            </a:r>
            <a:br>
              <a:rPr lang="fr-BE" sz="4400" b="1" dirty="0">
                <a:solidFill>
                  <a:srgbClr val="C00000"/>
                </a:solidFill>
              </a:rPr>
            </a:br>
            <a:r>
              <a:rPr lang="fr-BE" sz="4400" b="1" dirty="0">
                <a:solidFill>
                  <a:srgbClr val="C00000"/>
                </a:solidFill>
              </a:rPr>
              <a:t/>
            </a:r>
            <a:br>
              <a:rPr lang="fr-BE" sz="4400" b="1" dirty="0">
                <a:solidFill>
                  <a:srgbClr val="C00000"/>
                </a:solidFill>
              </a:rPr>
            </a:br>
            <a:r>
              <a:rPr lang="fr-BE" sz="4400" b="1" dirty="0">
                <a:solidFill>
                  <a:srgbClr val="002060"/>
                </a:solidFill>
              </a:rPr>
              <a:t>An introduction </a:t>
            </a:r>
            <a:br>
              <a:rPr lang="fr-BE" sz="4400" b="1" dirty="0">
                <a:solidFill>
                  <a:srgbClr val="002060"/>
                </a:solidFill>
              </a:rPr>
            </a:br>
            <a:r>
              <a:rPr lang="fr-BE" sz="4400" b="1" dirty="0">
                <a:solidFill>
                  <a:srgbClr val="002060"/>
                </a:solidFill>
              </a:rPr>
              <a:t>to the European Union</a:t>
            </a:r>
            <a:br>
              <a:rPr lang="fr-BE" sz="4400" b="1" dirty="0">
                <a:solidFill>
                  <a:srgbClr val="002060"/>
                </a:solidFill>
              </a:rPr>
            </a:br>
            <a:r>
              <a:rPr lang="fr-BE" sz="3200" dirty="0">
                <a:solidFill>
                  <a:srgbClr val="002060"/>
                </a:solidFill>
              </a:rPr>
              <a:t>20&amp;21 October </a:t>
            </a:r>
            <a:r>
              <a:rPr lang="fr-BE" sz="3200" dirty="0">
                <a:solidFill>
                  <a:srgbClr val="002060"/>
                </a:solidFill>
                <a:effectLst/>
              </a:rPr>
              <a:t>2016</a:t>
            </a:r>
            <a:endParaRPr lang="en-GB" sz="3200" dirty="0"/>
          </a:p>
        </p:txBody>
      </p:sp>
      <p:sp>
        <p:nvSpPr>
          <p:cNvPr id="3" name="Sous-titre 2"/>
          <p:cNvSpPr>
            <a:spLocks noGrp="1"/>
          </p:cNvSpPr>
          <p:nvPr>
            <p:ph type="subTitle" idx="1"/>
          </p:nvPr>
        </p:nvSpPr>
        <p:spPr>
          <a:xfrm>
            <a:off x="1331640" y="2900537"/>
            <a:ext cx="6440760" cy="3271663"/>
          </a:xfrm>
        </p:spPr>
        <p:txBody>
          <a:bodyPr>
            <a:normAutofit/>
          </a:bodyPr>
          <a:lstStyle/>
          <a:p>
            <a:endParaRPr lang="fr-BE" sz="4800" b="1" dirty="0">
              <a:solidFill>
                <a:srgbClr val="C00000"/>
              </a:solidFill>
              <a:latin typeface="+mn-lt"/>
            </a:endParaRPr>
          </a:p>
          <a:p>
            <a:endParaRPr lang="fr-BE" sz="4800" b="1" dirty="0">
              <a:solidFill>
                <a:srgbClr val="C00000"/>
              </a:solidFill>
              <a:latin typeface="+mn-lt"/>
            </a:endParaRPr>
          </a:p>
          <a:p>
            <a:r>
              <a:rPr lang="fr-BE" sz="4800" b="1" dirty="0">
                <a:solidFill>
                  <a:srgbClr val="C00000"/>
                </a:solidFill>
                <a:latin typeface="+mn-lt"/>
              </a:rPr>
              <a:t>A new legal order</a:t>
            </a:r>
          </a:p>
          <a:p>
            <a:r>
              <a:rPr lang="fr-BE" sz="3600" b="1" dirty="0" err="1">
                <a:solidFill>
                  <a:srgbClr val="002060"/>
                </a:solidFill>
                <a:latin typeface="+mn-lt"/>
              </a:rPr>
              <a:t>Kirstyn</a:t>
            </a:r>
            <a:r>
              <a:rPr lang="fr-BE" sz="3600" b="1" dirty="0">
                <a:solidFill>
                  <a:srgbClr val="002060"/>
                </a:solidFill>
                <a:latin typeface="+mn-lt"/>
              </a:rPr>
              <a:t> </a:t>
            </a:r>
            <a:r>
              <a:rPr lang="fr-BE" sz="3600" b="1" dirty="0" err="1">
                <a:solidFill>
                  <a:srgbClr val="002060"/>
                </a:solidFill>
                <a:latin typeface="+mn-lt"/>
              </a:rPr>
              <a:t>Inglis</a:t>
            </a:r>
            <a:endParaRPr lang="fr-BE" sz="3600" b="1" dirty="0">
              <a:solidFill>
                <a:srgbClr val="002060"/>
              </a:solidFill>
              <a:latin typeface="+mn-lt"/>
            </a:endParaRPr>
          </a:p>
          <a:p>
            <a:endParaRPr lang="en-GB" dirty="0"/>
          </a:p>
        </p:txBody>
      </p:sp>
      <p:sp>
        <p:nvSpPr>
          <p:cNvPr id="4" name="Espace réservé de la date 3"/>
          <p:cNvSpPr>
            <a:spLocks noGrp="1"/>
          </p:cNvSpPr>
          <p:nvPr>
            <p:ph type="dt" sz="half" idx="10"/>
          </p:nvPr>
        </p:nvSpPr>
        <p:spPr/>
        <p:txBody>
          <a:bodyPr/>
          <a:lstStyle/>
          <a:p>
            <a:r>
              <a:rPr lang="en-US" b="1" dirty="0">
                <a:solidFill>
                  <a:srgbClr val="002060"/>
                </a:solidFill>
              </a:rPr>
              <a:t>São Paulo</a:t>
            </a:r>
          </a:p>
          <a:p>
            <a:r>
              <a:rPr lang="en-US" b="1">
                <a:solidFill>
                  <a:srgbClr val="002060"/>
                </a:solidFill>
              </a:rPr>
              <a:t>20&amp;21 October 2016</a:t>
            </a:r>
          </a:p>
          <a:p>
            <a:endParaRPr lang="en-US" dirty="0"/>
          </a:p>
        </p:txBody>
      </p:sp>
      <p:sp>
        <p:nvSpPr>
          <p:cNvPr id="5" name="Espace réservé du numéro de diapositive 4"/>
          <p:cNvSpPr>
            <a:spLocks noGrp="1"/>
          </p:cNvSpPr>
          <p:nvPr>
            <p:ph type="sldNum" sz="quarter" idx="11"/>
          </p:nvPr>
        </p:nvSpPr>
        <p:spPr/>
        <p:txBody>
          <a:bodyPr/>
          <a:lstStyle/>
          <a:p>
            <a:fld id="{BA9B540C-44DA-4F69-89C9-7C84606640D3}" type="slidenum">
              <a:rPr lang="en-US" smtClean="0"/>
              <a:pPr/>
              <a:t>1</a:t>
            </a:fld>
            <a:endParaRPr lang="en-US" dirty="0"/>
          </a:p>
        </p:txBody>
      </p:sp>
      <p:sp>
        <p:nvSpPr>
          <p:cNvPr id="6" name="Espace réservé du pied de page 5"/>
          <p:cNvSpPr>
            <a:spLocks noGrp="1"/>
          </p:cNvSpPr>
          <p:nvPr>
            <p:ph type="ftr" sz="quarter" idx="12"/>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pic>
        <p:nvPicPr>
          <p:cNvPr id="7" name="Imagem 9" descr="D:\AA-Janina\DOCUMENTOS\Jean Monett\Logotipo\Marca_UE_vertical.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9912" y="188640"/>
            <a:ext cx="1296144" cy="1404241"/>
          </a:xfrm>
          <a:prstGeom prst="rect">
            <a:avLst/>
          </a:prstGeom>
          <a:noFill/>
          <a:ln>
            <a:noFill/>
          </a:ln>
        </p:spPr>
      </p:pic>
      <p:pic>
        <p:nvPicPr>
          <p:cNvPr id="8" name="Image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79912" y="3717032"/>
            <a:ext cx="1872208" cy="576064"/>
          </a:xfrm>
          <a:prstGeom prst="rect">
            <a:avLst/>
          </a:prstGeom>
          <a:noFill/>
          <a:ln>
            <a:noFill/>
          </a:ln>
        </p:spPr>
      </p:pic>
    </p:spTree>
    <p:extLst>
      <p:ext uri="{BB962C8B-B14F-4D97-AF65-F5344CB8AC3E}">
        <p14:creationId xmlns:p14="http://schemas.microsoft.com/office/powerpoint/2010/main" val="1557842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solidFill>
                  <a:srgbClr val="002060"/>
                </a:solidFill>
              </a:rPr>
              <a:t>Subsidiarity</a:t>
            </a:r>
            <a:endParaRPr lang="en-GB" dirty="0">
              <a:solidFill>
                <a:srgbClr val="002060"/>
              </a:solidFill>
            </a:endParaRPr>
          </a:p>
        </p:txBody>
      </p:sp>
      <p:sp>
        <p:nvSpPr>
          <p:cNvPr id="3" name="Espace réservé du contenu 2"/>
          <p:cNvSpPr>
            <a:spLocks noGrp="1"/>
          </p:cNvSpPr>
          <p:nvPr>
            <p:ph idx="1"/>
          </p:nvPr>
        </p:nvSpPr>
        <p:spPr/>
        <p:txBody>
          <a:bodyPr>
            <a:normAutofit fontScale="92500" lnSpcReduction="20000"/>
          </a:bodyPr>
          <a:lstStyle/>
          <a:p>
            <a:pPr algn="ctr">
              <a:buNone/>
            </a:pPr>
            <a:r>
              <a:rPr lang="en-GB" dirty="0">
                <a:solidFill>
                  <a:srgbClr val="002060"/>
                </a:solidFill>
                <a:latin typeface="+mn-lt"/>
              </a:rPr>
              <a:t>Article 5(3) TEU + Protocol N° 2</a:t>
            </a:r>
          </a:p>
          <a:p>
            <a:r>
              <a:rPr lang="en-GB" sz="3200" dirty="0">
                <a:solidFill>
                  <a:srgbClr val="002060"/>
                </a:solidFill>
                <a:latin typeface="+mn-lt"/>
              </a:rPr>
              <a:t>Principle of proportionality governs the exercise of EU competences</a:t>
            </a:r>
          </a:p>
          <a:p>
            <a:r>
              <a:rPr lang="en-GB" sz="3200" dirty="0">
                <a:solidFill>
                  <a:srgbClr val="002060"/>
                </a:solidFill>
                <a:latin typeface="+mn-lt"/>
              </a:rPr>
              <a:t>Where EU does not have exclusive competence</a:t>
            </a:r>
          </a:p>
          <a:p>
            <a:pPr lvl="1"/>
            <a:r>
              <a:rPr lang="en-GB" dirty="0" err="1">
                <a:solidFill>
                  <a:srgbClr val="002060"/>
                </a:solidFill>
                <a:latin typeface="+mn-lt"/>
              </a:rPr>
              <a:t>ie</a:t>
            </a:r>
            <a:r>
              <a:rPr lang="en-GB" dirty="0">
                <a:solidFill>
                  <a:srgbClr val="002060"/>
                </a:solidFill>
                <a:latin typeface="+mn-lt"/>
              </a:rPr>
              <a:t>. </a:t>
            </a:r>
            <a:r>
              <a:rPr lang="en-GB" sz="3200" b="1" dirty="0">
                <a:solidFill>
                  <a:srgbClr val="C00000"/>
                </a:solidFill>
                <a:latin typeface="+mn-lt"/>
              </a:rPr>
              <a:t>Applies where the Union and MSs share competence</a:t>
            </a:r>
          </a:p>
          <a:p>
            <a:r>
              <a:rPr lang="en-GB" sz="3200" dirty="0">
                <a:solidFill>
                  <a:srgbClr val="002060"/>
                </a:solidFill>
                <a:latin typeface="+mn-lt"/>
              </a:rPr>
              <a:t>Powers exercised as close to the citizen as possible</a:t>
            </a:r>
          </a:p>
          <a:p>
            <a:r>
              <a:rPr lang="en-GB" sz="3200" dirty="0">
                <a:solidFill>
                  <a:srgbClr val="002060"/>
                </a:solidFill>
                <a:latin typeface="+mn-lt"/>
              </a:rPr>
              <a:t>“Early Warning System” for national parliaments (since 2010)</a:t>
            </a:r>
          </a:p>
        </p:txBody>
      </p:sp>
      <p:sp>
        <p:nvSpPr>
          <p:cNvPr id="4" name="Espace réservé de la date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a:p>
            <a:endParaRPr lang="en-US" dirty="0"/>
          </a:p>
        </p:txBody>
      </p:sp>
      <p:sp>
        <p:nvSpPr>
          <p:cNvPr id="5" name="Espace réservé du pied de page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10</a:t>
            </a:fld>
            <a:endParaRPr lang="en-US"/>
          </a:p>
        </p:txBody>
      </p:sp>
    </p:spTree>
    <p:extLst>
      <p:ext uri="{BB962C8B-B14F-4D97-AF65-F5344CB8AC3E}">
        <p14:creationId xmlns:p14="http://schemas.microsoft.com/office/powerpoint/2010/main" val="4095177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620688"/>
            <a:ext cx="8229600" cy="1728192"/>
          </a:xfrm>
        </p:spPr>
        <p:txBody>
          <a:bodyPr/>
          <a:lstStyle/>
          <a:p>
            <a:r>
              <a:rPr lang="pt-BR" dirty="0" err="1"/>
              <a:t>Subsidiarty</a:t>
            </a:r>
            <a:r>
              <a:rPr lang="pt-BR" dirty="0"/>
              <a:t> </a:t>
            </a:r>
            <a:r>
              <a:rPr lang="pt-BR" dirty="0" err="1"/>
              <a:t>must</a:t>
            </a:r>
            <a:r>
              <a:rPr lang="pt-BR" dirty="0"/>
              <a:t> </a:t>
            </a:r>
            <a:r>
              <a:rPr lang="pt-BR" dirty="0" err="1"/>
              <a:t>be</a:t>
            </a:r>
            <a:r>
              <a:rPr lang="pt-BR" dirty="0"/>
              <a:t> </a:t>
            </a:r>
            <a:r>
              <a:rPr lang="pt-BR" dirty="0" err="1"/>
              <a:t>considered</a:t>
            </a:r>
            <a:r>
              <a:rPr lang="pt-BR" dirty="0"/>
              <a:t> </a:t>
            </a:r>
            <a:r>
              <a:rPr lang="pt-BR" dirty="0" err="1"/>
              <a:t>before</a:t>
            </a:r>
            <a:r>
              <a:rPr lang="pt-BR" dirty="0"/>
              <a:t> </a:t>
            </a:r>
            <a:r>
              <a:rPr lang="pt-BR" dirty="0" err="1"/>
              <a:t>proposing</a:t>
            </a:r>
            <a:r>
              <a:rPr lang="pt-BR" dirty="0"/>
              <a:t> EU </a:t>
            </a:r>
            <a:r>
              <a:rPr lang="pt-BR" dirty="0" err="1"/>
              <a:t>action</a:t>
            </a:r>
            <a:endParaRPr lang="pt-BR" dirty="0"/>
          </a:p>
        </p:txBody>
      </p:sp>
      <p:sp>
        <p:nvSpPr>
          <p:cNvPr id="3" name="Espaço Reservado para Conteúdo 2"/>
          <p:cNvSpPr>
            <a:spLocks noGrp="1"/>
          </p:cNvSpPr>
          <p:nvPr>
            <p:ph idx="1"/>
          </p:nvPr>
        </p:nvSpPr>
        <p:spPr>
          <a:xfrm>
            <a:off x="457200" y="2348880"/>
            <a:ext cx="8229600" cy="4176464"/>
          </a:xfrm>
        </p:spPr>
        <p:txBody>
          <a:bodyPr>
            <a:normAutofit fontScale="85000" lnSpcReduction="20000"/>
          </a:bodyPr>
          <a:lstStyle/>
          <a:p>
            <a:r>
              <a:rPr lang="pt-BR" sz="3200" dirty="0" err="1">
                <a:solidFill>
                  <a:srgbClr val="002060"/>
                </a:solidFill>
                <a:latin typeface="+mn-lt"/>
              </a:rPr>
              <a:t>Article</a:t>
            </a:r>
            <a:r>
              <a:rPr lang="pt-BR" sz="3200" dirty="0">
                <a:solidFill>
                  <a:srgbClr val="002060"/>
                </a:solidFill>
                <a:latin typeface="+mn-lt"/>
              </a:rPr>
              <a:t> 4 TFEU: </a:t>
            </a:r>
            <a:r>
              <a:rPr lang="pt-BR" sz="3200" dirty="0" err="1">
                <a:solidFill>
                  <a:srgbClr val="C00000"/>
                </a:solidFill>
                <a:latin typeface="+mn-lt"/>
              </a:rPr>
              <a:t>Internal</a:t>
            </a:r>
            <a:r>
              <a:rPr lang="pt-BR" sz="3200" dirty="0">
                <a:solidFill>
                  <a:srgbClr val="C00000"/>
                </a:solidFill>
                <a:latin typeface="+mn-lt"/>
              </a:rPr>
              <a:t> </a:t>
            </a:r>
            <a:r>
              <a:rPr lang="pt-BR" sz="3200" dirty="0" err="1">
                <a:solidFill>
                  <a:srgbClr val="C00000"/>
                </a:solidFill>
                <a:latin typeface="+mn-lt"/>
              </a:rPr>
              <a:t>Market</a:t>
            </a:r>
            <a:r>
              <a:rPr lang="pt-BR" sz="3200" dirty="0">
                <a:solidFill>
                  <a:srgbClr val="C00000"/>
                </a:solidFill>
                <a:latin typeface="+mn-lt"/>
              </a:rPr>
              <a:t>, </a:t>
            </a:r>
            <a:r>
              <a:rPr lang="pt-BR" sz="3200" dirty="0" err="1">
                <a:solidFill>
                  <a:srgbClr val="C00000"/>
                </a:solidFill>
                <a:latin typeface="+mn-lt"/>
              </a:rPr>
              <a:t>environment</a:t>
            </a:r>
            <a:r>
              <a:rPr lang="pt-BR" sz="3200" dirty="0">
                <a:solidFill>
                  <a:srgbClr val="C00000"/>
                </a:solidFill>
                <a:latin typeface="+mn-lt"/>
              </a:rPr>
              <a:t>, social </a:t>
            </a:r>
            <a:r>
              <a:rPr lang="pt-BR" sz="3200" dirty="0" err="1">
                <a:solidFill>
                  <a:srgbClr val="C00000"/>
                </a:solidFill>
                <a:latin typeface="+mn-lt"/>
              </a:rPr>
              <a:t>policy</a:t>
            </a:r>
            <a:r>
              <a:rPr lang="pt-BR" sz="3200" dirty="0">
                <a:solidFill>
                  <a:srgbClr val="C00000"/>
                </a:solidFill>
                <a:latin typeface="+mn-lt"/>
              </a:rPr>
              <a:t>, </a:t>
            </a:r>
            <a:r>
              <a:rPr lang="pt-BR" sz="3200" dirty="0" err="1">
                <a:solidFill>
                  <a:srgbClr val="C00000"/>
                </a:solidFill>
                <a:latin typeface="+mn-lt"/>
              </a:rPr>
              <a:t>agriculture</a:t>
            </a:r>
            <a:r>
              <a:rPr lang="pt-BR" sz="3200" dirty="0">
                <a:solidFill>
                  <a:srgbClr val="C00000"/>
                </a:solidFill>
                <a:latin typeface="+mn-lt"/>
              </a:rPr>
              <a:t> &amp;</a:t>
            </a:r>
            <a:r>
              <a:rPr lang="pt-BR" sz="3200" dirty="0" err="1">
                <a:solidFill>
                  <a:srgbClr val="C00000"/>
                </a:solidFill>
                <a:latin typeface="+mn-lt"/>
              </a:rPr>
              <a:t>fisheries</a:t>
            </a:r>
            <a:r>
              <a:rPr lang="pt-BR" sz="3200" dirty="0">
                <a:solidFill>
                  <a:srgbClr val="C00000"/>
                </a:solidFill>
                <a:latin typeface="+mn-lt"/>
              </a:rPr>
              <a:t>, </a:t>
            </a:r>
            <a:r>
              <a:rPr lang="pt-BR" sz="3200" dirty="0" err="1">
                <a:solidFill>
                  <a:srgbClr val="C00000"/>
                </a:solidFill>
                <a:latin typeface="+mn-lt"/>
              </a:rPr>
              <a:t>consumer</a:t>
            </a:r>
            <a:r>
              <a:rPr lang="pt-BR" sz="3200" dirty="0">
                <a:solidFill>
                  <a:srgbClr val="C00000"/>
                </a:solidFill>
                <a:latin typeface="+mn-lt"/>
              </a:rPr>
              <a:t> </a:t>
            </a:r>
            <a:r>
              <a:rPr lang="pt-BR" sz="3200" dirty="0" err="1">
                <a:solidFill>
                  <a:srgbClr val="C00000"/>
                </a:solidFill>
                <a:latin typeface="+mn-lt"/>
              </a:rPr>
              <a:t>protection</a:t>
            </a:r>
            <a:r>
              <a:rPr lang="pt-BR" sz="3200" dirty="0">
                <a:solidFill>
                  <a:srgbClr val="C00000"/>
                </a:solidFill>
                <a:latin typeface="+mn-lt"/>
              </a:rPr>
              <a:t>, </a:t>
            </a:r>
            <a:r>
              <a:rPr lang="pt-BR" sz="3200" dirty="0" err="1">
                <a:solidFill>
                  <a:srgbClr val="C00000"/>
                </a:solidFill>
                <a:latin typeface="+mn-lt"/>
              </a:rPr>
              <a:t>transport</a:t>
            </a:r>
            <a:r>
              <a:rPr lang="pt-BR" sz="3200" dirty="0">
                <a:solidFill>
                  <a:srgbClr val="C00000"/>
                </a:solidFill>
                <a:latin typeface="+mn-lt"/>
              </a:rPr>
              <a:t>, </a:t>
            </a:r>
            <a:r>
              <a:rPr lang="pt-BR" sz="3200" dirty="0" err="1">
                <a:solidFill>
                  <a:srgbClr val="C00000"/>
                </a:solidFill>
                <a:latin typeface="+mn-lt"/>
              </a:rPr>
              <a:t>energy</a:t>
            </a:r>
            <a:r>
              <a:rPr lang="pt-BR" sz="3200" dirty="0">
                <a:solidFill>
                  <a:srgbClr val="C00000"/>
                </a:solidFill>
                <a:latin typeface="+mn-lt"/>
              </a:rPr>
              <a:t>, </a:t>
            </a:r>
            <a:r>
              <a:rPr lang="pt-BR" sz="3200" dirty="0" err="1">
                <a:solidFill>
                  <a:srgbClr val="C00000"/>
                </a:solidFill>
                <a:latin typeface="+mn-lt"/>
              </a:rPr>
              <a:t>public</a:t>
            </a:r>
            <a:r>
              <a:rPr lang="pt-BR" sz="3200" dirty="0">
                <a:solidFill>
                  <a:srgbClr val="C00000"/>
                </a:solidFill>
                <a:latin typeface="+mn-lt"/>
              </a:rPr>
              <a:t> </a:t>
            </a:r>
            <a:r>
              <a:rPr lang="pt-BR" sz="3200" dirty="0" err="1">
                <a:solidFill>
                  <a:srgbClr val="C00000"/>
                </a:solidFill>
                <a:latin typeface="+mn-lt"/>
              </a:rPr>
              <a:t>health</a:t>
            </a:r>
            <a:r>
              <a:rPr lang="pt-BR" sz="3200" dirty="0">
                <a:solidFill>
                  <a:srgbClr val="C00000"/>
                </a:solidFill>
                <a:latin typeface="+mn-lt"/>
              </a:rPr>
              <a:t>, research </a:t>
            </a:r>
            <a:r>
              <a:rPr lang="pt-BR" sz="3200" dirty="0" err="1">
                <a:solidFill>
                  <a:srgbClr val="C00000"/>
                </a:solidFill>
                <a:latin typeface="+mn-lt"/>
              </a:rPr>
              <a:t>and</a:t>
            </a:r>
            <a:r>
              <a:rPr lang="pt-BR" sz="3200" dirty="0">
                <a:solidFill>
                  <a:srgbClr val="C00000"/>
                </a:solidFill>
                <a:latin typeface="+mn-lt"/>
              </a:rPr>
              <a:t> </a:t>
            </a:r>
            <a:r>
              <a:rPr lang="pt-BR" sz="3200" dirty="0" err="1">
                <a:solidFill>
                  <a:srgbClr val="C00000"/>
                </a:solidFill>
                <a:latin typeface="+mn-lt"/>
              </a:rPr>
              <a:t>technological</a:t>
            </a:r>
            <a:r>
              <a:rPr lang="pt-BR" sz="3200" dirty="0">
                <a:solidFill>
                  <a:srgbClr val="C00000"/>
                </a:solidFill>
                <a:latin typeface="+mn-lt"/>
              </a:rPr>
              <a:t> </a:t>
            </a:r>
            <a:r>
              <a:rPr lang="pt-BR" sz="3200" dirty="0" err="1">
                <a:solidFill>
                  <a:srgbClr val="C00000"/>
                </a:solidFill>
                <a:latin typeface="+mn-lt"/>
              </a:rPr>
              <a:t>innovation</a:t>
            </a:r>
            <a:r>
              <a:rPr lang="pt-BR" sz="3200" dirty="0">
                <a:solidFill>
                  <a:srgbClr val="C00000"/>
                </a:solidFill>
                <a:latin typeface="+mn-lt"/>
              </a:rPr>
              <a:t>, </a:t>
            </a:r>
            <a:r>
              <a:rPr lang="pt-BR" sz="3200" dirty="0" err="1">
                <a:solidFill>
                  <a:srgbClr val="C00000"/>
                </a:solidFill>
                <a:latin typeface="+mn-lt"/>
              </a:rPr>
              <a:t>aid</a:t>
            </a:r>
            <a:r>
              <a:rPr lang="pt-BR" sz="3200" dirty="0">
                <a:solidFill>
                  <a:srgbClr val="C00000"/>
                </a:solidFill>
                <a:latin typeface="+mn-lt"/>
              </a:rPr>
              <a:t> </a:t>
            </a:r>
            <a:r>
              <a:rPr lang="pt-BR" sz="3200" dirty="0" err="1">
                <a:solidFill>
                  <a:srgbClr val="C00000"/>
                </a:solidFill>
                <a:latin typeface="+mn-lt"/>
              </a:rPr>
              <a:t>and</a:t>
            </a:r>
            <a:r>
              <a:rPr lang="pt-BR" sz="3200" dirty="0">
                <a:solidFill>
                  <a:srgbClr val="C00000"/>
                </a:solidFill>
                <a:latin typeface="+mn-lt"/>
              </a:rPr>
              <a:t> </a:t>
            </a:r>
            <a:r>
              <a:rPr lang="pt-BR" sz="3200" dirty="0" err="1">
                <a:solidFill>
                  <a:srgbClr val="C00000"/>
                </a:solidFill>
                <a:latin typeface="+mn-lt"/>
              </a:rPr>
              <a:t>development</a:t>
            </a:r>
            <a:r>
              <a:rPr lang="pt-BR" sz="3200" dirty="0">
                <a:solidFill>
                  <a:srgbClr val="C00000"/>
                </a:solidFill>
                <a:latin typeface="+mn-lt"/>
              </a:rPr>
              <a:t>, etc.</a:t>
            </a:r>
          </a:p>
          <a:p>
            <a:pPr lvl="1"/>
            <a:r>
              <a:rPr lang="pt-BR" dirty="0">
                <a:solidFill>
                  <a:srgbClr val="002060"/>
                </a:solidFill>
                <a:latin typeface="+mn-lt"/>
              </a:rPr>
              <a:t>Use </a:t>
            </a:r>
            <a:r>
              <a:rPr lang="pt-BR" dirty="0" err="1">
                <a:solidFill>
                  <a:srgbClr val="002060"/>
                </a:solidFill>
                <a:latin typeface="+mn-lt"/>
              </a:rPr>
              <a:t>of</a:t>
            </a:r>
            <a:r>
              <a:rPr lang="pt-BR" dirty="0">
                <a:solidFill>
                  <a:srgbClr val="002060"/>
                </a:solidFill>
                <a:latin typeface="+mn-lt"/>
              </a:rPr>
              <a:t> </a:t>
            </a:r>
            <a:r>
              <a:rPr lang="pt-BR" dirty="0" err="1">
                <a:solidFill>
                  <a:srgbClr val="002060"/>
                </a:solidFill>
                <a:latin typeface="+mn-lt"/>
              </a:rPr>
              <a:t>Directives</a:t>
            </a:r>
            <a:endParaRPr lang="pt-BR" dirty="0">
              <a:solidFill>
                <a:srgbClr val="002060"/>
              </a:solidFill>
              <a:latin typeface="+mn-lt"/>
            </a:endParaRPr>
          </a:p>
          <a:p>
            <a:r>
              <a:rPr lang="pt-BR" sz="3200" dirty="0" err="1">
                <a:solidFill>
                  <a:srgbClr val="002060"/>
                </a:solidFill>
                <a:latin typeface="+mn-lt"/>
              </a:rPr>
              <a:t>MSs</a:t>
            </a:r>
            <a:r>
              <a:rPr lang="pt-BR" sz="3200" dirty="0">
                <a:solidFill>
                  <a:srgbClr val="002060"/>
                </a:solidFill>
                <a:latin typeface="+mn-lt"/>
              </a:rPr>
              <a:t> </a:t>
            </a:r>
            <a:r>
              <a:rPr lang="pt-BR" sz="3200" dirty="0" err="1">
                <a:solidFill>
                  <a:srgbClr val="002060"/>
                </a:solidFill>
                <a:latin typeface="+mn-lt"/>
              </a:rPr>
              <a:t>cannot</a:t>
            </a:r>
            <a:r>
              <a:rPr lang="pt-BR" sz="3200" dirty="0">
                <a:solidFill>
                  <a:srgbClr val="002060"/>
                </a:solidFill>
                <a:latin typeface="+mn-lt"/>
              </a:rPr>
              <a:t> </a:t>
            </a:r>
            <a:r>
              <a:rPr lang="pt-BR" sz="3200" dirty="0" err="1">
                <a:solidFill>
                  <a:srgbClr val="002060"/>
                </a:solidFill>
                <a:latin typeface="+mn-lt"/>
              </a:rPr>
              <a:t>achieve</a:t>
            </a:r>
            <a:r>
              <a:rPr lang="pt-BR" sz="3200" dirty="0">
                <a:solidFill>
                  <a:srgbClr val="002060"/>
                </a:solidFill>
                <a:latin typeface="+mn-lt"/>
              </a:rPr>
              <a:t> </a:t>
            </a:r>
            <a:r>
              <a:rPr lang="pt-BR" sz="3200" dirty="0" err="1">
                <a:solidFill>
                  <a:srgbClr val="002060"/>
                </a:solidFill>
                <a:latin typeface="+mn-lt"/>
              </a:rPr>
              <a:t>the</a:t>
            </a:r>
            <a:r>
              <a:rPr lang="pt-BR" sz="3200" dirty="0">
                <a:solidFill>
                  <a:srgbClr val="002060"/>
                </a:solidFill>
                <a:latin typeface="+mn-lt"/>
              </a:rPr>
              <a:t> </a:t>
            </a:r>
            <a:r>
              <a:rPr lang="pt-BR" sz="3200" dirty="0" err="1">
                <a:solidFill>
                  <a:srgbClr val="002060"/>
                </a:solidFill>
                <a:latin typeface="+mn-lt"/>
              </a:rPr>
              <a:t>objective</a:t>
            </a:r>
            <a:r>
              <a:rPr lang="pt-BR" sz="3200" dirty="0">
                <a:solidFill>
                  <a:srgbClr val="002060"/>
                </a:solidFill>
                <a:latin typeface="+mn-lt"/>
              </a:rPr>
              <a:t> </a:t>
            </a:r>
            <a:r>
              <a:rPr lang="pt-BR" sz="3200" dirty="0" err="1">
                <a:solidFill>
                  <a:srgbClr val="002060"/>
                </a:solidFill>
                <a:latin typeface="+mn-lt"/>
              </a:rPr>
              <a:t>satisfactorily</a:t>
            </a:r>
            <a:r>
              <a:rPr lang="pt-BR" sz="3200" dirty="0">
                <a:solidFill>
                  <a:srgbClr val="002060"/>
                </a:solidFill>
                <a:latin typeface="+mn-lt"/>
              </a:rPr>
              <a:t> </a:t>
            </a:r>
            <a:r>
              <a:rPr lang="pt-BR" sz="3200" dirty="0" err="1">
                <a:solidFill>
                  <a:srgbClr val="002060"/>
                </a:solidFill>
                <a:latin typeface="+mn-lt"/>
              </a:rPr>
              <a:t>on</a:t>
            </a:r>
            <a:r>
              <a:rPr lang="pt-BR" sz="3200" dirty="0">
                <a:solidFill>
                  <a:srgbClr val="002060"/>
                </a:solidFill>
                <a:latin typeface="+mn-lt"/>
              </a:rPr>
              <a:t> </a:t>
            </a:r>
            <a:r>
              <a:rPr lang="pt-BR" sz="3200" dirty="0" err="1">
                <a:solidFill>
                  <a:srgbClr val="002060"/>
                </a:solidFill>
                <a:latin typeface="+mn-lt"/>
              </a:rPr>
              <a:t>their</a:t>
            </a:r>
            <a:r>
              <a:rPr lang="pt-BR" sz="3200" dirty="0">
                <a:solidFill>
                  <a:srgbClr val="002060"/>
                </a:solidFill>
                <a:latin typeface="+mn-lt"/>
              </a:rPr>
              <a:t> </a:t>
            </a:r>
            <a:r>
              <a:rPr lang="pt-BR" sz="3200" dirty="0" err="1">
                <a:solidFill>
                  <a:srgbClr val="002060"/>
                </a:solidFill>
                <a:latin typeface="+mn-lt"/>
              </a:rPr>
              <a:t>own</a:t>
            </a:r>
            <a:endParaRPr lang="pt-BR" sz="3200" dirty="0">
              <a:solidFill>
                <a:srgbClr val="002060"/>
              </a:solidFill>
              <a:latin typeface="+mn-lt"/>
            </a:endParaRPr>
          </a:p>
          <a:p>
            <a:r>
              <a:rPr lang="pt-BR" sz="3200" dirty="0" err="1">
                <a:solidFill>
                  <a:srgbClr val="002060"/>
                </a:solidFill>
                <a:latin typeface="+mn-lt"/>
              </a:rPr>
              <a:t>By</a:t>
            </a:r>
            <a:r>
              <a:rPr lang="pt-BR" sz="3200" dirty="0">
                <a:solidFill>
                  <a:srgbClr val="002060"/>
                </a:solidFill>
                <a:latin typeface="+mn-lt"/>
              </a:rPr>
              <a:t> </a:t>
            </a:r>
            <a:r>
              <a:rPr lang="pt-BR" sz="3200" dirty="0" err="1">
                <a:solidFill>
                  <a:srgbClr val="002060"/>
                </a:solidFill>
                <a:latin typeface="+mn-lt"/>
              </a:rPr>
              <a:t>reason</a:t>
            </a:r>
            <a:r>
              <a:rPr lang="pt-BR" sz="3200" dirty="0">
                <a:solidFill>
                  <a:srgbClr val="002060"/>
                </a:solidFill>
                <a:latin typeface="+mn-lt"/>
              </a:rPr>
              <a:t> </a:t>
            </a:r>
            <a:r>
              <a:rPr lang="pt-BR" sz="3200" dirty="0" err="1">
                <a:solidFill>
                  <a:srgbClr val="002060"/>
                </a:solidFill>
                <a:latin typeface="+mn-lt"/>
              </a:rPr>
              <a:t>of</a:t>
            </a:r>
            <a:r>
              <a:rPr lang="pt-BR" sz="3200" dirty="0">
                <a:solidFill>
                  <a:srgbClr val="002060"/>
                </a:solidFill>
                <a:latin typeface="+mn-lt"/>
              </a:rPr>
              <a:t> </a:t>
            </a:r>
            <a:r>
              <a:rPr lang="pt-BR" sz="3200" dirty="0" err="1">
                <a:solidFill>
                  <a:srgbClr val="002060"/>
                </a:solidFill>
                <a:latin typeface="+mn-lt"/>
              </a:rPr>
              <a:t>scale</a:t>
            </a:r>
            <a:r>
              <a:rPr lang="pt-BR" sz="3200" dirty="0">
                <a:solidFill>
                  <a:srgbClr val="002060"/>
                </a:solidFill>
                <a:latin typeface="+mn-lt"/>
              </a:rPr>
              <a:t> </a:t>
            </a:r>
            <a:r>
              <a:rPr lang="pt-BR" sz="3200" dirty="0" err="1">
                <a:solidFill>
                  <a:srgbClr val="002060"/>
                </a:solidFill>
                <a:latin typeface="+mn-lt"/>
              </a:rPr>
              <a:t>or</a:t>
            </a:r>
            <a:r>
              <a:rPr lang="pt-BR" sz="3200" dirty="0">
                <a:solidFill>
                  <a:srgbClr val="002060"/>
                </a:solidFill>
                <a:latin typeface="+mn-lt"/>
              </a:rPr>
              <a:t> </a:t>
            </a:r>
            <a:r>
              <a:rPr lang="pt-BR" sz="3200" dirty="0" err="1">
                <a:solidFill>
                  <a:srgbClr val="002060"/>
                </a:solidFill>
                <a:latin typeface="+mn-lt"/>
              </a:rPr>
              <a:t>effects</a:t>
            </a:r>
            <a:r>
              <a:rPr lang="pt-BR" sz="3200" dirty="0">
                <a:solidFill>
                  <a:srgbClr val="002060"/>
                </a:solidFill>
                <a:latin typeface="+mn-lt"/>
              </a:rPr>
              <a:t>, EU </a:t>
            </a:r>
            <a:r>
              <a:rPr lang="pt-BR" sz="3200" dirty="0" err="1">
                <a:solidFill>
                  <a:srgbClr val="002060"/>
                </a:solidFill>
                <a:latin typeface="+mn-lt"/>
              </a:rPr>
              <a:t>level</a:t>
            </a:r>
            <a:r>
              <a:rPr lang="pt-BR" sz="3200" dirty="0">
                <a:solidFill>
                  <a:srgbClr val="002060"/>
                </a:solidFill>
                <a:latin typeface="+mn-lt"/>
              </a:rPr>
              <a:t> </a:t>
            </a:r>
            <a:r>
              <a:rPr lang="pt-BR" sz="3200" dirty="0" err="1">
                <a:solidFill>
                  <a:srgbClr val="002060"/>
                </a:solidFill>
                <a:latin typeface="+mn-lt"/>
              </a:rPr>
              <a:t>action</a:t>
            </a:r>
            <a:r>
              <a:rPr lang="pt-BR" sz="3200" dirty="0">
                <a:solidFill>
                  <a:srgbClr val="002060"/>
                </a:solidFill>
                <a:latin typeface="+mn-lt"/>
              </a:rPr>
              <a:t> </a:t>
            </a:r>
            <a:r>
              <a:rPr lang="pt-BR" sz="3200" dirty="0" err="1">
                <a:solidFill>
                  <a:srgbClr val="002060"/>
                </a:solidFill>
                <a:latin typeface="+mn-lt"/>
              </a:rPr>
              <a:t>would</a:t>
            </a:r>
            <a:r>
              <a:rPr lang="pt-BR" sz="3200" dirty="0">
                <a:solidFill>
                  <a:srgbClr val="002060"/>
                </a:solidFill>
                <a:latin typeface="+mn-lt"/>
              </a:rPr>
              <a:t> </a:t>
            </a:r>
            <a:r>
              <a:rPr lang="pt-BR" sz="3200" dirty="0" err="1">
                <a:solidFill>
                  <a:srgbClr val="002060"/>
                </a:solidFill>
                <a:latin typeface="+mn-lt"/>
              </a:rPr>
              <a:t>be</a:t>
            </a:r>
            <a:r>
              <a:rPr lang="pt-BR" sz="3200" dirty="0">
                <a:solidFill>
                  <a:srgbClr val="002060"/>
                </a:solidFill>
                <a:latin typeface="+mn-lt"/>
              </a:rPr>
              <a:t> more </a:t>
            </a:r>
            <a:r>
              <a:rPr lang="pt-BR" sz="3200" dirty="0" err="1">
                <a:solidFill>
                  <a:srgbClr val="002060"/>
                </a:solidFill>
                <a:latin typeface="+mn-lt"/>
              </a:rPr>
              <a:t>successful</a:t>
            </a:r>
            <a:endParaRPr lang="pt-BR" sz="3200" dirty="0">
              <a:solidFill>
                <a:srgbClr val="002060"/>
              </a:solidFill>
              <a:latin typeface="+mn-lt"/>
            </a:endParaRPr>
          </a:p>
          <a:p>
            <a:r>
              <a:rPr lang="pt-BR" sz="3200" dirty="0">
                <a:solidFill>
                  <a:srgbClr val="002060"/>
                </a:solidFill>
                <a:latin typeface="+mn-lt"/>
              </a:rPr>
              <a:t>Regular </a:t>
            </a:r>
            <a:r>
              <a:rPr lang="pt-BR" sz="3200" dirty="0" err="1">
                <a:solidFill>
                  <a:srgbClr val="002060"/>
                </a:solidFill>
                <a:latin typeface="+mn-lt"/>
              </a:rPr>
              <a:t>checks</a:t>
            </a:r>
            <a:r>
              <a:rPr lang="pt-BR" sz="3200" dirty="0">
                <a:solidFill>
                  <a:srgbClr val="002060"/>
                </a:solidFill>
                <a:latin typeface="+mn-lt"/>
              </a:rPr>
              <a:t> </a:t>
            </a:r>
            <a:r>
              <a:rPr lang="pt-BR" sz="3200" dirty="0" err="1">
                <a:solidFill>
                  <a:srgbClr val="002060"/>
                </a:solidFill>
                <a:latin typeface="+mn-lt"/>
              </a:rPr>
              <a:t>by</a:t>
            </a:r>
            <a:r>
              <a:rPr lang="pt-BR" sz="3200" dirty="0">
                <a:solidFill>
                  <a:srgbClr val="002060"/>
                </a:solidFill>
                <a:latin typeface="+mn-lt"/>
              </a:rPr>
              <a:t> </a:t>
            </a:r>
            <a:r>
              <a:rPr lang="pt-BR" sz="3200" dirty="0" err="1">
                <a:solidFill>
                  <a:srgbClr val="002060"/>
                </a:solidFill>
                <a:latin typeface="+mn-lt"/>
              </a:rPr>
              <a:t>Commission</a:t>
            </a:r>
            <a:r>
              <a:rPr lang="pt-BR" sz="3200" dirty="0">
                <a:solidFill>
                  <a:srgbClr val="002060"/>
                </a:solidFill>
                <a:latin typeface="+mn-lt"/>
              </a:rPr>
              <a:t>, EP, </a:t>
            </a:r>
            <a:r>
              <a:rPr lang="pt-BR" sz="3200" dirty="0" err="1">
                <a:solidFill>
                  <a:srgbClr val="002060"/>
                </a:solidFill>
                <a:latin typeface="+mn-lt"/>
              </a:rPr>
              <a:t>Council</a:t>
            </a:r>
            <a:r>
              <a:rPr lang="pt-BR" sz="3200" dirty="0">
                <a:solidFill>
                  <a:srgbClr val="002060"/>
                </a:solidFill>
                <a:latin typeface="+mn-lt"/>
              </a:rPr>
              <a:t> </a:t>
            </a:r>
          </a:p>
          <a:p>
            <a:endParaRPr lang="pt-BR" dirty="0"/>
          </a:p>
        </p:txBody>
      </p:sp>
      <p:sp>
        <p:nvSpPr>
          <p:cNvPr id="4" name="Espaço Reservado para Data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p:txBody>
      </p:sp>
      <p:sp>
        <p:nvSpPr>
          <p:cNvPr id="5" name="Espaço Reservado para Rodapé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ço Reservado para Número de Slide 5"/>
          <p:cNvSpPr>
            <a:spLocks noGrp="1"/>
          </p:cNvSpPr>
          <p:nvPr>
            <p:ph type="sldNum" sz="quarter" idx="12"/>
          </p:nvPr>
        </p:nvSpPr>
        <p:spPr/>
        <p:txBody>
          <a:bodyPr/>
          <a:lstStyle/>
          <a:p>
            <a:fld id="{BA9B540C-44DA-4F69-89C9-7C84606640D3}"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Commission</a:t>
            </a:r>
            <a:r>
              <a:rPr lang="pt-BR" dirty="0"/>
              <a:t> -</a:t>
            </a:r>
            <a:r>
              <a:rPr lang="pt-BR" i="1" dirty="0"/>
              <a:t>v</a:t>
            </a:r>
            <a:r>
              <a:rPr lang="pt-BR" dirty="0"/>
              <a:t>- France</a:t>
            </a:r>
            <a:br>
              <a:rPr lang="pt-BR" dirty="0"/>
            </a:br>
            <a:r>
              <a:rPr lang="pt-BR" sz="3600" dirty="0"/>
              <a:t>1971</a:t>
            </a:r>
          </a:p>
        </p:txBody>
      </p:sp>
      <p:sp>
        <p:nvSpPr>
          <p:cNvPr id="3" name="Espaço Reservado para Conteúdo 2"/>
          <p:cNvSpPr>
            <a:spLocks noGrp="1"/>
          </p:cNvSpPr>
          <p:nvPr>
            <p:ph idx="1"/>
          </p:nvPr>
        </p:nvSpPr>
        <p:spPr/>
        <p:txBody>
          <a:bodyPr>
            <a:normAutofit fontScale="92500"/>
          </a:bodyPr>
          <a:lstStyle/>
          <a:p>
            <a:pPr algn="just">
              <a:buNone/>
            </a:pPr>
            <a:r>
              <a:rPr lang="pt-BR" dirty="0">
                <a:solidFill>
                  <a:srgbClr val="002060"/>
                </a:solidFill>
                <a:latin typeface="+mn-lt"/>
              </a:rPr>
              <a:t>“</a:t>
            </a:r>
            <a:r>
              <a:rPr lang="pt-BR" dirty="0" err="1">
                <a:solidFill>
                  <a:srgbClr val="002060"/>
                </a:solidFill>
                <a:latin typeface="+mn-lt"/>
              </a:rPr>
              <a:t>The</a:t>
            </a:r>
            <a:r>
              <a:rPr lang="pt-BR" dirty="0">
                <a:solidFill>
                  <a:srgbClr val="002060"/>
                </a:solidFill>
                <a:latin typeface="+mn-lt"/>
              </a:rPr>
              <a:t> </a:t>
            </a:r>
            <a:r>
              <a:rPr lang="pt-BR" dirty="0" err="1">
                <a:solidFill>
                  <a:srgbClr val="002060"/>
                </a:solidFill>
                <a:latin typeface="+mn-lt"/>
              </a:rPr>
              <a:t>Member</a:t>
            </a:r>
            <a:r>
              <a:rPr lang="pt-BR" dirty="0">
                <a:solidFill>
                  <a:srgbClr val="002060"/>
                </a:solidFill>
                <a:latin typeface="+mn-lt"/>
              </a:rPr>
              <a:t> States </a:t>
            </a:r>
            <a:r>
              <a:rPr lang="pt-BR" dirty="0" err="1">
                <a:solidFill>
                  <a:srgbClr val="002060"/>
                </a:solidFill>
                <a:latin typeface="+mn-lt"/>
              </a:rPr>
              <a:t>agree</a:t>
            </a:r>
            <a:r>
              <a:rPr lang="pt-BR" dirty="0">
                <a:solidFill>
                  <a:srgbClr val="002060"/>
                </a:solidFill>
                <a:latin typeface="+mn-lt"/>
              </a:rPr>
              <a:t> to </a:t>
            </a:r>
            <a:r>
              <a:rPr lang="pt-BR" dirty="0" err="1">
                <a:solidFill>
                  <a:srgbClr val="002060"/>
                </a:solidFill>
                <a:latin typeface="+mn-lt"/>
              </a:rPr>
              <a:t>establish</a:t>
            </a:r>
            <a:r>
              <a:rPr lang="pt-BR" dirty="0">
                <a:solidFill>
                  <a:srgbClr val="002060"/>
                </a:solidFill>
                <a:latin typeface="+mn-lt"/>
              </a:rPr>
              <a:t> a </a:t>
            </a:r>
            <a:r>
              <a:rPr lang="pt-BR" dirty="0" err="1">
                <a:solidFill>
                  <a:srgbClr val="002060"/>
                </a:solidFill>
                <a:latin typeface="+mn-lt"/>
              </a:rPr>
              <a:t>Community</a:t>
            </a:r>
            <a:r>
              <a:rPr lang="pt-BR" dirty="0">
                <a:solidFill>
                  <a:srgbClr val="002060"/>
                </a:solidFill>
                <a:latin typeface="+mn-lt"/>
              </a:rPr>
              <a:t> </a:t>
            </a:r>
            <a:r>
              <a:rPr lang="pt-BR" dirty="0" err="1">
                <a:solidFill>
                  <a:srgbClr val="002060"/>
                </a:solidFill>
                <a:latin typeface="+mn-lt"/>
              </a:rPr>
              <a:t>of</a:t>
            </a:r>
            <a:r>
              <a:rPr lang="pt-BR" dirty="0">
                <a:solidFill>
                  <a:srgbClr val="002060"/>
                </a:solidFill>
                <a:latin typeface="+mn-lt"/>
              </a:rPr>
              <a:t> </a:t>
            </a:r>
            <a:r>
              <a:rPr lang="pt-BR" b="1" dirty="0" err="1">
                <a:solidFill>
                  <a:srgbClr val="FF0000"/>
                </a:solidFill>
                <a:latin typeface="+mn-lt"/>
              </a:rPr>
              <a:t>unlimited</a:t>
            </a:r>
            <a:r>
              <a:rPr lang="pt-BR" b="1" dirty="0">
                <a:solidFill>
                  <a:srgbClr val="FF0000"/>
                </a:solidFill>
                <a:latin typeface="+mn-lt"/>
              </a:rPr>
              <a:t> </a:t>
            </a:r>
            <a:r>
              <a:rPr lang="pt-BR" b="1" dirty="0" err="1">
                <a:solidFill>
                  <a:srgbClr val="FF0000"/>
                </a:solidFill>
                <a:latin typeface="+mn-lt"/>
              </a:rPr>
              <a:t>duration</a:t>
            </a:r>
            <a:r>
              <a:rPr lang="pt-BR" dirty="0">
                <a:solidFill>
                  <a:srgbClr val="002060"/>
                </a:solidFill>
                <a:latin typeface="+mn-lt"/>
              </a:rPr>
              <a:t>, </a:t>
            </a:r>
            <a:r>
              <a:rPr lang="pt-BR" dirty="0" err="1">
                <a:solidFill>
                  <a:srgbClr val="002060"/>
                </a:solidFill>
                <a:latin typeface="+mn-lt"/>
              </a:rPr>
              <a:t>having</a:t>
            </a:r>
            <a:r>
              <a:rPr lang="pt-BR" dirty="0">
                <a:solidFill>
                  <a:srgbClr val="002060"/>
                </a:solidFill>
                <a:latin typeface="+mn-lt"/>
              </a:rPr>
              <a:t> </a:t>
            </a:r>
            <a:r>
              <a:rPr lang="pt-BR" dirty="0" err="1">
                <a:solidFill>
                  <a:srgbClr val="002060"/>
                </a:solidFill>
                <a:latin typeface="+mn-lt"/>
              </a:rPr>
              <a:t>permanent</a:t>
            </a:r>
            <a:r>
              <a:rPr lang="pt-BR" dirty="0">
                <a:solidFill>
                  <a:srgbClr val="002060"/>
                </a:solidFill>
                <a:latin typeface="+mn-lt"/>
              </a:rPr>
              <a:t> </a:t>
            </a:r>
            <a:r>
              <a:rPr lang="pt-BR" dirty="0" err="1">
                <a:solidFill>
                  <a:srgbClr val="002060"/>
                </a:solidFill>
                <a:latin typeface="+mn-lt"/>
              </a:rPr>
              <a:t>institutions</a:t>
            </a:r>
            <a:r>
              <a:rPr lang="pt-BR" dirty="0">
                <a:solidFill>
                  <a:srgbClr val="002060"/>
                </a:solidFill>
                <a:latin typeface="+mn-lt"/>
              </a:rPr>
              <a:t> </a:t>
            </a:r>
            <a:r>
              <a:rPr lang="pt-BR" dirty="0" err="1">
                <a:solidFill>
                  <a:srgbClr val="002060"/>
                </a:solidFill>
                <a:latin typeface="+mn-lt"/>
              </a:rPr>
              <a:t>vested</a:t>
            </a:r>
            <a:r>
              <a:rPr lang="pt-BR" dirty="0">
                <a:solidFill>
                  <a:srgbClr val="002060"/>
                </a:solidFill>
                <a:latin typeface="+mn-lt"/>
              </a:rPr>
              <a:t> </a:t>
            </a:r>
            <a:r>
              <a:rPr lang="pt-BR" dirty="0" err="1">
                <a:solidFill>
                  <a:srgbClr val="002060"/>
                </a:solidFill>
                <a:latin typeface="+mn-lt"/>
              </a:rPr>
              <a:t>with</a:t>
            </a:r>
            <a:r>
              <a:rPr lang="pt-BR" dirty="0">
                <a:solidFill>
                  <a:srgbClr val="002060"/>
                </a:solidFill>
                <a:latin typeface="+mn-lt"/>
              </a:rPr>
              <a:t> real </a:t>
            </a:r>
            <a:r>
              <a:rPr lang="pt-BR" dirty="0" err="1">
                <a:solidFill>
                  <a:srgbClr val="002060"/>
                </a:solidFill>
                <a:latin typeface="+mn-lt"/>
              </a:rPr>
              <a:t>powers</a:t>
            </a:r>
            <a:r>
              <a:rPr lang="pt-BR" dirty="0">
                <a:solidFill>
                  <a:srgbClr val="002060"/>
                </a:solidFill>
                <a:latin typeface="+mn-lt"/>
              </a:rPr>
              <a:t>, </a:t>
            </a:r>
            <a:r>
              <a:rPr lang="pt-BR" dirty="0" err="1">
                <a:solidFill>
                  <a:srgbClr val="002060"/>
                </a:solidFill>
                <a:latin typeface="+mn-lt"/>
              </a:rPr>
              <a:t>stemming</a:t>
            </a:r>
            <a:r>
              <a:rPr lang="pt-BR" dirty="0">
                <a:solidFill>
                  <a:srgbClr val="002060"/>
                </a:solidFill>
                <a:latin typeface="+mn-lt"/>
              </a:rPr>
              <a:t> </a:t>
            </a:r>
            <a:r>
              <a:rPr lang="pt-BR" dirty="0" err="1">
                <a:solidFill>
                  <a:srgbClr val="002060"/>
                </a:solidFill>
                <a:latin typeface="+mn-lt"/>
              </a:rPr>
              <a:t>from</a:t>
            </a:r>
            <a:r>
              <a:rPr lang="pt-BR" dirty="0">
                <a:solidFill>
                  <a:srgbClr val="002060"/>
                </a:solidFill>
                <a:latin typeface="+mn-lt"/>
              </a:rPr>
              <a:t> a </a:t>
            </a:r>
            <a:r>
              <a:rPr lang="pt-BR" dirty="0" err="1">
                <a:solidFill>
                  <a:srgbClr val="002060"/>
                </a:solidFill>
                <a:latin typeface="+mn-lt"/>
              </a:rPr>
              <a:t>limitation</a:t>
            </a:r>
            <a:r>
              <a:rPr lang="pt-BR" dirty="0">
                <a:solidFill>
                  <a:srgbClr val="002060"/>
                </a:solidFill>
                <a:latin typeface="+mn-lt"/>
              </a:rPr>
              <a:t> </a:t>
            </a:r>
            <a:r>
              <a:rPr lang="pt-BR" dirty="0" err="1">
                <a:solidFill>
                  <a:srgbClr val="002060"/>
                </a:solidFill>
                <a:latin typeface="+mn-lt"/>
              </a:rPr>
              <a:t>of</a:t>
            </a:r>
            <a:r>
              <a:rPr lang="pt-BR" dirty="0">
                <a:solidFill>
                  <a:srgbClr val="002060"/>
                </a:solidFill>
                <a:latin typeface="+mn-lt"/>
              </a:rPr>
              <a:t> </a:t>
            </a:r>
            <a:r>
              <a:rPr lang="pt-BR" dirty="0" err="1">
                <a:solidFill>
                  <a:srgbClr val="002060"/>
                </a:solidFill>
                <a:latin typeface="+mn-lt"/>
              </a:rPr>
              <a:t>authority</a:t>
            </a:r>
            <a:r>
              <a:rPr lang="pt-BR" dirty="0">
                <a:solidFill>
                  <a:srgbClr val="002060"/>
                </a:solidFill>
                <a:latin typeface="+mn-lt"/>
              </a:rPr>
              <a:t> </a:t>
            </a:r>
            <a:r>
              <a:rPr lang="pt-BR" dirty="0" err="1">
                <a:solidFill>
                  <a:srgbClr val="002060"/>
                </a:solidFill>
                <a:latin typeface="+mn-lt"/>
              </a:rPr>
              <a:t>or</a:t>
            </a:r>
            <a:r>
              <a:rPr lang="pt-BR" dirty="0">
                <a:solidFill>
                  <a:srgbClr val="002060"/>
                </a:solidFill>
                <a:latin typeface="+mn-lt"/>
              </a:rPr>
              <a:t> a </a:t>
            </a:r>
            <a:r>
              <a:rPr lang="pt-BR" dirty="0" err="1">
                <a:solidFill>
                  <a:srgbClr val="002060"/>
                </a:solidFill>
                <a:latin typeface="+mn-lt"/>
              </a:rPr>
              <a:t>transfer</a:t>
            </a:r>
            <a:r>
              <a:rPr lang="pt-BR" dirty="0">
                <a:solidFill>
                  <a:srgbClr val="002060"/>
                </a:solidFill>
                <a:latin typeface="+mn-lt"/>
              </a:rPr>
              <a:t> </a:t>
            </a:r>
            <a:r>
              <a:rPr lang="pt-BR" dirty="0" err="1">
                <a:solidFill>
                  <a:srgbClr val="002060"/>
                </a:solidFill>
                <a:latin typeface="+mn-lt"/>
              </a:rPr>
              <a:t>of</a:t>
            </a:r>
            <a:r>
              <a:rPr lang="pt-BR" dirty="0">
                <a:solidFill>
                  <a:srgbClr val="002060"/>
                </a:solidFill>
                <a:latin typeface="+mn-lt"/>
              </a:rPr>
              <a:t> </a:t>
            </a:r>
            <a:r>
              <a:rPr lang="pt-BR" dirty="0" err="1">
                <a:solidFill>
                  <a:srgbClr val="002060"/>
                </a:solidFill>
                <a:latin typeface="+mn-lt"/>
              </a:rPr>
              <a:t>powers</a:t>
            </a:r>
            <a:r>
              <a:rPr lang="pt-BR" dirty="0">
                <a:solidFill>
                  <a:srgbClr val="002060"/>
                </a:solidFill>
                <a:latin typeface="+mn-lt"/>
              </a:rPr>
              <a:t> </a:t>
            </a:r>
            <a:r>
              <a:rPr lang="pt-BR" dirty="0" err="1">
                <a:solidFill>
                  <a:srgbClr val="002060"/>
                </a:solidFill>
                <a:latin typeface="+mn-lt"/>
              </a:rPr>
              <a:t>from</a:t>
            </a:r>
            <a:r>
              <a:rPr lang="pt-BR" dirty="0">
                <a:solidFill>
                  <a:srgbClr val="002060"/>
                </a:solidFill>
                <a:latin typeface="+mn-lt"/>
              </a:rPr>
              <a:t> </a:t>
            </a:r>
            <a:r>
              <a:rPr lang="pt-BR" dirty="0" err="1">
                <a:solidFill>
                  <a:srgbClr val="002060"/>
                </a:solidFill>
                <a:latin typeface="+mn-lt"/>
              </a:rPr>
              <a:t>the</a:t>
            </a:r>
            <a:r>
              <a:rPr lang="pt-BR" dirty="0">
                <a:solidFill>
                  <a:srgbClr val="002060"/>
                </a:solidFill>
                <a:latin typeface="+mn-lt"/>
              </a:rPr>
              <a:t> States to </a:t>
            </a:r>
            <a:r>
              <a:rPr lang="pt-BR" dirty="0" err="1">
                <a:solidFill>
                  <a:srgbClr val="002060"/>
                </a:solidFill>
                <a:latin typeface="+mn-lt"/>
              </a:rPr>
              <a:t>that</a:t>
            </a:r>
            <a:r>
              <a:rPr lang="pt-BR" dirty="0">
                <a:solidFill>
                  <a:srgbClr val="002060"/>
                </a:solidFill>
                <a:latin typeface="+mn-lt"/>
              </a:rPr>
              <a:t> </a:t>
            </a:r>
            <a:r>
              <a:rPr lang="pt-BR" dirty="0" err="1">
                <a:solidFill>
                  <a:srgbClr val="002060"/>
                </a:solidFill>
                <a:latin typeface="+mn-lt"/>
              </a:rPr>
              <a:t>Community</a:t>
            </a:r>
            <a:r>
              <a:rPr lang="pt-BR" dirty="0">
                <a:solidFill>
                  <a:srgbClr val="002060"/>
                </a:solidFill>
                <a:latin typeface="+mn-lt"/>
              </a:rPr>
              <a:t>. </a:t>
            </a:r>
          </a:p>
          <a:p>
            <a:pPr algn="just">
              <a:buNone/>
            </a:pPr>
            <a:r>
              <a:rPr lang="pt-BR" dirty="0">
                <a:solidFill>
                  <a:srgbClr val="002060"/>
                </a:solidFill>
                <a:latin typeface="+mn-lt"/>
              </a:rPr>
              <a:t>Power </a:t>
            </a:r>
            <a:r>
              <a:rPr lang="pt-BR" dirty="0" err="1">
                <a:solidFill>
                  <a:srgbClr val="002060"/>
                </a:solidFill>
                <a:latin typeface="+mn-lt"/>
              </a:rPr>
              <a:t>thus</a:t>
            </a:r>
            <a:r>
              <a:rPr lang="pt-BR" dirty="0">
                <a:solidFill>
                  <a:srgbClr val="002060"/>
                </a:solidFill>
                <a:latin typeface="+mn-lt"/>
              </a:rPr>
              <a:t> </a:t>
            </a:r>
            <a:r>
              <a:rPr lang="pt-BR" dirty="0" err="1">
                <a:solidFill>
                  <a:srgbClr val="002060"/>
                </a:solidFill>
                <a:latin typeface="+mn-lt"/>
              </a:rPr>
              <a:t>conferred</a:t>
            </a:r>
            <a:r>
              <a:rPr lang="pt-BR" dirty="0">
                <a:solidFill>
                  <a:srgbClr val="002060"/>
                </a:solidFill>
                <a:latin typeface="+mn-lt"/>
              </a:rPr>
              <a:t> </a:t>
            </a:r>
            <a:r>
              <a:rPr lang="pt-BR" dirty="0" err="1">
                <a:solidFill>
                  <a:srgbClr val="002060"/>
                </a:solidFill>
                <a:latin typeface="+mn-lt"/>
              </a:rPr>
              <a:t>could</a:t>
            </a:r>
            <a:r>
              <a:rPr lang="pt-BR" dirty="0">
                <a:solidFill>
                  <a:srgbClr val="002060"/>
                </a:solidFill>
                <a:latin typeface="+mn-lt"/>
              </a:rPr>
              <a:t> </a:t>
            </a:r>
            <a:r>
              <a:rPr lang="pt-BR" dirty="0" err="1">
                <a:solidFill>
                  <a:srgbClr val="002060"/>
                </a:solidFill>
                <a:latin typeface="+mn-lt"/>
              </a:rPr>
              <a:t>not</a:t>
            </a:r>
            <a:r>
              <a:rPr lang="pt-BR" dirty="0">
                <a:solidFill>
                  <a:srgbClr val="002060"/>
                </a:solidFill>
                <a:latin typeface="+mn-lt"/>
              </a:rPr>
              <a:t>, </a:t>
            </a:r>
            <a:r>
              <a:rPr lang="pt-BR" dirty="0" err="1">
                <a:solidFill>
                  <a:srgbClr val="002060"/>
                </a:solidFill>
                <a:latin typeface="+mn-lt"/>
              </a:rPr>
              <a:t>therefore</a:t>
            </a:r>
            <a:r>
              <a:rPr lang="pt-BR" dirty="0">
                <a:solidFill>
                  <a:srgbClr val="002060"/>
                </a:solidFill>
                <a:latin typeface="+mn-lt"/>
              </a:rPr>
              <a:t>, </a:t>
            </a:r>
            <a:r>
              <a:rPr lang="pt-BR" dirty="0" err="1">
                <a:solidFill>
                  <a:srgbClr val="002060"/>
                </a:solidFill>
                <a:latin typeface="+mn-lt"/>
              </a:rPr>
              <a:t>be</a:t>
            </a:r>
            <a:r>
              <a:rPr lang="pt-BR" dirty="0">
                <a:solidFill>
                  <a:srgbClr val="002060"/>
                </a:solidFill>
                <a:latin typeface="+mn-lt"/>
              </a:rPr>
              <a:t> </a:t>
            </a:r>
            <a:r>
              <a:rPr lang="pt-BR" dirty="0" err="1">
                <a:solidFill>
                  <a:srgbClr val="002060"/>
                </a:solidFill>
                <a:latin typeface="+mn-lt"/>
              </a:rPr>
              <a:t>withdrawn</a:t>
            </a:r>
            <a:r>
              <a:rPr lang="pt-BR" dirty="0">
                <a:solidFill>
                  <a:srgbClr val="002060"/>
                </a:solidFill>
                <a:latin typeface="+mn-lt"/>
              </a:rPr>
              <a:t> </a:t>
            </a:r>
            <a:r>
              <a:rPr lang="pt-BR" dirty="0" err="1">
                <a:solidFill>
                  <a:srgbClr val="002060"/>
                </a:solidFill>
                <a:latin typeface="+mn-lt"/>
              </a:rPr>
              <a:t>from</a:t>
            </a:r>
            <a:r>
              <a:rPr lang="pt-BR" dirty="0">
                <a:solidFill>
                  <a:srgbClr val="002060"/>
                </a:solidFill>
                <a:latin typeface="+mn-lt"/>
              </a:rPr>
              <a:t> </a:t>
            </a:r>
            <a:r>
              <a:rPr lang="pt-BR" dirty="0" err="1">
                <a:solidFill>
                  <a:srgbClr val="002060"/>
                </a:solidFill>
                <a:latin typeface="+mn-lt"/>
              </a:rPr>
              <a:t>the</a:t>
            </a:r>
            <a:r>
              <a:rPr lang="pt-BR" dirty="0">
                <a:solidFill>
                  <a:srgbClr val="002060"/>
                </a:solidFill>
                <a:latin typeface="+mn-lt"/>
              </a:rPr>
              <a:t> </a:t>
            </a:r>
            <a:r>
              <a:rPr lang="pt-BR" dirty="0" err="1">
                <a:solidFill>
                  <a:srgbClr val="002060"/>
                </a:solidFill>
                <a:latin typeface="+mn-lt"/>
              </a:rPr>
              <a:t>Community</a:t>
            </a:r>
            <a:r>
              <a:rPr lang="pt-BR" dirty="0">
                <a:solidFill>
                  <a:srgbClr val="002060"/>
                </a:solidFill>
                <a:latin typeface="+mn-lt"/>
              </a:rPr>
              <a:t>, </a:t>
            </a:r>
            <a:r>
              <a:rPr lang="pt-BR" dirty="0" err="1">
                <a:solidFill>
                  <a:srgbClr val="002060"/>
                </a:solidFill>
                <a:latin typeface="+mn-lt"/>
              </a:rPr>
              <a:t>nor</a:t>
            </a:r>
            <a:r>
              <a:rPr lang="pt-BR" dirty="0">
                <a:solidFill>
                  <a:srgbClr val="002060"/>
                </a:solidFill>
                <a:latin typeface="+mn-lt"/>
              </a:rPr>
              <a:t> </a:t>
            </a:r>
            <a:r>
              <a:rPr lang="pt-BR" dirty="0" err="1">
                <a:solidFill>
                  <a:srgbClr val="002060"/>
                </a:solidFill>
                <a:latin typeface="+mn-lt"/>
              </a:rPr>
              <a:t>could</a:t>
            </a:r>
            <a:r>
              <a:rPr lang="pt-BR" dirty="0">
                <a:solidFill>
                  <a:srgbClr val="002060"/>
                </a:solidFill>
                <a:latin typeface="+mn-lt"/>
              </a:rPr>
              <a:t> </a:t>
            </a:r>
            <a:r>
              <a:rPr lang="pt-BR" dirty="0" err="1">
                <a:solidFill>
                  <a:srgbClr val="002060"/>
                </a:solidFill>
                <a:latin typeface="+mn-lt"/>
              </a:rPr>
              <a:t>the</a:t>
            </a:r>
            <a:r>
              <a:rPr lang="pt-BR" dirty="0">
                <a:solidFill>
                  <a:srgbClr val="002060"/>
                </a:solidFill>
                <a:latin typeface="+mn-lt"/>
              </a:rPr>
              <a:t> </a:t>
            </a:r>
            <a:r>
              <a:rPr lang="pt-BR" dirty="0" err="1">
                <a:solidFill>
                  <a:srgbClr val="002060"/>
                </a:solidFill>
                <a:latin typeface="+mn-lt"/>
              </a:rPr>
              <a:t>objectives</a:t>
            </a:r>
            <a:r>
              <a:rPr lang="pt-BR" dirty="0">
                <a:solidFill>
                  <a:srgbClr val="002060"/>
                </a:solidFill>
                <a:latin typeface="+mn-lt"/>
              </a:rPr>
              <a:t> </a:t>
            </a:r>
            <a:r>
              <a:rPr lang="pt-BR" dirty="0" err="1">
                <a:solidFill>
                  <a:srgbClr val="002060"/>
                </a:solidFill>
                <a:latin typeface="+mn-lt"/>
              </a:rPr>
              <a:t>with</a:t>
            </a:r>
            <a:r>
              <a:rPr lang="pt-BR" dirty="0">
                <a:solidFill>
                  <a:srgbClr val="002060"/>
                </a:solidFill>
                <a:latin typeface="+mn-lt"/>
              </a:rPr>
              <a:t> </a:t>
            </a:r>
            <a:r>
              <a:rPr lang="pt-BR" dirty="0" err="1">
                <a:solidFill>
                  <a:srgbClr val="002060"/>
                </a:solidFill>
                <a:latin typeface="+mn-lt"/>
              </a:rPr>
              <a:t>which</a:t>
            </a:r>
            <a:r>
              <a:rPr lang="pt-BR" dirty="0">
                <a:solidFill>
                  <a:srgbClr val="002060"/>
                </a:solidFill>
                <a:latin typeface="+mn-lt"/>
              </a:rPr>
              <a:t> </a:t>
            </a:r>
            <a:r>
              <a:rPr lang="pt-BR" dirty="0" err="1">
                <a:solidFill>
                  <a:srgbClr val="002060"/>
                </a:solidFill>
                <a:latin typeface="+mn-lt"/>
              </a:rPr>
              <a:t>such</a:t>
            </a:r>
            <a:r>
              <a:rPr lang="pt-BR" dirty="0">
                <a:solidFill>
                  <a:srgbClr val="002060"/>
                </a:solidFill>
                <a:latin typeface="+mn-lt"/>
              </a:rPr>
              <a:t> </a:t>
            </a:r>
            <a:r>
              <a:rPr lang="pt-BR" dirty="0" err="1">
                <a:solidFill>
                  <a:srgbClr val="002060"/>
                </a:solidFill>
                <a:latin typeface="+mn-lt"/>
              </a:rPr>
              <a:t>powers</a:t>
            </a:r>
            <a:r>
              <a:rPr lang="pt-BR" dirty="0">
                <a:solidFill>
                  <a:srgbClr val="002060"/>
                </a:solidFill>
                <a:latin typeface="+mn-lt"/>
              </a:rPr>
              <a:t> are </a:t>
            </a:r>
            <a:r>
              <a:rPr lang="pt-BR" dirty="0" err="1">
                <a:solidFill>
                  <a:srgbClr val="002060"/>
                </a:solidFill>
                <a:latin typeface="+mn-lt"/>
              </a:rPr>
              <a:t>concerned</a:t>
            </a:r>
            <a:r>
              <a:rPr lang="pt-BR" dirty="0">
                <a:solidFill>
                  <a:srgbClr val="002060"/>
                </a:solidFill>
                <a:latin typeface="+mn-lt"/>
              </a:rPr>
              <a:t> </a:t>
            </a:r>
            <a:r>
              <a:rPr lang="pt-BR" dirty="0" err="1">
                <a:solidFill>
                  <a:srgbClr val="002060"/>
                </a:solidFill>
                <a:latin typeface="+mn-lt"/>
              </a:rPr>
              <a:t>be</a:t>
            </a:r>
            <a:r>
              <a:rPr lang="pt-BR" dirty="0">
                <a:solidFill>
                  <a:srgbClr val="002060"/>
                </a:solidFill>
                <a:latin typeface="+mn-lt"/>
              </a:rPr>
              <a:t> </a:t>
            </a:r>
            <a:r>
              <a:rPr lang="pt-BR" dirty="0" err="1">
                <a:solidFill>
                  <a:srgbClr val="002060"/>
                </a:solidFill>
                <a:latin typeface="+mn-lt"/>
              </a:rPr>
              <a:t>restored</a:t>
            </a:r>
            <a:r>
              <a:rPr lang="pt-BR" dirty="0">
                <a:solidFill>
                  <a:srgbClr val="002060"/>
                </a:solidFill>
                <a:latin typeface="+mn-lt"/>
              </a:rPr>
              <a:t> to </a:t>
            </a:r>
            <a:r>
              <a:rPr lang="pt-BR" dirty="0" err="1">
                <a:solidFill>
                  <a:srgbClr val="002060"/>
                </a:solidFill>
                <a:latin typeface="+mn-lt"/>
              </a:rPr>
              <a:t>the</a:t>
            </a:r>
            <a:r>
              <a:rPr lang="pt-BR" dirty="0">
                <a:solidFill>
                  <a:srgbClr val="002060"/>
                </a:solidFill>
                <a:latin typeface="+mn-lt"/>
              </a:rPr>
              <a:t> </a:t>
            </a:r>
            <a:r>
              <a:rPr lang="pt-BR" dirty="0" err="1">
                <a:solidFill>
                  <a:srgbClr val="002060"/>
                </a:solidFill>
                <a:latin typeface="+mn-lt"/>
              </a:rPr>
              <a:t>field</a:t>
            </a:r>
            <a:r>
              <a:rPr lang="pt-BR" dirty="0">
                <a:solidFill>
                  <a:srgbClr val="002060"/>
                </a:solidFill>
                <a:latin typeface="+mn-lt"/>
              </a:rPr>
              <a:t> </a:t>
            </a:r>
            <a:r>
              <a:rPr lang="pt-BR" dirty="0" err="1">
                <a:solidFill>
                  <a:srgbClr val="002060"/>
                </a:solidFill>
                <a:latin typeface="+mn-lt"/>
              </a:rPr>
              <a:t>of</a:t>
            </a:r>
            <a:r>
              <a:rPr lang="pt-BR" dirty="0">
                <a:solidFill>
                  <a:srgbClr val="002060"/>
                </a:solidFill>
                <a:latin typeface="+mn-lt"/>
              </a:rPr>
              <a:t> </a:t>
            </a:r>
            <a:r>
              <a:rPr lang="pt-BR" dirty="0" err="1">
                <a:solidFill>
                  <a:srgbClr val="002060"/>
                </a:solidFill>
                <a:latin typeface="+mn-lt"/>
              </a:rPr>
              <a:t>authority</a:t>
            </a:r>
            <a:r>
              <a:rPr lang="pt-BR" dirty="0">
                <a:solidFill>
                  <a:srgbClr val="002060"/>
                </a:solidFill>
                <a:latin typeface="+mn-lt"/>
              </a:rPr>
              <a:t> </a:t>
            </a:r>
            <a:r>
              <a:rPr lang="pt-BR" dirty="0" err="1">
                <a:solidFill>
                  <a:srgbClr val="002060"/>
                </a:solidFill>
                <a:latin typeface="+mn-lt"/>
              </a:rPr>
              <a:t>of</a:t>
            </a:r>
            <a:r>
              <a:rPr lang="pt-BR" dirty="0">
                <a:solidFill>
                  <a:srgbClr val="002060"/>
                </a:solidFill>
                <a:latin typeface="+mn-lt"/>
              </a:rPr>
              <a:t> </a:t>
            </a:r>
            <a:r>
              <a:rPr lang="pt-BR" dirty="0" err="1">
                <a:solidFill>
                  <a:srgbClr val="002060"/>
                </a:solidFill>
                <a:latin typeface="+mn-lt"/>
              </a:rPr>
              <a:t>the</a:t>
            </a:r>
            <a:r>
              <a:rPr lang="pt-BR" dirty="0">
                <a:solidFill>
                  <a:srgbClr val="002060"/>
                </a:solidFill>
                <a:latin typeface="+mn-lt"/>
              </a:rPr>
              <a:t> </a:t>
            </a:r>
            <a:r>
              <a:rPr lang="pt-BR" dirty="0" err="1">
                <a:solidFill>
                  <a:srgbClr val="002060"/>
                </a:solidFill>
                <a:latin typeface="+mn-lt"/>
              </a:rPr>
              <a:t>MSs</a:t>
            </a:r>
            <a:r>
              <a:rPr lang="pt-BR" dirty="0">
                <a:solidFill>
                  <a:srgbClr val="002060"/>
                </a:solidFill>
                <a:latin typeface="+mn-lt"/>
              </a:rPr>
              <a:t> </a:t>
            </a:r>
            <a:r>
              <a:rPr lang="pt-BR" dirty="0" err="1">
                <a:solidFill>
                  <a:srgbClr val="002060"/>
                </a:solidFill>
                <a:latin typeface="+mn-lt"/>
              </a:rPr>
              <a:t>alone</a:t>
            </a:r>
            <a:r>
              <a:rPr lang="pt-BR" dirty="0">
                <a:solidFill>
                  <a:srgbClr val="002060"/>
                </a:solidFill>
                <a:latin typeface="+mn-lt"/>
              </a:rPr>
              <a:t>, </a:t>
            </a:r>
            <a:r>
              <a:rPr lang="pt-BR" dirty="0" err="1">
                <a:solidFill>
                  <a:srgbClr val="002060"/>
                </a:solidFill>
                <a:latin typeface="+mn-lt"/>
              </a:rPr>
              <a:t>except</a:t>
            </a:r>
            <a:r>
              <a:rPr lang="pt-BR" dirty="0">
                <a:solidFill>
                  <a:srgbClr val="002060"/>
                </a:solidFill>
                <a:latin typeface="+mn-lt"/>
              </a:rPr>
              <a:t> </a:t>
            </a:r>
            <a:r>
              <a:rPr lang="pt-BR" dirty="0" err="1">
                <a:solidFill>
                  <a:srgbClr val="002060"/>
                </a:solidFill>
                <a:latin typeface="+mn-lt"/>
              </a:rPr>
              <a:t>by</a:t>
            </a:r>
            <a:r>
              <a:rPr lang="pt-BR" dirty="0">
                <a:solidFill>
                  <a:srgbClr val="002060"/>
                </a:solidFill>
                <a:latin typeface="+mn-lt"/>
              </a:rPr>
              <a:t> </a:t>
            </a:r>
            <a:r>
              <a:rPr lang="pt-BR" dirty="0" err="1">
                <a:solidFill>
                  <a:srgbClr val="002060"/>
                </a:solidFill>
                <a:latin typeface="+mn-lt"/>
              </a:rPr>
              <a:t>express</a:t>
            </a:r>
            <a:r>
              <a:rPr lang="pt-BR" dirty="0">
                <a:solidFill>
                  <a:srgbClr val="002060"/>
                </a:solidFill>
                <a:latin typeface="+mn-lt"/>
              </a:rPr>
              <a:t> </a:t>
            </a:r>
            <a:r>
              <a:rPr lang="pt-BR" dirty="0" err="1">
                <a:solidFill>
                  <a:srgbClr val="002060"/>
                </a:solidFill>
                <a:latin typeface="+mn-lt"/>
              </a:rPr>
              <a:t>provisions</a:t>
            </a:r>
            <a:r>
              <a:rPr lang="pt-BR" dirty="0">
                <a:solidFill>
                  <a:srgbClr val="002060"/>
                </a:solidFill>
                <a:latin typeface="+mn-lt"/>
              </a:rPr>
              <a:t> </a:t>
            </a:r>
            <a:r>
              <a:rPr lang="pt-BR" dirty="0" err="1">
                <a:solidFill>
                  <a:srgbClr val="002060"/>
                </a:solidFill>
                <a:latin typeface="+mn-lt"/>
              </a:rPr>
              <a:t>of</a:t>
            </a:r>
            <a:r>
              <a:rPr lang="pt-BR" dirty="0">
                <a:solidFill>
                  <a:srgbClr val="002060"/>
                </a:solidFill>
                <a:latin typeface="+mn-lt"/>
              </a:rPr>
              <a:t> </a:t>
            </a:r>
            <a:r>
              <a:rPr lang="pt-BR" dirty="0" err="1">
                <a:solidFill>
                  <a:srgbClr val="002060"/>
                </a:solidFill>
                <a:latin typeface="+mn-lt"/>
              </a:rPr>
              <a:t>the</a:t>
            </a:r>
            <a:r>
              <a:rPr lang="pt-BR" dirty="0">
                <a:solidFill>
                  <a:srgbClr val="002060"/>
                </a:solidFill>
                <a:latin typeface="+mn-lt"/>
              </a:rPr>
              <a:t> </a:t>
            </a:r>
            <a:r>
              <a:rPr lang="pt-BR" dirty="0" err="1">
                <a:solidFill>
                  <a:srgbClr val="002060"/>
                </a:solidFill>
                <a:latin typeface="+mn-lt"/>
              </a:rPr>
              <a:t>Treaty</a:t>
            </a:r>
            <a:r>
              <a:rPr lang="pt-BR" dirty="0">
                <a:solidFill>
                  <a:srgbClr val="002060"/>
                </a:solidFill>
                <a:latin typeface="+mn-lt"/>
              </a:rPr>
              <a:t>”</a:t>
            </a:r>
          </a:p>
          <a:p>
            <a:pPr algn="just"/>
            <a:endParaRPr lang="pt-BR" dirty="0">
              <a:solidFill>
                <a:srgbClr val="002060"/>
              </a:solidFill>
              <a:latin typeface="+mn-lt"/>
            </a:endParaRPr>
          </a:p>
          <a:p>
            <a:pPr algn="just"/>
            <a:r>
              <a:rPr lang="pt-BR" dirty="0" err="1">
                <a:solidFill>
                  <a:srgbClr val="002060"/>
                </a:solidFill>
                <a:latin typeface="+mn-lt"/>
              </a:rPr>
              <a:t>The</a:t>
            </a:r>
            <a:r>
              <a:rPr lang="pt-BR" dirty="0">
                <a:solidFill>
                  <a:srgbClr val="002060"/>
                </a:solidFill>
                <a:latin typeface="+mn-lt"/>
              </a:rPr>
              <a:t> </a:t>
            </a:r>
            <a:r>
              <a:rPr lang="pt-BR" dirty="0" err="1">
                <a:solidFill>
                  <a:srgbClr val="002060"/>
                </a:solidFill>
                <a:latin typeface="+mn-lt"/>
              </a:rPr>
              <a:t>commentators</a:t>
            </a:r>
            <a:r>
              <a:rPr lang="pt-BR" dirty="0">
                <a:solidFill>
                  <a:srgbClr val="002060"/>
                </a:solidFill>
                <a:latin typeface="+mn-lt"/>
              </a:rPr>
              <a:t> </a:t>
            </a:r>
            <a:r>
              <a:rPr lang="pt-BR" dirty="0" err="1">
                <a:solidFill>
                  <a:srgbClr val="002060"/>
                </a:solidFill>
                <a:latin typeface="+mn-lt"/>
              </a:rPr>
              <a:t>have</a:t>
            </a:r>
            <a:r>
              <a:rPr lang="pt-BR" dirty="0">
                <a:solidFill>
                  <a:srgbClr val="002060"/>
                </a:solidFill>
                <a:latin typeface="+mn-lt"/>
              </a:rPr>
              <a:t> </a:t>
            </a:r>
            <a:r>
              <a:rPr lang="pt-BR" dirty="0" err="1">
                <a:solidFill>
                  <a:srgbClr val="002060"/>
                </a:solidFill>
                <a:latin typeface="+mn-lt"/>
              </a:rPr>
              <a:t>been</a:t>
            </a:r>
            <a:r>
              <a:rPr lang="pt-BR" dirty="0">
                <a:solidFill>
                  <a:srgbClr val="002060"/>
                </a:solidFill>
                <a:latin typeface="+mn-lt"/>
              </a:rPr>
              <a:t> </a:t>
            </a:r>
            <a:r>
              <a:rPr lang="pt-BR" dirty="0" err="1">
                <a:solidFill>
                  <a:srgbClr val="002060"/>
                </a:solidFill>
                <a:latin typeface="+mn-lt"/>
              </a:rPr>
              <a:t>agreeing</a:t>
            </a:r>
            <a:r>
              <a:rPr lang="pt-BR" dirty="0">
                <a:solidFill>
                  <a:srgbClr val="002060"/>
                </a:solidFill>
                <a:latin typeface="+mn-lt"/>
              </a:rPr>
              <a:t> </a:t>
            </a:r>
            <a:r>
              <a:rPr lang="pt-BR" dirty="0" err="1">
                <a:solidFill>
                  <a:srgbClr val="002060"/>
                </a:solidFill>
                <a:latin typeface="+mn-lt"/>
              </a:rPr>
              <a:t>since</a:t>
            </a:r>
            <a:r>
              <a:rPr lang="pt-BR" dirty="0">
                <a:solidFill>
                  <a:srgbClr val="002060"/>
                </a:solidFill>
                <a:latin typeface="+mn-lt"/>
              </a:rPr>
              <a:t> </a:t>
            </a:r>
            <a:r>
              <a:rPr lang="pt-BR" dirty="0" err="1">
                <a:solidFill>
                  <a:srgbClr val="002060"/>
                </a:solidFill>
                <a:latin typeface="+mn-lt"/>
              </a:rPr>
              <a:t>the</a:t>
            </a:r>
            <a:r>
              <a:rPr lang="pt-BR" dirty="0">
                <a:solidFill>
                  <a:srgbClr val="002060"/>
                </a:solidFill>
                <a:latin typeface="+mn-lt"/>
              </a:rPr>
              <a:t> 1960s</a:t>
            </a:r>
          </a:p>
          <a:p>
            <a:pPr algn="just"/>
            <a:r>
              <a:rPr lang="pt-BR" dirty="0" err="1">
                <a:solidFill>
                  <a:srgbClr val="002060"/>
                </a:solidFill>
                <a:latin typeface="+mn-lt"/>
              </a:rPr>
              <a:t>Then</a:t>
            </a:r>
            <a:r>
              <a:rPr lang="pt-BR" dirty="0">
                <a:solidFill>
                  <a:srgbClr val="002060"/>
                </a:solidFill>
                <a:latin typeface="+mn-lt"/>
              </a:rPr>
              <a:t>: </a:t>
            </a:r>
            <a:r>
              <a:rPr lang="pt-BR" dirty="0" err="1">
                <a:solidFill>
                  <a:srgbClr val="002060"/>
                </a:solidFill>
                <a:latin typeface="+mn-lt"/>
              </a:rPr>
              <a:t>Article</a:t>
            </a:r>
            <a:r>
              <a:rPr lang="pt-BR" dirty="0">
                <a:solidFill>
                  <a:srgbClr val="002060"/>
                </a:solidFill>
                <a:latin typeface="+mn-lt"/>
              </a:rPr>
              <a:t> 50 TEU </a:t>
            </a:r>
            <a:r>
              <a:rPr lang="pt-BR" dirty="0" err="1">
                <a:solidFill>
                  <a:srgbClr val="002060"/>
                </a:solidFill>
                <a:latin typeface="+mn-lt"/>
              </a:rPr>
              <a:t>introduced</a:t>
            </a:r>
            <a:r>
              <a:rPr lang="pt-BR" dirty="0">
                <a:solidFill>
                  <a:srgbClr val="002060"/>
                </a:solidFill>
                <a:latin typeface="+mn-lt"/>
              </a:rPr>
              <a:t> </a:t>
            </a:r>
            <a:r>
              <a:rPr lang="pt-BR" dirty="0" err="1">
                <a:solidFill>
                  <a:srgbClr val="002060"/>
                </a:solidFill>
                <a:latin typeface="+mn-lt"/>
              </a:rPr>
              <a:t>by</a:t>
            </a:r>
            <a:r>
              <a:rPr lang="pt-BR" dirty="0">
                <a:solidFill>
                  <a:srgbClr val="002060"/>
                </a:solidFill>
                <a:latin typeface="+mn-lt"/>
              </a:rPr>
              <a:t> </a:t>
            </a:r>
            <a:r>
              <a:rPr lang="pt-BR" dirty="0" err="1">
                <a:solidFill>
                  <a:srgbClr val="002060"/>
                </a:solidFill>
                <a:latin typeface="+mn-lt"/>
              </a:rPr>
              <a:t>the</a:t>
            </a:r>
            <a:r>
              <a:rPr lang="pt-BR" dirty="0">
                <a:solidFill>
                  <a:srgbClr val="002060"/>
                </a:solidFill>
                <a:latin typeface="+mn-lt"/>
              </a:rPr>
              <a:t> </a:t>
            </a:r>
            <a:r>
              <a:rPr lang="pt-BR" dirty="0" err="1">
                <a:solidFill>
                  <a:srgbClr val="002060"/>
                </a:solidFill>
                <a:latin typeface="+mn-lt"/>
              </a:rPr>
              <a:t>Treaty</a:t>
            </a:r>
            <a:r>
              <a:rPr lang="pt-BR" dirty="0">
                <a:solidFill>
                  <a:srgbClr val="002060"/>
                </a:solidFill>
                <a:latin typeface="+mn-lt"/>
              </a:rPr>
              <a:t> </a:t>
            </a:r>
            <a:r>
              <a:rPr lang="pt-BR" dirty="0" err="1">
                <a:solidFill>
                  <a:srgbClr val="002060"/>
                </a:solidFill>
                <a:latin typeface="+mn-lt"/>
              </a:rPr>
              <a:t>of</a:t>
            </a:r>
            <a:r>
              <a:rPr lang="pt-BR" dirty="0">
                <a:solidFill>
                  <a:srgbClr val="002060"/>
                </a:solidFill>
                <a:latin typeface="+mn-lt"/>
              </a:rPr>
              <a:t> </a:t>
            </a:r>
            <a:r>
              <a:rPr lang="pt-BR" dirty="0" err="1">
                <a:solidFill>
                  <a:srgbClr val="002060"/>
                </a:solidFill>
                <a:latin typeface="+mn-lt"/>
              </a:rPr>
              <a:t>Lisbon</a:t>
            </a:r>
            <a:r>
              <a:rPr lang="pt-BR" dirty="0">
                <a:solidFill>
                  <a:srgbClr val="002060"/>
                </a:solidFill>
                <a:latin typeface="+mn-lt"/>
              </a:rPr>
              <a:t>, 2010</a:t>
            </a:r>
          </a:p>
        </p:txBody>
      </p:sp>
      <p:sp>
        <p:nvSpPr>
          <p:cNvPr id="4" name="Espaço Reservado para Data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a:p>
            <a:endParaRPr lang="en-US" dirty="0"/>
          </a:p>
        </p:txBody>
      </p:sp>
      <p:sp>
        <p:nvSpPr>
          <p:cNvPr id="5" name="Espaço Reservado para Rodapé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ço Reservado para Número de Slide 5"/>
          <p:cNvSpPr>
            <a:spLocks noGrp="1"/>
          </p:cNvSpPr>
          <p:nvPr>
            <p:ph type="sldNum" sz="quarter" idx="12"/>
          </p:nvPr>
        </p:nvSpPr>
        <p:spPr/>
        <p:txBody>
          <a:bodyPr/>
          <a:lstStyle/>
          <a:p>
            <a:fld id="{BA9B540C-44DA-4F69-89C9-7C84606640D3}"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8229600" cy="908720"/>
          </a:xfrm>
        </p:spPr>
        <p:txBody>
          <a:bodyPr/>
          <a:lstStyle/>
          <a:p>
            <a:r>
              <a:rPr lang="pt-BR" dirty="0" err="1"/>
              <a:t>Hierarchy</a:t>
            </a:r>
            <a:r>
              <a:rPr lang="pt-BR" dirty="0"/>
              <a:t> </a:t>
            </a:r>
            <a:r>
              <a:rPr lang="pt-BR" dirty="0" err="1"/>
              <a:t>of</a:t>
            </a:r>
            <a:r>
              <a:rPr lang="pt-BR" dirty="0"/>
              <a:t> </a:t>
            </a:r>
            <a:r>
              <a:rPr lang="pt-BR" dirty="0" err="1"/>
              <a:t>laws</a:t>
            </a:r>
            <a:endParaRPr lang="pt-BR" dirty="0"/>
          </a:p>
        </p:txBody>
      </p:sp>
      <p:sp>
        <p:nvSpPr>
          <p:cNvPr id="3" name="Espaço Reservado para Conteúdo 2"/>
          <p:cNvSpPr>
            <a:spLocks noGrp="1"/>
          </p:cNvSpPr>
          <p:nvPr>
            <p:ph idx="1"/>
          </p:nvPr>
        </p:nvSpPr>
        <p:spPr>
          <a:xfrm>
            <a:off x="457200" y="1052736"/>
            <a:ext cx="8229600" cy="5073427"/>
          </a:xfrm>
        </p:spPr>
        <p:txBody>
          <a:bodyPr>
            <a:normAutofit fontScale="92500" lnSpcReduction="20000"/>
          </a:bodyPr>
          <a:lstStyle/>
          <a:p>
            <a:pPr>
              <a:buNone/>
            </a:pPr>
            <a:r>
              <a:rPr lang="pt-BR" sz="3500" b="1" dirty="0" err="1">
                <a:solidFill>
                  <a:srgbClr val="002060"/>
                </a:solidFill>
                <a:latin typeface="+mn-lt"/>
              </a:rPr>
              <a:t>Primary</a:t>
            </a:r>
            <a:r>
              <a:rPr lang="pt-BR" sz="3500" b="1" dirty="0">
                <a:solidFill>
                  <a:srgbClr val="002060"/>
                </a:solidFill>
                <a:latin typeface="+mn-lt"/>
              </a:rPr>
              <a:t> </a:t>
            </a:r>
            <a:r>
              <a:rPr lang="pt-BR" sz="3500" b="1" dirty="0" err="1">
                <a:solidFill>
                  <a:srgbClr val="002060"/>
                </a:solidFill>
                <a:latin typeface="+mn-lt"/>
              </a:rPr>
              <a:t>law</a:t>
            </a:r>
            <a:endParaRPr lang="pt-BR" sz="3500" b="1" dirty="0">
              <a:solidFill>
                <a:srgbClr val="002060"/>
              </a:solidFill>
              <a:latin typeface="+mn-lt"/>
            </a:endParaRPr>
          </a:p>
          <a:p>
            <a:pPr>
              <a:buFont typeface="Wingdings" pitchFamily="2" charset="2"/>
              <a:buChar char="Ø"/>
            </a:pPr>
            <a:r>
              <a:rPr lang="pt-BR" sz="3500" dirty="0">
                <a:solidFill>
                  <a:srgbClr val="002060"/>
                </a:solidFill>
                <a:latin typeface="+mn-lt"/>
              </a:rPr>
              <a:t>TEU</a:t>
            </a:r>
          </a:p>
          <a:p>
            <a:pPr>
              <a:buFont typeface="Wingdings" pitchFamily="2" charset="2"/>
              <a:buChar char="Ø"/>
            </a:pPr>
            <a:r>
              <a:rPr lang="pt-BR" sz="3500" dirty="0">
                <a:solidFill>
                  <a:srgbClr val="002060"/>
                </a:solidFill>
                <a:latin typeface="+mn-lt"/>
              </a:rPr>
              <a:t>TFEU</a:t>
            </a:r>
          </a:p>
          <a:p>
            <a:pPr>
              <a:buFont typeface="Wingdings" pitchFamily="2" charset="2"/>
              <a:buChar char="Ø"/>
            </a:pPr>
            <a:r>
              <a:rPr lang="pt-BR" sz="3500" dirty="0">
                <a:solidFill>
                  <a:srgbClr val="002060"/>
                </a:solidFill>
                <a:latin typeface="+mn-lt"/>
              </a:rPr>
              <a:t>Charter </a:t>
            </a:r>
            <a:r>
              <a:rPr lang="pt-BR" sz="3500" dirty="0" err="1">
                <a:solidFill>
                  <a:srgbClr val="002060"/>
                </a:solidFill>
                <a:latin typeface="+mn-lt"/>
              </a:rPr>
              <a:t>on</a:t>
            </a:r>
            <a:r>
              <a:rPr lang="pt-BR" sz="3500" dirty="0">
                <a:solidFill>
                  <a:srgbClr val="002060"/>
                </a:solidFill>
                <a:latin typeface="+mn-lt"/>
              </a:rPr>
              <a:t> Fundamental </a:t>
            </a:r>
            <a:r>
              <a:rPr lang="pt-BR" sz="3500" dirty="0" err="1">
                <a:solidFill>
                  <a:srgbClr val="002060"/>
                </a:solidFill>
                <a:latin typeface="+mn-lt"/>
              </a:rPr>
              <a:t>Rights</a:t>
            </a:r>
            <a:r>
              <a:rPr lang="pt-BR" sz="3500" dirty="0">
                <a:solidFill>
                  <a:srgbClr val="002060"/>
                </a:solidFill>
                <a:latin typeface="+mn-lt"/>
              </a:rPr>
              <a:t> (</a:t>
            </a:r>
            <a:r>
              <a:rPr lang="pt-BR" sz="3500" dirty="0" err="1">
                <a:solidFill>
                  <a:srgbClr val="002060"/>
                </a:solidFill>
                <a:latin typeface="+mn-lt"/>
              </a:rPr>
              <a:t>since</a:t>
            </a:r>
            <a:r>
              <a:rPr lang="pt-BR" sz="3500" dirty="0">
                <a:solidFill>
                  <a:srgbClr val="002060"/>
                </a:solidFill>
                <a:latin typeface="+mn-lt"/>
              </a:rPr>
              <a:t> </a:t>
            </a:r>
            <a:r>
              <a:rPr lang="pt-BR" sz="3500" dirty="0" err="1">
                <a:solidFill>
                  <a:srgbClr val="002060"/>
                </a:solidFill>
                <a:latin typeface="+mn-lt"/>
              </a:rPr>
              <a:t>ToL</a:t>
            </a:r>
            <a:r>
              <a:rPr lang="pt-BR" sz="3500" dirty="0">
                <a:solidFill>
                  <a:srgbClr val="002060"/>
                </a:solidFill>
                <a:latin typeface="+mn-lt"/>
              </a:rPr>
              <a:t>)</a:t>
            </a:r>
          </a:p>
          <a:p>
            <a:pPr>
              <a:buNone/>
            </a:pPr>
            <a:endParaRPr lang="pt-BR" sz="3500" dirty="0">
              <a:solidFill>
                <a:srgbClr val="002060"/>
              </a:solidFill>
              <a:latin typeface="+mn-lt"/>
            </a:endParaRPr>
          </a:p>
          <a:p>
            <a:pPr>
              <a:buNone/>
            </a:pPr>
            <a:r>
              <a:rPr lang="pt-BR" sz="3500" b="1" dirty="0" err="1">
                <a:solidFill>
                  <a:srgbClr val="002060"/>
                </a:solidFill>
                <a:latin typeface="+mn-lt"/>
              </a:rPr>
              <a:t>Subordinate</a:t>
            </a:r>
            <a:r>
              <a:rPr lang="pt-BR" sz="3500" b="1" dirty="0">
                <a:solidFill>
                  <a:srgbClr val="002060"/>
                </a:solidFill>
                <a:latin typeface="+mn-lt"/>
              </a:rPr>
              <a:t> </a:t>
            </a:r>
            <a:r>
              <a:rPr lang="pt-BR" sz="3500" b="1" dirty="0" err="1">
                <a:solidFill>
                  <a:srgbClr val="002060"/>
                </a:solidFill>
                <a:latin typeface="+mn-lt"/>
              </a:rPr>
              <a:t>laws</a:t>
            </a:r>
            <a:r>
              <a:rPr lang="pt-BR" sz="3500" b="1" dirty="0">
                <a:solidFill>
                  <a:srgbClr val="002060"/>
                </a:solidFill>
                <a:latin typeface="+mn-lt"/>
              </a:rPr>
              <a:t> </a:t>
            </a:r>
            <a:r>
              <a:rPr lang="pt-BR" sz="3500" dirty="0">
                <a:solidFill>
                  <a:srgbClr val="FF0000"/>
                </a:solidFill>
                <a:latin typeface="+mn-lt"/>
              </a:rPr>
              <a:t>(</a:t>
            </a:r>
            <a:r>
              <a:rPr lang="pt-BR" sz="3500" dirty="0" err="1">
                <a:solidFill>
                  <a:srgbClr val="FF0000"/>
                </a:solidFill>
                <a:latin typeface="+mn-lt"/>
              </a:rPr>
              <a:t>ie</a:t>
            </a:r>
            <a:r>
              <a:rPr lang="pt-BR" sz="3500" dirty="0">
                <a:solidFill>
                  <a:srgbClr val="FF0000"/>
                </a:solidFill>
                <a:latin typeface="+mn-lt"/>
              </a:rPr>
              <a:t>: </a:t>
            </a:r>
            <a:r>
              <a:rPr lang="pt-BR" sz="3500" dirty="0" err="1">
                <a:solidFill>
                  <a:srgbClr val="FF0000"/>
                </a:solidFill>
                <a:latin typeface="+mn-lt"/>
              </a:rPr>
              <a:t>valid</a:t>
            </a:r>
            <a:r>
              <a:rPr lang="pt-BR" sz="3500" dirty="0">
                <a:solidFill>
                  <a:srgbClr val="FF0000"/>
                </a:solidFill>
                <a:latin typeface="+mn-lt"/>
              </a:rPr>
              <a:t> </a:t>
            </a:r>
            <a:r>
              <a:rPr lang="pt-BR" sz="3500" dirty="0" err="1">
                <a:solidFill>
                  <a:srgbClr val="FF0000"/>
                </a:solidFill>
                <a:latin typeface="+mn-lt"/>
              </a:rPr>
              <a:t>only</a:t>
            </a:r>
            <a:r>
              <a:rPr lang="pt-BR" sz="3500" dirty="0">
                <a:solidFill>
                  <a:srgbClr val="FF0000"/>
                </a:solidFill>
                <a:latin typeface="+mn-lt"/>
              </a:rPr>
              <a:t> </a:t>
            </a:r>
            <a:r>
              <a:rPr lang="pt-BR" sz="3500" dirty="0" err="1">
                <a:solidFill>
                  <a:srgbClr val="FF0000"/>
                </a:solidFill>
                <a:latin typeface="+mn-lt"/>
              </a:rPr>
              <a:t>if</a:t>
            </a:r>
            <a:r>
              <a:rPr lang="pt-BR" sz="3500" dirty="0">
                <a:solidFill>
                  <a:srgbClr val="FF0000"/>
                </a:solidFill>
                <a:latin typeface="+mn-lt"/>
              </a:rPr>
              <a:t> </a:t>
            </a:r>
            <a:r>
              <a:rPr lang="pt-BR" sz="3500" dirty="0" err="1">
                <a:solidFill>
                  <a:srgbClr val="FF0000"/>
                </a:solidFill>
                <a:latin typeface="+mn-lt"/>
              </a:rPr>
              <a:t>consistent</a:t>
            </a:r>
            <a:r>
              <a:rPr lang="pt-BR" sz="3500" dirty="0">
                <a:solidFill>
                  <a:srgbClr val="FF0000"/>
                </a:solidFill>
                <a:latin typeface="+mn-lt"/>
              </a:rPr>
              <a:t> </a:t>
            </a:r>
            <a:r>
              <a:rPr lang="pt-BR" sz="3500" dirty="0" err="1">
                <a:solidFill>
                  <a:srgbClr val="FF0000"/>
                </a:solidFill>
                <a:latin typeface="+mn-lt"/>
              </a:rPr>
              <a:t>with</a:t>
            </a:r>
            <a:r>
              <a:rPr lang="pt-BR" sz="3500" dirty="0">
                <a:solidFill>
                  <a:srgbClr val="FF0000"/>
                </a:solidFill>
                <a:latin typeface="+mn-lt"/>
              </a:rPr>
              <a:t> </a:t>
            </a:r>
            <a:r>
              <a:rPr lang="pt-BR" sz="3500" dirty="0" err="1">
                <a:solidFill>
                  <a:srgbClr val="FF0000"/>
                </a:solidFill>
                <a:latin typeface="+mn-lt"/>
              </a:rPr>
              <a:t>the</a:t>
            </a:r>
            <a:r>
              <a:rPr lang="pt-BR" sz="3500" dirty="0">
                <a:solidFill>
                  <a:srgbClr val="FF0000"/>
                </a:solidFill>
                <a:latin typeface="+mn-lt"/>
              </a:rPr>
              <a:t> </a:t>
            </a:r>
            <a:r>
              <a:rPr lang="pt-BR" sz="3500" dirty="0" err="1">
                <a:solidFill>
                  <a:srgbClr val="FF0000"/>
                </a:solidFill>
                <a:latin typeface="+mn-lt"/>
              </a:rPr>
              <a:t>acts</a:t>
            </a:r>
            <a:r>
              <a:rPr lang="pt-BR" sz="3500" dirty="0">
                <a:solidFill>
                  <a:srgbClr val="FF0000"/>
                </a:solidFill>
                <a:latin typeface="+mn-lt"/>
              </a:rPr>
              <a:t> &amp; </a:t>
            </a:r>
            <a:r>
              <a:rPr lang="pt-BR" sz="3500" dirty="0" err="1">
                <a:solidFill>
                  <a:srgbClr val="FF0000"/>
                </a:solidFill>
                <a:latin typeface="+mn-lt"/>
              </a:rPr>
              <a:t>agreements</a:t>
            </a:r>
            <a:r>
              <a:rPr lang="pt-BR" sz="3500" dirty="0">
                <a:solidFill>
                  <a:srgbClr val="FF0000"/>
                </a:solidFill>
                <a:latin typeface="+mn-lt"/>
              </a:rPr>
              <a:t> </a:t>
            </a:r>
            <a:r>
              <a:rPr lang="pt-BR" sz="3500" dirty="0" err="1">
                <a:solidFill>
                  <a:srgbClr val="FF0000"/>
                </a:solidFill>
                <a:latin typeface="+mn-lt"/>
              </a:rPr>
              <a:t>that</a:t>
            </a:r>
            <a:r>
              <a:rPr lang="pt-BR" sz="3500" dirty="0">
                <a:solidFill>
                  <a:srgbClr val="FF0000"/>
                </a:solidFill>
                <a:latin typeface="+mn-lt"/>
              </a:rPr>
              <a:t>  </a:t>
            </a:r>
            <a:r>
              <a:rPr lang="pt-BR" sz="3500" dirty="0" err="1">
                <a:solidFill>
                  <a:srgbClr val="FF0000"/>
                </a:solidFill>
                <a:latin typeface="+mn-lt"/>
              </a:rPr>
              <a:t>have</a:t>
            </a:r>
            <a:r>
              <a:rPr lang="pt-BR" sz="3500" dirty="0">
                <a:solidFill>
                  <a:srgbClr val="FF0000"/>
                </a:solidFill>
                <a:latin typeface="+mn-lt"/>
              </a:rPr>
              <a:t> </a:t>
            </a:r>
            <a:r>
              <a:rPr lang="pt-BR" sz="3500" dirty="0" err="1">
                <a:solidFill>
                  <a:srgbClr val="FF0000"/>
                </a:solidFill>
                <a:latin typeface="+mn-lt"/>
              </a:rPr>
              <a:t>precedence</a:t>
            </a:r>
            <a:r>
              <a:rPr lang="pt-BR" sz="3500" dirty="0">
                <a:solidFill>
                  <a:srgbClr val="FF0000"/>
                </a:solidFill>
                <a:latin typeface="+mn-lt"/>
              </a:rPr>
              <a:t> over </a:t>
            </a:r>
            <a:r>
              <a:rPr lang="pt-BR" sz="3500" dirty="0" err="1">
                <a:solidFill>
                  <a:srgbClr val="FF0000"/>
                </a:solidFill>
                <a:latin typeface="+mn-lt"/>
              </a:rPr>
              <a:t>them</a:t>
            </a:r>
            <a:r>
              <a:rPr lang="pt-BR" sz="3500" dirty="0">
                <a:solidFill>
                  <a:srgbClr val="FF0000"/>
                </a:solidFill>
                <a:latin typeface="+mn-lt"/>
              </a:rPr>
              <a:t>)</a:t>
            </a:r>
          </a:p>
          <a:p>
            <a:pPr>
              <a:buFont typeface="Wingdings" pitchFamily="2" charset="2"/>
              <a:buChar char="Ø"/>
            </a:pPr>
            <a:r>
              <a:rPr lang="pt-BR" sz="3500" dirty="0" err="1">
                <a:solidFill>
                  <a:srgbClr val="002060"/>
                </a:solidFill>
                <a:latin typeface="+mn-lt"/>
              </a:rPr>
              <a:t>International</a:t>
            </a:r>
            <a:r>
              <a:rPr lang="pt-BR" sz="3500" dirty="0">
                <a:solidFill>
                  <a:srgbClr val="002060"/>
                </a:solidFill>
                <a:latin typeface="+mn-lt"/>
              </a:rPr>
              <a:t> </a:t>
            </a:r>
            <a:r>
              <a:rPr lang="pt-BR" sz="3500" dirty="0" err="1">
                <a:solidFill>
                  <a:srgbClr val="002060"/>
                </a:solidFill>
                <a:latin typeface="+mn-lt"/>
              </a:rPr>
              <a:t>agreements</a:t>
            </a:r>
            <a:r>
              <a:rPr lang="pt-BR" sz="3500" dirty="0">
                <a:solidFill>
                  <a:srgbClr val="002060"/>
                </a:solidFill>
                <a:latin typeface="+mn-lt"/>
              </a:rPr>
              <a:t> </a:t>
            </a:r>
          </a:p>
          <a:p>
            <a:pPr>
              <a:buFont typeface="Wingdings" pitchFamily="2" charset="2"/>
              <a:buChar char="Ø"/>
            </a:pPr>
            <a:r>
              <a:rPr lang="pt-BR" sz="3500" dirty="0" err="1">
                <a:solidFill>
                  <a:srgbClr val="002060"/>
                </a:solidFill>
                <a:latin typeface="+mn-lt"/>
              </a:rPr>
              <a:t>Secondary</a:t>
            </a:r>
            <a:r>
              <a:rPr lang="pt-BR" sz="3500" dirty="0">
                <a:solidFill>
                  <a:srgbClr val="002060"/>
                </a:solidFill>
                <a:latin typeface="+mn-lt"/>
              </a:rPr>
              <a:t> </a:t>
            </a:r>
            <a:r>
              <a:rPr lang="pt-BR" sz="3500" dirty="0" err="1">
                <a:solidFill>
                  <a:srgbClr val="002060"/>
                </a:solidFill>
                <a:latin typeface="+mn-lt"/>
              </a:rPr>
              <a:t>legisation</a:t>
            </a:r>
            <a:endParaRPr lang="pt-BR" sz="3500" dirty="0">
              <a:solidFill>
                <a:srgbClr val="002060"/>
              </a:solidFill>
              <a:latin typeface="+mn-lt"/>
            </a:endParaRPr>
          </a:p>
          <a:p>
            <a:pPr>
              <a:buNone/>
            </a:pPr>
            <a:endParaRPr lang="pt-BR" b="1" dirty="0"/>
          </a:p>
        </p:txBody>
      </p:sp>
      <p:sp>
        <p:nvSpPr>
          <p:cNvPr id="4" name="Espaço Reservado para Data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a:p>
            <a:endParaRPr lang="en-US" dirty="0"/>
          </a:p>
        </p:txBody>
      </p:sp>
      <p:sp>
        <p:nvSpPr>
          <p:cNvPr id="5" name="Espaço Reservado para Rodapé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ço Reservado para Número de Slide 5"/>
          <p:cNvSpPr>
            <a:spLocks noGrp="1"/>
          </p:cNvSpPr>
          <p:nvPr>
            <p:ph type="sldNum" sz="quarter" idx="12"/>
          </p:nvPr>
        </p:nvSpPr>
        <p:spPr/>
        <p:txBody>
          <a:bodyPr/>
          <a:lstStyle/>
          <a:p>
            <a:fld id="{BA9B540C-44DA-4F69-89C9-7C84606640D3}"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a:t>Secondary</a:t>
            </a:r>
            <a:r>
              <a:rPr lang="pt-BR" b="1" dirty="0"/>
              <a:t> </a:t>
            </a:r>
            <a:r>
              <a:rPr lang="pt-BR" b="1" dirty="0" err="1"/>
              <a:t>legislation</a:t>
            </a:r>
            <a:endParaRPr lang="pt-BR" b="1" dirty="0"/>
          </a:p>
        </p:txBody>
      </p:sp>
      <p:sp>
        <p:nvSpPr>
          <p:cNvPr id="3" name="Espaço Reservado para Conteúdo 2"/>
          <p:cNvSpPr>
            <a:spLocks noGrp="1"/>
          </p:cNvSpPr>
          <p:nvPr>
            <p:ph idx="1"/>
          </p:nvPr>
        </p:nvSpPr>
        <p:spPr/>
        <p:txBody>
          <a:bodyPr>
            <a:normAutofit/>
          </a:bodyPr>
          <a:lstStyle/>
          <a:p>
            <a:endParaRPr lang="pt-BR" dirty="0">
              <a:latin typeface="+mn-lt"/>
            </a:endParaRPr>
          </a:p>
          <a:p>
            <a:r>
              <a:rPr lang="pt-BR" sz="3600" b="1" dirty="0" err="1">
                <a:solidFill>
                  <a:srgbClr val="002060"/>
                </a:solidFill>
                <a:latin typeface="+mn-lt"/>
              </a:rPr>
              <a:t>legislative</a:t>
            </a:r>
            <a:r>
              <a:rPr lang="pt-BR" sz="3600" b="1" dirty="0">
                <a:solidFill>
                  <a:srgbClr val="002060"/>
                </a:solidFill>
                <a:latin typeface="+mn-lt"/>
              </a:rPr>
              <a:t> </a:t>
            </a:r>
            <a:r>
              <a:rPr lang="pt-BR" sz="3600" b="1" dirty="0" err="1">
                <a:solidFill>
                  <a:srgbClr val="002060"/>
                </a:solidFill>
                <a:latin typeface="+mn-lt"/>
              </a:rPr>
              <a:t>acts</a:t>
            </a:r>
            <a:r>
              <a:rPr lang="pt-BR" sz="3600" b="1" dirty="0">
                <a:solidFill>
                  <a:srgbClr val="002060"/>
                </a:solidFill>
                <a:latin typeface="+mn-lt"/>
              </a:rPr>
              <a:t>  </a:t>
            </a:r>
          </a:p>
          <a:p>
            <a:pPr lvl="5"/>
            <a:r>
              <a:rPr lang="pt-BR" sz="2400" dirty="0">
                <a:solidFill>
                  <a:srgbClr val="002060"/>
                </a:solidFill>
                <a:latin typeface="+mn-lt"/>
              </a:rPr>
              <a:t>TFEU </a:t>
            </a:r>
            <a:r>
              <a:rPr lang="pt-BR" sz="2400" dirty="0" err="1">
                <a:solidFill>
                  <a:srgbClr val="002060"/>
                </a:solidFill>
                <a:latin typeface="+mn-lt"/>
              </a:rPr>
              <a:t>Article</a:t>
            </a:r>
            <a:r>
              <a:rPr lang="pt-BR" sz="2400" dirty="0">
                <a:solidFill>
                  <a:srgbClr val="002060"/>
                </a:solidFill>
                <a:latin typeface="+mn-lt"/>
              </a:rPr>
              <a:t> 289 </a:t>
            </a:r>
          </a:p>
          <a:p>
            <a:r>
              <a:rPr lang="pt-BR" sz="3600" b="1" dirty="0" err="1">
                <a:solidFill>
                  <a:srgbClr val="002060"/>
                </a:solidFill>
                <a:latin typeface="+mn-lt"/>
              </a:rPr>
              <a:t>delegated</a:t>
            </a:r>
            <a:r>
              <a:rPr lang="pt-BR" sz="3600" b="1" dirty="0">
                <a:solidFill>
                  <a:srgbClr val="002060"/>
                </a:solidFill>
                <a:latin typeface="+mn-lt"/>
              </a:rPr>
              <a:t> </a:t>
            </a:r>
            <a:r>
              <a:rPr lang="pt-BR" sz="3600" b="1" dirty="0" err="1">
                <a:solidFill>
                  <a:srgbClr val="002060"/>
                </a:solidFill>
                <a:latin typeface="+mn-lt"/>
              </a:rPr>
              <a:t>acts</a:t>
            </a:r>
            <a:r>
              <a:rPr lang="pt-BR" sz="3600" b="1" dirty="0">
                <a:solidFill>
                  <a:srgbClr val="002060"/>
                </a:solidFill>
                <a:latin typeface="+mn-lt"/>
              </a:rPr>
              <a:t> </a:t>
            </a:r>
          </a:p>
          <a:p>
            <a:pPr lvl="5"/>
            <a:r>
              <a:rPr lang="pt-BR" sz="2400" dirty="0">
                <a:solidFill>
                  <a:srgbClr val="002060"/>
                </a:solidFill>
                <a:latin typeface="+mn-lt"/>
              </a:rPr>
              <a:t>TFEU </a:t>
            </a:r>
            <a:r>
              <a:rPr lang="pt-BR" sz="2400" dirty="0" err="1">
                <a:solidFill>
                  <a:srgbClr val="002060"/>
                </a:solidFill>
                <a:latin typeface="+mn-lt"/>
              </a:rPr>
              <a:t>Article</a:t>
            </a:r>
            <a:r>
              <a:rPr lang="pt-BR" sz="2400" dirty="0">
                <a:solidFill>
                  <a:srgbClr val="002060"/>
                </a:solidFill>
                <a:latin typeface="+mn-lt"/>
              </a:rPr>
              <a:t> 290 </a:t>
            </a:r>
          </a:p>
          <a:p>
            <a:r>
              <a:rPr lang="pt-BR" sz="3600" b="1" dirty="0" err="1">
                <a:solidFill>
                  <a:srgbClr val="002060"/>
                </a:solidFill>
                <a:latin typeface="+mn-lt"/>
              </a:rPr>
              <a:t>implementing</a:t>
            </a:r>
            <a:r>
              <a:rPr lang="pt-BR" sz="3600" b="1" dirty="0">
                <a:solidFill>
                  <a:srgbClr val="002060"/>
                </a:solidFill>
                <a:latin typeface="+mn-lt"/>
              </a:rPr>
              <a:t> </a:t>
            </a:r>
            <a:r>
              <a:rPr lang="pt-BR" sz="3600" b="1" dirty="0" err="1">
                <a:solidFill>
                  <a:srgbClr val="002060"/>
                </a:solidFill>
                <a:latin typeface="+mn-lt"/>
              </a:rPr>
              <a:t>acts</a:t>
            </a:r>
            <a:r>
              <a:rPr lang="pt-BR" sz="3600" b="1" dirty="0">
                <a:solidFill>
                  <a:srgbClr val="002060"/>
                </a:solidFill>
                <a:latin typeface="+mn-lt"/>
              </a:rPr>
              <a:t> </a:t>
            </a:r>
          </a:p>
          <a:p>
            <a:pPr lvl="5"/>
            <a:r>
              <a:rPr lang="pt-BR" sz="2400" dirty="0">
                <a:solidFill>
                  <a:srgbClr val="002060"/>
                </a:solidFill>
                <a:latin typeface="+mn-lt"/>
              </a:rPr>
              <a:t>TFEU </a:t>
            </a:r>
            <a:r>
              <a:rPr lang="pt-BR" sz="2400" dirty="0" err="1">
                <a:solidFill>
                  <a:srgbClr val="002060"/>
                </a:solidFill>
                <a:latin typeface="+mn-lt"/>
              </a:rPr>
              <a:t>Article</a:t>
            </a:r>
            <a:r>
              <a:rPr lang="pt-BR" sz="2400" dirty="0">
                <a:solidFill>
                  <a:srgbClr val="002060"/>
                </a:solidFill>
                <a:latin typeface="+mn-lt"/>
              </a:rPr>
              <a:t> 291</a:t>
            </a:r>
          </a:p>
          <a:p>
            <a:pPr>
              <a:buNone/>
            </a:pPr>
            <a:endParaRPr lang="pt-BR" dirty="0">
              <a:solidFill>
                <a:srgbClr val="002060"/>
              </a:solidFill>
              <a:latin typeface="+mn-lt"/>
            </a:endParaRPr>
          </a:p>
        </p:txBody>
      </p:sp>
      <p:sp>
        <p:nvSpPr>
          <p:cNvPr id="4" name="Espaço Reservado para Data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a:p>
            <a:endParaRPr lang="en-US" dirty="0"/>
          </a:p>
        </p:txBody>
      </p:sp>
      <p:sp>
        <p:nvSpPr>
          <p:cNvPr id="5" name="Espaço Reservado para Rodapé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ço Reservado para Número de Slide 5"/>
          <p:cNvSpPr>
            <a:spLocks noGrp="1"/>
          </p:cNvSpPr>
          <p:nvPr>
            <p:ph type="sldNum" sz="quarter" idx="12"/>
          </p:nvPr>
        </p:nvSpPr>
        <p:spPr/>
        <p:txBody>
          <a:bodyPr/>
          <a:lstStyle/>
          <a:p>
            <a:fld id="{BA9B540C-44DA-4F69-89C9-7C84606640D3}"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14290"/>
            <a:ext cx="8229600" cy="1385910"/>
          </a:xfrm>
        </p:spPr>
        <p:txBody>
          <a:bodyPr/>
          <a:lstStyle/>
          <a:p>
            <a:r>
              <a:rPr lang="pt-BR" dirty="0"/>
              <a:t/>
            </a:r>
            <a:br>
              <a:rPr lang="pt-BR" dirty="0"/>
            </a:br>
            <a:r>
              <a:rPr lang="pt-BR" dirty="0"/>
              <a:t/>
            </a:r>
            <a:br>
              <a:rPr lang="pt-BR" dirty="0"/>
            </a:br>
            <a:r>
              <a:rPr lang="pt-BR" dirty="0"/>
              <a:t/>
            </a:r>
            <a:br>
              <a:rPr lang="pt-BR" dirty="0"/>
            </a:br>
            <a:r>
              <a:rPr lang="pt-BR" dirty="0"/>
              <a:t/>
            </a:r>
            <a:br>
              <a:rPr lang="pt-BR" dirty="0"/>
            </a:br>
            <a:r>
              <a:rPr lang="pt-BR" dirty="0"/>
              <a:t/>
            </a:r>
            <a:br>
              <a:rPr lang="pt-BR" dirty="0"/>
            </a:br>
            <a:r>
              <a:rPr lang="pt-BR" dirty="0"/>
              <a:t/>
            </a:r>
            <a:br>
              <a:rPr lang="pt-BR" dirty="0"/>
            </a:br>
            <a:r>
              <a:rPr lang="pt-BR" dirty="0"/>
              <a:t/>
            </a:r>
            <a:br>
              <a:rPr lang="pt-BR" dirty="0"/>
            </a:br>
            <a:r>
              <a:rPr lang="pt-BR" dirty="0"/>
              <a:t/>
            </a:r>
            <a:br>
              <a:rPr lang="pt-BR" dirty="0"/>
            </a:br>
            <a:r>
              <a:rPr lang="pt-BR" dirty="0"/>
              <a:t/>
            </a:r>
            <a:br>
              <a:rPr lang="pt-BR" dirty="0"/>
            </a:br>
            <a:r>
              <a:rPr lang="pt-BR" dirty="0"/>
              <a:t/>
            </a:r>
            <a:br>
              <a:rPr lang="pt-BR" dirty="0"/>
            </a:br>
            <a:r>
              <a:rPr lang="pt-BR" dirty="0"/>
              <a:t/>
            </a:r>
            <a:br>
              <a:rPr lang="pt-BR" dirty="0"/>
            </a:br>
            <a:r>
              <a:rPr lang="pt-BR" sz="4400" dirty="0" err="1"/>
              <a:t>Reducing</a:t>
            </a:r>
            <a:r>
              <a:rPr lang="pt-BR" sz="4400" dirty="0"/>
              <a:t> </a:t>
            </a:r>
            <a:r>
              <a:rPr lang="pt-BR" sz="4400" dirty="0" err="1"/>
              <a:t>the</a:t>
            </a:r>
            <a:r>
              <a:rPr lang="pt-BR" sz="4400" dirty="0"/>
              <a:t> </a:t>
            </a:r>
            <a:r>
              <a:rPr lang="pt-BR" sz="4400" dirty="0" err="1"/>
              <a:t>legislative</a:t>
            </a:r>
            <a:r>
              <a:rPr lang="pt-BR" sz="4400" dirty="0"/>
              <a:t> </a:t>
            </a:r>
            <a:r>
              <a:rPr lang="pt-BR" sz="4400" dirty="0" err="1"/>
              <a:t>burden</a:t>
            </a:r>
            <a:endParaRPr lang="pt-BR" sz="4400" dirty="0"/>
          </a:p>
        </p:txBody>
      </p:sp>
      <p:sp>
        <p:nvSpPr>
          <p:cNvPr id="3" name="Espaço Reservado para Conteúdo 2"/>
          <p:cNvSpPr>
            <a:spLocks noGrp="1"/>
          </p:cNvSpPr>
          <p:nvPr>
            <p:ph idx="1"/>
          </p:nvPr>
        </p:nvSpPr>
        <p:spPr/>
        <p:txBody>
          <a:bodyPr>
            <a:normAutofit lnSpcReduction="10000"/>
          </a:bodyPr>
          <a:lstStyle/>
          <a:p>
            <a:pPr>
              <a:buNone/>
            </a:pPr>
            <a:endParaRPr lang="pt-BR" dirty="0"/>
          </a:p>
          <a:p>
            <a:pPr>
              <a:buNone/>
            </a:pPr>
            <a:r>
              <a:rPr lang="pt-BR" sz="4400" dirty="0" err="1">
                <a:solidFill>
                  <a:srgbClr val="002060"/>
                </a:solidFill>
                <a:latin typeface="+mn-lt"/>
              </a:rPr>
              <a:t>Treaty</a:t>
            </a:r>
            <a:r>
              <a:rPr lang="pt-BR" sz="4400" dirty="0">
                <a:solidFill>
                  <a:srgbClr val="002060"/>
                </a:solidFill>
                <a:latin typeface="+mn-lt"/>
              </a:rPr>
              <a:t> </a:t>
            </a:r>
            <a:r>
              <a:rPr lang="pt-BR" sz="4400" dirty="0" err="1">
                <a:solidFill>
                  <a:srgbClr val="002060"/>
                </a:solidFill>
                <a:latin typeface="+mn-lt"/>
              </a:rPr>
              <a:t>Principles</a:t>
            </a:r>
            <a:endParaRPr lang="pt-BR" sz="4400" dirty="0">
              <a:solidFill>
                <a:srgbClr val="002060"/>
              </a:solidFill>
              <a:latin typeface="+mn-lt"/>
            </a:endParaRPr>
          </a:p>
          <a:p>
            <a:pPr lvl="1"/>
            <a:r>
              <a:rPr lang="pt-BR" sz="4400" dirty="0" err="1">
                <a:solidFill>
                  <a:srgbClr val="002060"/>
                </a:solidFill>
                <a:latin typeface="+mn-lt"/>
              </a:rPr>
              <a:t>Mutual</a:t>
            </a:r>
            <a:r>
              <a:rPr lang="pt-BR" sz="4400" dirty="0">
                <a:solidFill>
                  <a:srgbClr val="002060"/>
                </a:solidFill>
                <a:latin typeface="+mn-lt"/>
              </a:rPr>
              <a:t> </a:t>
            </a:r>
            <a:r>
              <a:rPr lang="pt-BR" sz="4400" dirty="0" err="1">
                <a:solidFill>
                  <a:srgbClr val="002060"/>
                </a:solidFill>
                <a:latin typeface="+mn-lt"/>
              </a:rPr>
              <a:t>recognition</a:t>
            </a:r>
            <a:r>
              <a:rPr lang="pt-BR" sz="4400" dirty="0">
                <a:solidFill>
                  <a:srgbClr val="002060"/>
                </a:solidFill>
                <a:latin typeface="+mn-lt"/>
              </a:rPr>
              <a:t> </a:t>
            </a:r>
            <a:r>
              <a:rPr lang="pt-BR" sz="4400" dirty="0" err="1">
                <a:solidFill>
                  <a:srgbClr val="002060"/>
                </a:solidFill>
                <a:latin typeface="+mn-lt"/>
              </a:rPr>
              <a:t>principle</a:t>
            </a:r>
            <a:endParaRPr lang="pt-BR" sz="4400" dirty="0">
              <a:solidFill>
                <a:srgbClr val="002060"/>
              </a:solidFill>
              <a:latin typeface="+mn-lt"/>
            </a:endParaRPr>
          </a:p>
          <a:p>
            <a:pPr lvl="1"/>
            <a:r>
              <a:rPr lang="pt-BR" sz="4400" dirty="0" err="1">
                <a:solidFill>
                  <a:srgbClr val="002060"/>
                </a:solidFill>
                <a:latin typeface="+mn-lt"/>
              </a:rPr>
              <a:t>Non-discrimination</a:t>
            </a:r>
            <a:endParaRPr lang="pt-BR" sz="4400" dirty="0">
              <a:solidFill>
                <a:srgbClr val="002060"/>
              </a:solidFill>
              <a:latin typeface="+mn-lt"/>
            </a:endParaRPr>
          </a:p>
          <a:p>
            <a:r>
              <a:rPr lang="pt-BR" sz="3600" dirty="0" err="1">
                <a:solidFill>
                  <a:srgbClr val="002060"/>
                </a:solidFill>
                <a:latin typeface="+mn-lt"/>
              </a:rPr>
              <a:t>Upheld</a:t>
            </a:r>
            <a:r>
              <a:rPr lang="pt-BR" sz="3600" dirty="0">
                <a:solidFill>
                  <a:srgbClr val="002060"/>
                </a:solidFill>
                <a:latin typeface="+mn-lt"/>
              </a:rPr>
              <a:t> in </a:t>
            </a:r>
            <a:r>
              <a:rPr lang="pt-BR" sz="3600" dirty="0" err="1">
                <a:solidFill>
                  <a:srgbClr val="002060"/>
                </a:solidFill>
                <a:latin typeface="+mn-lt"/>
              </a:rPr>
              <a:t>the</a:t>
            </a:r>
            <a:r>
              <a:rPr lang="pt-BR" sz="3600" dirty="0">
                <a:solidFill>
                  <a:srgbClr val="002060"/>
                </a:solidFill>
                <a:latin typeface="+mn-lt"/>
              </a:rPr>
              <a:t> </a:t>
            </a:r>
            <a:r>
              <a:rPr lang="pt-BR" sz="3600" dirty="0" err="1">
                <a:solidFill>
                  <a:srgbClr val="002060"/>
                </a:solidFill>
                <a:latin typeface="+mn-lt"/>
              </a:rPr>
              <a:t>courts</a:t>
            </a:r>
            <a:endParaRPr lang="pt-BR" sz="3600" dirty="0">
              <a:solidFill>
                <a:srgbClr val="002060"/>
              </a:solidFill>
              <a:latin typeface="+mn-lt"/>
            </a:endParaRPr>
          </a:p>
          <a:p>
            <a:r>
              <a:rPr lang="pt-BR" sz="3600" dirty="0" err="1">
                <a:solidFill>
                  <a:srgbClr val="002060"/>
                </a:solidFill>
                <a:latin typeface="+mn-lt"/>
              </a:rPr>
              <a:t>Essential</a:t>
            </a:r>
            <a:r>
              <a:rPr lang="pt-BR" sz="3600" dirty="0">
                <a:solidFill>
                  <a:srgbClr val="002060"/>
                </a:solidFill>
                <a:latin typeface="+mn-lt"/>
              </a:rPr>
              <a:t> to </a:t>
            </a:r>
            <a:r>
              <a:rPr lang="pt-BR" sz="3600" dirty="0" err="1">
                <a:solidFill>
                  <a:srgbClr val="002060"/>
                </a:solidFill>
                <a:latin typeface="+mn-lt"/>
              </a:rPr>
              <a:t>functioning</a:t>
            </a:r>
            <a:r>
              <a:rPr lang="pt-BR" sz="3600" dirty="0">
                <a:solidFill>
                  <a:srgbClr val="002060"/>
                </a:solidFill>
                <a:latin typeface="+mn-lt"/>
              </a:rPr>
              <a:t> </a:t>
            </a:r>
            <a:r>
              <a:rPr lang="pt-BR" sz="3600" dirty="0" err="1">
                <a:solidFill>
                  <a:srgbClr val="002060"/>
                </a:solidFill>
                <a:latin typeface="+mn-lt"/>
              </a:rPr>
              <a:t>of</a:t>
            </a:r>
            <a:r>
              <a:rPr lang="pt-BR" sz="3600" dirty="0">
                <a:solidFill>
                  <a:srgbClr val="002060"/>
                </a:solidFill>
                <a:latin typeface="+mn-lt"/>
              </a:rPr>
              <a:t> </a:t>
            </a:r>
            <a:r>
              <a:rPr lang="pt-BR" sz="3600" dirty="0" err="1">
                <a:solidFill>
                  <a:srgbClr val="002060"/>
                </a:solidFill>
                <a:latin typeface="+mn-lt"/>
              </a:rPr>
              <a:t>the</a:t>
            </a:r>
            <a:r>
              <a:rPr lang="pt-BR" sz="3600" dirty="0">
                <a:solidFill>
                  <a:srgbClr val="002060"/>
                </a:solidFill>
                <a:latin typeface="+mn-lt"/>
              </a:rPr>
              <a:t> </a:t>
            </a:r>
            <a:r>
              <a:rPr lang="pt-BR" sz="3600" dirty="0" err="1">
                <a:solidFill>
                  <a:srgbClr val="002060"/>
                </a:solidFill>
                <a:latin typeface="+mn-lt"/>
              </a:rPr>
              <a:t>Internal</a:t>
            </a:r>
            <a:r>
              <a:rPr lang="pt-BR" sz="3600" dirty="0">
                <a:solidFill>
                  <a:srgbClr val="002060"/>
                </a:solidFill>
                <a:latin typeface="+mn-lt"/>
              </a:rPr>
              <a:t> </a:t>
            </a:r>
            <a:r>
              <a:rPr lang="pt-BR" sz="3600" dirty="0" err="1">
                <a:solidFill>
                  <a:srgbClr val="002060"/>
                </a:solidFill>
                <a:latin typeface="+mn-lt"/>
              </a:rPr>
              <a:t>Market</a:t>
            </a:r>
            <a:endParaRPr lang="pt-BR" sz="3600" dirty="0">
              <a:solidFill>
                <a:srgbClr val="002060"/>
              </a:solidFill>
              <a:latin typeface="+mn-lt"/>
            </a:endParaRPr>
          </a:p>
          <a:p>
            <a:pPr lvl="1">
              <a:buNone/>
            </a:pPr>
            <a:endParaRPr lang="pt-BR" dirty="0"/>
          </a:p>
          <a:p>
            <a:pPr lvl="1">
              <a:buNone/>
            </a:pPr>
            <a:endParaRPr lang="pt-BR" dirty="0"/>
          </a:p>
          <a:p>
            <a:pPr lvl="1"/>
            <a:endParaRPr lang="pt-BR" dirty="0"/>
          </a:p>
        </p:txBody>
      </p:sp>
      <p:sp>
        <p:nvSpPr>
          <p:cNvPr id="4" name="Espaço Reservado para Data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a:p>
            <a:endParaRPr lang="en-US" dirty="0"/>
          </a:p>
        </p:txBody>
      </p:sp>
      <p:sp>
        <p:nvSpPr>
          <p:cNvPr id="5" name="Espaço Reservado para Rodapé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ço Reservado para Número de Slide 5"/>
          <p:cNvSpPr>
            <a:spLocks noGrp="1"/>
          </p:cNvSpPr>
          <p:nvPr>
            <p:ph type="sldNum" sz="quarter" idx="12"/>
          </p:nvPr>
        </p:nvSpPr>
        <p:spPr/>
        <p:txBody>
          <a:bodyPr/>
          <a:lstStyle/>
          <a:p>
            <a:fld id="{BA9B540C-44DA-4F69-89C9-7C84606640D3}"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b="1" dirty="0"/>
              <a:t>Direct </a:t>
            </a:r>
            <a:r>
              <a:rPr lang="fr-BE" b="1" dirty="0" err="1"/>
              <a:t>applicability</a:t>
            </a:r>
            <a:endParaRPr lang="en-GB" b="1" dirty="0"/>
          </a:p>
        </p:txBody>
      </p:sp>
      <p:sp>
        <p:nvSpPr>
          <p:cNvPr id="3" name="Espace réservé du contenu 2"/>
          <p:cNvSpPr>
            <a:spLocks noGrp="1"/>
          </p:cNvSpPr>
          <p:nvPr>
            <p:ph idx="1"/>
          </p:nvPr>
        </p:nvSpPr>
        <p:spPr>
          <a:xfrm>
            <a:off x="457200" y="2276872"/>
            <a:ext cx="8229600" cy="3849291"/>
          </a:xfrm>
        </p:spPr>
        <p:txBody>
          <a:bodyPr>
            <a:normAutofit lnSpcReduction="10000"/>
          </a:bodyPr>
          <a:lstStyle/>
          <a:p>
            <a:r>
              <a:rPr lang="en-GB" sz="4000" b="1" dirty="0">
                <a:solidFill>
                  <a:srgbClr val="002060"/>
                </a:solidFill>
                <a:latin typeface="+mn-lt"/>
              </a:rPr>
              <a:t>Regulations</a:t>
            </a:r>
          </a:p>
          <a:p>
            <a:pPr lvl="2"/>
            <a:r>
              <a:rPr lang="en-GB" sz="3200" dirty="0">
                <a:solidFill>
                  <a:srgbClr val="002060"/>
                </a:solidFill>
                <a:latin typeface="+mn-lt"/>
              </a:rPr>
              <a:t>General application</a:t>
            </a:r>
          </a:p>
          <a:p>
            <a:pPr lvl="2"/>
            <a:r>
              <a:rPr lang="en-GB" sz="3200" dirty="0">
                <a:solidFill>
                  <a:srgbClr val="002060"/>
                </a:solidFill>
                <a:latin typeface="+mn-lt"/>
              </a:rPr>
              <a:t>Binding in their entirety</a:t>
            </a:r>
          </a:p>
          <a:p>
            <a:pPr lvl="2"/>
            <a:r>
              <a:rPr lang="en-GB" sz="3200" dirty="0">
                <a:solidFill>
                  <a:srgbClr val="002060"/>
                </a:solidFill>
                <a:latin typeface="+mn-lt"/>
              </a:rPr>
              <a:t>Directly applicable</a:t>
            </a:r>
          </a:p>
          <a:p>
            <a:pPr lvl="2"/>
            <a:r>
              <a:rPr lang="en-GB" sz="3200" dirty="0">
                <a:solidFill>
                  <a:srgbClr val="C00000"/>
                </a:solidFill>
                <a:latin typeface="+mn-lt"/>
              </a:rPr>
              <a:t>No need to be “transposed” into national law</a:t>
            </a:r>
          </a:p>
          <a:p>
            <a:pPr lvl="2"/>
            <a:r>
              <a:rPr lang="en-GB" sz="3200" dirty="0" err="1">
                <a:solidFill>
                  <a:srgbClr val="C00000"/>
                </a:solidFill>
                <a:latin typeface="+mn-lt"/>
              </a:rPr>
              <a:t>Supercede</a:t>
            </a:r>
            <a:r>
              <a:rPr lang="en-GB" sz="3200" dirty="0">
                <a:solidFill>
                  <a:srgbClr val="C00000"/>
                </a:solidFill>
                <a:latin typeface="+mn-lt"/>
              </a:rPr>
              <a:t> national law</a:t>
            </a:r>
          </a:p>
        </p:txBody>
      </p:sp>
      <p:sp>
        <p:nvSpPr>
          <p:cNvPr id="4" name="Espace réservé de la date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a:p>
            <a:endParaRPr lang="en-US" dirty="0"/>
          </a:p>
        </p:txBody>
      </p:sp>
      <p:sp>
        <p:nvSpPr>
          <p:cNvPr id="5" name="Espace réservé du pied de page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16</a:t>
            </a:fld>
            <a:endParaRPr lang="en-US"/>
          </a:p>
        </p:txBody>
      </p:sp>
    </p:spTree>
    <p:extLst>
      <p:ext uri="{BB962C8B-B14F-4D97-AF65-F5344CB8AC3E}">
        <p14:creationId xmlns:p14="http://schemas.microsoft.com/office/powerpoint/2010/main" val="515884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a:t>Direct</a:t>
            </a:r>
            <a:r>
              <a:rPr lang="pt-BR" b="1" dirty="0"/>
              <a:t> </a:t>
            </a:r>
            <a:r>
              <a:rPr lang="pt-BR" b="1" dirty="0" err="1"/>
              <a:t>effect</a:t>
            </a:r>
            <a:endParaRPr lang="pt-BR" b="1" dirty="0"/>
          </a:p>
        </p:txBody>
      </p:sp>
      <p:sp>
        <p:nvSpPr>
          <p:cNvPr id="3" name="Espaço Reservado para Conteúdo 2"/>
          <p:cNvSpPr>
            <a:spLocks noGrp="1"/>
          </p:cNvSpPr>
          <p:nvPr>
            <p:ph idx="1"/>
          </p:nvPr>
        </p:nvSpPr>
        <p:spPr/>
        <p:txBody>
          <a:bodyPr/>
          <a:lstStyle/>
          <a:p>
            <a:endParaRPr lang="pt-BR" dirty="0"/>
          </a:p>
          <a:p>
            <a:r>
              <a:rPr lang="pt-BR" sz="3600" b="1" dirty="0" err="1">
                <a:solidFill>
                  <a:srgbClr val="002060"/>
                </a:solidFill>
                <a:latin typeface="+mn-lt"/>
              </a:rPr>
              <a:t>Directives</a:t>
            </a:r>
            <a:endParaRPr lang="pt-BR" sz="3600" b="1" dirty="0">
              <a:solidFill>
                <a:srgbClr val="002060"/>
              </a:solidFill>
              <a:latin typeface="+mn-lt"/>
            </a:endParaRPr>
          </a:p>
          <a:p>
            <a:pPr lvl="1"/>
            <a:r>
              <a:rPr lang="pt-BR" sz="3200" dirty="0" err="1">
                <a:solidFill>
                  <a:srgbClr val="002060"/>
                </a:solidFill>
                <a:latin typeface="+mn-lt"/>
              </a:rPr>
              <a:t>Binding</a:t>
            </a:r>
            <a:r>
              <a:rPr lang="pt-BR" sz="3200" dirty="0">
                <a:solidFill>
                  <a:srgbClr val="002060"/>
                </a:solidFill>
                <a:latin typeface="+mn-lt"/>
              </a:rPr>
              <a:t> as to </a:t>
            </a:r>
            <a:r>
              <a:rPr lang="pt-BR" sz="3200" dirty="0" err="1">
                <a:solidFill>
                  <a:srgbClr val="002060"/>
                </a:solidFill>
                <a:latin typeface="+mn-lt"/>
              </a:rPr>
              <a:t>the</a:t>
            </a:r>
            <a:r>
              <a:rPr lang="pt-BR" sz="3200" dirty="0">
                <a:solidFill>
                  <a:srgbClr val="002060"/>
                </a:solidFill>
                <a:latin typeface="+mn-lt"/>
              </a:rPr>
              <a:t> </a:t>
            </a:r>
            <a:r>
              <a:rPr lang="pt-BR" sz="3200" dirty="0" err="1">
                <a:solidFill>
                  <a:srgbClr val="002060"/>
                </a:solidFill>
                <a:latin typeface="+mn-lt"/>
              </a:rPr>
              <a:t>result</a:t>
            </a:r>
            <a:r>
              <a:rPr lang="pt-BR" sz="3200" dirty="0">
                <a:solidFill>
                  <a:srgbClr val="002060"/>
                </a:solidFill>
                <a:latin typeface="+mn-lt"/>
              </a:rPr>
              <a:t> to </a:t>
            </a:r>
            <a:r>
              <a:rPr lang="pt-BR" sz="3200" dirty="0" err="1">
                <a:solidFill>
                  <a:srgbClr val="002060"/>
                </a:solidFill>
                <a:latin typeface="+mn-lt"/>
              </a:rPr>
              <a:t>be</a:t>
            </a:r>
            <a:r>
              <a:rPr lang="pt-BR" sz="3200" dirty="0">
                <a:solidFill>
                  <a:srgbClr val="002060"/>
                </a:solidFill>
                <a:latin typeface="+mn-lt"/>
              </a:rPr>
              <a:t> </a:t>
            </a:r>
            <a:r>
              <a:rPr lang="pt-BR" sz="3200" dirty="0" err="1">
                <a:solidFill>
                  <a:srgbClr val="002060"/>
                </a:solidFill>
                <a:latin typeface="+mn-lt"/>
              </a:rPr>
              <a:t>achieved</a:t>
            </a:r>
            <a:r>
              <a:rPr lang="pt-BR" sz="3200" dirty="0">
                <a:solidFill>
                  <a:srgbClr val="002060"/>
                </a:solidFill>
                <a:latin typeface="+mn-lt"/>
              </a:rPr>
              <a:t> </a:t>
            </a:r>
          </a:p>
          <a:p>
            <a:pPr lvl="1"/>
            <a:r>
              <a:rPr lang="pt-BR" sz="3200" dirty="0">
                <a:solidFill>
                  <a:srgbClr val="002060"/>
                </a:solidFill>
                <a:latin typeface="+mn-lt"/>
              </a:rPr>
              <a:t>... </a:t>
            </a:r>
            <a:r>
              <a:rPr lang="pt-BR" sz="3200" dirty="0" err="1">
                <a:solidFill>
                  <a:srgbClr val="002060"/>
                </a:solidFill>
                <a:latin typeface="+mn-lt"/>
              </a:rPr>
              <a:t>on</a:t>
            </a:r>
            <a:r>
              <a:rPr lang="pt-BR" sz="3200" dirty="0">
                <a:solidFill>
                  <a:srgbClr val="002060"/>
                </a:solidFill>
                <a:latin typeface="+mn-lt"/>
              </a:rPr>
              <a:t> </a:t>
            </a:r>
            <a:r>
              <a:rPr lang="pt-BR" sz="3200" dirty="0" err="1">
                <a:solidFill>
                  <a:srgbClr val="002060"/>
                </a:solidFill>
                <a:latin typeface="+mn-lt"/>
              </a:rPr>
              <a:t>the</a:t>
            </a:r>
            <a:r>
              <a:rPr lang="pt-BR" sz="3200" dirty="0">
                <a:solidFill>
                  <a:srgbClr val="002060"/>
                </a:solidFill>
                <a:latin typeface="+mn-lt"/>
              </a:rPr>
              <a:t> </a:t>
            </a:r>
            <a:r>
              <a:rPr lang="pt-BR" sz="3200" dirty="0" err="1">
                <a:solidFill>
                  <a:srgbClr val="002060"/>
                </a:solidFill>
                <a:latin typeface="+mn-lt"/>
              </a:rPr>
              <a:t>person</a:t>
            </a:r>
            <a:r>
              <a:rPr lang="pt-BR" sz="3200" dirty="0">
                <a:solidFill>
                  <a:srgbClr val="002060"/>
                </a:solidFill>
                <a:latin typeface="+mn-lt"/>
              </a:rPr>
              <a:t> to </a:t>
            </a:r>
            <a:r>
              <a:rPr lang="pt-BR" sz="3200" dirty="0" err="1">
                <a:solidFill>
                  <a:srgbClr val="002060"/>
                </a:solidFill>
                <a:latin typeface="+mn-lt"/>
              </a:rPr>
              <a:t>whom</a:t>
            </a:r>
            <a:r>
              <a:rPr lang="pt-BR" sz="3200" dirty="0">
                <a:solidFill>
                  <a:srgbClr val="002060"/>
                </a:solidFill>
                <a:latin typeface="+mn-lt"/>
              </a:rPr>
              <a:t> </a:t>
            </a:r>
            <a:r>
              <a:rPr lang="pt-BR" sz="3200" dirty="0" err="1">
                <a:solidFill>
                  <a:srgbClr val="002060"/>
                </a:solidFill>
                <a:latin typeface="+mn-lt"/>
              </a:rPr>
              <a:t>they</a:t>
            </a:r>
            <a:r>
              <a:rPr lang="pt-BR" sz="3200" dirty="0">
                <a:solidFill>
                  <a:srgbClr val="002060"/>
                </a:solidFill>
                <a:latin typeface="+mn-lt"/>
              </a:rPr>
              <a:t> are </a:t>
            </a:r>
            <a:r>
              <a:rPr lang="pt-BR" sz="3200" dirty="0" err="1">
                <a:solidFill>
                  <a:srgbClr val="002060"/>
                </a:solidFill>
                <a:latin typeface="+mn-lt"/>
              </a:rPr>
              <a:t>addressed</a:t>
            </a:r>
            <a:endParaRPr lang="pt-BR" sz="3200" dirty="0">
              <a:solidFill>
                <a:srgbClr val="002060"/>
              </a:solidFill>
              <a:latin typeface="+mn-lt"/>
            </a:endParaRPr>
          </a:p>
          <a:p>
            <a:pPr lvl="1"/>
            <a:r>
              <a:rPr lang="pt-BR" sz="3200" dirty="0" err="1">
                <a:solidFill>
                  <a:srgbClr val="002060"/>
                </a:solidFill>
                <a:latin typeface="+mn-lt"/>
              </a:rPr>
              <a:t>Leave</a:t>
            </a:r>
            <a:r>
              <a:rPr lang="pt-BR" sz="3200" dirty="0">
                <a:solidFill>
                  <a:srgbClr val="002060"/>
                </a:solidFill>
                <a:latin typeface="+mn-lt"/>
              </a:rPr>
              <a:t> </a:t>
            </a:r>
            <a:r>
              <a:rPr lang="pt-BR" sz="3200" dirty="0" err="1">
                <a:solidFill>
                  <a:srgbClr val="002060"/>
                </a:solidFill>
                <a:latin typeface="+mn-lt"/>
              </a:rPr>
              <a:t>form</a:t>
            </a:r>
            <a:r>
              <a:rPr lang="pt-BR" sz="3200" dirty="0">
                <a:solidFill>
                  <a:srgbClr val="002060"/>
                </a:solidFill>
                <a:latin typeface="+mn-lt"/>
              </a:rPr>
              <a:t> </a:t>
            </a:r>
            <a:r>
              <a:rPr lang="pt-BR" sz="3200" dirty="0" err="1">
                <a:solidFill>
                  <a:srgbClr val="002060"/>
                </a:solidFill>
                <a:latin typeface="+mn-lt"/>
              </a:rPr>
              <a:t>and</a:t>
            </a:r>
            <a:r>
              <a:rPr lang="pt-BR" sz="3200" dirty="0">
                <a:solidFill>
                  <a:srgbClr val="002060"/>
                </a:solidFill>
                <a:latin typeface="+mn-lt"/>
              </a:rPr>
              <a:t> </a:t>
            </a:r>
            <a:r>
              <a:rPr lang="pt-BR" sz="3200" dirty="0" err="1">
                <a:solidFill>
                  <a:srgbClr val="002060"/>
                </a:solidFill>
                <a:latin typeface="+mn-lt"/>
              </a:rPr>
              <a:t>methods</a:t>
            </a:r>
            <a:r>
              <a:rPr lang="pt-BR" sz="3200" dirty="0">
                <a:solidFill>
                  <a:srgbClr val="002060"/>
                </a:solidFill>
                <a:latin typeface="+mn-lt"/>
              </a:rPr>
              <a:t> </a:t>
            </a:r>
            <a:r>
              <a:rPr lang="pt-BR" sz="3200" dirty="0" err="1">
                <a:solidFill>
                  <a:srgbClr val="002060"/>
                </a:solidFill>
                <a:latin typeface="+mn-lt"/>
              </a:rPr>
              <a:t>of</a:t>
            </a:r>
            <a:r>
              <a:rPr lang="pt-BR" sz="3200" dirty="0">
                <a:solidFill>
                  <a:srgbClr val="002060"/>
                </a:solidFill>
                <a:latin typeface="+mn-lt"/>
              </a:rPr>
              <a:t> application to </a:t>
            </a:r>
            <a:r>
              <a:rPr lang="pt-BR" sz="3200" dirty="0" err="1">
                <a:solidFill>
                  <a:srgbClr val="002060"/>
                </a:solidFill>
                <a:latin typeface="+mn-lt"/>
              </a:rPr>
              <a:t>the</a:t>
            </a:r>
            <a:r>
              <a:rPr lang="pt-BR" sz="3200" dirty="0">
                <a:solidFill>
                  <a:srgbClr val="002060"/>
                </a:solidFill>
                <a:latin typeface="+mn-lt"/>
              </a:rPr>
              <a:t> </a:t>
            </a:r>
            <a:r>
              <a:rPr lang="pt-BR" sz="3200" dirty="0" err="1">
                <a:solidFill>
                  <a:srgbClr val="002060"/>
                </a:solidFill>
                <a:latin typeface="+mn-lt"/>
              </a:rPr>
              <a:t>MSs</a:t>
            </a:r>
            <a:endParaRPr lang="pt-BR" sz="3200" dirty="0">
              <a:solidFill>
                <a:srgbClr val="002060"/>
              </a:solidFill>
              <a:latin typeface="+mn-lt"/>
            </a:endParaRPr>
          </a:p>
          <a:p>
            <a:pPr lvl="1"/>
            <a:r>
              <a:rPr lang="pt-BR" sz="3200" dirty="0">
                <a:solidFill>
                  <a:srgbClr val="C00000"/>
                </a:solidFill>
                <a:latin typeface="+mn-lt"/>
              </a:rPr>
              <a:t>“</a:t>
            </a:r>
            <a:r>
              <a:rPr lang="pt-BR" sz="3200" dirty="0" err="1">
                <a:solidFill>
                  <a:srgbClr val="C00000"/>
                </a:solidFill>
                <a:latin typeface="+mn-lt"/>
              </a:rPr>
              <a:t>Transposition</a:t>
            </a:r>
            <a:r>
              <a:rPr lang="pt-BR" sz="3200" dirty="0">
                <a:solidFill>
                  <a:srgbClr val="C00000"/>
                </a:solidFill>
                <a:latin typeface="+mn-lt"/>
              </a:rPr>
              <a:t>” </a:t>
            </a:r>
            <a:r>
              <a:rPr lang="pt-BR" sz="3200" dirty="0" err="1">
                <a:solidFill>
                  <a:srgbClr val="C00000"/>
                </a:solidFill>
                <a:latin typeface="+mn-lt"/>
              </a:rPr>
              <a:t>required</a:t>
            </a:r>
            <a:endParaRPr lang="pt-BR" sz="3200" dirty="0">
              <a:solidFill>
                <a:srgbClr val="C00000"/>
              </a:solidFill>
              <a:latin typeface="+mn-lt"/>
            </a:endParaRPr>
          </a:p>
          <a:p>
            <a:pPr lvl="1"/>
            <a:endParaRPr lang="pt-BR" sz="3600" dirty="0">
              <a:solidFill>
                <a:srgbClr val="002060"/>
              </a:solidFill>
              <a:latin typeface="+mn-lt"/>
            </a:endParaRPr>
          </a:p>
          <a:p>
            <a:pPr lvl="2"/>
            <a:endParaRPr lang="pt-BR" sz="3600" dirty="0"/>
          </a:p>
          <a:p>
            <a:endParaRPr lang="pt-BR" sz="3600" dirty="0"/>
          </a:p>
          <a:p>
            <a:pPr lvl="2"/>
            <a:endParaRPr lang="pt-BR" sz="3600" dirty="0"/>
          </a:p>
        </p:txBody>
      </p:sp>
      <p:sp>
        <p:nvSpPr>
          <p:cNvPr id="4" name="Espaço Reservado para Data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a:p>
            <a:endParaRPr lang="en-US" dirty="0"/>
          </a:p>
        </p:txBody>
      </p:sp>
      <p:sp>
        <p:nvSpPr>
          <p:cNvPr id="5" name="Espaço Reservado para Rodapé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ço Reservado para Número de Slide 5"/>
          <p:cNvSpPr>
            <a:spLocks noGrp="1"/>
          </p:cNvSpPr>
          <p:nvPr>
            <p:ph type="sldNum" sz="quarter" idx="12"/>
          </p:nvPr>
        </p:nvSpPr>
        <p:spPr/>
        <p:txBody>
          <a:bodyPr/>
          <a:lstStyle/>
          <a:p>
            <a:fld id="{BA9B540C-44DA-4F69-89C9-7C84606640D3}"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a:t>Exclusive</a:t>
            </a:r>
            <a:br>
              <a:rPr lang="en-GB" dirty="0"/>
            </a:br>
            <a:r>
              <a:rPr lang="fr-BE" dirty="0"/>
              <a:t>competences of the EU</a:t>
            </a:r>
            <a:endParaRPr lang="en-GB" dirty="0"/>
          </a:p>
        </p:txBody>
      </p:sp>
      <p:sp>
        <p:nvSpPr>
          <p:cNvPr id="3" name="Espace réservé du contenu 2"/>
          <p:cNvSpPr>
            <a:spLocks noGrp="1"/>
          </p:cNvSpPr>
          <p:nvPr>
            <p:ph idx="1"/>
          </p:nvPr>
        </p:nvSpPr>
        <p:spPr/>
        <p:txBody>
          <a:bodyPr>
            <a:normAutofit/>
          </a:bodyPr>
          <a:lstStyle/>
          <a:p>
            <a:r>
              <a:rPr lang="en-US" sz="3200" u="sng" dirty="0">
                <a:solidFill>
                  <a:srgbClr val="002060"/>
                </a:solidFill>
                <a:latin typeface="+mn-lt"/>
                <a:hlinkClick r:id="rId2"/>
              </a:rPr>
              <a:t>customs union</a:t>
            </a:r>
            <a:endParaRPr lang="en-US" sz="3200" dirty="0">
              <a:solidFill>
                <a:srgbClr val="002060"/>
              </a:solidFill>
              <a:latin typeface="+mn-lt"/>
            </a:endParaRPr>
          </a:p>
          <a:p>
            <a:r>
              <a:rPr lang="en-US" sz="3200" u="sng" dirty="0">
                <a:solidFill>
                  <a:srgbClr val="002060"/>
                </a:solidFill>
                <a:latin typeface="+mn-lt"/>
                <a:hlinkClick r:id="rId3"/>
              </a:rPr>
              <a:t>competition</a:t>
            </a:r>
            <a:r>
              <a:rPr lang="en-US" sz="3200" u="sng" dirty="0">
                <a:solidFill>
                  <a:srgbClr val="002060"/>
                </a:solidFill>
                <a:latin typeface="+mn-lt"/>
              </a:rPr>
              <a:t> </a:t>
            </a:r>
            <a:r>
              <a:rPr lang="en-US" sz="3200" dirty="0">
                <a:solidFill>
                  <a:srgbClr val="002060"/>
                </a:solidFill>
                <a:latin typeface="+mn-lt"/>
              </a:rPr>
              <a:t>rules for the internal market</a:t>
            </a:r>
          </a:p>
          <a:p>
            <a:r>
              <a:rPr lang="en-US" sz="3200" u="sng" dirty="0">
                <a:solidFill>
                  <a:srgbClr val="002060"/>
                </a:solidFill>
                <a:latin typeface="+mn-lt"/>
                <a:hlinkClick r:id="rId4"/>
              </a:rPr>
              <a:t>monetary policy</a:t>
            </a:r>
            <a:r>
              <a:rPr lang="en-US" sz="3200" dirty="0">
                <a:solidFill>
                  <a:srgbClr val="002060"/>
                </a:solidFill>
                <a:latin typeface="+mn-lt"/>
              </a:rPr>
              <a:t> for EURO member states</a:t>
            </a:r>
          </a:p>
          <a:p>
            <a:r>
              <a:rPr lang="en-US" sz="3200" dirty="0">
                <a:solidFill>
                  <a:srgbClr val="002060"/>
                </a:solidFill>
                <a:latin typeface="+mn-lt"/>
              </a:rPr>
              <a:t>conservation of marine biological resources under the </a:t>
            </a:r>
            <a:r>
              <a:rPr lang="en-US" sz="3200" u="sng" dirty="0">
                <a:solidFill>
                  <a:srgbClr val="002060"/>
                </a:solidFill>
                <a:latin typeface="+mn-lt"/>
                <a:hlinkClick r:id="rId5"/>
              </a:rPr>
              <a:t>common fisheries policy</a:t>
            </a:r>
            <a:endParaRPr lang="en-US" sz="3200" dirty="0">
              <a:solidFill>
                <a:srgbClr val="002060"/>
              </a:solidFill>
              <a:latin typeface="+mn-lt"/>
            </a:endParaRPr>
          </a:p>
          <a:p>
            <a:r>
              <a:rPr lang="en-US" sz="3200" u="sng" dirty="0">
                <a:solidFill>
                  <a:srgbClr val="002060"/>
                </a:solidFill>
                <a:latin typeface="+mn-lt"/>
                <a:hlinkClick r:id="rId6"/>
              </a:rPr>
              <a:t>common commercial policy</a:t>
            </a:r>
            <a:endParaRPr lang="en-US" sz="3200" dirty="0">
              <a:solidFill>
                <a:srgbClr val="002060"/>
              </a:solidFill>
              <a:latin typeface="+mn-lt"/>
            </a:endParaRPr>
          </a:p>
          <a:p>
            <a:r>
              <a:rPr lang="en-US" sz="3200" dirty="0">
                <a:solidFill>
                  <a:srgbClr val="002060"/>
                </a:solidFill>
                <a:latin typeface="+mn-lt"/>
              </a:rPr>
              <a:t>concluding international agreements</a:t>
            </a:r>
          </a:p>
        </p:txBody>
      </p:sp>
      <p:sp>
        <p:nvSpPr>
          <p:cNvPr id="4" name="Espace réservé de la date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a:p>
            <a:endParaRPr lang="en-US" dirty="0"/>
          </a:p>
        </p:txBody>
      </p:sp>
      <p:sp>
        <p:nvSpPr>
          <p:cNvPr id="5" name="Espace réservé du pied de page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18</a:t>
            </a:fld>
            <a:endParaRPr lang="en-US"/>
          </a:p>
        </p:txBody>
      </p:sp>
    </p:spTree>
    <p:extLst>
      <p:ext uri="{BB962C8B-B14F-4D97-AF65-F5344CB8AC3E}">
        <p14:creationId xmlns:p14="http://schemas.microsoft.com/office/powerpoint/2010/main" val="2377332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8229600" cy="908720"/>
          </a:xfrm>
        </p:spPr>
        <p:txBody>
          <a:bodyPr/>
          <a:lstStyle/>
          <a:p>
            <a:r>
              <a:rPr lang="pt-BR" dirty="0" err="1"/>
              <a:t>Shared</a:t>
            </a:r>
            <a:r>
              <a:rPr lang="pt-BR" dirty="0"/>
              <a:t> </a:t>
            </a:r>
            <a:r>
              <a:rPr lang="pt-BR" dirty="0" err="1"/>
              <a:t>competences</a:t>
            </a:r>
            <a:endParaRPr lang="pt-BR" dirty="0"/>
          </a:p>
        </p:txBody>
      </p:sp>
      <p:sp>
        <p:nvSpPr>
          <p:cNvPr id="3" name="Espaço Reservado para Conteúdo 2"/>
          <p:cNvSpPr>
            <a:spLocks noGrp="1"/>
          </p:cNvSpPr>
          <p:nvPr>
            <p:ph idx="1"/>
          </p:nvPr>
        </p:nvSpPr>
        <p:spPr>
          <a:xfrm>
            <a:off x="457200" y="908720"/>
            <a:ext cx="8229600" cy="5377800"/>
          </a:xfrm>
        </p:spPr>
        <p:txBody>
          <a:bodyPr>
            <a:normAutofit lnSpcReduction="10000"/>
          </a:bodyPr>
          <a:lstStyle/>
          <a:p>
            <a:r>
              <a:rPr lang="en-US" u="sng" dirty="0">
                <a:solidFill>
                  <a:srgbClr val="002060"/>
                </a:solidFill>
                <a:latin typeface="+mn-lt"/>
                <a:hlinkClick r:id="rId2"/>
              </a:rPr>
              <a:t>internal market</a:t>
            </a:r>
            <a:endParaRPr lang="en-US" dirty="0">
              <a:solidFill>
                <a:srgbClr val="002060"/>
              </a:solidFill>
              <a:latin typeface="+mn-lt"/>
            </a:endParaRPr>
          </a:p>
          <a:p>
            <a:r>
              <a:rPr lang="en-US" u="sng" dirty="0">
                <a:solidFill>
                  <a:srgbClr val="002060"/>
                </a:solidFill>
                <a:latin typeface="+mn-lt"/>
                <a:hlinkClick r:id="rId3"/>
              </a:rPr>
              <a:t>Limited aspects of social policy</a:t>
            </a:r>
            <a:endParaRPr lang="en-US" dirty="0">
              <a:solidFill>
                <a:srgbClr val="002060"/>
              </a:solidFill>
              <a:latin typeface="+mn-lt"/>
            </a:endParaRPr>
          </a:p>
          <a:p>
            <a:r>
              <a:rPr lang="en-US" u="sng" dirty="0">
                <a:solidFill>
                  <a:srgbClr val="002060"/>
                </a:solidFill>
                <a:latin typeface="+mn-lt"/>
                <a:hlinkClick r:id="rId4"/>
              </a:rPr>
              <a:t>economic, social and territorial cohesion</a:t>
            </a:r>
            <a:endParaRPr lang="en-US" dirty="0">
              <a:solidFill>
                <a:srgbClr val="002060"/>
              </a:solidFill>
              <a:latin typeface="+mn-lt"/>
            </a:endParaRPr>
          </a:p>
          <a:p>
            <a:r>
              <a:rPr lang="en-US" u="sng" dirty="0">
                <a:solidFill>
                  <a:srgbClr val="002060"/>
                </a:solidFill>
                <a:latin typeface="+mn-lt"/>
                <a:hlinkClick r:id="rId5"/>
              </a:rPr>
              <a:t>agriculture</a:t>
            </a:r>
            <a:r>
              <a:rPr lang="en-US" dirty="0">
                <a:solidFill>
                  <a:srgbClr val="002060"/>
                </a:solidFill>
                <a:latin typeface="+mn-lt"/>
              </a:rPr>
              <a:t> and </a:t>
            </a:r>
            <a:r>
              <a:rPr lang="en-US" u="sng" dirty="0">
                <a:solidFill>
                  <a:srgbClr val="002060"/>
                </a:solidFill>
                <a:latin typeface="+mn-lt"/>
                <a:hlinkClick r:id="rId6"/>
              </a:rPr>
              <a:t>fisheries</a:t>
            </a:r>
            <a:r>
              <a:rPr lang="en-US" dirty="0">
                <a:solidFill>
                  <a:srgbClr val="002060"/>
                </a:solidFill>
                <a:latin typeface="+mn-lt"/>
              </a:rPr>
              <a:t>, (except where exclusive)</a:t>
            </a:r>
          </a:p>
          <a:p>
            <a:r>
              <a:rPr lang="en-US" u="sng" dirty="0">
                <a:solidFill>
                  <a:srgbClr val="002060"/>
                </a:solidFill>
                <a:latin typeface="+mn-lt"/>
                <a:hlinkClick r:id="rId7"/>
              </a:rPr>
              <a:t>environment</a:t>
            </a:r>
            <a:endParaRPr lang="en-US" dirty="0">
              <a:solidFill>
                <a:srgbClr val="002060"/>
              </a:solidFill>
              <a:latin typeface="+mn-lt"/>
            </a:endParaRPr>
          </a:p>
          <a:p>
            <a:r>
              <a:rPr lang="en-US" u="sng" dirty="0">
                <a:solidFill>
                  <a:srgbClr val="002060"/>
                </a:solidFill>
                <a:latin typeface="+mn-lt"/>
                <a:hlinkClick r:id="rId8"/>
              </a:rPr>
              <a:t>consumer protection</a:t>
            </a:r>
            <a:endParaRPr lang="en-US" dirty="0">
              <a:solidFill>
                <a:srgbClr val="002060"/>
              </a:solidFill>
              <a:latin typeface="+mn-lt"/>
            </a:endParaRPr>
          </a:p>
          <a:p>
            <a:r>
              <a:rPr lang="en-US" u="sng" dirty="0">
                <a:solidFill>
                  <a:srgbClr val="002060"/>
                </a:solidFill>
                <a:latin typeface="+mn-lt"/>
                <a:hlinkClick r:id="rId9"/>
              </a:rPr>
              <a:t>transport</a:t>
            </a:r>
            <a:endParaRPr lang="en-US" dirty="0">
              <a:solidFill>
                <a:srgbClr val="002060"/>
              </a:solidFill>
              <a:latin typeface="+mn-lt"/>
            </a:endParaRPr>
          </a:p>
          <a:p>
            <a:r>
              <a:rPr lang="en-US" u="sng" dirty="0">
                <a:solidFill>
                  <a:srgbClr val="002060"/>
                </a:solidFill>
                <a:latin typeface="+mn-lt"/>
                <a:hlinkClick r:id="rId9"/>
              </a:rPr>
              <a:t>trans-European networks</a:t>
            </a:r>
            <a:endParaRPr lang="en-US" dirty="0">
              <a:solidFill>
                <a:srgbClr val="002060"/>
              </a:solidFill>
              <a:latin typeface="+mn-lt"/>
            </a:endParaRPr>
          </a:p>
          <a:p>
            <a:r>
              <a:rPr lang="en-US" u="sng" dirty="0">
                <a:solidFill>
                  <a:srgbClr val="002060"/>
                </a:solidFill>
                <a:latin typeface="+mn-lt"/>
                <a:hlinkClick r:id="rId10"/>
              </a:rPr>
              <a:t>energy</a:t>
            </a:r>
            <a:endParaRPr lang="en-US" dirty="0">
              <a:solidFill>
                <a:srgbClr val="002060"/>
              </a:solidFill>
              <a:latin typeface="+mn-lt"/>
            </a:endParaRPr>
          </a:p>
          <a:p>
            <a:r>
              <a:rPr lang="en-US" u="sng" dirty="0">
                <a:solidFill>
                  <a:srgbClr val="002060"/>
                </a:solidFill>
                <a:latin typeface="+mn-lt"/>
                <a:hlinkClick r:id="rId11"/>
              </a:rPr>
              <a:t>area of freedom, security and justice</a:t>
            </a:r>
            <a:endParaRPr lang="en-US" dirty="0">
              <a:solidFill>
                <a:srgbClr val="002060"/>
              </a:solidFill>
              <a:latin typeface="+mn-lt"/>
            </a:endParaRPr>
          </a:p>
          <a:p>
            <a:r>
              <a:rPr lang="en-US" dirty="0">
                <a:solidFill>
                  <a:srgbClr val="002060"/>
                </a:solidFill>
                <a:latin typeface="+mn-lt"/>
              </a:rPr>
              <a:t>Limited aspects of </a:t>
            </a:r>
            <a:r>
              <a:rPr lang="en-US" u="sng" dirty="0">
                <a:solidFill>
                  <a:srgbClr val="002060"/>
                </a:solidFill>
                <a:latin typeface="+mn-lt"/>
                <a:hlinkClick r:id="rId12"/>
              </a:rPr>
              <a:t>public health</a:t>
            </a:r>
            <a:r>
              <a:rPr lang="en-US" dirty="0">
                <a:solidFill>
                  <a:srgbClr val="002060"/>
                </a:solidFill>
                <a:latin typeface="+mn-lt"/>
              </a:rPr>
              <a:t> matters</a:t>
            </a:r>
          </a:p>
          <a:p>
            <a:r>
              <a:rPr lang="en-US" u="sng" dirty="0">
                <a:solidFill>
                  <a:srgbClr val="002060"/>
                </a:solidFill>
                <a:latin typeface="+mn-lt"/>
                <a:hlinkClick r:id="rId13"/>
              </a:rPr>
              <a:t>research, technological development and space</a:t>
            </a:r>
            <a:endParaRPr lang="en-US" dirty="0">
              <a:solidFill>
                <a:srgbClr val="002060"/>
              </a:solidFill>
              <a:latin typeface="+mn-lt"/>
            </a:endParaRPr>
          </a:p>
          <a:p>
            <a:r>
              <a:rPr lang="en-US" u="sng" dirty="0">
                <a:solidFill>
                  <a:srgbClr val="002060"/>
                </a:solidFill>
                <a:latin typeface="+mn-lt"/>
                <a:hlinkClick r:id="rId14"/>
              </a:rPr>
              <a:t>development cooperation</a:t>
            </a:r>
            <a:r>
              <a:rPr lang="en-US" dirty="0">
                <a:solidFill>
                  <a:srgbClr val="002060"/>
                </a:solidFill>
                <a:latin typeface="+mn-lt"/>
              </a:rPr>
              <a:t> and </a:t>
            </a:r>
            <a:r>
              <a:rPr lang="en-US" u="sng" dirty="0">
                <a:solidFill>
                  <a:srgbClr val="002060"/>
                </a:solidFill>
                <a:latin typeface="+mn-lt"/>
                <a:hlinkClick r:id="rId15"/>
              </a:rPr>
              <a:t>humanitarian ai</a:t>
            </a:r>
            <a:r>
              <a:rPr lang="en-US" u="sng" dirty="0">
                <a:solidFill>
                  <a:srgbClr val="002060"/>
                </a:solidFill>
                <a:latin typeface="+mn-lt"/>
              </a:rPr>
              <a:t>d</a:t>
            </a:r>
            <a:endParaRPr lang="en-US" dirty="0">
              <a:solidFill>
                <a:srgbClr val="002060"/>
              </a:solidFill>
              <a:latin typeface="+mn-lt"/>
            </a:endParaRPr>
          </a:p>
          <a:p>
            <a:endParaRPr lang="pt-BR" dirty="0"/>
          </a:p>
        </p:txBody>
      </p:sp>
      <p:sp>
        <p:nvSpPr>
          <p:cNvPr id="4" name="Espaço Reservado para Data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p:txBody>
      </p:sp>
      <p:sp>
        <p:nvSpPr>
          <p:cNvPr id="5" name="Espaço Reservado para Rodapé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ço Reservado para Número de Slide 5"/>
          <p:cNvSpPr>
            <a:spLocks noGrp="1"/>
          </p:cNvSpPr>
          <p:nvPr>
            <p:ph type="sldNum" sz="quarter" idx="12"/>
          </p:nvPr>
        </p:nvSpPr>
        <p:spPr/>
        <p:txBody>
          <a:bodyPr/>
          <a:lstStyle/>
          <a:p>
            <a:fld id="{BA9B540C-44DA-4F69-89C9-7C84606640D3}"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2348880"/>
          </a:xfrm>
        </p:spPr>
        <p:txBody>
          <a:bodyPr/>
          <a:lstStyle/>
          <a:p>
            <a:r>
              <a:rPr lang="fr-BE" b="1" dirty="0">
                <a:solidFill>
                  <a:srgbClr val="C00000"/>
                </a:solidFill>
              </a:rPr>
              <a:t/>
            </a:r>
            <a:br>
              <a:rPr lang="fr-BE" b="1" dirty="0">
                <a:solidFill>
                  <a:srgbClr val="C00000"/>
                </a:solidFill>
              </a:rPr>
            </a:br>
            <a:r>
              <a:rPr lang="fr-BE" b="1" dirty="0">
                <a:solidFill>
                  <a:srgbClr val="C00000"/>
                </a:solidFill>
              </a:rPr>
              <a:t/>
            </a:r>
            <a:br>
              <a:rPr lang="fr-BE" b="1" dirty="0">
                <a:solidFill>
                  <a:srgbClr val="C00000"/>
                </a:solidFill>
              </a:rPr>
            </a:br>
            <a:r>
              <a:rPr lang="fr-BE" b="1" dirty="0">
                <a:solidFill>
                  <a:srgbClr val="C00000"/>
                </a:solidFill>
              </a:rPr>
              <a:t/>
            </a:r>
            <a:br>
              <a:rPr lang="fr-BE" b="1" dirty="0">
                <a:solidFill>
                  <a:srgbClr val="C00000"/>
                </a:solidFill>
              </a:rPr>
            </a:br>
            <a:r>
              <a:rPr lang="fr-BE" b="1" dirty="0">
                <a:solidFill>
                  <a:srgbClr val="C00000"/>
                </a:solidFill>
              </a:rPr>
              <a:t/>
            </a:r>
            <a:br>
              <a:rPr lang="fr-BE" b="1" dirty="0">
                <a:solidFill>
                  <a:srgbClr val="C00000"/>
                </a:solidFill>
              </a:rPr>
            </a:br>
            <a:r>
              <a:rPr lang="fr-BE" b="1" dirty="0">
                <a:solidFill>
                  <a:srgbClr val="C00000"/>
                </a:solidFill>
              </a:rPr>
              <a:t/>
            </a:r>
            <a:br>
              <a:rPr lang="fr-BE" b="1" dirty="0">
                <a:solidFill>
                  <a:srgbClr val="C00000"/>
                </a:solidFill>
              </a:rPr>
            </a:br>
            <a:r>
              <a:rPr lang="fr-BE" b="1" dirty="0">
                <a:solidFill>
                  <a:srgbClr val="C00000"/>
                </a:solidFill>
              </a:rPr>
              <a:t/>
            </a:r>
            <a:br>
              <a:rPr lang="fr-BE" b="1" dirty="0">
                <a:solidFill>
                  <a:srgbClr val="C00000"/>
                </a:solidFill>
              </a:rPr>
            </a:br>
            <a:r>
              <a:rPr lang="fr-BE" b="1" dirty="0">
                <a:solidFill>
                  <a:srgbClr val="C00000"/>
                </a:solidFill>
              </a:rPr>
              <a:t/>
            </a:r>
            <a:br>
              <a:rPr lang="fr-BE" b="1" dirty="0">
                <a:solidFill>
                  <a:srgbClr val="C00000"/>
                </a:solidFill>
              </a:rPr>
            </a:br>
            <a:r>
              <a:rPr lang="fr-BE" b="1" dirty="0">
                <a:solidFill>
                  <a:srgbClr val="C00000"/>
                </a:solidFill>
              </a:rPr>
              <a:t>The </a:t>
            </a:r>
            <a:r>
              <a:rPr lang="fr-BE" b="1" dirty="0" err="1">
                <a:solidFill>
                  <a:srgbClr val="C00000"/>
                </a:solidFill>
              </a:rPr>
              <a:t>birth</a:t>
            </a:r>
            <a:r>
              <a:rPr lang="fr-BE" b="1" dirty="0">
                <a:solidFill>
                  <a:srgbClr val="C00000"/>
                </a:solidFill>
              </a:rPr>
              <a:t> of direct </a:t>
            </a:r>
            <a:r>
              <a:rPr lang="fr-BE" b="1" dirty="0" err="1">
                <a:solidFill>
                  <a:srgbClr val="C00000"/>
                </a:solidFill>
              </a:rPr>
              <a:t>effect</a:t>
            </a:r>
            <a:r>
              <a:rPr lang="fr-BE" b="1" dirty="0">
                <a:solidFill>
                  <a:srgbClr val="C00000"/>
                </a:solidFill>
              </a:rPr>
              <a:t/>
            </a:r>
            <a:br>
              <a:rPr lang="fr-BE" b="1" dirty="0">
                <a:solidFill>
                  <a:srgbClr val="C00000"/>
                </a:solidFill>
              </a:rPr>
            </a:br>
            <a:r>
              <a:rPr lang="fr-BE" b="1" dirty="0">
                <a:solidFill>
                  <a:srgbClr val="C00000"/>
                </a:solidFill>
              </a:rPr>
              <a:t>in an international organisation</a:t>
            </a:r>
            <a:endParaRPr lang="en-GB" b="1" dirty="0">
              <a:solidFill>
                <a:srgbClr val="C00000"/>
              </a:solidFill>
            </a:endParaRPr>
          </a:p>
        </p:txBody>
      </p:sp>
      <p:sp>
        <p:nvSpPr>
          <p:cNvPr id="3" name="Espace réservé du contenu 2"/>
          <p:cNvSpPr>
            <a:spLocks noGrp="1"/>
          </p:cNvSpPr>
          <p:nvPr>
            <p:ph idx="1"/>
          </p:nvPr>
        </p:nvSpPr>
        <p:spPr>
          <a:xfrm>
            <a:off x="467544" y="2492896"/>
            <a:ext cx="8219256" cy="4032448"/>
          </a:xfrm>
        </p:spPr>
        <p:txBody>
          <a:bodyPr>
            <a:normAutofit fontScale="70000" lnSpcReduction="20000"/>
          </a:bodyPr>
          <a:lstStyle/>
          <a:p>
            <a:pPr marL="480060"/>
            <a:r>
              <a:rPr lang="fr-BE" sz="4600" dirty="0">
                <a:solidFill>
                  <a:srgbClr val="002060"/>
                </a:solidFill>
                <a:latin typeface="+mn-lt"/>
              </a:rPr>
              <a:t>The Vienna Convention on the Law of Treaties 1969</a:t>
            </a:r>
          </a:p>
          <a:p>
            <a:pPr marL="480060"/>
            <a:r>
              <a:rPr lang="fr-BE" sz="4600" dirty="0">
                <a:solidFill>
                  <a:srgbClr val="002060"/>
                </a:solidFill>
                <a:latin typeface="+mn-lt"/>
              </a:rPr>
              <a:t>The founding Treaties, 6 founding MSs</a:t>
            </a:r>
          </a:p>
          <a:p>
            <a:pPr marL="880110" lvl="1"/>
            <a:r>
              <a:rPr lang="fr-BE" sz="2800" dirty="0">
                <a:solidFill>
                  <a:srgbClr val="002060"/>
                </a:solidFill>
                <a:latin typeface="+mn-lt"/>
              </a:rPr>
              <a:t>ECSC, 1951 (Paris) – expired 23 July 2002</a:t>
            </a:r>
          </a:p>
          <a:p>
            <a:pPr marL="880110" lvl="1"/>
            <a:r>
              <a:rPr lang="fr-BE" sz="2800" dirty="0">
                <a:solidFill>
                  <a:srgbClr val="002060"/>
                </a:solidFill>
                <a:latin typeface="+mn-lt"/>
              </a:rPr>
              <a:t>EEC, 1957 (Rome) </a:t>
            </a:r>
          </a:p>
          <a:p>
            <a:pPr marL="880110" lvl="1"/>
            <a:r>
              <a:rPr lang="fr-BE" sz="2800" dirty="0">
                <a:solidFill>
                  <a:srgbClr val="002060"/>
                </a:solidFill>
                <a:latin typeface="+mn-lt"/>
              </a:rPr>
              <a:t>Euratom/EAEC, 1957 (Rome) (ambitions never materialised)</a:t>
            </a:r>
          </a:p>
          <a:p>
            <a:pPr marL="880110" lvl="1"/>
            <a:r>
              <a:rPr lang="fr-BE" sz="2800" dirty="0">
                <a:solidFill>
                  <a:srgbClr val="002060"/>
                </a:solidFill>
                <a:latin typeface="+mn-lt"/>
              </a:rPr>
              <a:t>Merger Treaty 1965: victory for EEC institutions and over co-existing organisations</a:t>
            </a:r>
          </a:p>
          <a:p>
            <a:pPr marL="480060"/>
            <a:r>
              <a:rPr lang="fr-BE" sz="4600" dirty="0">
                <a:solidFill>
                  <a:srgbClr val="C00000"/>
                </a:solidFill>
                <a:latin typeface="+mn-lt"/>
              </a:rPr>
              <a:t>Rome Treaties – unlimited duration = quasi-constitutional status</a:t>
            </a:r>
          </a:p>
          <a:p>
            <a:pPr marL="480060">
              <a:buNone/>
            </a:pPr>
            <a:endParaRPr lang="fr-BE" sz="3600" dirty="0">
              <a:solidFill>
                <a:schemeClr val="accent5">
                  <a:lumMod val="50000"/>
                </a:schemeClr>
              </a:solidFill>
              <a:latin typeface="+mn-lt"/>
            </a:endParaRPr>
          </a:p>
          <a:p>
            <a:endParaRPr lang="en-GB" dirty="0"/>
          </a:p>
        </p:txBody>
      </p:sp>
      <p:sp>
        <p:nvSpPr>
          <p:cNvPr id="4" name="Espace réservé de la date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a:p>
            <a:endParaRPr lang="en-US" dirty="0"/>
          </a:p>
        </p:txBody>
      </p:sp>
      <p:sp>
        <p:nvSpPr>
          <p:cNvPr id="5" name="Espace réservé du pied de page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a:t>
            </a:fld>
            <a:endParaRPr lang="en-US"/>
          </a:p>
        </p:txBody>
      </p:sp>
    </p:spTree>
    <p:extLst>
      <p:ext uri="{BB962C8B-B14F-4D97-AF65-F5344CB8AC3E}">
        <p14:creationId xmlns:p14="http://schemas.microsoft.com/office/powerpoint/2010/main" val="31098680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b="1" dirty="0">
                <a:solidFill>
                  <a:srgbClr val="002060"/>
                </a:solidFill>
              </a:rPr>
              <a:t>Formula for </a:t>
            </a:r>
            <a:r>
              <a:rPr lang="pt-BR" sz="4000" b="1" dirty="0" err="1">
                <a:solidFill>
                  <a:srgbClr val="002060"/>
                </a:solidFill>
              </a:rPr>
              <a:t>determining</a:t>
            </a:r>
            <a:r>
              <a:rPr lang="pt-BR" sz="4000" b="1" dirty="0">
                <a:solidFill>
                  <a:srgbClr val="002060"/>
                </a:solidFill>
              </a:rPr>
              <a:t> </a:t>
            </a:r>
            <a:r>
              <a:rPr lang="pt-BR" sz="4000" b="1" dirty="0" err="1">
                <a:solidFill>
                  <a:srgbClr val="002060"/>
                </a:solidFill>
              </a:rPr>
              <a:t>direct</a:t>
            </a:r>
            <a:r>
              <a:rPr lang="pt-BR" sz="4000" b="1" dirty="0">
                <a:solidFill>
                  <a:srgbClr val="002060"/>
                </a:solidFill>
              </a:rPr>
              <a:t> </a:t>
            </a:r>
            <a:r>
              <a:rPr lang="pt-BR" sz="4000" b="1" dirty="0" err="1">
                <a:solidFill>
                  <a:srgbClr val="002060"/>
                </a:solidFill>
              </a:rPr>
              <a:t>effectiveness</a:t>
            </a:r>
            <a:r>
              <a:rPr lang="pt-BR" sz="4000" b="1" dirty="0">
                <a:solidFill>
                  <a:srgbClr val="002060"/>
                </a:solidFill>
              </a:rPr>
              <a:t> (</a:t>
            </a:r>
            <a:r>
              <a:rPr lang="pt-BR" sz="4000" dirty="0">
                <a:solidFill>
                  <a:srgbClr val="002060"/>
                </a:solidFill>
              </a:rPr>
              <a:t>CJEU)</a:t>
            </a:r>
          </a:p>
        </p:txBody>
      </p:sp>
      <p:sp>
        <p:nvSpPr>
          <p:cNvPr id="3" name="Espaço Reservado para Conteúdo 2"/>
          <p:cNvSpPr>
            <a:spLocks noGrp="1"/>
          </p:cNvSpPr>
          <p:nvPr>
            <p:ph idx="1"/>
          </p:nvPr>
        </p:nvSpPr>
        <p:spPr/>
        <p:txBody>
          <a:bodyPr/>
          <a:lstStyle/>
          <a:p>
            <a:pPr algn="ctr">
              <a:buNone/>
            </a:pPr>
            <a:endParaRPr lang="pt-BR" b="1" dirty="0">
              <a:solidFill>
                <a:srgbClr val="002060"/>
              </a:solidFill>
            </a:endParaRPr>
          </a:p>
          <a:p>
            <a:r>
              <a:rPr lang="pt-BR" sz="3200" dirty="0" err="1">
                <a:solidFill>
                  <a:srgbClr val="002060"/>
                </a:solidFill>
                <a:latin typeface="+mn-lt"/>
              </a:rPr>
              <a:t>Badly</a:t>
            </a:r>
            <a:r>
              <a:rPr lang="pt-BR" sz="3200" dirty="0">
                <a:solidFill>
                  <a:srgbClr val="002060"/>
                </a:solidFill>
                <a:latin typeface="+mn-lt"/>
              </a:rPr>
              <a:t> </a:t>
            </a:r>
            <a:r>
              <a:rPr lang="pt-BR" sz="3200" dirty="0" err="1">
                <a:solidFill>
                  <a:srgbClr val="002060"/>
                </a:solidFill>
                <a:latin typeface="+mn-lt"/>
              </a:rPr>
              <a:t>or</a:t>
            </a:r>
            <a:r>
              <a:rPr lang="pt-BR" sz="3200" dirty="0">
                <a:solidFill>
                  <a:srgbClr val="002060"/>
                </a:solidFill>
                <a:latin typeface="+mn-lt"/>
              </a:rPr>
              <a:t> </a:t>
            </a:r>
            <a:r>
              <a:rPr lang="pt-BR" sz="3200" dirty="0" err="1">
                <a:solidFill>
                  <a:srgbClr val="002060"/>
                </a:solidFill>
                <a:latin typeface="+mn-lt"/>
              </a:rPr>
              <a:t>untransposed</a:t>
            </a:r>
            <a:r>
              <a:rPr lang="pt-BR" sz="3200" dirty="0">
                <a:solidFill>
                  <a:srgbClr val="002060"/>
                </a:solidFill>
                <a:latin typeface="+mn-lt"/>
              </a:rPr>
              <a:t> </a:t>
            </a:r>
            <a:r>
              <a:rPr lang="pt-BR" sz="3200" dirty="0" err="1">
                <a:solidFill>
                  <a:srgbClr val="002060"/>
                </a:solidFill>
                <a:latin typeface="+mn-lt"/>
              </a:rPr>
              <a:t>directives</a:t>
            </a:r>
            <a:r>
              <a:rPr lang="pt-BR" sz="3200" dirty="0">
                <a:solidFill>
                  <a:srgbClr val="002060"/>
                </a:solidFill>
                <a:latin typeface="+mn-lt"/>
              </a:rPr>
              <a:t> </a:t>
            </a:r>
            <a:r>
              <a:rPr lang="pt-BR" sz="3200" dirty="0" err="1">
                <a:solidFill>
                  <a:srgbClr val="002060"/>
                </a:solidFill>
                <a:latin typeface="+mn-lt"/>
              </a:rPr>
              <a:t>may</a:t>
            </a:r>
            <a:r>
              <a:rPr lang="pt-BR" sz="3200" dirty="0">
                <a:solidFill>
                  <a:srgbClr val="002060"/>
                </a:solidFill>
                <a:latin typeface="+mn-lt"/>
              </a:rPr>
              <a:t> </a:t>
            </a:r>
            <a:r>
              <a:rPr lang="pt-BR" sz="3200" dirty="0" err="1">
                <a:solidFill>
                  <a:srgbClr val="002060"/>
                </a:solidFill>
                <a:latin typeface="+mn-lt"/>
              </a:rPr>
              <a:t>give</a:t>
            </a:r>
            <a:r>
              <a:rPr lang="pt-BR" sz="3200" dirty="0">
                <a:solidFill>
                  <a:srgbClr val="002060"/>
                </a:solidFill>
                <a:latin typeface="+mn-lt"/>
              </a:rPr>
              <a:t> </a:t>
            </a:r>
            <a:r>
              <a:rPr lang="pt-BR" sz="3200" dirty="0" err="1">
                <a:solidFill>
                  <a:srgbClr val="002060"/>
                </a:solidFill>
                <a:latin typeface="+mn-lt"/>
              </a:rPr>
              <a:t>rise</a:t>
            </a:r>
            <a:r>
              <a:rPr lang="pt-BR" sz="3200" dirty="0">
                <a:solidFill>
                  <a:srgbClr val="002060"/>
                </a:solidFill>
                <a:latin typeface="+mn-lt"/>
              </a:rPr>
              <a:t> to </a:t>
            </a:r>
            <a:r>
              <a:rPr lang="pt-BR" sz="3200" dirty="0" err="1">
                <a:solidFill>
                  <a:srgbClr val="002060"/>
                </a:solidFill>
                <a:latin typeface="+mn-lt"/>
              </a:rPr>
              <a:t>direct</a:t>
            </a:r>
            <a:r>
              <a:rPr lang="pt-BR" sz="3200" dirty="0">
                <a:solidFill>
                  <a:srgbClr val="002060"/>
                </a:solidFill>
                <a:latin typeface="+mn-lt"/>
              </a:rPr>
              <a:t> </a:t>
            </a:r>
            <a:r>
              <a:rPr lang="pt-BR" sz="3200" dirty="0" err="1">
                <a:solidFill>
                  <a:srgbClr val="002060"/>
                </a:solidFill>
                <a:latin typeface="+mn-lt"/>
              </a:rPr>
              <a:t>effects</a:t>
            </a:r>
            <a:r>
              <a:rPr lang="pt-BR" sz="3200" dirty="0">
                <a:solidFill>
                  <a:srgbClr val="002060"/>
                </a:solidFill>
                <a:latin typeface="+mn-lt"/>
              </a:rPr>
              <a:t> </a:t>
            </a:r>
            <a:r>
              <a:rPr lang="pt-BR" sz="3200" dirty="0" err="1">
                <a:solidFill>
                  <a:srgbClr val="002060"/>
                </a:solidFill>
                <a:latin typeface="+mn-lt"/>
              </a:rPr>
              <a:t>upon</a:t>
            </a:r>
            <a:r>
              <a:rPr lang="pt-BR" sz="3200" dirty="0">
                <a:solidFill>
                  <a:srgbClr val="002060"/>
                </a:solidFill>
                <a:latin typeface="+mn-lt"/>
              </a:rPr>
              <a:t> </a:t>
            </a:r>
            <a:r>
              <a:rPr lang="pt-BR" sz="3200" dirty="0" err="1">
                <a:solidFill>
                  <a:srgbClr val="002060"/>
                </a:solidFill>
                <a:latin typeface="+mn-lt"/>
              </a:rPr>
              <a:t>which</a:t>
            </a:r>
            <a:r>
              <a:rPr lang="pt-BR" sz="3200" dirty="0">
                <a:solidFill>
                  <a:srgbClr val="002060"/>
                </a:solidFill>
                <a:latin typeface="+mn-lt"/>
              </a:rPr>
              <a:t> </a:t>
            </a:r>
            <a:r>
              <a:rPr lang="pt-BR" sz="3200" dirty="0" err="1">
                <a:solidFill>
                  <a:srgbClr val="002060"/>
                </a:solidFill>
                <a:latin typeface="+mn-lt"/>
              </a:rPr>
              <a:t>individuals</a:t>
            </a:r>
            <a:r>
              <a:rPr lang="pt-BR" sz="3200" dirty="0">
                <a:solidFill>
                  <a:srgbClr val="002060"/>
                </a:solidFill>
                <a:latin typeface="+mn-lt"/>
              </a:rPr>
              <a:t> </a:t>
            </a:r>
            <a:r>
              <a:rPr lang="pt-BR" sz="3200" dirty="0" err="1">
                <a:solidFill>
                  <a:srgbClr val="002060"/>
                </a:solidFill>
                <a:latin typeface="+mn-lt"/>
              </a:rPr>
              <a:t>can</a:t>
            </a:r>
            <a:r>
              <a:rPr lang="pt-BR" sz="3200" dirty="0">
                <a:solidFill>
                  <a:srgbClr val="002060"/>
                </a:solidFill>
                <a:latin typeface="+mn-lt"/>
              </a:rPr>
              <a:t> </a:t>
            </a:r>
            <a:r>
              <a:rPr lang="pt-BR" sz="3200" dirty="0" err="1">
                <a:solidFill>
                  <a:srgbClr val="002060"/>
                </a:solidFill>
                <a:latin typeface="+mn-lt"/>
              </a:rPr>
              <a:t>seek</a:t>
            </a:r>
            <a:r>
              <a:rPr lang="pt-BR" sz="3200" dirty="0">
                <a:solidFill>
                  <a:srgbClr val="002060"/>
                </a:solidFill>
                <a:latin typeface="+mn-lt"/>
              </a:rPr>
              <a:t> </a:t>
            </a:r>
            <a:r>
              <a:rPr lang="pt-BR" sz="3200" dirty="0" err="1">
                <a:solidFill>
                  <a:srgbClr val="002060"/>
                </a:solidFill>
                <a:latin typeface="+mn-lt"/>
              </a:rPr>
              <a:t>damages</a:t>
            </a:r>
            <a:r>
              <a:rPr lang="pt-BR" sz="3200" dirty="0">
                <a:solidFill>
                  <a:srgbClr val="002060"/>
                </a:solidFill>
                <a:latin typeface="+mn-lt"/>
              </a:rPr>
              <a:t> </a:t>
            </a:r>
            <a:r>
              <a:rPr lang="pt-BR" sz="3200" dirty="0" err="1">
                <a:solidFill>
                  <a:srgbClr val="002060"/>
                </a:solidFill>
                <a:latin typeface="+mn-lt"/>
              </a:rPr>
              <a:t>before</a:t>
            </a:r>
            <a:r>
              <a:rPr lang="pt-BR" sz="3200" dirty="0">
                <a:solidFill>
                  <a:srgbClr val="002060"/>
                </a:solidFill>
                <a:latin typeface="+mn-lt"/>
              </a:rPr>
              <a:t> </a:t>
            </a:r>
            <a:r>
              <a:rPr lang="pt-BR" sz="3200" dirty="0" err="1">
                <a:solidFill>
                  <a:srgbClr val="002060"/>
                </a:solidFill>
                <a:latin typeface="+mn-lt"/>
              </a:rPr>
              <a:t>national</a:t>
            </a:r>
            <a:r>
              <a:rPr lang="pt-BR" sz="3200" dirty="0">
                <a:solidFill>
                  <a:srgbClr val="002060"/>
                </a:solidFill>
                <a:latin typeface="+mn-lt"/>
              </a:rPr>
              <a:t> </a:t>
            </a:r>
            <a:r>
              <a:rPr lang="pt-BR" sz="3200" dirty="0" err="1">
                <a:solidFill>
                  <a:srgbClr val="002060"/>
                </a:solidFill>
                <a:latin typeface="+mn-lt"/>
              </a:rPr>
              <a:t>courts</a:t>
            </a:r>
            <a:endParaRPr lang="pt-BR" sz="3200" dirty="0">
              <a:solidFill>
                <a:srgbClr val="002060"/>
              </a:solidFill>
              <a:latin typeface="+mn-lt"/>
            </a:endParaRPr>
          </a:p>
          <a:p>
            <a:r>
              <a:rPr lang="pt-BR" sz="3200" dirty="0" err="1">
                <a:solidFill>
                  <a:srgbClr val="C00000"/>
                </a:solidFill>
                <a:latin typeface="+mn-lt"/>
              </a:rPr>
              <a:t>The</a:t>
            </a:r>
            <a:r>
              <a:rPr lang="pt-BR" sz="3200" dirty="0">
                <a:solidFill>
                  <a:srgbClr val="C00000"/>
                </a:solidFill>
                <a:latin typeface="+mn-lt"/>
              </a:rPr>
              <a:t> </a:t>
            </a:r>
            <a:r>
              <a:rPr lang="pt-BR" sz="3200" dirty="0" err="1">
                <a:solidFill>
                  <a:srgbClr val="C00000"/>
                </a:solidFill>
                <a:latin typeface="+mn-lt"/>
              </a:rPr>
              <a:t>provision</a:t>
            </a:r>
            <a:r>
              <a:rPr lang="pt-BR" sz="3200" dirty="0">
                <a:solidFill>
                  <a:srgbClr val="C00000"/>
                </a:solidFill>
                <a:latin typeface="+mn-lt"/>
              </a:rPr>
              <a:t> is </a:t>
            </a:r>
            <a:r>
              <a:rPr lang="pt-BR" sz="3200" dirty="0" err="1">
                <a:solidFill>
                  <a:srgbClr val="C00000"/>
                </a:solidFill>
                <a:latin typeface="+mn-lt"/>
              </a:rPr>
              <a:t>imperative</a:t>
            </a:r>
            <a:r>
              <a:rPr lang="pt-BR" sz="3200" dirty="0">
                <a:solidFill>
                  <a:srgbClr val="C00000"/>
                </a:solidFill>
                <a:latin typeface="+mn-lt"/>
              </a:rPr>
              <a:t>, </a:t>
            </a:r>
            <a:r>
              <a:rPr lang="pt-BR" sz="3200" dirty="0" err="1">
                <a:solidFill>
                  <a:srgbClr val="C00000"/>
                </a:solidFill>
                <a:latin typeface="+mn-lt"/>
              </a:rPr>
              <a:t>sufficiently</a:t>
            </a:r>
            <a:r>
              <a:rPr lang="pt-BR" sz="3200" dirty="0">
                <a:solidFill>
                  <a:srgbClr val="C00000"/>
                </a:solidFill>
                <a:latin typeface="+mn-lt"/>
              </a:rPr>
              <a:t> precise </a:t>
            </a:r>
            <a:r>
              <a:rPr lang="pt-BR" sz="3200" dirty="0" err="1">
                <a:solidFill>
                  <a:srgbClr val="C00000"/>
                </a:solidFill>
                <a:latin typeface="+mn-lt"/>
              </a:rPr>
              <a:t>and</a:t>
            </a:r>
            <a:r>
              <a:rPr lang="pt-BR" sz="3200" dirty="0">
                <a:solidFill>
                  <a:srgbClr val="C00000"/>
                </a:solidFill>
                <a:latin typeface="+mn-lt"/>
              </a:rPr>
              <a:t> </a:t>
            </a:r>
            <a:r>
              <a:rPr lang="pt-BR" sz="3200" dirty="0" err="1">
                <a:solidFill>
                  <a:srgbClr val="C00000"/>
                </a:solidFill>
                <a:latin typeface="+mn-lt"/>
              </a:rPr>
              <a:t>clearly</a:t>
            </a:r>
            <a:r>
              <a:rPr lang="pt-BR" sz="3200" dirty="0">
                <a:solidFill>
                  <a:srgbClr val="C00000"/>
                </a:solidFill>
                <a:latin typeface="+mn-lt"/>
              </a:rPr>
              <a:t> </a:t>
            </a:r>
            <a:r>
              <a:rPr lang="pt-BR" sz="3200" dirty="0" err="1">
                <a:solidFill>
                  <a:srgbClr val="C00000"/>
                </a:solidFill>
                <a:latin typeface="+mn-lt"/>
              </a:rPr>
              <a:t>confers</a:t>
            </a:r>
            <a:r>
              <a:rPr lang="pt-BR" sz="3200" dirty="0">
                <a:solidFill>
                  <a:srgbClr val="C00000"/>
                </a:solidFill>
                <a:latin typeface="+mn-lt"/>
              </a:rPr>
              <a:t> </a:t>
            </a:r>
            <a:r>
              <a:rPr lang="pt-BR" sz="3200" dirty="0" err="1">
                <a:solidFill>
                  <a:srgbClr val="C00000"/>
                </a:solidFill>
                <a:latin typeface="+mn-lt"/>
              </a:rPr>
              <a:t>rights</a:t>
            </a:r>
            <a:r>
              <a:rPr lang="pt-BR" sz="3200" dirty="0">
                <a:solidFill>
                  <a:srgbClr val="C00000"/>
                </a:solidFill>
                <a:latin typeface="+mn-lt"/>
              </a:rPr>
              <a:t> </a:t>
            </a:r>
            <a:r>
              <a:rPr lang="pt-BR" sz="3200" dirty="0" err="1">
                <a:solidFill>
                  <a:srgbClr val="C00000"/>
                </a:solidFill>
                <a:latin typeface="+mn-lt"/>
              </a:rPr>
              <a:t>on</a:t>
            </a:r>
            <a:r>
              <a:rPr lang="pt-BR" sz="3200" dirty="0">
                <a:solidFill>
                  <a:srgbClr val="C00000"/>
                </a:solidFill>
                <a:latin typeface="+mn-lt"/>
              </a:rPr>
              <a:t> </a:t>
            </a:r>
            <a:r>
              <a:rPr lang="pt-BR" sz="3200" dirty="0" err="1">
                <a:solidFill>
                  <a:srgbClr val="C00000"/>
                </a:solidFill>
                <a:latin typeface="+mn-lt"/>
              </a:rPr>
              <a:t>individuals</a:t>
            </a:r>
            <a:endParaRPr lang="pt-BR" sz="3200" dirty="0">
              <a:solidFill>
                <a:srgbClr val="C00000"/>
              </a:solidFill>
              <a:latin typeface="+mn-lt"/>
            </a:endParaRPr>
          </a:p>
        </p:txBody>
      </p:sp>
      <p:sp>
        <p:nvSpPr>
          <p:cNvPr id="4" name="Espaço Reservado para Data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a:p>
            <a:endParaRPr lang="en-US" dirty="0"/>
          </a:p>
        </p:txBody>
      </p:sp>
      <p:sp>
        <p:nvSpPr>
          <p:cNvPr id="5" name="Espaço Reservado para Rodapé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ço Reservado para Número de Slide 5"/>
          <p:cNvSpPr>
            <a:spLocks noGrp="1"/>
          </p:cNvSpPr>
          <p:nvPr>
            <p:ph type="sldNum" sz="quarter" idx="12"/>
          </p:nvPr>
        </p:nvSpPr>
        <p:spPr/>
        <p:txBody>
          <a:bodyPr/>
          <a:lstStyle/>
          <a:p>
            <a:fld id="{BA9B540C-44DA-4F69-89C9-7C84606640D3}"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solidFill>
                  <a:srgbClr val="002060"/>
                </a:solidFill>
              </a:rPr>
              <a:t>Potential</a:t>
            </a:r>
            <a:r>
              <a:rPr lang="pt-BR" dirty="0">
                <a:solidFill>
                  <a:srgbClr val="002060"/>
                </a:solidFill>
              </a:rPr>
              <a:t> for </a:t>
            </a:r>
            <a:r>
              <a:rPr lang="pt-BR" dirty="0" err="1">
                <a:solidFill>
                  <a:srgbClr val="002060"/>
                </a:solidFill>
              </a:rPr>
              <a:t>compensation</a:t>
            </a:r>
            <a:endParaRPr lang="pt-BR" dirty="0"/>
          </a:p>
        </p:txBody>
      </p:sp>
      <p:sp>
        <p:nvSpPr>
          <p:cNvPr id="3" name="Espaço Reservado para Conteúdo 2"/>
          <p:cNvSpPr>
            <a:spLocks noGrp="1"/>
          </p:cNvSpPr>
          <p:nvPr>
            <p:ph idx="1"/>
          </p:nvPr>
        </p:nvSpPr>
        <p:spPr/>
        <p:txBody>
          <a:bodyPr>
            <a:normAutofit lnSpcReduction="10000"/>
          </a:bodyPr>
          <a:lstStyle/>
          <a:p>
            <a:r>
              <a:rPr lang="pt-BR" sz="3200" dirty="0" err="1">
                <a:solidFill>
                  <a:srgbClr val="002060"/>
                </a:solidFill>
                <a:latin typeface="+mn-lt"/>
              </a:rPr>
              <a:t>Francovich</a:t>
            </a:r>
            <a:r>
              <a:rPr lang="pt-BR" sz="3200" dirty="0">
                <a:solidFill>
                  <a:srgbClr val="002060"/>
                </a:solidFill>
                <a:latin typeface="+mn-lt"/>
              </a:rPr>
              <a:t>, Cases C-6/90 </a:t>
            </a:r>
            <a:r>
              <a:rPr lang="pt-BR" sz="3200" dirty="0" err="1">
                <a:solidFill>
                  <a:srgbClr val="002060"/>
                </a:solidFill>
                <a:latin typeface="+mn-lt"/>
              </a:rPr>
              <a:t>and</a:t>
            </a:r>
            <a:r>
              <a:rPr lang="pt-BR" sz="3200" dirty="0">
                <a:solidFill>
                  <a:srgbClr val="002060"/>
                </a:solidFill>
                <a:latin typeface="+mn-lt"/>
              </a:rPr>
              <a:t> C-9/90</a:t>
            </a:r>
          </a:p>
          <a:p>
            <a:r>
              <a:rPr lang="pt-BR" sz="3200" dirty="0" err="1">
                <a:solidFill>
                  <a:srgbClr val="002060"/>
                </a:solidFill>
                <a:latin typeface="+mn-lt"/>
              </a:rPr>
              <a:t>If</a:t>
            </a:r>
            <a:r>
              <a:rPr lang="pt-BR" sz="3200" dirty="0">
                <a:solidFill>
                  <a:srgbClr val="002060"/>
                </a:solidFill>
                <a:latin typeface="+mn-lt"/>
              </a:rPr>
              <a:t> </a:t>
            </a:r>
            <a:r>
              <a:rPr lang="pt-BR" sz="3200" dirty="0" err="1">
                <a:solidFill>
                  <a:srgbClr val="002060"/>
                </a:solidFill>
                <a:latin typeface="+mn-lt"/>
              </a:rPr>
              <a:t>directive</a:t>
            </a:r>
            <a:r>
              <a:rPr lang="pt-BR" sz="3200" dirty="0">
                <a:solidFill>
                  <a:srgbClr val="002060"/>
                </a:solidFill>
                <a:latin typeface="+mn-lt"/>
              </a:rPr>
              <a:t> </a:t>
            </a:r>
            <a:r>
              <a:rPr lang="pt-BR" sz="3200" dirty="0" err="1">
                <a:solidFill>
                  <a:srgbClr val="002060"/>
                </a:solidFill>
                <a:latin typeface="+mn-lt"/>
              </a:rPr>
              <a:t>has</a:t>
            </a:r>
            <a:r>
              <a:rPr lang="pt-BR" sz="3200" dirty="0">
                <a:solidFill>
                  <a:srgbClr val="002060"/>
                </a:solidFill>
                <a:latin typeface="+mn-lt"/>
              </a:rPr>
              <a:t> </a:t>
            </a:r>
            <a:r>
              <a:rPr lang="pt-BR" sz="3200" dirty="0" err="1">
                <a:solidFill>
                  <a:srgbClr val="002060"/>
                </a:solidFill>
                <a:latin typeface="+mn-lt"/>
              </a:rPr>
              <a:t>not</a:t>
            </a:r>
            <a:r>
              <a:rPr lang="pt-BR" sz="3200" dirty="0">
                <a:solidFill>
                  <a:srgbClr val="002060"/>
                </a:solidFill>
                <a:latin typeface="+mn-lt"/>
              </a:rPr>
              <a:t> </a:t>
            </a:r>
            <a:r>
              <a:rPr lang="pt-BR" sz="3200" dirty="0" err="1">
                <a:solidFill>
                  <a:srgbClr val="002060"/>
                </a:solidFill>
                <a:latin typeface="+mn-lt"/>
              </a:rPr>
              <a:t>been</a:t>
            </a:r>
            <a:r>
              <a:rPr lang="pt-BR" sz="3200" dirty="0">
                <a:solidFill>
                  <a:srgbClr val="002060"/>
                </a:solidFill>
                <a:latin typeface="+mn-lt"/>
              </a:rPr>
              <a:t> (</a:t>
            </a:r>
            <a:r>
              <a:rPr lang="pt-BR" sz="3200" dirty="0" err="1">
                <a:solidFill>
                  <a:srgbClr val="002060"/>
                </a:solidFill>
                <a:latin typeface="+mn-lt"/>
              </a:rPr>
              <a:t>adequately</a:t>
            </a:r>
            <a:r>
              <a:rPr lang="pt-BR" sz="3200" dirty="0">
                <a:solidFill>
                  <a:srgbClr val="002060"/>
                </a:solidFill>
                <a:latin typeface="+mn-lt"/>
              </a:rPr>
              <a:t>) </a:t>
            </a:r>
            <a:r>
              <a:rPr lang="pt-BR" sz="3200" dirty="0" err="1">
                <a:solidFill>
                  <a:srgbClr val="002060"/>
                </a:solidFill>
                <a:latin typeface="+mn-lt"/>
              </a:rPr>
              <a:t>transposed</a:t>
            </a:r>
            <a:r>
              <a:rPr lang="pt-BR" sz="3200" dirty="0">
                <a:solidFill>
                  <a:srgbClr val="002060"/>
                </a:solidFill>
                <a:latin typeface="+mn-lt"/>
              </a:rPr>
              <a:t> </a:t>
            </a:r>
          </a:p>
          <a:p>
            <a:pPr lvl="1"/>
            <a:r>
              <a:rPr lang="pt-BR" sz="3200" dirty="0" err="1">
                <a:solidFill>
                  <a:srgbClr val="002060"/>
                </a:solidFill>
                <a:latin typeface="+mn-lt"/>
              </a:rPr>
              <a:t>directive</a:t>
            </a:r>
            <a:r>
              <a:rPr lang="pt-BR" sz="3200" dirty="0">
                <a:solidFill>
                  <a:srgbClr val="002060"/>
                </a:solidFill>
                <a:latin typeface="+mn-lt"/>
              </a:rPr>
              <a:t> </a:t>
            </a:r>
            <a:r>
              <a:rPr lang="pt-BR" sz="3200" dirty="0" err="1">
                <a:solidFill>
                  <a:srgbClr val="002060"/>
                </a:solidFill>
                <a:latin typeface="+mn-lt"/>
              </a:rPr>
              <a:t>intends</a:t>
            </a:r>
            <a:r>
              <a:rPr lang="pt-BR" sz="3200" dirty="0">
                <a:solidFill>
                  <a:srgbClr val="002060"/>
                </a:solidFill>
                <a:latin typeface="+mn-lt"/>
              </a:rPr>
              <a:t> to </a:t>
            </a:r>
            <a:r>
              <a:rPr lang="pt-BR" sz="3200" dirty="0" err="1">
                <a:solidFill>
                  <a:srgbClr val="002060"/>
                </a:solidFill>
                <a:latin typeface="+mn-lt"/>
              </a:rPr>
              <a:t>confer</a:t>
            </a:r>
            <a:r>
              <a:rPr lang="pt-BR" sz="3200" dirty="0">
                <a:solidFill>
                  <a:srgbClr val="002060"/>
                </a:solidFill>
                <a:latin typeface="+mn-lt"/>
              </a:rPr>
              <a:t> </a:t>
            </a:r>
            <a:r>
              <a:rPr lang="pt-BR" sz="3200" dirty="0" err="1">
                <a:solidFill>
                  <a:srgbClr val="002060"/>
                </a:solidFill>
                <a:latin typeface="+mn-lt"/>
              </a:rPr>
              <a:t>rights</a:t>
            </a:r>
            <a:r>
              <a:rPr lang="pt-BR" sz="3200" dirty="0">
                <a:solidFill>
                  <a:srgbClr val="002060"/>
                </a:solidFill>
                <a:latin typeface="+mn-lt"/>
              </a:rPr>
              <a:t> </a:t>
            </a:r>
            <a:r>
              <a:rPr lang="pt-BR" sz="3200" dirty="0" err="1">
                <a:solidFill>
                  <a:srgbClr val="002060"/>
                </a:solidFill>
                <a:latin typeface="+mn-lt"/>
              </a:rPr>
              <a:t>on</a:t>
            </a:r>
            <a:r>
              <a:rPr lang="pt-BR" sz="3200" dirty="0">
                <a:solidFill>
                  <a:srgbClr val="002060"/>
                </a:solidFill>
                <a:latin typeface="+mn-lt"/>
              </a:rPr>
              <a:t> </a:t>
            </a:r>
            <a:r>
              <a:rPr lang="pt-BR" sz="3200" dirty="0" err="1">
                <a:solidFill>
                  <a:srgbClr val="002060"/>
                </a:solidFill>
                <a:latin typeface="+mn-lt"/>
              </a:rPr>
              <a:t>individuals</a:t>
            </a:r>
            <a:endParaRPr lang="pt-BR" sz="3200" dirty="0">
              <a:solidFill>
                <a:srgbClr val="002060"/>
              </a:solidFill>
              <a:latin typeface="+mn-lt"/>
            </a:endParaRPr>
          </a:p>
          <a:p>
            <a:pPr lvl="1"/>
            <a:r>
              <a:rPr lang="pt-BR" sz="3200" dirty="0" err="1">
                <a:solidFill>
                  <a:srgbClr val="002060"/>
                </a:solidFill>
                <a:latin typeface="+mn-lt"/>
              </a:rPr>
              <a:t>content</a:t>
            </a:r>
            <a:r>
              <a:rPr lang="pt-BR" sz="3200" dirty="0">
                <a:solidFill>
                  <a:srgbClr val="002060"/>
                </a:solidFill>
                <a:latin typeface="+mn-lt"/>
              </a:rPr>
              <a:t> </a:t>
            </a:r>
            <a:r>
              <a:rPr lang="pt-BR" sz="3200" dirty="0" err="1">
                <a:solidFill>
                  <a:srgbClr val="002060"/>
                </a:solidFill>
                <a:latin typeface="+mn-lt"/>
              </a:rPr>
              <a:t>of</a:t>
            </a:r>
            <a:r>
              <a:rPr lang="pt-BR" sz="3200" dirty="0">
                <a:solidFill>
                  <a:srgbClr val="002060"/>
                </a:solidFill>
                <a:latin typeface="+mn-lt"/>
              </a:rPr>
              <a:t> </a:t>
            </a:r>
            <a:r>
              <a:rPr lang="pt-BR" sz="3200" dirty="0" err="1">
                <a:solidFill>
                  <a:srgbClr val="002060"/>
                </a:solidFill>
                <a:latin typeface="+mn-lt"/>
              </a:rPr>
              <a:t>the</a:t>
            </a:r>
            <a:r>
              <a:rPr lang="pt-BR" sz="3200" dirty="0">
                <a:solidFill>
                  <a:srgbClr val="002060"/>
                </a:solidFill>
                <a:latin typeface="+mn-lt"/>
              </a:rPr>
              <a:t> </a:t>
            </a:r>
            <a:r>
              <a:rPr lang="pt-BR" sz="3200" dirty="0" err="1">
                <a:solidFill>
                  <a:srgbClr val="002060"/>
                </a:solidFill>
                <a:latin typeface="+mn-lt"/>
              </a:rPr>
              <a:t>rights</a:t>
            </a:r>
            <a:r>
              <a:rPr lang="pt-BR" sz="3200" dirty="0">
                <a:solidFill>
                  <a:srgbClr val="002060"/>
                </a:solidFill>
                <a:latin typeface="+mn-lt"/>
              </a:rPr>
              <a:t> are </a:t>
            </a:r>
            <a:r>
              <a:rPr lang="pt-BR" sz="3200" dirty="0" err="1">
                <a:solidFill>
                  <a:srgbClr val="002060"/>
                </a:solidFill>
                <a:latin typeface="+mn-lt"/>
              </a:rPr>
              <a:t>clear</a:t>
            </a:r>
            <a:r>
              <a:rPr lang="pt-BR" sz="3200" dirty="0">
                <a:solidFill>
                  <a:srgbClr val="002060"/>
                </a:solidFill>
                <a:latin typeface="+mn-lt"/>
              </a:rPr>
              <a:t> in </a:t>
            </a:r>
            <a:r>
              <a:rPr lang="pt-BR" sz="3200" dirty="0" err="1">
                <a:solidFill>
                  <a:srgbClr val="002060"/>
                </a:solidFill>
                <a:latin typeface="+mn-lt"/>
              </a:rPr>
              <a:t>the</a:t>
            </a:r>
            <a:r>
              <a:rPr lang="pt-BR" sz="3200" dirty="0">
                <a:solidFill>
                  <a:srgbClr val="002060"/>
                </a:solidFill>
                <a:latin typeface="+mn-lt"/>
              </a:rPr>
              <a:t> </a:t>
            </a:r>
            <a:r>
              <a:rPr lang="pt-BR" sz="3200" dirty="0" err="1">
                <a:solidFill>
                  <a:srgbClr val="002060"/>
                </a:solidFill>
                <a:latin typeface="+mn-lt"/>
              </a:rPr>
              <a:t>wording</a:t>
            </a:r>
            <a:r>
              <a:rPr lang="pt-BR" sz="3200" dirty="0">
                <a:solidFill>
                  <a:srgbClr val="002060"/>
                </a:solidFill>
                <a:latin typeface="+mn-lt"/>
              </a:rPr>
              <a:t> </a:t>
            </a:r>
            <a:r>
              <a:rPr lang="pt-BR" sz="3200" dirty="0" err="1">
                <a:solidFill>
                  <a:srgbClr val="002060"/>
                </a:solidFill>
                <a:latin typeface="+mn-lt"/>
              </a:rPr>
              <a:t>of</a:t>
            </a:r>
            <a:r>
              <a:rPr lang="pt-BR" sz="3200" dirty="0">
                <a:solidFill>
                  <a:srgbClr val="002060"/>
                </a:solidFill>
                <a:latin typeface="+mn-lt"/>
              </a:rPr>
              <a:t> </a:t>
            </a:r>
            <a:r>
              <a:rPr lang="pt-BR" sz="3200" dirty="0" err="1">
                <a:solidFill>
                  <a:srgbClr val="002060"/>
                </a:solidFill>
                <a:latin typeface="+mn-lt"/>
              </a:rPr>
              <a:t>the</a:t>
            </a:r>
            <a:r>
              <a:rPr lang="pt-BR" sz="3200" dirty="0">
                <a:solidFill>
                  <a:srgbClr val="002060"/>
                </a:solidFill>
                <a:latin typeface="+mn-lt"/>
              </a:rPr>
              <a:t> </a:t>
            </a:r>
            <a:r>
              <a:rPr lang="pt-BR" sz="3200" dirty="0" err="1">
                <a:solidFill>
                  <a:srgbClr val="002060"/>
                </a:solidFill>
                <a:latin typeface="+mn-lt"/>
              </a:rPr>
              <a:t>directive</a:t>
            </a:r>
            <a:endParaRPr lang="pt-BR" sz="3200" dirty="0">
              <a:solidFill>
                <a:srgbClr val="002060"/>
              </a:solidFill>
              <a:latin typeface="+mn-lt"/>
            </a:endParaRPr>
          </a:p>
          <a:p>
            <a:pPr lvl="1"/>
            <a:r>
              <a:rPr lang="pt-BR" sz="3200" dirty="0">
                <a:solidFill>
                  <a:srgbClr val="002060"/>
                </a:solidFill>
                <a:latin typeface="+mn-lt"/>
              </a:rPr>
              <a:t>causal link </a:t>
            </a:r>
            <a:r>
              <a:rPr lang="pt-BR" sz="3200" dirty="0" err="1">
                <a:solidFill>
                  <a:srgbClr val="002060"/>
                </a:solidFill>
                <a:latin typeface="+mn-lt"/>
              </a:rPr>
              <a:t>between</a:t>
            </a:r>
            <a:r>
              <a:rPr lang="pt-BR" sz="3200" dirty="0">
                <a:solidFill>
                  <a:srgbClr val="002060"/>
                </a:solidFill>
                <a:latin typeface="+mn-lt"/>
              </a:rPr>
              <a:t> </a:t>
            </a:r>
            <a:r>
              <a:rPr lang="pt-BR" sz="3200" dirty="0" err="1">
                <a:solidFill>
                  <a:srgbClr val="002060"/>
                </a:solidFill>
                <a:latin typeface="+mn-lt"/>
              </a:rPr>
              <a:t>damage</a:t>
            </a:r>
            <a:r>
              <a:rPr lang="pt-BR" sz="3200" dirty="0">
                <a:solidFill>
                  <a:srgbClr val="002060"/>
                </a:solidFill>
                <a:latin typeface="+mn-lt"/>
              </a:rPr>
              <a:t> </a:t>
            </a:r>
            <a:r>
              <a:rPr lang="pt-BR" sz="3200" dirty="0" err="1">
                <a:solidFill>
                  <a:srgbClr val="002060"/>
                </a:solidFill>
                <a:latin typeface="+mn-lt"/>
              </a:rPr>
              <a:t>suffered</a:t>
            </a:r>
            <a:r>
              <a:rPr lang="pt-BR" sz="3200" dirty="0">
                <a:solidFill>
                  <a:srgbClr val="002060"/>
                </a:solidFill>
                <a:latin typeface="+mn-lt"/>
              </a:rPr>
              <a:t> </a:t>
            </a:r>
            <a:r>
              <a:rPr lang="pt-BR" sz="3200" dirty="0" err="1">
                <a:solidFill>
                  <a:srgbClr val="002060"/>
                </a:solidFill>
                <a:latin typeface="+mn-lt"/>
              </a:rPr>
              <a:t>and</a:t>
            </a:r>
            <a:r>
              <a:rPr lang="pt-BR" sz="3200" dirty="0">
                <a:solidFill>
                  <a:srgbClr val="002060"/>
                </a:solidFill>
                <a:latin typeface="+mn-lt"/>
              </a:rPr>
              <a:t> </a:t>
            </a:r>
            <a:r>
              <a:rPr lang="pt-BR" sz="3200" dirty="0" err="1">
                <a:solidFill>
                  <a:srgbClr val="002060"/>
                </a:solidFill>
                <a:latin typeface="+mn-lt"/>
              </a:rPr>
              <a:t>lack</a:t>
            </a:r>
            <a:r>
              <a:rPr lang="pt-BR" sz="3200" dirty="0">
                <a:solidFill>
                  <a:srgbClr val="002060"/>
                </a:solidFill>
                <a:latin typeface="+mn-lt"/>
              </a:rPr>
              <a:t> </a:t>
            </a:r>
            <a:r>
              <a:rPr lang="pt-BR" sz="3200" dirty="0" err="1">
                <a:solidFill>
                  <a:srgbClr val="002060"/>
                </a:solidFill>
                <a:latin typeface="+mn-lt"/>
              </a:rPr>
              <a:t>of</a:t>
            </a:r>
            <a:r>
              <a:rPr lang="pt-BR" sz="3200" dirty="0">
                <a:solidFill>
                  <a:srgbClr val="002060"/>
                </a:solidFill>
                <a:latin typeface="+mn-lt"/>
              </a:rPr>
              <a:t> (</a:t>
            </a:r>
            <a:r>
              <a:rPr lang="pt-BR" sz="3200" dirty="0" err="1">
                <a:solidFill>
                  <a:srgbClr val="002060"/>
                </a:solidFill>
                <a:latin typeface="+mn-lt"/>
              </a:rPr>
              <a:t>adequate</a:t>
            </a:r>
            <a:r>
              <a:rPr lang="pt-BR" sz="3200" dirty="0">
                <a:solidFill>
                  <a:srgbClr val="002060"/>
                </a:solidFill>
                <a:latin typeface="+mn-lt"/>
              </a:rPr>
              <a:t>) </a:t>
            </a:r>
            <a:r>
              <a:rPr lang="pt-BR" sz="3200" dirty="0" err="1">
                <a:solidFill>
                  <a:srgbClr val="002060"/>
                </a:solidFill>
                <a:latin typeface="+mn-lt"/>
              </a:rPr>
              <a:t>transposition</a:t>
            </a:r>
            <a:endParaRPr lang="pt-BR" sz="3200" dirty="0">
              <a:solidFill>
                <a:srgbClr val="002060"/>
              </a:solidFill>
              <a:latin typeface="+mn-lt"/>
            </a:endParaRPr>
          </a:p>
          <a:p>
            <a:endParaRPr lang="pt-BR" dirty="0"/>
          </a:p>
        </p:txBody>
      </p:sp>
      <p:sp>
        <p:nvSpPr>
          <p:cNvPr id="4" name="Espaço Reservado para Data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a:p>
            <a:endParaRPr lang="en-US" dirty="0"/>
          </a:p>
        </p:txBody>
      </p:sp>
      <p:sp>
        <p:nvSpPr>
          <p:cNvPr id="5" name="Espaço Reservado para Rodapé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ço Reservado para Número de Slide 5"/>
          <p:cNvSpPr>
            <a:spLocks noGrp="1"/>
          </p:cNvSpPr>
          <p:nvPr>
            <p:ph type="sldNum" sz="quarter" idx="12"/>
          </p:nvPr>
        </p:nvSpPr>
        <p:spPr/>
        <p:txBody>
          <a:bodyPr/>
          <a:lstStyle/>
          <a:p>
            <a:fld id="{BA9B540C-44DA-4F69-89C9-7C84606640D3}"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980728"/>
          </a:xfrm>
        </p:spPr>
        <p:txBody>
          <a:bodyPr/>
          <a:lstStyle/>
          <a:p>
            <a:r>
              <a:rPr lang="fr-BE" dirty="0"/>
              <a:t>Intra-EU</a:t>
            </a:r>
            <a:endParaRPr lang="en-GB" dirty="0"/>
          </a:p>
        </p:txBody>
      </p:sp>
      <p:sp>
        <p:nvSpPr>
          <p:cNvPr id="3" name="Espace réservé du contenu 2"/>
          <p:cNvSpPr>
            <a:spLocks noGrp="1"/>
          </p:cNvSpPr>
          <p:nvPr>
            <p:ph idx="1"/>
          </p:nvPr>
        </p:nvSpPr>
        <p:spPr>
          <a:xfrm>
            <a:off x="467544" y="980728"/>
            <a:ext cx="8219256" cy="5145435"/>
          </a:xfrm>
        </p:spPr>
        <p:txBody>
          <a:bodyPr>
            <a:normAutofit/>
          </a:bodyPr>
          <a:lstStyle/>
          <a:p>
            <a:r>
              <a:rPr lang="fr-BE" sz="3200" dirty="0">
                <a:solidFill>
                  <a:srgbClr val="002060"/>
                </a:solidFill>
                <a:latin typeface="+mn-lt"/>
              </a:rPr>
              <a:t>Decision-making</a:t>
            </a:r>
          </a:p>
          <a:p>
            <a:pPr lvl="1"/>
            <a:r>
              <a:rPr lang="fr-BE" sz="3200" dirty="0">
                <a:solidFill>
                  <a:srgbClr val="002060"/>
                </a:solidFill>
                <a:latin typeface="+mn-lt"/>
              </a:rPr>
              <a:t>Ordinary procedure</a:t>
            </a:r>
          </a:p>
          <a:p>
            <a:pPr lvl="1"/>
            <a:r>
              <a:rPr lang="fr-BE" sz="3200" dirty="0">
                <a:solidFill>
                  <a:srgbClr val="002060"/>
                </a:solidFill>
                <a:latin typeface="+mn-lt"/>
              </a:rPr>
              <a:t>Inter-governmental</a:t>
            </a:r>
          </a:p>
          <a:p>
            <a:r>
              <a:rPr lang="fr-BE" sz="3200" dirty="0">
                <a:solidFill>
                  <a:srgbClr val="002060"/>
                </a:solidFill>
                <a:latin typeface="+mn-lt"/>
              </a:rPr>
              <a:t>Legal basis in the Treaty establishes </a:t>
            </a:r>
          </a:p>
          <a:p>
            <a:pPr lvl="1"/>
            <a:r>
              <a:rPr lang="fr-BE" sz="3200" dirty="0">
                <a:solidFill>
                  <a:srgbClr val="002060"/>
                </a:solidFill>
                <a:latin typeface="+mn-lt"/>
              </a:rPr>
              <a:t>The competence (level of sovereignty transferred: exclusive or shared)</a:t>
            </a:r>
          </a:p>
          <a:p>
            <a:pPr lvl="1"/>
            <a:r>
              <a:rPr lang="fr-BE" sz="3200" dirty="0">
                <a:solidFill>
                  <a:srgbClr val="002060"/>
                </a:solidFill>
                <a:latin typeface="+mn-lt"/>
              </a:rPr>
              <a:t>The decision-making procedure</a:t>
            </a:r>
          </a:p>
          <a:p>
            <a:r>
              <a:rPr lang="fr-BE" sz="3200" dirty="0">
                <a:solidFill>
                  <a:srgbClr val="002060"/>
                </a:solidFill>
                <a:latin typeface="+mn-lt"/>
              </a:rPr>
              <a:t>Subsidiarity/proportionality testing from the very first</a:t>
            </a:r>
          </a:p>
          <a:p>
            <a:endParaRPr lang="en-GB" sz="3200" dirty="0"/>
          </a:p>
        </p:txBody>
      </p:sp>
      <p:sp>
        <p:nvSpPr>
          <p:cNvPr id="4" name="Espace réservé de la date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a:p>
            <a:endParaRPr lang="en-US" dirty="0"/>
          </a:p>
        </p:txBody>
      </p:sp>
      <p:sp>
        <p:nvSpPr>
          <p:cNvPr id="5" name="Espace réservé du pied de page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22</a:t>
            </a:fld>
            <a:endParaRPr lang="en-US"/>
          </a:p>
        </p:txBody>
      </p:sp>
    </p:spTree>
    <p:extLst>
      <p:ext uri="{BB962C8B-B14F-4D97-AF65-F5344CB8AC3E}">
        <p14:creationId xmlns:p14="http://schemas.microsoft.com/office/powerpoint/2010/main" val="41020143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Extra-EU</a:t>
            </a:r>
            <a:endParaRPr lang="en-GB" dirty="0"/>
          </a:p>
        </p:txBody>
      </p:sp>
      <p:sp>
        <p:nvSpPr>
          <p:cNvPr id="3" name="Espace réservé du contenu 2"/>
          <p:cNvSpPr>
            <a:spLocks noGrp="1"/>
          </p:cNvSpPr>
          <p:nvPr>
            <p:ph idx="1"/>
          </p:nvPr>
        </p:nvSpPr>
        <p:spPr>
          <a:xfrm>
            <a:off x="457200" y="1600200"/>
            <a:ext cx="8229600" cy="4853136"/>
          </a:xfrm>
        </p:spPr>
        <p:txBody>
          <a:bodyPr>
            <a:normAutofit/>
          </a:bodyPr>
          <a:lstStyle/>
          <a:p>
            <a:pPr>
              <a:buNone/>
            </a:pPr>
            <a:r>
              <a:rPr lang="en-GB" sz="3200" dirty="0">
                <a:solidFill>
                  <a:srgbClr val="002060"/>
                </a:solidFill>
                <a:latin typeface="+mn-lt"/>
              </a:rPr>
              <a:t>Exclusive competences:</a:t>
            </a:r>
          </a:p>
          <a:p>
            <a:pPr lvl="1"/>
            <a:r>
              <a:rPr lang="en-GB" sz="3200" dirty="0">
                <a:solidFill>
                  <a:srgbClr val="002060"/>
                </a:solidFill>
                <a:latin typeface="+mn-lt"/>
              </a:rPr>
              <a:t>Conclusion of certain international agreements</a:t>
            </a:r>
          </a:p>
          <a:p>
            <a:pPr>
              <a:buNone/>
            </a:pPr>
            <a:r>
              <a:rPr lang="en-GB" sz="3200" dirty="0">
                <a:solidFill>
                  <a:srgbClr val="002060"/>
                </a:solidFill>
                <a:latin typeface="+mn-lt"/>
              </a:rPr>
              <a:t>Shared competences</a:t>
            </a:r>
          </a:p>
          <a:p>
            <a:pPr lvl="1"/>
            <a:r>
              <a:rPr lang="en-GB" sz="3200" dirty="0" err="1">
                <a:solidFill>
                  <a:srgbClr val="002060"/>
                </a:solidFill>
                <a:latin typeface="+mn-lt"/>
              </a:rPr>
              <a:t>Subsidiarity</a:t>
            </a:r>
            <a:r>
              <a:rPr lang="en-GB" sz="3200" dirty="0">
                <a:solidFill>
                  <a:srgbClr val="002060"/>
                </a:solidFill>
                <a:latin typeface="+mn-lt"/>
              </a:rPr>
              <a:t> / proportionality testing</a:t>
            </a:r>
          </a:p>
          <a:p>
            <a:pPr>
              <a:buNone/>
            </a:pPr>
            <a:r>
              <a:rPr lang="en-GB" sz="3200" dirty="0">
                <a:solidFill>
                  <a:srgbClr val="002060"/>
                </a:solidFill>
                <a:latin typeface="+mn-lt"/>
              </a:rPr>
              <a:t>Mixed agreements</a:t>
            </a:r>
          </a:p>
          <a:p>
            <a:pPr marL="742950" lvl="2" indent="-342900">
              <a:buFont typeface="Courier New" pitchFamily="49" charset="0"/>
              <a:buChar char="o"/>
            </a:pPr>
            <a:r>
              <a:rPr lang="en-GB" sz="3200" dirty="0" err="1">
                <a:solidFill>
                  <a:srgbClr val="002060"/>
                </a:solidFill>
                <a:latin typeface="+mn-lt"/>
              </a:rPr>
              <a:t>Subsidiarity</a:t>
            </a:r>
            <a:r>
              <a:rPr lang="en-GB" sz="3200" dirty="0">
                <a:solidFill>
                  <a:srgbClr val="002060"/>
                </a:solidFill>
                <a:latin typeface="+mn-lt"/>
              </a:rPr>
              <a:t> / proportionality testing</a:t>
            </a:r>
          </a:p>
        </p:txBody>
      </p:sp>
      <p:sp>
        <p:nvSpPr>
          <p:cNvPr id="4" name="Espace réservé de la date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a:p>
            <a:endParaRPr lang="en-US" dirty="0"/>
          </a:p>
        </p:txBody>
      </p:sp>
      <p:sp>
        <p:nvSpPr>
          <p:cNvPr id="5" name="Espace réservé du pied de page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23</a:t>
            </a:fld>
            <a:endParaRPr lang="en-US"/>
          </a:p>
        </p:txBody>
      </p:sp>
    </p:spTree>
    <p:extLst>
      <p:ext uri="{BB962C8B-B14F-4D97-AF65-F5344CB8AC3E}">
        <p14:creationId xmlns:p14="http://schemas.microsoft.com/office/powerpoint/2010/main" val="22656124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1" algn="ctr" rtl="0">
              <a:spcBef>
                <a:spcPct val="0"/>
              </a:spcBef>
            </a:pPr>
            <a:r>
              <a:rPr lang="en-US" sz="3600" b="1" dirty="0">
                <a:solidFill>
                  <a:srgbClr val="C00000"/>
                </a:solidFill>
                <a:latin typeface="+mn-lt"/>
              </a:rPr>
              <a:t>Treaty of Lisbon changed </a:t>
            </a:r>
            <a:br>
              <a:rPr lang="en-US" sz="3600" b="1" dirty="0">
                <a:solidFill>
                  <a:srgbClr val="C00000"/>
                </a:solidFill>
                <a:latin typeface="+mn-lt"/>
              </a:rPr>
            </a:br>
            <a:r>
              <a:rPr lang="en-US" sz="3600" b="1" dirty="0">
                <a:solidFill>
                  <a:srgbClr val="C00000"/>
                </a:solidFill>
                <a:latin typeface="+mn-lt"/>
              </a:rPr>
              <a:t>the legal landscape significantly</a:t>
            </a:r>
            <a:endParaRPr lang="pt-BR" sz="3600" b="1" dirty="0">
              <a:solidFill>
                <a:srgbClr val="C00000"/>
              </a:solidFill>
              <a:latin typeface="+mn-lt"/>
            </a:endParaRPr>
          </a:p>
        </p:txBody>
      </p:sp>
      <p:sp>
        <p:nvSpPr>
          <p:cNvPr id="3" name="Espaço Reservado para Conteúdo 2"/>
          <p:cNvSpPr>
            <a:spLocks noGrp="1"/>
          </p:cNvSpPr>
          <p:nvPr>
            <p:ph idx="1"/>
          </p:nvPr>
        </p:nvSpPr>
        <p:spPr>
          <a:xfrm>
            <a:off x="251520" y="1600200"/>
            <a:ext cx="8712968" cy="5069160"/>
          </a:xfrm>
        </p:spPr>
        <p:txBody>
          <a:bodyPr>
            <a:noAutofit/>
          </a:bodyPr>
          <a:lstStyle/>
          <a:p>
            <a:pPr>
              <a:buNone/>
            </a:pPr>
            <a:r>
              <a:rPr lang="en-US" dirty="0">
                <a:solidFill>
                  <a:srgbClr val="0070C0"/>
                </a:solidFill>
                <a:latin typeface="+mn-lt"/>
              </a:rPr>
              <a:t>Alan Rosas, </a:t>
            </a:r>
            <a:r>
              <a:rPr lang="en-US" i="1" dirty="0">
                <a:solidFill>
                  <a:srgbClr val="0070C0"/>
                </a:solidFill>
                <a:latin typeface="+mn-lt"/>
              </a:rPr>
              <a:t>Fordham International Law Journal </a:t>
            </a:r>
            <a:r>
              <a:rPr lang="en-US" dirty="0">
                <a:solidFill>
                  <a:srgbClr val="0070C0"/>
                </a:solidFill>
                <a:latin typeface="+mn-lt"/>
              </a:rPr>
              <a:t>2015, at p. 11 </a:t>
            </a:r>
          </a:p>
          <a:p>
            <a:pPr>
              <a:buNone/>
            </a:pPr>
            <a:r>
              <a:rPr lang="en-US" sz="2800" dirty="0">
                <a:solidFill>
                  <a:srgbClr val="002060"/>
                </a:solidFill>
                <a:latin typeface="+mn-lt"/>
              </a:rPr>
              <a:t>The former Article 133 of the EC Treaty became TFEU Article 207, and its first paragraph now lists measures relating not only to </a:t>
            </a:r>
            <a:r>
              <a:rPr lang="en-US" sz="2800" dirty="0">
                <a:solidFill>
                  <a:srgbClr val="C00000"/>
                </a:solidFill>
                <a:latin typeface="+mn-lt"/>
              </a:rPr>
              <a:t>trade in goods </a:t>
            </a:r>
            <a:r>
              <a:rPr lang="en-US" sz="2800" dirty="0">
                <a:solidFill>
                  <a:srgbClr val="002060"/>
                </a:solidFill>
                <a:latin typeface="+mn-lt"/>
              </a:rPr>
              <a:t>but also to </a:t>
            </a:r>
            <a:r>
              <a:rPr lang="en-US" sz="2800" dirty="0">
                <a:solidFill>
                  <a:srgbClr val="C00000"/>
                </a:solidFill>
                <a:latin typeface="+mn-lt"/>
              </a:rPr>
              <a:t>trade in services </a:t>
            </a:r>
            <a:r>
              <a:rPr lang="en-US" sz="2800" dirty="0">
                <a:solidFill>
                  <a:srgbClr val="002060"/>
                </a:solidFill>
                <a:latin typeface="+mn-lt"/>
              </a:rPr>
              <a:t>as well as the </a:t>
            </a:r>
            <a:r>
              <a:rPr lang="en-US" sz="2800" dirty="0">
                <a:solidFill>
                  <a:srgbClr val="C00000"/>
                </a:solidFill>
                <a:latin typeface="+mn-lt"/>
              </a:rPr>
              <a:t>commercial aspects of intellectual property</a:t>
            </a:r>
            <a:r>
              <a:rPr lang="en-US" sz="2800" dirty="0">
                <a:latin typeface="+mn-lt"/>
              </a:rPr>
              <a:t>. </a:t>
            </a:r>
            <a:r>
              <a:rPr lang="en-US" sz="2800" dirty="0">
                <a:solidFill>
                  <a:srgbClr val="002060"/>
                </a:solidFill>
                <a:latin typeface="+mn-lt"/>
              </a:rPr>
              <a:t>What is more, “</a:t>
            </a:r>
            <a:r>
              <a:rPr lang="en-US" sz="2800" dirty="0">
                <a:solidFill>
                  <a:srgbClr val="C00000"/>
                </a:solidFill>
                <a:latin typeface="+mn-lt"/>
              </a:rPr>
              <a:t>foreign direct investment</a:t>
            </a:r>
            <a:r>
              <a:rPr lang="en-US" sz="2800" dirty="0">
                <a:solidFill>
                  <a:srgbClr val="002060"/>
                </a:solidFill>
                <a:latin typeface="+mn-lt"/>
              </a:rPr>
              <a:t>” is mentioned as well. It thus became clear that</a:t>
            </a:r>
            <a:r>
              <a:rPr lang="en-US" sz="2800" dirty="0">
                <a:latin typeface="+mn-lt"/>
              </a:rPr>
              <a:t> </a:t>
            </a:r>
            <a:r>
              <a:rPr lang="en-US" sz="2800" b="1" dirty="0">
                <a:solidFill>
                  <a:srgbClr val="C00000"/>
                </a:solidFill>
                <a:latin typeface="+mn-lt"/>
              </a:rPr>
              <a:t>these areas are included in the concept of common commercial policy and […] an exclusive competence in the area of “common commercial policy</a:t>
            </a:r>
            <a:r>
              <a:rPr lang="en-US" sz="2800" dirty="0">
                <a:latin typeface="+mn-lt"/>
              </a:rPr>
              <a:t>.”</a:t>
            </a:r>
            <a:endParaRPr lang="pt-BR" sz="2800" dirty="0">
              <a:latin typeface="+mn-lt"/>
            </a:endParaRPr>
          </a:p>
        </p:txBody>
      </p:sp>
      <p:sp>
        <p:nvSpPr>
          <p:cNvPr id="4" name="Espaço Reservado para Data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a:p>
            <a:endParaRPr lang="en-US" dirty="0"/>
          </a:p>
        </p:txBody>
      </p:sp>
      <p:sp>
        <p:nvSpPr>
          <p:cNvPr id="5" name="Espaço Reservado para Rodapé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ço Reservado para Número de Slide 5"/>
          <p:cNvSpPr>
            <a:spLocks noGrp="1"/>
          </p:cNvSpPr>
          <p:nvPr>
            <p:ph type="sldNum" sz="quarter" idx="12"/>
          </p:nvPr>
        </p:nvSpPr>
        <p:spPr/>
        <p:txBody>
          <a:bodyPr/>
          <a:lstStyle/>
          <a:p>
            <a:fld id="{BA9B540C-44DA-4F69-89C9-7C84606640D3}"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b="1" dirty="0">
                <a:solidFill>
                  <a:srgbClr val="C00000"/>
                </a:solidFill>
              </a:rPr>
              <a:t>EU powers to deal with Brazil</a:t>
            </a:r>
            <a:endParaRPr lang="pt-BR" b="1" dirty="0">
              <a:solidFill>
                <a:srgbClr val="C00000"/>
              </a:solidFill>
            </a:endParaRPr>
          </a:p>
        </p:txBody>
      </p:sp>
      <p:sp>
        <p:nvSpPr>
          <p:cNvPr id="3" name="Espaço Reservado para Conteúdo 2"/>
          <p:cNvSpPr>
            <a:spLocks noGrp="1"/>
          </p:cNvSpPr>
          <p:nvPr>
            <p:ph idx="1"/>
          </p:nvPr>
        </p:nvSpPr>
        <p:spPr/>
        <p:txBody>
          <a:bodyPr>
            <a:normAutofit lnSpcReduction="10000"/>
          </a:bodyPr>
          <a:lstStyle/>
          <a:p>
            <a:pPr>
              <a:buNone/>
            </a:pPr>
            <a:endParaRPr lang="pt-BR" dirty="0"/>
          </a:p>
          <a:p>
            <a:pPr>
              <a:buNone/>
            </a:pPr>
            <a:r>
              <a:rPr lang="pt-BR" sz="3200" b="1" dirty="0">
                <a:solidFill>
                  <a:srgbClr val="002060"/>
                </a:solidFill>
                <a:latin typeface="+mn-lt"/>
              </a:rPr>
              <a:t>TEU</a:t>
            </a:r>
            <a:r>
              <a:rPr lang="pt-BR" sz="3200" dirty="0">
                <a:solidFill>
                  <a:srgbClr val="002060"/>
                </a:solidFill>
                <a:latin typeface="+mn-lt"/>
              </a:rPr>
              <a:t> (</a:t>
            </a:r>
            <a:r>
              <a:rPr lang="pt-BR" sz="3200" dirty="0" err="1">
                <a:solidFill>
                  <a:srgbClr val="002060"/>
                </a:solidFill>
                <a:latin typeface="+mn-lt"/>
              </a:rPr>
              <a:t>Title</a:t>
            </a:r>
            <a:r>
              <a:rPr lang="pt-BR" sz="3200" dirty="0">
                <a:solidFill>
                  <a:srgbClr val="002060"/>
                </a:solidFill>
                <a:latin typeface="+mn-lt"/>
              </a:rPr>
              <a:t> V)</a:t>
            </a:r>
          </a:p>
          <a:p>
            <a:pPr lvl="1"/>
            <a:r>
              <a:rPr lang="pt-BR" sz="3200" dirty="0">
                <a:solidFill>
                  <a:srgbClr val="C00000"/>
                </a:solidFill>
                <a:latin typeface="+mn-lt"/>
              </a:rPr>
              <a:t>EU </a:t>
            </a:r>
            <a:r>
              <a:rPr lang="pt-BR" sz="3200" dirty="0" err="1">
                <a:solidFill>
                  <a:srgbClr val="C00000"/>
                </a:solidFill>
                <a:latin typeface="+mn-lt"/>
              </a:rPr>
              <a:t>external</a:t>
            </a:r>
            <a:r>
              <a:rPr lang="pt-BR" sz="3200" dirty="0">
                <a:solidFill>
                  <a:srgbClr val="C00000"/>
                </a:solidFill>
                <a:latin typeface="+mn-lt"/>
              </a:rPr>
              <a:t> </a:t>
            </a:r>
            <a:r>
              <a:rPr lang="pt-BR" sz="3200" dirty="0" err="1">
                <a:solidFill>
                  <a:srgbClr val="C00000"/>
                </a:solidFill>
                <a:latin typeface="+mn-lt"/>
              </a:rPr>
              <a:t>Action</a:t>
            </a:r>
            <a:endParaRPr lang="pt-BR" sz="3200" dirty="0">
              <a:solidFill>
                <a:srgbClr val="C00000"/>
              </a:solidFill>
              <a:latin typeface="+mn-lt"/>
            </a:endParaRPr>
          </a:p>
          <a:p>
            <a:pPr>
              <a:buNone/>
            </a:pPr>
            <a:r>
              <a:rPr lang="pt-BR" sz="3200" b="1" dirty="0">
                <a:solidFill>
                  <a:srgbClr val="002060"/>
                </a:solidFill>
                <a:latin typeface="+mn-lt"/>
              </a:rPr>
              <a:t>TFEU</a:t>
            </a:r>
            <a:r>
              <a:rPr lang="pt-BR" sz="3200" dirty="0">
                <a:latin typeface="+mn-lt"/>
              </a:rPr>
              <a:t> </a:t>
            </a:r>
            <a:r>
              <a:rPr lang="pt-BR" sz="3200" dirty="0">
                <a:solidFill>
                  <a:srgbClr val="002060"/>
                </a:solidFill>
                <a:latin typeface="+mn-lt"/>
              </a:rPr>
              <a:t>(</a:t>
            </a:r>
            <a:r>
              <a:rPr lang="pt-BR" sz="3200" dirty="0" err="1">
                <a:solidFill>
                  <a:srgbClr val="002060"/>
                </a:solidFill>
                <a:latin typeface="+mn-lt"/>
              </a:rPr>
              <a:t>Titles</a:t>
            </a:r>
            <a:r>
              <a:rPr lang="pt-BR" sz="3200" dirty="0">
                <a:solidFill>
                  <a:srgbClr val="002060"/>
                </a:solidFill>
                <a:latin typeface="+mn-lt"/>
              </a:rPr>
              <a:t> I, II, III &amp; V)</a:t>
            </a:r>
          </a:p>
          <a:p>
            <a:pPr lvl="1"/>
            <a:r>
              <a:rPr lang="pt-BR" sz="3200" dirty="0">
                <a:solidFill>
                  <a:srgbClr val="C00000"/>
                </a:solidFill>
                <a:latin typeface="+mn-lt"/>
              </a:rPr>
              <a:t>CCP</a:t>
            </a:r>
          </a:p>
          <a:p>
            <a:pPr lvl="1"/>
            <a:r>
              <a:rPr lang="pt-BR" sz="3200" dirty="0" err="1">
                <a:solidFill>
                  <a:srgbClr val="C00000"/>
                </a:solidFill>
                <a:latin typeface="+mn-lt"/>
              </a:rPr>
              <a:t>development</a:t>
            </a:r>
            <a:r>
              <a:rPr lang="pt-BR" sz="3200" dirty="0">
                <a:solidFill>
                  <a:srgbClr val="C00000"/>
                </a:solidFill>
                <a:latin typeface="+mn-lt"/>
              </a:rPr>
              <a:t> </a:t>
            </a:r>
            <a:r>
              <a:rPr lang="pt-BR" sz="3200" dirty="0" err="1">
                <a:solidFill>
                  <a:srgbClr val="C00000"/>
                </a:solidFill>
                <a:latin typeface="+mn-lt"/>
              </a:rPr>
              <a:t>co-operation</a:t>
            </a:r>
            <a:endParaRPr lang="pt-BR" sz="3200" dirty="0">
              <a:solidFill>
                <a:srgbClr val="C00000"/>
              </a:solidFill>
              <a:latin typeface="+mn-lt"/>
            </a:endParaRPr>
          </a:p>
          <a:p>
            <a:pPr lvl="1"/>
            <a:r>
              <a:rPr lang="pt-BR" sz="3200" dirty="0" err="1">
                <a:solidFill>
                  <a:srgbClr val="C00000"/>
                </a:solidFill>
                <a:latin typeface="+mn-lt"/>
              </a:rPr>
              <a:t>humanitarian</a:t>
            </a:r>
            <a:r>
              <a:rPr lang="pt-BR" sz="3200" dirty="0">
                <a:solidFill>
                  <a:srgbClr val="C00000"/>
                </a:solidFill>
                <a:latin typeface="+mn-lt"/>
              </a:rPr>
              <a:t> </a:t>
            </a:r>
            <a:r>
              <a:rPr lang="pt-BR" sz="3200" dirty="0" err="1">
                <a:solidFill>
                  <a:srgbClr val="C00000"/>
                </a:solidFill>
                <a:latin typeface="+mn-lt"/>
              </a:rPr>
              <a:t>aid</a:t>
            </a:r>
            <a:endParaRPr lang="pt-BR" sz="3200" dirty="0">
              <a:solidFill>
                <a:srgbClr val="C00000"/>
              </a:solidFill>
              <a:latin typeface="+mn-lt"/>
            </a:endParaRPr>
          </a:p>
          <a:p>
            <a:pPr lvl="1"/>
            <a:r>
              <a:rPr lang="pt-BR" sz="3200" dirty="0" err="1">
                <a:solidFill>
                  <a:srgbClr val="C00000"/>
                </a:solidFill>
                <a:latin typeface="+mn-lt"/>
              </a:rPr>
              <a:t>international</a:t>
            </a:r>
            <a:r>
              <a:rPr lang="pt-BR" sz="3200" dirty="0">
                <a:solidFill>
                  <a:srgbClr val="C00000"/>
                </a:solidFill>
                <a:latin typeface="+mn-lt"/>
              </a:rPr>
              <a:t> </a:t>
            </a:r>
            <a:r>
              <a:rPr lang="pt-BR" sz="3200" dirty="0" err="1">
                <a:solidFill>
                  <a:srgbClr val="C00000"/>
                </a:solidFill>
                <a:latin typeface="+mn-lt"/>
              </a:rPr>
              <a:t>agreements</a:t>
            </a:r>
            <a:endParaRPr lang="pt-BR" sz="3200" dirty="0">
              <a:solidFill>
                <a:srgbClr val="C00000"/>
              </a:solidFill>
              <a:latin typeface="+mn-lt"/>
            </a:endParaRPr>
          </a:p>
          <a:p>
            <a:endParaRPr lang="pt-BR" dirty="0"/>
          </a:p>
        </p:txBody>
      </p:sp>
      <p:sp>
        <p:nvSpPr>
          <p:cNvPr id="4" name="Espaço Reservado para Data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a:p>
            <a:endParaRPr lang="en-US" dirty="0"/>
          </a:p>
        </p:txBody>
      </p:sp>
      <p:sp>
        <p:nvSpPr>
          <p:cNvPr id="5" name="Espaço Reservado para Rodapé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ço Reservado para Número de Slide 5"/>
          <p:cNvSpPr>
            <a:spLocks noGrp="1"/>
          </p:cNvSpPr>
          <p:nvPr>
            <p:ph type="sldNum" sz="quarter" idx="12"/>
          </p:nvPr>
        </p:nvSpPr>
        <p:spPr/>
        <p:txBody>
          <a:bodyPr/>
          <a:lstStyle/>
          <a:p>
            <a:fld id="{BA9B540C-44DA-4F69-89C9-7C84606640D3}"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EU-Brazil</a:t>
            </a:r>
            <a:r>
              <a:rPr lang="pt-BR" dirty="0"/>
              <a:t> </a:t>
            </a:r>
            <a:br>
              <a:rPr lang="pt-BR" dirty="0"/>
            </a:br>
            <a:r>
              <a:rPr lang="pt-BR" dirty="0" err="1">
                <a:solidFill>
                  <a:srgbClr val="C00000"/>
                </a:solidFill>
              </a:rPr>
              <a:t>Chronology</a:t>
            </a:r>
            <a:endParaRPr lang="pt-BR" dirty="0">
              <a:solidFill>
                <a:srgbClr val="C00000"/>
              </a:solidFill>
            </a:endParaRPr>
          </a:p>
        </p:txBody>
      </p:sp>
      <p:sp>
        <p:nvSpPr>
          <p:cNvPr id="3" name="Espaço Reservado para Conteúdo 2"/>
          <p:cNvSpPr>
            <a:spLocks noGrp="1"/>
          </p:cNvSpPr>
          <p:nvPr>
            <p:ph idx="1"/>
          </p:nvPr>
        </p:nvSpPr>
        <p:spPr/>
        <p:txBody>
          <a:bodyPr>
            <a:normAutofit/>
          </a:bodyPr>
          <a:lstStyle/>
          <a:p>
            <a:pPr marL="457200" indent="-457200">
              <a:buAutoNum type="arabicPlain" startAt="1960"/>
            </a:pPr>
            <a:r>
              <a:rPr lang="pt-BR" dirty="0">
                <a:solidFill>
                  <a:srgbClr val="002060"/>
                </a:solidFill>
                <a:latin typeface="+mn-lt"/>
              </a:rPr>
              <a:t> 	</a:t>
            </a:r>
            <a:r>
              <a:rPr lang="pt-BR" dirty="0" err="1">
                <a:solidFill>
                  <a:srgbClr val="002060"/>
                </a:solidFill>
                <a:latin typeface="+mn-lt"/>
              </a:rPr>
              <a:t>Brazil</a:t>
            </a:r>
            <a:r>
              <a:rPr lang="pt-BR" dirty="0">
                <a:solidFill>
                  <a:srgbClr val="002060"/>
                </a:solidFill>
                <a:latin typeface="+mn-lt"/>
              </a:rPr>
              <a:t> 1st </a:t>
            </a:r>
            <a:r>
              <a:rPr lang="pt-BR" dirty="0" err="1">
                <a:solidFill>
                  <a:srgbClr val="002060"/>
                </a:solidFill>
                <a:latin typeface="+mn-lt"/>
              </a:rPr>
              <a:t>Latin</a:t>
            </a:r>
            <a:r>
              <a:rPr lang="pt-BR" dirty="0">
                <a:solidFill>
                  <a:srgbClr val="002060"/>
                </a:solidFill>
                <a:latin typeface="+mn-lt"/>
              </a:rPr>
              <a:t> </a:t>
            </a:r>
            <a:r>
              <a:rPr lang="pt-BR" dirty="0" err="1">
                <a:solidFill>
                  <a:srgbClr val="002060"/>
                </a:solidFill>
                <a:latin typeface="+mn-lt"/>
              </a:rPr>
              <a:t>American</a:t>
            </a:r>
            <a:r>
              <a:rPr lang="pt-BR" dirty="0">
                <a:solidFill>
                  <a:srgbClr val="002060"/>
                </a:solidFill>
                <a:latin typeface="+mn-lt"/>
              </a:rPr>
              <a:t> </a:t>
            </a:r>
            <a:r>
              <a:rPr lang="pt-BR" dirty="0" err="1">
                <a:solidFill>
                  <a:srgbClr val="002060"/>
                </a:solidFill>
                <a:latin typeface="+mn-lt"/>
              </a:rPr>
              <a:t>state</a:t>
            </a:r>
            <a:r>
              <a:rPr lang="pt-BR" dirty="0">
                <a:solidFill>
                  <a:srgbClr val="002060"/>
                </a:solidFill>
                <a:latin typeface="+mn-lt"/>
              </a:rPr>
              <a:t> to </a:t>
            </a:r>
            <a:r>
              <a:rPr lang="pt-BR" dirty="0" err="1">
                <a:solidFill>
                  <a:srgbClr val="002060"/>
                </a:solidFill>
                <a:latin typeface="+mn-lt"/>
              </a:rPr>
              <a:t>recognise</a:t>
            </a:r>
            <a:r>
              <a:rPr lang="pt-BR" dirty="0">
                <a:solidFill>
                  <a:srgbClr val="002060"/>
                </a:solidFill>
                <a:latin typeface="+mn-lt"/>
              </a:rPr>
              <a:t> EEC 	&amp; set </a:t>
            </a:r>
            <a:r>
              <a:rPr lang="pt-BR" dirty="0" err="1">
                <a:solidFill>
                  <a:srgbClr val="002060"/>
                </a:solidFill>
                <a:latin typeface="+mn-lt"/>
              </a:rPr>
              <a:t>up</a:t>
            </a:r>
            <a:r>
              <a:rPr lang="pt-BR" dirty="0">
                <a:solidFill>
                  <a:srgbClr val="002060"/>
                </a:solidFill>
                <a:latin typeface="+mn-lt"/>
              </a:rPr>
              <a:t> </a:t>
            </a:r>
            <a:r>
              <a:rPr lang="pt-BR" dirty="0" err="1">
                <a:solidFill>
                  <a:srgbClr val="002060"/>
                </a:solidFill>
                <a:latin typeface="+mn-lt"/>
              </a:rPr>
              <a:t>permanent</a:t>
            </a:r>
            <a:r>
              <a:rPr lang="pt-BR" dirty="0">
                <a:solidFill>
                  <a:srgbClr val="002060"/>
                </a:solidFill>
                <a:latin typeface="+mn-lt"/>
              </a:rPr>
              <a:t> </a:t>
            </a:r>
            <a:r>
              <a:rPr lang="pt-BR" dirty="0" err="1">
                <a:solidFill>
                  <a:srgbClr val="002060"/>
                </a:solidFill>
                <a:latin typeface="+mn-lt"/>
              </a:rPr>
              <a:t>representation</a:t>
            </a:r>
            <a:r>
              <a:rPr lang="pt-BR" dirty="0">
                <a:solidFill>
                  <a:srgbClr val="002060"/>
                </a:solidFill>
                <a:latin typeface="+mn-lt"/>
              </a:rPr>
              <a:t> in </a:t>
            </a:r>
            <a:r>
              <a:rPr lang="pt-BR" dirty="0" err="1">
                <a:solidFill>
                  <a:srgbClr val="002060"/>
                </a:solidFill>
                <a:latin typeface="+mn-lt"/>
              </a:rPr>
              <a:t>Brussels</a:t>
            </a:r>
            <a:endParaRPr lang="pt-BR" dirty="0">
              <a:solidFill>
                <a:srgbClr val="002060"/>
              </a:solidFill>
              <a:latin typeface="+mn-lt"/>
            </a:endParaRPr>
          </a:p>
          <a:p>
            <a:pPr marL="457200" indent="-457200">
              <a:buAutoNum type="arabicPlain" startAt="1992"/>
            </a:pPr>
            <a:r>
              <a:rPr lang="pt-BR" dirty="0">
                <a:solidFill>
                  <a:srgbClr val="002060"/>
                </a:solidFill>
                <a:latin typeface="+mn-lt"/>
              </a:rPr>
              <a:t> 	</a:t>
            </a:r>
            <a:r>
              <a:rPr lang="pt-BR" dirty="0" err="1">
                <a:solidFill>
                  <a:srgbClr val="002060"/>
                </a:solidFill>
                <a:latin typeface="+mn-lt"/>
              </a:rPr>
              <a:t>EU-Brazil</a:t>
            </a:r>
            <a:r>
              <a:rPr lang="pt-BR" dirty="0">
                <a:solidFill>
                  <a:srgbClr val="002060"/>
                </a:solidFill>
                <a:latin typeface="+mn-lt"/>
              </a:rPr>
              <a:t> Framework </a:t>
            </a:r>
            <a:r>
              <a:rPr lang="pt-BR" dirty="0" err="1">
                <a:solidFill>
                  <a:srgbClr val="002060"/>
                </a:solidFill>
                <a:latin typeface="+mn-lt"/>
              </a:rPr>
              <a:t>Co-operation</a:t>
            </a:r>
            <a:r>
              <a:rPr lang="pt-BR" dirty="0">
                <a:solidFill>
                  <a:srgbClr val="002060"/>
                </a:solidFill>
                <a:latin typeface="+mn-lt"/>
              </a:rPr>
              <a:t> </a:t>
            </a:r>
            <a:r>
              <a:rPr lang="pt-BR" dirty="0" err="1">
                <a:solidFill>
                  <a:srgbClr val="002060"/>
                </a:solidFill>
                <a:latin typeface="+mn-lt"/>
              </a:rPr>
              <a:t>Agreement</a:t>
            </a:r>
            <a:endParaRPr lang="pt-BR" dirty="0">
              <a:solidFill>
                <a:srgbClr val="002060"/>
              </a:solidFill>
              <a:latin typeface="+mn-lt"/>
            </a:endParaRPr>
          </a:p>
          <a:p>
            <a:pPr marL="457200" indent="-457200">
              <a:buNone/>
            </a:pPr>
            <a:r>
              <a:rPr lang="pt-BR" dirty="0">
                <a:solidFill>
                  <a:srgbClr val="002060"/>
                </a:solidFill>
                <a:latin typeface="+mn-lt"/>
              </a:rPr>
              <a:t>1992 	</a:t>
            </a:r>
            <a:r>
              <a:rPr lang="pt-BR" dirty="0" err="1">
                <a:solidFill>
                  <a:srgbClr val="002060"/>
                </a:solidFill>
                <a:latin typeface="+mn-lt"/>
              </a:rPr>
              <a:t>Institutional</a:t>
            </a:r>
            <a:r>
              <a:rPr lang="pt-BR" dirty="0">
                <a:solidFill>
                  <a:srgbClr val="002060"/>
                </a:solidFill>
                <a:latin typeface="+mn-lt"/>
              </a:rPr>
              <a:t> </a:t>
            </a:r>
            <a:r>
              <a:rPr lang="pt-BR" dirty="0" err="1">
                <a:solidFill>
                  <a:srgbClr val="002060"/>
                </a:solidFill>
                <a:latin typeface="+mn-lt"/>
              </a:rPr>
              <a:t>relations</a:t>
            </a:r>
            <a:r>
              <a:rPr lang="pt-BR" dirty="0">
                <a:solidFill>
                  <a:srgbClr val="002060"/>
                </a:solidFill>
                <a:latin typeface="+mn-lt"/>
              </a:rPr>
              <a:t> </a:t>
            </a:r>
            <a:r>
              <a:rPr lang="pt-BR" dirty="0" err="1">
                <a:solidFill>
                  <a:srgbClr val="002060"/>
                </a:solidFill>
                <a:latin typeface="+mn-lt"/>
              </a:rPr>
              <a:t>EU-Mercosur</a:t>
            </a:r>
            <a:r>
              <a:rPr lang="pt-BR" dirty="0">
                <a:solidFill>
                  <a:srgbClr val="002060"/>
                </a:solidFill>
                <a:latin typeface="+mn-lt"/>
              </a:rPr>
              <a:t> </a:t>
            </a:r>
            <a:r>
              <a:rPr lang="pt-BR" dirty="0" err="1">
                <a:solidFill>
                  <a:srgbClr val="002060"/>
                </a:solidFill>
                <a:latin typeface="+mn-lt"/>
              </a:rPr>
              <a:t>begin</a:t>
            </a:r>
            <a:endParaRPr lang="pt-BR" dirty="0">
              <a:solidFill>
                <a:srgbClr val="002060"/>
              </a:solidFill>
              <a:latin typeface="+mn-lt"/>
            </a:endParaRPr>
          </a:p>
          <a:p>
            <a:pPr marL="457200" indent="-457200">
              <a:buAutoNum type="arabicPlain" startAt="1995"/>
            </a:pPr>
            <a:r>
              <a:rPr lang="pt-BR" dirty="0">
                <a:solidFill>
                  <a:srgbClr val="002060"/>
                </a:solidFill>
                <a:latin typeface="+mn-lt"/>
              </a:rPr>
              <a:t> 	</a:t>
            </a:r>
            <a:r>
              <a:rPr lang="pt-BR" dirty="0" err="1">
                <a:solidFill>
                  <a:srgbClr val="002060"/>
                </a:solidFill>
                <a:latin typeface="+mn-lt"/>
              </a:rPr>
              <a:t>EU-Mercosur</a:t>
            </a:r>
            <a:r>
              <a:rPr lang="pt-BR" dirty="0">
                <a:solidFill>
                  <a:srgbClr val="002060"/>
                </a:solidFill>
                <a:latin typeface="+mn-lt"/>
              </a:rPr>
              <a:t> Framework </a:t>
            </a:r>
            <a:r>
              <a:rPr lang="pt-BR" dirty="0" err="1">
                <a:solidFill>
                  <a:srgbClr val="002060"/>
                </a:solidFill>
                <a:latin typeface="+mn-lt"/>
              </a:rPr>
              <a:t>Co-operation</a:t>
            </a:r>
            <a:r>
              <a:rPr lang="pt-BR" dirty="0">
                <a:solidFill>
                  <a:srgbClr val="002060"/>
                </a:solidFill>
                <a:latin typeface="+mn-lt"/>
              </a:rPr>
              <a:t> 	</a:t>
            </a:r>
            <a:r>
              <a:rPr lang="pt-BR" dirty="0" err="1">
                <a:solidFill>
                  <a:srgbClr val="002060"/>
                </a:solidFill>
                <a:latin typeface="+mn-lt"/>
              </a:rPr>
              <a:t>Agreement</a:t>
            </a:r>
            <a:r>
              <a:rPr lang="pt-BR" dirty="0">
                <a:solidFill>
                  <a:srgbClr val="002060"/>
                </a:solidFill>
                <a:latin typeface="+mn-lt"/>
              </a:rPr>
              <a:t> </a:t>
            </a:r>
          </a:p>
          <a:p>
            <a:pPr marL="457200" indent="-457200">
              <a:buNone/>
            </a:pPr>
            <a:r>
              <a:rPr lang="pt-BR" dirty="0">
                <a:solidFill>
                  <a:srgbClr val="002060"/>
                </a:solidFill>
                <a:latin typeface="+mn-lt"/>
              </a:rPr>
              <a:t>2004 	</a:t>
            </a:r>
            <a:r>
              <a:rPr lang="pt-BR" dirty="0" err="1">
                <a:solidFill>
                  <a:srgbClr val="002060"/>
                </a:solidFill>
                <a:latin typeface="+mn-lt"/>
              </a:rPr>
              <a:t>Signing</a:t>
            </a:r>
            <a:r>
              <a:rPr lang="pt-BR" dirty="0">
                <a:solidFill>
                  <a:srgbClr val="002060"/>
                </a:solidFill>
                <a:latin typeface="+mn-lt"/>
              </a:rPr>
              <a:t> </a:t>
            </a:r>
            <a:r>
              <a:rPr lang="pt-BR" dirty="0" err="1">
                <a:solidFill>
                  <a:srgbClr val="002060"/>
                </a:solidFill>
                <a:latin typeface="+mn-lt"/>
              </a:rPr>
              <a:t>Agreement</a:t>
            </a:r>
            <a:r>
              <a:rPr lang="pt-BR" dirty="0">
                <a:solidFill>
                  <a:srgbClr val="002060"/>
                </a:solidFill>
                <a:latin typeface="+mn-lt"/>
              </a:rPr>
              <a:t> for </a:t>
            </a:r>
            <a:r>
              <a:rPr lang="pt-BR" dirty="0" err="1">
                <a:solidFill>
                  <a:srgbClr val="002060"/>
                </a:solidFill>
                <a:latin typeface="+mn-lt"/>
              </a:rPr>
              <a:t>Scientific</a:t>
            </a:r>
            <a:r>
              <a:rPr lang="pt-BR" dirty="0">
                <a:solidFill>
                  <a:srgbClr val="002060"/>
                </a:solidFill>
                <a:latin typeface="+mn-lt"/>
              </a:rPr>
              <a:t> &amp; </a:t>
            </a:r>
            <a:r>
              <a:rPr lang="pt-BR" dirty="0" err="1">
                <a:solidFill>
                  <a:srgbClr val="002060"/>
                </a:solidFill>
                <a:latin typeface="+mn-lt"/>
              </a:rPr>
              <a:t>Technological</a:t>
            </a:r>
            <a:r>
              <a:rPr lang="pt-BR" dirty="0">
                <a:solidFill>
                  <a:srgbClr val="002060"/>
                </a:solidFill>
                <a:latin typeface="+mn-lt"/>
              </a:rPr>
              <a:t> 	</a:t>
            </a:r>
            <a:r>
              <a:rPr lang="pt-BR" dirty="0" err="1">
                <a:solidFill>
                  <a:srgbClr val="002060"/>
                </a:solidFill>
                <a:latin typeface="+mn-lt"/>
              </a:rPr>
              <a:t>Co-operation</a:t>
            </a:r>
            <a:endParaRPr lang="pt-BR" dirty="0">
              <a:solidFill>
                <a:srgbClr val="002060"/>
              </a:solidFill>
              <a:latin typeface="+mn-lt"/>
            </a:endParaRPr>
          </a:p>
          <a:p>
            <a:pPr>
              <a:buNone/>
            </a:pPr>
            <a:r>
              <a:rPr lang="pt-BR" dirty="0">
                <a:solidFill>
                  <a:srgbClr val="002060"/>
                </a:solidFill>
                <a:latin typeface="+mn-lt"/>
              </a:rPr>
              <a:t>2007 	</a:t>
            </a:r>
            <a:r>
              <a:rPr lang="pt-BR" dirty="0" err="1">
                <a:solidFill>
                  <a:srgbClr val="002060"/>
                </a:solidFill>
                <a:latin typeface="+mn-lt"/>
              </a:rPr>
              <a:t>EU-Brazil</a:t>
            </a:r>
            <a:r>
              <a:rPr lang="pt-BR" dirty="0">
                <a:solidFill>
                  <a:srgbClr val="002060"/>
                </a:solidFill>
                <a:latin typeface="+mn-lt"/>
              </a:rPr>
              <a:t> </a:t>
            </a:r>
            <a:r>
              <a:rPr lang="pt-BR" dirty="0" err="1">
                <a:solidFill>
                  <a:srgbClr val="002060"/>
                </a:solidFill>
                <a:latin typeface="+mn-lt"/>
              </a:rPr>
              <a:t>Strategic</a:t>
            </a:r>
            <a:r>
              <a:rPr lang="pt-BR" dirty="0">
                <a:solidFill>
                  <a:srgbClr val="002060"/>
                </a:solidFill>
                <a:latin typeface="+mn-lt"/>
              </a:rPr>
              <a:t> </a:t>
            </a:r>
            <a:r>
              <a:rPr lang="pt-BR" dirty="0" err="1">
                <a:solidFill>
                  <a:srgbClr val="002060"/>
                </a:solidFill>
                <a:latin typeface="+mn-lt"/>
              </a:rPr>
              <a:t>Partnership</a:t>
            </a:r>
            <a:r>
              <a:rPr lang="pt-BR" dirty="0">
                <a:solidFill>
                  <a:srgbClr val="002060"/>
                </a:solidFill>
                <a:latin typeface="+mn-lt"/>
              </a:rPr>
              <a:t> (</a:t>
            </a:r>
            <a:r>
              <a:rPr lang="pt-BR" dirty="0" err="1">
                <a:solidFill>
                  <a:srgbClr val="002060"/>
                </a:solidFill>
                <a:latin typeface="+mn-lt"/>
              </a:rPr>
              <a:t>Lisbon</a:t>
            </a:r>
            <a:r>
              <a:rPr lang="pt-BR" dirty="0">
                <a:solidFill>
                  <a:srgbClr val="002060"/>
                </a:solidFill>
                <a:latin typeface="+mn-lt"/>
              </a:rPr>
              <a:t> </a:t>
            </a:r>
            <a:r>
              <a:rPr lang="pt-BR" dirty="0" err="1">
                <a:solidFill>
                  <a:srgbClr val="002060"/>
                </a:solidFill>
                <a:latin typeface="+mn-lt"/>
              </a:rPr>
              <a:t>Summit</a:t>
            </a:r>
            <a:r>
              <a:rPr lang="pt-BR" dirty="0">
                <a:solidFill>
                  <a:srgbClr val="002060"/>
                </a:solidFill>
                <a:latin typeface="+mn-lt"/>
              </a:rPr>
              <a:t>)</a:t>
            </a:r>
          </a:p>
          <a:p>
            <a:pPr>
              <a:buNone/>
            </a:pPr>
            <a:r>
              <a:rPr lang="pt-BR" dirty="0">
                <a:solidFill>
                  <a:srgbClr val="002060"/>
                </a:solidFill>
                <a:latin typeface="+mn-lt"/>
              </a:rPr>
              <a:t>2008 	</a:t>
            </a:r>
            <a:r>
              <a:rPr lang="pt-BR" dirty="0" err="1">
                <a:solidFill>
                  <a:srgbClr val="002060"/>
                </a:solidFill>
                <a:latin typeface="+mn-lt"/>
              </a:rPr>
              <a:t>EU-Brazil</a:t>
            </a:r>
            <a:r>
              <a:rPr lang="pt-BR" dirty="0">
                <a:solidFill>
                  <a:srgbClr val="002060"/>
                </a:solidFill>
                <a:latin typeface="+mn-lt"/>
              </a:rPr>
              <a:t> </a:t>
            </a:r>
            <a:r>
              <a:rPr lang="pt-BR" dirty="0" err="1">
                <a:solidFill>
                  <a:srgbClr val="002060"/>
                </a:solidFill>
                <a:latin typeface="+mn-lt"/>
              </a:rPr>
              <a:t>Joint</a:t>
            </a:r>
            <a:r>
              <a:rPr lang="pt-BR" dirty="0">
                <a:solidFill>
                  <a:srgbClr val="002060"/>
                </a:solidFill>
                <a:latin typeface="+mn-lt"/>
              </a:rPr>
              <a:t> </a:t>
            </a:r>
            <a:r>
              <a:rPr lang="pt-BR" dirty="0" err="1">
                <a:solidFill>
                  <a:srgbClr val="002060"/>
                </a:solidFill>
                <a:latin typeface="+mn-lt"/>
              </a:rPr>
              <a:t>Action</a:t>
            </a:r>
            <a:r>
              <a:rPr lang="pt-BR" dirty="0">
                <a:solidFill>
                  <a:srgbClr val="002060"/>
                </a:solidFill>
                <a:latin typeface="+mn-lt"/>
              </a:rPr>
              <a:t> </a:t>
            </a:r>
            <a:r>
              <a:rPr lang="pt-BR" dirty="0" err="1">
                <a:solidFill>
                  <a:srgbClr val="002060"/>
                </a:solidFill>
                <a:latin typeface="+mn-lt"/>
              </a:rPr>
              <a:t>Plan</a:t>
            </a:r>
            <a:endParaRPr lang="pt-BR" dirty="0">
              <a:solidFill>
                <a:srgbClr val="002060"/>
              </a:solidFill>
              <a:latin typeface="+mn-lt"/>
            </a:endParaRPr>
          </a:p>
          <a:p>
            <a:pPr>
              <a:buNone/>
            </a:pPr>
            <a:r>
              <a:rPr lang="pt-BR" dirty="0">
                <a:solidFill>
                  <a:srgbClr val="002060"/>
                </a:solidFill>
                <a:latin typeface="+mn-lt"/>
              </a:rPr>
              <a:t>2012 	</a:t>
            </a:r>
            <a:r>
              <a:rPr lang="pt-BR" dirty="0" err="1">
                <a:solidFill>
                  <a:srgbClr val="002060"/>
                </a:solidFill>
                <a:latin typeface="+mn-lt"/>
              </a:rPr>
              <a:t>Multi-annual</a:t>
            </a:r>
            <a:r>
              <a:rPr lang="pt-BR" dirty="0">
                <a:solidFill>
                  <a:srgbClr val="002060"/>
                </a:solidFill>
                <a:latin typeface="+mn-lt"/>
              </a:rPr>
              <a:t> </a:t>
            </a:r>
            <a:r>
              <a:rPr lang="pt-BR" dirty="0" err="1">
                <a:solidFill>
                  <a:srgbClr val="002060"/>
                </a:solidFill>
                <a:latin typeface="+mn-lt"/>
              </a:rPr>
              <a:t>Joint</a:t>
            </a:r>
            <a:r>
              <a:rPr lang="pt-BR" dirty="0">
                <a:solidFill>
                  <a:srgbClr val="002060"/>
                </a:solidFill>
                <a:latin typeface="+mn-lt"/>
              </a:rPr>
              <a:t> </a:t>
            </a:r>
            <a:r>
              <a:rPr lang="pt-BR" dirty="0" err="1">
                <a:solidFill>
                  <a:srgbClr val="002060"/>
                </a:solidFill>
                <a:latin typeface="+mn-lt"/>
              </a:rPr>
              <a:t>Action</a:t>
            </a:r>
            <a:r>
              <a:rPr lang="pt-BR" dirty="0">
                <a:solidFill>
                  <a:srgbClr val="002060"/>
                </a:solidFill>
                <a:latin typeface="+mn-lt"/>
              </a:rPr>
              <a:t> </a:t>
            </a:r>
            <a:r>
              <a:rPr lang="pt-BR" dirty="0" err="1">
                <a:solidFill>
                  <a:srgbClr val="002060"/>
                </a:solidFill>
                <a:latin typeface="+mn-lt"/>
              </a:rPr>
              <a:t>Plan</a:t>
            </a:r>
            <a:endParaRPr lang="pt-BR" dirty="0">
              <a:solidFill>
                <a:srgbClr val="002060"/>
              </a:solidFill>
              <a:latin typeface="+mn-lt"/>
            </a:endParaRPr>
          </a:p>
        </p:txBody>
      </p:sp>
      <p:sp>
        <p:nvSpPr>
          <p:cNvPr id="4" name="Espaço Reservado para Data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p:txBody>
      </p:sp>
      <p:sp>
        <p:nvSpPr>
          <p:cNvPr id="5" name="Espaço Reservado para Rodapé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ço Reservado para Número de Slide 5"/>
          <p:cNvSpPr>
            <a:spLocks noGrp="1"/>
          </p:cNvSpPr>
          <p:nvPr>
            <p:ph type="sldNum" sz="quarter" idx="12"/>
          </p:nvPr>
        </p:nvSpPr>
        <p:spPr/>
        <p:txBody>
          <a:bodyPr/>
          <a:lstStyle/>
          <a:p>
            <a:fld id="{BA9B540C-44DA-4F69-89C9-7C84606640D3}"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Bi-lateral</a:t>
            </a:r>
            <a:r>
              <a:rPr lang="pt-BR" dirty="0"/>
              <a:t> </a:t>
            </a:r>
            <a:r>
              <a:rPr lang="pt-BR" dirty="0" err="1"/>
              <a:t>progress</a:t>
            </a:r>
            <a:r>
              <a:rPr lang="pt-BR" dirty="0"/>
              <a:t/>
            </a:r>
            <a:br>
              <a:rPr lang="pt-BR" dirty="0"/>
            </a:br>
            <a:r>
              <a:rPr lang="pt-BR" sz="3200" dirty="0">
                <a:solidFill>
                  <a:srgbClr val="C00000"/>
                </a:solidFill>
              </a:rPr>
              <a:t>http://eeas.europa.eu/brazil/index_en.htm</a:t>
            </a:r>
          </a:p>
        </p:txBody>
      </p:sp>
      <p:sp>
        <p:nvSpPr>
          <p:cNvPr id="3" name="Espaço Reservado para Conteúdo 2"/>
          <p:cNvSpPr>
            <a:spLocks noGrp="1"/>
          </p:cNvSpPr>
          <p:nvPr>
            <p:ph idx="1"/>
          </p:nvPr>
        </p:nvSpPr>
        <p:spPr>
          <a:xfrm>
            <a:off x="0" y="1600200"/>
            <a:ext cx="9144000" cy="5257800"/>
          </a:xfrm>
        </p:spPr>
        <p:txBody>
          <a:bodyPr>
            <a:normAutofit/>
          </a:bodyPr>
          <a:lstStyle/>
          <a:p>
            <a:pPr marL="457200" indent="-457200">
              <a:buAutoNum type="arabicPlain" startAt="1992"/>
            </a:pPr>
            <a:r>
              <a:rPr lang="pt-BR" dirty="0">
                <a:solidFill>
                  <a:srgbClr val="002060"/>
                </a:solidFill>
                <a:latin typeface="+mn-lt"/>
              </a:rPr>
              <a:t> 	</a:t>
            </a:r>
            <a:r>
              <a:rPr lang="pt-BR" sz="2800" dirty="0" err="1">
                <a:solidFill>
                  <a:srgbClr val="002060"/>
                </a:solidFill>
                <a:latin typeface="+mn-lt"/>
              </a:rPr>
              <a:t>EU-Brazil</a:t>
            </a:r>
            <a:r>
              <a:rPr lang="pt-BR" sz="2800" dirty="0">
                <a:solidFill>
                  <a:srgbClr val="002060"/>
                </a:solidFill>
                <a:latin typeface="+mn-lt"/>
              </a:rPr>
              <a:t> Framework </a:t>
            </a:r>
            <a:r>
              <a:rPr lang="pt-BR" sz="2800" dirty="0" err="1">
                <a:solidFill>
                  <a:srgbClr val="002060"/>
                </a:solidFill>
                <a:latin typeface="+mn-lt"/>
              </a:rPr>
              <a:t>Co-operation</a:t>
            </a:r>
            <a:r>
              <a:rPr lang="pt-BR" sz="2800" dirty="0">
                <a:solidFill>
                  <a:srgbClr val="002060"/>
                </a:solidFill>
                <a:latin typeface="+mn-lt"/>
              </a:rPr>
              <a:t> </a:t>
            </a:r>
            <a:r>
              <a:rPr lang="pt-BR" sz="2800" dirty="0" err="1">
                <a:solidFill>
                  <a:srgbClr val="002060"/>
                </a:solidFill>
                <a:latin typeface="+mn-lt"/>
              </a:rPr>
              <a:t>Agreement</a:t>
            </a:r>
            <a:endParaRPr lang="pt-BR" sz="2800" dirty="0">
              <a:solidFill>
                <a:srgbClr val="002060"/>
              </a:solidFill>
              <a:latin typeface="+mn-lt"/>
            </a:endParaRPr>
          </a:p>
          <a:p>
            <a:pPr marL="457200" indent="-457200">
              <a:buAutoNum type="arabicPlain" startAt="2004"/>
            </a:pPr>
            <a:r>
              <a:rPr lang="pt-BR" sz="2800" dirty="0">
                <a:solidFill>
                  <a:srgbClr val="002060"/>
                </a:solidFill>
                <a:latin typeface="+mn-lt"/>
              </a:rPr>
              <a:t> 	</a:t>
            </a:r>
            <a:r>
              <a:rPr lang="pt-BR" sz="2800" dirty="0" err="1">
                <a:solidFill>
                  <a:srgbClr val="002060"/>
                </a:solidFill>
                <a:latin typeface="+mn-lt"/>
              </a:rPr>
              <a:t>Agreement</a:t>
            </a:r>
            <a:r>
              <a:rPr lang="pt-BR" sz="2800" dirty="0">
                <a:solidFill>
                  <a:srgbClr val="002060"/>
                </a:solidFill>
                <a:latin typeface="+mn-lt"/>
              </a:rPr>
              <a:t> for </a:t>
            </a:r>
            <a:r>
              <a:rPr lang="pt-BR" sz="2800" dirty="0" err="1">
                <a:solidFill>
                  <a:srgbClr val="002060"/>
                </a:solidFill>
                <a:latin typeface="+mn-lt"/>
              </a:rPr>
              <a:t>Scientific</a:t>
            </a:r>
            <a:r>
              <a:rPr lang="pt-BR" sz="2800" dirty="0">
                <a:solidFill>
                  <a:srgbClr val="002060"/>
                </a:solidFill>
                <a:latin typeface="+mn-lt"/>
              </a:rPr>
              <a:t> &amp; </a:t>
            </a:r>
            <a:r>
              <a:rPr lang="pt-BR" sz="2800" dirty="0" err="1">
                <a:solidFill>
                  <a:srgbClr val="002060"/>
                </a:solidFill>
                <a:latin typeface="+mn-lt"/>
              </a:rPr>
              <a:t>Technological</a:t>
            </a:r>
            <a:r>
              <a:rPr lang="pt-BR" sz="2800" dirty="0">
                <a:solidFill>
                  <a:srgbClr val="002060"/>
                </a:solidFill>
                <a:latin typeface="+mn-lt"/>
              </a:rPr>
              <a:t> Co-	</a:t>
            </a:r>
            <a:r>
              <a:rPr lang="pt-BR" sz="2800" dirty="0" err="1">
                <a:solidFill>
                  <a:srgbClr val="002060"/>
                </a:solidFill>
                <a:latin typeface="+mn-lt"/>
              </a:rPr>
              <a:t>operation</a:t>
            </a:r>
            <a:endParaRPr lang="pt-BR" sz="2800" dirty="0">
              <a:solidFill>
                <a:srgbClr val="002060"/>
              </a:solidFill>
              <a:latin typeface="+mn-lt"/>
            </a:endParaRPr>
          </a:p>
          <a:p>
            <a:pPr marL="457200" indent="-457200">
              <a:buAutoNum type="arabicPlain" startAt="2004"/>
            </a:pPr>
            <a:r>
              <a:rPr lang="pt-BR" sz="2800" dirty="0">
                <a:solidFill>
                  <a:srgbClr val="002060"/>
                </a:solidFill>
                <a:latin typeface="+mn-lt"/>
              </a:rPr>
              <a:t> 	</a:t>
            </a:r>
            <a:r>
              <a:rPr lang="pt-BR" sz="2800" dirty="0" err="1">
                <a:solidFill>
                  <a:srgbClr val="002060"/>
                </a:solidFill>
                <a:latin typeface="+mn-lt"/>
              </a:rPr>
              <a:t>EU-Brazil</a:t>
            </a:r>
            <a:r>
              <a:rPr lang="pt-BR" sz="2800" dirty="0">
                <a:solidFill>
                  <a:srgbClr val="002060"/>
                </a:solidFill>
                <a:latin typeface="+mn-lt"/>
              </a:rPr>
              <a:t> </a:t>
            </a:r>
            <a:r>
              <a:rPr lang="pt-BR" sz="2800" dirty="0" err="1">
                <a:solidFill>
                  <a:srgbClr val="002060"/>
                </a:solidFill>
                <a:latin typeface="+mn-lt"/>
              </a:rPr>
              <a:t>Strategic</a:t>
            </a:r>
            <a:r>
              <a:rPr lang="pt-BR" sz="2800" dirty="0">
                <a:solidFill>
                  <a:srgbClr val="002060"/>
                </a:solidFill>
                <a:latin typeface="+mn-lt"/>
              </a:rPr>
              <a:t> </a:t>
            </a:r>
            <a:r>
              <a:rPr lang="pt-BR" sz="2800" dirty="0" err="1">
                <a:solidFill>
                  <a:srgbClr val="002060"/>
                </a:solidFill>
                <a:latin typeface="+mn-lt"/>
              </a:rPr>
              <a:t>Partnership</a:t>
            </a:r>
            <a:r>
              <a:rPr lang="pt-BR" sz="2800" dirty="0">
                <a:solidFill>
                  <a:srgbClr val="002060"/>
                </a:solidFill>
                <a:latin typeface="+mn-lt"/>
              </a:rPr>
              <a:t> (</a:t>
            </a:r>
            <a:r>
              <a:rPr lang="pt-BR" sz="2800" dirty="0" err="1">
                <a:solidFill>
                  <a:srgbClr val="002060"/>
                </a:solidFill>
                <a:latin typeface="+mn-lt"/>
              </a:rPr>
              <a:t>Lisbon</a:t>
            </a:r>
            <a:r>
              <a:rPr lang="pt-BR" sz="2800" dirty="0">
                <a:solidFill>
                  <a:srgbClr val="002060"/>
                </a:solidFill>
                <a:latin typeface="+mn-lt"/>
              </a:rPr>
              <a:t> </a:t>
            </a:r>
            <a:r>
              <a:rPr lang="pt-BR" sz="2800" dirty="0" err="1">
                <a:solidFill>
                  <a:srgbClr val="002060"/>
                </a:solidFill>
                <a:latin typeface="+mn-lt"/>
              </a:rPr>
              <a:t>Summit</a:t>
            </a:r>
            <a:r>
              <a:rPr lang="pt-BR" sz="2800" dirty="0">
                <a:solidFill>
                  <a:srgbClr val="002060"/>
                </a:solidFill>
                <a:latin typeface="+mn-lt"/>
              </a:rPr>
              <a:t>)</a:t>
            </a:r>
          </a:p>
          <a:p>
            <a:pPr marL="1257300" lvl="2" indent="-457200"/>
            <a:r>
              <a:rPr lang="pt-BR" sz="2800" dirty="0">
                <a:solidFill>
                  <a:srgbClr val="002060"/>
                </a:solidFill>
                <a:latin typeface="+mn-lt"/>
              </a:rPr>
              <a:t>Bilateral </a:t>
            </a:r>
            <a:r>
              <a:rPr lang="pt-BR" sz="2800" dirty="0" err="1">
                <a:solidFill>
                  <a:srgbClr val="002060"/>
                </a:solidFill>
                <a:latin typeface="+mn-lt"/>
              </a:rPr>
              <a:t>co-operation</a:t>
            </a:r>
            <a:r>
              <a:rPr lang="pt-BR" sz="2800" dirty="0">
                <a:solidFill>
                  <a:srgbClr val="002060"/>
                </a:solidFill>
                <a:latin typeface="+mn-lt"/>
              </a:rPr>
              <a:t> in </a:t>
            </a:r>
            <a:r>
              <a:rPr lang="pt-BR" sz="2800" dirty="0" err="1">
                <a:solidFill>
                  <a:srgbClr val="002060"/>
                </a:solidFill>
                <a:latin typeface="+mn-lt"/>
              </a:rPr>
              <a:t>technical</a:t>
            </a:r>
            <a:r>
              <a:rPr lang="pt-BR" sz="2800" dirty="0">
                <a:solidFill>
                  <a:srgbClr val="002060"/>
                </a:solidFill>
                <a:latin typeface="+mn-lt"/>
              </a:rPr>
              <a:t> </a:t>
            </a:r>
            <a:r>
              <a:rPr lang="pt-BR" sz="2800" dirty="0" err="1">
                <a:solidFill>
                  <a:srgbClr val="002060"/>
                </a:solidFill>
                <a:latin typeface="+mn-lt"/>
              </a:rPr>
              <a:t>areas</a:t>
            </a:r>
            <a:r>
              <a:rPr lang="pt-BR" sz="2800" dirty="0">
                <a:solidFill>
                  <a:srgbClr val="002060"/>
                </a:solidFill>
                <a:latin typeface="+mn-lt"/>
              </a:rPr>
              <a:t> &amp; </a:t>
            </a:r>
            <a:r>
              <a:rPr lang="pt-BR" sz="2800" dirty="0" err="1">
                <a:solidFill>
                  <a:srgbClr val="002060"/>
                </a:solidFill>
                <a:latin typeface="+mn-lt"/>
              </a:rPr>
              <a:t>signing</a:t>
            </a:r>
            <a:r>
              <a:rPr lang="pt-BR" sz="2800" dirty="0">
                <a:solidFill>
                  <a:srgbClr val="002060"/>
                </a:solidFill>
                <a:latin typeface="+mn-lt"/>
              </a:rPr>
              <a:t> </a:t>
            </a:r>
            <a:r>
              <a:rPr lang="pt-BR" sz="2800" dirty="0" err="1">
                <a:solidFill>
                  <a:srgbClr val="002060"/>
                </a:solidFill>
                <a:latin typeface="+mn-lt"/>
              </a:rPr>
              <a:t>bi-lateral</a:t>
            </a:r>
            <a:r>
              <a:rPr lang="pt-BR" sz="2800" dirty="0">
                <a:solidFill>
                  <a:srgbClr val="002060"/>
                </a:solidFill>
                <a:latin typeface="+mn-lt"/>
              </a:rPr>
              <a:t> </a:t>
            </a:r>
            <a:r>
              <a:rPr lang="pt-BR" sz="2800" dirty="0" err="1">
                <a:solidFill>
                  <a:srgbClr val="002060"/>
                </a:solidFill>
                <a:latin typeface="+mn-lt"/>
              </a:rPr>
              <a:t>agreements</a:t>
            </a:r>
            <a:endParaRPr lang="pt-BR" sz="2800" dirty="0">
              <a:solidFill>
                <a:srgbClr val="002060"/>
              </a:solidFill>
              <a:latin typeface="+mn-lt"/>
            </a:endParaRPr>
          </a:p>
          <a:p>
            <a:pPr marL="1257300" lvl="2" indent="-457200"/>
            <a:r>
              <a:rPr lang="pt-BR" sz="2800" dirty="0">
                <a:solidFill>
                  <a:srgbClr val="002060"/>
                </a:solidFill>
                <a:latin typeface="+mn-lt"/>
              </a:rPr>
              <a:t>Sector dialogues</a:t>
            </a:r>
          </a:p>
          <a:p>
            <a:pPr>
              <a:buNone/>
            </a:pPr>
            <a:r>
              <a:rPr lang="pt-BR" sz="2800" dirty="0">
                <a:solidFill>
                  <a:srgbClr val="002060"/>
                </a:solidFill>
                <a:latin typeface="+mn-lt"/>
              </a:rPr>
              <a:t>2008 	</a:t>
            </a:r>
            <a:r>
              <a:rPr lang="pt-BR" sz="2800" dirty="0" err="1">
                <a:solidFill>
                  <a:srgbClr val="002060"/>
                </a:solidFill>
                <a:latin typeface="+mn-lt"/>
              </a:rPr>
              <a:t>EU-Brazil</a:t>
            </a:r>
            <a:r>
              <a:rPr lang="pt-BR" sz="2800" dirty="0">
                <a:solidFill>
                  <a:srgbClr val="002060"/>
                </a:solidFill>
                <a:latin typeface="+mn-lt"/>
              </a:rPr>
              <a:t> </a:t>
            </a:r>
            <a:r>
              <a:rPr lang="pt-BR" sz="2800" dirty="0" err="1">
                <a:solidFill>
                  <a:srgbClr val="002060"/>
                </a:solidFill>
                <a:latin typeface="+mn-lt"/>
              </a:rPr>
              <a:t>Joint</a:t>
            </a:r>
            <a:r>
              <a:rPr lang="pt-BR" sz="2800" dirty="0">
                <a:solidFill>
                  <a:srgbClr val="002060"/>
                </a:solidFill>
                <a:latin typeface="+mn-lt"/>
              </a:rPr>
              <a:t> </a:t>
            </a:r>
            <a:r>
              <a:rPr lang="pt-BR" sz="2800" dirty="0" err="1">
                <a:solidFill>
                  <a:srgbClr val="002060"/>
                </a:solidFill>
                <a:latin typeface="+mn-lt"/>
              </a:rPr>
              <a:t>Action</a:t>
            </a:r>
            <a:r>
              <a:rPr lang="pt-BR" sz="2800" dirty="0">
                <a:solidFill>
                  <a:srgbClr val="002060"/>
                </a:solidFill>
                <a:latin typeface="+mn-lt"/>
              </a:rPr>
              <a:t> </a:t>
            </a:r>
            <a:r>
              <a:rPr lang="pt-BR" sz="2800" dirty="0" err="1">
                <a:solidFill>
                  <a:srgbClr val="002060"/>
                </a:solidFill>
                <a:latin typeface="+mn-lt"/>
              </a:rPr>
              <a:t>Plan</a:t>
            </a:r>
            <a:endParaRPr lang="pt-BR" sz="2800" dirty="0">
              <a:solidFill>
                <a:srgbClr val="002060"/>
              </a:solidFill>
              <a:latin typeface="+mn-lt"/>
            </a:endParaRPr>
          </a:p>
          <a:p>
            <a:pPr marL="457200" indent="-457200">
              <a:buAutoNum type="arabicPlain" startAt="2012"/>
            </a:pPr>
            <a:r>
              <a:rPr lang="pt-BR" sz="2800" dirty="0">
                <a:solidFill>
                  <a:srgbClr val="002060"/>
                </a:solidFill>
                <a:latin typeface="+mn-lt"/>
              </a:rPr>
              <a:t> 	</a:t>
            </a:r>
            <a:r>
              <a:rPr lang="pt-BR" sz="2800" dirty="0" err="1">
                <a:solidFill>
                  <a:srgbClr val="002060"/>
                </a:solidFill>
                <a:latin typeface="+mn-lt"/>
              </a:rPr>
              <a:t>Multi-annual</a:t>
            </a:r>
            <a:r>
              <a:rPr lang="pt-BR" sz="2800" dirty="0">
                <a:solidFill>
                  <a:srgbClr val="002060"/>
                </a:solidFill>
                <a:latin typeface="+mn-lt"/>
              </a:rPr>
              <a:t> </a:t>
            </a:r>
            <a:r>
              <a:rPr lang="pt-BR" sz="2800" dirty="0" err="1">
                <a:solidFill>
                  <a:srgbClr val="002060"/>
                </a:solidFill>
                <a:latin typeface="+mn-lt"/>
              </a:rPr>
              <a:t>Joint</a:t>
            </a:r>
            <a:r>
              <a:rPr lang="pt-BR" sz="2800" dirty="0">
                <a:solidFill>
                  <a:srgbClr val="002060"/>
                </a:solidFill>
                <a:latin typeface="+mn-lt"/>
              </a:rPr>
              <a:t> </a:t>
            </a:r>
            <a:r>
              <a:rPr lang="pt-BR" sz="2800" dirty="0" err="1">
                <a:solidFill>
                  <a:srgbClr val="002060"/>
                </a:solidFill>
                <a:latin typeface="+mn-lt"/>
              </a:rPr>
              <a:t>Action</a:t>
            </a:r>
            <a:r>
              <a:rPr lang="pt-BR" sz="2800" dirty="0">
                <a:solidFill>
                  <a:srgbClr val="002060"/>
                </a:solidFill>
                <a:latin typeface="+mn-lt"/>
              </a:rPr>
              <a:t> </a:t>
            </a:r>
            <a:r>
              <a:rPr lang="pt-BR" sz="2800" dirty="0" err="1">
                <a:solidFill>
                  <a:srgbClr val="002060"/>
                </a:solidFill>
                <a:latin typeface="+mn-lt"/>
              </a:rPr>
              <a:t>Plan</a:t>
            </a:r>
            <a:endParaRPr lang="pt-BR" sz="2800" dirty="0">
              <a:solidFill>
                <a:srgbClr val="002060"/>
              </a:solidFill>
              <a:latin typeface="+mn-lt"/>
            </a:endParaRPr>
          </a:p>
          <a:p>
            <a:pPr marL="457200" indent="-457200">
              <a:buNone/>
            </a:pPr>
            <a:endParaRPr lang="pt-BR" dirty="0">
              <a:solidFill>
                <a:srgbClr val="002060"/>
              </a:solidFill>
              <a:latin typeface="+mn-lt"/>
            </a:endParaRPr>
          </a:p>
          <a:p>
            <a:endParaRPr lang="pt-BR" dirty="0"/>
          </a:p>
        </p:txBody>
      </p:sp>
      <p:sp>
        <p:nvSpPr>
          <p:cNvPr id="4" name="Espaço Reservado para Data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a:p>
            <a:endParaRPr lang="en-US" dirty="0"/>
          </a:p>
        </p:txBody>
      </p:sp>
      <p:sp>
        <p:nvSpPr>
          <p:cNvPr id="5" name="Espaço Reservado para Rodapé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ço Reservado para Número de Slide 5"/>
          <p:cNvSpPr>
            <a:spLocks noGrp="1"/>
          </p:cNvSpPr>
          <p:nvPr>
            <p:ph type="sldNum" sz="quarter" idx="12"/>
          </p:nvPr>
        </p:nvSpPr>
        <p:spPr/>
        <p:txBody>
          <a:bodyPr/>
          <a:lstStyle/>
          <a:p>
            <a:fld id="{BA9B540C-44DA-4F69-89C9-7C84606640D3}"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32656"/>
            <a:ext cx="9324528" cy="1224136"/>
          </a:xfrm>
        </p:spPr>
        <p:txBody>
          <a:bodyPr/>
          <a:lstStyle/>
          <a:p>
            <a:pPr>
              <a:lnSpc>
                <a:spcPct val="100000"/>
              </a:lnSpc>
            </a:pPr>
            <a:r>
              <a:rPr lang="pt-BR" sz="4400" dirty="0"/>
              <a:t>EU </a:t>
            </a:r>
            <a:r>
              <a:rPr lang="pt-BR" sz="4400" dirty="0" err="1"/>
              <a:t>support</a:t>
            </a:r>
            <a:r>
              <a:rPr lang="pt-BR" sz="4400" dirty="0"/>
              <a:t> for </a:t>
            </a:r>
            <a:r>
              <a:rPr lang="pt-BR" sz="4400" dirty="0" err="1"/>
              <a:t>Brazil</a:t>
            </a:r>
            <a:r>
              <a:rPr lang="pt-BR" sz="4400" dirty="0"/>
              <a:t> </a:t>
            </a:r>
            <a:r>
              <a:rPr lang="pt-BR" sz="4400" dirty="0" err="1"/>
              <a:t>Partnership</a:t>
            </a:r>
            <a:endParaRPr lang="pt-BR" sz="4400" dirty="0"/>
          </a:p>
        </p:txBody>
      </p:sp>
      <p:sp>
        <p:nvSpPr>
          <p:cNvPr id="3" name="Espaço Reservado para Conteúdo 2"/>
          <p:cNvSpPr>
            <a:spLocks noGrp="1"/>
          </p:cNvSpPr>
          <p:nvPr>
            <p:ph idx="1"/>
          </p:nvPr>
        </p:nvSpPr>
        <p:spPr/>
        <p:txBody>
          <a:bodyPr>
            <a:noAutofit/>
          </a:bodyPr>
          <a:lstStyle/>
          <a:p>
            <a:pPr marL="457200" indent="-457200"/>
            <a:r>
              <a:rPr lang="en-US" sz="2000" b="1" dirty="0">
                <a:solidFill>
                  <a:srgbClr val="002060"/>
                </a:solidFill>
                <a:latin typeface="+mn-lt"/>
              </a:rPr>
              <a:t>EUR 61 million 2007-2013 for </a:t>
            </a:r>
          </a:p>
          <a:p>
            <a:pPr marL="857250" lvl="1" indent="-457200"/>
            <a:r>
              <a:rPr lang="en-US" sz="2000" dirty="0">
                <a:solidFill>
                  <a:srgbClr val="002060"/>
                </a:solidFill>
                <a:latin typeface="+mn-lt"/>
              </a:rPr>
              <a:t>development of bilateral relations </a:t>
            </a:r>
          </a:p>
          <a:p>
            <a:pPr marL="1257300" lvl="2" indent="-457200"/>
            <a:r>
              <a:rPr lang="en-US" sz="2000" dirty="0">
                <a:solidFill>
                  <a:srgbClr val="002060"/>
                </a:solidFill>
                <a:latin typeface="+mn-lt"/>
              </a:rPr>
              <a:t>support to </a:t>
            </a:r>
            <a:r>
              <a:rPr lang="en-US" sz="2000" dirty="0" err="1">
                <a:solidFill>
                  <a:srgbClr val="002060"/>
                </a:solidFill>
                <a:latin typeface="+mn-lt"/>
              </a:rPr>
              <a:t>sectoral</a:t>
            </a:r>
            <a:r>
              <a:rPr lang="en-US" sz="2000" dirty="0">
                <a:solidFill>
                  <a:srgbClr val="002060"/>
                </a:solidFill>
                <a:latin typeface="+mn-lt"/>
              </a:rPr>
              <a:t> dialogues</a:t>
            </a:r>
          </a:p>
          <a:p>
            <a:pPr marL="1714500" lvl="3" indent="-457200"/>
            <a:r>
              <a:rPr lang="en-US" sz="1400" dirty="0">
                <a:solidFill>
                  <a:srgbClr val="002060"/>
                </a:solidFill>
                <a:latin typeface="+mn-lt"/>
              </a:rPr>
              <a:t>based on principles of reciprocity and </a:t>
            </a:r>
            <a:r>
              <a:rPr lang="en-US" sz="1400" dirty="0" err="1">
                <a:solidFill>
                  <a:srgbClr val="002060"/>
                </a:solidFill>
                <a:latin typeface="+mn-lt"/>
              </a:rPr>
              <a:t>complementarity</a:t>
            </a:r>
            <a:r>
              <a:rPr lang="en-US" sz="1400" dirty="0">
                <a:solidFill>
                  <a:srgbClr val="002060"/>
                </a:solidFill>
                <a:latin typeface="+mn-lt"/>
              </a:rPr>
              <a:t> aiming to foster the exchange of know-how and expertise in areas of mutual interest</a:t>
            </a:r>
          </a:p>
          <a:p>
            <a:pPr marL="1257300" lvl="2" indent="-457200"/>
            <a:r>
              <a:rPr lang="en-US" sz="2000" dirty="0">
                <a:solidFill>
                  <a:srgbClr val="002060"/>
                </a:solidFill>
                <a:latin typeface="+mn-lt"/>
              </a:rPr>
              <a:t>scholarship programs</a:t>
            </a:r>
          </a:p>
          <a:p>
            <a:pPr marL="1257300" lvl="2" indent="-457200"/>
            <a:r>
              <a:rPr lang="en-US" sz="2000" dirty="0">
                <a:solidFill>
                  <a:srgbClr val="002060"/>
                </a:solidFill>
                <a:latin typeface="+mn-lt"/>
              </a:rPr>
              <a:t>European Studies Institute</a:t>
            </a:r>
          </a:p>
          <a:p>
            <a:pPr marL="857250" lvl="1" indent="-457200"/>
            <a:r>
              <a:rPr lang="en-US" sz="2000" dirty="0">
                <a:solidFill>
                  <a:srgbClr val="002060"/>
                </a:solidFill>
                <a:latin typeface="+mn-lt"/>
              </a:rPr>
              <a:t>support to the environment</a:t>
            </a:r>
          </a:p>
          <a:p>
            <a:pPr marL="857250" lvl="1" indent="-457200"/>
            <a:r>
              <a:rPr lang="en-US" sz="2000" dirty="0">
                <a:solidFill>
                  <a:srgbClr val="002060"/>
                </a:solidFill>
                <a:latin typeface="+mn-lt"/>
              </a:rPr>
              <a:t>Regional funds</a:t>
            </a:r>
          </a:p>
          <a:p>
            <a:pPr marL="857250" lvl="1" indent="-457200"/>
            <a:r>
              <a:rPr lang="en-US" sz="2000" dirty="0">
                <a:solidFill>
                  <a:srgbClr val="002060"/>
                </a:solidFill>
                <a:latin typeface="+mn-lt"/>
              </a:rPr>
              <a:t>Funding instrument: Development Cooperation Instrument</a:t>
            </a:r>
          </a:p>
          <a:p>
            <a:pPr marL="457200" indent="-457200"/>
            <a:r>
              <a:rPr lang="en-US" sz="2000" dirty="0">
                <a:solidFill>
                  <a:srgbClr val="002060"/>
                </a:solidFill>
                <a:latin typeface="+mn-lt"/>
              </a:rPr>
              <a:t>May 2016, EUR 73m: low carbon economy among SMEs (Mexico)</a:t>
            </a:r>
          </a:p>
          <a:p>
            <a:pPr marL="457200" indent="-457200"/>
            <a:r>
              <a:rPr lang="en-US" sz="2000" dirty="0">
                <a:solidFill>
                  <a:srgbClr val="002060"/>
                </a:solidFill>
                <a:latin typeface="+mn-lt"/>
              </a:rPr>
              <a:t>Regional &amp; thematic EU </a:t>
            </a:r>
            <a:r>
              <a:rPr lang="en-US" sz="2000" dirty="0" err="1">
                <a:solidFill>
                  <a:srgbClr val="002060"/>
                </a:solidFill>
                <a:latin typeface="+mn-lt"/>
              </a:rPr>
              <a:t>programmes</a:t>
            </a:r>
            <a:endParaRPr lang="en-US" sz="2000" dirty="0">
              <a:solidFill>
                <a:srgbClr val="002060"/>
              </a:solidFill>
              <a:latin typeface="+mn-lt"/>
            </a:endParaRPr>
          </a:p>
          <a:p>
            <a:pPr marL="457200" indent="-457200"/>
            <a:r>
              <a:rPr lang="pt-BR" sz="2000" dirty="0" err="1">
                <a:solidFill>
                  <a:srgbClr val="002060"/>
                </a:solidFill>
                <a:latin typeface="+mn-lt"/>
              </a:rPr>
              <a:t>Eligible</a:t>
            </a:r>
            <a:r>
              <a:rPr lang="pt-BR" sz="2000" dirty="0">
                <a:solidFill>
                  <a:srgbClr val="002060"/>
                </a:solidFill>
                <a:latin typeface="+mn-lt"/>
              </a:rPr>
              <a:t> for EIB (</a:t>
            </a:r>
            <a:r>
              <a:rPr lang="pt-BR" sz="2000" dirty="0" err="1">
                <a:solidFill>
                  <a:srgbClr val="002060"/>
                </a:solidFill>
                <a:latin typeface="+mn-lt"/>
              </a:rPr>
              <a:t>development</a:t>
            </a:r>
            <a:r>
              <a:rPr lang="pt-BR" sz="2000" dirty="0">
                <a:solidFill>
                  <a:srgbClr val="002060"/>
                </a:solidFill>
                <a:latin typeface="+mn-lt"/>
              </a:rPr>
              <a:t>) </a:t>
            </a:r>
            <a:r>
              <a:rPr lang="pt-BR" sz="2000" dirty="0" err="1">
                <a:solidFill>
                  <a:srgbClr val="002060"/>
                </a:solidFill>
                <a:latin typeface="+mn-lt"/>
              </a:rPr>
              <a:t>loans</a:t>
            </a:r>
            <a:endParaRPr lang="pt-BR" sz="2000" dirty="0">
              <a:solidFill>
                <a:srgbClr val="002060"/>
              </a:solidFill>
              <a:latin typeface="+mn-lt"/>
            </a:endParaRPr>
          </a:p>
        </p:txBody>
      </p:sp>
      <p:sp>
        <p:nvSpPr>
          <p:cNvPr id="4" name="Espaço Reservado para Data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a:p>
            <a:endParaRPr lang="en-US" dirty="0"/>
          </a:p>
        </p:txBody>
      </p:sp>
      <p:sp>
        <p:nvSpPr>
          <p:cNvPr id="5" name="Espaço Reservado para Rodapé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ço Reservado para Número de Slide 5"/>
          <p:cNvSpPr>
            <a:spLocks noGrp="1"/>
          </p:cNvSpPr>
          <p:nvPr>
            <p:ph type="sldNum" sz="quarter" idx="12"/>
          </p:nvPr>
        </p:nvSpPr>
        <p:spPr/>
        <p:txBody>
          <a:bodyPr/>
          <a:lstStyle/>
          <a:p>
            <a:fld id="{BA9B540C-44DA-4F69-89C9-7C84606640D3}"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2132856"/>
          </a:xfrm>
        </p:spPr>
        <p:txBody>
          <a:bodyPr/>
          <a:lstStyle/>
          <a:p>
            <a:pPr>
              <a:lnSpc>
                <a:spcPct val="100000"/>
              </a:lnSpc>
            </a:pPr>
            <a:r>
              <a:rPr lang="en-US" sz="4000" b="1" dirty="0">
                <a:solidFill>
                  <a:srgbClr val="002060"/>
                </a:solidFill>
              </a:rPr>
              <a:t>Partnership Instrument Regulation, 2014 </a:t>
            </a:r>
            <a:br>
              <a:rPr lang="en-US" sz="4000" b="1" dirty="0">
                <a:solidFill>
                  <a:srgbClr val="002060"/>
                </a:solidFill>
              </a:rPr>
            </a:br>
            <a:r>
              <a:rPr lang="en-US" sz="4000" dirty="0">
                <a:solidFill>
                  <a:srgbClr val="002060"/>
                </a:solidFill>
              </a:rPr>
              <a:t>funds 2014-2017</a:t>
            </a:r>
            <a:endParaRPr lang="pt-BR" sz="4000" dirty="0"/>
          </a:p>
        </p:txBody>
      </p:sp>
      <p:sp>
        <p:nvSpPr>
          <p:cNvPr id="3" name="Espaço Reservado para Conteúdo 2"/>
          <p:cNvSpPr>
            <a:spLocks noGrp="1"/>
          </p:cNvSpPr>
          <p:nvPr>
            <p:ph idx="1"/>
          </p:nvPr>
        </p:nvSpPr>
        <p:spPr>
          <a:xfrm>
            <a:off x="457200" y="2132856"/>
            <a:ext cx="8229600" cy="3993307"/>
          </a:xfrm>
        </p:spPr>
        <p:txBody>
          <a:bodyPr>
            <a:normAutofit lnSpcReduction="10000"/>
          </a:bodyPr>
          <a:lstStyle/>
          <a:p>
            <a:pPr algn="ctr">
              <a:buNone/>
            </a:pPr>
            <a:r>
              <a:rPr lang="en-US" sz="3400" dirty="0">
                <a:solidFill>
                  <a:srgbClr val="C00000"/>
                </a:solidFill>
                <a:latin typeface="+mn-lt"/>
              </a:rPr>
              <a:t>Supports EU’s strategic interests worldwide </a:t>
            </a:r>
          </a:p>
          <a:p>
            <a:pPr algn="ctr">
              <a:buNone/>
            </a:pPr>
            <a:r>
              <a:rPr lang="en-US" sz="3400" dirty="0">
                <a:solidFill>
                  <a:srgbClr val="C00000"/>
                </a:solidFill>
                <a:latin typeface="+mn-lt"/>
              </a:rPr>
              <a:t>by reinforcing its external strategies, policies and actions.</a:t>
            </a:r>
          </a:p>
          <a:p>
            <a:pPr algn="ctr">
              <a:buNone/>
            </a:pPr>
            <a:endParaRPr lang="en-US" sz="3400" dirty="0">
              <a:solidFill>
                <a:srgbClr val="C00000"/>
              </a:solidFill>
              <a:latin typeface="+mn-lt"/>
            </a:endParaRPr>
          </a:p>
          <a:p>
            <a:r>
              <a:rPr lang="en-US" sz="3400" dirty="0">
                <a:solidFill>
                  <a:srgbClr val="002060"/>
                </a:solidFill>
                <a:latin typeface="+mn-lt"/>
              </a:rPr>
              <a:t>EUR 954.8 m budget for 2014-2020</a:t>
            </a:r>
          </a:p>
          <a:p>
            <a:r>
              <a:rPr lang="en-US" sz="3400" dirty="0">
                <a:solidFill>
                  <a:srgbClr val="002060"/>
                </a:solidFill>
                <a:latin typeface="+mn-lt"/>
              </a:rPr>
              <a:t>Special focus on Strategic Partners</a:t>
            </a:r>
          </a:p>
          <a:p>
            <a:pPr>
              <a:buNone/>
            </a:pPr>
            <a:endParaRPr lang="en-US" sz="3400" dirty="0">
              <a:solidFill>
                <a:srgbClr val="002060"/>
              </a:solidFill>
              <a:latin typeface="+mn-lt"/>
            </a:endParaRPr>
          </a:p>
          <a:p>
            <a:endParaRPr lang="pt-BR" dirty="0"/>
          </a:p>
        </p:txBody>
      </p:sp>
      <p:sp>
        <p:nvSpPr>
          <p:cNvPr id="4" name="Espaço Reservado para Data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a:p>
            <a:endParaRPr lang="en-US" dirty="0"/>
          </a:p>
        </p:txBody>
      </p:sp>
      <p:sp>
        <p:nvSpPr>
          <p:cNvPr id="5" name="Espaço Reservado para Rodapé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ço Reservado para Número de Slide 5"/>
          <p:cNvSpPr>
            <a:spLocks noGrp="1"/>
          </p:cNvSpPr>
          <p:nvPr>
            <p:ph type="sldNum" sz="quarter" idx="12"/>
          </p:nvPr>
        </p:nvSpPr>
        <p:spPr/>
        <p:txBody>
          <a:bodyPr/>
          <a:lstStyle/>
          <a:p>
            <a:fld id="{BA9B540C-44DA-4F69-89C9-7C84606640D3}"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988840"/>
          </a:xfrm>
        </p:spPr>
        <p:txBody>
          <a:bodyPr/>
          <a:lstStyle/>
          <a:p>
            <a:pPr>
              <a:lnSpc>
                <a:spcPct val="100000"/>
              </a:lnSpc>
            </a:pPr>
            <a:r>
              <a:rPr lang="fr-BE" dirty="0">
                <a:solidFill>
                  <a:srgbClr val="C00000"/>
                </a:solidFill>
              </a:rPr>
              <a:t/>
            </a:r>
            <a:br>
              <a:rPr lang="fr-BE" dirty="0">
                <a:solidFill>
                  <a:srgbClr val="C00000"/>
                </a:solidFill>
              </a:rPr>
            </a:br>
            <a:r>
              <a:rPr lang="fr-BE" dirty="0">
                <a:solidFill>
                  <a:srgbClr val="C00000"/>
                </a:solidFill>
              </a:rPr>
              <a:t/>
            </a:r>
            <a:br>
              <a:rPr lang="fr-BE" dirty="0">
                <a:solidFill>
                  <a:srgbClr val="C00000"/>
                </a:solidFill>
              </a:rPr>
            </a:br>
            <a:r>
              <a:rPr lang="fr-BE" dirty="0">
                <a:solidFill>
                  <a:srgbClr val="C00000"/>
                </a:solidFill>
              </a:rPr>
              <a:t/>
            </a:r>
            <a:br>
              <a:rPr lang="fr-BE" dirty="0">
                <a:solidFill>
                  <a:srgbClr val="C00000"/>
                </a:solidFill>
              </a:rPr>
            </a:br>
            <a:r>
              <a:rPr lang="fr-BE" dirty="0">
                <a:solidFill>
                  <a:srgbClr val="002060"/>
                </a:solidFill>
              </a:rPr>
              <a:t> </a:t>
            </a:r>
            <a:r>
              <a:rPr lang="fr-BE" sz="4400" dirty="0">
                <a:solidFill>
                  <a:srgbClr val="C00000"/>
                </a:solidFill>
              </a:rPr>
              <a:t>a new legal order for the EU to achieve the objectives stipulated in the Treaties</a:t>
            </a:r>
            <a:endParaRPr lang="pt-BR" sz="4400" dirty="0">
              <a:solidFill>
                <a:srgbClr val="C00000"/>
              </a:solidFill>
            </a:endParaRPr>
          </a:p>
        </p:txBody>
      </p:sp>
      <p:sp>
        <p:nvSpPr>
          <p:cNvPr id="3" name="Espaço Reservado para Conteúdo 2"/>
          <p:cNvSpPr>
            <a:spLocks noGrp="1"/>
          </p:cNvSpPr>
          <p:nvPr>
            <p:ph idx="1"/>
          </p:nvPr>
        </p:nvSpPr>
        <p:spPr>
          <a:xfrm>
            <a:off x="457200" y="1916832"/>
            <a:ext cx="8229600" cy="4752528"/>
          </a:xfrm>
        </p:spPr>
        <p:txBody>
          <a:bodyPr>
            <a:normAutofit fontScale="85000" lnSpcReduction="20000"/>
          </a:bodyPr>
          <a:lstStyle/>
          <a:p>
            <a:r>
              <a:rPr lang="fr-BE" sz="3300" dirty="0">
                <a:solidFill>
                  <a:srgbClr val="002060"/>
                </a:solidFill>
                <a:latin typeface="+mn-lt"/>
              </a:rPr>
              <a:t>peace and stability (Franco-German reconciliation)</a:t>
            </a:r>
          </a:p>
          <a:p>
            <a:r>
              <a:rPr lang="pt-BR" sz="3300" dirty="0" err="1">
                <a:solidFill>
                  <a:srgbClr val="002060"/>
                </a:solidFill>
                <a:latin typeface="+mn-lt"/>
              </a:rPr>
              <a:t>Establish</a:t>
            </a:r>
            <a:r>
              <a:rPr lang="pt-BR" sz="3300" dirty="0">
                <a:solidFill>
                  <a:srgbClr val="002060"/>
                </a:solidFill>
                <a:latin typeface="+mn-lt"/>
              </a:rPr>
              <a:t> a </a:t>
            </a:r>
            <a:r>
              <a:rPr lang="pt-BR" sz="3300" b="1" dirty="0" err="1">
                <a:solidFill>
                  <a:srgbClr val="002060"/>
                </a:solidFill>
                <a:latin typeface="+mn-lt"/>
              </a:rPr>
              <a:t>common</a:t>
            </a:r>
            <a:r>
              <a:rPr lang="pt-BR" sz="3300" b="1" dirty="0">
                <a:solidFill>
                  <a:srgbClr val="002060"/>
                </a:solidFill>
                <a:latin typeface="+mn-lt"/>
              </a:rPr>
              <a:t> </a:t>
            </a:r>
            <a:r>
              <a:rPr lang="pt-BR" sz="3300" b="1" dirty="0" err="1">
                <a:solidFill>
                  <a:srgbClr val="002060"/>
                </a:solidFill>
                <a:latin typeface="+mn-lt"/>
              </a:rPr>
              <a:t>market</a:t>
            </a:r>
            <a:r>
              <a:rPr lang="pt-BR" sz="3300" b="1" dirty="0">
                <a:solidFill>
                  <a:srgbClr val="002060"/>
                </a:solidFill>
                <a:latin typeface="+mn-lt"/>
              </a:rPr>
              <a:t> </a:t>
            </a:r>
            <a:r>
              <a:rPr lang="pt-BR" sz="3300" dirty="0" err="1">
                <a:solidFill>
                  <a:srgbClr val="002060"/>
                </a:solidFill>
                <a:latin typeface="+mn-lt"/>
              </a:rPr>
              <a:t>based</a:t>
            </a:r>
            <a:r>
              <a:rPr lang="pt-BR" sz="3300" dirty="0">
                <a:solidFill>
                  <a:srgbClr val="002060"/>
                </a:solidFill>
                <a:latin typeface="+mn-lt"/>
              </a:rPr>
              <a:t> </a:t>
            </a:r>
            <a:r>
              <a:rPr lang="pt-BR" sz="3300" dirty="0" err="1">
                <a:solidFill>
                  <a:srgbClr val="002060"/>
                </a:solidFill>
                <a:latin typeface="+mn-lt"/>
              </a:rPr>
              <a:t>on</a:t>
            </a:r>
            <a:r>
              <a:rPr lang="pt-BR" sz="3300" dirty="0">
                <a:solidFill>
                  <a:srgbClr val="002060"/>
                </a:solidFill>
                <a:latin typeface="+mn-lt"/>
              </a:rPr>
              <a:t> </a:t>
            </a:r>
            <a:r>
              <a:rPr lang="pt-BR" sz="3300" b="1" dirty="0">
                <a:solidFill>
                  <a:srgbClr val="002060"/>
                </a:solidFill>
                <a:latin typeface="+mn-lt"/>
              </a:rPr>
              <a:t>four </a:t>
            </a:r>
            <a:r>
              <a:rPr lang="pt-BR" sz="3300" b="1" dirty="0" err="1">
                <a:solidFill>
                  <a:srgbClr val="002060"/>
                </a:solidFill>
                <a:latin typeface="+mn-lt"/>
              </a:rPr>
              <a:t>freedoms</a:t>
            </a:r>
            <a:r>
              <a:rPr lang="pt-BR" sz="3300" b="1" dirty="0">
                <a:solidFill>
                  <a:srgbClr val="002060"/>
                </a:solidFill>
                <a:latin typeface="+mn-lt"/>
              </a:rPr>
              <a:t> </a:t>
            </a:r>
            <a:r>
              <a:rPr lang="pt-BR" sz="3300" dirty="0">
                <a:solidFill>
                  <a:srgbClr val="002060"/>
                </a:solidFill>
                <a:latin typeface="+mn-lt"/>
              </a:rPr>
              <a:t>(</a:t>
            </a:r>
            <a:r>
              <a:rPr lang="pt-BR" sz="3300" dirty="0" err="1">
                <a:solidFill>
                  <a:srgbClr val="002060"/>
                </a:solidFill>
                <a:latin typeface="+mn-lt"/>
              </a:rPr>
              <a:t>movement</a:t>
            </a:r>
            <a:r>
              <a:rPr lang="pt-BR" sz="3300" dirty="0">
                <a:solidFill>
                  <a:srgbClr val="002060"/>
                </a:solidFill>
                <a:latin typeface="+mn-lt"/>
              </a:rPr>
              <a:t> </a:t>
            </a:r>
            <a:r>
              <a:rPr lang="pt-BR" sz="3300" dirty="0" err="1">
                <a:solidFill>
                  <a:srgbClr val="002060"/>
                </a:solidFill>
                <a:latin typeface="+mn-lt"/>
              </a:rPr>
              <a:t>of</a:t>
            </a:r>
            <a:r>
              <a:rPr lang="pt-BR" sz="3300" dirty="0">
                <a:solidFill>
                  <a:srgbClr val="002060"/>
                </a:solidFill>
                <a:latin typeface="+mn-lt"/>
              </a:rPr>
              <a:t> </a:t>
            </a:r>
            <a:r>
              <a:rPr lang="pt-BR" sz="3300" dirty="0" err="1">
                <a:solidFill>
                  <a:srgbClr val="002060"/>
                </a:solidFill>
                <a:latin typeface="+mn-lt"/>
              </a:rPr>
              <a:t>goods</a:t>
            </a:r>
            <a:r>
              <a:rPr lang="pt-BR" sz="3300" dirty="0">
                <a:solidFill>
                  <a:srgbClr val="002060"/>
                </a:solidFill>
                <a:latin typeface="+mn-lt"/>
              </a:rPr>
              <a:t>, </a:t>
            </a:r>
            <a:r>
              <a:rPr lang="pt-BR" sz="3300" dirty="0" err="1">
                <a:solidFill>
                  <a:srgbClr val="002060"/>
                </a:solidFill>
                <a:latin typeface="+mn-lt"/>
              </a:rPr>
              <a:t>servicesm</a:t>
            </a:r>
            <a:r>
              <a:rPr lang="pt-BR" sz="3300" dirty="0">
                <a:solidFill>
                  <a:srgbClr val="002060"/>
                </a:solidFill>
                <a:latin typeface="+mn-lt"/>
              </a:rPr>
              <a:t> capital, </a:t>
            </a:r>
            <a:r>
              <a:rPr lang="pt-BR" sz="3300" dirty="0" err="1">
                <a:solidFill>
                  <a:srgbClr val="002060"/>
                </a:solidFill>
                <a:latin typeface="+mn-lt"/>
              </a:rPr>
              <a:t>persons</a:t>
            </a:r>
            <a:r>
              <a:rPr lang="pt-BR" sz="3300" dirty="0">
                <a:solidFill>
                  <a:srgbClr val="002060"/>
                </a:solidFill>
                <a:latin typeface="+mn-lt"/>
              </a:rPr>
              <a:t> </a:t>
            </a:r>
            <a:r>
              <a:rPr lang="pt-BR" sz="3300" dirty="0" err="1">
                <a:solidFill>
                  <a:srgbClr val="002060"/>
                </a:solidFill>
                <a:latin typeface="+mn-lt"/>
              </a:rPr>
              <a:t>and</a:t>
            </a:r>
            <a:r>
              <a:rPr lang="pt-BR" sz="3300" dirty="0">
                <a:solidFill>
                  <a:srgbClr val="002060"/>
                </a:solidFill>
                <a:latin typeface="+mn-lt"/>
              </a:rPr>
              <a:t> </a:t>
            </a:r>
            <a:r>
              <a:rPr lang="pt-BR" sz="3300" dirty="0" err="1">
                <a:solidFill>
                  <a:srgbClr val="002060"/>
                </a:solidFill>
                <a:latin typeface="+mn-lt"/>
              </a:rPr>
              <a:t>services</a:t>
            </a:r>
            <a:r>
              <a:rPr lang="pt-BR" sz="3300" dirty="0">
                <a:solidFill>
                  <a:srgbClr val="002060"/>
                </a:solidFill>
                <a:latin typeface="+mn-lt"/>
              </a:rPr>
              <a:t>)</a:t>
            </a:r>
          </a:p>
          <a:p>
            <a:r>
              <a:rPr lang="pt-BR" sz="3300" dirty="0" err="1">
                <a:solidFill>
                  <a:srgbClr val="002060"/>
                </a:solidFill>
                <a:latin typeface="+mn-lt"/>
              </a:rPr>
              <a:t>Eliminate</a:t>
            </a:r>
            <a:r>
              <a:rPr lang="pt-BR" sz="3300" dirty="0">
                <a:solidFill>
                  <a:srgbClr val="002060"/>
                </a:solidFill>
                <a:latin typeface="+mn-lt"/>
              </a:rPr>
              <a:t> </a:t>
            </a:r>
            <a:r>
              <a:rPr lang="pt-BR" sz="3300" dirty="0" err="1">
                <a:solidFill>
                  <a:srgbClr val="002060"/>
                </a:solidFill>
                <a:latin typeface="+mn-lt"/>
              </a:rPr>
              <a:t>customs</a:t>
            </a:r>
            <a:r>
              <a:rPr lang="pt-BR" sz="3300" dirty="0">
                <a:solidFill>
                  <a:srgbClr val="002060"/>
                </a:solidFill>
                <a:latin typeface="+mn-lt"/>
              </a:rPr>
              <a:t> </a:t>
            </a:r>
            <a:r>
              <a:rPr lang="pt-BR" sz="3300" dirty="0" err="1">
                <a:solidFill>
                  <a:srgbClr val="002060"/>
                </a:solidFill>
                <a:latin typeface="+mn-lt"/>
              </a:rPr>
              <a:t>duties</a:t>
            </a:r>
            <a:r>
              <a:rPr lang="pt-BR" sz="3300" dirty="0">
                <a:solidFill>
                  <a:srgbClr val="002060"/>
                </a:solidFill>
                <a:latin typeface="+mn-lt"/>
              </a:rPr>
              <a:t> </a:t>
            </a:r>
            <a:r>
              <a:rPr lang="pt-BR" sz="3300" dirty="0" err="1">
                <a:solidFill>
                  <a:srgbClr val="002060"/>
                </a:solidFill>
                <a:latin typeface="+mn-lt"/>
              </a:rPr>
              <a:t>between</a:t>
            </a:r>
            <a:r>
              <a:rPr lang="pt-BR" sz="3300" dirty="0">
                <a:solidFill>
                  <a:srgbClr val="002060"/>
                </a:solidFill>
                <a:latin typeface="+mn-lt"/>
              </a:rPr>
              <a:t> </a:t>
            </a:r>
            <a:r>
              <a:rPr lang="pt-BR" sz="3300" dirty="0" err="1">
                <a:solidFill>
                  <a:srgbClr val="002060"/>
                </a:solidFill>
                <a:latin typeface="+mn-lt"/>
              </a:rPr>
              <a:t>Member</a:t>
            </a:r>
            <a:r>
              <a:rPr lang="pt-BR" sz="3300" dirty="0">
                <a:solidFill>
                  <a:srgbClr val="002060"/>
                </a:solidFill>
                <a:latin typeface="+mn-lt"/>
              </a:rPr>
              <a:t> States</a:t>
            </a:r>
          </a:p>
          <a:p>
            <a:r>
              <a:rPr lang="pt-BR" sz="3300" dirty="0" err="1">
                <a:solidFill>
                  <a:srgbClr val="002060"/>
                </a:solidFill>
                <a:latin typeface="+mn-lt"/>
              </a:rPr>
              <a:t>Establish</a:t>
            </a:r>
            <a:r>
              <a:rPr lang="pt-BR" sz="3300" dirty="0">
                <a:solidFill>
                  <a:srgbClr val="002060"/>
                </a:solidFill>
                <a:latin typeface="+mn-lt"/>
              </a:rPr>
              <a:t> a </a:t>
            </a:r>
            <a:r>
              <a:rPr lang="pt-BR" sz="3300" dirty="0" err="1">
                <a:solidFill>
                  <a:srgbClr val="002060"/>
                </a:solidFill>
                <a:latin typeface="+mn-lt"/>
              </a:rPr>
              <a:t>Common</a:t>
            </a:r>
            <a:r>
              <a:rPr lang="pt-BR" sz="3300" dirty="0">
                <a:solidFill>
                  <a:srgbClr val="002060"/>
                </a:solidFill>
                <a:latin typeface="+mn-lt"/>
              </a:rPr>
              <a:t> </a:t>
            </a:r>
            <a:r>
              <a:rPr lang="pt-BR" sz="3300" dirty="0" err="1">
                <a:solidFill>
                  <a:srgbClr val="002060"/>
                </a:solidFill>
                <a:latin typeface="+mn-lt"/>
              </a:rPr>
              <a:t>External</a:t>
            </a:r>
            <a:r>
              <a:rPr lang="pt-BR" sz="3300" dirty="0">
                <a:solidFill>
                  <a:srgbClr val="002060"/>
                </a:solidFill>
                <a:latin typeface="+mn-lt"/>
              </a:rPr>
              <a:t> </a:t>
            </a:r>
            <a:r>
              <a:rPr lang="pt-BR" sz="3300" dirty="0" err="1">
                <a:solidFill>
                  <a:srgbClr val="002060"/>
                </a:solidFill>
                <a:latin typeface="+mn-lt"/>
              </a:rPr>
              <a:t>Tariff</a:t>
            </a:r>
            <a:endParaRPr lang="pt-BR" sz="3300" dirty="0">
              <a:solidFill>
                <a:srgbClr val="002060"/>
              </a:solidFill>
              <a:latin typeface="+mn-lt"/>
            </a:endParaRPr>
          </a:p>
          <a:p>
            <a:r>
              <a:rPr lang="pt-BR" sz="3300" dirty="0" err="1">
                <a:solidFill>
                  <a:srgbClr val="002060"/>
                </a:solidFill>
                <a:latin typeface="+mn-lt"/>
              </a:rPr>
              <a:t>Common</a:t>
            </a:r>
            <a:r>
              <a:rPr lang="pt-BR" sz="3300" dirty="0">
                <a:solidFill>
                  <a:srgbClr val="002060"/>
                </a:solidFill>
                <a:latin typeface="+mn-lt"/>
              </a:rPr>
              <a:t> policies for </a:t>
            </a:r>
            <a:r>
              <a:rPr lang="pt-BR" sz="3300" dirty="0" err="1">
                <a:solidFill>
                  <a:srgbClr val="002060"/>
                </a:solidFill>
                <a:latin typeface="+mn-lt"/>
              </a:rPr>
              <a:t>agriculture</a:t>
            </a:r>
            <a:r>
              <a:rPr lang="pt-BR" sz="3300" dirty="0">
                <a:solidFill>
                  <a:srgbClr val="002060"/>
                </a:solidFill>
                <a:latin typeface="+mn-lt"/>
              </a:rPr>
              <a:t> </a:t>
            </a:r>
            <a:r>
              <a:rPr lang="pt-BR" sz="3300" dirty="0" err="1">
                <a:solidFill>
                  <a:srgbClr val="002060"/>
                </a:solidFill>
                <a:latin typeface="+mn-lt"/>
              </a:rPr>
              <a:t>and</a:t>
            </a:r>
            <a:r>
              <a:rPr lang="pt-BR" sz="3300" dirty="0">
                <a:solidFill>
                  <a:srgbClr val="002060"/>
                </a:solidFill>
                <a:latin typeface="+mn-lt"/>
              </a:rPr>
              <a:t> </a:t>
            </a:r>
            <a:r>
              <a:rPr lang="pt-BR" sz="3300" dirty="0" err="1">
                <a:solidFill>
                  <a:srgbClr val="002060"/>
                </a:solidFill>
                <a:latin typeface="+mn-lt"/>
              </a:rPr>
              <a:t>transport</a:t>
            </a:r>
            <a:endParaRPr lang="pt-BR" sz="3300" dirty="0">
              <a:solidFill>
                <a:srgbClr val="002060"/>
              </a:solidFill>
              <a:latin typeface="+mn-lt"/>
            </a:endParaRPr>
          </a:p>
          <a:p>
            <a:r>
              <a:rPr lang="pt-BR" sz="3300" dirty="0" err="1">
                <a:solidFill>
                  <a:srgbClr val="002060"/>
                </a:solidFill>
                <a:latin typeface="+mn-lt"/>
              </a:rPr>
              <a:t>European</a:t>
            </a:r>
            <a:r>
              <a:rPr lang="pt-BR" sz="3300" dirty="0">
                <a:solidFill>
                  <a:srgbClr val="002060"/>
                </a:solidFill>
                <a:latin typeface="+mn-lt"/>
              </a:rPr>
              <a:t> Social </a:t>
            </a:r>
            <a:r>
              <a:rPr lang="pt-BR" sz="3300" dirty="0" err="1">
                <a:solidFill>
                  <a:srgbClr val="002060"/>
                </a:solidFill>
                <a:latin typeface="+mn-lt"/>
              </a:rPr>
              <a:t>fund</a:t>
            </a:r>
            <a:endParaRPr lang="pt-BR" sz="3300" dirty="0">
              <a:solidFill>
                <a:srgbClr val="002060"/>
              </a:solidFill>
              <a:latin typeface="+mn-lt"/>
            </a:endParaRPr>
          </a:p>
          <a:p>
            <a:r>
              <a:rPr lang="pt-BR" sz="3300" dirty="0" err="1">
                <a:solidFill>
                  <a:srgbClr val="002060"/>
                </a:solidFill>
                <a:latin typeface="+mn-lt"/>
              </a:rPr>
              <a:t>European</a:t>
            </a:r>
            <a:r>
              <a:rPr lang="pt-BR" sz="3300" dirty="0">
                <a:solidFill>
                  <a:srgbClr val="002060"/>
                </a:solidFill>
                <a:latin typeface="+mn-lt"/>
              </a:rPr>
              <a:t> </a:t>
            </a:r>
            <a:r>
              <a:rPr lang="pt-BR" sz="3300" dirty="0" err="1">
                <a:solidFill>
                  <a:srgbClr val="002060"/>
                </a:solidFill>
                <a:latin typeface="+mn-lt"/>
              </a:rPr>
              <a:t>investment</a:t>
            </a:r>
            <a:r>
              <a:rPr lang="pt-BR" sz="3300" dirty="0">
                <a:solidFill>
                  <a:srgbClr val="002060"/>
                </a:solidFill>
                <a:latin typeface="+mn-lt"/>
              </a:rPr>
              <a:t> </a:t>
            </a:r>
            <a:r>
              <a:rPr lang="pt-BR" sz="3300" dirty="0" err="1">
                <a:solidFill>
                  <a:srgbClr val="002060"/>
                </a:solidFill>
                <a:latin typeface="+mn-lt"/>
              </a:rPr>
              <a:t>bank</a:t>
            </a:r>
            <a:endParaRPr lang="pt-BR" sz="3300" dirty="0">
              <a:solidFill>
                <a:srgbClr val="002060"/>
              </a:solidFill>
              <a:latin typeface="+mn-lt"/>
            </a:endParaRPr>
          </a:p>
          <a:p>
            <a:pPr lvl="1"/>
            <a:endParaRPr lang="pt-BR" sz="2400" dirty="0"/>
          </a:p>
        </p:txBody>
      </p:sp>
      <p:sp>
        <p:nvSpPr>
          <p:cNvPr id="4" name="Espaço Reservado para Data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a:p>
            <a:endParaRPr lang="en-US" dirty="0"/>
          </a:p>
        </p:txBody>
      </p:sp>
      <p:sp>
        <p:nvSpPr>
          <p:cNvPr id="5" name="Espaço Reservado para Rodapé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ço Reservado para Número de Slide 5"/>
          <p:cNvSpPr>
            <a:spLocks noGrp="1"/>
          </p:cNvSpPr>
          <p:nvPr>
            <p:ph type="sldNum" sz="quarter" idx="12"/>
          </p:nvPr>
        </p:nvSpPr>
        <p:spPr/>
        <p:txBody>
          <a:bodyPr/>
          <a:lstStyle/>
          <a:p>
            <a:fld id="{BA9B540C-44DA-4F69-89C9-7C84606640D3}"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412776"/>
          </a:xfrm>
        </p:spPr>
        <p:txBody>
          <a:bodyPr/>
          <a:lstStyle/>
          <a:p>
            <a:pPr>
              <a:lnSpc>
                <a:spcPct val="100000"/>
              </a:lnSpc>
            </a:pPr>
            <a:r>
              <a:rPr lang="pt-BR" sz="4000" dirty="0" err="1"/>
              <a:t>Commission</a:t>
            </a:r>
            <a:r>
              <a:rPr lang="pt-BR" sz="4000" dirty="0"/>
              <a:t> </a:t>
            </a:r>
            <a:r>
              <a:rPr lang="pt-BR" sz="4000" dirty="0" err="1"/>
              <a:t>has</a:t>
            </a:r>
            <a:r>
              <a:rPr lang="pt-BR" sz="4000" dirty="0"/>
              <a:t> exclusive </a:t>
            </a:r>
            <a:r>
              <a:rPr lang="pt-BR" sz="4000" dirty="0" err="1"/>
              <a:t>competence</a:t>
            </a:r>
            <a:r>
              <a:rPr lang="pt-BR" sz="4000" dirty="0"/>
              <a:t> for </a:t>
            </a:r>
            <a:r>
              <a:rPr lang="pt-BR" sz="4000" dirty="0" err="1"/>
              <a:t>implementing</a:t>
            </a:r>
            <a:r>
              <a:rPr lang="pt-BR" sz="4000" dirty="0"/>
              <a:t> </a:t>
            </a:r>
            <a:r>
              <a:rPr lang="pt-BR" sz="4000" dirty="0" err="1"/>
              <a:t>the</a:t>
            </a:r>
            <a:r>
              <a:rPr lang="pt-BR" sz="4000" dirty="0"/>
              <a:t> PI</a:t>
            </a:r>
          </a:p>
        </p:txBody>
      </p:sp>
      <p:sp>
        <p:nvSpPr>
          <p:cNvPr id="3" name="Espaço Reservado para Conteúdo 2"/>
          <p:cNvSpPr>
            <a:spLocks noGrp="1"/>
          </p:cNvSpPr>
          <p:nvPr>
            <p:ph idx="1"/>
          </p:nvPr>
        </p:nvSpPr>
        <p:spPr>
          <a:xfrm>
            <a:off x="457200" y="1628800"/>
            <a:ext cx="8229600" cy="4968552"/>
          </a:xfrm>
        </p:spPr>
        <p:txBody>
          <a:bodyPr>
            <a:normAutofit fontScale="70000" lnSpcReduction="20000"/>
          </a:bodyPr>
          <a:lstStyle/>
          <a:p>
            <a:r>
              <a:rPr lang="pt-BR" sz="5100" dirty="0">
                <a:solidFill>
                  <a:srgbClr val="002060"/>
                </a:solidFill>
                <a:latin typeface="+mn-lt"/>
              </a:rPr>
              <a:t>4 </a:t>
            </a:r>
            <a:r>
              <a:rPr lang="pt-BR" sz="5100" dirty="0" err="1">
                <a:solidFill>
                  <a:srgbClr val="002060"/>
                </a:solidFill>
                <a:latin typeface="+mn-lt"/>
              </a:rPr>
              <a:t>objectives</a:t>
            </a:r>
            <a:endParaRPr lang="en-US" sz="5100" dirty="0">
              <a:solidFill>
                <a:srgbClr val="002060"/>
              </a:solidFill>
            </a:endParaRPr>
          </a:p>
          <a:p>
            <a:pPr lvl="1">
              <a:buNone/>
            </a:pPr>
            <a:r>
              <a:rPr lang="en-US" sz="4500" dirty="0">
                <a:solidFill>
                  <a:srgbClr val="002060"/>
                </a:solidFill>
                <a:latin typeface="+mn-lt"/>
              </a:rPr>
              <a:t>1 Offering policy support and responding to global challenges</a:t>
            </a:r>
          </a:p>
          <a:p>
            <a:pPr lvl="1">
              <a:buNone/>
            </a:pPr>
            <a:r>
              <a:rPr lang="en-US" sz="4500" dirty="0">
                <a:solidFill>
                  <a:srgbClr val="002060"/>
                </a:solidFill>
                <a:latin typeface="+mn-lt"/>
              </a:rPr>
              <a:t>2 Projecting the international dimension of the </a:t>
            </a:r>
            <a:r>
              <a:rPr lang="en-US" sz="4500" b="1" i="1" dirty="0">
                <a:solidFill>
                  <a:srgbClr val="002060"/>
                </a:solidFill>
                <a:latin typeface="+mn-lt"/>
              </a:rPr>
              <a:t>Europe 2020 Strategy</a:t>
            </a:r>
          </a:p>
          <a:p>
            <a:pPr lvl="1">
              <a:buNone/>
            </a:pPr>
            <a:r>
              <a:rPr lang="en-US" sz="4500" dirty="0">
                <a:solidFill>
                  <a:srgbClr val="002060"/>
                </a:solidFill>
                <a:latin typeface="+mn-lt"/>
              </a:rPr>
              <a:t>3</a:t>
            </a:r>
            <a:r>
              <a:rPr lang="en-US" sz="4500" b="1" i="1" dirty="0">
                <a:solidFill>
                  <a:srgbClr val="002060"/>
                </a:solidFill>
                <a:latin typeface="+mn-lt"/>
              </a:rPr>
              <a:t> </a:t>
            </a:r>
            <a:r>
              <a:rPr lang="en-US" sz="4500" dirty="0">
                <a:solidFill>
                  <a:srgbClr val="002060"/>
                </a:solidFill>
                <a:latin typeface="+mn-lt"/>
              </a:rPr>
              <a:t>Enhancing market access and boosting trade, investment and business opportunities for EU companies</a:t>
            </a:r>
          </a:p>
          <a:p>
            <a:pPr lvl="1">
              <a:buNone/>
            </a:pPr>
            <a:r>
              <a:rPr lang="en-US" sz="4500" dirty="0">
                <a:solidFill>
                  <a:srgbClr val="002060"/>
                </a:solidFill>
                <a:latin typeface="+mn-lt"/>
              </a:rPr>
              <a:t>4 promoting public diplomacy and </a:t>
            </a:r>
            <a:r>
              <a:rPr lang="en-US" sz="4500" dirty="0">
                <a:solidFill>
                  <a:srgbClr val="C00000"/>
                </a:solidFill>
                <a:latin typeface="+mn-lt"/>
              </a:rPr>
              <a:t>academic co-operation</a:t>
            </a:r>
          </a:p>
          <a:p>
            <a:endParaRPr lang="pt-BR" sz="3200" dirty="0">
              <a:solidFill>
                <a:srgbClr val="002060"/>
              </a:solidFill>
              <a:latin typeface="+mn-lt"/>
            </a:endParaRPr>
          </a:p>
          <a:p>
            <a:pPr>
              <a:buNone/>
            </a:pPr>
            <a:endParaRPr lang="pt-BR" dirty="0">
              <a:solidFill>
                <a:srgbClr val="002060"/>
              </a:solidFill>
              <a:latin typeface="+mn-lt"/>
            </a:endParaRPr>
          </a:p>
        </p:txBody>
      </p:sp>
      <p:sp>
        <p:nvSpPr>
          <p:cNvPr id="4" name="Espaço Reservado para Data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a:p>
            <a:endParaRPr lang="en-US" dirty="0"/>
          </a:p>
        </p:txBody>
      </p:sp>
      <p:sp>
        <p:nvSpPr>
          <p:cNvPr id="5" name="Espaço Reservado para Rodapé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ço Reservado para Número de Slide 5"/>
          <p:cNvSpPr>
            <a:spLocks noGrp="1"/>
          </p:cNvSpPr>
          <p:nvPr>
            <p:ph type="sldNum" sz="quarter" idx="12"/>
          </p:nvPr>
        </p:nvSpPr>
        <p:spPr/>
        <p:txBody>
          <a:bodyPr/>
          <a:lstStyle/>
          <a:p>
            <a:fld id="{BA9B540C-44DA-4F69-89C9-7C84606640D3}"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8229600" cy="1916832"/>
          </a:xfrm>
        </p:spPr>
        <p:txBody>
          <a:bodyPr/>
          <a:lstStyle/>
          <a:p>
            <a:r>
              <a:rPr lang="pt-BR"/>
              <a:t>Irrevocable transfer of sovereignty</a:t>
            </a:r>
            <a:endParaRPr lang="pt-BR" dirty="0"/>
          </a:p>
        </p:txBody>
      </p:sp>
      <p:sp>
        <p:nvSpPr>
          <p:cNvPr id="3" name="Espaço Reservado para Conteúdo 2"/>
          <p:cNvSpPr>
            <a:spLocks noGrp="1"/>
          </p:cNvSpPr>
          <p:nvPr>
            <p:ph idx="1"/>
          </p:nvPr>
        </p:nvSpPr>
        <p:spPr/>
        <p:txBody>
          <a:bodyPr>
            <a:normAutofit/>
          </a:bodyPr>
          <a:lstStyle/>
          <a:p>
            <a:pPr algn="just"/>
            <a:endParaRPr lang="pt-BR" dirty="0">
              <a:solidFill>
                <a:srgbClr val="002060"/>
              </a:solidFill>
            </a:endParaRPr>
          </a:p>
          <a:p>
            <a:pPr algn="just">
              <a:buNone/>
            </a:pPr>
            <a:r>
              <a:rPr lang="pt-BR" sz="3200" dirty="0" err="1">
                <a:solidFill>
                  <a:srgbClr val="002060"/>
                </a:solidFill>
                <a:latin typeface="+mn-lt"/>
              </a:rPr>
              <a:t>Then</a:t>
            </a:r>
            <a:r>
              <a:rPr lang="pt-BR" sz="3200" dirty="0">
                <a:solidFill>
                  <a:srgbClr val="002060"/>
                </a:solidFill>
                <a:latin typeface="+mn-lt"/>
              </a:rPr>
              <a:t>: </a:t>
            </a:r>
            <a:r>
              <a:rPr lang="pt-BR" sz="3200" dirty="0" err="1">
                <a:solidFill>
                  <a:srgbClr val="002060"/>
                </a:solidFill>
                <a:latin typeface="+mn-lt"/>
              </a:rPr>
              <a:t>Article</a:t>
            </a:r>
            <a:r>
              <a:rPr lang="pt-BR" sz="3200" dirty="0">
                <a:solidFill>
                  <a:srgbClr val="002060"/>
                </a:solidFill>
                <a:latin typeface="+mn-lt"/>
              </a:rPr>
              <a:t> 50 TEU </a:t>
            </a:r>
            <a:r>
              <a:rPr lang="pt-BR" sz="3200" dirty="0" err="1">
                <a:solidFill>
                  <a:srgbClr val="002060"/>
                </a:solidFill>
                <a:latin typeface="+mn-lt"/>
              </a:rPr>
              <a:t>introduced</a:t>
            </a:r>
            <a:r>
              <a:rPr lang="pt-BR" sz="3200" dirty="0">
                <a:solidFill>
                  <a:srgbClr val="002060"/>
                </a:solidFill>
                <a:latin typeface="+mn-lt"/>
              </a:rPr>
              <a:t> </a:t>
            </a:r>
            <a:r>
              <a:rPr lang="pt-BR" sz="3200" dirty="0" err="1">
                <a:solidFill>
                  <a:srgbClr val="002060"/>
                </a:solidFill>
                <a:latin typeface="+mn-lt"/>
              </a:rPr>
              <a:t>by</a:t>
            </a:r>
            <a:r>
              <a:rPr lang="pt-BR" sz="3200" dirty="0">
                <a:solidFill>
                  <a:srgbClr val="002060"/>
                </a:solidFill>
                <a:latin typeface="+mn-lt"/>
              </a:rPr>
              <a:t> </a:t>
            </a:r>
            <a:r>
              <a:rPr lang="pt-BR" sz="3200" dirty="0" err="1">
                <a:solidFill>
                  <a:srgbClr val="002060"/>
                </a:solidFill>
                <a:latin typeface="+mn-lt"/>
              </a:rPr>
              <a:t>the</a:t>
            </a:r>
            <a:endParaRPr lang="pt-BR" sz="3200" dirty="0">
              <a:solidFill>
                <a:srgbClr val="002060"/>
              </a:solidFill>
              <a:latin typeface="+mn-lt"/>
            </a:endParaRPr>
          </a:p>
          <a:p>
            <a:pPr algn="just">
              <a:buNone/>
            </a:pPr>
            <a:r>
              <a:rPr lang="pt-BR" sz="3200" dirty="0" err="1">
                <a:solidFill>
                  <a:srgbClr val="002060"/>
                </a:solidFill>
                <a:latin typeface="+mn-lt"/>
              </a:rPr>
              <a:t>Treaty</a:t>
            </a:r>
            <a:r>
              <a:rPr lang="pt-BR" sz="3200" dirty="0">
                <a:solidFill>
                  <a:srgbClr val="002060"/>
                </a:solidFill>
                <a:latin typeface="+mn-lt"/>
              </a:rPr>
              <a:t> </a:t>
            </a:r>
            <a:r>
              <a:rPr lang="pt-BR" sz="3200" dirty="0" err="1">
                <a:solidFill>
                  <a:srgbClr val="002060"/>
                </a:solidFill>
                <a:latin typeface="+mn-lt"/>
              </a:rPr>
              <a:t>of</a:t>
            </a:r>
            <a:r>
              <a:rPr lang="pt-BR" sz="3200" dirty="0">
                <a:solidFill>
                  <a:srgbClr val="002060"/>
                </a:solidFill>
                <a:latin typeface="+mn-lt"/>
              </a:rPr>
              <a:t> </a:t>
            </a:r>
            <a:r>
              <a:rPr lang="pt-BR" sz="3200" dirty="0" err="1">
                <a:solidFill>
                  <a:srgbClr val="002060"/>
                </a:solidFill>
                <a:latin typeface="+mn-lt"/>
              </a:rPr>
              <a:t>Lisbon</a:t>
            </a:r>
            <a:r>
              <a:rPr lang="pt-BR" sz="3200" dirty="0">
                <a:solidFill>
                  <a:srgbClr val="002060"/>
                </a:solidFill>
                <a:latin typeface="+mn-lt"/>
              </a:rPr>
              <a:t>, 2010</a:t>
            </a:r>
            <a:endParaRPr lang="pt-BR" sz="3200" dirty="0">
              <a:latin typeface="+mn-lt"/>
            </a:endParaRPr>
          </a:p>
          <a:p>
            <a:pPr lvl="1">
              <a:buNone/>
            </a:pPr>
            <a:r>
              <a:rPr lang="en-US" sz="3200" dirty="0">
                <a:solidFill>
                  <a:srgbClr val="C00000"/>
                </a:solidFill>
                <a:latin typeface="+mn-lt"/>
              </a:rPr>
              <a:t>“1. Any ember State may decide to withdraw from the Union in accordance with its own constitutional requirements.”</a:t>
            </a:r>
            <a:endParaRPr lang="pt-BR" sz="3200" dirty="0">
              <a:solidFill>
                <a:srgbClr val="C00000"/>
              </a:solidFill>
              <a:latin typeface="+mn-lt"/>
            </a:endParaRPr>
          </a:p>
        </p:txBody>
      </p:sp>
      <p:sp>
        <p:nvSpPr>
          <p:cNvPr id="4" name="Espaço Reservado para Data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a:p>
            <a:endParaRPr lang="en-US" dirty="0"/>
          </a:p>
        </p:txBody>
      </p:sp>
      <p:sp>
        <p:nvSpPr>
          <p:cNvPr id="5" name="Espaço Reservado para Rodapé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ço Reservado para Número de Slide 5"/>
          <p:cNvSpPr>
            <a:spLocks noGrp="1"/>
          </p:cNvSpPr>
          <p:nvPr>
            <p:ph type="sldNum" sz="quarter" idx="12"/>
          </p:nvPr>
        </p:nvSpPr>
        <p:spPr/>
        <p:txBody>
          <a:bodyPr/>
          <a:lstStyle/>
          <a:p>
            <a:fld id="{BA9B540C-44DA-4F69-89C9-7C84606640D3}"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8229600" cy="836712"/>
          </a:xfrm>
        </p:spPr>
        <p:txBody>
          <a:bodyPr/>
          <a:lstStyle/>
          <a:p>
            <a:pPr>
              <a:lnSpc>
                <a:spcPct val="100000"/>
              </a:lnSpc>
            </a:pPr>
            <a:r>
              <a:rPr lang="en-US" sz="4400" dirty="0"/>
              <a:t>The rest of Article 50 TEU</a:t>
            </a:r>
            <a:endParaRPr lang="pt-BR" sz="4400" dirty="0"/>
          </a:p>
        </p:txBody>
      </p:sp>
      <p:sp>
        <p:nvSpPr>
          <p:cNvPr id="3" name="Espaço Reservado para Conteúdo 2"/>
          <p:cNvSpPr>
            <a:spLocks noGrp="1"/>
          </p:cNvSpPr>
          <p:nvPr>
            <p:ph idx="1"/>
          </p:nvPr>
        </p:nvSpPr>
        <p:spPr>
          <a:xfrm>
            <a:off x="0" y="980728"/>
            <a:ext cx="9144000" cy="5877272"/>
          </a:xfrm>
        </p:spPr>
        <p:txBody>
          <a:bodyPr>
            <a:normAutofit fontScale="70000" lnSpcReduction="20000"/>
          </a:bodyPr>
          <a:lstStyle/>
          <a:p>
            <a:pPr>
              <a:buNone/>
            </a:pPr>
            <a:r>
              <a:rPr lang="en-US" dirty="0">
                <a:solidFill>
                  <a:srgbClr val="002060"/>
                </a:solidFill>
              </a:rPr>
              <a:t/>
            </a:r>
            <a:br>
              <a:rPr lang="en-US" dirty="0">
                <a:solidFill>
                  <a:srgbClr val="002060"/>
                </a:solidFill>
              </a:rPr>
            </a:br>
            <a:r>
              <a:rPr lang="en-US" dirty="0">
                <a:solidFill>
                  <a:srgbClr val="002060"/>
                </a:solidFill>
              </a:rPr>
              <a:t>2. A Member State which decides to withdraw shall notify the European Council of its intention. In the light of the guidelines provided by the European Council, the Union shall negotiate and conclude an agreement with that State, setting out the arrangements for its withdrawal, taking account of the framework for its future relationship with the Union. That agreement shall be negotiated in accordance with </a:t>
            </a:r>
            <a:r>
              <a:rPr lang="en-US" dirty="0">
                <a:solidFill>
                  <a:srgbClr val="C00000"/>
                </a:solidFill>
              </a:rPr>
              <a:t>Article 218(3) of the Treaty on the Functioning of the European Union. It shall be concluded on behalf of the Union by the Council, acting by a qualified majority, after obtaining the consent of the European Parliament.</a:t>
            </a:r>
            <a:r>
              <a:rPr lang="en-US" dirty="0"/>
              <a:t/>
            </a:r>
            <a:br>
              <a:rPr lang="en-US" dirty="0"/>
            </a:br>
            <a:r>
              <a:rPr lang="en-US" dirty="0"/>
              <a:t/>
            </a:r>
            <a:br>
              <a:rPr lang="en-US" dirty="0"/>
            </a:br>
            <a:r>
              <a:rPr lang="en-US" dirty="0">
                <a:solidFill>
                  <a:srgbClr val="002060"/>
                </a:solidFill>
              </a:rPr>
              <a:t>3. The Treaties shall cease to apply to the State in question from the date of entry into force of the withdrawal agreement or, failing that, two years after the notification referred to in paragraph 2, unless the European Council, in agreement with the Member State concerned, unanimously decides to extend this period.</a:t>
            </a:r>
            <a:br>
              <a:rPr lang="en-US" dirty="0">
                <a:solidFill>
                  <a:srgbClr val="002060"/>
                </a:solidFill>
              </a:rPr>
            </a:br>
            <a:r>
              <a:rPr lang="en-US" dirty="0">
                <a:solidFill>
                  <a:srgbClr val="002060"/>
                </a:solidFill>
              </a:rPr>
              <a:t/>
            </a:r>
            <a:br>
              <a:rPr lang="en-US" dirty="0">
                <a:solidFill>
                  <a:srgbClr val="002060"/>
                </a:solidFill>
              </a:rPr>
            </a:br>
            <a:r>
              <a:rPr lang="en-US" dirty="0">
                <a:solidFill>
                  <a:srgbClr val="002060"/>
                </a:solidFill>
              </a:rPr>
              <a:t>4. For the purposes of paragraphs 2 and 3, </a:t>
            </a:r>
            <a:r>
              <a:rPr lang="en-US" dirty="0">
                <a:solidFill>
                  <a:srgbClr val="C00000"/>
                </a:solidFill>
              </a:rPr>
              <a:t>the member of the European Council or of the Council representing the withdrawing Member State shall not participate in the discussions of the European Council or Council or in decisions concerning it.</a:t>
            </a:r>
            <a:br>
              <a:rPr lang="en-US" dirty="0">
                <a:solidFill>
                  <a:srgbClr val="C00000"/>
                </a:solidFill>
              </a:rPr>
            </a:br>
            <a:r>
              <a:rPr lang="en-US" dirty="0"/>
              <a:t/>
            </a:r>
            <a:br>
              <a:rPr lang="en-US" dirty="0"/>
            </a:br>
            <a:r>
              <a:rPr lang="en-US" dirty="0">
                <a:solidFill>
                  <a:srgbClr val="002060"/>
                </a:solidFill>
              </a:rPr>
              <a:t>A qualified majority shall be defined in accordance with Article 238(3)(b) of the Treaty on the Functioning of the European Union.</a:t>
            </a:r>
            <a:br>
              <a:rPr lang="en-US" dirty="0">
                <a:solidFill>
                  <a:srgbClr val="002060"/>
                </a:solidFill>
              </a:rPr>
            </a:br>
            <a:r>
              <a:rPr lang="en-US" dirty="0">
                <a:solidFill>
                  <a:srgbClr val="002060"/>
                </a:solidFill>
              </a:rPr>
              <a:t/>
            </a:r>
            <a:br>
              <a:rPr lang="en-US" dirty="0">
                <a:solidFill>
                  <a:srgbClr val="002060"/>
                </a:solidFill>
              </a:rPr>
            </a:br>
            <a:r>
              <a:rPr lang="en-US" dirty="0">
                <a:solidFill>
                  <a:srgbClr val="002060"/>
                </a:solidFill>
              </a:rPr>
              <a:t>5. If a State which has withdrawn from the Union asks to rejoin, its request shall be subject to the procedure referred to in Article 49.</a:t>
            </a:r>
            <a:endParaRPr lang="pt-BR" dirty="0">
              <a:solidFill>
                <a:srgbClr val="002060"/>
              </a:solidFill>
            </a:endParaRPr>
          </a:p>
        </p:txBody>
      </p:sp>
      <p:sp>
        <p:nvSpPr>
          <p:cNvPr id="4" name="Espaço Reservado para Data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a:p>
            <a:endParaRPr lang="en-US" dirty="0"/>
          </a:p>
        </p:txBody>
      </p:sp>
      <p:sp>
        <p:nvSpPr>
          <p:cNvPr id="5" name="Espaço Reservado para Rodapé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ço Reservado para Número de Slide 5"/>
          <p:cNvSpPr>
            <a:spLocks noGrp="1"/>
          </p:cNvSpPr>
          <p:nvPr>
            <p:ph type="sldNum" sz="quarter" idx="12"/>
          </p:nvPr>
        </p:nvSpPr>
        <p:spPr/>
        <p:txBody>
          <a:bodyPr/>
          <a:lstStyle/>
          <a:p>
            <a:fld id="{BA9B540C-44DA-4F69-89C9-7C84606640D3}"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a:t>Withdrawal</a:t>
            </a:r>
            <a:r>
              <a:rPr lang="fr-BE" dirty="0"/>
              <a:t> </a:t>
            </a:r>
            <a:r>
              <a:rPr lang="fr-BE" dirty="0" err="1"/>
              <a:t>from</a:t>
            </a:r>
            <a:r>
              <a:rPr lang="fr-BE" dirty="0"/>
              <a:t> the EU?</a:t>
            </a:r>
            <a:endParaRPr lang="en-GB" dirty="0"/>
          </a:p>
        </p:txBody>
      </p:sp>
      <p:sp>
        <p:nvSpPr>
          <p:cNvPr id="3" name="Espace réservé du contenu 2"/>
          <p:cNvSpPr>
            <a:spLocks noGrp="1"/>
          </p:cNvSpPr>
          <p:nvPr>
            <p:ph idx="1"/>
          </p:nvPr>
        </p:nvSpPr>
        <p:spPr>
          <a:xfrm>
            <a:off x="457200" y="1600200"/>
            <a:ext cx="8229600" cy="4925144"/>
          </a:xfrm>
        </p:spPr>
        <p:txBody>
          <a:bodyPr>
            <a:normAutofit/>
          </a:bodyPr>
          <a:lstStyle/>
          <a:p>
            <a:r>
              <a:rPr lang="en-GB" dirty="0">
                <a:solidFill>
                  <a:srgbClr val="002060"/>
                </a:solidFill>
                <a:latin typeface="+mn-lt"/>
              </a:rPr>
              <a:t>The rule of law in EU practice</a:t>
            </a:r>
          </a:p>
          <a:p>
            <a:pPr lvl="1"/>
            <a:r>
              <a:rPr lang="en-GB" dirty="0">
                <a:solidFill>
                  <a:srgbClr val="002060"/>
                </a:solidFill>
                <a:latin typeface="+mn-lt"/>
              </a:rPr>
              <a:t>The Copenhagen criteria</a:t>
            </a:r>
          </a:p>
          <a:p>
            <a:pPr lvl="1"/>
            <a:r>
              <a:rPr lang="en-GB" dirty="0">
                <a:solidFill>
                  <a:srgbClr val="002060"/>
                </a:solidFill>
                <a:latin typeface="+mn-lt"/>
              </a:rPr>
              <a:t>Withdrawal relates to the future</a:t>
            </a:r>
          </a:p>
          <a:p>
            <a:pPr lvl="1"/>
            <a:r>
              <a:rPr lang="en-GB" dirty="0">
                <a:solidFill>
                  <a:srgbClr val="002060"/>
                </a:solidFill>
                <a:latin typeface="+mn-lt"/>
              </a:rPr>
              <a:t>EU rights and obligations  committed to by the UK pre-</a:t>
            </a:r>
            <a:r>
              <a:rPr lang="en-GB" dirty="0" err="1">
                <a:solidFill>
                  <a:srgbClr val="002060"/>
                </a:solidFill>
                <a:latin typeface="+mn-lt"/>
              </a:rPr>
              <a:t>Brexit</a:t>
            </a:r>
            <a:r>
              <a:rPr lang="en-GB" dirty="0">
                <a:solidFill>
                  <a:srgbClr val="002060"/>
                </a:solidFill>
                <a:latin typeface="+mn-lt"/>
              </a:rPr>
              <a:t> are the preserve of the EU Member States</a:t>
            </a:r>
          </a:p>
          <a:p>
            <a:pPr lvl="1"/>
            <a:r>
              <a:rPr lang="en-GB" dirty="0" err="1">
                <a:solidFill>
                  <a:srgbClr val="002060"/>
                </a:solidFill>
                <a:latin typeface="+mn-lt"/>
              </a:rPr>
              <a:t>Brexit</a:t>
            </a:r>
            <a:r>
              <a:rPr lang="en-GB" dirty="0">
                <a:solidFill>
                  <a:srgbClr val="002060"/>
                </a:solidFill>
                <a:latin typeface="+mn-lt"/>
              </a:rPr>
              <a:t> – “if” triggered – will remove the UK from future rights and obligations as a Member State but cannot retrospectively “undo” the rule of law</a:t>
            </a:r>
          </a:p>
          <a:p>
            <a:r>
              <a:rPr lang="en-GB" dirty="0">
                <a:solidFill>
                  <a:srgbClr val="002060"/>
                </a:solidFill>
                <a:latin typeface="+mn-lt"/>
              </a:rPr>
              <a:t>The Vienna Convention 1969 (1949)</a:t>
            </a:r>
          </a:p>
          <a:p>
            <a:pPr lvl="1"/>
            <a:r>
              <a:rPr lang="en-GB" dirty="0">
                <a:solidFill>
                  <a:srgbClr val="002060"/>
                </a:solidFill>
                <a:latin typeface="+mn-lt"/>
              </a:rPr>
              <a:t>Codifies contemporary international law on international agreements concluded between States</a:t>
            </a:r>
          </a:p>
          <a:p>
            <a:pPr lvl="1"/>
            <a:r>
              <a:rPr lang="en-GB" dirty="0">
                <a:solidFill>
                  <a:srgbClr val="002060"/>
                </a:solidFill>
                <a:latin typeface="+mn-lt"/>
              </a:rPr>
              <a:t>Withdrawal, inactive, overactive and selective membership</a:t>
            </a:r>
          </a:p>
        </p:txBody>
      </p:sp>
      <p:sp>
        <p:nvSpPr>
          <p:cNvPr id="4" name="Espace réservé de la date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a:p>
            <a:endParaRPr lang="en-US" dirty="0"/>
          </a:p>
        </p:txBody>
      </p:sp>
      <p:sp>
        <p:nvSpPr>
          <p:cNvPr id="5" name="Espace réservé du pied de page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33</a:t>
            </a:fld>
            <a:endParaRPr lang="en-US"/>
          </a:p>
        </p:txBody>
      </p:sp>
    </p:spTree>
    <p:extLst>
      <p:ext uri="{BB962C8B-B14F-4D97-AF65-F5344CB8AC3E}">
        <p14:creationId xmlns:p14="http://schemas.microsoft.com/office/powerpoint/2010/main" val="6098493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solidFill>
                  <a:srgbClr val="002060"/>
                </a:solidFill>
              </a:rPr>
              <a:t>National Constitutional arrangements</a:t>
            </a:r>
            <a:endParaRPr lang="pt-BR" dirty="0"/>
          </a:p>
        </p:txBody>
      </p:sp>
      <p:sp>
        <p:nvSpPr>
          <p:cNvPr id="3" name="Espaço Reservado para Conteúdo 2"/>
          <p:cNvSpPr>
            <a:spLocks noGrp="1"/>
          </p:cNvSpPr>
          <p:nvPr>
            <p:ph idx="1"/>
          </p:nvPr>
        </p:nvSpPr>
        <p:spPr>
          <a:xfrm>
            <a:off x="251520" y="1600200"/>
            <a:ext cx="8640960" cy="4997152"/>
          </a:xfrm>
        </p:spPr>
        <p:txBody>
          <a:bodyPr>
            <a:normAutofit fontScale="92500" lnSpcReduction="20000"/>
          </a:bodyPr>
          <a:lstStyle/>
          <a:p>
            <a:r>
              <a:rPr lang="en-GB" sz="4000" dirty="0">
                <a:solidFill>
                  <a:srgbClr val="002060"/>
                </a:solidFill>
                <a:latin typeface="+mn-lt"/>
              </a:rPr>
              <a:t>UK is a Parliamentary democracy</a:t>
            </a:r>
          </a:p>
          <a:p>
            <a:r>
              <a:rPr lang="en-GB" sz="4000" dirty="0">
                <a:solidFill>
                  <a:srgbClr val="002060"/>
                </a:solidFill>
                <a:latin typeface="+mn-lt"/>
              </a:rPr>
              <a:t>Constitution Law highly complex (no written Constitution as such)</a:t>
            </a:r>
          </a:p>
          <a:p>
            <a:r>
              <a:rPr lang="en-GB" sz="4000" dirty="0">
                <a:solidFill>
                  <a:srgbClr val="002060"/>
                </a:solidFill>
                <a:latin typeface="+mn-lt"/>
              </a:rPr>
              <a:t>Rule of law is a fundamental principle </a:t>
            </a:r>
          </a:p>
          <a:p>
            <a:r>
              <a:rPr lang="en-GB" sz="4000" dirty="0">
                <a:solidFill>
                  <a:srgbClr val="C00000"/>
                </a:solidFill>
                <a:latin typeface="+mn-lt"/>
              </a:rPr>
              <a:t>Judicial review </a:t>
            </a:r>
            <a:r>
              <a:rPr lang="en-GB" sz="4000" dirty="0">
                <a:solidFill>
                  <a:srgbClr val="002060"/>
                </a:solidFill>
                <a:latin typeface="+mn-lt"/>
              </a:rPr>
              <a:t>by UK Courts for executive’s (absolutism of King’s) </a:t>
            </a:r>
            <a:r>
              <a:rPr lang="en-GB" sz="4000" dirty="0">
                <a:solidFill>
                  <a:srgbClr val="C00000"/>
                </a:solidFill>
                <a:latin typeface="+mn-lt"/>
              </a:rPr>
              <a:t>abuse of power</a:t>
            </a:r>
          </a:p>
          <a:p>
            <a:pPr lvl="1"/>
            <a:r>
              <a:rPr lang="en-GB" sz="3200" dirty="0">
                <a:solidFill>
                  <a:srgbClr val="002060"/>
                </a:solidFill>
                <a:latin typeface="+mn-lt"/>
              </a:rPr>
              <a:t>of </a:t>
            </a:r>
            <a:r>
              <a:rPr lang="en-GB" sz="3200" u="sng" dirty="0">
                <a:solidFill>
                  <a:srgbClr val="002060"/>
                </a:solidFill>
                <a:latin typeface="+mn-lt"/>
              </a:rPr>
              <a:t>exercise of legal powers by public authorities that affect a person’s legal situation </a:t>
            </a:r>
          </a:p>
          <a:p>
            <a:endParaRPr lang="pt-BR" dirty="0"/>
          </a:p>
        </p:txBody>
      </p:sp>
      <p:sp>
        <p:nvSpPr>
          <p:cNvPr id="4" name="Espaço Reservado para Data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a:p>
            <a:endParaRPr lang="en-US" dirty="0"/>
          </a:p>
        </p:txBody>
      </p:sp>
      <p:sp>
        <p:nvSpPr>
          <p:cNvPr id="5" name="Espaço Reservado para Rodapé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ço Reservado para Número de Slide 5"/>
          <p:cNvSpPr>
            <a:spLocks noGrp="1"/>
          </p:cNvSpPr>
          <p:nvPr>
            <p:ph type="sldNum" sz="quarter" idx="12"/>
          </p:nvPr>
        </p:nvSpPr>
        <p:spPr/>
        <p:txBody>
          <a:bodyPr/>
          <a:lstStyle/>
          <a:p>
            <a:fld id="{BA9B540C-44DA-4F69-89C9-7C84606640D3}"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UK judicial </a:t>
            </a:r>
            <a:r>
              <a:rPr lang="pt-BR" dirty="0" err="1"/>
              <a:t>review</a:t>
            </a:r>
            <a:r>
              <a:rPr lang="pt-BR" dirty="0"/>
              <a:t> </a:t>
            </a:r>
            <a:r>
              <a:rPr lang="pt-BR" dirty="0" err="1"/>
              <a:t>of</a:t>
            </a:r>
            <a:r>
              <a:rPr lang="pt-BR" dirty="0"/>
              <a:t> </a:t>
            </a:r>
            <a:r>
              <a:rPr lang="pt-BR" dirty="0" err="1"/>
              <a:t>Brexit</a:t>
            </a:r>
            <a:r>
              <a:rPr lang="pt-BR" dirty="0"/>
              <a:t> referendum</a:t>
            </a:r>
          </a:p>
        </p:txBody>
      </p:sp>
      <p:sp>
        <p:nvSpPr>
          <p:cNvPr id="3" name="Espaço Reservado para Conteúdo 2"/>
          <p:cNvSpPr>
            <a:spLocks noGrp="1"/>
          </p:cNvSpPr>
          <p:nvPr>
            <p:ph idx="1"/>
          </p:nvPr>
        </p:nvSpPr>
        <p:spPr/>
        <p:txBody>
          <a:bodyPr>
            <a:normAutofit fontScale="92500" lnSpcReduction="20000"/>
          </a:bodyPr>
          <a:lstStyle/>
          <a:p>
            <a:r>
              <a:rPr lang="pt-BR" sz="3600" dirty="0">
                <a:solidFill>
                  <a:srgbClr val="002060"/>
                </a:solidFill>
                <a:latin typeface="+mn-lt"/>
              </a:rPr>
              <a:t>Individual </a:t>
            </a:r>
            <a:r>
              <a:rPr lang="pt-BR" sz="3600" dirty="0" err="1">
                <a:solidFill>
                  <a:srgbClr val="002060"/>
                </a:solidFill>
                <a:latin typeface="+mn-lt"/>
              </a:rPr>
              <a:t>or</a:t>
            </a:r>
            <a:r>
              <a:rPr lang="pt-BR" sz="3600" dirty="0">
                <a:solidFill>
                  <a:srgbClr val="002060"/>
                </a:solidFill>
                <a:latin typeface="+mn-lt"/>
              </a:rPr>
              <a:t> </a:t>
            </a:r>
            <a:r>
              <a:rPr lang="pt-BR" sz="3600" dirty="0" err="1">
                <a:solidFill>
                  <a:srgbClr val="002060"/>
                </a:solidFill>
                <a:latin typeface="+mn-lt"/>
              </a:rPr>
              <a:t>companies</a:t>
            </a:r>
            <a:r>
              <a:rPr lang="pt-BR" sz="3600" dirty="0">
                <a:solidFill>
                  <a:srgbClr val="002060"/>
                </a:solidFill>
                <a:latin typeface="+mn-lt"/>
              </a:rPr>
              <a:t>, </a:t>
            </a:r>
            <a:r>
              <a:rPr lang="pt-BR" sz="3600" dirty="0" err="1">
                <a:solidFill>
                  <a:srgbClr val="002060"/>
                </a:solidFill>
                <a:latin typeface="+mn-lt"/>
              </a:rPr>
              <a:t>etc</a:t>
            </a:r>
            <a:r>
              <a:rPr lang="pt-BR" sz="3600" dirty="0">
                <a:solidFill>
                  <a:srgbClr val="002060"/>
                </a:solidFill>
                <a:latin typeface="+mn-lt"/>
              </a:rPr>
              <a:t>, </a:t>
            </a:r>
          </a:p>
          <a:p>
            <a:pPr lvl="1"/>
            <a:r>
              <a:rPr lang="pt-BR" sz="3000" u="sng" dirty="0" err="1">
                <a:solidFill>
                  <a:srgbClr val="002060"/>
                </a:solidFill>
                <a:latin typeface="+mn-lt"/>
              </a:rPr>
              <a:t>Including</a:t>
            </a:r>
            <a:r>
              <a:rPr lang="pt-BR" sz="3000" u="sng" dirty="0">
                <a:solidFill>
                  <a:srgbClr val="002060"/>
                </a:solidFill>
                <a:latin typeface="+mn-lt"/>
              </a:rPr>
              <a:t> </a:t>
            </a:r>
            <a:r>
              <a:rPr lang="pt-BR" sz="3000" u="sng" dirty="0" err="1">
                <a:solidFill>
                  <a:srgbClr val="002060"/>
                </a:solidFill>
                <a:latin typeface="+mn-lt"/>
              </a:rPr>
              <a:t>from</a:t>
            </a:r>
            <a:r>
              <a:rPr lang="pt-BR" sz="3000" u="sng" dirty="0">
                <a:solidFill>
                  <a:srgbClr val="002060"/>
                </a:solidFill>
                <a:latin typeface="+mn-lt"/>
              </a:rPr>
              <a:t> </a:t>
            </a:r>
            <a:r>
              <a:rPr lang="pt-BR" sz="3000" u="sng" dirty="0" err="1">
                <a:solidFill>
                  <a:srgbClr val="002060"/>
                </a:solidFill>
                <a:latin typeface="+mn-lt"/>
              </a:rPr>
              <a:t>other</a:t>
            </a:r>
            <a:r>
              <a:rPr lang="pt-BR" sz="3000" u="sng" dirty="0">
                <a:solidFill>
                  <a:srgbClr val="002060"/>
                </a:solidFill>
                <a:latin typeface="+mn-lt"/>
              </a:rPr>
              <a:t> countries</a:t>
            </a:r>
          </a:p>
          <a:p>
            <a:r>
              <a:rPr lang="pt-BR" sz="3600" dirty="0" err="1">
                <a:solidFill>
                  <a:srgbClr val="002060"/>
                </a:solidFill>
                <a:latin typeface="+mn-lt"/>
              </a:rPr>
              <a:t>affected</a:t>
            </a:r>
            <a:r>
              <a:rPr lang="pt-BR" sz="3600" dirty="0">
                <a:solidFill>
                  <a:srgbClr val="002060"/>
                </a:solidFill>
                <a:latin typeface="+mn-lt"/>
              </a:rPr>
              <a:t> </a:t>
            </a:r>
            <a:r>
              <a:rPr lang="pt-BR" sz="3600" dirty="0" err="1">
                <a:solidFill>
                  <a:srgbClr val="002060"/>
                </a:solidFill>
                <a:latin typeface="+mn-lt"/>
              </a:rPr>
              <a:t>by</a:t>
            </a:r>
            <a:r>
              <a:rPr lang="pt-BR" sz="3600" dirty="0">
                <a:solidFill>
                  <a:srgbClr val="002060"/>
                </a:solidFill>
                <a:latin typeface="+mn-lt"/>
              </a:rPr>
              <a:t> </a:t>
            </a:r>
            <a:r>
              <a:rPr lang="pt-BR" sz="3600" dirty="0" err="1">
                <a:solidFill>
                  <a:srgbClr val="002060"/>
                </a:solidFill>
                <a:latin typeface="+mn-lt"/>
              </a:rPr>
              <a:t>exercise</a:t>
            </a:r>
            <a:r>
              <a:rPr lang="pt-BR" sz="3600" dirty="0">
                <a:solidFill>
                  <a:srgbClr val="002060"/>
                </a:solidFill>
                <a:latin typeface="+mn-lt"/>
              </a:rPr>
              <a:t> </a:t>
            </a:r>
            <a:r>
              <a:rPr lang="pt-BR" sz="3600" dirty="0" err="1">
                <a:solidFill>
                  <a:srgbClr val="002060"/>
                </a:solidFill>
                <a:latin typeface="+mn-lt"/>
              </a:rPr>
              <a:t>of</a:t>
            </a:r>
            <a:r>
              <a:rPr lang="pt-BR" sz="3600" dirty="0">
                <a:solidFill>
                  <a:srgbClr val="002060"/>
                </a:solidFill>
                <a:latin typeface="+mn-lt"/>
              </a:rPr>
              <a:t> legal </a:t>
            </a:r>
            <a:r>
              <a:rPr lang="pt-BR" sz="3600" dirty="0" err="1">
                <a:solidFill>
                  <a:srgbClr val="002060"/>
                </a:solidFill>
                <a:latin typeface="+mn-lt"/>
              </a:rPr>
              <a:t>power</a:t>
            </a:r>
            <a:endParaRPr lang="pt-BR" sz="3600" dirty="0">
              <a:solidFill>
                <a:srgbClr val="002060"/>
              </a:solidFill>
              <a:latin typeface="+mn-lt"/>
            </a:endParaRPr>
          </a:p>
          <a:p>
            <a:r>
              <a:rPr lang="pt-BR" sz="3600" dirty="0" err="1">
                <a:solidFill>
                  <a:srgbClr val="002060"/>
                </a:solidFill>
                <a:latin typeface="+mn-lt"/>
              </a:rPr>
              <a:t>by</a:t>
            </a:r>
            <a:r>
              <a:rPr lang="pt-BR" sz="3600" dirty="0">
                <a:solidFill>
                  <a:srgbClr val="002060"/>
                </a:solidFill>
                <a:latin typeface="+mn-lt"/>
              </a:rPr>
              <a:t> a </a:t>
            </a:r>
            <a:r>
              <a:rPr lang="pt-BR" sz="3600" dirty="0" err="1">
                <a:solidFill>
                  <a:srgbClr val="002060"/>
                </a:solidFill>
                <a:latin typeface="+mn-lt"/>
              </a:rPr>
              <a:t>public</a:t>
            </a:r>
            <a:r>
              <a:rPr lang="pt-BR" sz="3600" dirty="0">
                <a:solidFill>
                  <a:srgbClr val="002060"/>
                </a:solidFill>
                <a:latin typeface="+mn-lt"/>
              </a:rPr>
              <a:t> </a:t>
            </a:r>
            <a:r>
              <a:rPr lang="pt-BR" sz="3600" dirty="0" err="1">
                <a:solidFill>
                  <a:srgbClr val="002060"/>
                </a:solidFill>
                <a:latin typeface="+mn-lt"/>
              </a:rPr>
              <a:t>authority</a:t>
            </a:r>
            <a:r>
              <a:rPr lang="pt-BR" sz="3600" dirty="0">
                <a:solidFill>
                  <a:srgbClr val="002060"/>
                </a:solidFill>
                <a:latin typeface="+mn-lt"/>
              </a:rPr>
              <a:t> (</a:t>
            </a:r>
            <a:r>
              <a:rPr lang="pt-BR" sz="3600" dirty="0" err="1">
                <a:solidFill>
                  <a:srgbClr val="002060"/>
                </a:solidFill>
                <a:latin typeface="+mn-lt"/>
              </a:rPr>
              <a:t>government</a:t>
            </a:r>
            <a:r>
              <a:rPr lang="pt-BR" sz="3600" dirty="0">
                <a:solidFill>
                  <a:srgbClr val="002060"/>
                </a:solidFill>
                <a:latin typeface="+mn-lt"/>
              </a:rPr>
              <a:t>)</a:t>
            </a:r>
          </a:p>
          <a:p>
            <a:r>
              <a:rPr lang="pt-BR" sz="3600" dirty="0" err="1">
                <a:solidFill>
                  <a:srgbClr val="C00000"/>
                </a:solidFill>
                <a:latin typeface="+mn-lt"/>
              </a:rPr>
              <a:t>Seek</a:t>
            </a:r>
            <a:r>
              <a:rPr lang="pt-BR" sz="3600" dirty="0">
                <a:solidFill>
                  <a:srgbClr val="C00000"/>
                </a:solidFill>
                <a:latin typeface="+mn-lt"/>
              </a:rPr>
              <a:t> judicial </a:t>
            </a:r>
            <a:r>
              <a:rPr lang="pt-BR" sz="3600" dirty="0" err="1">
                <a:solidFill>
                  <a:srgbClr val="C00000"/>
                </a:solidFill>
                <a:latin typeface="+mn-lt"/>
              </a:rPr>
              <a:t>review</a:t>
            </a:r>
            <a:r>
              <a:rPr lang="pt-BR" sz="3600" dirty="0">
                <a:solidFill>
                  <a:srgbClr val="C00000"/>
                </a:solidFill>
                <a:latin typeface="+mn-lt"/>
              </a:rPr>
              <a:t> </a:t>
            </a:r>
            <a:r>
              <a:rPr lang="pt-BR" sz="3600" dirty="0" err="1">
                <a:solidFill>
                  <a:srgbClr val="C00000"/>
                </a:solidFill>
                <a:latin typeface="+mn-lt"/>
              </a:rPr>
              <a:t>before</a:t>
            </a:r>
            <a:r>
              <a:rPr lang="pt-BR" sz="3600" dirty="0">
                <a:solidFill>
                  <a:srgbClr val="C00000"/>
                </a:solidFill>
                <a:latin typeface="+mn-lt"/>
              </a:rPr>
              <a:t> UK </a:t>
            </a:r>
            <a:r>
              <a:rPr lang="pt-BR" sz="3600" dirty="0" err="1">
                <a:solidFill>
                  <a:srgbClr val="C00000"/>
                </a:solidFill>
                <a:latin typeface="+mn-lt"/>
              </a:rPr>
              <a:t>courts</a:t>
            </a:r>
            <a:r>
              <a:rPr lang="pt-BR" sz="3600" dirty="0">
                <a:solidFill>
                  <a:srgbClr val="C00000"/>
                </a:solidFill>
                <a:latin typeface="+mn-lt"/>
              </a:rPr>
              <a:t> </a:t>
            </a:r>
            <a:r>
              <a:rPr lang="pt-BR" sz="3600" dirty="0">
                <a:solidFill>
                  <a:srgbClr val="002060"/>
                </a:solidFill>
                <a:latin typeface="+mn-lt"/>
              </a:rPr>
              <a:t>(</a:t>
            </a:r>
            <a:r>
              <a:rPr lang="pt-BR" sz="3600" dirty="0" err="1">
                <a:solidFill>
                  <a:srgbClr val="002060"/>
                </a:solidFill>
                <a:latin typeface="+mn-lt"/>
              </a:rPr>
              <a:t>compensation</a:t>
            </a:r>
            <a:r>
              <a:rPr lang="pt-BR" sz="3600" dirty="0">
                <a:solidFill>
                  <a:srgbClr val="002060"/>
                </a:solidFill>
                <a:latin typeface="+mn-lt"/>
              </a:rPr>
              <a:t>) </a:t>
            </a:r>
            <a:r>
              <a:rPr lang="pt-BR" sz="3600" dirty="0" err="1">
                <a:solidFill>
                  <a:srgbClr val="002060"/>
                </a:solidFill>
                <a:latin typeface="+mn-lt"/>
              </a:rPr>
              <a:t>where</a:t>
            </a:r>
            <a:r>
              <a:rPr lang="pt-BR" sz="3600" dirty="0">
                <a:solidFill>
                  <a:srgbClr val="002060"/>
                </a:solidFill>
                <a:latin typeface="+mn-lt"/>
              </a:rPr>
              <a:t> </a:t>
            </a:r>
            <a:r>
              <a:rPr lang="pt-BR" sz="3600" dirty="0" err="1">
                <a:solidFill>
                  <a:srgbClr val="002060"/>
                </a:solidFill>
                <a:latin typeface="+mn-lt"/>
              </a:rPr>
              <a:t>the</a:t>
            </a:r>
            <a:r>
              <a:rPr lang="pt-BR" sz="3600" dirty="0">
                <a:solidFill>
                  <a:srgbClr val="002060"/>
                </a:solidFill>
                <a:latin typeface="+mn-lt"/>
              </a:rPr>
              <a:t> </a:t>
            </a:r>
            <a:r>
              <a:rPr lang="pt-BR" sz="3600" dirty="0" err="1">
                <a:solidFill>
                  <a:srgbClr val="002060"/>
                </a:solidFill>
                <a:latin typeface="+mn-lt"/>
              </a:rPr>
              <a:t>measures</a:t>
            </a:r>
            <a:endParaRPr lang="pt-BR" sz="3600" dirty="0">
              <a:solidFill>
                <a:srgbClr val="002060"/>
              </a:solidFill>
              <a:latin typeface="+mn-lt"/>
            </a:endParaRPr>
          </a:p>
          <a:p>
            <a:pPr lvl="1"/>
            <a:r>
              <a:rPr lang="pt-BR" sz="3600" dirty="0" err="1">
                <a:solidFill>
                  <a:srgbClr val="002060"/>
                </a:solidFill>
                <a:latin typeface="+mn-lt"/>
              </a:rPr>
              <a:t>Reduce</a:t>
            </a:r>
            <a:r>
              <a:rPr lang="pt-BR" sz="3600" dirty="0">
                <a:solidFill>
                  <a:srgbClr val="002060"/>
                </a:solidFill>
                <a:latin typeface="+mn-lt"/>
              </a:rPr>
              <a:t> </a:t>
            </a:r>
            <a:r>
              <a:rPr lang="pt-BR" sz="3600" dirty="0" err="1">
                <a:solidFill>
                  <a:srgbClr val="002060"/>
                </a:solidFill>
                <a:latin typeface="+mn-lt"/>
              </a:rPr>
              <a:t>their</a:t>
            </a:r>
            <a:r>
              <a:rPr lang="pt-BR" sz="3600" dirty="0">
                <a:solidFill>
                  <a:srgbClr val="002060"/>
                </a:solidFill>
                <a:latin typeface="+mn-lt"/>
              </a:rPr>
              <a:t> </a:t>
            </a:r>
            <a:r>
              <a:rPr lang="pt-BR" sz="3600" dirty="0" err="1">
                <a:solidFill>
                  <a:srgbClr val="002060"/>
                </a:solidFill>
                <a:latin typeface="+mn-lt"/>
              </a:rPr>
              <a:t>freedom</a:t>
            </a:r>
            <a:endParaRPr lang="pt-BR" sz="3600" dirty="0">
              <a:solidFill>
                <a:srgbClr val="002060"/>
              </a:solidFill>
              <a:latin typeface="+mn-lt"/>
            </a:endParaRPr>
          </a:p>
          <a:p>
            <a:pPr lvl="1"/>
            <a:r>
              <a:rPr lang="pt-BR" sz="3600" dirty="0" err="1">
                <a:solidFill>
                  <a:srgbClr val="002060"/>
                </a:solidFill>
                <a:latin typeface="+mn-lt"/>
              </a:rPr>
              <a:t>Deprive</a:t>
            </a:r>
            <a:r>
              <a:rPr lang="pt-BR" sz="3600" dirty="0">
                <a:solidFill>
                  <a:srgbClr val="002060"/>
                </a:solidFill>
                <a:latin typeface="+mn-lt"/>
              </a:rPr>
              <a:t> </a:t>
            </a:r>
            <a:r>
              <a:rPr lang="pt-BR" sz="3600" dirty="0" err="1">
                <a:solidFill>
                  <a:srgbClr val="002060"/>
                </a:solidFill>
                <a:latin typeface="+mn-lt"/>
              </a:rPr>
              <a:t>them</a:t>
            </a:r>
            <a:r>
              <a:rPr lang="pt-BR" sz="3600" dirty="0">
                <a:solidFill>
                  <a:srgbClr val="002060"/>
                </a:solidFill>
                <a:latin typeface="+mn-lt"/>
              </a:rPr>
              <a:t> </a:t>
            </a:r>
            <a:r>
              <a:rPr lang="pt-BR" sz="3600" dirty="0" err="1">
                <a:solidFill>
                  <a:srgbClr val="002060"/>
                </a:solidFill>
                <a:latin typeface="+mn-lt"/>
              </a:rPr>
              <a:t>of</a:t>
            </a:r>
            <a:r>
              <a:rPr lang="pt-BR" sz="3600" dirty="0">
                <a:solidFill>
                  <a:srgbClr val="002060"/>
                </a:solidFill>
                <a:latin typeface="+mn-lt"/>
              </a:rPr>
              <a:t> </a:t>
            </a:r>
            <a:r>
              <a:rPr lang="pt-BR" sz="3600" dirty="0" err="1">
                <a:solidFill>
                  <a:srgbClr val="002060"/>
                </a:solidFill>
                <a:latin typeface="+mn-lt"/>
              </a:rPr>
              <a:t>their</a:t>
            </a:r>
            <a:r>
              <a:rPr lang="pt-BR" sz="3600" dirty="0">
                <a:solidFill>
                  <a:srgbClr val="002060"/>
                </a:solidFill>
                <a:latin typeface="+mn-lt"/>
              </a:rPr>
              <a:t> </a:t>
            </a:r>
            <a:r>
              <a:rPr lang="pt-BR" sz="3600" dirty="0" err="1">
                <a:solidFill>
                  <a:srgbClr val="002060"/>
                </a:solidFill>
                <a:latin typeface="+mn-lt"/>
              </a:rPr>
              <a:t>rights</a:t>
            </a:r>
            <a:endParaRPr lang="pt-BR" sz="3600" dirty="0">
              <a:solidFill>
                <a:srgbClr val="002060"/>
              </a:solidFill>
              <a:latin typeface="+mn-lt"/>
            </a:endParaRPr>
          </a:p>
          <a:p>
            <a:pPr lvl="1"/>
            <a:r>
              <a:rPr lang="pt-BR" sz="3600" dirty="0" err="1">
                <a:solidFill>
                  <a:srgbClr val="002060"/>
                </a:solidFill>
                <a:latin typeface="+mn-lt"/>
              </a:rPr>
              <a:t>Impose</a:t>
            </a:r>
            <a:r>
              <a:rPr lang="pt-BR" sz="3600" dirty="0">
                <a:solidFill>
                  <a:srgbClr val="002060"/>
                </a:solidFill>
                <a:latin typeface="+mn-lt"/>
              </a:rPr>
              <a:t> </a:t>
            </a:r>
            <a:r>
              <a:rPr lang="pt-BR" sz="3600" dirty="0" err="1">
                <a:solidFill>
                  <a:srgbClr val="002060"/>
                </a:solidFill>
                <a:latin typeface="+mn-lt"/>
              </a:rPr>
              <a:t>new</a:t>
            </a:r>
            <a:r>
              <a:rPr lang="pt-BR" sz="3600" dirty="0">
                <a:solidFill>
                  <a:srgbClr val="002060"/>
                </a:solidFill>
                <a:latin typeface="+mn-lt"/>
              </a:rPr>
              <a:t> legal </a:t>
            </a:r>
            <a:r>
              <a:rPr lang="pt-BR" sz="3600" dirty="0" err="1">
                <a:solidFill>
                  <a:srgbClr val="002060"/>
                </a:solidFill>
                <a:latin typeface="+mn-lt"/>
              </a:rPr>
              <a:t>obligations</a:t>
            </a:r>
            <a:endParaRPr lang="pt-BR" sz="3600" dirty="0">
              <a:solidFill>
                <a:srgbClr val="002060"/>
              </a:solidFill>
              <a:latin typeface="+mn-lt"/>
            </a:endParaRPr>
          </a:p>
        </p:txBody>
      </p:sp>
      <p:sp>
        <p:nvSpPr>
          <p:cNvPr id="4" name="Espaço Reservado para Data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p:txBody>
      </p:sp>
      <p:sp>
        <p:nvSpPr>
          <p:cNvPr id="5" name="Espaço Reservado para Rodapé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ço Reservado para Número de Slide 5"/>
          <p:cNvSpPr>
            <a:spLocks noGrp="1"/>
          </p:cNvSpPr>
          <p:nvPr>
            <p:ph type="sldNum" sz="quarter" idx="12"/>
          </p:nvPr>
        </p:nvSpPr>
        <p:spPr/>
        <p:txBody>
          <a:bodyPr/>
          <a:lstStyle/>
          <a:p>
            <a:fld id="{BA9B540C-44DA-4F69-89C9-7C84606640D3}"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32656"/>
            <a:ext cx="8229600" cy="1512168"/>
          </a:xfrm>
        </p:spPr>
        <p:txBody>
          <a:bodyPr/>
          <a:lstStyle/>
          <a:p>
            <a:r>
              <a:rPr lang="pt-BR" dirty="0"/>
              <a:t>Judicial </a:t>
            </a:r>
            <a:r>
              <a:rPr lang="pt-BR" dirty="0" err="1"/>
              <a:t>review</a:t>
            </a:r>
            <a:r>
              <a:rPr lang="pt-BR" dirty="0"/>
              <a:t> </a:t>
            </a:r>
            <a:r>
              <a:rPr lang="pt-BR" dirty="0" err="1"/>
              <a:t>also</a:t>
            </a:r>
            <a:r>
              <a:rPr lang="pt-BR" dirty="0"/>
              <a:t> </a:t>
            </a:r>
            <a:r>
              <a:rPr lang="pt-BR" dirty="0" err="1"/>
              <a:t>before</a:t>
            </a:r>
            <a:r>
              <a:rPr lang="pt-BR" dirty="0"/>
              <a:t> EU </a:t>
            </a:r>
            <a:r>
              <a:rPr lang="pt-BR" dirty="0" err="1"/>
              <a:t>Courts</a:t>
            </a:r>
            <a:endParaRPr lang="pt-BR" dirty="0"/>
          </a:p>
        </p:txBody>
      </p:sp>
      <p:sp>
        <p:nvSpPr>
          <p:cNvPr id="3" name="Espaço Reservado para Conteúdo 2"/>
          <p:cNvSpPr>
            <a:spLocks noGrp="1"/>
          </p:cNvSpPr>
          <p:nvPr>
            <p:ph idx="1"/>
          </p:nvPr>
        </p:nvSpPr>
        <p:spPr>
          <a:xfrm>
            <a:off x="457200" y="1772816"/>
            <a:ext cx="8229600" cy="4353347"/>
          </a:xfrm>
        </p:spPr>
        <p:txBody>
          <a:bodyPr/>
          <a:lstStyle/>
          <a:p>
            <a:pPr>
              <a:buNone/>
            </a:pPr>
            <a:endParaRPr lang="pt-BR" sz="3200" dirty="0">
              <a:solidFill>
                <a:srgbClr val="002060"/>
              </a:solidFill>
              <a:latin typeface="+mn-lt"/>
            </a:endParaRPr>
          </a:p>
          <a:p>
            <a:r>
              <a:rPr lang="pt-BR" sz="3200" dirty="0" err="1">
                <a:solidFill>
                  <a:srgbClr val="002060"/>
                </a:solidFill>
                <a:latin typeface="+mn-lt"/>
              </a:rPr>
              <a:t>Individuals</a:t>
            </a:r>
            <a:r>
              <a:rPr lang="pt-BR" sz="3200" dirty="0">
                <a:solidFill>
                  <a:srgbClr val="002060"/>
                </a:solidFill>
                <a:latin typeface="+mn-lt"/>
              </a:rPr>
              <a:t> </a:t>
            </a:r>
            <a:r>
              <a:rPr lang="pt-BR" sz="3200" dirty="0" err="1">
                <a:solidFill>
                  <a:srgbClr val="002060"/>
                </a:solidFill>
                <a:latin typeface="+mn-lt"/>
              </a:rPr>
              <a:t>and</a:t>
            </a:r>
            <a:r>
              <a:rPr lang="pt-BR" sz="3200" dirty="0">
                <a:solidFill>
                  <a:srgbClr val="002060"/>
                </a:solidFill>
                <a:latin typeface="+mn-lt"/>
              </a:rPr>
              <a:t> </a:t>
            </a:r>
            <a:r>
              <a:rPr lang="pt-BR" sz="3200" dirty="0" err="1">
                <a:solidFill>
                  <a:srgbClr val="002060"/>
                </a:solidFill>
                <a:latin typeface="+mn-lt"/>
              </a:rPr>
              <a:t>companies</a:t>
            </a:r>
            <a:r>
              <a:rPr lang="pt-BR" sz="3200" dirty="0">
                <a:solidFill>
                  <a:srgbClr val="002060"/>
                </a:solidFill>
                <a:latin typeface="+mn-lt"/>
              </a:rPr>
              <a:t> </a:t>
            </a:r>
            <a:r>
              <a:rPr lang="pt-BR" sz="3200" dirty="0" err="1">
                <a:solidFill>
                  <a:srgbClr val="002060"/>
                </a:solidFill>
                <a:latin typeface="+mn-lt"/>
              </a:rPr>
              <a:t>affected</a:t>
            </a:r>
            <a:r>
              <a:rPr lang="pt-BR" sz="3200" dirty="0">
                <a:solidFill>
                  <a:srgbClr val="002060"/>
                </a:solidFill>
                <a:latin typeface="+mn-lt"/>
              </a:rPr>
              <a:t> </a:t>
            </a:r>
            <a:r>
              <a:rPr lang="pt-BR" sz="3200" dirty="0" err="1">
                <a:solidFill>
                  <a:srgbClr val="002060"/>
                </a:solidFill>
                <a:latin typeface="+mn-lt"/>
              </a:rPr>
              <a:t>by</a:t>
            </a:r>
            <a:r>
              <a:rPr lang="pt-BR" sz="3200" dirty="0">
                <a:solidFill>
                  <a:srgbClr val="002060"/>
                </a:solidFill>
                <a:latin typeface="+mn-lt"/>
              </a:rPr>
              <a:t> </a:t>
            </a:r>
            <a:r>
              <a:rPr lang="pt-BR" sz="3200" dirty="0" err="1">
                <a:solidFill>
                  <a:srgbClr val="002060"/>
                </a:solidFill>
                <a:latin typeface="+mn-lt"/>
              </a:rPr>
              <a:t>the</a:t>
            </a:r>
            <a:r>
              <a:rPr lang="pt-BR" sz="3200" dirty="0">
                <a:solidFill>
                  <a:srgbClr val="002060"/>
                </a:solidFill>
                <a:latin typeface="+mn-lt"/>
              </a:rPr>
              <a:t> </a:t>
            </a:r>
            <a:r>
              <a:rPr lang="pt-BR" sz="3200" dirty="0" err="1">
                <a:solidFill>
                  <a:srgbClr val="002060"/>
                </a:solidFill>
                <a:latin typeface="+mn-lt"/>
              </a:rPr>
              <a:t>terms</a:t>
            </a:r>
            <a:r>
              <a:rPr lang="pt-BR" sz="3200" dirty="0">
                <a:solidFill>
                  <a:srgbClr val="002060"/>
                </a:solidFill>
                <a:latin typeface="+mn-lt"/>
              </a:rPr>
              <a:t> </a:t>
            </a:r>
            <a:r>
              <a:rPr lang="pt-BR" sz="3200" dirty="0" err="1">
                <a:solidFill>
                  <a:srgbClr val="002060"/>
                </a:solidFill>
                <a:latin typeface="+mn-lt"/>
              </a:rPr>
              <a:t>of</a:t>
            </a:r>
            <a:r>
              <a:rPr lang="pt-BR" sz="3200" dirty="0">
                <a:solidFill>
                  <a:srgbClr val="002060"/>
                </a:solidFill>
                <a:latin typeface="+mn-lt"/>
              </a:rPr>
              <a:t> </a:t>
            </a:r>
            <a:r>
              <a:rPr lang="pt-BR" sz="3200" dirty="0" err="1">
                <a:solidFill>
                  <a:srgbClr val="002060"/>
                </a:solidFill>
                <a:latin typeface="+mn-lt"/>
              </a:rPr>
              <a:t>the</a:t>
            </a:r>
            <a:r>
              <a:rPr lang="pt-BR" sz="3200" dirty="0">
                <a:solidFill>
                  <a:srgbClr val="002060"/>
                </a:solidFill>
                <a:latin typeface="+mn-lt"/>
              </a:rPr>
              <a:t> </a:t>
            </a:r>
            <a:r>
              <a:rPr lang="pt-BR" sz="3200" dirty="0" err="1">
                <a:solidFill>
                  <a:srgbClr val="002060"/>
                </a:solidFill>
                <a:latin typeface="+mn-lt"/>
              </a:rPr>
              <a:t>withdrawal</a:t>
            </a:r>
            <a:endParaRPr lang="pt-BR" sz="3200" dirty="0">
              <a:solidFill>
                <a:srgbClr val="002060"/>
              </a:solidFill>
              <a:latin typeface="+mn-lt"/>
            </a:endParaRPr>
          </a:p>
          <a:p>
            <a:r>
              <a:rPr lang="pt-BR" sz="3200" dirty="0" err="1">
                <a:solidFill>
                  <a:srgbClr val="002060"/>
                </a:solidFill>
                <a:latin typeface="+mn-lt"/>
              </a:rPr>
              <a:t>Member</a:t>
            </a:r>
            <a:r>
              <a:rPr lang="pt-BR" sz="3200" dirty="0">
                <a:solidFill>
                  <a:srgbClr val="002060"/>
                </a:solidFill>
                <a:latin typeface="+mn-lt"/>
              </a:rPr>
              <a:t> States’ </a:t>
            </a:r>
            <a:r>
              <a:rPr lang="pt-BR" sz="3200" dirty="0" err="1">
                <a:solidFill>
                  <a:srgbClr val="002060"/>
                </a:solidFill>
                <a:latin typeface="+mn-lt"/>
              </a:rPr>
              <a:t>courts</a:t>
            </a:r>
            <a:r>
              <a:rPr lang="pt-BR" sz="3200" dirty="0">
                <a:solidFill>
                  <a:srgbClr val="002060"/>
                </a:solidFill>
                <a:latin typeface="+mn-lt"/>
              </a:rPr>
              <a:t> </a:t>
            </a:r>
          </a:p>
          <a:p>
            <a:r>
              <a:rPr lang="pt-BR" sz="3200" dirty="0">
                <a:solidFill>
                  <a:srgbClr val="002060"/>
                </a:solidFill>
                <a:latin typeface="+mn-lt"/>
              </a:rPr>
              <a:t>CJEU – </a:t>
            </a:r>
            <a:r>
              <a:rPr lang="pt-BR" sz="3200" dirty="0" err="1">
                <a:solidFill>
                  <a:srgbClr val="002060"/>
                </a:solidFill>
                <a:latin typeface="+mn-lt"/>
              </a:rPr>
              <a:t>preliminary</a:t>
            </a:r>
            <a:r>
              <a:rPr lang="pt-BR" sz="3200" dirty="0">
                <a:solidFill>
                  <a:srgbClr val="002060"/>
                </a:solidFill>
                <a:latin typeface="+mn-lt"/>
              </a:rPr>
              <a:t> </a:t>
            </a:r>
            <a:r>
              <a:rPr lang="pt-BR" sz="3200" dirty="0" err="1">
                <a:solidFill>
                  <a:srgbClr val="002060"/>
                </a:solidFill>
                <a:latin typeface="+mn-lt"/>
              </a:rPr>
              <a:t>rulings</a:t>
            </a:r>
            <a:endParaRPr lang="pt-BR" sz="3200" dirty="0">
              <a:solidFill>
                <a:srgbClr val="002060"/>
              </a:solidFill>
              <a:latin typeface="+mn-lt"/>
            </a:endParaRPr>
          </a:p>
          <a:p>
            <a:r>
              <a:rPr lang="pt-BR" sz="3200" dirty="0">
                <a:solidFill>
                  <a:srgbClr val="002060"/>
                </a:solidFill>
                <a:latin typeface="+mn-lt"/>
              </a:rPr>
              <a:t>ECHR – </a:t>
            </a:r>
            <a:r>
              <a:rPr lang="pt-BR" sz="3200" dirty="0" err="1">
                <a:solidFill>
                  <a:srgbClr val="002060"/>
                </a:solidFill>
                <a:latin typeface="+mn-lt"/>
              </a:rPr>
              <a:t>Brexit</a:t>
            </a:r>
            <a:r>
              <a:rPr lang="pt-BR" sz="3200" dirty="0">
                <a:solidFill>
                  <a:srgbClr val="002060"/>
                </a:solidFill>
                <a:latin typeface="+mn-lt"/>
              </a:rPr>
              <a:t> is </a:t>
            </a:r>
            <a:r>
              <a:rPr lang="pt-BR" sz="3200" dirty="0" err="1">
                <a:solidFill>
                  <a:srgbClr val="002060"/>
                </a:solidFill>
                <a:latin typeface="+mn-lt"/>
              </a:rPr>
              <a:t>not</a:t>
            </a:r>
            <a:r>
              <a:rPr lang="pt-BR" sz="3200" dirty="0">
                <a:solidFill>
                  <a:srgbClr val="002060"/>
                </a:solidFill>
                <a:latin typeface="+mn-lt"/>
              </a:rPr>
              <a:t> </a:t>
            </a:r>
            <a:r>
              <a:rPr lang="pt-BR" sz="3200" dirty="0" err="1">
                <a:solidFill>
                  <a:srgbClr val="002060"/>
                </a:solidFill>
                <a:latin typeface="+mn-lt"/>
              </a:rPr>
              <a:t>about</a:t>
            </a:r>
            <a:r>
              <a:rPr lang="pt-BR" sz="3200" dirty="0">
                <a:solidFill>
                  <a:srgbClr val="002060"/>
                </a:solidFill>
                <a:latin typeface="+mn-lt"/>
              </a:rPr>
              <a:t> </a:t>
            </a:r>
            <a:r>
              <a:rPr lang="pt-BR" sz="3200" dirty="0" err="1">
                <a:solidFill>
                  <a:srgbClr val="002060"/>
                </a:solidFill>
                <a:latin typeface="+mn-lt"/>
              </a:rPr>
              <a:t>withdrawal</a:t>
            </a:r>
            <a:r>
              <a:rPr lang="pt-BR" sz="3200" dirty="0">
                <a:solidFill>
                  <a:srgbClr val="002060"/>
                </a:solidFill>
                <a:latin typeface="+mn-lt"/>
              </a:rPr>
              <a:t> </a:t>
            </a:r>
            <a:r>
              <a:rPr lang="pt-BR" sz="3200" dirty="0" err="1">
                <a:solidFill>
                  <a:srgbClr val="002060"/>
                </a:solidFill>
                <a:latin typeface="+mn-lt"/>
              </a:rPr>
              <a:t>from</a:t>
            </a:r>
            <a:r>
              <a:rPr lang="pt-BR" sz="3200" dirty="0">
                <a:solidFill>
                  <a:srgbClr val="002060"/>
                </a:solidFill>
                <a:latin typeface="+mn-lt"/>
              </a:rPr>
              <a:t> ECHR </a:t>
            </a:r>
            <a:r>
              <a:rPr lang="pt-BR" sz="3200" dirty="0" err="1">
                <a:solidFill>
                  <a:srgbClr val="002060"/>
                </a:solidFill>
                <a:latin typeface="+mn-lt"/>
              </a:rPr>
              <a:t>and</a:t>
            </a:r>
            <a:r>
              <a:rPr lang="pt-BR" sz="3200" dirty="0">
                <a:solidFill>
                  <a:srgbClr val="002060"/>
                </a:solidFill>
                <a:latin typeface="+mn-lt"/>
              </a:rPr>
              <a:t> </a:t>
            </a:r>
            <a:r>
              <a:rPr lang="pt-BR" sz="3200" dirty="0" err="1">
                <a:solidFill>
                  <a:srgbClr val="002060"/>
                </a:solidFill>
                <a:latin typeface="+mn-lt"/>
              </a:rPr>
              <a:t>Strasbourg</a:t>
            </a:r>
            <a:r>
              <a:rPr lang="pt-BR" sz="3200" dirty="0">
                <a:solidFill>
                  <a:srgbClr val="002060"/>
                </a:solidFill>
                <a:latin typeface="+mn-lt"/>
              </a:rPr>
              <a:t> </a:t>
            </a:r>
            <a:r>
              <a:rPr lang="pt-BR" sz="3200" dirty="0" err="1">
                <a:solidFill>
                  <a:srgbClr val="002060"/>
                </a:solidFill>
                <a:latin typeface="+mn-lt"/>
              </a:rPr>
              <a:t>court</a:t>
            </a:r>
            <a:endParaRPr lang="pt-BR" sz="3200" dirty="0">
              <a:solidFill>
                <a:srgbClr val="002060"/>
              </a:solidFill>
              <a:latin typeface="+mn-lt"/>
            </a:endParaRPr>
          </a:p>
          <a:p>
            <a:endParaRPr lang="pt-BR" dirty="0"/>
          </a:p>
          <a:p>
            <a:endParaRPr lang="pt-BR" dirty="0"/>
          </a:p>
        </p:txBody>
      </p:sp>
      <p:sp>
        <p:nvSpPr>
          <p:cNvPr id="4" name="Espaço Reservado para Data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a:p>
            <a:endParaRPr lang="en-US" dirty="0"/>
          </a:p>
        </p:txBody>
      </p:sp>
      <p:sp>
        <p:nvSpPr>
          <p:cNvPr id="5" name="Espaço Reservado para Rodapé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ço Reservado para Número de Slide 5"/>
          <p:cNvSpPr>
            <a:spLocks noGrp="1"/>
          </p:cNvSpPr>
          <p:nvPr>
            <p:ph type="sldNum" sz="quarter" idx="12"/>
          </p:nvPr>
        </p:nvSpPr>
        <p:spPr/>
        <p:txBody>
          <a:bodyPr/>
          <a:lstStyle/>
          <a:p>
            <a:fld id="{BA9B540C-44DA-4F69-89C9-7C84606640D3}" type="slidenum">
              <a:rPr lang="en-US" smtClean="0"/>
              <a:pPr/>
              <a:t>36</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A ‘new </a:t>
            </a:r>
            <a:r>
              <a:rPr lang="fr-BE" dirty="0" err="1"/>
              <a:t>legal</a:t>
            </a:r>
            <a:r>
              <a:rPr lang="fr-BE" dirty="0"/>
              <a:t> </a:t>
            </a:r>
            <a:r>
              <a:rPr lang="fr-BE" dirty="0" err="1"/>
              <a:t>order</a:t>
            </a:r>
            <a:r>
              <a:rPr lang="fr-BE" dirty="0"/>
              <a:t>’</a:t>
            </a:r>
            <a:endParaRPr lang="en-GB" dirty="0"/>
          </a:p>
        </p:txBody>
      </p:sp>
      <p:sp>
        <p:nvSpPr>
          <p:cNvPr id="3" name="Espace réservé du contenu 2"/>
          <p:cNvSpPr>
            <a:spLocks noGrp="1"/>
          </p:cNvSpPr>
          <p:nvPr>
            <p:ph idx="1"/>
          </p:nvPr>
        </p:nvSpPr>
        <p:spPr/>
        <p:txBody>
          <a:bodyPr>
            <a:normAutofit fontScale="92500" lnSpcReduction="20000"/>
          </a:bodyPr>
          <a:lstStyle/>
          <a:p>
            <a:pPr marL="480060"/>
            <a:endParaRPr lang="fr-BE" sz="3600" dirty="0">
              <a:solidFill>
                <a:srgbClr val="C00000"/>
              </a:solidFill>
              <a:latin typeface="+mn-lt"/>
            </a:endParaRPr>
          </a:p>
          <a:p>
            <a:pPr marL="480060"/>
            <a:r>
              <a:rPr lang="fr-BE" sz="3600" dirty="0">
                <a:solidFill>
                  <a:srgbClr val="C00000"/>
                </a:solidFill>
                <a:latin typeface="+mn-lt"/>
              </a:rPr>
              <a:t>Objectives: Creation of a legal order for the EU to achieve the objectives stipulated in the Treaties</a:t>
            </a:r>
          </a:p>
          <a:p>
            <a:pPr marL="480060"/>
            <a:r>
              <a:rPr lang="fr-BE" sz="3600" dirty="0">
                <a:solidFill>
                  <a:schemeClr val="accent5">
                    <a:lumMod val="50000"/>
                  </a:schemeClr>
                </a:solidFill>
                <a:latin typeface="+mn-lt"/>
              </a:rPr>
              <a:t>Supranationality and the role of the CJEU</a:t>
            </a:r>
          </a:p>
          <a:p>
            <a:pPr marL="480060"/>
            <a:r>
              <a:rPr lang="fr-BE" sz="3600" dirty="0">
                <a:solidFill>
                  <a:schemeClr val="accent5">
                    <a:lumMod val="50000"/>
                  </a:schemeClr>
                </a:solidFill>
                <a:latin typeface="+mn-lt"/>
              </a:rPr>
              <a:t>Direct </a:t>
            </a:r>
            <a:r>
              <a:rPr lang="fr-BE" sz="3600" dirty="0" err="1">
                <a:solidFill>
                  <a:schemeClr val="accent5">
                    <a:lumMod val="50000"/>
                  </a:schemeClr>
                </a:solidFill>
                <a:latin typeface="+mn-lt"/>
              </a:rPr>
              <a:t>effect</a:t>
            </a:r>
            <a:r>
              <a:rPr lang="fr-BE" sz="3600" dirty="0">
                <a:solidFill>
                  <a:schemeClr val="accent5">
                    <a:lumMod val="50000"/>
                  </a:schemeClr>
                </a:solidFill>
                <a:latin typeface="+mn-lt"/>
              </a:rPr>
              <a:t> &amp; direct </a:t>
            </a:r>
            <a:r>
              <a:rPr lang="fr-BE" sz="3600" dirty="0" err="1">
                <a:solidFill>
                  <a:schemeClr val="accent5">
                    <a:lumMod val="50000"/>
                  </a:schemeClr>
                </a:solidFill>
                <a:latin typeface="+mn-lt"/>
              </a:rPr>
              <a:t>applicability</a:t>
            </a:r>
            <a:endParaRPr lang="fr-BE" sz="3600" dirty="0">
              <a:solidFill>
                <a:schemeClr val="accent5">
                  <a:lumMod val="50000"/>
                </a:schemeClr>
              </a:solidFill>
              <a:latin typeface="+mn-lt"/>
            </a:endParaRPr>
          </a:p>
          <a:p>
            <a:pPr marL="480060"/>
            <a:r>
              <a:rPr lang="fr-BE" sz="3600" dirty="0" err="1">
                <a:solidFill>
                  <a:schemeClr val="accent5">
                    <a:lumMod val="50000"/>
                  </a:schemeClr>
                </a:solidFill>
                <a:latin typeface="+mn-lt"/>
              </a:rPr>
              <a:t>Subsidiarity</a:t>
            </a:r>
            <a:endParaRPr lang="fr-BE" sz="3600" dirty="0">
              <a:solidFill>
                <a:schemeClr val="accent5">
                  <a:lumMod val="50000"/>
                </a:schemeClr>
              </a:solidFill>
              <a:latin typeface="+mn-lt"/>
            </a:endParaRPr>
          </a:p>
          <a:p>
            <a:pPr marL="480060"/>
            <a:r>
              <a:rPr lang="fr-BE" sz="3600" dirty="0">
                <a:solidFill>
                  <a:schemeClr val="accent5">
                    <a:lumMod val="50000"/>
                  </a:schemeClr>
                </a:solidFill>
                <a:latin typeface="+mn-lt"/>
              </a:rPr>
              <a:t>Democratic deficit</a:t>
            </a:r>
          </a:p>
          <a:p>
            <a:endParaRPr lang="en-GB" dirty="0"/>
          </a:p>
        </p:txBody>
      </p:sp>
      <p:sp>
        <p:nvSpPr>
          <p:cNvPr id="4" name="Espace réservé de la date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a:p>
            <a:endParaRPr lang="en-US" dirty="0"/>
          </a:p>
        </p:txBody>
      </p:sp>
      <p:sp>
        <p:nvSpPr>
          <p:cNvPr id="5" name="Espace réservé du pied de page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a:t>
            </a:fld>
            <a:endParaRPr lang="en-US"/>
          </a:p>
        </p:txBody>
      </p:sp>
    </p:spTree>
    <p:extLst>
      <p:ext uri="{BB962C8B-B14F-4D97-AF65-F5344CB8AC3E}">
        <p14:creationId xmlns:p14="http://schemas.microsoft.com/office/powerpoint/2010/main" val="1388094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76672"/>
            <a:ext cx="8229600" cy="1872208"/>
          </a:xfrm>
        </p:spPr>
        <p:txBody>
          <a:bodyPr/>
          <a:lstStyle/>
          <a:p>
            <a:pPr>
              <a:lnSpc>
                <a:spcPct val="100000"/>
              </a:lnSpc>
            </a:pPr>
            <a:r>
              <a:rPr lang="pt-BR" sz="4400" dirty="0" err="1"/>
              <a:t>The</a:t>
            </a:r>
            <a:r>
              <a:rPr lang="pt-BR" sz="4400" dirty="0"/>
              <a:t> </a:t>
            </a:r>
            <a:r>
              <a:rPr lang="pt-BR" sz="4400" dirty="0" err="1"/>
              <a:t>Court</a:t>
            </a:r>
            <a:r>
              <a:rPr lang="pt-BR" sz="4400" dirty="0"/>
              <a:t> </a:t>
            </a:r>
            <a:r>
              <a:rPr lang="pt-BR" sz="4400" dirty="0" err="1"/>
              <a:t>of</a:t>
            </a:r>
            <a:r>
              <a:rPr lang="pt-BR" sz="4400" dirty="0"/>
              <a:t> Justice </a:t>
            </a:r>
            <a:br>
              <a:rPr lang="pt-BR" sz="4400" dirty="0"/>
            </a:br>
            <a:r>
              <a:rPr lang="pt-BR" sz="4400" dirty="0" err="1"/>
              <a:t>of</a:t>
            </a:r>
            <a:r>
              <a:rPr lang="pt-BR" sz="4400" dirty="0"/>
              <a:t> </a:t>
            </a:r>
            <a:r>
              <a:rPr lang="pt-BR" sz="4400" dirty="0" err="1"/>
              <a:t>the</a:t>
            </a:r>
            <a:r>
              <a:rPr lang="pt-BR" sz="4400" dirty="0"/>
              <a:t> </a:t>
            </a:r>
            <a:r>
              <a:rPr lang="pt-BR" sz="4400" dirty="0" err="1"/>
              <a:t>European</a:t>
            </a:r>
            <a:r>
              <a:rPr lang="pt-BR" sz="4400" dirty="0"/>
              <a:t> </a:t>
            </a:r>
            <a:r>
              <a:rPr lang="pt-BR" sz="4400" dirty="0" err="1"/>
              <a:t>Union</a:t>
            </a:r>
            <a:r>
              <a:rPr lang="pt-BR" dirty="0"/>
              <a:t> </a:t>
            </a:r>
            <a:br>
              <a:rPr lang="pt-BR" dirty="0"/>
            </a:br>
            <a:r>
              <a:rPr lang="pt-BR" sz="2400" dirty="0"/>
              <a:t>(CJEU)</a:t>
            </a:r>
          </a:p>
        </p:txBody>
      </p:sp>
      <p:sp>
        <p:nvSpPr>
          <p:cNvPr id="3" name="Espaço Reservado para Conteúdo 2"/>
          <p:cNvSpPr>
            <a:spLocks noGrp="1"/>
          </p:cNvSpPr>
          <p:nvPr>
            <p:ph idx="1"/>
          </p:nvPr>
        </p:nvSpPr>
        <p:spPr>
          <a:xfrm>
            <a:off x="457200" y="2132856"/>
            <a:ext cx="8229600" cy="4536504"/>
          </a:xfrm>
        </p:spPr>
        <p:txBody>
          <a:bodyPr>
            <a:normAutofit fontScale="85000" lnSpcReduction="20000"/>
          </a:bodyPr>
          <a:lstStyle/>
          <a:p>
            <a:pPr algn="ctr">
              <a:buNone/>
            </a:pPr>
            <a:endParaRPr lang="en-US" sz="3200" b="1" dirty="0">
              <a:solidFill>
                <a:srgbClr val="002060"/>
              </a:solidFill>
              <a:latin typeface="+mn-lt"/>
            </a:endParaRPr>
          </a:p>
          <a:p>
            <a:pPr algn="ctr">
              <a:buNone/>
            </a:pPr>
            <a:r>
              <a:rPr lang="en-US" sz="3200" b="1" dirty="0">
                <a:solidFill>
                  <a:srgbClr val="002060"/>
                </a:solidFill>
                <a:latin typeface="+mn-lt"/>
              </a:rPr>
              <a:t>Role</a:t>
            </a:r>
            <a:r>
              <a:rPr lang="en-US" sz="3200" dirty="0">
                <a:solidFill>
                  <a:srgbClr val="002060"/>
                </a:solidFill>
                <a:latin typeface="+mn-lt"/>
              </a:rPr>
              <a:t>: </a:t>
            </a:r>
          </a:p>
          <a:p>
            <a:r>
              <a:rPr lang="en-US" sz="3200" dirty="0">
                <a:solidFill>
                  <a:srgbClr val="002060"/>
                </a:solidFill>
                <a:latin typeface="+mn-lt"/>
              </a:rPr>
              <a:t>Ensuring EU law is interpreted and applied the same in every EU country</a:t>
            </a:r>
          </a:p>
          <a:p>
            <a:r>
              <a:rPr lang="en-US" sz="3200" dirty="0">
                <a:solidFill>
                  <a:srgbClr val="002060"/>
                </a:solidFill>
                <a:latin typeface="+mn-lt"/>
              </a:rPr>
              <a:t>ensuring countries and EU institutions abide by EU law</a:t>
            </a:r>
          </a:p>
          <a:p>
            <a:r>
              <a:rPr lang="en-US" sz="3200" dirty="0">
                <a:solidFill>
                  <a:srgbClr val="002060"/>
                </a:solidFill>
                <a:latin typeface="+mn-lt"/>
              </a:rPr>
              <a:t>In certain circumstances, </a:t>
            </a:r>
            <a:r>
              <a:rPr lang="en-US" sz="3200" b="1" dirty="0">
                <a:solidFill>
                  <a:srgbClr val="002060"/>
                </a:solidFill>
                <a:latin typeface="+mn-lt"/>
              </a:rPr>
              <a:t>individuals companies or </a:t>
            </a:r>
            <a:r>
              <a:rPr lang="en-US" sz="3200" b="1" dirty="0" err="1">
                <a:solidFill>
                  <a:srgbClr val="002060"/>
                </a:solidFill>
                <a:latin typeface="+mn-lt"/>
              </a:rPr>
              <a:t>organisations</a:t>
            </a:r>
            <a:r>
              <a:rPr lang="en-US" sz="3200" dirty="0">
                <a:solidFill>
                  <a:srgbClr val="002060"/>
                </a:solidFill>
                <a:latin typeface="+mn-lt"/>
              </a:rPr>
              <a:t> </a:t>
            </a:r>
            <a:r>
              <a:rPr lang="en-US" sz="3200" b="1" dirty="0">
                <a:solidFill>
                  <a:srgbClr val="002060"/>
                </a:solidFill>
                <a:latin typeface="+mn-lt"/>
              </a:rPr>
              <a:t> can sue</a:t>
            </a:r>
            <a:r>
              <a:rPr lang="en-US" sz="3200" dirty="0">
                <a:solidFill>
                  <a:srgbClr val="002060"/>
                </a:solidFill>
                <a:latin typeface="+mn-lt"/>
              </a:rPr>
              <a:t> an EU institution</a:t>
            </a:r>
          </a:p>
          <a:p>
            <a:pPr>
              <a:buNone/>
            </a:pPr>
            <a:endParaRPr lang="en-US" sz="3200" dirty="0">
              <a:solidFill>
                <a:srgbClr val="002060"/>
              </a:solidFill>
              <a:latin typeface="+mn-lt"/>
            </a:endParaRPr>
          </a:p>
          <a:p>
            <a:pPr>
              <a:buNone/>
            </a:pPr>
            <a:r>
              <a:rPr lang="en-US" sz="3200" dirty="0">
                <a:solidFill>
                  <a:srgbClr val="002060"/>
                </a:solidFill>
                <a:latin typeface="+mn-lt"/>
              </a:rPr>
              <a:t> </a:t>
            </a:r>
            <a:r>
              <a:rPr lang="en-US" sz="3200" b="1" dirty="0">
                <a:solidFill>
                  <a:srgbClr val="002060"/>
                </a:solidFill>
                <a:latin typeface="+mn-lt"/>
              </a:rPr>
              <a:t>CJEU = 3 courts</a:t>
            </a:r>
            <a:r>
              <a:rPr lang="en-US" sz="3200" dirty="0">
                <a:solidFill>
                  <a:srgbClr val="002060"/>
                </a:solidFill>
                <a:latin typeface="+mn-lt"/>
              </a:rPr>
              <a:t>: Court of Justice, General Court and </a:t>
            </a:r>
            <a:r>
              <a:rPr lang="pt-BR" sz="3200" dirty="0">
                <a:solidFill>
                  <a:srgbClr val="002060"/>
                </a:solidFill>
                <a:latin typeface="+mn-lt"/>
              </a:rPr>
              <a:t>Civil </a:t>
            </a:r>
            <a:r>
              <a:rPr lang="pt-BR" sz="3200" dirty="0" err="1">
                <a:solidFill>
                  <a:srgbClr val="002060"/>
                </a:solidFill>
                <a:latin typeface="+mn-lt"/>
              </a:rPr>
              <a:t>Service</a:t>
            </a:r>
            <a:r>
              <a:rPr lang="pt-BR" sz="3200" dirty="0">
                <a:solidFill>
                  <a:srgbClr val="002060"/>
                </a:solidFill>
                <a:latin typeface="+mn-lt"/>
              </a:rPr>
              <a:t> Tribunal</a:t>
            </a:r>
            <a:endParaRPr lang="fr-BE" sz="3200" dirty="0">
              <a:solidFill>
                <a:srgbClr val="002060"/>
              </a:solidFill>
              <a:latin typeface="+mn-lt"/>
            </a:endParaRPr>
          </a:p>
          <a:p>
            <a:endParaRPr lang="fr-BE" dirty="0"/>
          </a:p>
          <a:p>
            <a:endParaRPr lang="pt-BR" dirty="0"/>
          </a:p>
        </p:txBody>
      </p:sp>
      <p:sp>
        <p:nvSpPr>
          <p:cNvPr id="4" name="Espaço Reservado para Data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p:txBody>
      </p:sp>
      <p:sp>
        <p:nvSpPr>
          <p:cNvPr id="5" name="Espaço Reservado para Rodapé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ço Reservado para Número de Slide 5"/>
          <p:cNvSpPr>
            <a:spLocks noGrp="1"/>
          </p:cNvSpPr>
          <p:nvPr>
            <p:ph type="sldNum" sz="quarter" idx="12"/>
          </p:nvPr>
        </p:nvSpPr>
        <p:spPr/>
        <p:txBody>
          <a:bodyPr/>
          <a:lstStyle/>
          <a:p>
            <a:fld id="{BA9B540C-44DA-4F69-89C9-7C84606640D3}"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Comment</a:t>
            </a:r>
            <a:endParaRPr lang="pt-BR" dirty="0"/>
          </a:p>
        </p:txBody>
      </p:sp>
      <p:sp>
        <p:nvSpPr>
          <p:cNvPr id="3" name="Espaço Reservado para Conteúdo 2"/>
          <p:cNvSpPr>
            <a:spLocks noGrp="1"/>
          </p:cNvSpPr>
          <p:nvPr>
            <p:ph idx="1"/>
          </p:nvPr>
        </p:nvSpPr>
        <p:spPr/>
        <p:txBody>
          <a:bodyPr/>
          <a:lstStyle/>
          <a:p>
            <a:endParaRPr lang="pt-BR" dirty="0">
              <a:latin typeface="+mn-lt"/>
            </a:endParaRPr>
          </a:p>
          <a:p>
            <a:r>
              <a:rPr lang="pt-BR" dirty="0" err="1">
                <a:solidFill>
                  <a:srgbClr val="002060"/>
                </a:solidFill>
                <a:latin typeface="+mn-lt"/>
              </a:rPr>
              <a:t>The</a:t>
            </a:r>
            <a:r>
              <a:rPr lang="pt-BR" dirty="0">
                <a:solidFill>
                  <a:srgbClr val="002060"/>
                </a:solidFill>
                <a:latin typeface="+mn-lt"/>
              </a:rPr>
              <a:t> </a:t>
            </a:r>
            <a:r>
              <a:rPr lang="pt-BR" dirty="0" err="1">
                <a:solidFill>
                  <a:srgbClr val="002060"/>
                </a:solidFill>
                <a:latin typeface="+mn-lt"/>
              </a:rPr>
              <a:t>Court</a:t>
            </a:r>
            <a:r>
              <a:rPr lang="pt-BR" dirty="0">
                <a:solidFill>
                  <a:srgbClr val="002060"/>
                </a:solidFill>
                <a:latin typeface="+mn-lt"/>
              </a:rPr>
              <a:t> is </a:t>
            </a:r>
            <a:r>
              <a:rPr lang="pt-BR" dirty="0" err="1">
                <a:solidFill>
                  <a:srgbClr val="002060"/>
                </a:solidFill>
                <a:latin typeface="+mn-lt"/>
              </a:rPr>
              <a:t>noteworthy</a:t>
            </a:r>
            <a:r>
              <a:rPr lang="pt-BR" dirty="0">
                <a:solidFill>
                  <a:srgbClr val="002060"/>
                </a:solidFill>
                <a:latin typeface="+mn-lt"/>
              </a:rPr>
              <a:t> for its </a:t>
            </a:r>
            <a:r>
              <a:rPr lang="pt-BR" dirty="0" err="1">
                <a:solidFill>
                  <a:srgbClr val="002060"/>
                </a:solidFill>
                <a:latin typeface="+mn-lt"/>
              </a:rPr>
              <a:t>statement</a:t>
            </a:r>
            <a:r>
              <a:rPr lang="pt-BR" dirty="0">
                <a:solidFill>
                  <a:srgbClr val="002060"/>
                </a:solidFill>
                <a:latin typeface="+mn-lt"/>
              </a:rPr>
              <a:t> </a:t>
            </a:r>
            <a:r>
              <a:rPr lang="pt-BR" dirty="0" err="1">
                <a:solidFill>
                  <a:srgbClr val="002060"/>
                </a:solidFill>
                <a:latin typeface="+mn-lt"/>
              </a:rPr>
              <a:t>of</a:t>
            </a:r>
            <a:r>
              <a:rPr lang="pt-BR" dirty="0">
                <a:solidFill>
                  <a:srgbClr val="002060"/>
                </a:solidFill>
                <a:latin typeface="+mn-lt"/>
              </a:rPr>
              <a:t> </a:t>
            </a:r>
            <a:r>
              <a:rPr lang="pt-BR" dirty="0" err="1">
                <a:solidFill>
                  <a:srgbClr val="002060"/>
                </a:solidFill>
                <a:latin typeface="+mn-lt"/>
              </a:rPr>
              <a:t>principle</a:t>
            </a:r>
            <a:r>
              <a:rPr lang="pt-BR" dirty="0">
                <a:solidFill>
                  <a:srgbClr val="002060"/>
                </a:solidFill>
                <a:latin typeface="+mn-lt"/>
              </a:rPr>
              <a:t> </a:t>
            </a:r>
            <a:r>
              <a:rPr lang="pt-BR" dirty="0" err="1">
                <a:solidFill>
                  <a:srgbClr val="002060"/>
                </a:solidFill>
                <a:latin typeface="+mn-lt"/>
              </a:rPr>
              <a:t>that</a:t>
            </a:r>
            <a:r>
              <a:rPr lang="pt-BR" dirty="0">
                <a:solidFill>
                  <a:srgbClr val="002060"/>
                </a:solidFill>
                <a:latin typeface="+mn-lt"/>
              </a:rPr>
              <a:t> </a:t>
            </a:r>
            <a:r>
              <a:rPr lang="pt-BR" dirty="0" err="1">
                <a:solidFill>
                  <a:srgbClr val="C00000"/>
                </a:solidFill>
                <a:latin typeface="+mn-lt"/>
              </a:rPr>
              <a:t>the</a:t>
            </a:r>
            <a:r>
              <a:rPr lang="pt-BR" dirty="0">
                <a:solidFill>
                  <a:srgbClr val="C00000"/>
                </a:solidFill>
                <a:latin typeface="+mn-lt"/>
              </a:rPr>
              <a:t> </a:t>
            </a:r>
            <a:r>
              <a:rPr lang="pt-BR" dirty="0" err="1">
                <a:solidFill>
                  <a:srgbClr val="C00000"/>
                </a:solidFill>
                <a:latin typeface="+mn-lt"/>
              </a:rPr>
              <a:t>Treaties</a:t>
            </a:r>
            <a:r>
              <a:rPr lang="pt-BR" dirty="0">
                <a:solidFill>
                  <a:srgbClr val="C00000"/>
                </a:solidFill>
                <a:latin typeface="+mn-lt"/>
              </a:rPr>
              <a:t> </a:t>
            </a:r>
            <a:r>
              <a:rPr lang="pt-BR" dirty="0" err="1">
                <a:solidFill>
                  <a:srgbClr val="C00000"/>
                </a:solidFill>
                <a:latin typeface="+mn-lt"/>
              </a:rPr>
              <a:t>must</a:t>
            </a:r>
            <a:r>
              <a:rPr lang="pt-BR" dirty="0">
                <a:solidFill>
                  <a:srgbClr val="C00000"/>
                </a:solidFill>
                <a:latin typeface="+mn-lt"/>
              </a:rPr>
              <a:t> </a:t>
            </a:r>
            <a:r>
              <a:rPr lang="pt-BR" dirty="0" err="1">
                <a:solidFill>
                  <a:srgbClr val="C00000"/>
                </a:solidFill>
                <a:latin typeface="+mn-lt"/>
              </a:rPr>
              <a:t>not</a:t>
            </a:r>
            <a:r>
              <a:rPr lang="pt-BR" dirty="0">
                <a:solidFill>
                  <a:srgbClr val="C00000"/>
                </a:solidFill>
                <a:latin typeface="+mn-lt"/>
              </a:rPr>
              <a:t> </a:t>
            </a:r>
            <a:r>
              <a:rPr lang="pt-BR" dirty="0" err="1">
                <a:solidFill>
                  <a:srgbClr val="C00000"/>
                </a:solidFill>
                <a:latin typeface="+mn-lt"/>
              </a:rPr>
              <a:t>be</a:t>
            </a:r>
            <a:r>
              <a:rPr lang="pt-BR" dirty="0">
                <a:solidFill>
                  <a:srgbClr val="C00000"/>
                </a:solidFill>
                <a:latin typeface="+mn-lt"/>
              </a:rPr>
              <a:t> </a:t>
            </a:r>
            <a:r>
              <a:rPr lang="pt-BR" dirty="0" err="1">
                <a:solidFill>
                  <a:srgbClr val="C00000"/>
                </a:solidFill>
                <a:latin typeface="+mn-lt"/>
              </a:rPr>
              <a:t>interpreted</a:t>
            </a:r>
            <a:r>
              <a:rPr lang="pt-BR" dirty="0">
                <a:solidFill>
                  <a:srgbClr val="C00000"/>
                </a:solidFill>
                <a:latin typeface="+mn-lt"/>
              </a:rPr>
              <a:t> </a:t>
            </a:r>
            <a:r>
              <a:rPr lang="pt-BR" dirty="0" err="1">
                <a:solidFill>
                  <a:srgbClr val="C00000"/>
                </a:solidFill>
                <a:latin typeface="+mn-lt"/>
              </a:rPr>
              <a:t>rigidly</a:t>
            </a:r>
            <a:r>
              <a:rPr lang="pt-BR" dirty="0">
                <a:solidFill>
                  <a:srgbClr val="C00000"/>
                </a:solidFill>
                <a:latin typeface="+mn-lt"/>
              </a:rPr>
              <a:t> </a:t>
            </a:r>
            <a:r>
              <a:rPr lang="pt-BR" dirty="0" err="1">
                <a:solidFill>
                  <a:srgbClr val="002060"/>
                </a:solidFill>
                <a:latin typeface="+mn-lt"/>
              </a:rPr>
              <a:t>but</a:t>
            </a:r>
            <a:r>
              <a:rPr lang="pt-BR" dirty="0">
                <a:solidFill>
                  <a:srgbClr val="002060"/>
                </a:solidFill>
                <a:latin typeface="+mn-lt"/>
              </a:rPr>
              <a:t> </a:t>
            </a:r>
            <a:r>
              <a:rPr lang="pt-BR" dirty="0" err="1">
                <a:solidFill>
                  <a:srgbClr val="002060"/>
                </a:solidFill>
                <a:latin typeface="+mn-lt"/>
              </a:rPr>
              <a:t>must</a:t>
            </a:r>
            <a:r>
              <a:rPr lang="pt-BR" dirty="0">
                <a:solidFill>
                  <a:srgbClr val="002060"/>
                </a:solidFill>
                <a:latin typeface="+mn-lt"/>
              </a:rPr>
              <a:t> </a:t>
            </a:r>
            <a:r>
              <a:rPr lang="pt-BR" dirty="0" err="1">
                <a:solidFill>
                  <a:srgbClr val="002060"/>
                </a:solidFill>
                <a:latin typeface="+mn-lt"/>
              </a:rPr>
              <a:t>be</a:t>
            </a:r>
            <a:r>
              <a:rPr lang="pt-BR" dirty="0">
                <a:solidFill>
                  <a:srgbClr val="002060"/>
                </a:solidFill>
                <a:latin typeface="+mn-lt"/>
              </a:rPr>
              <a:t> </a:t>
            </a:r>
            <a:r>
              <a:rPr lang="pt-BR" dirty="0" err="1">
                <a:solidFill>
                  <a:srgbClr val="002060"/>
                </a:solidFill>
                <a:latin typeface="+mn-lt"/>
              </a:rPr>
              <a:t>viewed</a:t>
            </a:r>
            <a:r>
              <a:rPr lang="pt-BR" dirty="0">
                <a:solidFill>
                  <a:srgbClr val="002060"/>
                </a:solidFill>
                <a:latin typeface="+mn-lt"/>
              </a:rPr>
              <a:t> in </a:t>
            </a:r>
            <a:r>
              <a:rPr lang="pt-BR" dirty="0" err="1">
                <a:solidFill>
                  <a:srgbClr val="002060"/>
                </a:solidFill>
                <a:latin typeface="+mn-lt"/>
              </a:rPr>
              <a:t>the</a:t>
            </a:r>
            <a:r>
              <a:rPr lang="pt-BR" dirty="0">
                <a:solidFill>
                  <a:srgbClr val="002060"/>
                </a:solidFill>
                <a:latin typeface="+mn-lt"/>
              </a:rPr>
              <a:t> light </a:t>
            </a:r>
            <a:r>
              <a:rPr lang="pt-BR" dirty="0" err="1">
                <a:solidFill>
                  <a:srgbClr val="002060"/>
                </a:solidFill>
                <a:latin typeface="+mn-lt"/>
              </a:rPr>
              <a:t>of</a:t>
            </a:r>
            <a:r>
              <a:rPr lang="pt-BR" dirty="0">
                <a:solidFill>
                  <a:srgbClr val="002060"/>
                </a:solidFill>
                <a:latin typeface="+mn-lt"/>
              </a:rPr>
              <a:t> </a:t>
            </a:r>
            <a:r>
              <a:rPr lang="pt-BR" dirty="0" err="1">
                <a:solidFill>
                  <a:srgbClr val="002060"/>
                </a:solidFill>
                <a:latin typeface="+mn-lt"/>
              </a:rPr>
              <a:t>the</a:t>
            </a:r>
            <a:r>
              <a:rPr lang="pt-BR" dirty="0">
                <a:solidFill>
                  <a:srgbClr val="002060"/>
                </a:solidFill>
                <a:latin typeface="+mn-lt"/>
              </a:rPr>
              <a:t> </a:t>
            </a:r>
            <a:r>
              <a:rPr lang="pt-BR" dirty="0" err="1">
                <a:solidFill>
                  <a:srgbClr val="002060"/>
                </a:solidFill>
                <a:latin typeface="+mn-lt"/>
              </a:rPr>
              <a:t>state</a:t>
            </a:r>
            <a:r>
              <a:rPr lang="pt-BR" dirty="0">
                <a:solidFill>
                  <a:srgbClr val="002060"/>
                </a:solidFill>
                <a:latin typeface="+mn-lt"/>
              </a:rPr>
              <a:t> </a:t>
            </a:r>
            <a:r>
              <a:rPr lang="pt-BR" dirty="0" err="1">
                <a:solidFill>
                  <a:srgbClr val="002060"/>
                </a:solidFill>
                <a:latin typeface="+mn-lt"/>
              </a:rPr>
              <a:t>of</a:t>
            </a:r>
            <a:r>
              <a:rPr lang="pt-BR" dirty="0">
                <a:solidFill>
                  <a:srgbClr val="002060"/>
                </a:solidFill>
                <a:latin typeface="+mn-lt"/>
              </a:rPr>
              <a:t> </a:t>
            </a:r>
            <a:r>
              <a:rPr lang="pt-BR" dirty="0" err="1">
                <a:solidFill>
                  <a:srgbClr val="002060"/>
                </a:solidFill>
                <a:latin typeface="+mn-lt"/>
              </a:rPr>
              <a:t>integration</a:t>
            </a:r>
            <a:r>
              <a:rPr lang="pt-BR" dirty="0">
                <a:solidFill>
                  <a:srgbClr val="002060"/>
                </a:solidFill>
                <a:latin typeface="+mn-lt"/>
              </a:rPr>
              <a:t> </a:t>
            </a:r>
            <a:r>
              <a:rPr lang="pt-BR" dirty="0" err="1">
                <a:solidFill>
                  <a:srgbClr val="002060"/>
                </a:solidFill>
                <a:latin typeface="+mn-lt"/>
              </a:rPr>
              <a:t>and</a:t>
            </a:r>
            <a:r>
              <a:rPr lang="pt-BR" dirty="0">
                <a:solidFill>
                  <a:srgbClr val="002060"/>
                </a:solidFill>
                <a:latin typeface="+mn-lt"/>
              </a:rPr>
              <a:t> </a:t>
            </a:r>
            <a:r>
              <a:rPr lang="pt-BR" dirty="0" err="1">
                <a:solidFill>
                  <a:srgbClr val="002060"/>
                </a:solidFill>
                <a:latin typeface="+mn-lt"/>
              </a:rPr>
              <a:t>of</a:t>
            </a:r>
            <a:r>
              <a:rPr lang="pt-BR" dirty="0">
                <a:solidFill>
                  <a:srgbClr val="002060"/>
                </a:solidFill>
                <a:latin typeface="+mn-lt"/>
              </a:rPr>
              <a:t> </a:t>
            </a:r>
            <a:r>
              <a:rPr lang="pt-BR" dirty="0" err="1">
                <a:solidFill>
                  <a:srgbClr val="002060"/>
                </a:solidFill>
                <a:latin typeface="+mn-lt"/>
              </a:rPr>
              <a:t>the</a:t>
            </a:r>
            <a:r>
              <a:rPr lang="pt-BR" dirty="0">
                <a:solidFill>
                  <a:srgbClr val="002060"/>
                </a:solidFill>
                <a:latin typeface="+mn-lt"/>
              </a:rPr>
              <a:t> </a:t>
            </a:r>
            <a:r>
              <a:rPr lang="pt-BR" dirty="0" err="1">
                <a:solidFill>
                  <a:srgbClr val="002060"/>
                </a:solidFill>
                <a:latin typeface="+mn-lt"/>
              </a:rPr>
              <a:t>objectives</a:t>
            </a:r>
            <a:r>
              <a:rPr lang="pt-BR" dirty="0">
                <a:solidFill>
                  <a:srgbClr val="002060"/>
                </a:solidFill>
                <a:latin typeface="+mn-lt"/>
              </a:rPr>
              <a:t> </a:t>
            </a:r>
            <a:r>
              <a:rPr lang="pt-BR" dirty="0" err="1">
                <a:solidFill>
                  <a:srgbClr val="002060"/>
                </a:solidFill>
                <a:latin typeface="+mn-lt"/>
              </a:rPr>
              <a:t>of</a:t>
            </a:r>
            <a:r>
              <a:rPr lang="pt-BR" dirty="0">
                <a:solidFill>
                  <a:srgbClr val="002060"/>
                </a:solidFill>
                <a:latin typeface="+mn-lt"/>
              </a:rPr>
              <a:t> </a:t>
            </a:r>
            <a:r>
              <a:rPr lang="pt-BR" dirty="0" err="1">
                <a:solidFill>
                  <a:srgbClr val="002060"/>
                </a:solidFill>
                <a:latin typeface="+mn-lt"/>
              </a:rPr>
              <a:t>the</a:t>
            </a:r>
            <a:r>
              <a:rPr lang="pt-BR" dirty="0">
                <a:solidFill>
                  <a:srgbClr val="002060"/>
                </a:solidFill>
                <a:latin typeface="+mn-lt"/>
              </a:rPr>
              <a:t> </a:t>
            </a:r>
            <a:r>
              <a:rPr lang="pt-BR" dirty="0" err="1">
                <a:solidFill>
                  <a:srgbClr val="002060"/>
                </a:solidFill>
                <a:latin typeface="+mn-lt"/>
              </a:rPr>
              <a:t>Treaties</a:t>
            </a:r>
            <a:r>
              <a:rPr lang="pt-BR" dirty="0">
                <a:solidFill>
                  <a:srgbClr val="002060"/>
                </a:solidFill>
                <a:latin typeface="+mn-lt"/>
              </a:rPr>
              <a:t> </a:t>
            </a:r>
            <a:r>
              <a:rPr lang="pt-BR" dirty="0" err="1">
                <a:solidFill>
                  <a:srgbClr val="002060"/>
                </a:solidFill>
                <a:latin typeface="+mn-lt"/>
              </a:rPr>
              <a:t>themselves</a:t>
            </a:r>
            <a:endParaRPr lang="pt-BR" dirty="0">
              <a:solidFill>
                <a:srgbClr val="002060"/>
              </a:solidFill>
              <a:latin typeface="+mn-lt"/>
            </a:endParaRPr>
          </a:p>
          <a:p>
            <a:endParaRPr lang="pt-BR" dirty="0">
              <a:solidFill>
                <a:srgbClr val="002060"/>
              </a:solidFill>
              <a:latin typeface="+mn-lt"/>
            </a:endParaRPr>
          </a:p>
          <a:p>
            <a:r>
              <a:rPr lang="pt-BR" dirty="0" err="1">
                <a:solidFill>
                  <a:srgbClr val="002060"/>
                </a:solidFill>
                <a:latin typeface="+mn-lt"/>
              </a:rPr>
              <a:t>This</a:t>
            </a:r>
            <a:r>
              <a:rPr lang="pt-BR" dirty="0">
                <a:solidFill>
                  <a:srgbClr val="002060"/>
                </a:solidFill>
                <a:latin typeface="+mn-lt"/>
              </a:rPr>
              <a:t> </a:t>
            </a:r>
            <a:r>
              <a:rPr lang="pt-BR" dirty="0" err="1">
                <a:solidFill>
                  <a:srgbClr val="002060"/>
                </a:solidFill>
                <a:latin typeface="+mn-lt"/>
              </a:rPr>
              <a:t>has</a:t>
            </a:r>
            <a:r>
              <a:rPr lang="pt-BR" dirty="0">
                <a:solidFill>
                  <a:srgbClr val="002060"/>
                </a:solidFill>
                <a:latin typeface="+mn-lt"/>
              </a:rPr>
              <a:t> </a:t>
            </a:r>
            <a:r>
              <a:rPr lang="pt-BR" dirty="0" err="1">
                <a:solidFill>
                  <a:srgbClr val="002060"/>
                </a:solidFill>
                <a:latin typeface="+mn-lt"/>
              </a:rPr>
              <a:t>allowed</a:t>
            </a:r>
            <a:r>
              <a:rPr lang="pt-BR" dirty="0">
                <a:solidFill>
                  <a:srgbClr val="002060"/>
                </a:solidFill>
                <a:latin typeface="+mn-lt"/>
              </a:rPr>
              <a:t> </a:t>
            </a:r>
            <a:r>
              <a:rPr lang="pt-BR" dirty="0" err="1">
                <a:solidFill>
                  <a:srgbClr val="002060"/>
                </a:solidFill>
                <a:latin typeface="+mn-lt"/>
              </a:rPr>
              <a:t>the</a:t>
            </a:r>
            <a:r>
              <a:rPr lang="pt-BR" dirty="0">
                <a:solidFill>
                  <a:srgbClr val="002060"/>
                </a:solidFill>
                <a:latin typeface="+mn-lt"/>
              </a:rPr>
              <a:t> </a:t>
            </a:r>
            <a:r>
              <a:rPr lang="pt-BR" dirty="0" err="1">
                <a:solidFill>
                  <a:srgbClr val="002060"/>
                </a:solidFill>
                <a:latin typeface="+mn-lt"/>
              </a:rPr>
              <a:t>Court</a:t>
            </a:r>
            <a:r>
              <a:rPr lang="pt-BR" dirty="0">
                <a:solidFill>
                  <a:srgbClr val="002060"/>
                </a:solidFill>
                <a:latin typeface="+mn-lt"/>
              </a:rPr>
              <a:t> to </a:t>
            </a:r>
            <a:r>
              <a:rPr lang="pt-BR" dirty="0" err="1">
                <a:solidFill>
                  <a:srgbClr val="002060"/>
                </a:solidFill>
                <a:latin typeface="+mn-lt"/>
              </a:rPr>
              <a:t>extend</a:t>
            </a:r>
            <a:r>
              <a:rPr lang="pt-BR" dirty="0">
                <a:solidFill>
                  <a:srgbClr val="002060"/>
                </a:solidFill>
                <a:latin typeface="+mn-lt"/>
              </a:rPr>
              <a:t> </a:t>
            </a:r>
            <a:r>
              <a:rPr lang="pt-BR" dirty="0" err="1">
                <a:solidFill>
                  <a:srgbClr val="002060"/>
                </a:solidFill>
                <a:latin typeface="+mn-lt"/>
              </a:rPr>
              <a:t>Community</a:t>
            </a:r>
            <a:r>
              <a:rPr lang="pt-BR" dirty="0">
                <a:solidFill>
                  <a:srgbClr val="002060"/>
                </a:solidFill>
                <a:latin typeface="+mn-lt"/>
              </a:rPr>
              <a:t> </a:t>
            </a:r>
            <a:r>
              <a:rPr lang="pt-BR" dirty="0" err="1">
                <a:solidFill>
                  <a:srgbClr val="002060"/>
                </a:solidFill>
                <a:latin typeface="+mn-lt"/>
              </a:rPr>
              <a:t>legislative</a:t>
            </a:r>
            <a:r>
              <a:rPr lang="pt-BR" dirty="0">
                <a:solidFill>
                  <a:srgbClr val="002060"/>
                </a:solidFill>
                <a:latin typeface="+mn-lt"/>
              </a:rPr>
              <a:t> </a:t>
            </a:r>
            <a:r>
              <a:rPr lang="pt-BR" dirty="0" err="1">
                <a:solidFill>
                  <a:srgbClr val="002060"/>
                </a:solidFill>
                <a:latin typeface="+mn-lt"/>
              </a:rPr>
              <a:t>action</a:t>
            </a:r>
            <a:r>
              <a:rPr lang="pt-BR" dirty="0">
                <a:solidFill>
                  <a:srgbClr val="002060"/>
                </a:solidFill>
                <a:latin typeface="+mn-lt"/>
              </a:rPr>
              <a:t> to </a:t>
            </a:r>
            <a:r>
              <a:rPr lang="pt-BR" dirty="0" err="1">
                <a:solidFill>
                  <a:srgbClr val="002060"/>
                </a:solidFill>
                <a:latin typeface="+mn-lt"/>
              </a:rPr>
              <a:t>areas</a:t>
            </a:r>
            <a:r>
              <a:rPr lang="pt-BR" dirty="0">
                <a:solidFill>
                  <a:srgbClr val="002060"/>
                </a:solidFill>
                <a:latin typeface="+mn-lt"/>
              </a:rPr>
              <a:t> </a:t>
            </a:r>
            <a:r>
              <a:rPr lang="pt-BR" dirty="0" err="1">
                <a:solidFill>
                  <a:srgbClr val="002060"/>
                </a:solidFill>
                <a:latin typeface="+mn-lt"/>
              </a:rPr>
              <a:t>where</a:t>
            </a:r>
            <a:r>
              <a:rPr lang="pt-BR" dirty="0">
                <a:solidFill>
                  <a:srgbClr val="002060"/>
                </a:solidFill>
                <a:latin typeface="+mn-lt"/>
              </a:rPr>
              <a:t> </a:t>
            </a:r>
            <a:r>
              <a:rPr lang="pt-BR" dirty="0" err="1">
                <a:solidFill>
                  <a:srgbClr val="002060"/>
                </a:solidFill>
                <a:latin typeface="+mn-lt"/>
              </a:rPr>
              <a:t>there</a:t>
            </a:r>
            <a:r>
              <a:rPr lang="pt-BR" dirty="0">
                <a:solidFill>
                  <a:srgbClr val="002060"/>
                </a:solidFill>
                <a:latin typeface="+mn-lt"/>
              </a:rPr>
              <a:t> are no </a:t>
            </a:r>
            <a:r>
              <a:rPr lang="pt-BR" dirty="0" err="1">
                <a:solidFill>
                  <a:srgbClr val="002060"/>
                </a:solidFill>
                <a:latin typeface="+mn-lt"/>
              </a:rPr>
              <a:t>specific</a:t>
            </a:r>
            <a:r>
              <a:rPr lang="pt-BR" dirty="0">
                <a:solidFill>
                  <a:srgbClr val="002060"/>
                </a:solidFill>
                <a:latin typeface="+mn-lt"/>
              </a:rPr>
              <a:t> </a:t>
            </a:r>
            <a:r>
              <a:rPr lang="pt-BR" dirty="0" err="1">
                <a:solidFill>
                  <a:srgbClr val="002060"/>
                </a:solidFill>
                <a:latin typeface="+mn-lt"/>
              </a:rPr>
              <a:t>Treaty</a:t>
            </a:r>
            <a:r>
              <a:rPr lang="pt-BR" dirty="0">
                <a:solidFill>
                  <a:srgbClr val="002060"/>
                </a:solidFill>
                <a:latin typeface="+mn-lt"/>
              </a:rPr>
              <a:t> </a:t>
            </a:r>
            <a:r>
              <a:rPr lang="pt-BR" dirty="0" err="1">
                <a:solidFill>
                  <a:srgbClr val="002060"/>
                </a:solidFill>
                <a:latin typeface="+mn-lt"/>
              </a:rPr>
              <a:t>provisions</a:t>
            </a:r>
            <a:r>
              <a:rPr lang="pt-BR" dirty="0">
                <a:solidFill>
                  <a:srgbClr val="002060"/>
                </a:solidFill>
                <a:latin typeface="+mn-lt"/>
              </a:rPr>
              <a:t> </a:t>
            </a:r>
          </a:p>
          <a:p>
            <a:pPr lvl="1"/>
            <a:r>
              <a:rPr lang="pt-BR" dirty="0">
                <a:solidFill>
                  <a:srgbClr val="002060"/>
                </a:solidFill>
                <a:latin typeface="+mn-lt"/>
              </a:rPr>
              <a:t>(</a:t>
            </a:r>
            <a:r>
              <a:rPr lang="pt-BR" dirty="0" err="1">
                <a:solidFill>
                  <a:srgbClr val="002060"/>
                </a:solidFill>
                <a:latin typeface="+mn-lt"/>
              </a:rPr>
              <a:t>eg</a:t>
            </a:r>
            <a:r>
              <a:rPr lang="pt-BR" dirty="0">
                <a:solidFill>
                  <a:srgbClr val="002060"/>
                </a:solidFill>
                <a:latin typeface="+mn-lt"/>
              </a:rPr>
              <a:t>. </a:t>
            </a:r>
            <a:r>
              <a:rPr lang="pt-BR" dirty="0" err="1">
                <a:solidFill>
                  <a:srgbClr val="002060"/>
                </a:solidFill>
                <a:latin typeface="+mn-lt"/>
              </a:rPr>
              <a:t>Efforts</a:t>
            </a:r>
            <a:r>
              <a:rPr lang="pt-BR" dirty="0">
                <a:solidFill>
                  <a:srgbClr val="002060"/>
                </a:solidFill>
                <a:latin typeface="+mn-lt"/>
              </a:rPr>
              <a:t> to </a:t>
            </a:r>
            <a:r>
              <a:rPr lang="pt-BR" dirty="0" err="1">
                <a:solidFill>
                  <a:srgbClr val="002060"/>
                </a:solidFill>
                <a:latin typeface="+mn-lt"/>
              </a:rPr>
              <a:t>tackle</a:t>
            </a:r>
            <a:r>
              <a:rPr lang="pt-BR" dirty="0">
                <a:solidFill>
                  <a:srgbClr val="002060"/>
                </a:solidFill>
                <a:latin typeface="+mn-lt"/>
              </a:rPr>
              <a:t> </a:t>
            </a:r>
            <a:r>
              <a:rPr lang="pt-BR" dirty="0" err="1">
                <a:solidFill>
                  <a:srgbClr val="002060"/>
                </a:solidFill>
                <a:latin typeface="+mn-lt"/>
              </a:rPr>
              <a:t>pollution</a:t>
            </a:r>
            <a:r>
              <a:rPr lang="pt-BR" dirty="0">
                <a:solidFill>
                  <a:srgbClr val="002060"/>
                </a:solidFill>
                <a:latin typeface="+mn-lt"/>
              </a:rPr>
              <a:t> </a:t>
            </a:r>
            <a:r>
              <a:rPr lang="pt-BR" dirty="0" err="1">
                <a:solidFill>
                  <a:srgbClr val="002060"/>
                </a:solidFill>
                <a:latin typeface="+mn-lt"/>
              </a:rPr>
              <a:t>and</a:t>
            </a:r>
            <a:r>
              <a:rPr lang="pt-BR" dirty="0">
                <a:solidFill>
                  <a:srgbClr val="002060"/>
                </a:solidFill>
                <a:latin typeface="+mn-lt"/>
              </a:rPr>
              <a:t> </a:t>
            </a:r>
            <a:r>
              <a:rPr lang="pt-BR" dirty="0" err="1">
                <a:solidFill>
                  <a:srgbClr val="002060"/>
                </a:solidFill>
                <a:latin typeface="+mn-lt"/>
              </a:rPr>
              <a:t>the</a:t>
            </a:r>
            <a:r>
              <a:rPr lang="pt-BR" dirty="0">
                <a:solidFill>
                  <a:srgbClr val="002060"/>
                </a:solidFill>
                <a:latin typeface="+mn-lt"/>
              </a:rPr>
              <a:t> use </a:t>
            </a:r>
            <a:r>
              <a:rPr lang="pt-BR" dirty="0" err="1">
                <a:solidFill>
                  <a:srgbClr val="002060"/>
                </a:solidFill>
                <a:latin typeface="+mn-lt"/>
              </a:rPr>
              <a:t>of</a:t>
            </a:r>
            <a:r>
              <a:rPr lang="pt-BR" dirty="0">
                <a:solidFill>
                  <a:srgbClr val="002060"/>
                </a:solidFill>
                <a:latin typeface="+mn-lt"/>
              </a:rPr>
              <a:t> criminal </a:t>
            </a:r>
            <a:r>
              <a:rPr lang="pt-BR" dirty="0" err="1">
                <a:solidFill>
                  <a:srgbClr val="002060"/>
                </a:solidFill>
                <a:latin typeface="+mn-lt"/>
              </a:rPr>
              <a:t>penalties</a:t>
            </a:r>
            <a:r>
              <a:rPr lang="pt-BR" dirty="0">
                <a:solidFill>
                  <a:srgbClr val="002060"/>
                </a:solidFill>
                <a:latin typeface="+mn-lt"/>
              </a:rPr>
              <a:t>, Case C-176/03)</a:t>
            </a:r>
          </a:p>
        </p:txBody>
      </p:sp>
      <p:sp>
        <p:nvSpPr>
          <p:cNvPr id="4" name="Espaço Reservado para Data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p:txBody>
      </p:sp>
      <p:sp>
        <p:nvSpPr>
          <p:cNvPr id="5" name="Espaço Reservado para Rodapé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ço Reservado para Número de Slide 5"/>
          <p:cNvSpPr>
            <a:spLocks noGrp="1"/>
          </p:cNvSpPr>
          <p:nvPr>
            <p:ph type="sldNum" sz="quarter" idx="12"/>
          </p:nvPr>
        </p:nvSpPr>
        <p:spPr/>
        <p:txBody>
          <a:bodyPr/>
          <a:lstStyle/>
          <a:p>
            <a:fld id="{BA9B540C-44DA-4F69-89C9-7C84606640D3}"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BE" dirty="0">
                <a:solidFill>
                  <a:srgbClr val="002060"/>
                </a:solidFill>
              </a:rPr>
              <a:t>Supranationality:</a:t>
            </a:r>
            <a:br>
              <a:rPr lang="fr-BE" dirty="0">
                <a:solidFill>
                  <a:srgbClr val="002060"/>
                </a:solidFill>
              </a:rPr>
            </a:br>
            <a:r>
              <a:rPr lang="fr-BE" dirty="0">
                <a:solidFill>
                  <a:srgbClr val="002060"/>
                </a:solidFill>
              </a:rPr>
              <a:t>relevant case law</a:t>
            </a:r>
            <a:endParaRPr lang="pt-BR" dirty="0"/>
          </a:p>
        </p:txBody>
      </p:sp>
      <p:sp>
        <p:nvSpPr>
          <p:cNvPr id="3" name="Espaço Reservado para Conteúdo 2"/>
          <p:cNvSpPr>
            <a:spLocks noGrp="1"/>
          </p:cNvSpPr>
          <p:nvPr>
            <p:ph idx="1"/>
          </p:nvPr>
        </p:nvSpPr>
        <p:spPr>
          <a:xfrm>
            <a:off x="457200" y="1556792"/>
            <a:ext cx="8229600" cy="4569371"/>
          </a:xfrm>
        </p:spPr>
        <p:txBody>
          <a:bodyPr/>
          <a:lstStyle/>
          <a:p>
            <a:pPr lvl="1">
              <a:buNone/>
            </a:pPr>
            <a:endParaRPr lang="fr-BE" sz="3600" dirty="0">
              <a:solidFill>
                <a:srgbClr val="002060"/>
              </a:solidFill>
            </a:endParaRPr>
          </a:p>
          <a:p>
            <a:pPr lvl="1">
              <a:buNone/>
            </a:pPr>
            <a:r>
              <a:rPr lang="fr-BE" sz="3600" dirty="0">
                <a:solidFill>
                  <a:srgbClr val="002060"/>
                </a:solidFill>
                <a:latin typeface="+mn-lt"/>
              </a:rPr>
              <a:t>Van Gend en Loos (ECJ, 1963)</a:t>
            </a:r>
          </a:p>
          <a:p>
            <a:pPr lvl="1">
              <a:buNone/>
            </a:pPr>
            <a:endParaRPr lang="fr-BE" sz="3600" dirty="0">
              <a:solidFill>
                <a:srgbClr val="002060"/>
              </a:solidFill>
              <a:latin typeface="+mn-lt"/>
            </a:endParaRPr>
          </a:p>
          <a:p>
            <a:pPr lvl="1">
              <a:buNone/>
            </a:pPr>
            <a:r>
              <a:rPr lang="fr-BE" sz="3600" b="1" dirty="0">
                <a:solidFill>
                  <a:srgbClr val="C00000"/>
                </a:solidFill>
                <a:latin typeface="+mn-lt"/>
              </a:rPr>
              <a:t>Community law is directly applicable in the Courts of the Member States</a:t>
            </a:r>
          </a:p>
          <a:p>
            <a:endParaRPr lang="pt-BR" dirty="0"/>
          </a:p>
        </p:txBody>
      </p:sp>
      <p:sp>
        <p:nvSpPr>
          <p:cNvPr id="4" name="Espaço Reservado para Data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a:p>
            <a:endParaRPr lang="en-US" dirty="0"/>
          </a:p>
        </p:txBody>
      </p:sp>
      <p:sp>
        <p:nvSpPr>
          <p:cNvPr id="5" name="Espaço Reservado para Rodapé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ço Reservado para Número de Slide 5"/>
          <p:cNvSpPr>
            <a:spLocks noGrp="1"/>
          </p:cNvSpPr>
          <p:nvPr>
            <p:ph type="sldNum" sz="quarter" idx="12"/>
          </p:nvPr>
        </p:nvSpPr>
        <p:spPr/>
        <p:txBody>
          <a:bodyPr/>
          <a:lstStyle/>
          <a:p>
            <a:fld id="{BA9B540C-44DA-4F69-89C9-7C84606640D3}"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BE" dirty="0">
                <a:solidFill>
                  <a:srgbClr val="002060"/>
                </a:solidFill>
              </a:rPr>
              <a:t>Supranationality:</a:t>
            </a:r>
            <a:br>
              <a:rPr lang="fr-BE" dirty="0">
                <a:solidFill>
                  <a:srgbClr val="002060"/>
                </a:solidFill>
              </a:rPr>
            </a:br>
            <a:r>
              <a:rPr lang="fr-BE" dirty="0">
                <a:solidFill>
                  <a:srgbClr val="002060"/>
                </a:solidFill>
              </a:rPr>
              <a:t>relevant case law</a:t>
            </a:r>
            <a:endParaRPr lang="pt-BR" dirty="0"/>
          </a:p>
        </p:txBody>
      </p:sp>
      <p:sp>
        <p:nvSpPr>
          <p:cNvPr id="3" name="Espaço Reservado para Conteúdo 2"/>
          <p:cNvSpPr>
            <a:spLocks noGrp="1"/>
          </p:cNvSpPr>
          <p:nvPr>
            <p:ph idx="1"/>
          </p:nvPr>
        </p:nvSpPr>
        <p:spPr/>
        <p:txBody>
          <a:bodyPr/>
          <a:lstStyle/>
          <a:p>
            <a:pPr lvl="1" algn="ctr">
              <a:buNone/>
            </a:pPr>
            <a:endParaRPr lang="fr-BE" sz="3600" dirty="0">
              <a:solidFill>
                <a:srgbClr val="002060"/>
              </a:solidFill>
            </a:endParaRPr>
          </a:p>
          <a:p>
            <a:pPr lvl="1" algn="ctr">
              <a:buNone/>
            </a:pPr>
            <a:r>
              <a:rPr lang="fr-BE" sz="3600" dirty="0">
                <a:solidFill>
                  <a:srgbClr val="002060"/>
                </a:solidFill>
                <a:latin typeface="+mn-lt"/>
              </a:rPr>
              <a:t>Costa </a:t>
            </a:r>
            <a:r>
              <a:rPr lang="fr-BE" sz="3600" i="1" dirty="0">
                <a:solidFill>
                  <a:srgbClr val="002060"/>
                </a:solidFill>
                <a:latin typeface="+mn-lt"/>
              </a:rPr>
              <a:t>-v- </a:t>
            </a:r>
            <a:r>
              <a:rPr lang="fr-BE" sz="3600" dirty="0">
                <a:solidFill>
                  <a:srgbClr val="002060"/>
                </a:solidFill>
                <a:latin typeface="+mn-lt"/>
              </a:rPr>
              <a:t>Enel (ECJ, 1964)</a:t>
            </a:r>
          </a:p>
          <a:p>
            <a:pPr lvl="1" algn="ctr">
              <a:buNone/>
            </a:pPr>
            <a:endParaRPr lang="fr-BE" sz="3600" dirty="0">
              <a:solidFill>
                <a:srgbClr val="002060"/>
              </a:solidFill>
              <a:latin typeface="+mn-lt"/>
            </a:endParaRPr>
          </a:p>
          <a:p>
            <a:pPr lvl="1" algn="ctr">
              <a:buNone/>
            </a:pPr>
            <a:r>
              <a:rPr lang="fr-BE" sz="3600" b="1" dirty="0">
                <a:solidFill>
                  <a:srgbClr val="C00000"/>
                </a:solidFill>
                <a:latin typeface="+mn-lt"/>
              </a:rPr>
              <a:t>EU law is an independent legal system taking precedence over national legal provisions</a:t>
            </a:r>
            <a:r>
              <a:rPr lang="fr-BE" sz="3600" dirty="0">
                <a:solidFill>
                  <a:srgbClr val="002060"/>
                </a:solidFill>
                <a:latin typeface="+mn-lt"/>
              </a:rPr>
              <a:t>.</a:t>
            </a:r>
          </a:p>
          <a:p>
            <a:endParaRPr lang="pt-BR" dirty="0"/>
          </a:p>
        </p:txBody>
      </p:sp>
      <p:sp>
        <p:nvSpPr>
          <p:cNvPr id="4" name="Espaço Reservado para Data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a:p>
            <a:endParaRPr lang="en-US" dirty="0"/>
          </a:p>
        </p:txBody>
      </p:sp>
      <p:sp>
        <p:nvSpPr>
          <p:cNvPr id="5" name="Espaço Reservado para Rodapé 4"/>
          <p:cNvSpPr>
            <a:spLocks noGrp="1"/>
          </p:cNvSpPr>
          <p:nvPr>
            <p:ph type="ftr" sz="quarter" idx="11"/>
          </p:nvPr>
        </p:nvSpPr>
        <p:spPr/>
        <p:txBody>
          <a:bodyPr/>
          <a:lstStyle/>
          <a:p>
            <a:r>
              <a:rPr lang="en-US" b="1" dirty="0">
                <a:solidFill>
                  <a:srgbClr val="002060"/>
                </a:solidFill>
              </a:rPr>
              <a:t>Prof. </a:t>
            </a:r>
            <a:r>
              <a:rPr lang="en-US" b="1" dirty="0" err="1">
                <a:solidFill>
                  <a:srgbClr val="002060"/>
                </a:solidFill>
              </a:rPr>
              <a:t>Kirstyn</a:t>
            </a:r>
            <a:r>
              <a:rPr lang="en-US" b="1" dirty="0">
                <a:solidFill>
                  <a:srgbClr val="002060"/>
                </a:solidFill>
              </a:rPr>
              <a:t>  </a:t>
            </a:r>
            <a:r>
              <a:rPr lang="en-US" b="1" dirty="0" err="1">
                <a:solidFill>
                  <a:srgbClr val="002060"/>
                </a:solidFill>
              </a:rPr>
              <a:t>Inglis</a:t>
            </a:r>
            <a:endParaRPr lang="en-US" dirty="0"/>
          </a:p>
        </p:txBody>
      </p:sp>
      <p:sp>
        <p:nvSpPr>
          <p:cNvPr id="6" name="Espaço Reservado para Número de Slide 5"/>
          <p:cNvSpPr>
            <a:spLocks noGrp="1"/>
          </p:cNvSpPr>
          <p:nvPr>
            <p:ph type="sldNum" sz="quarter" idx="12"/>
          </p:nvPr>
        </p:nvSpPr>
        <p:spPr/>
        <p:txBody>
          <a:bodyPr/>
          <a:lstStyle/>
          <a:p>
            <a:fld id="{BA9B540C-44DA-4F69-89C9-7C84606640D3}"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BE" dirty="0">
                <a:solidFill>
                  <a:srgbClr val="002060"/>
                </a:solidFill>
              </a:rPr>
              <a:t>Supranationality:</a:t>
            </a:r>
            <a:br>
              <a:rPr lang="fr-BE" dirty="0">
                <a:solidFill>
                  <a:srgbClr val="002060"/>
                </a:solidFill>
              </a:rPr>
            </a:br>
            <a:r>
              <a:rPr lang="fr-BE" dirty="0">
                <a:solidFill>
                  <a:srgbClr val="002060"/>
                </a:solidFill>
              </a:rPr>
              <a:t>relevant case law</a:t>
            </a:r>
            <a:endParaRPr lang="pt-BR" dirty="0"/>
          </a:p>
        </p:txBody>
      </p:sp>
      <p:sp>
        <p:nvSpPr>
          <p:cNvPr id="3" name="Espaço Reservado para Conteúdo 2"/>
          <p:cNvSpPr>
            <a:spLocks noGrp="1"/>
          </p:cNvSpPr>
          <p:nvPr>
            <p:ph idx="1"/>
          </p:nvPr>
        </p:nvSpPr>
        <p:spPr/>
        <p:txBody>
          <a:bodyPr/>
          <a:lstStyle/>
          <a:p>
            <a:pPr lvl="1">
              <a:buNone/>
            </a:pPr>
            <a:endParaRPr lang="fr-BE" sz="3600" dirty="0">
              <a:solidFill>
                <a:srgbClr val="002060"/>
              </a:solidFill>
            </a:endParaRPr>
          </a:p>
          <a:p>
            <a:pPr lvl="1" algn="ctr">
              <a:buNone/>
            </a:pPr>
            <a:r>
              <a:rPr lang="fr-BE" sz="3600" dirty="0">
                <a:solidFill>
                  <a:srgbClr val="002060"/>
                </a:solidFill>
                <a:latin typeface="+mn-lt"/>
              </a:rPr>
              <a:t>Nold (ECJ, 1974)</a:t>
            </a:r>
          </a:p>
          <a:p>
            <a:pPr lvl="1">
              <a:buNone/>
            </a:pPr>
            <a:endParaRPr lang="fr-BE" sz="3600" dirty="0">
              <a:solidFill>
                <a:srgbClr val="002060"/>
              </a:solidFill>
              <a:latin typeface="+mn-lt"/>
            </a:endParaRPr>
          </a:p>
          <a:p>
            <a:pPr lvl="1">
              <a:buNone/>
            </a:pPr>
            <a:r>
              <a:rPr lang="fr-BE" sz="3600" b="1" dirty="0">
                <a:solidFill>
                  <a:srgbClr val="C00000"/>
                </a:solidFill>
                <a:latin typeface="+mn-lt"/>
              </a:rPr>
              <a:t>Fundamental human rights are an integral part of the general principles of law upheld by the CJEU</a:t>
            </a:r>
          </a:p>
          <a:p>
            <a:endParaRPr lang="pt-BR" dirty="0"/>
          </a:p>
        </p:txBody>
      </p:sp>
      <p:sp>
        <p:nvSpPr>
          <p:cNvPr id="4" name="Espaço Reservado para Data 3"/>
          <p:cNvSpPr>
            <a:spLocks noGrp="1"/>
          </p:cNvSpPr>
          <p:nvPr>
            <p:ph type="dt" sz="half" idx="10"/>
          </p:nvPr>
        </p:nvSpPr>
        <p:spPr/>
        <p:txBody>
          <a:bodyPr/>
          <a:lstStyle/>
          <a:p>
            <a:r>
              <a:rPr lang="en-US" b="1" dirty="0">
                <a:solidFill>
                  <a:srgbClr val="002060"/>
                </a:solidFill>
              </a:rPr>
              <a:t>São Paulo</a:t>
            </a:r>
          </a:p>
          <a:p>
            <a:r>
              <a:rPr lang="en-US" b="1" dirty="0">
                <a:solidFill>
                  <a:srgbClr val="002060"/>
                </a:solidFill>
              </a:rPr>
              <a:t>20&amp;21 October 2016</a:t>
            </a:r>
          </a:p>
          <a:p>
            <a:endParaRPr lang="en-US" dirty="0"/>
          </a:p>
        </p:txBody>
      </p:sp>
      <p:sp>
        <p:nvSpPr>
          <p:cNvPr id="5" name="Espaço Reservado para Rodapé 4"/>
          <p:cNvSpPr>
            <a:spLocks noGrp="1"/>
          </p:cNvSpPr>
          <p:nvPr>
            <p:ph type="ftr" sz="quarter" idx="11"/>
          </p:nvPr>
        </p:nvSpPr>
        <p:spPr/>
        <p:txBody>
          <a:bodyPr/>
          <a:lstStyle/>
          <a:p>
            <a:r>
              <a:rPr lang="en-US"/>
              <a:t>Footer Text</a:t>
            </a:r>
          </a:p>
        </p:txBody>
      </p:sp>
      <p:sp>
        <p:nvSpPr>
          <p:cNvPr id="6" name="Espaço Reservado para Número de Slide 5"/>
          <p:cNvSpPr>
            <a:spLocks noGrp="1"/>
          </p:cNvSpPr>
          <p:nvPr>
            <p:ph type="sldNum" sz="quarter" idx="12"/>
          </p:nvPr>
        </p:nvSpPr>
        <p:spPr/>
        <p:txBody>
          <a:bodyPr/>
          <a:lstStyle/>
          <a:p>
            <a:fld id="{BA9B540C-44DA-4F69-89C9-7C84606640D3}"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écutif">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1647</TotalTime>
  <Words>1801</Words>
  <Application>Microsoft Office PowerPoint</Application>
  <PresentationFormat>Apresentação na tela (4:3)</PresentationFormat>
  <Paragraphs>399</Paragraphs>
  <Slides>36</Slides>
  <Notes>1</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36</vt:i4>
      </vt:variant>
    </vt:vector>
  </HeadingPairs>
  <TitlesOfParts>
    <vt:vector size="43" baseType="lpstr">
      <vt:lpstr>Arial</vt:lpstr>
      <vt:lpstr>Calibri</vt:lpstr>
      <vt:lpstr>Century Gothic</vt:lpstr>
      <vt:lpstr>Courier New</vt:lpstr>
      <vt:lpstr>Palatino Linotype</vt:lpstr>
      <vt:lpstr>Wingdings</vt:lpstr>
      <vt:lpstr>Exécutif</vt:lpstr>
      <vt:lpstr>                                         An introduction  to the European Union 20&amp;21 October 2016</vt:lpstr>
      <vt:lpstr>       The birth of direct effect in an international organisation</vt:lpstr>
      <vt:lpstr>    a new legal order for the EU to achieve the objectives stipulated in the Treaties</vt:lpstr>
      <vt:lpstr>A ‘new legal order’</vt:lpstr>
      <vt:lpstr>The Court of Justice  of the European Union  (CJEU)</vt:lpstr>
      <vt:lpstr>Comment</vt:lpstr>
      <vt:lpstr>Supranationality: relevant case law</vt:lpstr>
      <vt:lpstr>Supranationality: relevant case law</vt:lpstr>
      <vt:lpstr>Supranationality: relevant case law</vt:lpstr>
      <vt:lpstr>Subsidiarity</vt:lpstr>
      <vt:lpstr>Subsidiarty must be considered before proposing EU action</vt:lpstr>
      <vt:lpstr>Commission -v- France 1971</vt:lpstr>
      <vt:lpstr>Hierarchy of laws</vt:lpstr>
      <vt:lpstr>Secondary legislation</vt:lpstr>
      <vt:lpstr>           Reducing the legislative burden</vt:lpstr>
      <vt:lpstr>Direct applicability</vt:lpstr>
      <vt:lpstr>Direct effect</vt:lpstr>
      <vt:lpstr>Exclusive competences of the EU</vt:lpstr>
      <vt:lpstr>Shared competences</vt:lpstr>
      <vt:lpstr>Formula for determining direct effectiveness (CJEU)</vt:lpstr>
      <vt:lpstr>Potential for compensation</vt:lpstr>
      <vt:lpstr>Intra-EU</vt:lpstr>
      <vt:lpstr>Extra-EU</vt:lpstr>
      <vt:lpstr>Treaty of Lisbon changed  the legal landscape significantly</vt:lpstr>
      <vt:lpstr>EU powers to deal with Brazil</vt:lpstr>
      <vt:lpstr>EU-Brazil  Chronology</vt:lpstr>
      <vt:lpstr>Bi-lateral progress http://eeas.europa.eu/brazil/index_en.htm</vt:lpstr>
      <vt:lpstr>EU support for Brazil Partnership</vt:lpstr>
      <vt:lpstr>Partnership Instrument Regulation, 2014  funds 2014-2017</vt:lpstr>
      <vt:lpstr>Commission has exclusive competence for implementing the PI</vt:lpstr>
      <vt:lpstr>Irrevocable transfer of sovereignty</vt:lpstr>
      <vt:lpstr>The rest of Article 50 TEU</vt:lpstr>
      <vt:lpstr>Withdrawal from the EU?</vt:lpstr>
      <vt:lpstr>National Constitutional arrangements</vt:lpstr>
      <vt:lpstr>UK judicial review of Brexit referendum</vt:lpstr>
      <vt:lpstr>Judicial review also before EU Courts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the European Union São Paulo, 1 July 2016</dc:title>
  <dc:creator>Kirstyn</dc:creator>
  <cp:lastModifiedBy>Cristiane</cp:lastModifiedBy>
  <cp:revision>99</cp:revision>
  <dcterms:created xsi:type="dcterms:W3CDTF">2016-06-28T21:03:59Z</dcterms:created>
  <dcterms:modified xsi:type="dcterms:W3CDTF">2018-08-29T18:29:39Z</dcterms:modified>
</cp:coreProperties>
</file>