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88" r:id="rId10"/>
    <p:sldId id="264" r:id="rId11"/>
    <p:sldId id="265" r:id="rId12"/>
    <p:sldId id="289" r:id="rId13"/>
    <p:sldId id="266" r:id="rId14"/>
    <p:sldId id="290" r:id="rId15"/>
    <p:sldId id="267" r:id="rId16"/>
    <p:sldId id="268" r:id="rId17"/>
    <p:sldId id="269" r:id="rId18"/>
    <p:sldId id="270" r:id="rId19"/>
    <p:sldId id="277" r:id="rId20"/>
    <p:sldId id="276" r:id="rId21"/>
    <p:sldId id="278" r:id="rId22"/>
    <p:sldId id="291" r:id="rId23"/>
    <p:sldId id="292" r:id="rId24"/>
    <p:sldId id="294" r:id="rId25"/>
    <p:sldId id="295" r:id="rId26"/>
    <p:sldId id="279" r:id="rId27"/>
    <p:sldId id="285" r:id="rId28"/>
    <p:sldId id="280" r:id="rId29"/>
    <p:sldId id="281" r:id="rId30"/>
    <p:sldId id="283" r:id="rId31"/>
    <p:sldId id="296" r:id="rId32"/>
    <p:sldId id="286" r:id="rId33"/>
    <p:sldId id="297" r:id="rId34"/>
    <p:sldId id="298" r:id="rId35"/>
    <p:sldId id="287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4EB58-5914-451A-8491-96E0A1AF4CC9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CEDC8-4851-4E1E-8912-C7678C7D91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26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CEDC8-4851-4E1E-8912-C7678C7D912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22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19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01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74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75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7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98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86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19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94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82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17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3642-DD61-4BB0-8744-5793F717E968}" type="datetimeFigureOut">
              <a:rPr lang="pt-BR" smtClean="0"/>
              <a:pPr/>
              <a:t>28/03/2016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B58C1-74E7-40F2-8723-7AC8F55E63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32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1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slide" Target="slide7.xml"/><Relationship Id="rId4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slide" Target="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Medidas de pobreza que tem como base a abordagem ‘monetária’ para definir pobreza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99592" y="4437112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Aula com base no capítulo 9 de “Distribuição de Renda – Medidas de Desigualdade e Pobreza” – Rodolfo </a:t>
            </a:r>
            <a:r>
              <a:rPr lang="pt-BR" sz="2200" dirty="0" smtClean="0"/>
              <a:t>Hoffman</a:t>
            </a:r>
          </a:p>
          <a:p>
            <a:endParaRPr lang="pt-BR" sz="2200" dirty="0" smtClean="0"/>
          </a:p>
          <a:p>
            <a:r>
              <a:rPr lang="pt-BR" sz="2200" dirty="0" smtClean="0"/>
              <a:t>Texto Banco Mundial – “short_text_world_bank.pdf”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52718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Sen</a:t>
            </a:r>
            <a:r>
              <a:rPr lang="pt-BR" dirty="0" smtClean="0"/>
              <a:t> (1976)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81128"/>
          </a:xfrm>
        </p:spPr>
        <p:txBody>
          <a:bodyPr>
            <a:normAutofit/>
          </a:bodyPr>
          <a:lstStyle/>
          <a:p>
            <a:r>
              <a:rPr lang="pt-BR" dirty="0" smtClean="0"/>
              <a:t>É possível também escrever o índice anterior, utilizando diretamente o </a:t>
            </a:r>
            <a:r>
              <a:rPr lang="pt-BR" dirty="0" err="1" smtClean="0"/>
              <a:t>gini</a:t>
            </a:r>
            <a:r>
              <a:rPr lang="pt-BR" dirty="0" smtClean="0"/>
              <a:t> dos pobres (G</a:t>
            </a:r>
            <a:r>
              <a:rPr lang="pt-BR" baseline="-25000" dirty="0" smtClean="0"/>
              <a:t>*</a:t>
            </a:r>
            <a:r>
              <a:rPr lang="pt-BR" dirty="0" smtClean="0"/>
              <a:t>)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Quando p é bastante grande:</a:t>
            </a:r>
          </a:p>
          <a:p>
            <a:endParaRPr lang="pt-BR" dirty="0"/>
          </a:p>
          <a:p>
            <a:endParaRPr lang="pt-BR" sz="1000" dirty="0" smtClean="0"/>
          </a:p>
          <a:p>
            <a:r>
              <a:rPr lang="pt-BR" dirty="0" smtClean="0"/>
              <a:t>Se todos os pobres tem a mesma renda:</a:t>
            </a:r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46449"/>
              </p:ext>
            </p:extLst>
          </p:nvPr>
        </p:nvGraphicFramePr>
        <p:xfrm>
          <a:off x="973187" y="2450862"/>
          <a:ext cx="4246885" cy="119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ção" r:id="rId3" imgW="1625400" imgH="457200" progId="Equation.3">
                  <p:embed/>
                </p:oleObj>
              </mc:Choice>
              <mc:Fallback>
                <p:oleObj name="Equação" r:id="rId3" imgW="1625400" imgH="4572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87" y="2450862"/>
                        <a:ext cx="4246885" cy="119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723581"/>
              </p:ext>
            </p:extLst>
          </p:nvPr>
        </p:nvGraphicFramePr>
        <p:xfrm>
          <a:off x="971600" y="4437112"/>
          <a:ext cx="35274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ção" r:id="rId5" imgW="1244520" imgH="215640" progId="Equation.3">
                  <p:embed/>
                </p:oleObj>
              </mc:Choice>
              <mc:Fallback>
                <p:oleObj name="Equação" r:id="rId5" imgW="1244520" imgH="21564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437112"/>
                        <a:ext cx="35274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351166"/>
              </p:ext>
            </p:extLst>
          </p:nvPr>
        </p:nvGraphicFramePr>
        <p:xfrm>
          <a:off x="1043335" y="5661248"/>
          <a:ext cx="13684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ção" r:id="rId7" imgW="482400" imgH="164880" progId="Equation.3">
                  <p:embed/>
                </p:oleObj>
              </mc:Choice>
              <mc:Fallback>
                <p:oleObj name="Equação" r:id="rId7" imgW="482400" imgH="16488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335" y="5661248"/>
                        <a:ext cx="13684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2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</a:t>
            </a:r>
            <a:r>
              <a:rPr lang="pt-BR" dirty="0"/>
              <a:t>í</a:t>
            </a:r>
            <a:r>
              <a:rPr lang="pt-BR" dirty="0" smtClean="0"/>
              <a:t>ndice de Foster, </a:t>
            </a:r>
            <a:r>
              <a:rPr lang="pt-BR" dirty="0" err="1" smtClean="0"/>
              <a:t>Greer</a:t>
            </a:r>
            <a:r>
              <a:rPr lang="pt-BR" dirty="0" smtClean="0"/>
              <a:t> e </a:t>
            </a:r>
            <a:r>
              <a:rPr lang="pt-BR" dirty="0" err="1" smtClean="0"/>
              <a:t>Thorbecke</a:t>
            </a:r>
            <a:r>
              <a:rPr lang="pt-BR" dirty="0" smtClean="0"/>
              <a:t> (1984)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>
                <a:sym typeface="Symbol"/>
              </a:rPr>
              <a:t></a:t>
            </a:r>
            <a:r>
              <a:rPr lang="pt-BR" dirty="0" smtClean="0"/>
              <a:t>(0)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é igual a H </a:t>
            </a:r>
          </a:p>
          <a:p>
            <a:r>
              <a:rPr lang="pt-BR" dirty="0" smtClean="0">
                <a:sym typeface="Symbol"/>
              </a:rPr>
              <a:t></a:t>
            </a:r>
            <a:r>
              <a:rPr lang="pt-BR" dirty="0" smtClean="0"/>
              <a:t>(1)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é igual ao produto HI </a:t>
            </a:r>
          </a:p>
          <a:p>
            <a:r>
              <a:rPr lang="pt-BR" dirty="0" smtClean="0">
                <a:sym typeface="Symbol"/>
              </a:rPr>
              <a:t></a:t>
            </a:r>
            <a:r>
              <a:rPr lang="pt-BR" dirty="0" smtClean="0"/>
              <a:t>(2) </a:t>
            </a:r>
            <a:r>
              <a:rPr lang="pt-BR" dirty="0" smtClean="0">
                <a:sym typeface="Wingdings" pitchFamily="2" charset="2"/>
              </a:rPr>
              <a:t> denomina-se índice de Foster, </a:t>
            </a:r>
            <a:r>
              <a:rPr lang="pt-BR" dirty="0" err="1" smtClean="0">
                <a:sym typeface="Wingdings" pitchFamily="2" charset="2"/>
              </a:rPr>
              <a:t>Greer</a:t>
            </a:r>
            <a:r>
              <a:rPr lang="pt-BR" dirty="0" smtClean="0">
                <a:sym typeface="Wingdings" pitchFamily="2" charset="2"/>
              </a:rPr>
              <a:t> e </a:t>
            </a:r>
            <a:r>
              <a:rPr lang="pt-BR" dirty="0" err="1" smtClean="0">
                <a:sym typeface="Wingdings" pitchFamily="2" charset="2"/>
              </a:rPr>
              <a:t>Thorbecke</a:t>
            </a:r>
            <a:r>
              <a:rPr lang="pt-BR" dirty="0" smtClean="0">
                <a:sym typeface="Wingdings" pitchFamily="2" charset="2"/>
              </a:rPr>
              <a:t> quando </a:t>
            </a:r>
            <a:r>
              <a:rPr lang="pt-BR" dirty="0" smtClean="0">
                <a:sym typeface="Symbol"/>
              </a:rPr>
              <a:t> = 2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99445684"/>
              </p:ext>
            </p:extLst>
          </p:nvPr>
        </p:nvGraphicFramePr>
        <p:xfrm>
          <a:off x="631825" y="1541463"/>
          <a:ext cx="458787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ção" r:id="rId3" imgW="1879560" imgH="444240" progId="Equation.3">
                  <p:embed/>
                </p:oleObj>
              </mc:Choice>
              <mc:Fallback>
                <p:oleObj name="Equação" r:id="rId3" imgW="1879560" imgH="444240" progId="Equation.3">
                  <p:embed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1541463"/>
                        <a:ext cx="4587875" cy="118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56449961"/>
              </p:ext>
            </p:extLst>
          </p:nvPr>
        </p:nvGraphicFramePr>
        <p:xfrm>
          <a:off x="899592" y="5195466"/>
          <a:ext cx="35020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ção" r:id="rId5" imgW="1434960" imgH="444240" progId="Equation.3">
                  <p:embed/>
                </p:oleObj>
              </mc:Choice>
              <mc:Fallback>
                <p:oleObj name="Equação" r:id="rId5" imgW="1434960" imgH="444240" progId="Equation.3">
                  <p:embed/>
                  <p:pic>
                    <p:nvPicPr>
                      <p:cNvPr id="0" name="Picture 2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195466"/>
                        <a:ext cx="3502025" cy="118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09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índice de Foster, </a:t>
            </a:r>
            <a:r>
              <a:rPr lang="pt-BR" dirty="0" err="1"/>
              <a:t>Greer</a:t>
            </a:r>
            <a:r>
              <a:rPr lang="pt-BR" dirty="0"/>
              <a:t> e </a:t>
            </a:r>
            <a:r>
              <a:rPr lang="pt-BR" dirty="0" err="1"/>
              <a:t>Thorbecke</a:t>
            </a:r>
            <a:r>
              <a:rPr lang="pt-BR" dirty="0"/>
              <a:t> (1984)</a:t>
            </a:r>
          </a:p>
        </p:txBody>
      </p:sp>
      <p:graphicFrame>
        <p:nvGraphicFramePr>
          <p:cNvPr id="3" name="Objeto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62510873"/>
              </p:ext>
            </p:extLst>
          </p:nvPr>
        </p:nvGraphicFramePr>
        <p:xfrm>
          <a:off x="467544" y="3933056"/>
          <a:ext cx="5735638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ção" r:id="rId3" imgW="2349360" imgH="660240" progId="Equation.3">
                  <p:embed/>
                </p:oleObj>
              </mc:Choice>
              <mc:Fallback>
                <p:oleObj name="Equação" r:id="rId3" imgW="2349360" imgH="660240" progId="Equation.3">
                  <p:embed/>
                  <p:pic>
                    <p:nvPicPr>
                      <p:cNvPr id="0" name="Objeto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933056"/>
                        <a:ext cx="5735638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69880158"/>
              </p:ext>
            </p:extLst>
          </p:nvPr>
        </p:nvGraphicFramePr>
        <p:xfrm>
          <a:off x="683568" y="2060575"/>
          <a:ext cx="40608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ção" r:id="rId5" imgW="1663560" imgH="444240" progId="Equation.3">
                  <p:embed/>
                </p:oleObj>
              </mc:Choice>
              <mc:Fallback>
                <p:oleObj name="Equação" r:id="rId5" imgW="1663560" imgH="444240" progId="Equation.3">
                  <p:embed/>
                  <p:pic>
                    <p:nvPicPr>
                      <p:cNvPr id="0" name="Objeto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060575"/>
                        <a:ext cx="40608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3779912" y="3933056"/>
            <a:ext cx="36004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184250" y="3933056"/>
            <a:ext cx="1944216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67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</a:t>
            </a:r>
            <a:r>
              <a:rPr lang="pt-BR" dirty="0"/>
              <a:t>í</a:t>
            </a:r>
            <a:r>
              <a:rPr lang="pt-BR" dirty="0" smtClean="0"/>
              <a:t>ndice de Foster, </a:t>
            </a:r>
            <a:r>
              <a:rPr lang="pt-BR" dirty="0" err="1" smtClean="0"/>
              <a:t>Greer</a:t>
            </a:r>
            <a:r>
              <a:rPr lang="pt-BR" dirty="0" smtClean="0"/>
              <a:t> e </a:t>
            </a:r>
            <a:r>
              <a:rPr lang="pt-BR" dirty="0" err="1" smtClean="0"/>
              <a:t>Thorbecke</a:t>
            </a:r>
            <a:r>
              <a:rPr lang="pt-BR" dirty="0" smtClean="0"/>
              <a:t> (1984)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>
                <a:sym typeface="Symbol"/>
              </a:rPr>
              <a:t>() também</a:t>
            </a:r>
            <a:r>
              <a:rPr lang="pt-BR" dirty="0" smtClean="0"/>
              <a:t> varia entre 0 </a:t>
            </a:r>
            <a:r>
              <a:rPr lang="pt-BR" dirty="0"/>
              <a:t>(quando todas as pessoas tem renda maior do que z) e </a:t>
            </a:r>
            <a:r>
              <a:rPr lang="pt-BR" dirty="0" smtClean="0"/>
              <a:t>1 (quando todas as pessoas tem renda igual a 0)</a:t>
            </a: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61281563"/>
              </p:ext>
            </p:extLst>
          </p:nvPr>
        </p:nvGraphicFramePr>
        <p:xfrm>
          <a:off x="631825" y="1541463"/>
          <a:ext cx="458787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ção" r:id="rId3" imgW="1879560" imgH="444240" progId="Equation.3">
                  <p:embed/>
                </p:oleObj>
              </mc:Choice>
              <mc:Fallback>
                <p:oleObj name="Equação" r:id="rId3" imgW="1879560" imgH="444240" progId="Equation.3">
                  <p:embed/>
                  <p:pic>
                    <p:nvPicPr>
                      <p:cNvPr id="0" name="Picture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1541463"/>
                        <a:ext cx="4587875" cy="118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50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Decomposição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ym typeface="Symbol"/>
              </a:rPr>
              <a:t>Um propriedade importante dessa classe de indicadores é sua decomposição, quando uma população com N pessoas é dividida em k grupos ou regiões</a:t>
            </a:r>
            <a:r>
              <a:rPr lang="pt-BR" dirty="0" smtClean="0">
                <a:sym typeface="Symbol"/>
              </a:rPr>
              <a:t>.</a:t>
            </a:r>
          </a:p>
          <a:p>
            <a:endParaRPr lang="pt-BR" dirty="0">
              <a:sym typeface="Symbol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119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Decomposição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Seja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hi</a:t>
            </a:r>
            <a:r>
              <a:rPr lang="pt-BR" dirty="0" smtClean="0"/>
              <a:t> com i=1, 2, ..., </a:t>
            </a:r>
            <a:r>
              <a:rPr lang="pt-BR" dirty="0" err="1" smtClean="0"/>
              <a:t>n</a:t>
            </a:r>
            <a:r>
              <a:rPr lang="pt-BR" baseline="-25000" dirty="0" err="1" smtClean="0"/>
              <a:t>h</a:t>
            </a:r>
            <a:r>
              <a:rPr lang="pt-BR" dirty="0" smtClean="0"/>
              <a:t> e h = 1, 2, ..., k a renda da i-</a:t>
            </a:r>
            <a:r>
              <a:rPr lang="pt-BR" dirty="0" err="1" smtClean="0"/>
              <a:t>ésima</a:t>
            </a:r>
            <a:r>
              <a:rPr lang="pt-BR" dirty="0" smtClean="0"/>
              <a:t> pessoa do h-</a:t>
            </a:r>
            <a:r>
              <a:rPr lang="pt-BR" dirty="0" err="1" smtClean="0"/>
              <a:t>ésimo</a:t>
            </a:r>
            <a:r>
              <a:rPr lang="pt-BR" dirty="0" smtClean="0"/>
              <a:t> grupo</a:t>
            </a:r>
          </a:p>
          <a:p>
            <a:r>
              <a:rPr lang="pt-BR" dirty="0" smtClean="0"/>
              <a:t>Defina </a:t>
            </a:r>
            <a:r>
              <a:rPr lang="pt-BR" dirty="0" smtClean="0">
                <a:sym typeface="Symbol"/>
              </a:rPr>
              <a:t></a:t>
            </a:r>
            <a:r>
              <a:rPr lang="pt-BR" baseline="-25000" dirty="0" smtClean="0">
                <a:sym typeface="Symbol"/>
              </a:rPr>
              <a:t>h</a:t>
            </a:r>
            <a:r>
              <a:rPr lang="pt-BR" dirty="0" smtClean="0">
                <a:sym typeface="Symbol"/>
              </a:rPr>
              <a:t> = </a:t>
            </a:r>
            <a:r>
              <a:rPr lang="pt-BR" dirty="0" err="1" smtClean="0">
                <a:sym typeface="Symbol"/>
              </a:rPr>
              <a:t>n</a:t>
            </a:r>
            <a:r>
              <a:rPr lang="pt-BR" baseline="-25000" dirty="0" err="1" smtClean="0">
                <a:sym typeface="Symbol"/>
              </a:rPr>
              <a:t>h</a:t>
            </a:r>
            <a:r>
              <a:rPr lang="pt-BR" dirty="0" smtClean="0">
                <a:sym typeface="Symbol"/>
              </a:rPr>
              <a:t> / N </a:t>
            </a:r>
            <a:r>
              <a:rPr lang="pt-BR" dirty="0" smtClean="0">
                <a:sym typeface="Wingdings" pitchFamily="2" charset="2"/>
              </a:rPr>
              <a:t> participação do h-</a:t>
            </a:r>
            <a:r>
              <a:rPr lang="pt-BR" dirty="0" err="1" smtClean="0">
                <a:sym typeface="Wingdings" pitchFamily="2" charset="2"/>
              </a:rPr>
              <a:t>ésimo</a:t>
            </a:r>
            <a:r>
              <a:rPr lang="pt-BR" dirty="0" smtClean="0">
                <a:sym typeface="Wingdings" pitchFamily="2" charset="2"/>
              </a:rPr>
              <a:t> grupo na população</a:t>
            </a:r>
          </a:p>
          <a:p>
            <a:r>
              <a:rPr lang="pt-BR" dirty="0" smtClean="0">
                <a:sym typeface="Wingdings" pitchFamily="2" charset="2"/>
              </a:rPr>
              <a:t>Admita que a linha de pobreza seja a mesma para todos os grupos e que, dentro de cada grupo, as rendas estão ordenadas de maneira que: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17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Decomposição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x</a:t>
            </a:r>
            <a:r>
              <a:rPr lang="pt-BR" baseline="-25000" dirty="0" smtClean="0"/>
              <a:t>h1</a:t>
            </a:r>
            <a:r>
              <a:rPr lang="pt-BR" dirty="0" smtClean="0"/>
              <a:t> &lt;= x</a:t>
            </a:r>
            <a:r>
              <a:rPr lang="pt-BR" baseline="-25000" dirty="0" smtClean="0"/>
              <a:t>h2</a:t>
            </a:r>
            <a:r>
              <a:rPr lang="pt-BR" dirty="0" smtClean="0"/>
              <a:t> &lt;= ... &lt;=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hp</a:t>
            </a:r>
            <a:r>
              <a:rPr lang="pt-BR" baseline="-40000" dirty="0" err="1" smtClean="0"/>
              <a:t>h</a:t>
            </a:r>
            <a:r>
              <a:rPr lang="pt-BR" dirty="0" smtClean="0"/>
              <a:t> &lt;= z &lt;= .... &lt;=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hn</a:t>
            </a:r>
            <a:r>
              <a:rPr lang="pt-BR" baseline="-40000" dirty="0" err="1" smtClean="0"/>
              <a:t>h</a:t>
            </a:r>
            <a:endParaRPr lang="pt-BR" baseline="-25000" dirty="0" smtClean="0"/>
          </a:p>
          <a:p>
            <a:r>
              <a:rPr lang="pt-BR" dirty="0" smtClean="0"/>
              <a:t>Então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h</a:t>
            </a:r>
            <a:r>
              <a:rPr lang="pt-BR" dirty="0" smtClean="0"/>
              <a:t> é o número de pobres no h-</a:t>
            </a:r>
            <a:r>
              <a:rPr lang="pt-BR" dirty="0" err="1" smtClean="0"/>
              <a:t>ésimo</a:t>
            </a:r>
            <a:r>
              <a:rPr lang="pt-BR" dirty="0" smtClean="0"/>
              <a:t> grupo e o índice dentro desse grupo é: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62694820"/>
              </p:ext>
            </p:extLst>
          </p:nvPr>
        </p:nvGraphicFramePr>
        <p:xfrm>
          <a:off x="1049338" y="3556000"/>
          <a:ext cx="4000500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ção" r:id="rId3" imgW="1638000" imgH="457200" progId="Equation.3">
                  <p:embed/>
                </p:oleObj>
              </mc:Choice>
              <mc:Fallback>
                <p:oleObj name="Equação" r:id="rId3" imgW="1638000" imgH="457200" progId="Equation.3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3556000"/>
                        <a:ext cx="4000500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18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Decomposição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índice para toda a população é: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É possível mostrar então que: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04715674"/>
              </p:ext>
            </p:extLst>
          </p:nvPr>
        </p:nvGraphicFramePr>
        <p:xfrm>
          <a:off x="962025" y="2565400"/>
          <a:ext cx="42164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ção" r:id="rId3" imgW="1726920" imgH="444240" progId="Equation.3">
                  <p:embed/>
                </p:oleObj>
              </mc:Choice>
              <mc:Fallback>
                <p:oleObj name="Equação" r:id="rId3" imgW="1726920" imgH="444240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2565400"/>
                        <a:ext cx="4216400" cy="1185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86714781"/>
              </p:ext>
            </p:extLst>
          </p:nvPr>
        </p:nvGraphicFramePr>
        <p:xfrm>
          <a:off x="1043608" y="4725144"/>
          <a:ext cx="29146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ção" r:id="rId5" imgW="1193760" imgH="431640" progId="Equation.3">
                  <p:embed/>
                </p:oleObj>
              </mc:Choice>
              <mc:Fallback>
                <p:oleObj name="Equação" r:id="rId5" imgW="1193760" imgH="431640" progId="Equation.3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725144"/>
                        <a:ext cx="291465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283968" y="4653136"/>
            <a:ext cx="43924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Valor do indicador para a população é igual a soma ponderada dos índices de cada grupo </a:t>
            </a:r>
          </a:p>
          <a:p>
            <a:r>
              <a:rPr lang="pt-BR" sz="2200" dirty="0"/>
              <a:t>p</a:t>
            </a:r>
            <a:r>
              <a:rPr lang="pt-BR" sz="2200" dirty="0" smtClean="0"/>
              <a:t>onderação = participação do grupo na população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0366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índice de pobreza de </a:t>
            </a:r>
            <a:r>
              <a:rPr lang="pt-BR" dirty="0" err="1" smtClean="0"/>
              <a:t>Sen</a:t>
            </a:r>
            <a:r>
              <a:rPr lang="pt-BR" dirty="0" smtClean="0"/>
              <a:t> (devido à sua associação com o índice de </a:t>
            </a:r>
            <a:r>
              <a:rPr lang="pt-BR" dirty="0" err="1" smtClean="0"/>
              <a:t>Gini</a:t>
            </a:r>
            <a:r>
              <a:rPr lang="pt-BR" dirty="0" smtClean="0"/>
              <a:t>) não tem essa propriedade da decomposição.</a:t>
            </a:r>
          </a:p>
          <a:p>
            <a:r>
              <a:rPr lang="pt-BR" dirty="0" smtClean="0"/>
              <a:t>Podemos ter casos em que determinadas alterações nas rendas causam aumento do índice de </a:t>
            </a:r>
            <a:r>
              <a:rPr lang="pt-BR" dirty="0" err="1" smtClean="0"/>
              <a:t>Sen</a:t>
            </a:r>
            <a:r>
              <a:rPr lang="pt-BR" dirty="0" smtClean="0"/>
              <a:t> para todos os grupos e, ao mesmo tempo, diminuição do índice de </a:t>
            </a:r>
            <a:r>
              <a:rPr lang="pt-BR" dirty="0" err="1" smtClean="0"/>
              <a:t>Sen</a:t>
            </a:r>
            <a:r>
              <a:rPr lang="pt-BR" dirty="0" smtClean="0"/>
              <a:t> para toda população.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732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efeito da redução da renda de um pobre sobre o indicador de 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pt-BR" dirty="0" smtClean="0"/>
              <a:t>Seja </a:t>
            </a:r>
            <a:r>
              <a:rPr lang="pt-BR" dirty="0" smtClean="0">
                <a:sym typeface="Symbol"/>
              </a:rPr>
              <a:t> o valor subtraído da renda </a:t>
            </a:r>
            <a:r>
              <a:rPr lang="pt-BR" dirty="0" err="1" smtClean="0">
                <a:sym typeface="Symbol"/>
              </a:rPr>
              <a:t>x</a:t>
            </a:r>
            <a:r>
              <a:rPr lang="pt-BR" baseline="-25000" dirty="0" err="1" smtClean="0">
                <a:sym typeface="Symbol"/>
              </a:rPr>
              <a:t>h</a:t>
            </a:r>
            <a:r>
              <a:rPr lang="pt-BR" dirty="0" smtClean="0">
                <a:sym typeface="Symbol"/>
              </a:rPr>
              <a:t> de uma pessoa pobre (h&lt;=p). Para facilitar as comparações vamos considerar o valor do limite: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271419"/>
              </p:ext>
            </p:extLst>
          </p:nvPr>
        </p:nvGraphicFramePr>
        <p:xfrm>
          <a:off x="1187624" y="4166023"/>
          <a:ext cx="2520280" cy="919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ção" r:id="rId3" imgW="1079280" imgH="393480" progId="Equation.3">
                  <p:embed/>
                </p:oleObj>
              </mc:Choice>
              <mc:Fallback>
                <p:oleObj name="Equação" r:id="rId3" imgW="1079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166023"/>
                        <a:ext cx="2520280" cy="9191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43608" y="5589240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ym typeface="Symbol"/>
              </a:rPr>
              <a:t> : é um indicador de pobreza qualquer.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040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Proporção de pobres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Razão de Insuficiência de renda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Í</a:t>
            </a:r>
            <a:r>
              <a:rPr lang="pt-BR" dirty="0" smtClean="0"/>
              <a:t>ndice de pobreza de </a:t>
            </a:r>
            <a:r>
              <a:rPr lang="pt-BR" dirty="0" err="1" smtClean="0"/>
              <a:t>Sen</a:t>
            </a:r>
            <a:r>
              <a:rPr lang="pt-B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Classe de indicadores Foster, </a:t>
            </a:r>
            <a:r>
              <a:rPr lang="pt-BR" dirty="0" err="1" smtClean="0"/>
              <a:t>Greer</a:t>
            </a:r>
            <a:r>
              <a:rPr lang="pt-BR" dirty="0" smtClean="0"/>
              <a:t> e </a:t>
            </a:r>
            <a:r>
              <a:rPr lang="pt-BR" dirty="0" err="1" smtClean="0"/>
              <a:t>Thorbeck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5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efeito da redução da renda de um pobre sobre </a:t>
            </a:r>
            <a:r>
              <a:rPr lang="pt-BR" dirty="0" smtClean="0">
                <a:sym typeface="Symbol"/>
              </a:rPr>
              <a:t>()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25102"/>
              </p:ext>
            </p:extLst>
          </p:nvPr>
        </p:nvGraphicFramePr>
        <p:xfrm>
          <a:off x="457200" y="1684809"/>
          <a:ext cx="8229600" cy="440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ção" r:id="rId3" imgW="2489040" imgH="1333440" progId="Equation.3">
                  <p:embed/>
                </p:oleObj>
              </mc:Choice>
              <mc:Fallback>
                <p:oleObj name="Equação" r:id="rId3" imgW="2489040" imgH="1333440" progId="Equation.3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84809"/>
                        <a:ext cx="8229600" cy="440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7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efeito da redução da renda de um pobre sobre </a:t>
            </a:r>
            <a:r>
              <a:rPr lang="pt-BR" dirty="0">
                <a:sym typeface="Symbol"/>
              </a:rPr>
              <a:t>()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sz="2800" dirty="0" smtClean="0"/>
              <a:t>Quando </a:t>
            </a:r>
            <a:r>
              <a:rPr lang="pt-BR" sz="2800" dirty="0" smtClean="0">
                <a:sym typeface="Symbol"/>
              </a:rPr>
              <a:t>=0 </a:t>
            </a:r>
            <a:r>
              <a:rPr lang="pt-BR" sz="2800" dirty="0" smtClean="0">
                <a:sym typeface="Wingdings" pitchFamily="2" charset="2"/>
              </a:rPr>
              <a:t> proporção de pobres (H)</a:t>
            </a:r>
          </a:p>
          <a:p>
            <a:pPr lvl="1"/>
            <a:r>
              <a:rPr lang="pt-BR" dirty="0" smtClean="0"/>
              <a:t> Impacto = 0</a:t>
            </a:r>
          </a:p>
          <a:p>
            <a:r>
              <a:rPr lang="pt-BR" sz="2800" dirty="0"/>
              <a:t>Quando </a:t>
            </a:r>
            <a:r>
              <a:rPr lang="pt-BR" sz="2800" dirty="0">
                <a:sym typeface="Symbol"/>
              </a:rPr>
              <a:t></a:t>
            </a:r>
            <a:r>
              <a:rPr lang="pt-BR" sz="2800" dirty="0" smtClean="0">
                <a:sym typeface="Symbol"/>
              </a:rPr>
              <a:t>=1 </a:t>
            </a:r>
            <a:r>
              <a:rPr lang="pt-BR" sz="2800" dirty="0">
                <a:sym typeface="Wingdings" pitchFamily="2" charset="2"/>
              </a:rPr>
              <a:t> </a:t>
            </a:r>
            <a:r>
              <a:rPr lang="pt-BR" sz="2800" dirty="0" smtClean="0">
                <a:sym typeface="Wingdings" pitchFamily="2" charset="2"/>
              </a:rPr>
              <a:t>HI</a:t>
            </a:r>
            <a:endParaRPr lang="pt-BR" sz="2800" dirty="0">
              <a:sym typeface="Wingdings" pitchFamily="2" charset="2"/>
            </a:endParaRPr>
          </a:p>
          <a:p>
            <a:pPr lvl="1"/>
            <a:r>
              <a:rPr lang="pt-BR" dirty="0"/>
              <a:t> Impacto = </a:t>
            </a:r>
            <a:r>
              <a:rPr lang="pt-BR" dirty="0" smtClean="0"/>
              <a:t>1/</a:t>
            </a:r>
            <a:r>
              <a:rPr lang="pt-BR" dirty="0" err="1" smtClean="0"/>
              <a:t>nz</a:t>
            </a:r>
            <a:endParaRPr lang="pt-BR" dirty="0" smtClean="0"/>
          </a:p>
          <a:p>
            <a:r>
              <a:rPr lang="pt-BR" sz="2800" dirty="0"/>
              <a:t>Quando </a:t>
            </a:r>
            <a:r>
              <a:rPr lang="pt-BR" sz="2800" dirty="0">
                <a:sym typeface="Symbol"/>
              </a:rPr>
              <a:t></a:t>
            </a:r>
            <a:r>
              <a:rPr lang="pt-BR" sz="2800" dirty="0" smtClean="0">
                <a:sym typeface="Symbol"/>
              </a:rPr>
              <a:t>=2 </a:t>
            </a:r>
            <a:r>
              <a:rPr lang="pt-BR" sz="2800" dirty="0">
                <a:sym typeface="Wingdings" pitchFamily="2" charset="2"/>
              </a:rPr>
              <a:t> </a:t>
            </a:r>
            <a:r>
              <a:rPr lang="pt-BR" sz="2800" dirty="0" smtClean="0">
                <a:sym typeface="Wingdings" pitchFamily="2" charset="2"/>
              </a:rPr>
              <a:t>Foster, </a:t>
            </a:r>
            <a:r>
              <a:rPr lang="pt-BR" sz="2800" dirty="0" err="1" smtClean="0">
                <a:sym typeface="Wingdings" pitchFamily="2" charset="2"/>
              </a:rPr>
              <a:t>Greer</a:t>
            </a:r>
            <a:r>
              <a:rPr lang="pt-BR" sz="2800" dirty="0" smtClean="0">
                <a:sym typeface="Wingdings" pitchFamily="2" charset="2"/>
              </a:rPr>
              <a:t> e </a:t>
            </a:r>
            <a:r>
              <a:rPr lang="pt-BR" sz="2800" dirty="0" err="1" smtClean="0">
                <a:sym typeface="Wingdings" pitchFamily="2" charset="2"/>
              </a:rPr>
              <a:t>Thorbeck</a:t>
            </a:r>
            <a:endParaRPr lang="pt-BR" sz="2800" dirty="0">
              <a:sym typeface="Wingdings" pitchFamily="2" charset="2"/>
            </a:endParaRPr>
          </a:p>
          <a:p>
            <a:pPr lvl="1"/>
            <a:r>
              <a:rPr lang="pt-BR" dirty="0"/>
              <a:t> </a:t>
            </a:r>
            <a:r>
              <a:rPr lang="pt-BR" dirty="0" smtClean="0"/>
              <a:t>Impacto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026509"/>
              </p:ext>
            </p:extLst>
          </p:nvPr>
        </p:nvGraphicFramePr>
        <p:xfrm>
          <a:off x="755575" y="1844824"/>
          <a:ext cx="329927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ção" r:id="rId3" imgW="1600200" imgH="419040" progId="Equation.3">
                  <p:embed/>
                </p:oleObj>
              </mc:Choice>
              <mc:Fallback>
                <p:oleObj name="Equação" r:id="rId3" imgW="160020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1844824"/>
                        <a:ext cx="3299275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652775"/>
              </p:ext>
            </p:extLst>
          </p:nvPr>
        </p:nvGraphicFramePr>
        <p:xfrm>
          <a:off x="2555776" y="5207428"/>
          <a:ext cx="149225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ção" r:id="rId5" imgW="723600" imgH="393480" progId="Equation.3">
                  <p:embed/>
                </p:oleObj>
              </mc:Choice>
              <mc:Fallback>
                <p:oleObj name="Equação" r:id="rId5" imgW="7236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207428"/>
                        <a:ext cx="1492250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007055" y="550166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Depende da insuficiência de renda da pessoa que teve sua renda reduzida.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846449" y="415916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Wingdings" panose="05000000000000000000" pitchFamily="2" charset="2"/>
              </a:rPr>
              <a:t>Independe </a:t>
            </a:r>
            <a:r>
              <a:rPr lang="pt-BR" dirty="0">
                <a:sym typeface="Wingdings" panose="05000000000000000000" pitchFamily="2" charset="2"/>
              </a:rPr>
              <a:t>da renda prévia desse pobre que teve sua renda reduzida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85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da pobreza [</a:t>
            </a:r>
            <a:r>
              <a:rPr lang="en-US" dirty="0"/>
              <a:t>Sen (1976</a:t>
            </a:r>
            <a:r>
              <a:rPr lang="en-US" dirty="0" smtClean="0"/>
              <a:t>)]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r>
              <a:rPr lang="en-US" dirty="0" smtClean="0"/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Identificação</a:t>
            </a:r>
            <a:r>
              <a:rPr lang="en-US" dirty="0" smtClean="0"/>
              <a:t> dos </a:t>
            </a:r>
            <a:r>
              <a:rPr lang="en-US" dirty="0" err="1" smtClean="0"/>
              <a:t>pobres</a:t>
            </a:r>
            <a:r>
              <a:rPr lang="en-US" dirty="0" smtClean="0"/>
              <a:t>; 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Agregação</a:t>
            </a:r>
            <a:r>
              <a:rPr lang="en-US" dirty="0" smtClean="0"/>
              <a:t> de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níveis</a:t>
            </a:r>
            <a:r>
              <a:rPr lang="en-US" dirty="0" smtClean="0"/>
              <a:t> de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en-US" dirty="0" err="1" smtClean="0"/>
              <a:t>individuais</a:t>
            </a:r>
            <a:r>
              <a:rPr lang="en-US" dirty="0" smtClean="0"/>
              <a:t> para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medida</a:t>
            </a:r>
            <a:r>
              <a:rPr lang="en-US" dirty="0" smtClean="0"/>
              <a:t> </a:t>
            </a:r>
            <a:r>
              <a:rPr lang="en-US" dirty="0" err="1" smtClean="0"/>
              <a:t>agregada</a:t>
            </a:r>
            <a:r>
              <a:rPr lang="en-US" dirty="0" smtClean="0"/>
              <a:t> de </a:t>
            </a:r>
            <a:r>
              <a:rPr lang="en-US" dirty="0" err="1" smtClean="0"/>
              <a:t>pobreza</a:t>
            </a:r>
            <a:r>
              <a:rPr lang="en-US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005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Identificação dos pobres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Escolha da unidade de observação</a:t>
            </a:r>
          </a:p>
          <a:p>
            <a:pPr lvl="1"/>
            <a:r>
              <a:rPr lang="pt-BR" dirty="0"/>
              <a:t>Domicílio ou família. </a:t>
            </a:r>
          </a:p>
          <a:p>
            <a:pPr lvl="1"/>
            <a:r>
              <a:rPr lang="pt-BR" dirty="0"/>
              <a:t>Hipótese implícita: recursos são igualmente divididos dentro dessa unidade. </a:t>
            </a:r>
          </a:p>
          <a:p>
            <a:pPr lvl="1"/>
            <a:r>
              <a:rPr lang="pt-BR" dirty="0"/>
              <a:t>Esta hipótese pode ser questionável; de fato, a divisão de recursos dentro do domicílio é uma importante área de pesquisa com implicações para pobreza de mulheres e de crianças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Escolha da medida de bem-estar</a:t>
            </a:r>
          </a:p>
          <a:p>
            <a:pPr lvl="1"/>
            <a:r>
              <a:rPr lang="pt-BR" dirty="0"/>
              <a:t>Renda domiciliar ou consumo domiciliar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018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Identificação dos pobres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t-BR" dirty="0" smtClean="0">
                <a:solidFill>
                  <a:srgbClr val="FF0000"/>
                </a:solidFill>
              </a:rPr>
              <a:t>Considerar ajustamentos para composição e tamanho da família</a:t>
            </a:r>
          </a:p>
          <a:p>
            <a:pPr lvl="1"/>
            <a:r>
              <a:rPr lang="pt-BR" dirty="0" smtClean="0"/>
              <a:t>economias de escala de viver juntos ao invés de separadamente. Geladeira com o seu gasto de energia; despesas com aluguel; alimentação; TV a cabo; </a:t>
            </a:r>
            <a:r>
              <a:rPr lang="pt-BR" dirty="0" err="1" smtClean="0"/>
              <a:t>etc</a:t>
            </a:r>
            <a:r>
              <a:rPr lang="pt-BR" dirty="0" smtClean="0"/>
              <a:t>…  – Ideia: o montante necessário de recursos requeridos para manter o padrão de vida de duas pessoas morando juntas é menor do que o requerido para manter o mesmo padrão de vida de duas pessoas que morem separadamente. </a:t>
            </a:r>
          </a:p>
          <a:p>
            <a:pPr lvl="1"/>
            <a:r>
              <a:rPr lang="pt-BR" dirty="0" smtClean="0"/>
              <a:t>Crianças não requerem o mesmo montante de recursos que um adulto. Escolha da linha de pobreza.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701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Identificação dos pobres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rgbClr val="FF0000"/>
                </a:solidFill>
              </a:rPr>
              <a:t>Escolha</a:t>
            </a:r>
            <a:r>
              <a:rPr lang="en-US" dirty="0" smtClean="0">
                <a:solidFill>
                  <a:srgbClr val="FF0000"/>
                </a:solidFill>
              </a:rPr>
              <a:t> da </a:t>
            </a:r>
            <a:r>
              <a:rPr lang="en-US" dirty="0" err="1" smtClean="0">
                <a:solidFill>
                  <a:srgbClr val="FF0000"/>
                </a:solidFill>
              </a:rPr>
              <a:t>linha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pobreza</a:t>
            </a:r>
            <a:r>
              <a:rPr lang="en-US" dirty="0" smtClean="0"/>
              <a:t>.  </a:t>
            </a:r>
          </a:p>
          <a:p>
            <a:pPr marL="914400" lvl="1" indent="-514350"/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absoluta</a:t>
            </a:r>
            <a:r>
              <a:rPr lang="en-US" dirty="0" smtClean="0"/>
              <a:t>;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relativa</a:t>
            </a:r>
            <a:r>
              <a:rPr lang="en-US" dirty="0" smtClean="0"/>
              <a:t>;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associada</a:t>
            </a:r>
            <a:r>
              <a:rPr lang="en-US" dirty="0" smtClean="0"/>
              <a:t> a </a:t>
            </a:r>
            <a:r>
              <a:rPr lang="en-US" dirty="0" err="1" smtClean="0"/>
              <a:t>programas</a:t>
            </a:r>
            <a:r>
              <a:rPr lang="en-US" dirty="0" smtClean="0"/>
              <a:t> do </a:t>
            </a:r>
            <a:r>
              <a:rPr lang="en-US" dirty="0" err="1" smtClean="0"/>
              <a:t>governo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931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Propriedades desejáveis das medidas de </a:t>
            </a:r>
            <a:r>
              <a:rPr lang="pt-BR" dirty="0" smtClean="0"/>
              <a:t>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Nem </a:t>
            </a:r>
            <a:r>
              <a:rPr lang="pt-BR" dirty="0"/>
              <a:t>todas as medidas atendem a todas </a:t>
            </a:r>
            <a:r>
              <a:rPr lang="pt-BR" dirty="0" smtClean="0"/>
              <a:t>as propriedades </a:t>
            </a:r>
            <a:r>
              <a:rPr lang="pt-BR" dirty="0" err="1"/>
              <a:t>axiométricas</a:t>
            </a:r>
            <a:r>
              <a:rPr lang="pt-BR" dirty="0"/>
              <a:t>.</a:t>
            </a:r>
          </a:p>
          <a:p>
            <a:r>
              <a:rPr lang="pt-BR" dirty="0" smtClean="0"/>
              <a:t>As </a:t>
            </a:r>
            <a:r>
              <a:rPr lang="pt-BR" dirty="0"/>
              <a:t>melhores medidas de pobreza devem seguir </a:t>
            </a:r>
            <a:r>
              <a:rPr lang="pt-BR" dirty="0" smtClean="0"/>
              <a:t>este conjunto </a:t>
            </a:r>
            <a:r>
              <a:rPr lang="pt-BR" dirty="0"/>
              <a:t>de axiomas.</a:t>
            </a:r>
          </a:p>
          <a:p>
            <a:r>
              <a:rPr lang="pt-BR" dirty="0" smtClean="0"/>
              <a:t>Mesmo </a:t>
            </a:r>
            <a:r>
              <a:rPr lang="pt-BR" dirty="0"/>
              <a:t>com medidas de pobreza que seguem </a:t>
            </a:r>
            <a:r>
              <a:rPr lang="pt-BR" dirty="0" smtClean="0"/>
              <a:t>um mesmo </a:t>
            </a:r>
            <a:r>
              <a:rPr lang="pt-BR" dirty="0"/>
              <a:t>conjunto de axiomas, as medidas </a:t>
            </a:r>
            <a:r>
              <a:rPr lang="pt-BR" dirty="0" smtClean="0"/>
              <a:t>geram diferentes </a:t>
            </a:r>
            <a:r>
              <a:rPr lang="pt-BR" dirty="0"/>
              <a:t>números de pobreza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49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 </a:t>
            </a:r>
            <a:r>
              <a:rPr lang="pt-BR" dirty="0" smtClean="0"/>
              <a:t>Foco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</a:t>
            </a:r>
            <a:r>
              <a:rPr lang="pt-BR" dirty="0"/>
              <a:t>nas duas distribuições os pobres tem a mesma renda e </a:t>
            </a:r>
            <a:r>
              <a:rPr lang="pt-BR" dirty="0" smtClean="0"/>
              <a:t>mudo </a:t>
            </a:r>
            <a:r>
              <a:rPr lang="pt-BR" dirty="0"/>
              <a:t>a renda dos não pobres, de forma que </a:t>
            </a:r>
            <a:r>
              <a:rPr lang="pt-BR" dirty="0" smtClean="0"/>
              <a:t>nenhum destes </a:t>
            </a:r>
            <a:r>
              <a:rPr lang="pt-BR" dirty="0"/>
              <a:t>se torne pobre, o índice não muda.</a:t>
            </a:r>
          </a:p>
        </p:txBody>
      </p:sp>
    </p:spTree>
    <p:extLst>
      <p:ext uri="{BB962C8B-B14F-4D97-AF65-F5344CB8AC3E}">
        <p14:creationId xmlns:p14="http://schemas.microsoft.com/office/powerpoint/2010/main" val="259772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Simetria (ou Anonimato, </a:t>
            </a:r>
            <a:r>
              <a:rPr lang="pt-BR" dirty="0" err="1"/>
              <a:t>Anonimidade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pt-BR" dirty="0" smtClean="0"/>
              <a:t>Não </a:t>
            </a:r>
            <a:r>
              <a:rPr lang="pt-BR" dirty="0"/>
              <a:t>diferencia as pessoas por outras características que </a:t>
            </a:r>
            <a:r>
              <a:rPr lang="pt-BR" dirty="0" smtClean="0"/>
              <a:t>não </a:t>
            </a:r>
            <a:r>
              <a:rPr lang="pt-BR" dirty="0"/>
              <a:t>a medida de bem estar individual (renda </a:t>
            </a:r>
            <a:r>
              <a:rPr lang="pt-BR" dirty="0" smtClean="0"/>
              <a:t>ou consumo</a:t>
            </a:r>
            <a:r>
              <a:rPr lang="pt-BR" dirty="0"/>
              <a:t>).</a:t>
            </a:r>
          </a:p>
          <a:p>
            <a:r>
              <a:rPr lang="pt-BR" dirty="0"/>
              <a:t>Se mudar a ordem, o índice de pobreza não deverá variar.</a:t>
            </a:r>
          </a:p>
          <a:p>
            <a:r>
              <a:rPr lang="pt-BR" dirty="0"/>
              <a:t>Um indivíduo é tratado da mesma forma que outro </a:t>
            </a:r>
            <a:r>
              <a:rPr lang="pt-BR" dirty="0" smtClean="0"/>
              <a:t>indivíduo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94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Monotonicidade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/>
              <a:t>redução (aumento) </a:t>
            </a:r>
            <a:r>
              <a:rPr lang="pt-BR" dirty="0"/>
              <a:t>da renda de uma pessoa abaixo </a:t>
            </a:r>
            <a:r>
              <a:rPr lang="pt-BR" dirty="0" smtClean="0"/>
              <a:t>da LP </a:t>
            </a:r>
            <a:r>
              <a:rPr lang="pt-BR" dirty="0"/>
              <a:t>aumenta </a:t>
            </a:r>
            <a:r>
              <a:rPr lang="pt-BR" dirty="0" smtClean="0"/>
              <a:t>(</a:t>
            </a:r>
            <a:r>
              <a:rPr lang="pt-BR" dirty="0"/>
              <a:t>reduz</a:t>
            </a:r>
            <a:r>
              <a:rPr lang="pt-BR" dirty="0" smtClean="0"/>
              <a:t>) </a:t>
            </a:r>
            <a:r>
              <a:rPr lang="pt-BR" dirty="0"/>
              <a:t>a pobreza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04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Proporção de pobres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Dada uma população com n pessoas (ou famílias), seja x</a:t>
            </a:r>
            <a:r>
              <a:rPr lang="pt-BR" baseline="-25000" dirty="0" smtClean="0"/>
              <a:t>i</a:t>
            </a:r>
            <a:r>
              <a:rPr lang="pt-BR" dirty="0" smtClean="0"/>
              <a:t> a renda da i-</a:t>
            </a:r>
            <a:r>
              <a:rPr lang="pt-BR" dirty="0" err="1" smtClean="0"/>
              <a:t>ésima</a:t>
            </a:r>
            <a:r>
              <a:rPr lang="pt-BR" dirty="0" smtClean="0"/>
              <a:t> pessoa. Podemos ordenar as pessoas de acordo com a renda:</a:t>
            </a:r>
          </a:p>
          <a:p>
            <a:r>
              <a:rPr lang="pt-BR" dirty="0" smtClean="0"/>
              <a:t>x</a:t>
            </a:r>
            <a:r>
              <a:rPr lang="pt-BR" baseline="-25000" dirty="0" smtClean="0"/>
              <a:t>1</a:t>
            </a:r>
            <a:r>
              <a:rPr lang="pt-BR" dirty="0" smtClean="0"/>
              <a:t> &lt;= x</a:t>
            </a:r>
            <a:r>
              <a:rPr lang="pt-BR" baseline="-25000" dirty="0" smtClean="0"/>
              <a:t>2</a:t>
            </a:r>
            <a:r>
              <a:rPr lang="pt-BR" dirty="0" smtClean="0"/>
              <a:t> &lt;= x</a:t>
            </a:r>
            <a:r>
              <a:rPr lang="pt-BR" baseline="-25000" dirty="0" smtClean="0"/>
              <a:t>3</a:t>
            </a:r>
            <a:r>
              <a:rPr lang="pt-BR" dirty="0" smtClean="0"/>
              <a:t> &lt;= .... &lt;=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n</a:t>
            </a:r>
            <a:endParaRPr lang="pt-BR" baseline="-25000" dirty="0" smtClean="0"/>
          </a:p>
          <a:p>
            <a:r>
              <a:rPr lang="pt-BR" dirty="0" smtClean="0"/>
              <a:t>z = linha de pobreza</a:t>
            </a:r>
          </a:p>
          <a:p>
            <a:r>
              <a:rPr lang="pt-BR" dirty="0" smtClean="0"/>
              <a:t> vamos admitir que há p pessoas pobres, isto é, que </a:t>
            </a:r>
            <a:r>
              <a:rPr lang="pt-BR" dirty="0" err="1" smtClean="0">
                <a:solidFill>
                  <a:srgbClr val="FF0000"/>
                </a:solidFill>
              </a:rPr>
              <a:t>x</a:t>
            </a:r>
            <a:r>
              <a:rPr lang="pt-BR" baseline="-25000" dirty="0" err="1" smtClean="0">
                <a:solidFill>
                  <a:srgbClr val="FF0000"/>
                </a:solidFill>
              </a:rPr>
              <a:t>p</a:t>
            </a:r>
            <a:r>
              <a:rPr lang="pt-BR" dirty="0" smtClean="0">
                <a:solidFill>
                  <a:srgbClr val="FF0000"/>
                </a:solidFill>
              </a:rPr>
              <a:t> &lt;= z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FF0000"/>
                </a:solidFill>
              </a:rPr>
              <a:t>x</a:t>
            </a:r>
            <a:r>
              <a:rPr lang="pt-BR" baseline="-25000" dirty="0" smtClean="0">
                <a:solidFill>
                  <a:srgbClr val="FF0000"/>
                </a:solidFill>
              </a:rPr>
              <a:t>p+1</a:t>
            </a:r>
            <a:r>
              <a:rPr lang="pt-BR" dirty="0" smtClean="0">
                <a:solidFill>
                  <a:srgbClr val="FF0000"/>
                </a:solidFill>
              </a:rPr>
              <a:t> &gt; z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Transferência </a:t>
            </a:r>
            <a:r>
              <a:rPr lang="pt-BR" dirty="0" smtClean="0"/>
              <a:t>fraca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j deu dinheiro para o i (transferência regressiva)</a:t>
            </a:r>
          </a:p>
          <a:p>
            <a:r>
              <a:rPr lang="pt-BR" dirty="0" smtClean="0"/>
              <a:t>perda </a:t>
            </a:r>
            <a:r>
              <a:rPr lang="pt-BR" dirty="0"/>
              <a:t>de j = ganho de i</a:t>
            </a:r>
          </a:p>
          <a:p>
            <a:r>
              <a:rPr lang="pt-BR" dirty="0" smtClean="0"/>
              <a:t>O </a:t>
            </a:r>
            <a:r>
              <a:rPr lang="pt-BR" dirty="0"/>
              <a:t>dinheiro passou de um mais pobre para um mais </a:t>
            </a:r>
            <a:r>
              <a:rPr lang="pt-BR" i="1" dirty="0"/>
              <a:t>rico</a:t>
            </a:r>
            <a:r>
              <a:rPr lang="pt-BR" dirty="0"/>
              <a:t>, logo </a:t>
            </a:r>
            <a:r>
              <a:rPr lang="pt-BR" dirty="0" smtClean="0"/>
              <a:t>a </a:t>
            </a:r>
            <a:r>
              <a:rPr lang="pt-BR" dirty="0"/>
              <a:t>pobreza vai aumentar.</a:t>
            </a:r>
          </a:p>
          <a:p>
            <a:r>
              <a:rPr lang="pt-BR" dirty="0" smtClean="0"/>
              <a:t>O </a:t>
            </a:r>
            <a:r>
              <a:rPr lang="pt-BR" dirty="0"/>
              <a:t>mais pobre fica muito mais pobre</a:t>
            </a:r>
            <a:r>
              <a:rPr lang="pt-BR" dirty="0" smtClean="0"/>
              <a:t>.</a:t>
            </a:r>
          </a:p>
          <a:p>
            <a:r>
              <a:rPr lang="pt-BR" dirty="0" smtClean="0"/>
              <a:t>Z &gt; </a:t>
            </a:r>
            <a:r>
              <a:rPr lang="pt-BR" dirty="0" err="1" smtClean="0"/>
              <a:t>y</a:t>
            </a:r>
            <a:r>
              <a:rPr lang="pt-BR" baseline="-25000" dirty="0" err="1" smtClean="0"/>
              <a:t>i</a:t>
            </a:r>
            <a:r>
              <a:rPr lang="pt-BR" dirty="0" smtClean="0"/>
              <a:t> &gt; x</a:t>
            </a:r>
            <a:r>
              <a:rPr lang="pt-BR" baseline="-25000" dirty="0" smtClean="0"/>
              <a:t>i</a:t>
            </a:r>
            <a:r>
              <a:rPr lang="pt-BR" dirty="0" smtClean="0"/>
              <a:t> &gt;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j</a:t>
            </a:r>
            <a:r>
              <a:rPr lang="pt-BR" dirty="0" smtClean="0"/>
              <a:t> &gt; </a:t>
            </a:r>
            <a:r>
              <a:rPr lang="pt-BR" dirty="0" err="1" smtClean="0"/>
              <a:t>y</a:t>
            </a:r>
            <a:r>
              <a:rPr lang="pt-BR" baseline="-25000" dirty="0" err="1" smtClean="0"/>
              <a:t>j</a:t>
            </a:r>
            <a:endParaRPr lang="pt-BR" baseline="-25000" dirty="0" smtClean="0"/>
          </a:p>
          <a:p>
            <a:r>
              <a:rPr lang="pt-BR" dirty="0" smtClean="0"/>
              <a:t>P(X, Z) </a:t>
            </a:r>
            <a:r>
              <a:rPr lang="pt-BR" dirty="0" smtClean="0">
                <a:sym typeface="Symbol"/>
              </a:rPr>
              <a:t> P(Y, Z)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47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Transferência fraca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 esse axioma, </a:t>
            </a:r>
            <a:r>
              <a:rPr lang="pt-BR" dirty="0" err="1" smtClean="0"/>
              <a:t>Sen</a:t>
            </a:r>
            <a:r>
              <a:rPr lang="pt-BR" dirty="0" smtClean="0"/>
              <a:t> (1976) propôs que a medida de pobreza deveria ser sensível ao grau de desigualdade entre os pobres. Ou seja, a medida de pobreza deveria aumentar quando a desigualdade entre os pobres aumentasse e deveria reduzir quando a desigualdade entre os pobres reduzisse.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81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Decomponibilidade</a:t>
            </a:r>
            <a:r>
              <a:rPr lang="pt-BR" dirty="0" smtClean="0"/>
              <a:t> (consistência em </a:t>
            </a:r>
            <a:r>
              <a:rPr lang="pt-BR" dirty="0" err="1" smtClean="0"/>
              <a:t>sub-grupos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{</a:t>
            </a:r>
            <a:r>
              <a:rPr lang="en-US" i="1" dirty="0" smtClean="0"/>
              <a:t>Subgroup consistency</a:t>
            </a:r>
            <a:r>
              <a:rPr lang="en-US" dirty="0" smtClean="0"/>
              <a:t>: O </a:t>
            </a:r>
            <a:r>
              <a:rPr lang="en-US" dirty="0" err="1" smtClean="0"/>
              <a:t>índice</a:t>
            </a:r>
            <a:r>
              <a:rPr lang="en-US" dirty="0" smtClean="0"/>
              <a:t> de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aumentar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a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subgrupo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e vice-versa.} </a:t>
            </a:r>
          </a:p>
          <a:p>
            <a:endParaRPr lang="pt-BR" dirty="0" smtClean="0"/>
          </a:p>
          <a:p>
            <a:r>
              <a:rPr lang="pt-BR" dirty="0" smtClean="0"/>
              <a:t>Se </a:t>
            </a:r>
            <a:r>
              <a:rPr lang="pt-BR" dirty="0"/>
              <a:t>N é particionado em S subconjuntos: 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991904"/>
              </p:ext>
            </p:extLst>
          </p:nvPr>
        </p:nvGraphicFramePr>
        <p:xfrm>
          <a:off x="827584" y="4221088"/>
          <a:ext cx="4104456" cy="1280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ção" r:id="rId3" imgW="1384200" imgH="431640" progId="Equation.3">
                  <p:embed/>
                </p:oleObj>
              </mc:Choice>
              <mc:Fallback>
                <p:oleObj name="Equação" r:id="rId3" imgW="13842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4221088"/>
                        <a:ext cx="4104456" cy="1280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2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dos indicadores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H: </a:t>
            </a:r>
            <a:r>
              <a:rPr lang="en-US" dirty="0" err="1" smtClean="0"/>
              <a:t>proporção</a:t>
            </a:r>
            <a:r>
              <a:rPr lang="en-US" dirty="0" smtClean="0"/>
              <a:t> de </a:t>
            </a:r>
            <a:r>
              <a:rPr lang="en-US" dirty="0" err="1" smtClean="0"/>
              <a:t>pobres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viola </a:t>
            </a:r>
            <a:r>
              <a:rPr lang="en-US" dirty="0" err="1" smtClean="0">
                <a:sym typeface="Wingdings" panose="05000000000000000000" pitchFamily="2" charset="2"/>
              </a:rPr>
              <a:t>monotonicidade</a:t>
            </a:r>
            <a:r>
              <a:rPr lang="en-US" dirty="0" smtClean="0">
                <a:sym typeface="Wingdings" panose="05000000000000000000" pitchFamily="2" charset="2"/>
              </a:rPr>
              <a:t> e </a:t>
            </a:r>
            <a:r>
              <a:rPr lang="en-US" dirty="0" err="1" smtClean="0"/>
              <a:t>axioma</a:t>
            </a:r>
            <a:r>
              <a:rPr lang="en-US" dirty="0" smtClean="0"/>
              <a:t> da </a:t>
            </a:r>
            <a:r>
              <a:rPr lang="en-US" dirty="0" err="1" smtClean="0"/>
              <a:t>transferência</a:t>
            </a:r>
            <a:r>
              <a:rPr lang="en-US" dirty="0" smtClean="0"/>
              <a:t> </a:t>
            </a:r>
            <a:r>
              <a:rPr lang="en-US" dirty="0" err="1" smtClean="0"/>
              <a:t>fraca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e HI </a:t>
            </a:r>
            <a:r>
              <a:rPr lang="en-US" dirty="0" err="1" smtClean="0"/>
              <a:t>violam</a:t>
            </a:r>
            <a:r>
              <a:rPr lang="en-US" dirty="0" smtClean="0"/>
              <a:t> o </a:t>
            </a:r>
            <a:r>
              <a:rPr lang="en-US" dirty="0" err="1" smtClean="0"/>
              <a:t>axioma</a:t>
            </a:r>
            <a:r>
              <a:rPr lang="en-US" dirty="0" smtClean="0"/>
              <a:t> da </a:t>
            </a:r>
            <a:r>
              <a:rPr lang="en-US" dirty="0" err="1" smtClean="0"/>
              <a:t>transferência</a:t>
            </a:r>
            <a:r>
              <a:rPr lang="en-US" dirty="0" smtClean="0"/>
              <a:t> </a:t>
            </a:r>
            <a:r>
              <a:rPr lang="en-US" dirty="0" err="1" smtClean="0"/>
              <a:t>fraca</a:t>
            </a:r>
            <a:r>
              <a:rPr lang="en-US" dirty="0" smtClean="0"/>
              <a:t>: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redistribuição</a:t>
            </a:r>
            <a:r>
              <a:rPr lang="en-US" dirty="0" smtClean="0"/>
              <a:t> da </a:t>
            </a:r>
            <a:r>
              <a:rPr lang="en-US" dirty="0" err="1" smtClean="0"/>
              <a:t>renda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pobres</a:t>
            </a:r>
            <a:r>
              <a:rPr lang="en-US" dirty="0" smtClean="0"/>
              <a:t> que preserve a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 dos </a:t>
            </a:r>
            <a:r>
              <a:rPr lang="en-US" dirty="0" err="1" smtClean="0"/>
              <a:t>pobres</a:t>
            </a:r>
            <a:r>
              <a:rPr lang="en-US" dirty="0" smtClean="0"/>
              <a:t> </a:t>
            </a:r>
            <a:r>
              <a:rPr lang="en-US" dirty="0" err="1" smtClean="0"/>
              <a:t>deixa</a:t>
            </a:r>
            <a:r>
              <a:rPr lang="en-US" dirty="0" smtClean="0"/>
              <a:t> as 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inalteradas</a:t>
            </a:r>
            <a:r>
              <a:rPr lang="en-US" dirty="0" smtClean="0"/>
              <a:t>. </a:t>
            </a:r>
            <a:r>
              <a:rPr lang="en-US" dirty="0" err="1" smtClean="0"/>
              <a:t>Ambas</a:t>
            </a:r>
            <a:r>
              <a:rPr lang="en-US" dirty="0" smtClean="0"/>
              <a:t> as 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insensíveis</a:t>
            </a:r>
            <a:r>
              <a:rPr lang="en-US" dirty="0" smtClean="0"/>
              <a:t> a </a:t>
            </a:r>
            <a:r>
              <a:rPr lang="en-US" dirty="0" err="1" smtClean="0"/>
              <a:t>distribuição</a:t>
            </a:r>
            <a:r>
              <a:rPr lang="en-US" dirty="0" smtClean="0"/>
              <a:t> da </a:t>
            </a:r>
            <a:r>
              <a:rPr lang="en-US" dirty="0" err="1" smtClean="0"/>
              <a:t>renda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pobres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viola </a:t>
            </a:r>
            <a:r>
              <a:rPr lang="en-US" dirty="0" err="1" smtClean="0"/>
              <a:t>decomponibilidade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14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dos indicadores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Índice de </a:t>
            </a:r>
            <a:r>
              <a:rPr lang="pt-BR" dirty="0" err="1" smtClean="0"/>
              <a:t>Sen</a:t>
            </a:r>
            <a:r>
              <a:rPr lang="pt-BR" dirty="0" smtClean="0"/>
              <a:t> viola </a:t>
            </a:r>
            <a:r>
              <a:rPr lang="pt-BR" dirty="0" err="1" smtClean="0"/>
              <a:t>decomponibilidade</a:t>
            </a:r>
            <a:r>
              <a:rPr lang="pt-BR" dirty="0" smtClean="0"/>
              <a:t>.</a:t>
            </a:r>
          </a:p>
          <a:p>
            <a:r>
              <a:rPr lang="pt-BR" dirty="0" smtClean="0"/>
              <a:t>Índice de Foster, </a:t>
            </a:r>
            <a:r>
              <a:rPr lang="pt-BR" dirty="0" err="1" smtClean="0"/>
              <a:t>Greer</a:t>
            </a:r>
            <a:r>
              <a:rPr lang="pt-BR" dirty="0" smtClean="0"/>
              <a:t> e </a:t>
            </a:r>
            <a:r>
              <a:rPr lang="pt-BR" dirty="0" err="1" smtClean="0"/>
              <a:t>Thorbeck</a:t>
            </a:r>
            <a:r>
              <a:rPr lang="pt-BR" dirty="0" smtClean="0"/>
              <a:t> satisfaz todos os axiomas.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7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635822"/>
              </p:ext>
            </p:extLst>
          </p:nvPr>
        </p:nvGraphicFramePr>
        <p:xfrm>
          <a:off x="683568" y="1268760"/>
          <a:ext cx="4500562" cy="5035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ção" r:id="rId3" imgW="1587240" imgH="1777680" progId="Equation.3">
                  <p:embed/>
                </p:oleObj>
              </mc:Choice>
              <mc:Fallback>
                <p:oleObj name="Equação" r:id="rId3" imgW="1587240" imgH="177768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268760"/>
                        <a:ext cx="4500562" cy="5035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5536" y="26064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Demonstração...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868144" y="58052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hlinkClick r:id="rId5" action="ppaction://hlinksldjump"/>
              </a:rPr>
              <a:t>Voltar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134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Proporção de pobres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 = p / n </a:t>
            </a:r>
            <a:r>
              <a:rPr lang="pt-BR" dirty="0" smtClean="0">
                <a:sym typeface="Wingdings" pitchFamily="2" charset="2"/>
              </a:rPr>
              <a:t> proporção de pobres</a:t>
            </a:r>
          </a:p>
          <a:p>
            <a:r>
              <a:rPr lang="pt-BR" dirty="0" smtClean="0">
                <a:sym typeface="Wingdings" pitchFamily="2" charset="2"/>
              </a:rPr>
              <a:t>É uma medida de extensão da pobreza, sendo insensível à intensidade da </a:t>
            </a:r>
            <a:r>
              <a:rPr lang="pt-BR" dirty="0" smtClean="0">
                <a:sym typeface="Wingdings" pitchFamily="2" charset="2"/>
              </a:rPr>
              <a:t>pobreza.</a:t>
            </a:r>
          </a:p>
          <a:p>
            <a:r>
              <a:rPr lang="pt-BR" dirty="0" smtClean="0">
                <a:sym typeface="Wingdings" pitchFamily="2" charset="2"/>
              </a:rPr>
              <a:t>Ou seja, se a renda de uma pessoa pobre cair, H não será alterado.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6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Insuficiência de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definida por z – x</a:t>
            </a:r>
            <a:r>
              <a:rPr lang="pt-BR" baseline="-25000" dirty="0" smtClean="0"/>
              <a:t>i</a:t>
            </a:r>
            <a:r>
              <a:rPr lang="pt-BR" dirty="0" smtClean="0"/>
              <a:t> com i &lt;= p</a:t>
            </a:r>
          </a:p>
          <a:p>
            <a:r>
              <a:rPr lang="pt-BR" dirty="0" smtClean="0"/>
              <a:t>Ou seja, é a distância da renda do indivíduo à linha de pobreza ou o montante de renda necessário para aquele indivíduo deixar de ser pobre</a:t>
            </a:r>
          </a:p>
          <a:p>
            <a:endParaRPr lang="pt-BR" dirty="0"/>
          </a:p>
          <a:p>
            <a:pPr marL="2286000" lvl="5" indent="0">
              <a:buNone/>
            </a:pPr>
            <a:r>
              <a:rPr lang="pt-BR" sz="3200" dirty="0" smtClean="0"/>
              <a:t>= insuficiência de renda para todos os pobres</a:t>
            </a:r>
            <a:endParaRPr lang="pt-BR" sz="32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912722"/>
              </p:ext>
            </p:extLst>
          </p:nvPr>
        </p:nvGraphicFramePr>
        <p:xfrm>
          <a:off x="899592" y="4509120"/>
          <a:ext cx="1872208" cy="1260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ção" r:id="rId3" imgW="660240" imgH="444240" progId="Equation.3">
                  <p:embed/>
                </p:oleObj>
              </mc:Choice>
              <mc:Fallback>
                <p:oleObj name="Equação" r:id="rId3" imgW="660240" imgH="4442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509120"/>
                        <a:ext cx="1872208" cy="1260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05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Razão de insuficiência de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err="1" smtClean="0"/>
              <a:t>pz</a:t>
            </a:r>
            <a:r>
              <a:rPr lang="pt-BR" dirty="0" smtClean="0"/>
              <a:t> = valor máximo dessa insuficiência de renda</a:t>
            </a:r>
          </a:p>
          <a:p>
            <a:r>
              <a:rPr lang="pt-BR" dirty="0" smtClean="0"/>
              <a:t>Sendo assim, o valor da insuficiência de renda dividido pelo seu valor máximo nos dá a razão de insuficiência de renda </a:t>
            </a:r>
            <a:r>
              <a:rPr lang="pt-BR" dirty="0" smtClean="0"/>
              <a:t>(I)</a:t>
            </a:r>
            <a:endParaRPr lang="pt-BR" dirty="0" smtClean="0"/>
          </a:p>
          <a:p>
            <a:r>
              <a:rPr lang="pt-BR" dirty="0" smtClean="0"/>
              <a:t>Ou seja, medida leva em conta a intensidade da </a:t>
            </a:r>
            <a:r>
              <a:rPr lang="pt-BR" dirty="0" smtClean="0"/>
              <a:t>pobreza.</a:t>
            </a:r>
            <a:endParaRPr lang="pt-BR" dirty="0" smtClean="0"/>
          </a:p>
          <a:p>
            <a:endParaRPr lang="pt-BR" dirty="0"/>
          </a:p>
          <a:p>
            <a:pPr marL="2286000" lvl="5" indent="0">
              <a:buNone/>
            </a:pPr>
            <a:endParaRPr lang="pt-BR" sz="32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459905"/>
              </p:ext>
            </p:extLst>
          </p:nvPr>
        </p:nvGraphicFramePr>
        <p:xfrm>
          <a:off x="827584" y="1412776"/>
          <a:ext cx="309562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ção" r:id="rId3" imgW="1091880" imgH="444240" progId="Equation.3">
                  <p:embed/>
                </p:oleObj>
              </mc:Choice>
              <mc:Fallback>
                <p:oleObj name="Equação" r:id="rId3" imgW="1091880" imgH="4442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12776"/>
                        <a:ext cx="3095625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22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Razão de insuficiência de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Seja m a renda média dos pobres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É possível mostrar que:</a:t>
            </a:r>
          </a:p>
          <a:p>
            <a:endParaRPr lang="pt-BR" dirty="0" smtClean="0"/>
          </a:p>
          <a:p>
            <a:r>
              <a:rPr lang="pt-BR" dirty="0" smtClean="0"/>
              <a:t>Ou seja, o valor da insuficiência de renda é insensível ao número de pobres.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934349"/>
              </p:ext>
            </p:extLst>
          </p:nvPr>
        </p:nvGraphicFramePr>
        <p:xfrm>
          <a:off x="1150938" y="2314575"/>
          <a:ext cx="2447925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ção" r:id="rId3" imgW="863280" imgH="444240" progId="Equation.3">
                  <p:embed/>
                </p:oleObj>
              </mc:Choice>
              <mc:Fallback>
                <p:oleObj name="Equação" r:id="rId3" imgW="863280" imgH="44424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2314575"/>
                        <a:ext cx="2447925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278235"/>
              </p:ext>
            </p:extLst>
          </p:nvPr>
        </p:nvGraphicFramePr>
        <p:xfrm>
          <a:off x="4932040" y="3429000"/>
          <a:ext cx="169227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ção" r:id="rId5" imgW="596880" imgH="393480" progId="Equation.3">
                  <p:embed/>
                </p:oleObj>
              </mc:Choice>
              <mc:Fallback>
                <p:oleObj name="Equação" r:id="rId5" imgW="596880" imgH="393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429000"/>
                        <a:ext cx="1692275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04248" y="400506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  <a:hlinkClick r:id="rId7" action="ppaction://hlinksldjump"/>
              </a:rPr>
              <a:t>Demonstração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Sen</a:t>
            </a:r>
            <a:r>
              <a:rPr lang="pt-BR" dirty="0" smtClean="0"/>
              <a:t> (1976)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Desenvolve uma medida de pobreza que leva em consideração tanto a extensão quanto a intensidade da pobreza e também a desigualdade de renda entre os pobres.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índice varia entre 0 (não há pobreza) e 1 (quando todas as pessoas tem renda igual a zero)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94671"/>
              </p:ext>
            </p:extLst>
          </p:nvPr>
        </p:nvGraphicFramePr>
        <p:xfrm>
          <a:off x="829344" y="3610272"/>
          <a:ext cx="5830888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ção" r:id="rId3" imgW="2057400" imgH="444240" progId="Equation.3">
                  <p:embed/>
                </p:oleObj>
              </mc:Choice>
              <mc:Fallback>
                <p:oleObj name="Equação" r:id="rId3" imgW="2057400" imgH="4442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344" y="3610272"/>
                        <a:ext cx="5830888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0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Aspecto interessante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879397"/>
              </p:ext>
            </p:extLst>
          </p:nvPr>
        </p:nvGraphicFramePr>
        <p:xfrm>
          <a:off x="683568" y="1556792"/>
          <a:ext cx="5830888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ção" r:id="rId3" imgW="2057400" imgH="444240" progId="Equation.3">
                  <p:embed/>
                </p:oleObj>
              </mc:Choice>
              <mc:Fallback>
                <p:oleObj name="Equação" r:id="rId3" imgW="2057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556792"/>
                        <a:ext cx="5830888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103795"/>
              </p:ext>
            </p:extLst>
          </p:nvPr>
        </p:nvGraphicFramePr>
        <p:xfrm>
          <a:off x="683568" y="3068960"/>
          <a:ext cx="7776860" cy="101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  <a:gridCol w="77768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r>
                        <a:rPr lang="pt-BR" baseline="-25000" dirty="0" smtClean="0"/>
                        <a:t>1</a:t>
                      </a:r>
                      <a:r>
                        <a:rPr lang="pt-BR" dirty="0" smtClean="0"/>
                        <a:t>&lt;z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X</a:t>
                      </a:r>
                      <a:r>
                        <a:rPr lang="pt-BR" baseline="-25000" dirty="0" smtClean="0"/>
                        <a:t>2</a:t>
                      </a:r>
                      <a:r>
                        <a:rPr lang="pt-BR" dirty="0" smtClean="0"/>
                        <a:t>&lt;z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x</a:t>
                      </a:r>
                      <a:r>
                        <a:rPr lang="pt-BR" baseline="-25000" dirty="0" smtClean="0"/>
                        <a:t>3</a:t>
                      </a:r>
                      <a:r>
                        <a:rPr lang="pt-BR" dirty="0" smtClean="0"/>
                        <a:t>&lt;z</a:t>
                      </a:r>
                      <a:endParaRPr lang="pt-B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X</a:t>
                      </a:r>
                      <a:r>
                        <a:rPr lang="pt-BR" baseline="-25000" dirty="0" smtClean="0"/>
                        <a:t>4</a:t>
                      </a:r>
                      <a:r>
                        <a:rPr lang="pt-BR" dirty="0" smtClean="0"/>
                        <a:t>&gt;z</a:t>
                      </a:r>
                      <a:endParaRPr lang="pt-BR" baseline="-25000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X</a:t>
                      </a:r>
                      <a:r>
                        <a:rPr lang="pt-BR" baseline="-25000" dirty="0" smtClean="0"/>
                        <a:t>5</a:t>
                      </a:r>
                      <a:r>
                        <a:rPr lang="pt-BR" dirty="0" smtClean="0"/>
                        <a:t>&gt;z</a:t>
                      </a:r>
                      <a:endParaRPr lang="pt-BR" baseline="-25000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X</a:t>
                      </a:r>
                      <a:r>
                        <a:rPr lang="pt-BR" baseline="-25000" dirty="0" smtClean="0"/>
                        <a:t>10</a:t>
                      </a:r>
                      <a:r>
                        <a:rPr lang="pt-BR" dirty="0" smtClean="0"/>
                        <a:t>&gt;z</a:t>
                      </a:r>
                      <a:endParaRPr lang="pt-BR" baseline="-25000" dirty="0" smtClean="0"/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881373"/>
              </p:ext>
            </p:extLst>
          </p:nvPr>
        </p:nvGraphicFramePr>
        <p:xfrm>
          <a:off x="683568" y="4581128"/>
          <a:ext cx="8271793" cy="1745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ção" r:id="rId5" imgW="4089240" imgH="863280" progId="Equation.3">
                  <p:embed/>
                </p:oleObj>
              </mc:Choice>
              <mc:Fallback>
                <p:oleObj name="Equação" r:id="rId5" imgW="4089240" imgH="86328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581128"/>
                        <a:ext cx="8271793" cy="1745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969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1494</Words>
  <Application>Microsoft Office PowerPoint</Application>
  <PresentationFormat>Apresentação na tela (4:3)</PresentationFormat>
  <Paragraphs>171</Paragraphs>
  <Slides>35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35</vt:i4>
      </vt:variant>
    </vt:vector>
  </HeadingPairs>
  <TitlesOfParts>
    <vt:vector size="38" baseType="lpstr">
      <vt:lpstr>Tema do Office</vt:lpstr>
      <vt:lpstr>Equação</vt:lpstr>
      <vt:lpstr>Microsoft Equation 3.0</vt:lpstr>
      <vt:lpstr>Medidas de pobreza que tem como base a abordagem ‘monetária’ para definir pobreza </vt:lpstr>
      <vt:lpstr>medidas</vt:lpstr>
      <vt:lpstr>Proporção de pobres</vt:lpstr>
      <vt:lpstr>Proporção de pobres</vt:lpstr>
      <vt:lpstr>Insuficiência de renda</vt:lpstr>
      <vt:lpstr>Razão de insuficiência de renda</vt:lpstr>
      <vt:lpstr>Razão de insuficiência de renda</vt:lpstr>
      <vt:lpstr>Sen (1976)</vt:lpstr>
      <vt:lpstr>Aspecto interessante</vt:lpstr>
      <vt:lpstr>Sen (1976)</vt:lpstr>
      <vt:lpstr>O índice de Foster, Greer e Thorbecke (1984)</vt:lpstr>
      <vt:lpstr>O índice de Foster, Greer e Thorbecke (1984)</vt:lpstr>
      <vt:lpstr>O índice de Foster, Greer e Thorbecke (1984)</vt:lpstr>
      <vt:lpstr>Decomposição</vt:lpstr>
      <vt:lpstr>Decomposição</vt:lpstr>
      <vt:lpstr>Decomposição</vt:lpstr>
      <vt:lpstr>Decomposição</vt:lpstr>
      <vt:lpstr>observação</vt:lpstr>
      <vt:lpstr>O efeito da redução da renda de um pobre sobre o indicador de pobreza</vt:lpstr>
      <vt:lpstr>O efeito da redução da renda de um pobre sobre ()</vt:lpstr>
      <vt:lpstr>O efeito da redução da renda de um pobre sobre ()</vt:lpstr>
      <vt:lpstr>Análise da pobreza [Sen (1976)]</vt:lpstr>
      <vt:lpstr>Identificação dos pobres</vt:lpstr>
      <vt:lpstr>Identificação dos pobres</vt:lpstr>
      <vt:lpstr>Identificação dos pobres</vt:lpstr>
      <vt:lpstr>Propriedades desejáveis das medidas de pobreza</vt:lpstr>
      <vt:lpstr> Foco</vt:lpstr>
      <vt:lpstr>Simetria (ou Anonimato, Anonimidade)</vt:lpstr>
      <vt:lpstr>Monotonicidade</vt:lpstr>
      <vt:lpstr>Transferência fraca</vt:lpstr>
      <vt:lpstr>Transferência fraca</vt:lpstr>
      <vt:lpstr>Decomponibilidade (consistência em sub-grupos)</vt:lpstr>
      <vt:lpstr>Análise dos indicadores</vt:lpstr>
      <vt:lpstr>Análise dos indicadores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pobreza que tem como base a abordagem ‘monetária’ para definir pobreza</dc:title>
  <dc:creator>Elaine</dc:creator>
  <cp:lastModifiedBy>User</cp:lastModifiedBy>
  <cp:revision>45</cp:revision>
  <dcterms:created xsi:type="dcterms:W3CDTF">2013-03-20T21:07:35Z</dcterms:created>
  <dcterms:modified xsi:type="dcterms:W3CDTF">2016-03-28T17:23:28Z</dcterms:modified>
</cp:coreProperties>
</file>