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02" r:id="rId2"/>
    <p:sldId id="307" r:id="rId3"/>
    <p:sldId id="306" r:id="rId4"/>
    <p:sldId id="305" r:id="rId5"/>
    <p:sldId id="304" r:id="rId6"/>
    <p:sldId id="303" r:id="rId7"/>
    <p:sldId id="291" r:id="rId8"/>
    <p:sldId id="292" r:id="rId9"/>
    <p:sldId id="293" r:id="rId10"/>
    <p:sldId id="294" r:id="rId11"/>
    <p:sldId id="295" r:id="rId12"/>
    <p:sldId id="301" r:id="rId1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2D7854-2E8E-464A-B876-5A5049C8C772}" type="datetimeFigureOut">
              <a:rPr lang="pt-BR" smtClean="0"/>
              <a:t>23/08/2016</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AFF0F2-B8B5-45C2-8D55-4F1B3B4062BB}" type="slidenum">
              <a:rPr lang="pt-BR" smtClean="0"/>
              <a:t>‹nº›</a:t>
            </a:fld>
            <a:endParaRPr lang="pt-BR"/>
          </a:p>
        </p:txBody>
      </p:sp>
    </p:spTree>
    <p:extLst>
      <p:ext uri="{BB962C8B-B14F-4D97-AF65-F5344CB8AC3E}">
        <p14:creationId xmlns:p14="http://schemas.microsoft.com/office/powerpoint/2010/main" val="71050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pPr>
              <a:defRPr/>
            </a:pPr>
            <a:fld id="{4E1F80C0-D58A-4F6B-9A4E-DA8E08681EEB}" type="slidenum">
              <a:rPr lang="pt-BR" smtClean="0"/>
              <a:pPr>
                <a:defRPr/>
              </a:pPr>
              <a:t>2</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pPr>
              <a:defRPr/>
            </a:pPr>
            <a:fld id="{4E1F80C0-D58A-4F6B-9A4E-DA8E08681EEB}" type="slidenum">
              <a:rPr lang="pt-BR" smtClean="0"/>
              <a:pPr>
                <a:defRPr/>
              </a:pPr>
              <a:t>3</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pPr>
              <a:defRPr/>
            </a:pPr>
            <a:fld id="{4E1F80C0-D58A-4F6B-9A4E-DA8E08681EEB}" type="slidenum">
              <a:rPr lang="pt-BR" smtClean="0"/>
              <a:pPr>
                <a:defRPr/>
              </a:pPr>
              <a:t>4</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pPr>
              <a:defRPr/>
            </a:pPr>
            <a:fld id="{4E1F80C0-D58A-4F6B-9A4E-DA8E08681EEB}" type="slidenum">
              <a:rPr lang="pt-BR" smtClean="0"/>
              <a:pPr>
                <a:defRPr/>
              </a:pPr>
              <a:t>5</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pPr>
              <a:defRPr/>
            </a:pPr>
            <a:fld id="{4E1F80C0-D58A-4F6B-9A4E-DA8E08681EEB}" type="slidenum">
              <a:rPr lang="pt-BR" smtClean="0"/>
              <a:pPr>
                <a:defRPr/>
              </a:pPr>
              <a:t>6</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145412"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7031A4-9FB7-4360-861F-CDA5461A6DB0}" type="slidenum">
              <a:rPr lang="pt-BR" smtClean="0"/>
              <a:pPr eaLnBrk="1" hangingPunct="1"/>
              <a:t>7</a:t>
            </a:fld>
            <a:endParaRPr lang="pt-B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147460"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6A3DE4C-A1E8-44E1-A0C6-12111CCE9720}" type="slidenum">
              <a:rPr lang="pt-BR" smtClean="0"/>
              <a:pPr eaLnBrk="1" hangingPunct="1"/>
              <a:t>8</a:t>
            </a:fld>
            <a:endParaRPr lang="pt-B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14848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3BC448-B5BA-4202-98BD-705B0484E7D5}" type="slidenum">
              <a:rPr lang="pt-BR" smtClean="0"/>
              <a:pPr eaLnBrk="1" hangingPunct="1"/>
              <a:t>9</a:t>
            </a:fld>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1A70459-0777-4D9E-A571-8D808416BA7E}" type="datetime1">
              <a:rPr lang="pt-BR" smtClean="0"/>
              <a:t>23/08/2016</a:t>
            </a:fld>
            <a:endParaRPr lang="pt-BR"/>
          </a:p>
        </p:txBody>
      </p:sp>
      <p:sp>
        <p:nvSpPr>
          <p:cNvPr id="5" name="Espaço Reservado para Rodapé 4"/>
          <p:cNvSpPr>
            <a:spLocks noGrp="1"/>
          </p:cNvSpPr>
          <p:nvPr>
            <p:ph type="ftr" sz="quarter" idx="11"/>
          </p:nvPr>
        </p:nvSpPr>
        <p:spPr/>
        <p:txBody>
          <a:bodyPr/>
          <a:lstStyle/>
          <a:p>
            <a:r>
              <a:rPr lang="pt-BR" smtClean="0"/>
              <a:t>40</a:t>
            </a:r>
            <a:endParaRPr lang="pt-BR"/>
          </a:p>
        </p:txBody>
      </p:sp>
      <p:sp>
        <p:nvSpPr>
          <p:cNvPr id="6" name="Espaço Reservado para Número de Slide 5"/>
          <p:cNvSpPr>
            <a:spLocks noGrp="1"/>
          </p:cNvSpPr>
          <p:nvPr>
            <p:ph type="sldNum" sz="quarter" idx="12"/>
          </p:nvPr>
        </p:nvSpPr>
        <p:spPr/>
        <p:txBody>
          <a:bodyPr/>
          <a:lstStyle/>
          <a:p>
            <a:fld id="{0014EF26-94AC-42A9-9231-24BB4F897180}" type="slidenum">
              <a:rPr lang="pt-BR" smtClean="0"/>
              <a:t>‹nº›</a:t>
            </a:fld>
            <a:endParaRPr lang="pt-BR"/>
          </a:p>
        </p:txBody>
      </p:sp>
    </p:spTree>
    <p:extLst>
      <p:ext uri="{BB962C8B-B14F-4D97-AF65-F5344CB8AC3E}">
        <p14:creationId xmlns:p14="http://schemas.microsoft.com/office/powerpoint/2010/main" val="3249305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0EB1D6B-F5D4-4245-B234-6707D03C491C}" type="datetime1">
              <a:rPr lang="pt-BR" smtClean="0"/>
              <a:t>23/08/2016</a:t>
            </a:fld>
            <a:endParaRPr lang="pt-BR"/>
          </a:p>
        </p:txBody>
      </p:sp>
      <p:sp>
        <p:nvSpPr>
          <p:cNvPr id="5" name="Espaço Reservado para Rodapé 4"/>
          <p:cNvSpPr>
            <a:spLocks noGrp="1"/>
          </p:cNvSpPr>
          <p:nvPr>
            <p:ph type="ftr" sz="quarter" idx="11"/>
          </p:nvPr>
        </p:nvSpPr>
        <p:spPr/>
        <p:txBody>
          <a:bodyPr/>
          <a:lstStyle/>
          <a:p>
            <a:r>
              <a:rPr lang="pt-BR" smtClean="0"/>
              <a:t>40</a:t>
            </a:r>
            <a:endParaRPr lang="pt-BR"/>
          </a:p>
        </p:txBody>
      </p:sp>
      <p:sp>
        <p:nvSpPr>
          <p:cNvPr id="6" name="Espaço Reservado para Número de Slide 5"/>
          <p:cNvSpPr>
            <a:spLocks noGrp="1"/>
          </p:cNvSpPr>
          <p:nvPr>
            <p:ph type="sldNum" sz="quarter" idx="12"/>
          </p:nvPr>
        </p:nvSpPr>
        <p:spPr/>
        <p:txBody>
          <a:bodyPr/>
          <a:lstStyle/>
          <a:p>
            <a:fld id="{0014EF26-94AC-42A9-9231-24BB4F897180}" type="slidenum">
              <a:rPr lang="pt-BR" smtClean="0"/>
              <a:t>‹nº›</a:t>
            </a:fld>
            <a:endParaRPr lang="pt-BR"/>
          </a:p>
        </p:txBody>
      </p:sp>
    </p:spTree>
    <p:extLst>
      <p:ext uri="{BB962C8B-B14F-4D97-AF65-F5344CB8AC3E}">
        <p14:creationId xmlns:p14="http://schemas.microsoft.com/office/powerpoint/2010/main" val="29260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BDDCFA-D9B5-4D21-9292-AEC56C1F4E4D}" type="datetime1">
              <a:rPr lang="pt-BR" smtClean="0"/>
              <a:t>23/08/2016</a:t>
            </a:fld>
            <a:endParaRPr lang="pt-BR"/>
          </a:p>
        </p:txBody>
      </p:sp>
      <p:sp>
        <p:nvSpPr>
          <p:cNvPr id="5" name="Espaço Reservado para Rodapé 4"/>
          <p:cNvSpPr>
            <a:spLocks noGrp="1"/>
          </p:cNvSpPr>
          <p:nvPr>
            <p:ph type="ftr" sz="quarter" idx="11"/>
          </p:nvPr>
        </p:nvSpPr>
        <p:spPr/>
        <p:txBody>
          <a:bodyPr/>
          <a:lstStyle/>
          <a:p>
            <a:r>
              <a:rPr lang="pt-BR" smtClean="0"/>
              <a:t>40</a:t>
            </a:r>
            <a:endParaRPr lang="pt-BR"/>
          </a:p>
        </p:txBody>
      </p:sp>
      <p:sp>
        <p:nvSpPr>
          <p:cNvPr id="6" name="Espaço Reservado para Número de Slide 5"/>
          <p:cNvSpPr>
            <a:spLocks noGrp="1"/>
          </p:cNvSpPr>
          <p:nvPr>
            <p:ph type="sldNum" sz="quarter" idx="12"/>
          </p:nvPr>
        </p:nvSpPr>
        <p:spPr/>
        <p:txBody>
          <a:bodyPr/>
          <a:lstStyle/>
          <a:p>
            <a:fld id="{0014EF26-94AC-42A9-9231-24BB4F897180}" type="slidenum">
              <a:rPr lang="pt-BR" smtClean="0"/>
              <a:t>‹nº›</a:t>
            </a:fld>
            <a:endParaRPr lang="pt-BR"/>
          </a:p>
        </p:txBody>
      </p:sp>
    </p:spTree>
    <p:extLst>
      <p:ext uri="{BB962C8B-B14F-4D97-AF65-F5344CB8AC3E}">
        <p14:creationId xmlns:p14="http://schemas.microsoft.com/office/powerpoint/2010/main" val="2055241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D70B895-5AF2-4D74-9765-4135256766C2}" type="datetime1">
              <a:rPr lang="pt-BR" smtClean="0"/>
              <a:t>23/08/2016</a:t>
            </a:fld>
            <a:endParaRPr lang="pt-BR"/>
          </a:p>
        </p:txBody>
      </p:sp>
      <p:sp>
        <p:nvSpPr>
          <p:cNvPr id="5" name="Espaço Reservado para Rodapé 4"/>
          <p:cNvSpPr>
            <a:spLocks noGrp="1"/>
          </p:cNvSpPr>
          <p:nvPr>
            <p:ph type="ftr" sz="quarter" idx="11"/>
          </p:nvPr>
        </p:nvSpPr>
        <p:spPr/>
        <p:txBody>
          <a:bodyPr/>
          <a:lstStyle/>
          <a:p>
            <a:r>
              <a:rPr lang="pt-BR" smtClean="0"/>
              <a:t>40</a:t>
            </a:r>
            <a:endParaRPr lang="pt-BR"/>
          </a:p>
        </p:txBody>
      </p:sp>
      <p:sp>
        <p:nvSpPr>
          <p:cNvPr id="6" name="Espaço Reservado para Número de Slide 5"/>
          <p:cNvSpPr>
            <a:spLocks noGrp="1"/>
          </p:cNvSpPr>
          <p:nvPr>
            <p:ph type="sldNum" sz="quarter" idx="12"/>
          </p:nvPr>
        </p:nvSpPr>
        <p:spPr/>
        <p:txBody>
          <a:bodyPr/>
          <a:lstStyle/>
          <a:p>
            <a:fld id="{0014EF26-94AC-42A9-9231-24BB4F897180}" type="slidenum">
              <a:rPr lang="pt-BR" smtClean="0"/>
              <a:t>‹nº›</a:t>
            </a:fld>
            <a:endParaRPr lang="pt-BR"/>
          </a:p>
        </p:txBody>
      </p:sp>
    </p:spTree>
    <p:extLst>
      <p:ext uri="{BB962C8B-B14F-4D97-AF65-F5344CB8AC3E}">
        <p14:creationId xmlns:p14="http://schemas.microsoft.com/office/powerpoint/2010/main" val="492588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317BEAAE-10C7-4303-A485-782D7FF444CE}" type="datetime1">
              <a:rPr lang="pt-BR" smtClean="0"/>
              <a:t>23/08/2016</a:t>
            </a:fld>
            <a:endParaRPr lang="pt-BR"/>
          </a:p>
        </p:txBody>
      </p:sp>
      <p:sp>
        <p:nvSpPr>
          <p:cNvPr id="5" name="Espaço Reservado para Rodapé 4"/>
          <p:cNvSpPr>
            <a:spLocks noGrp="1"/>
          </p:cNvSpPr>
          <p:nvPr>
            <p:ph type="ftr" sz="quarter" idx="11"/>
          </p:nvPr>
        </p:nvSpPr>
        <p:spPr/>
        <p:txBody>
          <a:bodyPr/>
          <a:lstStyle/>
          <a:p>
            <a:r>
              <a:rPr lang="pt-BR" smtClean="0"/>
              <a:t>40</a:t>
            </a:r>
            <a:endParaRPr lang="pt-BR"/>
          </a:p>
        </p:txBody>
      </p:sp>
      <p:sp>
        <p:nvSpPr>
          <p:cNvPr id="6" name="Espaço Reservado para Número de Slide 5"/>
          <p:cNvSpPr>
            <a:spLocks noGrp="1"/>
          </p:cNvSpPr>
          <p:nvPr>
            <p:ph type="sldNum" sz="quarter" idx="12"/>
          </p:nvPr>
        </p:nvSpPr>
        <p:spPr/>
        <p:txBody>
          <a:bodyPr/>
          <a:lstStyle/>
          <a:p>
            <a:fld id="{0014EF26-94AC-42A9-9231-24BB4F897180}" type="slidenum">
              <a:rPr lang="pt-BR" smtClean="0"/>
              <a:t>‹nº›</a:t>
            </a:fld>
            <a:endParaRPr lang="pt-BR"/>
          </a:p>
        </p:txBody>
      </p:sp>
    </p:spTree>
    <p:extLst>
      <p:ext uri="{BB962C8B-B14F-4D97-AF65-F5344CB8AC3E}">
        <p14:creationId xmlns:p14="http://schemas.microsoft.com/office/powerpoint/2010/main" val="3758989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314097E-1BAE-45C9-BB3F-B5280699301B}" type="datetime1">
              <a:rPr lang="pt-BR" smtClean="0"/>
              <a:t>23/08/2016</a:t>
            </a:fld>
            <a:endParaRPr lang="pt-BR"/>
          </a:p>
        </p:txBody>
      </p:sp>
      <p:sp>
        <p:nvSpPr>
          <p:cNvPr id="6" name="Espaço Reservado para Rodapé 5"/>
          <p:cNvSpPr>
            <a:spLocks noGrp="1"/>
          </p:cNvSpPr>
          <p:nvPr>
            <p:ph type="ftr" sz="quarter" idx="11"/>
          </p:nvPr>
        </p:nvSpPr>
        <p:spPr/>
        <p:txBody>
          <a:bodyPr/>
          <a:lstStyle/>
          <a:p>
            <a:r>
              <a:rPr lang="pt-BR" smtClean="0"/>
              <a:t>40</a:t>
            </a:r>
            <a:endParaRPr lang="pt-BR"/>
          </a:p>
        </p:txBody>
      </p:sp>
      <p:sp>
        <p:nvSpPr>
          <p:cNvPr id="7" name="Espaço Reservado para Número de Slide 6"/>
          <p:cNvSpPr>
            <a:spLocks noGrp="1"/>
          </p:cNvSpPr>
          <p:nvPr>
            <p:ph type="sldNum" sz="quarter" idx="12"/>
          </p:nvPr>
        </p:nvSpPr>
        <p:spPr/>
        <p:txBody>
          <a:bodyPr/>
          <a:lstStyle/>
          <a:p>
            <a:fld id="{0014EF26-94AC-42A9-9231-24BB4F897180}" type="slidenum">
              <a:rPr lang="pt-BR" smtClean="0"/>
              <a:t>‹nº›</a:t>
            </a:fld>
            <a:endParaRPr lang="pt-BR"/>
          </a:p>
        </p:txBody>
      </p:sp>
    </p:spTree>
    <p:extLst>
      <p:ext uri="{BB962C8B-B14F-4D97-AF65-F5344CB8AC3E}">
        <p14:creationId xmlns:p14="http://schemas.microsoft.com/office/powerpoint/2010/main" val="321610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79D7C8C-87A0-43F0-B528-79CEC125EA3B}" type="datetime1">
              <a:rPr lang="pt-BR" smtClean="0"/>
              <a:t>23/08/2016</a:t>
            </a:fld>
            <a:endParaRPr lang="pt-BR"/>
          </a:p>
        </p:txBody>
      </p:sp>
      <p:sp>
        <p:nvSpPr>
          <p:cNvPr id="8" name="Espaço Reservado para Rodapé 7"/>
          <p:cNvSpPr>
            <a:spLocks noGrp="1"/>
          </p:cNvSpPr>
          <p:nvPr>
            <p:ph type="ftr" sz="quarter" idx="11"/>
          </p:nvPr>
        </p:nvSpPr>
        <p:spPr/>
        <p:txBody>
          <a:bodyPr/>
          <a:lstStyle/>
          <a:p>
            <a:r>
              <a:rPr lang="pt-BR" smtClean="0"/>
              <a:t>40</a:t>
            </a:r>
            <a:endParaRPr lang="pt-BR"/>
          </a:p>
        </p:txBody>
      </p:sp>
      <p:sp>
        <p:nvSpPr>
          <p:cNvPr id="9" name="Espaço Reservado para Número de Slide 8"/>
          <p:cNvSpPr>
            <a:spLocks noGrp="1"/>
          </p:cNvSpPr>
          <p:nvPr>
            <p:ph type="sldNum" sz="quarter" idx="12"/>
          </p:nvPr>
        </p:nvSpPr>
        <p:spPr/>
        <p:txBody>
          <a:bodyPr/>
          <a:lstStyle/>
          <a:p>
            <a:fld id="{0014EF26-94AC-42A9-9231-24BB4F897180}" type="slidenum">
              <a:rPr lang="pt-BR" smtClean="0"/>
              <a:t>‹nº›</a:t>
            </a:fld>
            <a:endParaRPr lang="pt-BR"/>
          </a:p>
        </p:txBody>
      </p:sp>
    </p:spTree>
    <p:extLst>
      <p:ext uri="{BB962C8B-B14F-4D97-AF65-F5344CB8AC3E}">
        <p14:creationId xmlns:p14="http://schemas.microsoft.com/office/powerpoint/2010/main" val="3374460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3AEE57FB-E47A-40A9-B612-213DF82B2BF1}" type="datetime1">
              <a:rPr lang="pt-BR" smtClean="0"/>
              <a:t>23/08/2016</a:t>
            </a:fld>
            <a:endParaRPr lang="pt-BR"/>
          </a:p>
        </p:txBody>
      </p:sp>
      <p:sp>
        <p:nvSpPr>
          <p:cNvPr id="4" name="Espaço Reservado para Rodapé 3"/>
          <p:cNvSpPr>
            <a:spLocks noGrp="1"/>
          </p:cNvSpPr>
          <p:nvPr>
            <p:ph type="ftr" sz="quarter" idx="11"/>
          </p:nvPr>
        </p:nvSpPr>
        <p:spPr/>
        <p:txBody>
          <a:bodyPr/>
          <a:lstStyle/>
          <a:p>
            <a:r>
              <a:rPr lang="pt-BR" smtClean="0"/>
              <a:t>40</a:t>
            </a:r>
            <a:endParaRPr lang="pt-BR"/>
          </a:p>
        </p:txBody>
      </p:sp>
      <p:sp>
        <p:nvSpPr>
          <p:cNvPr id="5" name="Espaço Reservado para Número de Slide 4"/>
          <p:cNvSpPr>
            <a:spLocks noGrp="1"/>
          </p:cNvSpPr>
          <p:nvPr>
            <p:ph type="sldNum" sz="quarter" idx="12"/>
          </p:nvPr>
        </p:nvSpPr>
        <p:spPr/>
        <p:txBody>
          <a:bodyPr/>
          <a:lstStyle/>
          <a:p>
            <a:fld id="{0014EF26-94AC-42A9-9231-24BB4F897180}" type="slidenum">
              <a:rPr lang="pt-BR" smtClean="0"/>
              <a:t>‹nº›</a:t>
            </a:fld>
            <a:endParaRPr lang="pt-BR"/>
          </a:p>
        </p:txBody>
      </p:sp>
    </p:spTree>
    <p:extLst>
      <p:ext uri="{BB962C8B-B14F-4D97-AF65-F5344CB8AC3E}">
        <p14:creationId xmlns:p14="http://schemas.microsoft.com/office/powerpoint/2010/main" val="424781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BA0FD40-1E19-4370-8FFC-DCD6009F184C}" type="datetime1">
              <a:rPr lang="pt-BR" smtClean="0"/>
              <a:t>23/08/2016</a:t>
            </a:fld>
            <a:endParaRPr lang="pt-BR"/>
          </a:p>
        </p:txBody>
      </p:sp>
      <p:sp>
        <p:nvSpPr>
          <p:cNvPr id="3" name="Espaço Reservado para Rodapé 2"/>
          <p:cNvSpPr>
            <a:spLocks noGrp="1"/>
          </p:cNvSpPr>
          <p:nvPr>
            <p:ph type="ftr" sz="quarter" idx="11"/>
          </p:nvPr>
        </p:nvSpPr>
        <p:spPr/>
        <p:txBody>
          <a:bodyPr/>
          <a:lstStyle/>
          <a:p>
            <a:r>
              <a:rPr lang="pt-BR" smtClean="0"/>
              <a:t>40</a:t>
            </a:r>
            <a:endParaRPr lang="pt-BR"/>
          </a:p>
        </p:txBody>
      </p:sp>
      <p:sp>
        <p:nvSpPr>
          <p:cNvPr id="4" name="Espaço Reservado para Número de Slide 3"/>
          <p:cNvSpPr>
            <a:spLocks noGrp="1"/>
          </p:cNvSpPr>
          <p:nvPr>
            <p:ph type="sldNum" sz="quarter" idx="12"/>
          </p:nvPr>
        </p:nvSpPr>
        <p:spPr/>
        <p:txBody>
          <a:bodyPr/>
          <a:lstStyle/>
          <a:p>
            <a:fld id="{0014EF26-94AC-42A9-9231-24BB4F897180}" type="slidenum">
              <a:rPr lang="pt-BR" smtClean="0"/>
              <a:t>‹nº›</a:t>
            </a:fld>
            <a:endParaRPr lang="pt-BR"/>
          </a:p>
        </p:txBody>
      </p:sp>
    </p:spTree>
    <p:extLst>
      <p:ext uri="{BB962C8B-B14F-4D97-AF65-F5344CB8AC3E}">
        <p14:creationId xmlns:p14="http://schemas.microsoft.com/office/powerpoint/2010/main" val="404034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0253C31C-DDFB-40B8-A908-8FC92C2334BE}" type="datetime1">
              <a:rPr lang="pt-BR" smtClean="0"/>
              <a:t>23/08/2016</a:t>
            </a:fld>
            <a:endParaRPr lang="pt-BR"/>
          </a:p>
        </p:txBody>
      </p:sp>
      <p:sp>
        <p:nvSpPr>
          <p:cNvPr id="6" name="Espaço Reservado para Rodapé 5"/>
          <p:cNvSpPr>
            <a:spLocks noGrp="1"/>
          </p:cNvSpPr>
          <p:nvPr>
            <p:ph type="ftr" sz="quarter" idx="11"/>
          </p:nvPr>
        </p:nvSpPr>
        <p:spPr/>
        <p:txBody>
          <a:bodyPr/>
          <a:lstStyle/>
          <a:p>
            <a:r>
              <a:rPr lang="pt-BR" smtClean="0"/>
              <a:t>40</a:t>
            </a:r>
            <a:endParaRPr lang="pt-BR"/>
          </a:p>
        </p:txBody>
      </p:sp>
      <p:sp>
        <p:nvSpPr>
          <p:cNvPr id="7" name="Espaço Reservado para Número de Slide 6"/>
          <p:cNvSpPr>
            <a:spLocks noGrp="1"/>
          </p:cNvSpPr>
          <p:nvPr>
            <p:ph type="sldNum" sz="quarter" idx="12"/>
          </p:nvPr>
        </p:nvSpPr>
        <p:spPr/>
        <p:txBody>
          <a:bodyPr/>
          <a:lstStyle/>
          <a:p>
            <a:fld id="{0014EF26-94AC-42A9-9231-24BB4F897180}" type="slidenum">
              <a:rPr lang="pt-BR" smtClean="0"/>
              <a:t>‹nº›</a:t>
            </a:fld>
            <a:endParaRPr lang="pt-BR"/>
          </a:p>
        </p:txBody>
      </p:sp>
    </p:spTree>
    <p:extLst>
      <p:ext uri="{BB962C8B-B14F-4D97-AF65-F5344CB8AC3E}">
        <p14:creationId xmlns:p14="http://schemas.microsoft.com/office/powerpoint/2010/main" val="2603404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E24E001-F4A8-42AA-B456-70C25F68D5B2}" type="datetime1">
              <a:rPr lang="pt-BR" smtClean="0"/>
              <a:t>23/08/2016</a:t>
            </a:fld>
            <a:endParaRPr lang="pt-BR"/>
          </a:p>
        </p:txBody>
      </p:sp>
      <p:sp>
        <p:nvSpPr>
          <p:cNvPr id="6" name="Espaço Reservado para Rodapé 5"/>
          <p:cNvSpPr>
            <a:spLocks noGrp="1"/>
          </p:cNvSpPr>
          <p:nvPr>
            <p:ph type="ftr" sz="quarter" idx="11"/>
          </p:nvPr>
        </p:nvSpPr>
        <p:spPr/>
        <p:txBody>
          <a:bodyPr/>
          <a:lstStyle/>
          <a:p>
            <a:r>
              <a:rPr lang="pt-BR" smtClean="0"/>
              <a:t>40</a:t>
            </a:r>
            <a:endParaRPr lang="pt-BR"/>
          </a:p>
        </p:txBody>
      </p:sp>
      <p:sp>
        <p:nvSpPr>
          <p:cNvPr id="7" name="Espaço Reservado para Número de Slide 6"/>
          <p:cNvSpPr>
            <a:spLocks noGrp="1"/>
          </p:cNvSpPr>
          <p:nvPr>
            <p:ph type="sldNum" sz="quarter" idx="12"/>
          </p:nvPr>
        </p:nvSpPr>
        <p:spPr/>
        <p:txBody>
          <a:bodyPr/>
          <a:lstStyle/>
          <a:p>
            <a:fld id="{0014EF26-94AC-42A9-9231-24BB4F897180}" type="slidenum">
              <a:rPr lang="pt-BR" smtClean="0"/>
              <a:t>‹nº›</a:t>
            </a:fld>
            <a:endParaRPr lang="pt-BR"/>
          </a:p>
        </p:txBody>
      </p:sp>
    </p:spTree>
    <p:extLst>
      <p:ext uri="{BB962C8B-B14F-4D97-AF65-F5344CB8AC3E}">
        <p14:creationId xmlns:p14="http://schemas.microsoft.com/office/powerpoint/2010/main" val="1385271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03D8A4-28A5-443C-B19B-DB6D8E934674}" type="datetime1">
              <a:rPr lang="pt-BR" smtClean="0"/>
              <a:t>23/08/2016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40</a:t>
            </a: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14EF26-94AC-42A9-9231-24BB4F897180}" type="slidenum">
              <a:rPr lang="pt-BR" smtClean="0"/>
              <a:t>‹nº›</a:t>
            </a:fld>
            <a:endParaRPr lang="pt-BR"/>
          </a:p>
        </p:txBody>
      </p:sp>
    </p:spTree>
    <p:extLst>
      <p:ext uri="{BB962C8B-B14F-4D97-AF65-F5344CB8AC3E}">
        <p14:creationId xmlns:p14="http://schemas.microsoft.com/office/powerpoint/2010/main" val="1410346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1600" y="1700808"/>
            <a:ext cx="7715250" cy="935360"/>
          </a:xfrm>
        </p:spPr>
        <p:txBody>
          <a:bodyPr/>
          <a:lstStyle/>
          <a:p>
            <a:pPr eaLnBrk="1" hangingPunct="1">
              <a:defRPr/>
            </a:pPr>
            <a:r>
              <a:rPr lang="pt-BR" sz="3200" b="1" dirty="0" smtClean="0"/>
              <a:t>Gestão Estratégica de Custos</a:t>
            </a:r>
          </a:p>
        </p:txBody>
      </p:sp>
      <p:sp>
        <p:nvSpPr>
          <p:cNvPr id="2051" name="Rectangle 3"/>
          <p:cNvSpPr>
            <a:spLocks noGrp="1" noChangeArrowheads="1"/>
          </p:cNvSpPr>
          <p:nvPr>
            <p:ph type="subTitle" idx="1"/>
          </p:nvPr>
        </p:nvSpPr>
        <p:spPr>
          <a:xfrm>
            <a:off x="683568" y="3857625"/>
            <a:ext cx="7698432" cy="2643188"/>
          </a:xfrm>
        </p:spPr>
        <p:txBody>
          <a:bodyPr>
            <a:normAutofit fontScale="85000" lnSpcReduction="20000"/>
          </a:bodyPr>
          <a:lstStyle/>
          <a:p>
            <a:pPr eaLnBrk="1" hangingPunct="1">
              <a:defRPr/>
            </a:pPr>
            <a:r>
              <a:rPr lang="pt-BR" sz="2400" b="1" dirty="0" smtClean="0"/>
              <a:t>AULA  –  Tema 2 </a:t>
            </a:r>
          </a:p>
          <a:p>
            <a:pPr>
              <a:spcBef>
                <a:spcPct val="0"/>
              </a:spcBef>
              <a:spcAft>
                <a:spcPts val="600"/>
              </a:spcAft>
            </a:pPr>
            <a:r>
              <a:rPr lang="pt-BR" sz="2400" b="1" dirty="0" smtClean="0">
                <a:latin typeface="Arial" charset="0"/>
                <a:cs typeface="Arial" charset="0"/>
              </a:rPr>
              <a:t>ABM – </a:t>
            </a:r>
            <a:r>
              <a:rPr lang="pt-BR" sz="2400" b="1" i="1" dirty="0" err="1" smtClean="0">
                <a:latin typeface="Arial" charset="0"/>
                <a:cs typeface="Arial" charset="0"/>
              </a:rPr>
              <a:t>Activity</a:t>
            </a:r>
            <a:r>
              <a:rPr lang="pt-BR" sz="2400" b="1" i="1" dirty="0" smtClean="0">
                <a:latin typeface="Arial" charset="0"/>
                <a:cs typeface="Arial" charset="0"/>
              </a:rPr>
              <a:t> </a:t>
            </a:r>
            <a:r>
              <a:rPr lang="pt-BR" sz="2400" b="1" i="1" dirty="0" err="1" smtClean="0">
                <a:latin typeface="Arial" charset="0"/>
                <a:cs typeface="Arial" charset="0"/>
              </a:rPr>
              <a:t>Based</a:t>
            </a:r>
            <a:r>
              <a:rPr lang="pt-BR" sz="2400" b="1" i="1" dirty="0" smtClean="0">
                <a:latin typeface="Arial" charset="0"/>
                <a:cs typeface="Arial" charset="0"/>
              </a:rPr>
              <a:t> Management</a:t>
            </a:r>
          </a:p>
          <a:p>
            <a:pPr>
              <a:spcBef>
                <a:spcPct val="0"/>
              </a:spcBef>
              <a:spcAft>
                <a:spcPts val="600"/>
              </a:spcAft>
            </a:pPr>
            <a:r>
              <a:rPr lang="pt-BR" sz="2400" b="1" i="1" dirty="0" smtClean="0">
                <a:latin typeface="Arial" charset="0"/>
                <a:cs typeface="Arial" charset="0"/>
              </a:rPr>
              <a:t>            Gestão</a:t>
            </a:r>
            <a:r>
              <a:rPr lang="pt-BR" sz="2400" b="1" dirty="0" smtClean="0">
                <a:latin typeface="Arial" charset="0"/>
                <a:cs typeface="Arial" charset="0"/>
              </a:rPr>
              <a:t> Baseada em Atividades</a:t>
            </a:r>
          </a:p>
          <a:p>
            <a:pPr eaLnBrk="1" hangingPunct="1">
              <a:defRPr/>
            </a:pPr>
            <a:endParaRPr lang="pt-BR" sz="2400" b="1" i="1" dirty="0" smtClean="0"/>
          </a:p>
          <a:p>
            <a:pPr eaLnBrk="1" hangingPunct="1">
              <a:defRPr/>
            </a:pPr>
            <a:r>
              <a:rPr lang="pt-BR" sz="2400" i="1" dirty="0" smtClean="0"/>
              <a:t>	</a:t>
            </a:r>
          </a:p>
          <a:p>
            <a:pPr eaLnBrk="1" hangingPunct="1">
              <a:defRPr/>
            </a:pPr>
            <a:r>
              <a:rPr lang="pt-BR" sz="1800" i="1" dirty="0" smtClean="0"/>
              <a:t>PROFA SOLANGE GARCIA</a:t>
            </a:r>
          </a:p>
          <a:p>
            <a:pPr eaLnBrk="1" hangingPunct="1">
              <a:lnSpc>
                <a:spcPct val="80000"/>
              </a:lnSpc>
              <a:defRPr/>
            </a:pPr>
            <a:r>
              <a:rPr lang="pt-BR" sz="1800" i="1" dirty="0" smtClean="0"/>
              <a:t>FEARP/USP</a:t>
            </a:r>
          </a:p>
          <a:p>
            <a:pPr eaLnBrk="1" hangingPunct="1">
              <a:lnSpc>
                <a:spcPct val="80000"/>
              </a:lnSpc>
              <a:defRPr/>
            </a:pPr>
            <a:r>
              <a:rPr lang="pt-BR" sz="1800" i="1" dirty="0" smtClean="0"/>
              <a:t>2º.sem  2016</a:t>
            </a:r>
          </a:p>
          <a:p>
            <a:pPr eaLnBrk="1" hangingPunct="1">
              <a:defRPr/>
            </a:pPr>
            <a:r>
              <a:rPr lang="pt-BR" sz="2400" dirty="0" smtClean="0"/>
              <a:t> </a:t>
            </a:r>
          </a:p>
        </p:txBody>
      </p:sp>
    </p:spTree>
    <p:extLst>
      <p:ext uri="{BB962C8B-B14F-4D97-AF65-F5344CB8AC3E}">
        <p14:creationId xmlns:p14="http://schemas.microsoft.com/office/powerpoint/2010/main" val="3776802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ítulo 1"/>
          <p:cNvSpPr>
            <a:spLocks noGrp="1"/>
          </p:cNvSpPr>
          <p:nvPr>
            <p:ph type="title"/>
          </p:nvPr>
        </p:nvSpPr>
        <p:spPr bwMode="auto">
          <a:xfrm>
            <a:off x="1709738" y="530225"/>
            <a:ext cx="5724525" cy="827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2333" tIns="41166" rIns="82333" bIns="41166" numCol="1" anchor="t" anchorCtr="0" compatLnSpc="1">
            <a:prstTxWarp prst="textNoShape">
              <a:avLst/>
            </a:prstTxWarp>
          </a:bodyPr>
          <a:lstStyle/>
          <a:p>
            <a:r>
              <a:rPr lang="pt-BR" sz="3600" b="1" smtClean="0">
                <a:latin typeface="Arial" charset="0"/>
                <a:cs typeface="Arial" charset="0"/>
              </a:rPr>
              <a:t>Cadeia de Valor</a:t>
            </a:r>
          </a:p>
        </p:txBody>
      </p:sp>
      <p:sp>
        <p:nvSpPr>
          <p:cNvPr id="3" name="Espaço Reservado para Conteúdo 2"/>
          <p:cNvSpPr>
            <a:spLocks noGrp="1"/>
          </p:cNvSpPr>
          <p:nvPr>
            <p:ph idx="1"/>
          </p:nvPr>
        </p:nvSpPr>
        <p:spPr>
          <a:xfrm>
            <a:off x="665163" y="1895475"/>
            <a:ext cx="7813675" cy="1101725"/>
          </a:xfrm>
        </p:spPr>
        <p:txBody>
          <a:bodyPr lIns="82333" tIns="41166" rIns="82333" bIns="41166"/>
          <a:lstStyle/>
          <a:p>
            <a:pPr marL="463121" indent="-463121">
              <a:spcAft>
                <a:spcPts val="1080"/>
              </a:spcAft>
              <a:buFont typeface="Wingdings" pitchFamily="2" charset="2"/>
              <a:buChar char="Ø"/>
              <a:defRPr/>
            </a:pPr>
            <a:r>
              <a:rPr lang="pt-BR" sz="2800" dirty="0" smtClean="0">
                <a:latin typeface="Arial" pitchFamily="34" charset="0"/>
                <a:cs typeface="Arial" pitchFamily="34" charset="0"/>
              </a:rPr>
              <a:t>As atividades que adicionam valor compõem a cadeia de valor. </a:t>
            </a:r>
          </a:p>
          <a:p>
            <a:pPr>
              <a:buFont typeface="Arial" charset="0"/>
              <a:buNone/>
              <a:defRPr/>
            </a:pPr>
            <a:endParaRPr lang="pt-BR" sz="2800" dirty="0">
              <a:latin typeface="Arial" pitchFamily="34" charset="0"/>
              <a:cs typeface="Arial" pitchFamily="34" charset="0"/>
            </a:endParaRPr>
          </a:p>
        </p:txBody>
      </p:sp>
      <p:sp>
        <p:nvSpPr>
          <p:cNvPr id="92164" name="CaixaDeTexto 3"/>
          <p:cNvSpPr txBox="1">
            <a:spLocks noChangeArrowheads="1"/>
          </p:cNvSpPr>
          <p:nvPr/>
        </p:nvSpPr>
        <p:spPr bwMode="auto">
          <a:xfrm>
            <a:off x="95250" y="6381750"/>
            <a:ext cx="91440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333" tIns="41166" rIns="82333" bIns="4116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pt-BR" sz="1600"/>
              <a:t>Fonte: MAHER, M. 2001, p. 315</a:t>
            </a:r>
          </a:p>
        </p:txBody>
      </p:sp>
      <p:pic>
        <p:nvPicPr>
          <p:cNvPr id="92165" name="Picture 6"/>
          <p:cNvPicPr>
            <a:picLocks noChangeAspect="1" noChangeArrowheads="1"/>
          </p:cNvPicPr>
          <p:nvPr/>
        </p:nvPicPr>
        <p:blipFill>
          <a:blip r:embed="rId2">
            <a:extLst>
              <a:ext uri="{28A0092B-C50C-407E-A947-70E740481C1C}">
                <a14:useLocalDpi xmlns:a14="http://schemas.microsoft.com/office/drawing/2010/main" val="0"/>
              </a:ext>
            </a:extLst>
          </a:blip>
          <a:srcRect l="32394" t="55664" r="16544" b="37500"/>
          <a:stretch>
            <a:fillRect/>
          </a:stretch>
        </p:blipFill>
        <p:spPr bwMode="auto">
          <a:xfrm>
            <a:off x="285750" y="3571875"/>
            <a:ext cx="85725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0657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ítulo 1"/>
          <p:cNvSpPr>
            <a:spLocks noGrp="1"/>
          </p:cNvSpPr>
          <p:nvPr>
            <p:ph type="title"/>
          </p:nvPr>
        </p:nvSpPr>
        <p:spPr bwMode="auto">
          <a:xfrm>
            <a:off x="1225550" y="857250"/>
            <a:ext cx="6692900" cy="682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2333" tIns="41166" rIns="82333" bIns="41166" numCol="1" anchor="t" anchorCtr="0" compatLnSpc="1">
            <a:prstTxWarp prst="textNoShape">
              <a:avLst/>
            </a:prstTxWarp>
          </a:bodyPr>
          <a:lstStyle/>
          <a:p>
            <a:r>
              <a:rPr lang="pt-BR" sz="3600" b="1" smtClean="0">
                <a:latin typeface="Arial" charset="0"/>
                <a:cs typeface="Arial" charset="0"/>
              </a:rPr>
              <a:t>Análise da Cadeia de Valores</a:t>
            </a:r>
          </a:p>
        </p:txBody>
      </p:sp>
      <p:sp>
        <p:nvSpPr>
          <p:cNvPr id="3" name="Espaço Reservado para Conteúdo 2"/>
          <p:cNvSpPr>
            <a:spLocks noGrp="1"/>
          </p:cNvSpPr>
          <p:nvPr>
            <p:ph idx="1"/>
          </p:nvPr>
        </p:nvSpPr>
        <p:spPr>
          <a:xfrm>
            <a:off x="406400" y="1822450"/>
            <a:ext cx="8331200" cy="4392613"/>
          </a:xfrm>
        </p:spPr>
        <p:txBody>
          <a:bodyPr lIns="82333" tIns="41166" rIns="82333" bIns="41166"/>
          <a:lstStyle/>
          <a:p>
            <a:pPr marL="463121" indent="-463121">
              <a:spcAft>
                <a:spcPts val="1080"/>
              </a:spcAft>
              <a:buFont typeface="Wingdings" pitchFamily="2" charset="2"/>
              <a:buChar char="Ø"/>
              <a:defRPr/>
            </a:pPr>
            <a:r>
              <a:rPr lang="pt-BR" sz="2500" dirty="0" smtClean="0">
                <a:latin typeface="Arial" pitchFamily="34" charset="0"/>
                <a:cs typeface="Arial" pitchFamily="34" charset="0"/>
              </a:rPr>
              <a:t>Análise da cadeia de valores é a identificação e a exploração de ligações internas e externas com o objetivo de fortalecer a posição estratégica de uma empresa. </a:t>
            </a:r>
          </a:p>
          <a:p>
            <a:pPr marL="463121" indent="-463121">
              <a:spcAft>
                <a:spcPts val="1080"/>
              </a:spcAft>
              <a:buFont typeface="Wingdings" pitchFamily="2" charset="2"/>
              <a:buChar char="Ø"/>
              <a:defRPr/>
            </a:pPr>
            <a:r>
              <a:rPr lang="pt-BR" sz="2500" dirty="0" smtClean="0">
                <a:latin typeface="Arial" pitchFamily="34" charset="0"/>
                <a:cs typeface="Arial" pitchFamily="34" charset="0"/>
              </a:rPr>
              <a:t>A gestão estratégica de custos exige a consideração da parte da cadeia de valores interna. </a:t>
            </a:r>
          </a:p>
          <a:p>
            <a:pPr marL="463121" indent="-463121">
              <a:spcAft>
                <a:spcPts val="1080"/>
              </a:spcAft>
              <a:buFont typeface="Wingdings" pitchFamily="2" charset="2"/>
              <a:buChar char="Ø"/>
              <a:defRPr/>
            </a:pPr>
            <a:r>
              <a:rPr lang="pt-BR" sz="2500" dirty="0" smtClean="0">
                <a:latin typeface="Arial" pitchFamily="34" charset="0"/>
                <a:cs typeface="Arial" pitchFamily="34" charset="0"/>
              </a:rPr>
              <a:t>A exploração de ligações internas significa que relacionamentos entre atividades são avaliados e usados para reduzir custos e aumentar o valor.</a:t>
            </a:r>
          </a:p>
          <a:p>
            <a:pPr marL="463121" indent="-463121">
              <a:spcAft>
                <a:spcPts val="1080"/>
              </a:spcAft>
              <a:buFont typeface="Wingdings" pitchFamily="2" charset="2"/>
              <a:buChar char="Ø"/>
              <a:defRPr/>
            </a:pPr>
            <a:endParaRPr lang="pt-BR" sz="2500" dirty="0" smtClean="0">
              <a:latin typeface="Arial" pitchFamily="34" charset="0"/>
              <a:cs typeface="Arial" pitchFamily="34" charset="0"/>
            </a:endParaRPr>
          </a:p>
          <a:p>
            <a:pPr>
              <a:buFont typeface="Wingdings" pitchFamily="2" charset="2"/>
              <a:buChar char="Ø"/>
              <a:defRPr/>
            </a:pPr>
            <a:endParaRPr lang="pt-BR" sz="2200" dirty="0">
              <a:latin typeface="Arial" pitchFamily="34" charset="0"/>
              <a:cs typeface="Arial" pitchFamily="34" charset="0"/>
            </a:endParaRPr>
          </a:p>
        </p:txBody>
      </p:sp>
      <p:sp>
        <p:nvSpPr>
          <p:cNvPr id="93188" name="CaixaDeTexto 3"/>
          <p:cNvSpPr txBox="1">
            <a:spLocks noChangeArrowheads="1"/>
          </p:cNvSpPr>
          <p:nvPr/>
        </p:nvSpPr>
        <p:spPr bwMode="auto">
          <a:xfrm>
            <a:off x="95250" y="6381750"/>
            <a:ext cx="91440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333" tIns="41166" rIns="82333" bIns="4116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pt-BR" sz="1600"/>
              <a:t>Fonte: MAHER, M. 2001, p. 315</a:t>
            </a:r>
          </a:p>
        </p:txBody>
      </p:sp>
    </p:spTree>
    <p:extLst>
      <p:ext uri="{BB962C8B-B14F-4D97-AF65-F5344CB8AC3E}">
        <p14:creationId xmlns:p14="http://schemas.microsoft.com/office/powerpoint/2010/main" val="973250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58215" y="1935930"/>
            <a:ext cx="8297915" cy="2896727"/>
          </a:xfrm>
          <a:prstGeom prst="rect">
            <a:avLst/>
          </a:prstGeom>
        </p:spPr>
        <p:txBody>
          <a:bodyPr wrap="square" lIns="82333" tIns="41166" rIns="82333" bIns="41166">
            <a:spAutoFit/>
          </a:bodyPr>
          <a:lstStyle/>
          <a:p>
            <a:pPr>
              <a:spcAft>
                <a:spcPts val="540"/>
              </a:spcAft>
            </a:pPr>
            <a:r>
              <a:rPr lang="pt-BR" dirty="0" smtClean="0"/>
              <a:t>GARRISON, R. H. e NOREEN, E. W. </a:t>
            </a:r>
            <a:r>
              <a:rPr lang="pt-BR" b="1" dirty="0" smtClean="0"/>
              <a:t>Contabilidade Gerencial</a:t>
            </a:r>
            <a:r>
              <a:rPr lang="pt-BR" dirty="0" smtClean="0"/>
              <a:t>, 9º. Edição, Rio de Janeiro, LTC, 2001.</a:t>
            </a:r>
          </a:p>
          <a:p>
            <a:pPr>
              <a:spcAft>
                <a:spcPts val="540"/>
              </a:spcAft>
            </a:pPr>
            <a:r>
              <a:rPr lang="pt-BR" dirty="0" smtClean="0"/>
              <a:t>HANSEN, D. R e MOWEN, </a:t>
            </a:r>
            <a:r>
              <a:rPr lang="pt-BR" dirty="0" err="1" smtClean="0"/>
              <a:t>M.M.</a:t>
            </a:r>
            <a:r>
              <a:rPr lang="pt-BR" dirty="0" smtClean="0"/>
              <a:t> </a:t>
            </a:r>
            <a:r>
              <a:rPr lang="pt-BR" b="1" dirty="0" smtClean="0"/>
              <a:t>Gestão de Custos</a:t>
            </a:r>
            <a:r>
              <a:rPr lang="pt-BR" dirty="0" smtClean="0"/>
              <a:t>. 10º.Edição. São Paulo: Pioneira </a:t>
            </a:r>
            <a:r>
              <a:rPr lang="pt-BR" dirty="0" err="1" smtClean="0"/>
              <a:t>Thomson</a:t>
            </a:r>
            <a:r>
              <a:rPr lang="pt-BR" dirty="0" smtClean="0"/>
              <a:t> </a:t>
            </a:r>
            <a:r>
              <a:rPr lang="pt-BR" dirty="0" err="1" smtClean="0"/>
              <a:t>Learning</a:t>
            </a:r>
            <a:r>
              <a:rPr lang="pt-BR" dirty="0" smtClean="0"/>
              <a:t>, 2001</a:t>
            </a:r>
          </a:p>
          <a:p>
            <a:pPr>
              <a:spcAft>
                <a:spcPts val="540"/>
              </a:spcAft>
            </a:pPr>
            <a:r>
              <a:rPr lang="pt-BR" dirty="0"/>
              <a:t>MAHER, M. </a:t>
            </a:r>
            <a:r>
              <a:rPr lang="pt-BR" b="1" dirty="0"/>
              <a:t>Contabilidade de Custos</a:t>
            </a:r>
            <a:r>
              <a:rPr lang="pt-BR" dirty="0"/>
              <a:t>. 1º Edição em português , São Paulo: Atlas, 2001.</a:t>
            </a:r>
          </a:p>
          <a:p>
            <a:pPr>
              <a:spcBef>
                <a:spcPct val="0"/>
              </a:spcBef>
              <a:spcAft>
                <a:spcPts val="540"/>
              </a:spcAft>
            </a:pPr>
            <a:r>
              <a:rPr lang="pt-BR" dirty="0"/>
              <a:t>MARTINS, E. </a:t>
            </a:r>
            <a:r>
              <a:rPr lang="pt-BR" b="1" dirty="0"/>
              <a:t>Contabilidade de Custos</a:t>
            </a:r>
            <a:r>
              <a:rPr lang="pt-BR" dirty="0"/>
              <a:t>. São Paulo: Atlas, 9a ed. Revisada, 2003.</a:t>
            </a:r>
          </a:p>
          <a:p>
            <a:pPr>
              <a:spcBef>
                <a:spcPct val="0"/>
              </a:spcBef>
              <a:spcAft>
                <a:spcPts val="540"/>
              </a:spcAft>
            </a:pPr>
            <a:r>
              <a:rPr lang="pt-BR" dirty="0"/>
              <a:t>PLAYER, S. e LACERDA, R. </a:t>
            </a:r>
            <a:r>
              <a:rPr lang="pt-BR" b="1" dirty="0"/>
              <a:t>Lições mundiais da Arthur Andersen em ABM – Estudos de Casos.</a:t>
            </a:r>
            <a:r>
              <a:rPr lang="pt-BR" dirty="0"/>
              <a:t> São Paulo: Editora Futura, 2000.</a:t>
            </a:r>
          </a:p>
          <a:p>
            <a:pPr>
              <a:spcAft>
                <a:spcPts val="540"/>
              </a:spcAft>
            </a:pPr>
            <a:endParaRPr lang="pt-BR" dirty="0"/>
          </a:p>
        </p:txBody>
      </p:sp>
      <p:sp>
        <p:nvSpPr>
          <p:cNvPr id="3" name="Título 1"/>
          <p:cNvSpPr>
            <a:spLocks noGrp="1"/>
          </p:cNvSpPr>
          <p:nvPr>
            <p:ph type="title"/>
          </p:nvPr>
        </p:nvSpPr>
        <p:spPr>
          <a:xfrm>
            <a:off x="457343" y="274492"/>
            <a:ext cx="8229314" cy="1014534"/>
          </a:xfrm>
        </p:spPr>
        <p:txBody>
          <a:bodyPr/>
          <a:lstStyle/>
          <a:p>
            <a:pPr>
              <a:defRPr/>
            </a:pPr>
            <a:r>
              <a:rPr lang="pt-BR" b="1" dirty="0" smtClean="0">
                <a:effectLst>
                  <a:outerShdw blurRad="38100" dist="38100" dir="2700000" algn="tl">
                    <a:srgbClr val="000000">
                      <a:alpha val="43137"/>
                    </a:srgbClr>
                  </a:outerShdw>
                </a:effectLst>
              </a:rPr>
              <a:t>Referências</a:t>
            </a:r>
          </a:p>
        </p:txBody>
      </p:sp>
    </p:spTree>
    <p:extLst>
      <p:ext uri="{BB962C8B-B14F-4D97-AF65-F5344CB8AC3E}">
        <p14:creationId xmlns:p14="http://schemas.microsoft.com/office/powerpoint/2010/main" val="1703901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ítulo 1"/>
          <p:cNvSpPr>
            <a:spLocks/>
          </p:cNvSpPr>
          <p:nvPr/>
        </p:nvSpPr>
        <p:spPr bwMode="auto">
          <a:xfrm>
            <a:off x="1395455" y="186614"/>
            <a:ext cx="6028953" cy="1491498"/>
          </a:xfrm>
          <a:prstGeom prst="rect">
            <a:avLst/>
          </a:prstGeom>
          <a:noFill/>
          <a:ln w="9525">
            <a:noFill/>
            <a:miter lim="800000"/>
            <a:headEnd/>
            <a:tailEnd/>
          </a:ln>
        </p:spPr>
        <p:txBody>
          <a:bodyPr lIns="91435" tIns="45720" rIns="91435" bIns="45720"/>
          <a:lstStyle/>
          <a:p>
            <a:pPr algn="ctr">
              <a:defRPr/>
            </a:pPr>
            <a:r>
              <a:rPr lang="pt-BR" sz="2900" b="1" dirty="0">
                <a:effectLst>
                  <a:outerShdw blurRad="38100" dist="38100" dir="2700000" algn="tl">
                    <a:srgbClr val="000000">
                      <a:alpha val="43137"/>
                    </a:srgbClr>
                  </a:outerShdw>
                </a:effectLst>
              </a:rPr>
              <a:t>Contexto da Contabilidade Gerencial nas décadas de 70 e 80</a:t>
            </a:r>
            <a:endParaRPr lang="pt-BR" sz="2900" b="1" dirty="0">
              <a:effectLst>
                <a:outerShdw blurRad="38100" dist="38100" dir="2700000" algn="tl">
                  <a:srgbClr val="000000">
                    <a:alpha val="43137"/>
                  </a:srgbClr>
                </a:outerShdw>
              </a:effectLst>
            </a:endParaRPr>
          </a:p>
        </p:txBody>
      </p:sp>
      <p:sp>
        <p:nvSpPr>
          <p:cNvPr id="5" name="Título 1"/>
          <p:cNvSpPr>
            <a:spLocks/>
          </p:cNvSpPr>
          <p:nvPr/>
        </p:nvSpPr>
        <p:spPr bwMode="auto">
          <a:xfrm>
            <a:off x="487870" y="1548416"/>
            <a:ext cx="8168260" cy="5309584"/>
          </a:xfrm>
          <a:prstGeom prst="rect">
            <a:avLst/>
          </a:prstGeom>
          <a:noFill/>
          <a:ln w="9525">
            <a:noFill/>
            <a:miter lim="800000"/>
            <a:headEnd/>
            <a:tailEnd/>
          </a:ln>
        </p:spPr>
        <p:txBody>
          <a:bodyPr lIns="91435" tIns="45720" rIns="91435" bIns="45720"/>
          <a:lstStyle/>
          <a:p>
            <a:pPr>
              <a:defRPr/>
            </a:pPr>
            <a:r>
              <a:rPr lang="pt-BR" sz="2500" dirty="0">
                <a:effectLst>
                  <a:outerShdw blurRad="38100" dist="38100" dir="2700000" algn="tl">
                    <a:srgbClr val="000000">
                      <a:alpha val="43137"/>
                    </a:srgbClr>
                  </a:outerShdw>
                </a:effectLst>
              </a:rPr>
              <a:t> </a:t>
            </a:r>
            <a:endParaRPr lang="pt-BR" sz="2500" dirty="0">
              <a:effectLst>
                <a:outerShdw blurRad="38100" dist="38100" dir="2700000" algn="tl">
                  <a:srgbClr val="000000">
                    <a:alpha val="43137"/>
                  </a:srgbClr>
                </a:outerShdw>
              </a:effectLst>
            </a:endParaRPr>
          </a:p>
        </p:txBody>
      </p:sp>
      <p:sp>
        <p:nvSpPr>
          <p:cNvPr id="6" name="CaixaDeTexto 5"/>
          <p:cNvSpPr txBox="1"/>
          <p:nvPr/>
        </p:nvSpPr>
        <p:spPr>
          <a:xfrm>
            <a:off x="98905" y="6411995"/>
            <a:ext cx="5964126" cy="304889"/>
          </a:xfrm>
          <a:prstGeom prst="rect">
            <a:avLst/>
          </a:prstGeom>
          <a:noFill/>
        </p:spPr>
        <p:txBody>
          <a:bodyPr wrap="square" lIns="82333" tIns="41166" rIns="82333" bIns="41166" rtlCol="0">
            <a:spAutoFit/>
          </a:bodyPr>
          <a:lstStyle/>
          <a:p>
            <a:r>
              <a:rPr lang="pt-BR" sz="1400" dirty="0">
                <a:effectLst>
                  <a:outerShdw blurRad="38100" dist="38100" dir="2700000" algn="tl">
                    <a:srgbClr val="000000">
                      <a:alpha val="43137"/>
                    </a:srgbClr>
                  </a:outerShdw>
                </a:effectLst>
              </a:rPr>
              <a:t>Fonte: SHANK </a:t>
            </a:r>
            <a:r>
              <a:rPr lang="pt-BR" sz="1400" dirty="0" err="1">
                <a:effectLst>
                  <a:outerShdw blurRad="38100" dist="38100" dir="2700000" algn="tl">
                    <a:srgbClr val="000000">
                      <a:alpha val="43137"/>
                    </a:srgbClr>
                  </a:outerShdw>
                </a:effectLst>
              </a:rPr>
              <a:t>J.K.</a:t>
            </a:r>
            <a:r>
              <a:rPr lang="pt-BR" sz="1400" dirty="0">
                <a:effectLst>
                  <a:outerShdw blurRad="38100" dist="38100" dir="2700000" algn="tl">
                    <a:srgbClr val="000000">
                      <a:alpha val="43137"/>
                    </a:srgbClr>
                  </a:outerShdw>
                </a:effectLst>
              </a:rPr>
              <a:t> e GOVINDARAJAN, V. , 1997, prólogo. </a:t>
            </a:r>
            <a:endParaRPr lang="pt-BR" dirty="0"/>
          </a:p>
        </p:txBody>
      </p:sp>
      <p:sp>
        <p:nvSpPr>
          <p:cNvPr id="7" name="Espaço Reservado para Rodapé 6"/>
          <p:cNvSpPr>
            <a:spLocks noGrp="1"/>
          </p:cNvSpPr>
          <p:nvPr>
            <p:ph type="ftr" sz="quarter" idx="11"/>
          </p:nvPr>
        </p:nvSpPr>
        <p:spPr>
          <a:xfrm>
            <a:off x="7683718" y="6244683"/>
            <a:ext cx="1534176" cy="477501"/>
          </a:xfrm>
        </p:spPr>
        <p:txBody>
          <a:bodyPr/>
          <a:lstStyle/>
          <a:p>
            <a:pPr>
              <a:defRPr/>
            </a:pPr>
            <a:r>
              <a:rPr lang="pt-BR" dirty="0" smtClean="0"/>
              <a:t>9</a:t>
            </a:r>
            <a:endParaRPr lang="pt-BR" dirty="0"/>
          </a:p>
        </p:txBody>
      </p:sp>
      <p:sp>
        <p:nvSpPr>
          <p:cNvPr id="9" name="CaixaDeTexto 8"/>
          <p:cNvSpPr txBox="1"/>
          <p:nvPr/>
        </p:nvSpPr>
        <p:spPr>
          <a:xfrm>
            <a:off x="682352" y="1908735"/>
            <a:ext cx="7973777" cy="2791570"/>
          </a:xfrm>
          <a:prstGeom prst="rect">
            <a:avLst/>
          </a:prstGeom>
          <a:noFill/>
        </p:spPr>
        <p:txBody>
          <a:bodyPr wrap="square" lIns="82333" tIns="41166" rIns="82333" bIns="41166" rtlCol="0">
            <a:spAutoFit/>
          </a:bodyPr>
          <a:lstStyle/>
          <a:p>
            <a:pPr>
              <a:spcAft>
                <a:spcPts val="540"/>
              </a:spcAft>
            </a:pPr>
            <a:r>
              <a:rPr lang="pt-BR" sz="2200" dirty="0"/>
              <a:t>“Os sistemas de contabilidade gerencial das empresas são inadequados para a realidade atual. Nesta era de rápida mudança tecnológica, de vigorosa competição global e doméstica e uma enorme expansão da capacidade de processamento das informações, os sistemas de contabilidade gerencial estão deixando de fornecer informações úteis e oportunas para as atividades de controle de processos, avaliação de custos dos produtos e avaliação de desempenho dos gerentes.” </a:t>
            </a:r>
            <a:r>
              <a:rPr lang="pt-BR" b="1" dirty="0" smtClean="0"/>
              <a:t>Johnson, H.T e Kaplan, R. S. </a:t>
            </a:r>
            <a:endParaRPr lang="pt-BR" sz="2200" b="1" dirty="0"/>
          </a:p>
        </p:txBody>
      </p:sp>
    </p:spTree>
    <p:extLst>
      <p:ext uri="{BB962C8B-B14F-4D97-AF65-F5344CB8AC3E}">
        <p14:creationId xmlns:p14="http://schemas.microsoft.com/office/powerpoint/2010/main" val="2457821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ítulo 1"/>
          <p:cNvSpPr>
            <a:spLocks/>
          </p:cNvSpPr>
          <p:nvPr/>
        </p:nvSpPr>
        <p:spPr bwMode="auto">
          <a:xfrm>
            <a:off x="1395455" y="186614"/>
            <a:ext cx="6028953" cy="1491498"/>
          </a:xfrm>
          <a:prstGeom prst="rect">
            <a:avLst/>
          </a:prstGeom>
          <a:noFill/>
          <a:ln w="9525">
            <a:noFill/>
            <a:miter lim="800000"/>
            <a:headEnd/>
            <a:tailEnd/>
          </a:ln>
        </p:spPr>
        <p:txBody>
          <a:bodyPr lIns="91435" tIns="45720" rIns="91435" bIns="45720"/>
          <a:lstStyle/>
          <a:p>
            <a:pPr algn="ctr">
              <a:defRPr/>
            </a:pPr>
            <a:r>
              <a:rPr lang="pt-BR" sz="2900" b="1" dirty="0">
                <a:effectLst>
                  <a:outerShdw blurRad="38100" dist="38100" dir="2700000" algn="tl">
                    <a:srgbClr val="000000">
                      <a:alpha val="43137"/>
                    </a:srgbClr>
                  </a:outerShdw>
                </a:effectLst>
              </a:rPr>
              <a:t>Contexto da Contabilidade Gerencial nas décadas de 70 e 80</a:t>
            </a:r>
            <a:endParaRPr lang="pt-BR" sz="2900" b="1" dirty="0">
              <a:effectLst>
                <a:outerShdw blurRad="38100" dist="38100" dir="2700000" algn="tl">
                  <a:srgbClr val="000000">
                    <a:alpha val="43137"/>
                  </a:srgbClr>
                </a:outerShdw>
              </a:effectLst>
            </a:endParaRPr>
          </a:p>
        </p:txBody>
      </p:sp>
      <p:sp>
        <p:nvSpPr>
          <p:cNvPr id="5" name="Título 1"/>
          <p:cNvSpPr>
            <a:spLocks/>
          </p:cNvSpPr>
          <p:nvPr/>
        </p:nvSpPr>
        <p:spPr bwMode="auto">
          <a:xfrm>
            <a:off x="487870" y="1548416"/>
            <a:ext cx="8168260" cy="4863580"/>
          </a:xfrm>
          <a:prstGeom prst="rect">
            <a:avLst/>
          </a:prstGeom>
          <a:noFill/>
          <a:ln w="9525">
            <a:noFill/>
            <a:miter lim="800000"/>
            <a:headEnd/>
            <a:tailEnd/>
          </a:ln>
        </p:spPr>
        <p:txBody>
          <a:bodyPr lIns="91435" tIns="45720" rIns="91435" bIns="45720"/>
          <a:lstStyle/>
          <a:p>
            <a:pPr>
              <a:defRPr/>
            </a:pPr>
            <a:r>
              <a:rPr lang="pt-BR" sz="2500" dirty="0">
                <a:effectLst>
                  <a:outerShdw blurRad="38100" dist="38100" dir="2700000" algn="tl">
                    <a:srgbClr val="000000">
                      <a:alpha val="43137"/>
                    </a:srgbClr>
                  </a:outerShdw>
                </a:effectLst>
              </a:rPr>
              <a:t> </a:t>
            </a:r>
            <a:endParaRPr lang="pt-BR" sz="2500" dirty="0">
              <a:effectLst>
                <a:outerShdw blurRad="38100" dist="38100" dir="2700000" algn="tl">
                  <a:srgbClr val="000000">
                    <a:alpha val="43137"/>
                  </a:srgbClr>
                </a:outerShdw>
              </a:effectLst>
            </a:endParaRPr>
          </a:p>
        </p:txBody>
      </p:sp>
      <p:sp>
        <p:nvSpPr>
          <p:cNvPr id="6" name="CaixaDeTexto 5"/>
          <p:cNvSpPr txBox="1"/>
          <p:nvPr/>
        </p:nvSpPr>
        <p:spPr>
          <a:xfrm>
            <a:off x="98905" y="6411995"/>
            <a:ext cx="5964126" cy="304889"/>
          </a:xfrm>
          <a:prstGeom prst="rect">
            <a:avLst/>
          </a:prstGeom>
          <a:noFill/>
        </p:spPr>
        <p:txBody>
          <a:bodyPr wrap="square" lIns="82333" tIns="41166" rIns="82333" bIns="41166" rtlCol="0">
            <a:spAutoFit/>
          </a:bodyPr>
          <a:lstStyle/>
          <a:p>
            <a:r>
              <a:rPr lang="pt-BR" sz="1400" dirty="0">
                <a:effectLst>
                  <a:outerShdw blurRad="38100" dist="38100" dir="2700000" algn="tl">
                    <a:srgbClr val="000000">
                      <a:alpha val="43137"/>
                    </a:srgbClr>
                  </a:outerShdw>
                </a:effectLst>
              </a:rPr>
              <a:t>Fonte: SHANK </a:t>
            </a:r>
            <a:r>
              <a:rPr lang="pt-BR" sz="1400" dirty="0" err="1">
                <a:effectLst>
                  <a:outerShdw blurRad="38100" dist="38100" dir="2700000" algn="tl">
                    <a:srgbClr val="000000">
                      <a:alpha val="43137"/>
                    </a:srgbClr>
                  </a:outerShdw>
                </a:effectLst>
              </a:rPr>
              <a:t>J.K.</a:t>
            </a:r>
            <a:r>
              <a:rPr lang="pt-BR" sz="1400" dirty="0">
                <a:effectLst>
                  <a:outerShdw blurRad="38100" dist="38100" dir="2700000" algn="tl">
                    <a:srgbClr val="000000">
                      <a:alpha val="43137"/>
                    </a:srgbClr>
                  </a:outerShdw>
                </a:effectLst>
              </a:rPr>
              <a:t> e GOVINDARAJAN, V. , 1997, prólogo. </a:t>
            </a:r>
            <a:endParaRPr lang="pt-BR" dirty="0"/>
          </a:p>
        </p:txBody>
      </p:sp>
      <p:sp>
        <p:nvSpPr>
          <p:cNvPr id="7" name="Espaço Reservado para Rodapé 6"/>
          <p:cNvSpPr>
            <a:spLocks noGrp="1"/>
          </p:cNvSpPr>
          <p:nvPr>
            <p:ph type="ftr" sz="quarter" idx="11"/>
          </p:nvPr>
        </p:nvSpPr>
        <p:spPr>
          <a:xfrm>
            <a:off x="7683718" y="6244683"/>
            <a:ext cx="1534176" cy="477501"/>
          </a:xfrm>
        </p:spPr>
        <p:txBody>
          <a:bodyPr/>
          <a:lstStyle/>
          <a:p>
            <a:pPr>
              <a:defRPr/>
            </a:pPr>
            <a:r>
              <a:rPr lang="pt-BR" dirty="0" smtClean="0"/>
              <a:t>10</a:t>
            </a:r>
          </a:p>
          <a:p>
            <a:pPr>
              <a:defRPr/>
            </a:pPr>
            <a:endParaRPr lang="pt-BR" dirty="0"/>
          </a:p>
        </p:txBody>
      </p:sp>
      <p:sp>
        <p:nvSpPr>
          <p:cNvPr id="9" name="CaixaDeTexto 8"/>
          <p:cNvSpPr txBox="1"/>
          <p:nvPr/>
        </p:nvSpPr>
        <p:spPr>
          <a:xfrm>
            <a:off x="358215" y="1605937"/>
            <a:ext cx="7973777" cy="3873917"/>
          </a:xfrm>
          <a:prstGeom prst="rect">
            <a:avLst/>
          </a:prstGeom>
          <a:noFill/>
        </p:spPr>
        <p:txBody>
          <a:bodyPr wrap="square" lIns="82333" tIns="41166" rIns="82333" bIns="41166" rtlCol="0">
            <a:spAutoFit/>
          </a:bodyPr>
          <a:lstStyle/>
          <a:p>
            <a:pPr>
              <a:spcAft>
                <a:spcPts val="540"/>
              </a:spcAft>
            </a:pPr>
            <a:r>
              <a:rPr lang="pt-BR" sz="2200" dirty="0"/>
              <a:t>“ A maioria das grandes empresas parece reconhecer que seus sistemas de custos não respondem ao ambiente competitivo de hoje (...) os métodos que empregam para apropriar custos dentre seus muitos produtos são irremediavelmente obsoletos. (...) De um modo muito simples, uma informação exata de custos pode proporcionar vantagem competitiva a uma empresa.” </a:t>
            </a:r>
            <a:r>
              <a:rPr lang="pt-BR" b="1" dirty="0" smtClean="0"/>
              <a:t>Ford S. </a:t>
            </a:r>
            <a:r>
              <a:rPr lang="pt-BR" b="1" dirty="0" err="1" smtClean="0"/>
              <a:t>Worty</a:t>
            </a:r>
            <a:r>
              <a:rPr lang="pt-BR" b="1" dirty="0" smtClean="0"/>
              <a:t>, Revista </a:t>
            </a:r>
            <a:r>
              <a:rPr lang="pt-BR" b="1" dirty="0" err="1" smtClean="0"/>
              <a:t>Fortune</a:t>
            </a:r>
            <a:r>
              <a:rPr lang="pt-BR" b="1" dirty="0" smtClean="0"/>
              <a:t>, 1987. </a:t>
            </a:r>
          </a:p>
          <a:p>
            <a:pPr>
              <a:spcAft>
                <a:spcPts val="540"/>
              </a:spcAft>
            </a:pPr>
            <a:endParaRPr lang="pt-BR" sz="2200" b="1" dirty="0"/>
          </a:p>
          <a:p>
            <a:pPr>
              <a:spcAft>
                <a:spcPts val="540"/>
              </a:spcAft>
            </a:pPr>
            <a:r>
              <a:rPr lang="pt-BR" sz="2200" dirty="0"/>
              <a:t>“ A contabilidade de custos está afundando as empresas americanas. SE quisermos nos manter competitivos, temos que mudar (nossos sistemas de custos)” </a:t>
            </a:r>
            <a:r>
              <a:rPr lang="pt-BR" b="1" dirty="0" smtClean="0"/>
              <a:t>Thomas E. Pryor, Business </a:t>
            </a:r>
            <a:r>
              <a:rPr lang="pt-BR" b="1" dirty="0" err="1" smtClean="0"/>
              <a:t>Week</a:t>
            </a:r>
            <a:r>
              <a:rPr lang="pt-BR" b="1" dirty="0" smtClean="0"/>
              <a:t>, 1988</a:t>
            </a:r>
            <a:r>
              <a:rPr lang="pt-BR" dirty="0" smtClean="0"/>
              <a:t>.</a:t>
            </a:r>
            <a:endParaRPr lang="pt-BR" sz="2200" dirty="0"/>
          </a:p>
        </p:txBody>
      </p:sp>
    </p:spTree>
    <p:extLst>
      <p:ext uri="{BB962C8B-B14F-4D97-AF65-F5344CB8AC3E}">
        <p14:creationId xmlns:p14="http://schemas.microsoft.com/office/powerpoint/2010/main" val="502420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ítulo 1"/>
          <p:cNvSpPr>
            <a:spLocks/>
          </p:cNvSpPr>
          <p:nvPr/>
        </p:nvSpPr>
        <p:spPr bwMode="auto">
          <a:xfrm>
            <a:off x="1395455" y="186614"/>
            <a:ext cx="6028953" cy="1102411"/>
          </a:xfrm>
          <a:prstGeom prst="rect">
            <a:avLst/>
          </a:prstGeom>
          <a:noFill/>
          <a:ln w="9525">
            <a:noFill/>
            <a:miter lim="800000"/>
            <a:headEnd/>
            <a:tailEnd/>
          </a:ln>
        </p:spPr>
        <p:txBody>
          <a:bodyPr lIns="91435" tIns="45720" rIns="91435" bIns="45720"/>
          <a:lstStyle/>
          <a:p>
            <a:pPr algn="ctr">
              <a:defRPr/>
            </a:pPr>
            <a:r>
              <a:rPr lang="pt-BR" sz="3200" b="1" dirty="0">
                <a:effectLst>
                  <a:outerShdw blurRad="38100" dist="38100" dir="2700000" algn="tl">
                    <a:srgbClr val="000000">
                      <a:alpha val="43137"/>
                    </a:srgbClr>
                  </a:outerShdw>
                </a:effectLst>
              </a:rPr>
              <a:t>O novo papel do gerenciamento de custos</a:t>
            </a:r>
            <a:endParaRPr lang="pt-BR" sz="3200" b="1" dirty="0">
              <a:effectLst>
                <a:outerShdw blurRad="38100" dist="38100" dir="2700000" algn="tl">
                  <a:srgbClr val="000000">
                    <a:alpha val="43137"/>
                  </a:srgbClr>
                </a:outerShdw>
              </a:effectLst>
            </a:endParaRPr>
          </a:p>
        </p:txBody>
      </p:sp>
      <p:sp>
        <p:nvSpPr>
          <p:cNvPr id="5" name="Título 1"/>
          <p:cNvSpPr>
            <a:spLocks/>
          </p:cNvSpPr>
          <p:nvPr/>
        </p:nvSpPr>
        <p:spPr bwMode="auto">
          <a:xfrm>
            <a:off x="487870" y="1548416"/>
            <a:ext cx="8168260" cy="4863580"/>
          </a:xfrm>
          <a:prstGeom prst="rect">
            <a:avLst/>
          </a:prstGeom>
          <a:noFill/>
          <a:ln w="9525">
            <a:noFill/>
            <a:miter lim="800000"/>
            <a:headEnd/>
            <a:tailEnd/>
          </a:ln>
        </p:spPr>
        <p:txBody>
          <a:bodyPr lIns="91435" tIns="45720" rIns="91435" bIns="45720"/>
          <a:lstStyle/>
          <a:p>
            <a:pPr>
              <a:defRPr/>
            </a:pPr>
            <a:r>
              <a:rPr lang="pt-BR" sz="2500" dirty="0">
                <a:effectLst>
                  <a:outerShdw blurRad="38100" dist="38100" dir="2700000" algn="tl">
                    <a:srgbClr val="000000">
                      <a:alpha val="43137"/>
                    </a:srgbClr>
                  </a:outerShdw>
                </a:effectLst>
              </a:rPr>
              <a:t> </a:t>
            </a:r>
            <a:endParaRPr lang="pt-BR" sz="2500" dirty="0">
              <a:effectLst>
                <a:outerShdw blurRad="38100" dist="38100" dir="2700000" algn="tl">
                  <a:srgbClr val="000000">
                    <a:alpha val="43137"/>
                  </a:srgbClr>
                </a:outerShdw>
              </a:effectLst>
            </a:endParaRPr>
          </a:p>
        </p:txBody>
      </p:sp>
      <p:sp>
        <p:nvSpPr>
          <p:cNvPr id="6" name="CaixaDeTexto 5"/>
          <p:cNvSpPr txBox="1"/>
          <p:nvPr/>
        </p:nvSpPr>
        <p:spPr>
          <a:xfrm>
            <a:off x="98905" y="6411995"/>
            <a:ext cx="5964126" cy="304889"/>
          </a:xfrm>
          <a:prstGeom prst="rect">
            <a:avLst/>
          </a:prstGeom>
          <a:noFill/>
        </p:spPr>
        <p:txBody>
          <a:bodyPr wrap="square" lIns="82333" tIns="41166" rIns="82333" bIns="41166" rtlCol="0">
            <a:spAutoFit/>
          </a:bodyPr>
          <a:lstStyle/>
          <a:p>
            <a:r>
              <a:rPr lang="pt-BR" sz="1400" dirty="0">
                <a:effectLst>
                  <a:outerShdw blurRad="38100" dist="38100" dir="2700000" algn="tl">
                    <a:srgbClr val="000000">
                      <a:alpha val="43137"/>
                    </a:srgbClr>
                  </a:outerShdw>
                </a:effectLst>
              </a:rPr>
              <a:t>Fonte: </a:t>
            </a:r>
            <a:r>
              <a:rPr lang="pt-BR" sz="1400" dirty="0"/>
              <a:t>BERLINGER, C. e BRINSON, J. A. 1992, Prefácio</a:t>
            </a:r>
            <a:endParaRPr lang="pt-BR" dirty="0"/>
          </a:p>
        </p:txBody>
      </p:sp>
      <p:sp>
        <p:nvSpPr>
          <p:cNvPr id="7" name="Espaço Reservado para Rodapé 6"/>
          <p:cNvSpPr>
            <a:spLocks noGrp="1"/>
          </p:cNvSpPr>
          <p:nvPr>
            <p:ph type="ftr" sz="quarter" idx="11"/>
          </p:nvPr>
        </p:nvSpPr>
        <p:spPr>
          <a:xfrm>
            <a:off x="7683718" y="6244683"/>
            <a:ext cx="1534176" cy="477501"/>
          </a:xfrm>
        </p:spPr>
        <p:txBody>
          <a:bodyPr/>
          <a:lstStyle/>
          <a:p>
            <a:pPr>
              <a:defRPr/>
            </a:pPr>
            <a:r>
              <a:rPr lang="pt-BR" dirty="0" smtClean="0"/>
              <a:t>11</a:t>
            </a:r>
            <a:endParaRPr lang="pt-BR" dirty="0"/>
          </a:p>
        </p:txBody>
      </p:sp>
      <p:sp>
        <p:nvSpPr>
          <p:cNvPr id="9" name="CaixaDeTexto 8"/>
          <p:cNvSpPr txBox="1"/>
          <p:nvPr/>
        </p:nvSpPr>
        <p:spPr>
          <a:xfrm>
            <a:off x="358215" y="1418721"/>
            <a:ext cx="8103432" cy="3955991"/>
          </a:xfrm>
          <a:prstGeom prst="rect">
            <a:avLst/>
          </a:prstGeom>
          <a:noFill/>
        </p:spPr>
        <p:txBody>
          <a:bodyPr wrap="square" lIns="82333" tIns="41166" rIns="82333" bIns="41166" rtlCol="0">
            <a:spAutoFit/>
          </a:bodyPr>
          <a:lstStyle/>
          <a:p>
            <a:pPr>
              <a:spcAft>
                <a:spcPts val="1080"/>
              </a:spcAft>
            </a:pPr>
            <a:r>
              <a:rPr lang="pt-BR" sz="2500" dirty="0"/>
              <a:t>Em 1986, a </a:t>
            </a:r>
            <a:r>
              <a:rPr lang="pt-BR" sz="2500" dirty="0" err="1"/>
              <a:t>Computer</a:t>
            </a:r>
            <a:r>
              <a:rPr lang="pt-BR" sz="2500" dirty="0"/>
              <a:t> </a:t>
            </a:r>
            <a:r>
              <a:rPr lang="pt-BR" sz="2500" dirty="0" err="1"/>
              <a:t>Aided</a:t>
            </a:r>
            <a:r>
              <a:rPr lang="pt-BR" sz="2500" dirty="0"/>
              <a:t> </a:t>
            </a:r>
            <a:r>
              <a:rPr lang="pt-BR" sz="2500" dirty="0" err="1"/>
              <a:t>Manufacturing-Internacional</a:t>
            </a:r>
            <a:r>
              <a:rPr lang="pt-BR" sz="2500" dirty="0"/>
              <a:t>, Inc. (CAM-I) formou um consórcio de organizações industriais progressistas, empresas de consultoria contábil e agências governamentais, para definir o papel do gerenciamento de custos neste novo ambiente tecnológico.</a:t>
            </a:r>
          </a:p>
          <a:p>
            <a:pPr>
              <a:spcAft>
                <a:spcPts val="1080"/>
              </a:spcAft>
            </a:pPr>
            <a:r>
              <a:rPr lang="pt-BR" sz="2500" dirty="0"/>
              <a:t>Três fases de estudo do CAM-I:</a:t>
            </a:r>
          </a:p>
          <a:p>
            <a:pPr marL="411663" indent="-411663">
              <a:spcAft>
                <a:spcPts val="540"/>
              </a:spcAft>
              <a:buAutoNum type="arabicPeriod"/>
            </a:pPr>
            <a:r>
              <a:rPr lang="pt-BR" sz="2500" dirty="0"/>
              <a:t>Base Conceitual – CMS – </a:t>
            </a:r>
            <a:r>
              <a:rPr lang="pt-BR" sz="2500" dirty="0" err="1"/>
              <a:t>Cost</a:t>
            </a:r>
            <a:r>
              <a:rPr lang="pt-BR" sz="2500" dirty="0"/>
              <a:t> Management System</a:t>
            </a:r>
          </a:p>
          <a:p>
            <a:pPr marL="411663" indent="-411663">
              <a:spcAft>
                <a:spcPts val="540"/>
              </a:spcAft>
              <a:buAutoNum type="arabicPeriod"/>
            </a:pPr>
            <a:r>
              <a:rPr lang="pt-BR" sz="2500" dirty="0"/>
              <a:t>Definição do Sistema</a:t>
            </a:r>
          </a:p>
          <a:p>
            <a:pPr marL="411663" indent="-411663">
              <a:spcAft>
                <a:spcPts val="540"/>
              </a:spcAft>
              <a:buAutoNum type="arabicPeriod"/>
            </a:pPr>
            <a:r>
              <a:rPr lang="pt-BR" sz="2500" dirty="0"/>
              <a:t>Implementação</a:t>
            </a:r>
            <a:endParaRPr lang="pt-BR" sz="2500" dirty="0"/>
          </a:p>
        </p:txBody>
      </p:sp>
    </p:spTree>
    <p:extLst>
      <p:ext uri="{BB962C8B-B14F-4D97-AF65-F5344CB8AC3E}">
        <p14:creationId xmlns:p14="http://schemas.microsoft.com/office/powerpoint/2010/main" val="1962371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ítulo 1"/>
          <p:cNvSpPr>
            <a:spLocks/>
          </p:cNvSpPr>
          <p:nvPr/>
        </p:nvSpPr>
        <p:spPr bwMode="auto">
          <a:xfrm>
            <a:off x="941662" y="730883"/>
            <a:ext cx="7093103" cy="1012076"/>
          </a:xfrm>
          <a:prstGeom prst="rect">
            <a:avLst/>
          </a:prstGeom>
          <a:noFill/>
          <a:ln w="9525">
            <a:noFill/>
            <a:miter lim="800000"/>
            <a:headEnd/>
            <a:tailEnd/>
          </a:ln>
        </p:spPr>
        <p:txBody>
          <a:bodyPr lIns="91435" tIns="45720" rIns="91435" bIns="45720"/>
          <a:lstStyle/>
          <a:p>
            <a:pPr algn="ctr">
              <a:defRPr/>
            </a:pPr>
            <a:r>
              <a:rPr lang="pt-BR" sz="3200" b="1" dirty="0">
                <a:effectLst>
                  <a:outerShdw blurRad="38100" dist="38100" dir="2700000" algn="tl">
                    <a:srgbClr val="000000">
                      <a:alpha val="43137"/>
                    </a:srgbClr>
                  </a:outerShdw>
                </a:effectLst>
              </a:rPr>
              <a:t>Novo vinho, ou apenas novas garrafas?</a:t>
            </a:r>
            <a:endParaRPr lang="pt-BR" sz="3200" b="1" dirty="0">
              <a:effectLst>
                <a:outerShdw blurRad="38100" dist="38100" dir="2700000" algn="tl">
                  <a:srgbClr val="000000">
                    <a:alpha val="43137"/>
                  </a:srgbClr>
                </a:outerShdw>
              </a:effectLst>
            </a:endParaRPr>
          </a:p>
        </p:txBody>
      </p:sp>
      <p:sp>
        <p:nvSpPr>
          <p:cNvPr id="5" name="Título 1"/>
          <p:cNvSpPr>
            <a:spLocks/>
          </p:cNvSpPr>
          <p:nvPr/>
        </p:nvSpPr>
        <p:spPr bwMode="auto">
          <a:xfrm>
            <a:off x="487870" y="1548416"/>
            <a:ext cx="8168260" cy="5309584"/>
          </a:xfrm>
          <a:prstGeom prst="rect">
            <a:avLst/>
          </a:prstGeom>
          <a:noFill/>
          <a:ln w="9525">
            <a:noFill/>
            <a:miter lim="800000"/>
            <a:headEnd/>
            <a:tailEnd/>
          </a:ln>
        </p:spPr>
        <p:txBody>
          <a:bodyPr lIns="91435" tIns="45720" rIns="91435" bIns="45720"/>
          <a:lstStyle/>
          <a:p>
            <a:pPr>
              <a:defRPr/>
            </a:pPr>
            <a:r>
              <a:rPr lang="pt-BR" sz="2500" dirty="0">
                <a:effectLst>
                  <a:outerShdw blurRad="38100" dist="38100" dir="2700000" algn="tl">
                    <a:srgbClr val="000000">
                      <a:alpha val="43137"/>
                    </a:srgbClr>
                  </a:outerShdw>
                </a:effectLst>
              </a:rPr>
              <a:t> </a:t>
            </a:r>
            <a:endParaRPr lang="pt-BR" sz="2500" dirty="0">
              <a:effectLst>
                <a:outerShdw blurRad="38100" dist="38100" dir="2700000" algn="tl">
                  <a:srgbClr val="000000">
                    <a:alpha val="43137"/>
                  </a:srgbClr>
                </a:outerShdw>
              </a:effectLst>
            </a:endParaRPr>
          </a:p>
        </p:txBody>
      </p:sp>
      <p:sp>
        <p:nvSpPr>
          <p:cNvPr id="4" name="Texto explicativo em forma de nuvem 3"/>
          <p:cNvSpPr/>
          <p:nvPr/>
        </p:nvSpPr>
        <p:spPr bwMode="auto">
          <a:xfrm>
            <a:off x="5544412" y="1742959"/>
            <a:ext cx="3435855" cy="1686041"/>
          </a:xfrm>
          <a:prstGeom prst="cloud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82333" tIns="41166" rIns="82333" bIns="41166" numCol="1" rtlCol="0" anchor="t" anchorCtr="0" compatLnSpc="1">
            <a:prstTxWarp prst="textNoShape">
              <a:avLst/>
            </a:prstTxWarp>
          </a:bodyPr>
          <a:lstStyle/>
          <a:p>
            <a:pPr defTabSz="914806" fontAlgn="base">
              <a:spcBef>
                <a:spcPct val="0"/>
              </a:spcBef>
              <a:spcAft>
                <a:spcPct val="0"/>
              </a:spcAft>
            </a:pPr>
            <a:r>
              <a:rPr kumimoji="0" lang="pt-BR" b="1" i="0" u="none" strike="noStrike" cap="none" normalizeH="0" baseline="0" dirty="0" smtClean="0">
                <a:ln>
                  <a:noFill/>
                </a:ln>
                <a:solidFill>
                  <a:schemeClr val="tx1"/>
                </a:solidFill>
                <a:effectLst/>
                <a:latin typeface="Arial" charset="0"/>
              </a:rPr>
              <a:t>Quais as respostas da Contabilidade Gerencial?</a:t>
            </a:r>
          </a:p>
        </p:txBody>
      </p:sp>
      <p:sp>
        <p:nvSpPr>
          <p:cNvPr id="6" name="CaixaDeTexto 5"/>
          <p:cNvSpPr txBox="1"/>
          <p:nvPr/>
        </p:nvSpPr>
        <p:spPr>
          <a:xfrm>
            <a:off x="98905" y="6403627"/>
            <a:ext cx="5964126" cy="304889"/>
          </a:xfrm>
          <a:prstGeom prst="rect">
            <a:avLst/>
          </a:prstGeom>
          <a:noFill/>
        </p:spPr>
        <p:txBody>
          <a:bodyPr wrap="square" lIns="82333" tIns="41166" rIns="82333" bIns="41166" rtlCol="0">
            <a:spAutoFit/>
          </a:bodyPr>
          <a:lstStyle/>
          <a:p>
            <a:r>
              <a:rPr lang="pt-BR" sz="1400" dirty="0">
                <a:effectLst>
                  <a:outerShdw blurRad="38100" dist="38100" dir="2700000" algn="tl">
                    <a:srgbClr val="000000">
                      <a:alpha val="43137"/>
                    </a:srgbClr>
                  </a:outerShdw>
                </a:effectLst>
              </a:rPr>
              <a:t>Fonte: SHANK </a:t>
            </a:r>
            <a:r>
              <a:rPr lang="pt-BR" sz="1400" dirty="0" err="1">
                <a:effectLst>
                  <a:outerShdw blurRad="38100" dist="38100" dir="2700000" algn="tl">
                    <a:srgbClr val="000000">
                      <a:alpha val="43137"/>
                    </a:srgbClr>
                  </a:outerShdw>
                </a:effectLst>
              </a:rPr>
              <a:t>J.K.</a:t>
            </a:r>
            <a:r>
              <a:rPr lang="pt-BR" sz="1400" dirty="0">
                <a:effectLst>
                  <a:outerShdw blurRad="38100" dist="38100" dir="2700000" algn="tl">
                    <a:srgbClr val="000000">
                      <a:alpha val="43137"/>
                    </a:srgbClr>
                  </a:outerShdw>
                </a:effectLst>
              </a:rPr>
              <a:t> e GOVINDARAJAN, V. , 1997, p. 2 </a:t>
            </a:r>
            <a:endParaRPr lang="pt-BR" dirty="0"/>
          </a:p>
        </p:txBody>
      </p:sp>
      <p:sp>
        <p:nvSpPr>
          <p:cNvPr id="7" name="Espaço Reservado para Rodapé 6"/>
          <p:cNvSpPr>
            <a:spLocks noGrp="1"/>
          </p:cNvSpPr>
          <p:nvPr>
            <p:ph type="ftr" sz="quarter" idx="11"/>
          </p:nvPr>
        </p:nvSpPr>
        <p:spPr>
          <a:xfrm>
            <a:off x="7683718" y="6244683"/>
            <a:ext cx="1534176" cy="477501"/>
          </a:xfrm>
        </p:spPr>
        <p:txBody>
          <a:bodyPr/>
          <a:lstStyle/>
          <a:p>
            <a:pPr>
              <a:defRPr/>
            </a:pPr>
            <a:r>
              <a:rPr lang="pt-BR" dirty="0" smtClean="0"/>
              <a:t>12</a:t>
            </a:r>
            <a:endParaRPr lang="pt-BR" dirty="0"/>
          </a:p>
        </p:txBody>
      </p:sp>
      <p:sp>
        <p:nvSpPr>
          <p:cNvPr id="9" name="CaixaDeTexto 8"/>
          <p:cNvSpPr txBox="1"/>
          <p:nvPr/>
        </p:nvSpPr>
        <p:spPr>
          <a:xfrm>
            <a:off x="617525" y="3527838"/>
            <a:ext cx="5380679" cy="2114461"/>
          </a:xfrm>
          <a:prstGeom prst="rect">
            <a:avLst/>
          </a:prstGeom>
          <a:noFill/>
        </p:spPr>
        <p:txBody>
          <a:bodyPr wrap="square" lIns="82333" tIns="41166" rIns="82333" bIns="41166" rtlCol="0">
            <a:spAutoFit/>
          </a:bodyPr>
          <a:lstStyle/>
          <a:p>
            <a:r>
              <a:rPr lang="pt-BR" sz="2200" dirty="0"/>
              <a:t>A transição da contabilidade de custos para a análise gerencial de custos é a primeira realização. A transição da análise gerencial de custos para o que se chama gestão estratégica de custos é o primeiro desafio que se tem à frente.  </a:t>
            </a:r>
            <a:endParaRPr lang="pt-BR" sz="2200" dirty="0"/>
          </a:p>
        </p:txBody>
      </p:sp>
    </p:spTree>
    <p:extLst>
      <p:ext uri="{BB962C8B-B14F-4D97-AF65-F5344CB8AC3E}">
        <p14:creationId xmlns:p14="http://schemas.microsoft.com/office/powerpoint/2010/main" val="1001604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ítulo 1"/>
          <p:cNvSpPr>
            <a:spLocks/>
          </p:cNvSpPr>
          <p:nvPr/>
        </p:nvSpPr>
        <p:spPr bwMode="auto">
          <a:xfrm>
            <a:off x="1589937" y="316309"/>
            <a:ext cx="5315851" cy="1012076"/>
          </a:xfrm>
          <a:prstGeom prst="rect">
            <a:avLst/>
          </a:prstGeom>
          <a:noFill/>
          <a:ln w="9525">
            <a:noFill/>
            <a:miter lim="800000"/>
            <a:headEnd/>
            <a:tailEnd/>
          </a:ln>
        </p:spPr>
        <p:txBody>
          <a:bodyPr lIns="91435" tIns="45720" rIns="91435" bIns="45720"/>
          <a:lstStyle/>
          <a:p>
            <a:pPr algn="ctr">
              <a:defRPr/>
            </a:pPr>
            <a:r>
              <a:rPr lang="pt-BR" sz="3200" b="1" dirty="0">
                <a:effectLst>
                  <a:outerShdw blurRad="38100" dist="38100" dir="2700000" algn="tl">
                    <a:srgbClr val="000000">
                      <a:alpha val="43137"/>
                    </a:srgbClr>
                  </a:outerShdw>
                </a:effectLst>
              </a:rPr>
              <a:t>A busca por melhorias e inovações em custos</a:t>
            </a:r>
            <a:endParaRPr lang="pt-BR" sz="3200" b="1" dirty="0">
              <a:effectLst>
                <a:outerShdw blurRad="38100" dist="38100" dir="2700000" algn="tl">
                  <a:srgbClr val="000000">
                    <a:alpha val="43137"/>
                  </a:srgbClr>
                </a:outerShdw>
              </a:effectLst>
            </a:endParaRPr>
          </a:p>
        </p:txBody>
      </p:sp>
      <p:sp>
        <p:nvSpPr>
          <p:cNvPr id="5" name="Título 1"/>
          <p:cNvSpPr>
            <a:spLocks/>
          </p:cNvSpPr>
          <p:nvPr/>
        </p:nvSpPr>
        <p:spPr bwMode="auto">
          <a:xfrm>
            <a:off x="487870" y="1548416"/>
            <a:ext cx="8168260" cy="5309584"/>
          </a:xfrm>
          <a:prstGeom prst="rect">
            <a:avLst/>
          </a:prstGeom>
          <a:noFill/>
          <a:ln w="9525">
            <a:noFill/>
            <a:miter lim="800000"/>
            <a:headEnd/>
            <a:tailEnd/>
          </a:ln>
        </p:spPr>
        <p:txBody>
          <a:bodyPr lIns="91435" tIns="45720" rIns="91435" bIns="45720"/>
          <a:lstStyle/>
          <a:p>
            <a:pPr>
              <a:defRPr/>
            </a:pPr>
            <a:r>
              <a:rPr lang="pt-BR" sz="2500" dirty="0">
                <a:effectLst>
                  <a:outerShdw blurRad="38100" dist="38100" dir="2700000" algn="tl">
                    <a:srgbClr val="000000">
                      <a:alpha val="43137"/>
                    </a:srgbClr>
                  </a:outerShdw>
                </a:effectLst>
              </a:rPr>
              <a:t> </a:t>
            </a:r>
            <a:endParaRPr lang="pt-BR" sz="2500" dirty="0">
              <a:effectLst>
                <a:outerShdw blurRad="38100" dist="38100" dir="2700000" algn="tl">
                  <a:srgbClr val="000000">
                    <a:alpha val="43137"/>
                  </a:srgbClr>
                </a:outerShdw>
              </a:effectLst>
            </a:endParaRPr>
          </a:p>
        </p:txBody>
      </p:sp>
      <p:sp>
        <p:nvSpPr>
          <p:cNvPr id="4" name="Texto explicativo em forma de nuvem 3"/>
          <p:cNvSpPr/>
          <p:nvPr/>
        </p:nvSpPr>
        <p:spPr bwMode="auto">
          <a:xfrm>
            <a:off x="6257514" y="1289025"/>
            <a:ext cx="2722753" cy="1686041"/>
          </a:xfrm>
          <a:prstGeom prst="cloud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82333" tIns="41166" rIns="82333" bIns="41166" numCol="1" rtlCol="0" anchor="t" anchorCtr="0" compatLnSpc="1">
            <a:prstTxWarp prst="textNoShape">
              <a:avLst/>
            </a:prstTxWarp>
          </a:bodyPr>
          <a:lstStyle/>
          <a:p>
            <a:pPr defTabSz="914806" fontAlgn="base">
              <a:spcBef>
                <a:spcPct val="0"/>
              </a:spcBef>
              <a:spcAft>
                <a:spcPct val="0"/>
              </a:spcAft>
            </a:pPr>
            <a:r>
              <a:rPr kumimoji="0" lang="pt-BR" b="1" i="0" u="none" strike="noStrike" cap="none" normalizeH="0" baseline="0" dirty="0" smtClean="0">
                <a:ln>
                  <a:noFill/>
                </a:ln>
                <a:solidFill>
                  <a:schemeClr val="tx1"/>
                </a:solidFill>
                <a:effectLst/>
                <a:latin typeface="Arial" charset="0"/>
              </a:rPr>
              <a:t>Quais as respostas da Contabilidade gerencial?</a:t>
            </a:r>
          </a:p>
        </p:txBody>
      </p:sp>
      <p:sp>
        <p:nvSpPr>
          <p:cNvPr id="6" name="CaixaDeTexto 5"/>
          <p:cNvSpPr txBox="1"/>
          <p:nvPr/>
        </p:nvSpPr>
        <p:spPr>
          <a:xfrm>
            <a:off x="98905" y="6403627"/>
            <a:ext cx="5964126" cy="304889"/>
          </a:xfrm>
          <a:prstGeom prst="rect">
            <a:avLst/>
          </a:prstGeom>
          <a:noFill/>
        </p:spPr>
        <p:txBody>
          <a:bodyPr wrap="square" lIns="82333" tIns="41166" rIns="82333" bIns="41166" rtlCol="0">
            <a:spAutoFit/>
          </a:bodyPr>
          <a:lstStyle/>
          <a:p>
            <a:r>
              <a:rPr lang="pt-BR" sz="1400" dirty="0">
                <a:effectLst>
                  <a:outerShdw blurRad="38100" dist="38100" dir="2700000" algn="tl">
                    <a:srgbClr val="000000">
                      <a:alpha val="43137"/>
                    </a:srgbClr>
                  </a:outerShdw>
                </a:effectLst>
              </a:rPr>
              <a:t>Fonte: SAKURAI,  M., 1997, p. 95 </a:t>
            </a:r>
            <a:endParaRPr lang="pt-BR" dirty="0"/>
          </a:p>
        </p:txBody>
      </p:sp>
      <p:sp>
        <p:nvSpPr>
          <p:cNvPr id="7" name="Espaço Reservado para Rodapé 6"/>
          <p:cNvSpPr>
            <a:spLocks noGrp="1"/>
          </p:cNvSpPr>
          <p:nvPr>
            <p:ph type="ftr" sz="quarter" idx="11"/>
          </p:nvPr>
        </p:nvSpPr>
        <p:spPr>
          <a:xfrm>
            <a:off x="7683718" y="6244683"/>
            <a:ext cx="1534176" cy="477501"/>
          </a:xfrm>
        </p:spPr>
        <p:txBody>
          <a:bodyPr/>
          <a:lstStyle/>
          <a:p>
            <a:pPr>
              <a:defRPr/>
            </a:pPr>
            <a:r>
              <a:rPr lang="pt-BR" dirty="0" smtClean="0"/>
              <a:t>13</a:t>
            </a:r>
            <a:endParaRPr lang="pt-BR" dirty="0"/>
          </a:p>
        </p:txBody>
      </p:sp>
      <p:sp>
        <p:nvSpPr>
          <p:cNvPr id="9" name="CaixaDeTexto 8"/>
          <p:cNvSpPr txBox="1"/>
          <p:nvPr/>
        </p:nvSpPr>
        <p:spPr>
          <a:xfrm>
            <a:off x="293387" y="2207870"/>
            <a:ext cx="5769644" cy="3807232"/>
          </a:xfrm>
          <a:prstGeom prst="rect">
            <a:avLst/>
          </a:prstGeom>
          <a:noFill/>
        </p:spPr>
        <p:txBody>
          <a:bodyPr wrap="square" lIns="82333" tIns="41166" rIns="82333" bIns="41166" rtlCol="0">
            <a:spAutoFit/>
          </a:bodyPr>
          <a:lstStyle/>
          <a:p>
            <a:r>
              <a:rPr lang="pt-BR" sz="2200" dirty="0"/>
              <a:t>1. </a:t>
            </a:r>
            <a:r>
              <a:rPr lang="pt-BR" sz="2200" b="1" dirty="0"/>
              <a:t>Contabilidade por atividade </a:t>
            </a:r>
            <a:r>
              <a:rPr lang="pt-BR" sz="2200" dirty="0"/>
              <a:t>– proposta por CAM-I (</a:t>
            </a:r>
            <a:r>
              <a:rPr lang="pt-BR" sz="2200" dirty="0" err="1"/>
              <a:t>Berliner</a:t>
            </a:r>
            <a:r>
              <a:rPr lang="pt-BR" sz="2200" dirty="0"/>
              <a:t> e </a:t>
            </a:r>
            <a:r>
              <a:rPr lang="pt-BR" sz="2200" dirty="0" err="1"/>
              <a:t>Brimson</a:t>
            </a:r>
            <a:r>
              <a:rPr lang="pt-BR" sz="2200" dirty="0"/>
              <a:t>, 1988) e James A. </a:t>
            </a:r>
            <a:r>
              <a:rPr lang="pt-BR" sz="2200" dirty="0" err="1"/>
              <a:t>Brimson</a:t>
            </a:r>
            <a:r>
              <a:rPr lang="pt-BR" sz="2200" dirty="0"/>
              <a:t> (1991).</a:t>
            </a:r>
          </a:p>
          <a:p>
            <a:endParaRPr lang="pt-BR" sz="2200" dirty="0"/>
          </a:p>
          <a:p>
            <a:r>
              <a:rPr lang="pt-BR" sz="2200" b="1" dirty="0"/>
              <a:t>2. Custeio baseado em atividades (ABC) – </a:t>
            </a:r>
            <a:r>
              <a:rPr lang="pt-BR" sz="2200" dirty="0"/>
              <a:t>proposto  por Cooper, Kaplan e seus seguidores, desde os últimos anos da década de 80. </a:t>
            </a:r>
          </a:p>
          <a:p>
            <a:endParaRPr lang="pt-BR" sz="2200" dirty="0"/>
          </a:p>
          <a:p>
            <a:r>
              <a:rPr lang="pt-BR" sz="2200" b="1" dirty="0"/>
              <a:t>3. Gerenciamento baseado em atividades (ABM) </a:t>
            </a:r>
            <a:r>
              <a:rPr lang="pt-BR" sz="2200" dirty="0"/>
              <a:t>– proposto por Kaplan, Peter </a:t>
            </a:r>
            <a:r>
              <a:rPr lang="pt-BR" sz="2200" dirty="0" err="1"/>
              <a:t>Turney</a:t>
            </a:r>
            <a:r>
              <a:rPr lang="pt-BR" sz="2200" dirty="0"/>
              <a:t> e outros, principalmente desde 1991. </a:t>
            </a:r>
            <a:endParaRPr lang="pt-BR" sz="2200" dirty="0"/>
          </a:p>
        </p:txBody>
      </p:sp>
    </p:spTree>
    <p:extLst>
      <p:ext uri="{BB962C8B-B14F-4D97-AF65-F5344CB8AC3E}">
        <p14:creationId xmlns:p14="http://schemas.microsoft.com/office/powerpoint/2010/main" val="2711116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ítulo 1"/>
          <p:cNvSpPr>
            <a:spLocks/>
          </p:cNvSpPr>
          <p:nvPr/>
        </p:nvSpPr>
        <p:spPr bwMode="auto">
          <a:xfrm>
            <a:off x="1427163" y="328613"/>
            <a:ext cx="6289675"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rIns="91435"/>
          <a:lstStyle/>
          <a:p>
            <a:pPr algn="ctr"/>
            <a:r>
              <a:rPr lang="pt-BR" sz="3400" b="1"/>
              <a:t>ABM Gerenciamento Baseado em Atividades</a:t>
            </a:r>
          </a:p>
        </p:txBody>
      </p:sp>
      <p:sp>
        <p:nvSpPr>
          <p:cNvPr id="88067" name="Título 1"/>
          <p:cNvSpPr>
            <a:spLocks/>
          </p:cNvSpPr>
          <p:nvPr/>
        </p:nvSpPr>
        <p:spPr bwMode="auto">
          <a:xfrm>
            <a:off x="560388" y="1714500"/>
            <a:ext cx="8023225" cy="432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rIns="91435"/>
          <a:lstStyle/>
          <a:p>
            <a:r>
              <a:rPr lang="pt-BR" sz="2400" b="1"/>
              <a:t>ABM – </a:t>
            </a:r>
            <a:r>
              <a:rPr lang="pt-BR" sz="2400" b="1" i="1"/>
              <a:t>Activity Based Management</a:t>
            </a:r>
          </a:p>
          <a:p>
            <a:endParaRPr lang="pt-BR" sz="2400" b="1"/>
          </a:p>
          <a:p>
            <a:pPr>
              <a:spcAft>
                <a:spcPts val="600"/>
              </a:spcAft>
              <a:buFont typeface="Wingdings" pitchFamily="2" charset="2"/>
              <a:buChar char="Ø"/>
            </a:pPr>
            <a:r>
              <a:rPr lang="pt-BR" sz="2400"/>
              <a:t> Disciplina que se concentra na gestão de atividades como o caminho para a melhoria do valor recebido pelo cliente e dos lucros alcançados com o fornecimento desse valor.</a:t>
            </a:r>
          </a:p>
          <a:p>
            <a:pPr>
              <a:spcAft>
                <a:spcPts val="600"/>
              </a:spcAft>
              <a:buFont typeface="Wingdings" pitchFamily="2" charset="2"/>
              <a:buChar char="Ø"/>
            </a:pPr>
            <a:r>
              <a:rPr lang="pt-BR" sz="2400"/>
              <a:t> Inclui a análise dos geradores de custos, a análise das atividades e a medição de desempenho.</a:t>
            </a:r>
          </a:p>
          <a:p>
            <a:pPr>
              <a:spcAft>
                <a:spcPts val="600"/>
              </a:spcAft>
              <a:buFont typeface="Wingdings" pitchFamily="2" charset="2"/>
              <a:buChar char="Ø"/>
            </a:pPr>
            <a:r>
              <a:rPr lang="pt-BR" sz="2400"/>
              <a:t> Utiliza como base de dados os custos apurados pelo ABC Custeio baseado em Atividades (</a:t>
            </a:r>
            <a:r>
              <a:rPr lang="pt-BR" sz="2400" i="1"/>
              <a:t>Activity Based Costing</a:t>
            </a:r>
            <a:r>
              <a:rPr lang="pt-BR" sz="2400"/>
              <a:t>)  </a:t>
            </a:r>
          </a:p>
          <a:p>
            <a:pPr>
              <a:buFont typeface="Arial" charset="0"/>
              <a:buChar char="•"/>
            </a:pPr>
            <a:endParaRPr lang="pt-BR" sz="2400"/>
          </a:p>
        </p:txBody>
      </p:sp>
      <p:sp>
        <p:nvSpPr>
          <p:cNvPr id="88068" name="CaixaDeTexto 3"/>
          <p:cNvSpPr txBox="1">
            <a:spLocks noChangeArrowheads="1"/>
          </p:cNvSpPr>
          <p:nvPr/>
        </p:nvSpPr>
        <p:spPr bwMode="auto">
          <a:xfrm>
            <a:off x="336550" y="6153150"/>
            <a:ext cx="59642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rIns="9143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pt-BR"/>
              <a:t>Fonte: CAM-I apud Player, S. e Lacerda R. 2000, p.24.</a:t>
            </a:r>
          </a:p>
        </p:txBody>
      </p:sp>
    </p:spTree>
    <p:extLst>
      <p:ext uri="{BB962C8B-B14F-4D97-AF65-F5344CB8AC3E}">
        <p14:creationId xmlns:p14="http://schemas.microsoft.com/office/powerpoint/2010/main" val="3834272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857500" y="714375"/>
            <a:ext cx="2651125" cy="588327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endParaRPr lang="pt-BR"/>
          </a:p>
        </p:txBody>
      </p:sp>
      <p:sp>
        <p:nvSpPr>
          <p:cNvPr id="90115" name="CaixaDeTexto 35"/>
          <p:cNvSpPr txBox="1">
            <a:spLocks noChangeArrowheads="1"/>
          </p:cNvSpPr>
          <p:nvPr/>
        </p:nvSpPr>
        <p:spPr bwMode="auto">
          <a:xfrm>
            <a:off x="2160588" y="180975"/>
            <a:ext cx="48244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rIns="9143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pt-BR" sz="2400" b="1"/>
              <a:t>ABC VISÃO ESTRATÉGICA</a:t>
            </a:r>
          </a:p>
        </p:txBody>
      </p:sp>
      <p:grpSp>
        <p:nvGrpSpPr>
          <p:cNvPr id="90116" name="Grupo 25"/>
          <p:cNvGrpSpPr>
            <a:grpSpLocks/>
          </p:cNvGrpSpPr>
          <p:nvPr/>
        </p:nvGrpSpPr>
        <p:grpSpPr bwMode="auto">
          <a:xfrm>
            <a:off x="250825" y="981075"/>
            <a:ext cx="8645525" cy="5592763"/>
            <a:chOff x="-36513" y="765175"/>
            <a:chExt cx="8676129" cy="5708650"/>
          </a:xfrm>
        </p:grpSpPr>
        <p:sp>
          <p:nvSpPr>
            <p:cNvPr id="34" name="Retângulo de cantos arredondados 33"/>
            <p:cNvSpPr/>
            <p:nvPr/>
          </p:nvSpPr>
          <p:spPr>
            <a:xfrm>
              <a:off x="35178" y="2926781"/>
              <a:ext cx="8604438" cy="1440531"/>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endParaRPr lang="pt-BR"/>
            </a:p>
          </p:txBody>
        </p:sp>
        <p:sp>
          <p:nvSpPr>
            <p:cNvPr id="5" name="Retângulo 4"/>
            <p:cNvSpPr/>
            <p:nvPr/>
          </p:nvSpPr>
          <p:spPr>
            <a:xfrm>
              <a:off x="3132202" y="1988573"/>
              <a:ext cx="2086987" cy="792372"/>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r>
                <a:rPr lang="pt-BR" dirty="0">
                  <a:solidFill>
                    <a:schemeClr val="tx1"/>
                  </a:solidFill>
                </a:rPr>
                <a:t>Atribuição dos custos dos Recursos</a:t>
              </a:r>
            </a:p>
          </p:txBody>
        </p:sp>
        <p:sp>
          <p:nvSpPr>
            <p:cNvPr id="7" name="Retângulo 6"/>
            <p:cNvSpPr/>
            <p:nvPr/>
          </p:nvSpPr>
          <p:spPr>
            <a:xfrm>
              <a:off x="3132202" y="765175"/>
              <a:ext cx="2086987" cy="792373"/>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r>
                <a:rPr lang="pt-BR" dirty="0">
                  <a:solidFill>
                    <a:schemeClr val="tx1"/>
                  </a:solidFill>
                </a:rPr>
                <a:t>RECURSOS</a:t>
              </a:r>
            </a:p>
          </p:txBody>
        </p:sp>
        <p:sp>
          <p:nvSpPr>
            <p:cNvPr id="8" name="Retângulo 7"/>
            <p:cNvSpPr/>
            <p:nvPr/>
          </p:nvSpPr>
          <p:spPr>
            <a:xfrm>
              <a:off x="3203849" y="3284984"/>
              <a:ext cx="2088232" cy="792088"/>
            </a:xfrm>
            <a:prstGeom prst="rect">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r>
                <a:rPr lang="pt-BR" dirty="0">
                  <a:solidFill>
                    <a:schemeClr val="tx1"/>
                  </a:solidFill>
                </a:rPr>
                <a:t>ATIVIDADES</a:t>
              </a:r>
            </a:p>
          </p:txBody>
        </p:sp>
        <p:sp>
          <p:nvSpPr>
            <p:cNvPr id="9" name="Retângulo 8"/>
            <p:cNvSpPr/>
            <p:nvPr/>
          </p:nvSpPr>
          <p:spPr>
            <a:xfrm>
              <a:off x="3132202" y="4508286"/>
              <a:ext cx="2086987" cy="792373"/>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r>
                <a:rPr lang="pt-BR" dirty="0">
                  <a:solidFill>
                    <a:schemeClr val="tx1"/>
                  </a:solidFill>
                </a:rPr>
                <a:t>Atribuição dos custos de Atividades </a:t>
              </a:r>
            </a:p>
          </p:txBody>
        </p:sp>
        <p:sp>
          <p:nvSpPr>
            <p:cNvPr id="10" name="Retângulo 9"/>
            <p:cNvSpPr/>
            <p:nvPr/>
          </p:nvSpPr>
          <p:spPr>
            <a:xfrm>
              <a:off x="3132202" y="5660387"/>
              <a:ext cx="2086987" cy="792372"/>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r>
                <a:rPr lang="pt-BR" dirty="0">
                  <a:solidFill>
                    <a:schemeClr val="tx1"/>
                  </a:solidFill>
                </a:rPr>
                <a:t>Objetos de Custo</a:t>
              </a:r>
            </a:p>
          </p:txBody>
        </p:sp>
        <p:sp>
          <p:nvSpPr>
            <p:cNvPr id="11" name="Retângulo 10"/>
            <p:cNvSpPr/>
            <p:nvPr/>
          </p:nvSpPr>
          <p:spPr>
            <a:xfrm>
              <a:off x="323532" y="3357806"/>
              <a:ext cx="2086987" cy="792373"/>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r>
                <a:rPr lang="pt-BR" dirty="0">
                  <a:solidFill>
                    <a:schemeClr val="tx1"/>
                  </a:solidFill>
                </a:rPr>
                <a:t>Geradores de custos</a:t>
              </a:r>
            </a:p>
          </p:txBody>
        </p:sp>
        <p:sp>
          <p:nvSpPr>
            <p:cNvPr id="12" name="Retângulo 11"/>
            <p:cNvSpPr/>
            <p:nvPr/>
          </p:nvSpPr>
          <p:spPr>
            <a:xfrm>
              <a:off x="6155943" y="3357806"/>
              <a:ext cx="2088579" cy="792373"/>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r>
                <a:rPr lang="pt-BR" dirty="0">
                  <a:solidFill>
                    <a:schemeClr val="tx1"/>
                  </a:solidFill>
                </a:rPr>
                <a:t>Medidores de desempenho</a:t>
              </a:r>
            </a:p>
          </p:txBody>
        </p:sp>
        <p:sp>
          <p:nvSpPr>
            <p:cNvPr id="14" name="Elipse 13"/>
            <p:cNvSpPr/>
            <p:nvPr/>
          </p:nvSpPr>
          <p:spPr>
            <a:xfrm>
              <a:off x="6516824" y="1483569"/>
              <a:ext cx="2088232" cy="864096"/>
            </a:xfrm>
            <a:prstGeom prst="ellipse">
              <a:avLst/>
            </a:prstGeom>
            <a:solidFill>
              <a:schemeClr val="bg1"/>
            </a:solidFill>
            <a:ln>
              <a:solidFill>
                <a:schemeClr val="tx2"/>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r>
                <a:rPr lang="pt-BR" dirty="0">
                  <a:solidFill>
                    <a:schemeClr val="tx1"/>
                  </a:solidFill>
                </a:rPr>
                <a:t>Geradores de Recursos</a:t>
              </a:r>
            </a:p>
          </p:txBody>
        </p:sp>
        <p:sp>
          <p:nvSpPr>
            <p:cNvPr id="15" name="Elipse 14"/>
            <p:cNvSpPr/>
            <p:nvPr/>
          </p:nvSpPr>
          <p:spPr>
            <a:xfrm>
              <a:off x="6503070" y="5093966"/>
              <a:ext cx="2088232" cy="864096"/>
            </a:xfrm>
            <a:prstGeom prst="ellipse">
              <a:avLst/>
            </a:prstGeom>
            <a:solidFill>
              <a:schemeClr val="bg1"/>
            </a:solidFill>
            <a:ln>
              <a:solidFill>
                <a:schemeClr val="tx2"/>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r>
                <a:rPr lang="pt-BR" dirty="0">
                  <a:solidFill>
                    <a:schemeClr val="tx1"/>
                  </a:solidFill>
                </a:rPr>
                <a:t>Geradores de atividades</a:t>
              </a:r>
            </a:p>
          </p:txBody>
        </p:sp>
        <p:sp>
          <p:nvSpPr>
            <p:cNvPr id="20" name="Seta para baixo 19"/>
            <p:cNvSpPr/>
            <p:nvPr/>
          </p:nvSpPr>
          <p:spPr>
            <a:xfrm>
              <a:off x="4067363" y="1557548"/>
              <a:ext cx="216664" cy="4310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endParaRPr lang="pt-BR"/>
            </a:p>
          </p:txBody>
        </p:sp>
        <p:sp>
          <p:nvSpPr>
            <p:cNvPr id="21" name="Seta para baixo 20"/>
            <p:cNvSpPr/>
            <p:nvPr/>
          </p:nvSpPr>
          <p:spPr>
            <a:xfrm>
              <a:off x="4067363" y="2852243"/>
              <a:ext cx="216664" cy="43264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endParaRPr lang="pt-BR"/>
            </a:p>
          </p:txBody>
        </p:sp>
        <p:sp>
          <p:nvSpPr>
            <p:cNvPr id="22" name="Seta para baixo 21"/>
            <p:cNvSpPr/>
            <p:nvPr/>
          </p:nvSpPr>
          <p:spPr>
            <a:xfrm>
              <a:off x="4067363" y="4077261"/>
              <a:ext cx="216664" cy="4310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endParaRPr lang="pt-BR"/>
            </a:p>
          </p:txBody>
        </p:sp>
        <p:sp>
          <p:nvSpPr>
            <p:cNvPr id="23" name="Seta para baixo 22"/>
            <p:cNvSpPr/>
            <p:nvPr/>
          </p:nvSpPr>
          <p:spPr>
            <a:xfrm>
              <a:off x="4067363" y="5300659"/>
              <a:ext cx="216664" cy="4310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endParaRPr lang="pt-BR"/>
            </a:p>
          </p:txBody>
        </p:sp>
        <p:sp>
          <p:nvSpPr>
            <p:cNvPr id="24" name="Seta para a direita 23"/>
            <p:cNvSpPr/>
            <p:nvPr/>
          </p:nvSpPr>
          <p:spPr>
            <a:xfrm flipV="1">
              <a:off x="5364162" y="3573319"/>
              <a:ext cx="791781" cy="21551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endParaRPr lang="pt-BR"/>
            </a:p>
          </p:txBody>
        </p:sp>
        <p:sp>
          <p:nvSpPr>
            <p:cNvPr id="25" name="Seta para a direita 24"/>
            <p:cNvSpPr/>
            <p:nvPr/>
          </p:nvSpPr>
          <p:spPr>
            <a:xfrm flipV="1">
              <a:off x="2410519" y="3573319"/>
              <a:ext cx="793374" cy="21551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endParaRPr lang="pt-BR"/>
            </a:p>
          </p:txBody>
        </p:sp>
        <p:sp>
          <p:nvSpPr>
            <p:cNvPr id="90139" name="CaixaDeTexto 36"/>
            <p:cNvSpPr txBox="1">
              <a:spLocks noChangeArrowheads="1"/>
            </p:cNvSpPr>
            <p:nvPr/>
          </p:nvSpPr>
          <p:spPr bwMode="auto">
            <a:xfrm>
              <a:off x="-36513" y="4581525"/>
              <a:ext cx="2663826"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rIns="9143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pt-BR" sz="2400" b="1"/>
                <a:t>ABM VISÃO OPERACIONAL</a:t>
              </a:r>
            </a:p>
          </p:txBody>
        </p:sp>
        <p:sp>
          <p:nvSpPr>
            <p:cNvPr id="46" name="Seta para a esquerda 45"/>
            <p:cNvSpPr/>
            <p:nvPr/>
          </p:nvSpPr>
          <p:spPr>
            <a:xfrm>
              <a:off x="5579234" y="1773060"/>
              <a:ext cx="863471" cy="28681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endParaRPr lang="pt-BR"/>
            </a:p>
          </p:txBody>
        </p:sp>
        <p:sp>
          <p:nvSpPr>
            <p:cNvPr id="47" name="Seta para a esquerda 46"/>
            <p:cNvSpPr/>
            <p:nvPr/>
          </p:nvSpPr>
          <p:spPr>
            <a:xfrm>
              <a:off x="5579234" y="5373577"/>
              <a:ext cx="863471" cy="28681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lIns="91438" rIns="91438" anchor="ctr"/>
            <a:lstStyle/>
            <a:p>
              <a:pPr algn="ctr">
                <a:defRPr/>
              </a:pPr>
              <a:endParaRPr lang="pt-BR"/>
            </a:p>
          </p:txBody>
        </p:sp>
        <p:sp>
          <p:nvSpPr>
            <p:cNvPr id="90142" name="CaixaDeTexto 47"/>
            <p:cNvSpPr txBox="1">
              <a:spLocks noChangeArrowheads="1"/>
            </p:cNvSpPr>
            <p:nvPr/>
          </p:nvSpPr>
          <p:spPr bwMode="auto">
            <a:xfrm>
              <a:off x="-30163" y="5949950"/>
              <a:ext cx="2801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rIns="9143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pt-BR" sz="1400"/>
                <a:t>Fonte: CAM-I apud PLAYER, S. e LACERDA. R. 2000, p.72.</a:t>
              </a:r>
            </a:p>
          </p:txBody>
        </p:sp>
      </p:grpSp>
    </p:spTree>
    <p:extLst>
      <p:ext uri="{BB962C8B-B14F-4D97-AF65-F5344CB8AC3E}">
        <p14:creationId xmlns:p14="http://schemas.microsoft.com/office/powerpoint/2010/main" val="1292541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ítulo 1"/>
          <p:cNvSpPr>
            <a:spLocks/>
          </p:cNvSpPr>
          <p:nvPr/>
        </p:nvSpPr>
        <p:spPr bwMode="auto">
          <a:xfrm>
            <a:off x="107504" y="476672"/>
            <a:ext cx="6288088"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rIns="91435"/>
          <a:lstStyle/>
          <a:p>
            <a:pPr algn="ctr"/>
            <a:r>
              <a:rPr lang="pt-BR" sz="3600" b="1" dirty="0">
                <a:latin typeface="Arial" pitchFamily="34" charset="0"/>
                <a:cs typeface="Arial" pitchFamily="34" charset="0"/>
              </a:rPr>
              <a:t> Usos e Benefícios do ABM </a:t>
            </a:r>
          </a:p>
        </p:txBody>
      </p:sp>
      <p:sp>
        <p:nvSpPr>
          <p:cNvPr id="91139" name="Título 1"/>
          <p:cNvSpPr>
            <a:spLocks/>
          </p:cNvSpPr>
          <p:nvPr/>
        </p:nvSpPr>
        <p:spPr bwMode="auto">
          <a:xfrm>
            <a:off x="370657" y="1547813"/>
            <a:ext cx="8665839" cy="4134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rIns="91435"/>
          <a:lstStyle/>
          <a:p>
            <a:r>
              <a:rPr lang="pt-BR" sz="2400" b="1" dirty="0">
                <a:latin typeface="Arial" pitchFamily="34" charset="0"/>
                <a:cs typeface="Arial" pitchFamily="34" charset="0"/>
              </a:rPr>
              <a:t>ABM – </a:t>
            </a:r>
            <a:r>
              <a:rPr lang="pt-BR" sz="2400" b="1" dirty="0" err="1">
                <a:latin typeface="Arial" pitchFamily="34" charset="0"/>
                <a:cs typeface="Arial" pitchFamily="34" charset="0"/>
              </a:rPr>
              <a:t>Activity</a:t>
            </a:r>
            <a:r>
              <a:rPr lang="pt-BR" sz="2400" b="1" dirty="0">
                <a:latin typeface="Arial" pitchFamily="34" charset="0"/>
                <a:cs typeface="Arial" pitchFamily="34" charset="0"/>
              </a:rPr>
              <a:t> </a:t>
            </a:r>
            <a:r>
              <a:rPr lang="pt-BR" sz="2400" b="1" dirty="0" err="1">
                <a:latin typeface="Arial" pitchFamily="34" charset="0"/>
                <a:cs typeface="Arial" pitchFamily="34" charset="0"/>
              </a:rPr>
              <a:t>Based</a:t>
            </a:r>
            <a:r>
              <a:rPr lang="pt-BR" sz="2400" b="1" dirty="0">
                <a:latin typeface="Arial" pitchFamily="34" charset="0"/>
                <a:cs typeface="Arial" pitchFamily="34" charset="0"/>
              </a:rPr>
              <a:t> Management</a:t>
            </a:r>
          </a:p>
          <a:p>
            <a:pPr>
              <a:buFont typeface="Wingdings" pitchFamily="2" charset="2"/>
              <a:buChar char="Ø"/>
            </a:pPr>
            <a:endParaRPr lang="pt-BR" sz="2800" b="1" dirty="0">
              <a:latin typeface="Arial" pitchFamily="34" charset="0"/>
              <a:cs typeface="Arial" pitchFamily="34" charset="0"/>
            </a:endParaRPr>
          </a:p>
          <a:p>
            <a:pPr>
              <a:spcAft>
                <a:spcPts val="600"/>
              </a:spcAft>
              <a:buFont typeface="Wingdings" pitchFamily="2" charset="2"/>
              <a:buChar char="Ø"/>
            </a:pPr>
            <a:r>
              <a:rPr lang="pt-BR" sz="2400" dirty="0">
                <a:latin typeface="Arial" pitchFamily="34" charset="0"/>
                <a:cs typeface="Arial" pitchFamily="34" charset="0"/>
              </a:rPr>
              <a:t>Análise das Atividades</a:t>
            </a:r>
          </a:p>
          <a:p>
            <a:pPr>
              <a:spcAft>
                <a:spcPts val="600"/>
              </a:spcAft>
              <a:buFont typeface="Wingdings" pitchFamily="2" charset="2"/>
              <a:buChar char="Ø"/>
            </a:pPr>
            <a:r>
              <a:rPr lang="pt-BR" sz="2400" dirty="0">
                <a:latin typeface="Arial" pitchFamily="34" charset="0"/>
                <a:cs typeface="Arial" pitchFamily="34" charset="0"/>
              </a:rPr>
              <a:t> identificando atividades não essenciais ou que não adicionam valor ao produto</a:t>
            </a:r>
          </a:p>
          <a:p>
            <a:pPr>
              <a:spcAft>
                <a:spcPts val="600"/>
              </a:spcAft>
              <a:buFont typeface="Wingdings" pitchFamily="2" charset="2"/>
              <a:buChar char="Ø"/>
            </a:pPr>
            <a:r>
              <a:rPr lang="pt-BR" sz="2400" dirty="0">
                <a:latin typeface="Arial" pitchFamily="34" charset="0"/>
                <a:cs typeface="Arial" pitchFamily="34" charset="0"/>
              </a:rPr>
              <a:t>Analisando atividades significativas para a adição de valor</a:t>
            </a:r>
          </a:p>
          <a:p>
            <a:pPr>
              <a:spcAft>
                <a:spcPts val="600"/>
              </a:spcAft>
              <a:buFont typeface="Wingdings" pitchFamily="2" charset="2"/>
              <a:buChar char="Ø"/>
            </a:pPr>
            <a:r>
              <a:rPr lang="pt-BR" sz="2400" dirty="0">
                <a:latin typeface="Arial" pitchFamily="34" charset="0"/>
                <a:cs typeface="Arial" pitchFamily="34" charset="0"/>
              </a:rPr>
              <a:t>Comparando as atividades com as melhores práticas</a:t>
            </a:r>
          </a:p>
          <a:p>
            <a:pPr>
              <a:spcAft>
                <a:spcPts val="600"/>
              </a:spcAft>
              <a:buFont typeface="Wingdings" pitchFamily="2" charset="2"/>
              <a:buChar char="Ø"/>
            </a:pPr>
            <a:r>
              <a:rPr lang="pt-BR" sz="2400" dirty="0">
                <a:latin typeface="Arial" pitchFamily="34" charset="0"/>
                <a:cs typeface="Arial" pitchFamily="34" charset="0"/>
              </a:rPr>
              <a:t>Examinando as ligações entre as atividades</a:t>
            </a:r>
          </a:p>
        </p:txBody>
      </p:sp>
      <p:sp>
        <p:nvSpPr>
          <p:cNvPr id="91140" name="CaixaDeTexto 3"/>
          <p:cNvSpPr txBox="1">
            <a:spLocks noChangeArrowheads="1"/>
          </p:cNvSpPr>
          <p:nvPr/>
        </p:nvSpPr>
        <p:spPr bwMode="auto">
          <a:xfrm>
            <a:off x="0" y="5682734"/>
            <a:ext cx="90364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rIns="9143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pt-BR" sz="1600" dirty="0"/>
              <a:t>Fonte: SAKURAI, M. Gerenciamento Integrado de Custos. São Paulo: Atlas, 1997, p.117.</a:t>
            </a:r>
          </a:p>
        </p:txBody>
      </p:sp>
    </p:spTree>
    <p:extLst>
      <p:ext uri="{BB962C8B-B14F-4D97-AF65-F5344CB8AC3E}">
        <p14:creationId xmlns:p14="http://schemas.microsoft.com/office/powerpoint/2010/main" val="735473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970</Words>
  <Application>Microsoft Office PowerPoint</Application>
  <PresentationFormat>Apresentação na tela (4:3)</PresentationFormat>
  <Paragraphs>97</Paragraphs>
  <Slides>12</Slides>
  <Notes>8</Notes>
  <HiddenSlides>0</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Tema do Office</vt:lpstr>
      <vt:lpstr>Gestão Estratégica de Custos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Cadeia de Valor</vt:lpstr>
      <vt:lpstr>Análise da Cadeia de Valores</vt:lpstr>
      <vt:lpstr>Referências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SOLANGE</dc:creator>
  <cp:lastModifiedBy>solange</cp:lastModifiedBy>
  <cp:revision>8</cp:revision>
  <dcterms:created xsi:type="dcterms:W3CDTF">2013-04-24T15:02:26Z</dcterms:created>
  <dcterms:modified xsi:type="dcterms:W3CDTF">2016-08-23T16:06:56Z</dcterms:modified>
</cp:coreProperties>
</file>