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74" r:id="rId2"/>
    <p:sldId id="305" r:id="rId3"/>
    <p:sldId id="331" r:id="rId4"/>
    <p:sldId id="335" r:id="rId5"/>
    <p:sldId id="345" r:id="rId6"/>
    <p:sldId id="348" r:id="rId7"/>
    <p:sldId id="350" r:id="rId8"/>
    <p:sldId id="349" r:id="rId9"/>
    <p:sldId id="354" r:id="rId10"/>
    <p:sldId id="351" r:id="rId11"/>
    <p:sldId id="359" r:id="rId12"/>
    <p:sldId id="360" r:id="rId13"/>
    <p:sldId id="353" r:id="rId14"/>
    <p:sldId id="361" r:id="rId15"/>
    <p:sldId id="362" r:id="rId16"/>
    <p:sldId id="364" r:id="rId17"/>
    <p:sldId id="363" r:id="rId18"/>
    <p:sldId id="352" r:id="rId19"/>
    <p:sldId id="358" r:id="rId20"/>
    <p:sldId id="357" r:id="rId21"/>
    <p:sldId id="356" r:id="rId22"/>
    <p:sldId id="346" r:id="rId23"/>
    <p:sldId id="365" r:id="rId24"/>
    <p:sldId id="347" r:id="rId25"/>
    <p:sldId id="355" r:id="rId26"/>
    <p:sldId id="32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BA76A-BFBB-4948-8AAE-5183775D82B0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E46CE-54B5-416F-A981-1E86919CF8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55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30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50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93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13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281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784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46CE-54B5-416F-A981-1E86919CF82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20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cercomp.ufg.br/weby/up/211/o/Hist%C3%B3ria_do_Movimento_Pol%C3%ADtico_das_Pessoas_com_Defici%C3%AAncia_no_Brasil.pdf?1473201976" TargetMode="External"/><Relationship Id="rId2" Type="http://schemas.openxmlformats.org/officeDocument/2006/relationships/hyperlink" Target="https://gallaudet.edu/museum/history/the-deaf-president-now-dpn-prote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vista.ibict.br/inclusao/article/view/4029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B343E-4389-0195-80E0-1C68F5D5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56" y="1761331"/>
            <a:ext cx="8158688" cy="1822514"/>
          </a:xfrm>
        </p:spPr>
        <p:txBody>
          <a:bodyPr/>
          <a:lstStyle/>
          <a:p>
            <a:r>
              <a:rPr lang="pt-BR" dirty="0"/>
              <a:t>Libras</a:t>
            </a:r>
          </a:p>
        </p:txBody>
      </p:sp>
      <p:pic>
        <p:nvPicPr>
          <p:cNvPr id="1026" name="Picture 2" descr="Inclusão, sim, porque todos têm direito. - Halaman Utama | Facebook">
            <a:extLst>
              <a:ext uri="{FF2B5EF4-FFF2-40B4-BE49-F238E27FC236}">
                <a16:creationId xmlns:a16="http://schemas.microsoft.com/office/drawing/2014/main" id="{CA322A74-1C0A-77E7-6748-242608AC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969">
            <a:off x="5198007" y="4460885"/>
            <a:ext cx="1795985" cy="17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1031045-6987-DF08-AD79-089D90DB1090}"/>
              </a:ext>
            </a:extLst>
          </p:cNvPr>
          <p:cNvSpPr txBox="1"/>
          <p:nvPr/>
        </p:nvSpPr>
        <p:spPr>
          <a:xfrm>
            <a:off x="3525185" y="3870252"/>
            <a:ext cx="4794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Profa. Ms. Corina Albuquerque </a:t>
            </a:r>
          </a:p>
        </p:txBody>
      </p:sp>
    </p:spTree>
    <p:extLst>
      <p:ext uri="{BB962C8B-B14F-4D97-AF65-F5344CB8AC3E}">
        <p14:creationId xmlns:p14="http://schemas.microsoft.com/office/powerpoint/2010/main" val="411519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16C0E14-D905-4FF9-5E32-FE191CF1E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326" y="766398"/>
            <a:ext cx="6713347" cy="5325204"/>
          </a:xfrm>
        </p:spPr>
      </p:pic>
    </p:spTree>
    <p:extLst>
      <p:ext uri="{BB962C8B-B14F-4D97-AF65-F5344CB8AC3E}">
        <p14:creationId xmlns:p14="http://schemas.microsoft.com/office/powerpoint/2010/main" val="34793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0E98399-4552-13AE-2641-387361BB5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3674" y="1355162"/>
            <a:ext cx="7583456" cy="4520706"/>
          </a:xfrm>
        </p:spPr>
      </p:pic>
    </p:spTree>
    <p:extLst>
      <p:ext uri="{BB962C8B-B14F-4D97-AF65-F5344CB8AC3E}">
        <p14:creationId xmlns:p14="http://schemas.microsoft.com/office/powerpoint/2010/main" val="349151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2915FFF2-A205-C4D6-83D9-5148650A6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2906" y="654284"/>
            <a:ext cx="5921114" cy="5689670"/>
          </a:xfrm>
        </p:spPr>
      </p:pic>
    </p:spTree>
    <p:extLst>
      <p:ext uri="{BB962C8B-B14F-4D97-AF65-F5344CB8AC3E}">
        <p14:creationId xmlns:p14="http://schemas.microsoft.com/office/powerpoint/2010/main" val="277639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1026" name="Picture 2" descr="Vamos Aprender Libras? | Centro de Educação para Surdos Rio Branco">
            <a:extLst>
              <a:ext uri="{FF2B5EF4-FFF2-40B4-BE49-F238E27FC236}">
                <a16:creationId xmlns:a16="http://schemas.microsoft.com/office/drawing/2014/main" id="{00E8109E-9D75-EC3E-FD2C-09C1EC61E0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97" y="746164"/>
            <a:ext cx="8829206" cy="51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47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B74898E-98AB-DC45-860E-FD03E78F6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6808" y="982132"/>
            <a:ext cx="8289622" cy="4893736"/>
          </a:xfrm>
        </p:spPr>
      </p:pic>
    </p:spTree>
    <p:extLst>
      <p:ext uri="{BB962C8B-B14F-4D97-AF65-F5344CB8AC3E}">
        <p14:creationId xmlns:p14="http://schemas.microsoft.com/office/powerpoint/2010/main" val="261637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D84299B-AF2F-0EBF-4912-BEBD55D1A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500" y="1528998"/>
            <a:ext cx="11083000" cy="3522218"/>
          </a:xfrm>
        </p:spPr>
      </p:pic>
    </p:spTree>
    <p:extLst>
      <p:ext uri="{BB962C8B-B14F-4D97-AF65-F5344CB8AC3E}">
        <p14:creationId xmlns:p14="http://schemas.microsoft.com/office/powerpoint/2010/main" val="3628412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E11F182-C929-F3DA-7160-C9C297819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0004" y="507453"/>
            <a:ext cx="7751991" cy="5368415"/>
          </a:xfrm>
        </p:spPr>
      </p:pic>
    </p:spTree>
    <p:extLst>
      <p:ext uri="{BB962C8B-B14F-4D97-AF65-F5344CB8AC3E}">
        <p14:creationId xmlns:p14="http://schemas.microsoft.com/office/powerpoint/2010/main" val="375349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9630337-0FCB-062E-E8BF-59D4F9B8B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1846" y="1060957"/>
            <a:ext cx="9406024" cy="4736086"/>
          </a:xfrm>
        </p:spPr>
      </p:pic>
    </p:spTree>
    <p:extLst>
      <p:ext uri="{BB962C8B-B14F-4D97-AF65-F5344CB8AC3E}">
        <p14:creationId xmlns:p14="http://schemas.microsoft.com/office/powerpoint/2010/main" val="1938860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69FF6A-A070-6D1C-8BDD-592772D3D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Não se sinaliza as horas com dois algarismos a partir das 13h até às 24h.</a:t>
            </a:r>
          </a:p>
          <a:p>
            <a:r>
              <a:rPr lang="pt-BR" dirty="0"/>
              <a:t>Acrescentasse o substantivo manhã, tarde, noite e madrugada quando</a:t>
            </a:r>
          </a:p>
          <a:p>
            <a:r>
              <a:rPr lang="pt-BR" dirty="0"/>
              <a:t>necessário;</a:t>
            </a:r>
          </a:p>
          <a:p>
            <a:r>
              <a:rPr lang="pt-BR" dirty="0"/>
              <a:t>⇒ Os números de 1 a 4 são sinalizados como cardinais de quantidade;</a:t>
            </a:r>
          </a:p>
          <a:p>
            <a:r>
              <a:rPr lang="pt-BR" dirty="0"/>
              <a:t>⇒ As horas são sinalizadas como quantidade enquanto os minutos são</a:t>
            </a:r>
          </a:p>
          <a:p>
            <a:r>
              <a:rPr lang="pt-BR" dirty="0"/>
              <a:t>sinalizados com cardinais como código representativo;</a:t>
            </a:r>
          </a:p>
          <a:p>
            <a:r>
              <a:rPr lang="pt-BR" dirty="0"/>
              <a:t>⇒ Para a fração 30 minutos a configuração varia de acordo com região da</a:t>
            </a:r>
          </a:p>
          <a:p>
            <a:r>
              <a:rPr lang="pt-BR" dirty="0"/>
              <a:t>comunidade surda.</a:t>
            </a:r>
          </a:p>
        </p:txBody>
      </p:sp>
    </p:spTree>
    <p:extLst>
      <p:ext uri="{BB962C8B-B14F-4D97-AF65-F5344CB8AC3E}">
        <p14:creationId xmlns:p14="http://schemas.microsoft.com/office/powerpoint/2010/main" val="4078899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11DC32F-E38D-77A2-B31B-6C1C3D2990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0434" y="-512400"/>
            <a:ext cx="3991132" cy="7093083"/>
          </a:xfrm>
        </p:spPr>
      </p:pic>
    </p:spTree>
    <p:extLst>
      <p:ext uri="{BB962C8B-B14F-4D97-AF65-F5344CB8AC3E}">
        <p14:creationId xmlns:p14="http://schemas.microsoft.com/office/powerpoint/2010/main" val="27255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Quadros e </a:t>
            </a:r>
            <a:r>
              <a:rPr lang="pt-BR" dirty="0" err="1"/>
              <a:t>Karnopp</a:t>
            </a:r>
            <a:r>
              <a:rPr lang="pt-BR" dirty="0"/>
              <a:t> (2007), o conhecimento linguístico das pessoas é caracterizado por uma gramática que torna possível tanto a compreensão quanto a elaboração de uma quantidade incontável de sentenças de uma língua. Esse fenômeno ocorre porque existe uma “estrutura que acomoda </a:t>
            </a:r>
            <a:r>
              <a:rPr lang="pt-BR" dirty="0" err="1"/>
              <a:t>infi</a:t>
            </a:r>
            <a:r>
              <a:rPr lang="pt-BR" dirty="0"/>
              <a:t> </a:t>
            </a:r>
            <a:r>
              <a:rPr lang="pt-BR" dirty="0" err="1"/>
              <a:t>nitas</a:t>
            </a:r>
            <a:r>
              <a:rPr lang="pt-BR" dirty="0"/>
              <a:t> combinações de palavras em um número </a:t>
            </a:r>
            <a:r>
              <a:rPr lang="pt-BR" dirty="0" err="1"/>
              <a:t>fi</a:t>
            </a:r>
            <a:r>
              <a:rPr lang="pt-BR" dirty="0"/>
              <a:t> </a:t>
            </a:r>
            <a:r>
              <a:rPr lang="pt-BR" dirty="0" err="1"/>
              <a:t>nito</a:t>
            </a:r>
            <a:r>
              <a:rPr lang="pt-BR" dirty="0"/>
              <a:t> de possibilidades” (QUADROS; KARNOPP, 2007, p.20)</a:t>
            </a:r>
          </a:p>
        </p:txBody>
      </p:sp>
    </p:spTree>
    <p:extLst>
      <p:ext uri="{BB962C8B-B14F-4D97-AF65-F5344CB8AC3E}">
        <p14:creationId xmlns:p14="http://schemas.microsoft.com/office/powerpoint/2010/main" val="712843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2D8AEDA-639D-6612-901B-74AF26667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999" y="1258073"/>
            <a:ext cx="8339352" cy="4341854"/>
          </a:xfrm>
        </p:spPr>
      </p:pic>
    </p:spTree>
    <p:extLst>
      <p:ext uri="{BB962C8B-B14F-4D97-AF65-F5344CB8AC3E}">
        <p14:creationId xmlns:p14="http://schemas.microsoft.com/office/powerpoint/2010/main" val="173527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CD9AE17-103F-1E69-B292-65C7A83A3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062" y="629988"/>
            <a:ext cx="8174102" cy="5598023"/>
          </a:xfrm>
        </p:spPr>
      </p:pic>
    </p:spTree>
    <p:extLst>
      <p:ext uri="{BB962C8B-B14F-4D97-AF65-F5344CB8AC3E}">
        <p14:creationId xmlns:p14="http://schemas.microsoft.com/office/powerpoint/2010/main" val="3759395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89EC399-C418-78B9-A3A3-42250F69D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871" y="698312"/>
            <a:ext cx="8051657" cy="5706392"/>
          </a:xfrm>
        </p:spPr>
      </p:pic>
    </p:spTree>
    <p:extLst>
      <p:ext uri="{BB962C8B-B14F-4D97-AF65-F5344CB8AC3E}">
        <p14:creationId xmlns:p14="http://schemas.microsoft.com/office/powerpoint/2010/main" val="1955768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6" name="Animais em Libras">
            <a:hlinkClick r:id="" action="ppaction://media"/>
            <a:extLst>
              <a:ext uri="{FF2B5EF4-FFF2-40B4-BE49-F238E27FC236}">
                <a16:creationId xmlns:a16="http://schemas.microsoft.com/office/drawing/2014/main" id="{BCF8D65B-48E1-F0BA-08BE-B7B3CACEFA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8097" y="982132"/>
            <a:ext cx="8695806" cy="4890806"/>
          </a:xfrm>
        </p:spPr>
      </p:pic>
    </p:spTree>
    <p:extLst>
      <p:ext uri="{BB962C8B-B14F-4D97-AF65-F5344CB8AC3E}">
        <p14:creationId xmlns:p14="http://schemas.microsoft.com/office/powerpoint/2010/main" val="184078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4" name="Signos">
            <a:hlinkClick r:id="" action="ppaction://media"/>
            <a:extLst>
              <a:ext uri="{FF2B5EF4-FFF2-40B4-BE49-F238E27FC236}">
                <a16:creationId xmlns:a16="http://schemas.microsoft.com/office/drawing/2014/main" id="{359B98F6-DFED-0E20-81A0-42207A23E3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9464" y="1120653"/>
            <a:ext cx="8453072" cy="4755215"/>
          </a:xfrm>
        </p:spPr>
      </p:pic>
    </p:spTree>
    <p:extLst>
      <p:ext uri="{BB962C8B-B14F-4D97-AF65-F5344CB8AC3E}">
        <p14:creationId xmlns:p14="http://schemas.microsoft.com/office/powerpoint/2010/main" val="8405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4" name="SINAIS LGBT   Libras • Léo Viturinno">
            <a:hlinkClick r:id="" action="ppaction://media"/>
            <a:extLst>
              <a:ext uri="{FF2B5EF4-FFF2-40B4-BE49-F238E27FC236}">
                <a16:creationId xmlns:a16="http://schemas.microsoft.com/office/drawing/2014/main" id="{AE608C0A-4F8C-CBCF-D992-630836F95D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064" y="1058981"/>
            <a:ext cx="8571049" cy="4821583"/>
          </a:xfrm>
        </p:spPr>
      </p:pic>
    </p:spTree>
    <p:extLst>
      <p:ext uri="{BB962C8B-B14F-4D97-AF65-F5344CB8AC3E}">
        <p14:creationId xmlns:p14="http://schemas.microsoft.com/office/powerpoint/2010/main" val="7107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Referencias Bibliográficas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509" y="2690734"/>
            <a:ext cx="10247024" cy="3318936"/>
          </a:xfrm>
        </p:spPr>
        <p:txBody>
          <a:bodyPr>
            <a:noAutofit/>
          </a:bodyPr>
          <a:lstStyle/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BERSCH, Rita. Introdução à tecnologia assistiva. </a:t>
            </a:r>
            <a:r>
              <a:rPr lang="pt-B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Porto Alegre: CEDI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v. 21, 2008.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educação especial na perspectiva da inclusão escolar: abordagem bilíngue na escolarização de pessoas com surdez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2010. 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2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Política Nacional de Educação Especial na `Perspectiva da Educação Inclusiva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2008.</a:t>
            </a: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DPN. 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Deaf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president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now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. Disponível em: 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https://gallaudet.edu/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museum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/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history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/</a:t>
            </a:r>
            <a:r>
              <a:rPr lang="pt-BR" sz="1200" u="sng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the-deaf-president-now-dpn-protest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hlinkClick r:id="rId2"/>
              </a:rPr>
              <a:t>/</a:t>
            </a:r>
            <a:r>
              <a:rPr lang="pt-BR" sz="1200" u="sng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&gt;. 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IDEA.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Individuals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with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Disabilities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Education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Act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 Disponível em: &lt;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https://sites.ed.gov/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idea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/</a:t>
            </a:r>
            <a:r>
              <a:rPr lang="pt-BR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about-idea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/#:~:text=The%20Individuals%20with%20Disabilities%20Education,related%20services%20to%20those%20children.&gt;.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UNESCO. </a:t>
            </a:r>
            <a:r>
              <a:rPr lang="pt-BR" sz="12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Declaração de Salamanca: Sobre Princípios, Políticas e Práticas na Área das Necessidades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,1994. 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LANNA JÚNIOR, M. M. </a:t>
            </a:r>
            <a:r>
              <a:rPr lang="pt-BR" sz="1200" b="1" dirty="0">
                <a:effectLst/>
                <a:latin typeface="+mj-lt"/>
                <a:ea typeface="Arial" panose="020B0604020202020204" pitchFamily="34" charset="0"/>
              </a:rPr>
              <a:t>História do movimento político das pessoas com deficiência no Brasil</a:t>
            </a: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.  Brasília: Secretaria de Direitos Humanos. Secretaria Nacional de Promoção dos Direitos da Pessoa com Deficiência, 2010. Disponível em: </a:t>
            </a:r>
            <a:r>
              <a:rPr lang="pt-BR" sz="1200" u="sng" dirty="0"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hlinkClick r:id="rId3"/>
              </a:rPr>
              <a:t>https://files.cercomp.ufg.br/weby/up/211/o/Hist%C3%B3ria_do_Movimento_Pol%C3%ADtico_das_Pessoas_com_Defici%C3%AAncia_no_Brasil.pdf?1473201976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MAIOR, I. M. M. L. Movimento político das pessoas com deficiência: reflexões sobre a conquista de direito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. </a:t>
            </a:r>
            <a:r>
              <a:rPr lang="pt-BR" sz="1200" b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Inc. Soc.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, Brasília, DF, v. 10 n</a:t>
            </a:r>
            <a:r>
              <a:rPr lang="pt-BR" sz="1200" dirty="0">
                <a:effectLst/>
                <a:latin typeface="+mj-lt"/>
                <a:ea typeface="Arial" panose="020B0604020202020204" pitchFamily="34" charset="0"/>
              </a:rPr>
              <a:t>º </a:t>
            </a:r>
            <a:r>
              <a:rPr lang="pt-BR" sz="1200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</a:rPr>
              <a:t>2, p. 28-36, jan./jun. 2017. Disponível em: </a:t>
            </a:r>
            <a:r>
              <a:rPr lang="pt-BR" sz="1200" u="sng" dirty="0"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hlinkClick r:id="rId4"/>
              </a:rPr>
              <a:t>http://revista.ibict.br/inclusao/article/view/4029</a:t>
            </a:r>
            <a:endParaRPr lang="pt-BR" sz="12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pt-BR" sz="1200" dirty="0">
              <a:latin typeface="+mj-lt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25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58" y="2620087"/>
            <a:ext cx="10157084" cy="3903829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Vejamos um exemplo bem simples: MARIA GOSTA DE ESTUDAR. Todas as pessoas que falam a língua portuguesa do Brasil entendem essa frase, pois as palavras seguem uma combinação lógica que transmite uma mensagem compreensível. </a:t>
            </a:r>
          </a:p>
          <a:p>
            <a:pPr algn="just"/>
            <a:r>
              <a:rPr lang="pt-BR" dirty="0"/>
              <a:t>Vejamos outro exemplo: MARIA BANANA ESTUDAR DE CASA BISCOITO. Todos concordam que essa sentença não transmite uma mensagem compreensível, pois as palavras não obedecem a uma combinação lógica e por isso não transmitem um </a:t>
            </a:r>
            <a:r>
              <a:rPr lang="pt-BR" dirty="0" err="1"/>
              <a:t>signifi</a:t>
            </a:r>
            <a:r>
              <a:rPr lang="pt-BR" dirty="0"/>
              <a:t> </a:t>
            </a:r>
            <a:r>
              <a:rPr lang="pt-BR" dirty="0" err="1"/>
              <a:t>cado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6761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58" y="2620087"/>
            <a:ext cx="10157084" cy="3903829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De acordo com Quadros e </a:t>
            </a:r>
            <a:r>
              <a:rPr lang="pt-BR" dirty="0" err="1"/>
              <a:t>Karnopp</a:t>
            </a:r>
            <a:r>
              <a:rPr lang="pt-BR" dirty="0"/>
              <a:t> (2007, p.20) “a sintaxe combina as palavras de forma recursiva observando restrições impostas por princípios que a determinam”, sendo assim, o termo sintaxe nos conduz à parte da gramática dedicada à descrição do modo como as palavras são combinadas para compor sentenças, e essa descrição é organizada sob a forma de regras. Por sua vez, as regras são obtidas por meio da </a:t>
            </a:r>
            <a:r>
              <a:rPr lang="pt-BR" dirty="0" err="1"/>
              <a:t>classifi</a:t>
            </a:r>
            <a:r>
              <a:rPr lang="pt-BR" dirty="0"/>
              <a:t> cação proposta pelo uso da própria língua; são as formas empregadas pelos falantes da língua para combinar e organizar as palavras em sentenças</a:t>
            </a:r>
          </a:p>
        </p:txBody>
      </p:sp>
    </p:spTree>
    <p:extLst>
      <p:ext uri="{BB962C8B-B14F-4D97-AF65-F5344CB8AC3E}">
        <p14:creationId xmlns:p14="http://schemas.microsoft.com/office/powerpoint/2010/main" val="46654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58" y="2620087"/>
            <a:ext cx="10157084" cy="3903829"/>
          </a:xfrm>
        </p:spPr>
        <p:txBody>
          <a:bodyPr>
            <a:normAutofit/>
          </a:bodyPr>
          <a:lstStyle/>
          <a:p>
            <a:pPr algn="just"/>
            <a:r>
              <a:rPr lang="pt-BR" b="0" i="0" dirty="0">
                <a:solidFill>
                  <a:srgbClr val="4D5156"/>
                </a:solidFill>
                <a:effectLst/>
                <a:latin typeface="Google Sans"/>
              </a:rPr>
              <a:t> </a:t>
            </a: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Sujeito + Verbo + Objeto [SVO] e Objeto + Sujeito + Verbo [OSV};</a:t>
            </a:r>
          </a:p>
          <a:p>
            <a:pPr algn="just"/>
            <a:r>
              <a:rPr lang="pt-BR" dirty="0"/>
              <a:t>FRASE EXCLAMATIVA </a:t>
            </a:r>
          </a:p>
          <a:p>
            <a:pPr marL="0" indent="0" algn="just">
              <a:buNone/>
            </a:pPr>
            <a:r>
              <a:rPr lang="pt-BR" dirty="0"/>
              <a:t>A estrutura da frase exclamativa é igual à </a:t>
            </a:r>
            <a:r>
              <a:rPr lang="pt-BR" dirty="0" err="1"/>
              <a:t>afi</a:t>
            </a:r>
            <a:r>
              <a:rPr lang="pt-BR" dirty="0"/>
              <a:t> </a:t>
            </a:r>
            <a:r>
              <a:rPr lang="pt-BR" dirty="0" err="1"/>
              <a:t>rmativa</a:t>
            </a:r>
            <a:r>
              <a:rPr lang="pt-BR" dirty="0"/>
              <a:t> (pode ser SVO ou OSV), porém com a alteração da expressão facial. Em uma exclamação o rosto deve marcar essa ideia através das sobrancelhas, que são levantadas, e com a cabeça, que deve ser ligeiramente inclinada para cima durante a sinalização. </a:t>
            </a:r>
          </a:p>
        </p:txBody>
      </p:sp>
    </p:spTree>
    <p:extLst>
      <p:ext uri="{BB962C8B-B14F-4D97-AF65-F5344CB8AC3E}">
        <p14:creationId xmlns:p14="http://schemas.microsoft.com/office/powerpoint/2010/main" val="314202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0A5B21-22E8-3B3C-5FE8-E665DF729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FRASE NEGATIVA A frase negativa pode ser feita de três formas diferentes. A primeira é a mais parecida com a forma da língua portuguesa, ou seja, incluindo o sinal “não” na frase. Veja a diferença entre ‘Eu preciso” e “Eu não preciso”.</a:t>
            </a:r>
          </a:p>
        </p:txBody>
      </p:sp>
    </p:spTree>
    <p:extLst>
      <p:ext uri="{BB962C8B-B14F-4D97-AF65-F5344CB8AC3E}">
        <p14:creationId xmlns:p14="http://schemas.microsoft.com/office/powerpoint/2010/main" val="378853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5539384-5E2F-6A9E-B263-092D25E57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173" y="404070"/>
            <a:ext cx="8388229" cy="6049860"/>
          </a:xfrm>
        </p:spPr>
      </p:pic>
    </p:spTree>
    <p:extLst>
      <p:ext uri="{BB962C8B-B14F-4D97-AF65-F5344CB8AC3E}">
        <p14:creationId xmlns:p14="http://schemas.microsoft.com/office/powerpoint/2010/main" val="325425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6241FBD-90F7-EB9F-D665-FC7E99022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195" y="234090"/>
            <a:ext cx="7753609" cy="6046513"/>
          </a:xfrm>
        </p:spPr>
      </p:pic>
    </p:spTree>
    <p:extLst>
      <p:ext uri="{BB962C8B-B14F-4D97-AF65-F5344CB8AC3E}">
        <p14:creationId xmlns:p14="http://schemas.microsoft.com/office/powerpoint/2010/main" val="1717390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69FF6A-A070-6D1C-8BDD-592772D3D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FRASE INTERROGATIVA </a:t>
            </a:r>
          </a:p>
          <a:p>
            <a:pPr marL="0" indent="0">
              <a:buNone/>
            </a:pPr>
            <a:r>
              <a:rPr lang="pt-BR" dirty="0"/>
              <a:t>Na frase interrogativa a expressão facial é de grande importância. A pessoa deverá apresentar as sobrancelhas aproximadas (ou franzidas) e realizar um ligeiro movimento com sua cabeça, inclinando-a para cima/trás</a:t>
            </a:r>
          </a:p>
        </p:txBody>
      </p:sp>
    </p:spTree>
    <p:extLst>
      <p:ext uri="{BB962C8B-B14F-4D97-AF65-F5344CB8AC3E}">
        <p14:creationId xmlns:p14="http://schemas.microsoft.com/office/powerpoint/2010/main" val="13013113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3593</TotalTime>
  <Words>849</Words>
  <Application>Microsoft Office PowerPoint</Application>
  <PresentationFormat>Widescreen</PresentationFormat>
  <Paragraphs>61</Paragraphs>
  <Slides>26</Slides>
  <Notes>7</Notes>
  <HiddenSlides>0</HiddenSlides>
  <MMClips>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Garamond</vt:lpstr>
      <vt:lpstr>Google Sans</vt:lpstr>
      <vt:lpstr>Times New Roman</vt:lpstr>
      <vt:lpstr>Wingdings</vt:lpstr>
      <vt:lpstr>Orgânico</vt:lpstr>
      <vt:lpstr>Libras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Estrutura</vt:lpstr>
      <vt:lpstr>Referencias Bibliográficas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Avaliação das Aprendizagens na Perceptiva Inclusiva</dc:title>
  <dc:creator>Ana Silva</dc:creator>
  <cp:lastModifiedBy>Ana Silva</cp:lastModifiedBy>
  <cp:revision>31</cp:revision>
  <dcterms:created xsi:type="dcterms:W3CDTF">2023-03-16T15:22:33Z</dcterms:created>
  <dcterms:modified xsi:type="dcterms:W3CDTF">2023-07-21T14:33:08Z</dcterms:modified>
</cp:coreProperties>
</file>