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300" r:id="rId4"/>
    <p:sldId id="298" r:id="rId5"/>
    <p:sldId id="297" r:id="rId6"/>
    <p:sldId id="305" r:id="rId7"/>
    <p:sldId id="307" r:id="rId8"/>
    <p:sldId id="308" r:id="rId9"/>
    <p:sldId id="309" r:id="rId10"/>
    <p:sldId id="256" r:id="rId11"/>
    <p:sldId id="264" r:id="rId12"/>
    <p:sldId id="263" r:id="rId13"/>
    <p:sldId id="289" r:id="rId14"/>
    <p:sldId id="271" r:id="rId15"/>
    <p:sldId id="269" r:id="rId16"/>
    <p:sldId id="273" r:id="rId17"/>
    <p:sldId id="276" r:id="rId18"/>
    <p:sldId id="277" r:id="rId19"/>
    <p:sldId id="274" r:id="rId20"/>
    <p:sldId id="306" r:id="rId21"/>
    <p:sldId id="280" r:id="rId22"/>
    <p:sldId id="287" r:id="rId23"/>
    <p:sldId id="283" r:id="rId24"/>
    <p:sldId id="284" r:id="rId25"/>
    <p:sldId id="290" r:id="rId26"/>
    <p:sldId id="310" r:id="rId27"/>
    <p:sldId id="30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F9900"/>
    <a:srgbClr val="FA0000"/>
    <a:srgbClr val="A20000"/>
    <a:srgbClr val="3E0000"/>
    <a:srgbClr val="A6A6A6"/>
    <a:srgbClr val="C00000"/>
    <a:srgbClr val="FF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10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12106-C33D-41DA-A4B5-CBAC8A6AE80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C672DA-0091-4C83-BF35-E4C89DDA80AB}">
      <dgm:prSet phldrT="[Texto]" custT="1"/>
      <dgm:spPr>
        <a:solidFill>
          <a:srgbClr val="FF3300"/>
        </a:solidFill>
      </dgm:spPr>
      <dgm:t>
        <a:bodyPr/>
        <a:lstStyle/>
        <a:p>
          <a:r>
            <a:rPr lang="pt-BR" sz="3150" b="1" dirty="0" err="1">
              <a:solidFill>
                <a:schemeClr val="bg1"/>
              </a:solidFill>
            </a:rPr>
            <a:t>Foreign</a:t>
          </a:r>
          <a:r>
            <a:rPr lang="pt-BR" sz="3150" b="1" dirty="0">
              <a:solidFill>
                <a:schemeClr val="bg1"/>
              </a:solidFill>
            </a:rPr>
            <a:t> Direct </a:t>
          </a:r>
          <a:r>
            <a:rPr lang="pt-BR" sz="3150" b="1" dirty="0" err="1">
              <a:solidFill>
                <a:schemeClr val="bg1"/>
              </a:solidFill>
            </a:rPr>
            <a:t>Investment</a:t>
          </a:r>
          <a:endParaRPr lang="pt-BR" sz="3150" b="1" dirty="0">
            <a:solidFill>
              <a:schemeClr val="bg1"/>
            </a:solidFill>
          </a:endParaRPr>
        </a:p>
        <a:p>
          <a:r>
            <a:rPr lang="pt-BR" sz="3150" b="1" dirty="0">
              <a:solidFill>
                <a:schemeClr val="bg1"/>
              </a:solidFill>
            </a:rPr>
            <a:t>“FDI”</a:t>
          </a:r>
          <a:endParaRPr lang="pt-BR" sz="3150" dirty="0">
            <a:solidFill>
              <a:schemeClr val="bg1"/>
            </a:solidFill>
          </a:endParaRPr>
        </a:p>
      </dgm:t>
    </dgm:pt>
    <dgm:pt modelId="{1A16D9CD-2BB3-460A-9720-F6506D565CBA}" type="parTrans" cxnId="{250CAD69-C33A-4EB0-9CD9-861BAD0073E4}">
      <dgm:prSet/>
      <dgm:spPr/>
      <dgm:t>
        <a:bodyPr/>
        <a:lstStyle/>
        <a:p>
          <a:endParaRPr lang="pt-BR"/>
        </a:p>
      </dgm:t>
    </dgm:pt>
    <dgm:pt modelId="{56C7FBC1-7698-4D24-9142-A5504E7F9E42}" type="sibTrans" cxnId="{250CAD69-C33A-4EB0-9CD9-861BAD0073E4}">
      <dgm:prSet/>
      <dgm:spPr/>
      <dgm:t>
        <a:bodyPr/>
        <a:lstStyle/>
        <a:p>
          <a:endParaRPr lang="pt-BR"/>
        </a:p>
      </dgm:t>
    </dgm:pt>
    <dgm:pt modelId="{D1A8FBF8-F886-48C5-8C85-BBB730992279}">
      <dgm:prSet phldrT="[Texto]" custT="1"/>
      <dgm:spPr>
        <a:solidFill>
          <a:srgbClr val="FF9900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2800" b="1" dirty="0" err="1"/>
            <a:t>Greenfield</a:t>
          </a:r>
          <a:endParaRPr lang="pt-BR" sz="2800" b="1" dirty="0"/>
        </a:p>
        <a:p>
          <a:r>
            <a:rPr lang="pt-BR" sz="2800" b="1" dirty="0" err="1"/>
            <a:t>Brownfield</a:t>
          </a:r>
          <a:endParaRPr lang="pt-BR" sz="2800" b="1" dirty="0"/>
        </a:p>
      </dgm:t>
    </dgm:pt>
    <dgm:pt modelId="{4E98CE29-5D09-46EE-8F69-0977C8A29503}" type="parTrans" cxnId="{16842BB3-DA9E-4420-B4CD-F952DC5602EC}">
      <dgm:prSet/>
      <dgm:spPr/>
      <dgm:t>
        <a:bodyPr/>
        <a:lstStyle/>
        <a:p>
          <a:endParaRPr lang="pt-BR"/>
        </a:p>
      </dgm:t>
    </dgm:pt>
    <dgm:pt modelId="{14B5EF83-897F-4A5C-90A0-C8D8D757E527}" type="sibTrans" cxnId="{16842BB3-DA9E-4420-B4CD-F952DC5602EC}">
      <dgm:prSet/>
      <dgm:spPr/>
      <dgm:t>
        <a:bodyPr/>
        <a:lstStyle/>
        <a:p>
          <a:endParaRPr lang="pt-BR"/>
        </a:p>
      </dgm:t>
    </dgm:pt>
    <dgm:pt modelId="{66A9DE80-F9C0-4B0A-89B9-A918E395A5AF}">
      <dgm:prSet phldrT="[Texto]" custT="1"/>
      <dgm:spPr>
        <a:solidFill>
          <a:schemeClr val="accent5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2800" b="1" dirty="0"/>
            <a:t>Parcerias Público-Privadas</a:t>
          </a:r>
        </a:p>
        <a:p>
          <a:r>
            <a:rPr lang="pt-BR" sz="2800" b="1" dirty="0"/>
            <a:t>“</a:t>
          </a:r>
          <a:r>
            <a:rPr lang="pt-BR" sz="2800" b="1" dirty="0" err="1"/>
            <a:t>PPPs</a:t>
          </a:r>
          <a:r>
            <a:rPr lang="pt-BR" sz="2800" b="1" dirty="0"/>
            <a:t>”</a:t>
          </a:r>
        </a:p>
      </dgm:t>
    </dgm:pt>
    <dgm:pt modelId="{1A7761D5-1C9B-439F-AD9B-098555E25B65}" type="parTrans" cxnId="{CCF37603-BCB9-4C4A-8644-F576046C9D93}">
      <dgm:prSet/>
      <dgm:spPr/>
      <dgm:t>
        <a:bodyPr/>
        <a:lstStyle/>
        <a:p>
          <a:endParaRPr lang="pt-BR"/>
        </a:p>
      </dgm:t>
    </dgm:pt>
    <dgm:pt modelId="{0A45CF36-A83E-4854-8891-33F47EE49213}" type="sibTrans" cxnId="{CCF37603-BCB9-4C4A-8644-F576046C9D93}">
      <dgm:prSet/>
      <dgm:spPr/>
      <dgm:t>
        <a:bodyPr/>
        <a:lstStyle/>
        <a:p>
          <a:endParaRPr lang="pt-BR"/>
        </a:p>
      </dgm:t>
    </dgm:pt>
    <dgm:pt modelId="{A9D12521-26E4-4379-A79F-0998674F11BC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2800" b="1" dirty="0"/>
            <a:t>Venture Capital e Private </a:t>
          </a:r>
          <a:r>
            <a:rPr lang="pt-BR" sz="2800" b="1" dirty="0" err="1"/>
            <a:t>Equity</a:t>
          </a:r>
          <a:endParaRPr lang="pt-BR" sz="2800" b="1" dirty="0"/>
        </a:p>
      </dgm:t>
    </dgm:pt>
    <dgm:pt modelId="{D397EB88-4A17-4BE5-AACE-A8FA49020CDE}" type="parTrans" cxnId="{92E08C25-6112-4194-80B1-DB2259600981}">
      <dgm:prSet/>
      <dgm:spPr/>
      <dgm:t>
        <a:bodyPr/>
        <a:lstStyle/>
        <a:p>
          <a:endParaRPr lang="pt-BR"/>
        </a:p>
      </dgm:t>
    </dgm:pt>
    <dgm:pt modelId="{3B6048DF-9C03-4F8C-84A1-480624E33ED6}" type="sibTrans" cxnId="{92E08C25-6112-4194-80B1-DB2259600981}">
      <dgm:prSet/>
      <dgm:spPr/>
      <dgm:t>
        <a:bodyPr/>
        <a:lstStyle/>
        <a:p>
          <a:endParaRPr lang="pt-BR"/>
        </a:p>
      </dgm:t>
    </dgm:pt>
    <dgm:pt modelId="{78C51DBF-2498-459C-ADA7-871F55D5FE71}">
      <dgm:prSet phldrT="[Texto]" custT="1"/>
      <dgm:spPr>
        <a:solidFill>
          <a:schemeClr val="accent6"/>
        </a:solidFill>
        <a:ln>
          <a:solidFill>
            <a:srgbClr val="002060"/>
          </a:solidFill>
        </a:ln>
      </dgm:spPr>
      <dgm:t>
        <a:bodyPr/>
        <a:lstStyle/>
        <a:p>
          <a:endParaRPr lang="pt-BR" sz="2800" b="1" dirty="0"/>
        </a:p>
        <a:p>
          <a:r>
            <a:rPr lang="pt-BR" sz="2800" b="1" dirty="0"/>
            <a:t>Fusões &amp; Aquisições</a:t>
          </a:r>
        </a:p>
        <a:p>
          <a:r>
            <a:rPr lang="pt-BR" sz="2800" b="1" dirty="0"/>
            <a:t>“</a:t>
          </a:r>
          <a:r>
            <a:rPr lang="pt-BR" sz="2800" b="1" dirty="0" err="1"/>
            <a:t>M&amp;As</a:t>
          </a:r>
          <a:r>
            <a:rPr lang="pt-BR" sz="2800" b="1" dirty="0"/>
            <a:t>”</a:t>
          </a:r>
        </a:p>
      </dgm:t>
    </dgm:pt>
    <dgm:pt modelId="{8B7688E0-E4AD-4C41-BB27-1BEE46F1BFB0}" type="parTrans" cxnId="{B4891BE0-A2DA-4FA7-AFD6-F094F9554F75}">
      <dgm:prSet/>
      <dgm:spPr/>
      <dgm:t>
        <a:bodyPr/>
        <a:lstStyle/>
        <a:p>
          <a:endParaRPr lang="pt-BR"/>
        </a:p>
      </dgm:t>
    </dgm:pt>
    <dgm:pt modelId="{1BF40D22-C27B-4E37-9B54-49C5765C72DA}" type="sibTrans" cxnId="{B4891BE0-A2DA-4FA7-AFD6-F094F9554F75}">
      <dgm:prSet/>
      <dgm:spPr/>
      <dgm:t>
        <a:bodyPr/>
        <a:lstStyle/>
        <a:p>
          <a:endParaRPr lang="pt-BR"/>
        </a:p>
      </dgm:t>
    </dgm:pt>
    <dgm:pt modelId="{DFAB2B53-3EB9-44C5-9137-DA7EBB07A260}" type="pres">
      <dgm:prSet presAssocID="{57912106-C33D-41DA-A4B5-CBAC8A6AE80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870AE7-9D3C-4954-BECE-2E4359552D02}" type="pres">
      <dgm:prSet presAssocID="{57912106-C33D-41DA-A4B5-CBAC8A6AE80F}" presName="matrix" presStyleCnt="0"/>
      <dgm:spPr/>
    </dgm:pt>
    <dgm:pt modelId="{6591273C-57C3-41DC-B789-2DFF04F4F701}" type="pres">
      <dgm:prSet presAssocID="{57912106-C33D-41DA-A4B5-CBAC8A6AE80F}" presName="tile1" presStyleLbl="node1" presStyleIdx="0" presStyleCnt="4"/>
      <dgm:spPr/>
    </dgm:pt>
    <dgm:pt modelId="{F99F0156-482B-4D79-B2C4-56E031250269}" type="pres">
      <dgm:prSet presAssocID="{57912106-C33D-41DA-A4B5-CBAC8A6AE8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5CE8B7-FB33-4DF2-B0FC-761E5E34BD9A}" type="pres">
      <dgm:prSet presAssocID="{57912106-C33D-41DA-A4B5-CBAC8A6AE80F}" presName="tile2" presStyleLbl="node1" presStyleIdx="1" presStyleCnt="4"/>
      <dgm:spPr/>
    </dgm:pt>
    <dgm:pt modelId="{7D069C48-3BC9-43FF-98BD-24461D36D0FD}" type="pres">
      <dgm:prSet presAssocID="{57912106-C33D-41DA-A4B5-CBAC8A6AE8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0214AD-EB8B-4EA3-AC24-60ECF73E3739}" type="pres">
      <dgm:prSet presAssocID="{57912106-C33D-41DA-A4B5-CBAC8A6AE80F}" presName="tile3" presStyleLbl="node1" presStyleIdx="2" presStyleCnt="4"/>
      <dgm:spPr/>
    </dgm:pt>
    <dgm:pt modelId="{9F7BDD62-FF52-4264-9253-A367C0780330}" type="pres">
      <dgm:prSet presAssocID="{57912106-C33D-41DA-A4B5-CBAC8A6AE8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244946-5267-4447-B099-69C2D013D9E2}" type="pres">
      <dgm:prSet presAssocID="{57912106-C33D-41DA-A4B5-CBAC8A6AE80F}" presName="tile4" presStyleLbl="node1" presStyleIdx="3" presStyleCnt="4" custLinFactX="100000" custLinFactY="39003" custLinFactNeighborX="111296" custLinFactNeighborY="100000"/>
      <dgm:spPr/>
    </dgm:pt>
    <dgm:pt modelId="{AB775127-AFFA-4B20-8AE8-8E63637EBDE7}" type="pres">
      <dgm:prSet presAssocID="{57912106-C33D-41DA-A4B5-CBAC8A6AE8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8DCC49-5C0E-4354-B023-A78BA2CEAE64}" type="pres">
      <dgm:prSet presAssocID="{57912106-C33D-41DA-A4B5-CBAC8A6AE80F}" presName="centerTile" presStyleLbl="fgShp" presStyleIdx="0" presStyleCnt="1" custScaleX="121129" custScaleY="169996">
        <dgm:presLayoutVars>
          <dgm:chMax val="0"/>
          <dgm:chPref val="0"/>
        </dgm:presLayoutVars>
      </dgm:prSet>
      <dgm:spPr/>
    </dgm:pt>
  </dgm:ptLst>
  <dgm:cxnLst>
    <dgm:cxn modelId="{CCF37603-BCB9-4C4A-8644-F576046C9D93}" srcId="{FBC672DA-0091-4C83-BF35-E4C89DDA80AB}" destId="{66A9DE80-F9C0-4B0A-89B9-A918E395A5AF}" srcOrd="1" destOrd="0" parTransId="{1A7761D5-1C9B-439F-AD9B-098555E25B65}" sibTransId="{0A45CF36-A83E-4854-8891-33F47EE49213}"/>
    <dgm:cxn modelId="{92E08C25-6112-4194-80B1-DB2259600981}" srcId="{FBC672DA-0091-4C83-BF35-E4C89DDA80AB}" destId="{A9D12521-26E4-4379-A79F-0998674F11BC}" srcOrd="2" destOrd="0" parTransId="{D397EB88-4A17-4BE5-AACE-A8FA49020CDE}" sibTransId="{3B6048DF-9C03-4F8C-84A1-480624E33ED6}"/>
    <dgm:cxn modelId="{CE322D5E-6F73-43D2-AD46-B259F7F26491}" type="presOf" srcId="{A9D12521-26E4-4379-A79F-0998674F11BC}" destId="{9F7BDD62-FF52-4264-9253-A367C0780330}" srcOrd="1" destOrd="0" presId="urn:microsoft.com/office/officeart/2005/8/layout/matrix1"/>
    <dgm:cxn modelId="{DBF33F61-353F-4B3B-BB94-42D5C14D7EB7}" type="presOf" srcId="{57912106-C33D-41DA-A4B5-CBAC8A6AE80F}" destId="{DFAB2B53-3EB9-44C5-9137-DA7EBB07A260}" srcOrd="0" destOrd="0" presId="urn:microsoft.com/office/officeart/2005/8/layout/matrix1"/>
    <dgm:cxn modelId="{250CAD69-C33A-4EB0-9CD9-861BAD0073E4}" srcId="{57912106-C33D-41DA-A4B5-CBAC8A6AE80F}" destId="{FBC672DA-0091-4C83-BF35-E4C89DDA80AB}" srcOrd="0" destOrd="0" parTransId="{1A16D9CD-2BB3-460A-9720-F6506D565CBA}" sibTransId="{56C7FBC1-7698-4D24-9142-A5504E7F9E42}"/>
    <dgm:cxn modelId="{88408677-D620-4270-B805-E9DFB4028EC2}" type="presOf" srcId="{FBC672DA-0091-4C83-BF35-E4C89DDA80AB}" destId="{2E8DCC49-5C0E-4354-B023-A78BA2CEAE64}" srcOrd="0" destOrd="0" presId="urn:microsoft.com/office/officeart/2005/8/layout/matrix1"/>
    <dgm:cxn modelId="{73025259-2E7C-461D-A088-854A88769CB1}" type="presOf" srcId="{66A9DE80-F9C0-4B0A-89B9-A918E395A5AF}" destId="{7D069C48-3BC9-43FF-98BD-24461D36D0FD}" srcOrd="1" destOrd="0" presId="urn:microsoft.com/office/officeart/2005/8/layout/matrix1"/>
    <dgm:cxn modelId="{9BF7179A-7015-44DF-9569-4A856B8D09F9}" type="presOf" srcId="{66A9DE80-F9C0-4B0A-89B9-A918E395A5AF}" destId="{BB5CE8B7-FB33-4DF2-B0FC-761E5E34BD9A}" srcOrd="0" destOrd="0" presId="urn:microsoft.com/office/officeart/2005/8/layout/matrix1"/>
    <dgm:cxn modelId="{DC8FD7A4-E2F8-47D5-A126-1894DE0286AF}" type="presOf" srcId="{78C51DBF-2498-459C-ADA7-871F55D5FE71}" destId="{A1244946-5267-4447-B099-69C2D013D9E2}" srcOrd="0" destOrd="0" presId="urn:microsoft.com/office/officeart/2005/8/layout/matrix1"/>
    <dgm:cxn modelId="{16842BB3-DA9E-4420-B4CD-F952DC5602EC}" srcId="{FBC672DA-0091-4C83-BF35-E4C89DDA80AB}" destId="{D1A8FBF8-F886-48C5-8C85-BBB730992279}" srcOrd="0" destOrd="0" parTransId="{4E98CE29-5D09-46EE-8F69-0977C8A29503}" sibTransId="{14B5EF83-897F-4A5C-90A0-C8D8D757E527}"/>
    <dgm:cxn modelId="{FC14D8B4-C63A-476E-9E7C-10A5F87F7146}" type="presOf" srcId="{D1A8FBF8-F886-48C5-8C85-BBB730992279}" destId="{F99F0156-482B-4D79-B2C4-56E031250269}" srcOrd="1" destOrd="0" presId="urn:microsoft.com/office/officeart/2005/8/layout/matrix1"/>
    <dgm:cxn modelId="{69FA4DB5-350D-4428-80B8-7EBCF7526A60}" type="presOf" srcId="{A9D12521-26E4-4379-A79F-0998674F11BC}" destId="{730214AD-EB8B-4EA3-AC24-60ECF73E3739}" srcOrd="0" destOrd="0" presId="urn:microsoft.com/office/officeart/2005/8/layout/matrix1"/>
    <dgm:cxn modelId="{062869BE-6A18-4AD6-942B-707390021F96}" type="presOf" srcId="{D1A8FBF8-F886-48C5-8C85-BBB730992279}" destId="{6591273C-57C3-41DC-B789-2DFF04F4F701}" srcOrd="0" destOrd="0" presId="urn:microsoft.com/office/officeart/2005/8/layout/matrix1"/>
    <dgm:cxn modelId="{B4891BE0-A2DA-4FA7-AFD6-F094F9554F75}" srcId="{FBC672DA-0091-4C83-BF35-E4C89DDA80AB}" destId="{78C51DBF-2498-459C-ADA7-871F55D5FE71}" srcOrd="3" destOrd="0" parTransId="{8B7688E0-E4AD-4C41-BB27-1BEE46F1BFB0}" sibTransId="{1BF40D22-C27B-4E37-9B54-49C5765C72DA}"/>
    <dgm:cxn modelId="{93DA86E4-B593-48B6-B16A-D5702CEB8C32}" type="presOf" srcId="{78C51DBF-2498-459C-ADA7-871F55D5FE71}" destId="{AB775127-AFFA-4B20-8AE8-8E63637EBDE7}" srcOrd="1" destOrd="0" presId="urn:microsoft.com/office/officeart/2005/8/layout/matrix1"/>
    <dgm:cxn modelId="{ADB3589B-EF7A-4A8D-95A2-15752A08F0C6}" type="presParOf" srcId="{DFAB2B53-3EB9-44C5-9137-DA7EBB07A260}" destId="{EF870AE7-9D3C-4954-BECE-2E4359552D02}" srcOrd="0" destOrd="0" presId="urn:microsoft.com/office/officeart/2005/8/layout/matrix1"/>
    <dgm:cxn modelId="{8129FAB8-6C0D-48EA-9EF5-3E45941F6C51}" type="presParOf" srcId="{EF870AE7-9D3C-4954-BECE-2E4359552D02}" destId="{6591273C-57C3-41DC-B789-2DFF04F4F701}" srcOrd="0" destOrd="0" presId="urn:microsoft.com/office/officeart/2005/8/layout/matrix1"/>
    <dgm:cxn modelId="{9912684F-A7F6-4C54-830A-22822051AD06}" type="presParOf" srcId="{EF870AE7-9D3C-4954-BECE-2E4359552D02}" destId="{F99F0156-482B-4D79-B2C4-56E031250269}" srcOrd="1" destOrd="0" presId="urn:microsoft.com/office/officeart/2005/8/layout/matrix1"/>
    <dgm:cxn modelId="{A071C249-C98C-4699-AD88-DCE9E97EA58E}" type="presParOf" srcId="{EF870AE7-9D3C-4954-BECE-2E4359552D02}" destId="{BB5CE8B7-FB33-4DF2-B0FC-761E5E34BD9A}" srcOrd="2" destOrd="0" presId="urn:microsoft.com/office/officeart/2005/8/layout/matrix1"/>
    <dgm:cxn modelId="{F607BA6F-81F2-4E5A-B262-7FA60331571D}" type="presParOf" srcId="{EF870AE7-9D3C-4954-BECE-2E4359552D02}" destId="{7D069C48-3BC9-43FF-98BD-24461D36D0FD}" srcOrd="3" destOrd="0" presId="urn:microsoft.com/office/officeart/2005/8/layout/matrix1"/>
    <dgm:cxn modelId="{4B33131B-9990-47A6-947E-E5F9DF15206C}" type="presParOf" srcId="{EF870AE7-9D3C-4954-BECE-2E4359552D02}" destId="{730214AD-EB8B-4EA3-AC24-60ECF73E3739}" srcOrd="4" destOrd="0" presId="urn:microsoft.com/office/officeart/2005/8/layout/matrix1"/>
    <dgm:cxn modelId="{4529B4D8-0049-4B1B-AFF2-B76D9C63992E}" type="presParOf" srcId="{EF870AE7-9D3C-4954-BECE-2E4359552D02}" destId="{9F7BDD62-FF52-4264-9253-A367C0780330}" srcOrd="5" destOrd="0" presId="urn:microsoft.com/office/officeart/2005/8/layout/matrix1"/>
    <dgm:cxn modelId="{57D0126A-0030-4868-AFA1-BE0C9F2F8772}" type="presParOf" srcId="{EF870AE7-9D3C-4954-BECE-2E4359552D02}" destId="{A1244946-5267-4447-B099-69C2D013D9E2}" srcOrd="6" destOrd="0" presId="urn:microsoft.com/office/officeart/2005/8/layout/matrix1"/>
    <dgm:cxn modelId="{203CA8D8-8F95-4D67-A758-A835B483EFB6}" type="presParOf" srcId="{EF870AE7-9D3C-4954-BECE-2E4359552D02}" destId="{AB775127-AFFA-4B20-8AE8-8E63637EBDE7}" srcOrd="7" destOrd="0" presId="urn:microsoft.com/office/officeart/2005/8/layout/matrix1"/>
    <dgm:cxn modelId="{E32955A0-C0EA-4270-91D4-FB965C45C822}" type="presParOf" srcId="{DFAB2B53-3EB9-44C5-9137-DA7EBB07A260}" destId="{2E8DCC49-5C0E-4354-B023-A78BA2CEAE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630E1-2C04-4B0D-BFF0-AC5587BEA6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B18382-6FC9-46C3-A238-D0348B9B4316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Modelos Disruptivos de Negócios</a:t>
          </a:r>
        </a:p>
      </dgm:t>
    </dgm:pt>
    <dgm:pt modelId="{A83F8E44-5EDF-40BE-8BCF-52F90A9FB0AC}" type="parTrans" cxnId="{70E49315-18B7-4C2E-B1D9-83C54CD9F57B}">
      <dgm:prSet/>
      <dgm:spPr/>
      <dgm:t>
        <a:bodyPr/>
        <a:lstStyle/>
        <a:p>
          <a:endParaRPr lang="pt-BR"/>
        </a:p>
      </dgm:t>
    </dgm:pt>
    <dgm:pt modelId="{962BCC0E-52A7-40EB-BB86-C3C4201981A3}" type="sibTrans" cxnId="{70E49315-18B7-4C2E-B1D9-83C54CD9F57B}">
      <dgm:prSet/>
      <dgm:spPr/>
      <dgm:t>
        <a:bodyPr/>
        <a:lstStyle/>
        <a:p>
          <a:endParaRPr lang="pt-BR"/>
        </a:p>
      </dgm:t>
    </dgm:pt>
    <dgm:pt modelId="{E95C222D-D4AB-4B59-87E2-84D9DA91E562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Inclusão Tecnológica</a:t>
          </a:r>
        </a:p>
      </dgm:t>
    </dgm:pt>
    <dgm:pt modelId="{604FACB6-7874-4EB5-AD06-B5A30CEF906E}" type="parTrans" cxnId="{3055A76F-F786-40E9-946F-ECA9A24384FA}">
      <dgm:prSet/>
      <dgm:spPr/>
      <dgm:t>
        <a:bodyPr/>
        <a:lstStyle/>
        <a:p>
          <a:endParaRPr lang="pt-BR"/>
        </a:p>
      </dgm:t>
    </dgm:pt>
    <dgm:pt modelId="{E40C1A72-2627-4E95-BB8D-5E0BD247DA6F}" type="sibTrans" cxnId="{3055A76F-F786-40E9-946F-ECA9A24384FA}">
      <dgm:prSet/>
      <dgm:spPr/>
      <dgm:t>
        <a:bodyPr/>
        <a:lstStyle/>
        <a:p>
          <a:endParaRPr lang="pt-BR"/>
        </a:p>
      </dgm:t>
    </dgm:pt>
    <dgm:pt modelId="{BB359E8E-D6B5-4DCC-B8BC-8F260C063E0A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Robotização</a:t>
          </a:r>
        </a:p>
      </dgm:t>
    </dgm:pt>
    <dgm:pt modelId="{0858D2B7-AF2D-4791-8FEE-BDBF9E572B52}" type="parTrans" cxnId="{31724B43-CB89-41B8-B5FF-125D41CE1825}">
      <dgm:prSet/>
      <dgm:spPr/>
      <dgm:t>
        <a:bodyPr/>
        <a:lstStyle/>
        <a:p>
          <a:endParaRPr lang="pt-BR"/>
        </a:p>
      </dgm:t>
    </dgm:pt>
    <dgm:pt modelId="{2AED2F58-CC5E-4384-A382-6F33ED87DAEF}" type="sibTrans" cxnId="{31724B43-CB89-41B8-B5FF-125D41CE1825}">
      <dgm:prSet/>
      <dgm:spPr/>
      <dgm:t>
        <a:bodyPr/>
        <a:lstStyle/>
        <a:p>
          <a:endParaRPr lang="pt-BR"/>
        </a:p>
      </dgm:t>
    </dgm:pt>
    <dgm:pt modelId="{2442C4CB-A176-4F35-B3B5-EC6A1584DC70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Nacionalismos x </a:t>
          </a:r>
        </a:p>
        <a:p>
          <a:r>
            <a:rPr lang="pt-BR" dirty="0"/>
            <a:t>Livre Comércio</a:t>
          </a:r>
        </a:p>
      </dgm:t>
    </dgm:pt>
    <dgm:pt modelId="{7EBF6278-340F-4121-BB25-F4CDEB373760}" type="parTrans" cxnId="{C1F12F6D-EDBF-4CC5-BD57-F6676B8D0B21}">
      <dgm:prSet/>
      <dgm:spPr/>
      <dgm:t>
        <a:bodyPr/>
        <a:lstStyle/>
        <a:p>
          <a:endParaRPr lang="pt-BR"/>
        </a:p>
      </dgm:t>
    </dgm:pt>
    <dgm:pt modelId="{F8802D88-DD60-478B-ADFC-29A26D898A54}" type="sibTrans" cxnId="{C1F12F6D-EDBF-4CC5-BD57-F6676B8D0B21}">
      <dgm:prSet/>
      <dgm:spPr/>
      <dgm:t>
        <a:bodyPr/>
        <a:lstStyle/>
        <a:p>
          <a:endParaRPr lang="pt-BR"/>
        </a:p>
      </dgm:t>
    </dgm:pt>
    <dgm:pt modelId="{7E7279E6-0C56-4FCE-AF99-C52DAF27701D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Tecnologias Emergentes</a:t>
          </a:r>
        </a:p>
      </dgm:t>
    </dgm:pt>
    <dgm:pt modelId="{489E142F-6573-46A5-B30D-E69BB7441C62}" type="parTrans" cxnId="{996F5B35-012E-4A21-96D2-A51C73BD062D}">
      <dgm:prSet/>
      <dgm:spPr/>
      <dgm:t>
        <a:bodyPr/>
        <a:lstStyle/>
        <a:p>
          <a:endParaRPr lang="pt-BR"/>
        </a:p>
      </dgm:t>
    </dgm:pt>
    <dgm:pt modelId="{A7BB4408-8D4E-42EB-ADBD-5260ACF6ED6F}" type="sibTrans" cxnId="{996F5B35-012E-4A21-96D2-A51C73BD062D}">
      <dgm:prSet/>
      <dgm:spPr/>
      <dgm:t>
        <a:bodyPr/>
        <a:lstStyle/>
        <a:p>
          <a:endParaRPr lang="pt-BR"/>
        </a:p>
      </dgm:t>
    </dgm:pt>
    <dgm:pt modelId="{5CE516B8-D92A-4D26-98E7-2207BA7C2920}" type="pres">
      <dgm:prSet presAssocID="{872630E1-2C04-4B0D-BFF0-AC5587BEA688}" presName="cycle" presStyleCnt="0">
        <dgm:presLayoutVars>
          <dgm:dir/>
          <dgm:resizeHandles val="exact"/>
        </dgm:presLayoutVars>
      </dgm:prSet>
      <dgm:spPr/>
    </dgm:pt>
    <dgm:pt modelId="{B04EDD6E-9A11-4F77-94D7-EC62A167DB21}" type="pres">
      <dgm:prSet presAssocID="{E1B18382-6FC9-46C3-A238-D0348B9B4316}" presName="node" presStyleLbl="node1" presStyleIdx="0" presStyleCnt="5">
        <dgm:presLayoutVars>
          <dgm:bulletEnabled val="1"/>
        </dgm:presLayoutVars>
      </dgm:prSet>
      <dgm:spPr/>
    </dgm:pt>
    <dgm:pt modelId="{DBD8E7C4-183B-489D-A61A-9951172BEF48}" type="pres">
      <dgm:prSet presAssocID="{E1B18382-6FC9-46C3-A238-D0348B9B4316}" presName="spNode" presStyleCnt="0"/>
      <dgm:spPr/>
    </dgm:pt>
    <dgm:pt modelId="{ED99A81D-711D-41D9-97A7-296BEF1600A0}" type="pres">
      <dgm:prSet presAssocID="{962BCC0E-52A7-40EB-BB86-C3C4201981A3}" presName="sibTrans" presStyleLbl="sibTrans1D1" presStyleIdx="0" presStyleCnt="5"/>
      <dgm:spPr/>
    </dgm:pt>
    <dgm:pt modelId="{81DF3423-F4ED-4FB3-B875-E636606CF201}" type="pres">
      <dgm:prSet presAssocID="{E95C222D-D4AB-4B59-87E2-84D9DA91E562}" presName="node" presStyleLbl="node1" presStyleIdx="1" presStyleCnt="5">
        <dgm:presLayoutVars>
          <dgm:bulletEnabled val="1"/>
        </dgm:presLayoutVars>
      </dgm:prSet>
      <dgm:spPr/>
    </dgm:pt>
    <dgm:pt modelId="{4ED9A497-66C1-41FF-B8A4-83E35981893F}" type="pres">
      <dgm:prSet presAssocID="{E95C222D-D4AB-4B59-87E2-84D9DA91E562}" presName="spNode" presStyleCnt="0"/>
      <dgm:spPr/>
    </dgm:pt>
    <dgm:pt modelId="{4E74D91E-2083-4E06-BD93-0079CA8652E4}" type="pres">
      <dgm:prSet presAssocID="{E40C1A72-2627-4E95-BB8D-5E0BD247DA6F}" presName="sibTrans" presStyleLbl="sibTrans1D1" presStyleIdx="1" presStyleCnt="5"/>
      <dgm:spPr/>
    </dgm:pt>
    <dgm:pt modelId="{E025D91B-486E-4945-AEE7-9BF0EF1CEDBE}" type="pres">
      <dgm:prSet presAssocID="{BB359E8E-D6B5-4DCC-B8BC-8F260C063E0A}" presName="node" presStyleLbl="node1" presStyleIdx="2" presStyleCnt="5">
        <dgm:presLayoutVars>
          <dgm:bulletEnabled val="1"/>
        </dgm:presLayoutVars>
      </dgm:prSet>
      <dgm:spPr/>
    </dgm:pt>
    <dgm:pt modelId="{FC405585-E741-4175-98B3-4503342D9A2D}" type="pres">
      <dgm:prSet presAssocID="{BB359E8E-D6B5-4DCC-B8BC-8F260C063E0A}" presName="spNode" presStyleCnt="0"/>
      <dgm:spPr/>
    </dgm:pt>
    <dgm:pt modelId="{E1F3AC18-60DF-43D3-991E-44A4855271B5}" type="pres">
      <dgm:prSet presAssocID="{2AED2F58-CC5E-4384-A382-6F33ED87DAEF}" presName="sibTrans" presStyleLbl="sibTrans1D1" presStyleIdx="2" presStyleCnt="5"/>
      <dgm:spPr/>
    </dgm:pt>
    <dgm:pt modelId="{A69A1E85-A065-4DBD-BA0A-A4896111D34C}" type="pres">
      <dgm:prSet presAssocID="{2442C4CB-A176-4F35-B3B5-EC6A1584DC70}" presName="node" presStyleLbl="node1" presStyleIdx="3" presStyleCnt="5">
        <dgm:presLayoutVars>
          <dgm:bulletEnabled val="1"/>
        </dgm:presLayoutVars>
      </dgm:prSet>
      <dgm:spPr/>
    </dgm:pt>
    <dgm:pt modelId="{3FFAF300-87C8-4B2A-921A-9AB0FE13DE50}" type="pres">
      <dgm:prSet presAssocID="{2442C4CB-A176-4F35-B3B5-EC6A1584DC70}" presName="spNode" presStyleCnt="0"/>
      <dgm:spPr/>
    </dgm:pt>
    <dgm:pt modelId="{F39E4B19-9127-4A9C-9332-A245018C817C}" type="pres">
      <dgm:prSet presAssocID="{F8802D88-DD60-478B-ADFC-29A26D898A54}" presName="sibTrans" presStyleLbl="sibTrans1D1" presStyleIdx="3" presStyleCnt="5"/>
      <dgm:spPr/>
    </dgm:pt>
    <dgm:pt modelId="{8821D8AC-E017-4884-B6F5-4D6019DC67E3}" type="pres">
      <dgm:prSet presAssocID="{7E7279E6-0C56-4FCE-AF99-C52DAF27701D}" presName="node" presStyleLbl="node1" presStyleIdx="4" presStyleCnt="5">
        <dgm:presLayoutVars>
          <dgm:bulletEnabled val="1"/>
        </dgm:presLayoutVars>
      </dgm:prSet>
      <dgm:spPr/>
    </dgm:pt>
    <dgm:pt modelId="{90412830-235F-4156-BE35-D2416B8E6BDF}" type="pres">
      <dgm:prSet presAssocID="{7E7279E6-0C56-4FCE-AF99-C52DAF27701D}" presName="spNode" presStyleCnt="0"/>
      <dgm:spPr/>
    </dgm:pt>
    <dgm:pt modelId="{03372F8F-E355-456C-BCC0-0414311DAF90}" type="pres">
      <dgm:prSet presAssocID="{A7BB4408-8D4E-42EB-ADBD-5260ACF6ED6F}" presName="sibTrans" presStyleLbl="sibTrans1D1" presStyleIdx="4" presStyleCnt="5"/>
      <dgm:spPr/>
    </dgm:pt>
  </dgm:ptLst>
  <dgm:cxnLst>
    <dgm:cxn modelId="{70E49315-18B7-4C2E-B1D9-83C54CD9F57B}" srcId="{872630E1-2C04-4B0D-BFF0-AC5587BEA688}" destId="{E1B18382-6FC9-46C3-A238-D0348B9B4316}" srcOrd="0" destOrd="0" parTransId="{A83F8E44-5EDF-40BE-8BCF-52F90A9FB0AC}" sibTransId="{962BCC0E-52A7-40EB-BB86-C3C4201981A3}"/>
    <dgm:cxn modelId="{094AFD22-622D-46B8-9D81-5E5F944C6ACA}" type="presOf" srcId="{F8802D88-DD60-478B-ADFC-29A26D898A54}" destId="{F39E4B19-9127-4A9C-9332-A245018C817C}" srcOrd="0" destOrd="0" presId="urn:microsoft.com/office/officeart/2005/8/layout/cycle6"/>
    <dgm:cxn modelId="{996F5B35-012E-4A21-96D2-A51C73BD062D}" srcId="{872630E1-2C04-4B0D-BFF0-AC5587BEA688}" destId="{7E7279E6-0C56-4FCE-AF99-C52DAF27701D}" srcOrd="4" destOrd="0" parTransId="{489E142F-6573-46A5-B30D-E69BB7441C62}" sibTransId="{A7BB4408-8D4E-42EB-ADBD-5260ACF6ED6F}"/>
    <dgm:cxn modelId="{1B3CEF3C-103E-4844-B6CC-A5C3F72C9369}" type="presOf" srcId="{BB359E8E-D6B5-4DCC-B8BC-8F260C063E0A}" destId="{E025D91B-486E-4945-AEE7-9BF0EF1CEDBE}" srcOrd="0" destOrd="0" presId="urn:microsoft.com/office/officeart/2005/8/layout/cycle6"/>
    <dgm:cxn modelId="{8B29BF5B-E4BB-401C-B10C-9AEF583A066A}" type="presOf" srcId="{E1B18382-6FC9-46C3-A238-D0348B9B4316}" destId="{B04EDD6E-9A11-4F77-94D7-EC62A167DB21}" srcOrd="0" destOrd="0" presId="urn:microsoft.com/office/officeart/2005/8/layout/cycle6"/>
    <dgm:cxn modelId="{1F266361-A5DC-4019-9779-889D07A92626}" type="presOf" srcId="{7E7279E6-0C56-4FCE-AF99-C52DAF27701D}" destId="{8821D8AC-E017-4884-B6F5-4D6019DC67E3}" srcOrd="0" destOrd="0" presId="urn:microsoft.com/office/officeart/2005/8/layout/cycle6"/>
    <dgm:cxn modelId="{31724B43-CB89-41B8-B5FF-125D41CE1825}" srcId="{872630E1-2C04-4B0D-BFF0-AC5587BEA688}" destId="{BB359E8E-D6B5-4DCC-B8BC-8F260C063E0A}" srcOrd="2" destOrd="0" parTransId="{0858D2B7-AF2D-4791-8FEE-BDBF9E572B52}" sibTransId="{2AED2F58-CC5E-4384-A382-6F33ED87DAEF}"/>
    <dgm:cxn modelId="{C1F12F6D-EDBF-4CC5-BD57-F6676B8D0B21}" srcId="{872630E1-2C04-4B0D-BFF0-AC5587BEA688}" destId="{2442C4CB-A176-4F35-B3B5-EC6A1584DC70}" srcOrd="3" destOrd="0" parTransId="{7EBF6278-340F-4121-BB25-F4CDEB373760}" sibTransId="{F8802D88-DD60-478B-ADFC-29A26D898A54}"/>
    <dgm:cxn modelId="{3055A76F-F786-40E9-946F-ECA9A24384FA}" srcId="{872630E1-2C04-4B0D-BFF0-AC5587BEA688}" destId="{E95C222D-D4AB-4B59-87E2-84D9DA91E562}" srcOrd="1" destOrd="0" parTransId="{604FACB6-7874-4EB5-AD06-B5A30CEF906E}" sibTransId="{E40C1A72-2627-4E95-BB8D-5E0BD247DA6F}"/>
    <dgm:cxn modelId="{78E7DE5A-C4A4-48EC-ADAC-9C037996F5FE}" type="presOf" srcId="{872630E1-2C04-4B0D-BFF0-AC5587BEA688}" destId="{5CE516B8-D92A-4D26-98E7-2207BA7C2920}" srcOrd="0" destOrd="0" presId="urn:microsoft.com/office/officeart/2005/8/layout/cycle6"/>
    <dgm:cxn modelId="{C4EF987B-C3FA-4462-9CB8-ABC5696EDCFD}" type="presOf" srcId="{E95C222D-D4AB-4B59-87E2-84D9DA91E562}" destId="{81DF3423-F4ED-4FB3-B875-E636606CF201}" srcOrd="0" destOrd="0" presId="urn:microsoft.com/office/officeart/2005/8/layout/cycle6"/>
    <dgm:cxn modelId="{54DE9789-A888-4AA3-9312-FB4A4CEBA391}" type="presOf" srcId="{2442C4CB-A176-4F35-B3B5-EC6A1584DC70}" destId="{A69A1E85-A065-4DBD-BA0A-A4896111D34C}" srcOrd="0" destOrd="0" presId="urn:microsoft.com/office/officeart/2005/8/layout/cycle6"/>
    <dgm:cxn modelId="{5029A793-D443-45D8-94CA-4FDB854F8BA6}" type="presOf" srcId="{E40C1A72-2627-4E95-BB8D-5E0BD247DA6F}" destId="{4E74D91E-2083-4E06-BD93-0079CA8652E4}" srcOrd="0" destOrd="0" presId="urn:microsoft.com/office/officeart/2005/8/layout/cycle6"/>
    <dgm:cxn modelId="{89A10699-7BE0-4E2C-AB75-99D8BEC2CF41}" type="presOf" srcId="{2AED2F58-CC5E-4384-A382-6F33ED87DAEF}" destId="{E1F3AC18-60DF-43D3-991E-44A4855271B5}" srcOrd="0" destOrd="0" presId="urn:microsoft.com/office/officeart/2005/8/layout/cycle6"/>
    <dgm:cxn modelId="{CF8F2AAA-A81F-476C-8234-893F33AEABA9}" type="presOf" srcId="{962BCC0E-52A7-40EB-BB86-C3C4201981A3}" destId="{ED99A81D-711D-41D9-97A7-296BEF1600A0}" srcOrd="0" destOrd="0" presId="urn:microsoft.com/office/officeart/2005/8/layout/cycle6"/>
    <dgm:cxn modelId="{5D73BBE3-E9E6-4B5C-9444-D34A2B76C3D4}" type="presOf" srcId="{A7BB4408-8D4E-42EB-ADBD-5260ACF6ED6F}" destId="{03372F8F-E355-456C-BCC0-0414311DAF90}" srcOrd="0" destOrd="0" presId="urn:microsoft.com/office/officeart/2005/8/layout/cycle6"/>
    <dgm:cxn modelId="{0ACE98BF-D636-421E-A286-CF212F7EE407}" type="presParOf" srcId="{5CE516B8-D92A-4D26-98E7-2207BA7C2920}" destId="{B04EDD6E-9A11-4F77-94D7-EC62A167DB21}" srcOrd="0" destOrd="0" presId="urn:microsoft.com/office/officeart/2005/8/layout/cycle6"/>
    <dgm:cxn modelId="{338818F5-B8C6-4F78-BC39-A9E9232CCAFB}" type="presParOf" srcId="{5CE516B8-D92A-4D26-98E7-2207BA7C2920}" destId="{DBD8E7C4-183B-489D-A61A-9951172BEF48}" srcOrd="1" destOrd="0" presId="urn:microsoft.com/office/officeart/2005/8/layout/cycle6"/>
    <dgm:cxn modelId="{D821F7EE-FA46-4440-8025-7B5115809235}" type="presParOf" srcId="{5CE516B8-D92A-4D26-98E7-2207BA7C2920}" destId="{ED99A81D-711D-41D9-97A7-296BEF1600A0}" srcOrd="2" destOrd="0" presId="urn:microsoft.com/office/officeart/2005/8/layout/cycle6"/>
    <dgm:cxn modelId="{411C7487-80B0-47DF-B2E2-6994FBE8E6AB}" type="presParOf" srcId="{5CE516B8-D92A-4D26-98E7-2207BA7C2920}" destId="{81DF3423-F4ED-4FB3-B875-E636606CF201}" srcOrd="3" destOrd="0" presId="urn:microsoft.com/office/officeart/2005/8/layout/cycle6"/>
    <dgm:cxn modelId="{2904DEB2-DA87-4A38-98FC-8E4809E7973A}" type="presParOf" srcId="{5CE516B8-D92A-4D26-98E7-2207BA7C2920}" destId="{4ED9A497-66C1-41FF-B8A4-83E35981893F}" srcOrd="4" destOrd="0" presId="urn:microsoft.com/office/officeart/2005/8/layout/cycle6"/>
    <dgm:cxn modelId="{78FDD4B3-80A2-4A6A-B6E5-F7C4534B856D}" type="presParOf" srcId="{5CE516B8-D92A-4D26-98E7-2207BA7C2920}" destId="{4E74D91E-2083-4E06-BD93-0079CA8652E4}" srcOrd="5" destOrd="0" presId="urn:microsoft.com/office/officeart/2005/8/layout/cycle6"/>
    <dgm:cxn modelId="{06BF8847-F166-45E5-BEA0-70F6FB697E21}" type="presParOf" srcId="{5CE516B8-D92A-4D26-98E7-2207BA7C2920}" destId="{E025D91B-486E-4945-AEE7-9BF0EF1CEDBE}" srcOrd="6" destOrd="0" presId="urn:microsoft.com/office/officeart/2005/8/layout/cycle6"/>
    <dgm:cxn modelId="{A51E924A-A384-4B06-92AC-CC05086E289A}" type="presParOf" srcId="{5CE516B8-D92A-4D26-98E7-2207BA7C2920}" destId="{FC405585-E741-4175-98B3-4503342D9A2D}" srcOrd="7" destOrd="0" presId="urn:microsoft.com/office/officeart/2005/8/layout/cycle6"/>
    <dgm:cxn modelId="{929E41AD-BFEE-47A0-8C53-C000B2031AFF}" type="presParOf" srcId="{5CE516B8-D92A-4D26-98E7-2207BA7C2920}" destId="{E1F3AC18-60DF-43D3-991E-44A4855271B5}" srcOrd="8" destOrd="0" presId="urn:microsoft.com/office/officeart/2005/8/layout/cycle6"/>
    <dgm:cxn modelId="{BFFAB9D0-B477-402C-9A18-3A4F97C5BB25}" type="presParOf" srcId="{5CE516B8-D92A-4D26-98E7-2207BA7C2920}" destId="{A69A1E85-A065-4DBD-BA0A-A4896111D34C}" srcOrd="9" destOrd="0" presId="urn:microsoft.com/office/officeart/2005/8/layout/cycle6"/>
    <dgm:cxn modelId="{39BF537F-E583-43AB-B756-3445D09844DC}" type="presParOf" srcId="{5CE516B8-D92A-4D26-98E7-2207BA7C2920}" destId="{3FFAF300-87C8-4B2A-921A-9AB0FE13DE50}" srcOrd="10" destOrd="0" presId="urn:microsoft.com/office/officeart/2005/8/layout/cycle6"/>
    <dgm:cxn modelId="{12D20D89-64C1-4F21-90ED-17E6C64CC2F4}" type="presParOf" srcId="{5CE516B8-D92A-4D26-98E7-2207BA7C2920}" destId="{F39E4B19-9127-4A9C-9332-A245018C817C}" srcOrd="11" destOrd="0" presId="urn:microsoft.com/office/officeart/2005/8/layout/cycle6"/>
    <dgm:cxn modelId="{8F640CD2-58B7-40F1-9B03-E869C65665B9}" type="presParOf" srcId="{5CE516B8-D92A-4D26-98E7-2207BA7C2920}" destId="{8821D8AC-E017-4884-B6F5-4D6019DC67E3}" srcOrd="12" destOrd="0" presId="urn:microsoft.com/office/officeart/2005/8/layout/cycle6"/>
    <dgm:cxn modelId="{E8CED41A-90EB-4079-A2A3-0FDBFCDDC65D}" type="presParOf" srcId="{5CE516B8-D92A-4D26-98E7-2207BA7C2920}" destId="{90412830-235F-4156-BE35-D2416B8E6BDF}" srcOrd="13" destOrd="0" presId="urn:microsoft.com/office/officeart/2005/8/layout/cycle6"/>
    <dgm:cxn modelId="{3D96B053-C52F-4C78-B934-98C38C9EC827}" type="presParOf" srcId="{5CE516B8-D92A-4D26-98E7-2207BA7C2920}" destId="{03372F8F-E355-456C-BCC0-0414311DAF9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630E1-2C04-4B0D-BFF0-AC5587BEA6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B18382-6FC9-46C3-A238-D0348B9B4316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 err="1"/>
            <a:t>Paradiplomacia</a:t>
          </a:r>
          <a:endParaRPr lang="pt-BR" sz="1800" dirty="0"/>
        </a:p>
      </dgm:t>
    </dgm:pt>
    <dgm:pt modelId="{A83F8E44-5EDF-40BE-8BCF-52F90A9FB0AC}" type="parTrans" cxnId="{70E49315-18B7-4C2E-B1D9-83C54CD9F57B}">
      <dgm:prSet/>
      <dgm:spPr/>
      <dgm:t>
        <a:bodyPr/>
        <a:lstStyle/>
        <a:p>
          <a:endParaRPr lang="pt-BR"/>
        </a:p>
      </dgm:t>
    </dgm:pt>
    <dgm:pt modelId="{962BCC0E-52A7-40EB-BB86-C3C4201981A3}" type="sibTrans" cxnId="{70E49315-18B7-4C2E-B1D9-83C54CD9F57B}">
      <dgm:prSet/>
      <dgm:spPr/>
      <dgm:t>
        <a:bodyPr/>
        <a:lstStyle/>
        <a:p>
          <a:endParaRPr lang="pt-BR"/>
        </a:p>
      </dgm:t>
    </dgm:pt>
    <dgm:pt modelId="{E95C222D-D4AB-4B59-87E2-84D9DA91E562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/>
            <a:t>Competição Acirrada por Investimentos</a:t>
          </a:r>
        </a:p>
      </dgm:t>
    </dgm:pt>
    <dgm:pt modelId="{604FACB6-7874-4EB5-AD06-B5A30CEF906E}" type="parTrans" cxnId="{3055A76F-F786-40E9-946F-ECA9A24384FA}">
      <dgm:prSet/>
      <dgm:spPr/>
      <dgm:t>
        <a:bodyPr/>
        <a:lstStyle/>
        <a:p>
          <a:endParaRPr lang="pt-BR"/>
        </a:p>
      </dgm:t>
    </dgm:pt>
    <dgm:pt modelId="{E40C1A72-2627-4E95-BB8D-5E0BD247DA6F}" type="sibTrans" cxnId="{3055A76F-F786-40E9-946F-ECA9A24384FA}">
      <dgm:prSet/>
      <dgm:spPr/>
      <dgm:t>
        <a:bodyPr/>
        <a:lstStyle/>
        <a:p>
          <a:endParaRPr lang="pt-BR"/>
        </a:p>
      </dgm:t>
    </dgm:pt>
    <dgm:pt modelId="{BB359E8E-D6B5-4DCC-B8BC-8F260C063E0A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/>
            <a:t>Cadeias Globais de Valor</a:t>
          </a:r>
        </a:p>
      </dgm:t>
    </dgm:pt>
    <dgm:pt modelId="{0858D2B7-AF2D-4791-8FEE-BDBF9E572B52}" type="parTrans" cxnId="{31724B43-CB89-41B8-B5FF-125D41CE1825}">
      <dgm:prSet/>
      <dgm:spPr/>
      <dgm:t>
        <a:bodyPr/>
        <a:lstStyle/>
        <a:p>
          <a:endParaRPr lang="pt-BR"/>
        </a:p>
      </dgm:t>
    </dgm:pt>
    <dgm:pt modelId="{2AED2F58-CC5E-4384-A382-6F33ED87DAEF}" type="sibTrans" cxnId="{31724B43-CB89-41B8-B5FF-125D41CE1825}">
      <dgm:prSet/>
      <dgm:spPr/>
      <dgm:t>
        <a:bodyPr/>
        <a:lstStyle/>
        <a:p>
          <a:endParaRPr lang="pt-BR"/>
        </a:p>
      </dgm:t>
    </dgm:pt>
    <dgm:pt modelId="{2442C4CB-A176-4F35-B3B5-EC6A1584DC70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/>
            <a:t>Segurança Jurídica</a:t>
          </a:r>
        </a:p>
      </dgm:t>
    </dgm:pt>
    <dgm:pt modelId="{7EBF6278-340F-4121-BB25-F4CDEB373760}" type="parTrans" cxnId="{C1F12F6D-EDBF-4CC5-BD57-F6676B8D0B21}">
      <dgm:prSet/>
      <dgm:spPr/>
      <dgm:t>
        <a:bodyPr/>
        <a:lstStyle/>
        <a:p>
          <a:endParaRPr lang="pt-BR"/>
        </a:p>
      </dgm:t>
    </dgm:pt>
    <dgm:pt modelId="{F8802D88-DD60-478B-ADFC-29A26D898A54}" type="sibTrans" cxnId="{C1F12F6D-EDBF-4CC5-BD57-F6676B8D0B21}">
      <dgm:prSet/>
      <dgm:spPr/>
      <dgm:t>
        <a:bodyPr/>
        <a:lstStyle/>
        <a:p>
          <a:endParaRPr lang="pt-BR"/>
        </a:p>
      </dgm:t>
    </dgm:pt>
    <dgm:pt modelId="{7E7279E6-0C56-4FCE-AF99-C52DAF27701D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/>
            <a:t>Sustentabilidade</a:t>
          </a:r>
        </a:p>
      </dgm:t>
    </dgm:pt>
    <dgm:pt modelId="{489E142F-6573-46A5-B30D-E69BB7441C62}" type="parTrans" cxnId="{996F5B35-012E-4A21-96D2-A51C73BD062D}">
      <dgm:prSet/>
      <dgm:spPr/>
      <dgm:t>
        <a:bodyPr/>
        <a:lstStyle/>
        <a:p>
          <a:endParaRPr lang="pt-BR"/>
        </a:p>
      </dgm:t>
    </dgm:pt>
    <dgm:pt modelId="{A7BB4408-8D4E-42EB-ADBD-5260ACF6ED6F}" type="sibTrans" cxnId="{996F5B35-012E-4A21-96D2-A51C73BD062D}">
      <dgm:prSet/>
      <dgm:spPr/>
      <dgm:t>
        <a:bodyPr/>
        <a:lstStyle/>
        <a:p>
          <a:endParaRPr lang="pt-BR"/>
        </a:p>
      </dgm:t>
    </dgm:pt>
    <dgm:pt modelId="{B0A6CA01-FF70-4941-9CA6-264BE7B16A6B}">
      <dgm:prSet phldrT="[Texto]" custT="1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sz="1800" dirty="0"/>
            <a:t>Digitalização</a:t>
          </a:r>
        </a:p>
      </dgm:t>
    </dgm:pt>
    <dgm:pt modelId="{675E48C8-643C-4DB5-B3BE-A1D0322B5654}" type="parTrans" cxnId="{01F60966-E234-4D38-8A60-263F0E92ABE5}">
      <dgm:prSet/>
      <dgm:spPr/>
      <dgm:t>
        <a:bodyPr/>
        <a:lstStyle/>
        <a:p>
          <a:endParaRPr lang="pt-BR"/>
        </a:p>
      </dgm:t>
    </dgm:pt>
    <dgm:pt modelId="{3B759CE4-F866-48A8-9488-B48047005857}" type="sibTrans" cxnId="{01F60966-E234-4D38-8A60-263F0E92ABE5}">
      <dgm:prSet/>
      <dgm:spPr/>
      <dgm:t>
        <a:bodyPr/>
        <a:lstStyle/>
        <a:p>
          <a:endParaRPr lang="pt-BR"/>
        </a:p>
      </dgm:t>
    </dgm:pt>
    <dgm:pt modelId="{5CE516B8-D92A-4D26-98E7-2207BA7C2920}" type="pres">
      <dgm:prSet presAssocID="{872630E1-2C04-4B0D-BFF0-AC5587BEA688}" presName="cycle" presStyleCnt="0">
        <dgm:presLayoutVars>
          <dgm:dir/>
          <dgm:resizeHandles val="exact"/>
        </dgm:presLayoutVars>
      </dgm:prSet>
      <dgm:spPr/>
    </dgm:pt>
    <dgm:pt modelId="{B04EDD6E-9A11-4F77-94D7-EC62A167DB21}" type="pres">
      <dgm:prSet presAssocID="{E1B18382-6FC9-46C3-A238-D0348B9B4316}" presName="node" presStyleLbl="node1" presStyleIdx="0" presStyleCnt="6" custScaleX="118313">
        <dgm:presLayoutVars>
          <dgm:bulletEnabled val="1"/>
        </dgm:presLayoutVars>
      </dgm:prSet>
      <dgm:spPr/>
    </dgm:pt>
    <dgm:pt modelId="{DBD8E7C4-183B-489D-A61A-9951172BEF48}" type="pres">
      <dgm:prSet presAssocID="{E1B18382-6FC9-46C3-A238-D0348B9B4316}" presName="spNode" presStyleCnt="0"/>
      <dgm:spPr/>
    </dgm:pt>
    <dgm:pt modelId="{ED99A81D-711D-41D9-97A7-296BEF1600A0}" type="pres">
      <dgm:prSet presAssocID="{962BCC0E-52A7-40EB-BB86-C3C4201981A3}" presName="sibTrans" presStyleLbl="sibTrans1D1" presStyleIdx="0" presStyleCnt="6"/>
      <dgm:spPr/>
    </dgm:pt>
    <dgm:pt modelId="{81DF3423-F4ED-4FB3-B875-E636606CF201}" type="pres">
      <dgm:prSet presAssocID="{E95C222D-D4AB-4B59-87E2-84D9DA91E562}" presName="node" presStyleLbl="node1" presStyleIdx="1" presStyleCnt="6" custScaleX="115004">
        <dgm:presLayoutVars>
          <dgm:bulletEnabled val="1"/>
        </dgm:presLayoutVars>
      </dgm:prSet>
      <dgm:spPr/>
    </dgm:pt>
    <dgm:pt modelId="{4ED9A497-66C1-41FF-B8A4-83E35981893F}" type="pres">
      <dgm:prSet presAssocID="{E95C222D-D4AB-4B59-87E2-84D9DA91E562}" presName="spNode" presStyleCnt="0"/>
      <dgm:spPr/>
    </dgm:pt>
    <dgm:pt modelId="{4E74D91E-2083-4E06-BD93-0079CA8652E4}" type="pres">
      <dgm:prSet presAssocID="{E40C1A72-2627-4E95-BB8D-5E0BD247DA6F}" presName="sibTrans" presStyleLbl="sibTrans1D1" presStyleIdx="1" presStyleCnt="6"/>
      <dgm:spPr/>
    </dgm:pt>
    <dgm:pt modelId="{E025D91B-486E-4945-AEE7-9BF0EF1CEDBE}" type="pres">
      <dgm:prSet presAssocID="{BB359E8E-D6B5-4DCC-B8BC-8F260C063E0A}" presName="node" presStyleLbl="node1" presStyleIdx="2" presStyleCnt="6">
        <dgm:presLayoutVars>
          <dgm:bulletEnabled val="1"/>
        </dgm:presLayoutVars>
      </dgm:prSet>
      <dgm:spPr/>
    </dgm:pt>
    <dgm:pt modelId="{FC405585-E741-4175-98B3-4503342D9A2D}" type="pres">
      <dgm:prSet presAssocID="{BB359E8E-D6B5-4DCC-B8BC-8F260C063E0A}" presName="spNode" presStyleCnt="0"/>
      <dgm:spPr/>
    </dgm:pt>
    <dgm:pt modelId="{E1F3AC18-60DF-43D3-991E-44A4855271B5}" type="pres">
      <dgm:prSet presAssocID="{2AED2F58-CC5E-4384-A382-6F33ED87DAEF}" presName="sibTrans" presStyleLbl="sibTrans1D1" presStyleIdx="2" presStyleCnt="6"/>
      <dgm:spPr/>
    </dgm:pt>
    <dgm:pt modelId="{A69A1E85-A065-4DBD-BA0A-A4896111D34C}" type="pres">
      <dgm:prSet presAssocID="{2442C4CB-A176-4F35-B3B5-EC6A1584DC70}" presName="node" presStyleLbl="node1" presStyleIdx="3" presStyleCnt="6">
        <dgm:presLayoutVars>
          <dgm:bulletEnabled val="1"/>
        </dgm:presLayoutVars>
      </dgm:prSet>
      <dgm:spPr/>
    </dgm:pt>
    <dgm:pt modelId="{3FFAF300-87C8-4B2A-921A-9AB0FE13DE50}" type="pres">
      <dgm:prSet presAssocID="{2442C4CB-A176-4F35-B3B5-EC6A1584DC70}" presName="spNode" presStyleCnt="0"/>
      <dgm:spPr/>
    </dgm:pt>
    <dgm:pt modelId="{F39E4B19-9127-4A9C-9332-A245018C817C}" type="pres">
      <dgm:prSet presAssocID="{F8802D88-DD60-478B-ADFC-29A26D898A54}" presName="sibTrans" presStyleLbl="sibTrans1D1" presStyleIdx="3" presStyleCnt="6"/>
      <dgm:spPr/>
    </dgm:pt>
    <dgm:pt modelId="{8821D8AC-E017-4884-B6F5-4D6019DC67E3}" type="pres">
      <dgm:prSet presAssocID="{7E7279E6-0C56-4FCE-AF99-C52DAF27701D}" presName="node" presStyleLbl="node1" presStyleIdx="4" presStyleCnt="6" custScaleX="129515">
        <dgm:presLayoutVars>
          <dgm:bulletEnabled val="1"/>
        </dgm:presLayoutVars>
      </dgm:prSet>
      <dgm:spPr/>
    </dgm:pt>
    <dgm:pt modelId="{90412830-235F-4156-BE35-D2416B8E6BDF}" type="pres">
      <dgm:prSet presAssocID="{7E7279E6-0C56-4FCE-AF99-C52DAF27701D}" presName="spNode" presStyleCnt="0"/>
      <dgm:spPr/>
    </dgm:pt>
    <dgm:pt modelId="{03372F8F-E355-456C-BCC0-0414311DAF90}" type="pres">
      <dgm:prSet presAssocID="{A7BB4408-8D4E-42EB-ADBD-5260ACF6ED6F}" presName="sibTrans" presStyleLbl="sibTrans1D1" presStyleIdx="4" presStyleCnt="6"/>
      <dgm:spPr/>
    </dgm:pt>
    <dgm:pt modelId="{D03721B7-9D53-4FDC-ADAE-5F879CD155EA}" type="pres">
      <dgm:prSet presAssocID="{B0A6CA01-FF70-4941-9CA6-264BE7B16A6B}" presName="node" presStyleLbl="node1" presStyleIdx="5" presStyleCnt="6">
        <dgm:presLayoutVars>
          <dgm:bulletEnabled val="1"/>
        </dgm:presLayoutVars>
      </dgm:prSet>
      <dgm:spPr/>
    </dgm:pt>
    <dgm:pt modelId="{38E4563E-8A5F-4F2E-81C5-A455D2F9605C}" type="pres">
      <dgm:prSet presAssocID="{B0A6CA01-FF70-4941-9CA6-264BE7B16A6B}" presName="spNode" presStyleCnt="0"/>
      <dgm:spPr/>
    </dgm:pt>
    <dgm:pt modelId="{1EEE8A54-BBEE-4916-8B7A-A5C46986D317}" type="pres">
      <dgm:prSet presAssocID="{3B759CE4-F866-48A8-9488-B48047005857}" presName="sibTrans" presStyleLbl="sibTrans1D1" presStyleIdx="5" presStyleCnt="6"/>
      <dgm:spPr/>
    </dgm:pt>
  </dgm:ptLst>
  <dgm:cxnLst>
    <dgm:cxn modelId="{70E49315-18B7-4C2E-B1D9-83C54CD9F57B}" srcId="{872630E1-2C04-4B0D-BFF0-AC5587BEA688}" destId="{E1B18382-6FC9-46C3-A238-D0348B9B4316}" srcOrd="0" destOrd="0" parTransId="{A83F8E44-5EDF-40BE-8BCF-52F90A9FB0AC}" sibTransId="{962BCC0E-52A7-40EB-BB86-C3C4201981A3}"/>
    <dgm:cxn modelId="{094AFD22-622D-46B8-9D81-5E5F944C6ACA}" type="presOf" srcId="{F8802D88-DD60-478B-ADFC-29A26D898A54}" destId="{F39E4B19-9127-4A9C-9332-A245018C817C}" srcOrd="0" destOrd="0" presId="urn:microsoft.com/office/officeart/2005/8/layout/cycle6"/>
    <dgm:cxn modelId="{996F5B35-012E-4A21-96D2-A51C73BD062D}" srcId="{872630E1-2C04-4B0D-BFF0-AC5587BEA688}" destId="{7E7279E6-0C56-4FCE-AF99-C52DAF27701D}" srcOrd="4" destOrd="0" parTransId="{489E142F-6573-46A5-B30D-E69BB7441C62}" sibTransId="{A7BB4408-8D4E-42EB-ADBD-5260ACF6ED6F}"/>
    <dgm:cxn modelId="{1B3CEF3C-103E-4844-B6CC-A5C3F72C9369}" type="presOf" srcId="{BB359E8E-D6B5-4DCC-B8BC-8F260C063E0A}" destId="{E025D91B-486E-4945-AEE7-9BF0EF1CEDBE}" srcOrd="0" destOrd="0" presId="urn:microsoft.com/office/officeart/2005/8/layout/cycle6"/>
    <dgm:cxn modelId="{8B29BF5B-E4BB-401C-B10C-9AEF583A066A}" type="presOf" srcId="{E1B18382-6FC9-46C3-A238-D0348B9B4316}" destId="{B04EDD6E-9A11-4F77-94D7-EC62A167DB21}" srcOrd="0" destOrd="0" presId="urn:microsoft.com/office/officeart/2005/8/layout/cycle6"/>
    <dgm:cxn modelId="{1F266361-A5DC-4019-9779-889D07A92626}" type="presOf" srcId="{7E7279E6-0C56-4FCE-AF99-C52DAF27701D}" destId="{8821D8AC-E017-4884-B6F5-4D6019DC67E3}" srcOrd="0" destOrd="0" presId="urn:microsoft.com/office/officeart/2005/8/layout/cycle6"/>
    <dgm:cxn modelId="{31724B43-CB89-41B8-B5FF-125D41CE1825}" srcId="{872630E1-2C04-4B0D-BFF0-AC5587BEA688}" destId="{BB359E8E-D6B5-4DCC-B8BC-8F260C063E0A}" srcOrd="2" destOrd="0" parTransId="{0858D2B7-AF2D-4791-8FEE-BDBF9E572B52}" sibTransId="{2AED2F58-CC5E-4384-A382-6F33ED87DAEF}"/>
    <dgm:cxn modelId="{01F60966-E234-4D38-8A60-263F0E92ABE5}" srcId="{872630E1-2C04-4B0D-BFF0-AC5587BEA688}" destId="{B0A6CA01-FF70-4941-9CA6-264BE7B16A6B}" srcOrd="5" destOrd="0" parTransId="{675E48C8-643C-4DB5-B3BE-A1D0322B5654}" sibTransId="{3B759CE4-F866-48A8-9488-B48047005857}"/>
    <dgm:cxn modelId="{C1F12F6D-EDBF-4CC5-BD57-F6676B8D0B21}" srcId="{872630E1-2C04-4B0D-BFF0-AC5587BEA688}" destId="{2442C4CB-A176-4F35-B3B5-EC6A1584DC70}" srcOrd="3" destOrd="0" parTransId="{7EBF6278-340F-4121-BB25-F4CDEB373760}" sibTransId="{F8802D88-DD60-478B-ADFC-29A26D898A54}"/>
    <dgm:cxn modelId="{3055A76F-F786-40E9-946F-ECA9A24384FA}" srcId="{872630E1-2C04-4B0D-BFF0-AC5587BEA688}" destId="{E95C222D-D4AB-4B59-87E2-84D9DA91E562}" srcOrd="1" destOrd="0" parTransId="{604FACB6-7874-4EB5-AD06-B5A30CEF906E}" sibTransId="{E40C1A72-2627-4E95-BB8D-5E0BD247DA6F}"/>
    <dgm:cxn modelId="{78E7DE5A-C4A4-48EC-ADAC-9C037996F5FE}" type="presOf" srcId="{872630E1-2C04-4B0D-BFF0-AC5587BEA688}" destId="{5CE516B8-D92A-4D26-98E7-2207BA7C2920}" srcOrd="0" destOrd="0" presId="urn:microsoft.com/office/officeart/2005/8/layout/cycle6"/>
    <dgm:cxn modelId="{C4EF987B-C3FA-4462-9CB8-ABC5696EDCFD}" type="presOf" srcId="{E95C222D-D4AB-4B59-87E2-84D9DA91E562}" destId="{81DF3423-F4ED-4FB3-B875-E636606CF201}" srcOrd="0" destOrd="0" presId="urn:microsoft.com/office/officeart/2005/8/layout/cycle6"/>
    <dgm:cxn modelId="{FC3F7882-1470-4D12-862E-4AEF2D5BCD2E}" type="presOf" srcId="{3B759CE4-F866-48A8-9488-B48047005857}" destId="{1EEE8A54-BBEE-4916-8B7A-A5C46986D317}" srcOrd="0" destOrd="0" presId="urn:microsoft.com/office/officeart/2005/8/layout/cycle6"/>
    <dgm:cxn modelId="{54DE9789-A888-4AA3-9312-FB4A4CEBA391}" type="presOf" srcId="{2442C4CB-A176-4F35-B3B5-EC6A1584DC70}" destId="{A69A1E85-A065-4DBD-BA0A-A4896111D34C}" srcOrd="0" destOrd="0" presId="urn:microsoft.com/office/officeart/2005/8/layout/cycle6"/>
    <dgm:cxn modelId="{5029A793-D443-45D8-94CA-4FDB854F8BA6}" type="presOf" srcId="{E40C1A72-2627-4E95-BB8D-5E0BD247DA6F}" destId="{4E74D91E-2083-4E06-BD93-0079CA8652E4}" srcOrd="0" destOrd="0" presId="urn:microsoft.com/office/officeart/2005/8/layout/cycle6"/>
    <dgm:cxn modelId="{89A10699-7BE0-4E2C-AB75-99D8BEC2CF41}" type="presOf" srcId="{2AED2F58-CC5E-4384-A382-6F33ED87DAEF}" destId="{E1F3AC18-60DF-43D3-991E-44A4855271B5}" srcOrd="0" destOrd="0" presId="urn:microsoft.com/office/officeart/2005/8/layout/cycle6"/>
    <dgm:cxn modelId="{CF8F2AAA-A81F-476C-8234-893F33AEABA9}" type="presOf" srcId="{962BCC0E-52A7-40EB-BB86-C3C4201981A3}" destId="{ED99A81D-711D-41D9-97A7-296BEF1600A0}" srcOrd="0" destOrd="0" presId="urn:microsoft.com/office/officeart/2005/8/layout/cycle6"/>
    <dgm:cxn modelId="{5D73BBE3-E9E6-4B5C-9444-D34A2B76C3D4}" type="presOf" srcId="{A7BB4408-8D4E-42EB-ADBD-5260ACF6ED6F}" destId="{03372F8F-E355-456C-BCC0-0414311DAF90}" srcOrd="0" destOrd="0" presId="urn:microsoft.com/office/officeart/2005/8/layout/cycle6"/>
    <dgm:cxn modelId="{65DC41F2-71BB-4CB2-8B6E-895E7B64AD4C}" type="presOf" srcId="{B0A6CA01-FF70-4941-9CA6-264BE7B16A6B}" destId="{D03721B7-9D53-4FDC-ADAE-5F879CD155EA}" srcOrd="0" destOrd="0" presId="urn:microsoft.com/office/officeart/2005/8/layout/cycle6"/>
    <dgm:cxn modelId="{0ACE98BF-D636-421E-A286-CF212F7EE407}" type="presParOf" srcId="{5CE516B8-D92A-4D26-98E7-2207BA7C2920}" destId="{B04EDD6E-9A11-4F77-94D7-EC62A167DB21}" srcOrd="0" destOrd="0" presId="urn:microsoft.com/office/officeart/2005/8/layout/cycle6"/>
    <dgm:cxn modelId="{338818F5-B8C6-4F78-BC39-A9E9232CCAFB}" type="presParOf" srcId="{5CE516B8-D92A-4D26-98E7-2207BA7C2920}" destId="{DBD8E7C4-183B-489D-A61A-9951172BEF48}" srcOrd="1" destOrd="0" presId="urn:microsoft.com/office/officeart/2005/8/layout/cycle6"/>
    <dgm:cxn modelId="{D821F7EE-FA46-4440-8025-7B5115809235}" type="presParOf" srcId="{5CE516B8-D92A-4D26-98E7-2207BA7C2920}" destId="{ED99A81D-711D-41D9-97A7-296BEF1600A0}" srcOrd="2" destOrd="0" presId="urn:microsoft.com/office/officeart/2005/8/layout/cycle6"/>
    <dgm:cxn modelId="{411C7487-80B0-47DF-B2E2-6994FBE8E6AB}" type="presParOf" srcId="{5CE516B8-D92A-4D26-98E7-2207BA7C2920}" destId="{81DF3423-F4ED-4FB3-B875-E636606CF201}" srcOrd="3" destOrd="0" presId="urn:microsoft.com/office/officeart/2005/8/layout/cycle6"/>
    <dgm:cxn modelId="{2904DEB2-DA87-4A38-98FC-8E4809E7973A}" type="presParOf" srcId="{5CE516B8-D92A-4D26-98E7-2207BA7C2920}" destId="{4ED9A497-66C1-41FF-B8A4-83E35981893F}" srcOrd="4" destOrd="0" presId="urn:microsoft.com/office/officeart/2005/8/layout/cycle6"/>
    <dgm:cxn modelId="{78FDD4B3-80A2-4A6A-B6E5-F7C4534B856D}" type="presParOf" srcId="{5CE516B8-D92A-4D26-98E7-2207BA7C2920}" destId="{4E74D91E-2083-4E06-BD93-0079CA8652E4}" srcOrd="5" destOrd="0" presId="urn:microsoft.com/office/officeart/2005/8/layout/cycle6"/>
    <dgm:cxn modelId="{06BF8847-F166-45E5-BEA0-70F6FB697E21}" type="presParOf" srcId="{5CE516B8-D92A-4D26-98E7-2207BA7C2920}" destId="{E025D91B-486E-4945-AEE7-9BF0EF1CEDBE}" srcOrd="6" destOrd="0" presId="urn:microsoft.com/office/officeart/2005/8/layout/cycle6"/>
    <dgm:cxn modelId="{A51E924A-A384-4B06-92AC-CC05086E289A}" type="presParOf" srcId="{5CE516B8-D92A-4D26-98E7-2207BA7C2920}" destId="{FC405585-E741-4175-98B3-4503342D9A2D}" srcOrd="7" destOrd="0" presId="urn:microsoft.com/office/officeart/2005/8/layout/cycle6"/>
    <dgm:cxn modelId="{929E41AD-BFEE-47A0-8C53-C000B2031AFF}" type="presParOf" srcId="{5CE516B8-D92A-4D26-98E7-2207BA7C2920}" destId="{E1F3AC18-60DF-43D3-991E-44A4855271B5}" srcOrd="8" destOrd="0" presId="urn:microsoft.com/office/officeart/2005/8/layout/cycle6"/>
    <dgm:cxn modelId="{BFFAB9D0-B477-402C-9A18-3A4F97C5BB25}" type="presParOf" srcId="{5CE516B8-D92A-4D26-98E7-2207BA7C2920}" destId="{A69A1E85-A065-4DBD-BA0A-A4896111D34C}" srcOrd="9" destOrd="0" presId="urn:microsoft.com/office/officeart/2005/8/layout/cycle6"/>
    <dgm:cxn modelId="{39BF537F-E583-43AB-B756-3445D09844DC}" type="presParOf" srcId="{5CE516B8-D92A-4D26-98E7-2207BA7C2920}" destId="{3FFAF300-87C8-4B2A-921A-9AB0FE13DE50}" srcOrd="10" destOrd="0" presId="urn:microsoft.com/office/officeart/2005/8/layout/cycle6"/>
    <dgm:cxn modelId="{12D20D89-64C1-4F21-90ED-17E6C64CC2F4}" type="presParOf" srcId="{5CE516B8-D92A-4D26-98E7-2207BA7C2920}" destId="{F39E4B19-9127-4A9C-9332-A245018C817C}" srcOrd="11" destOrd="0" presId="urn:microsoft.com/office/officeart/2005/8/layout/cycle6"/>
    <dgm:cxn modelId="{8F640CD2-58B7-40F1-9B03-E869C65665B9}" type="presParOf" srcId="{5CE516B8-D92A-4D26-98E7-2207BA7C2920}" destId="{8821D8AC-E017-4884-B6F5-4D6019DC67E3}" srcOrd="12" destOrd="0" presId="urn:microsoft.com/office/officeart/2005/8/layout/cycle6"/>
    <dgm:cxn modelId="{E8CED41A-90EB-4079-A2A3-0FDBFCDDC65D}" type="presParOf" srcId="{5CE516B8-D92A-4D26-98E7-2207BA7C2920}" destId="{90412830-235F-4156-BE35-D2416B8E6BDF}" srcOrd="13" destOrd="0" presId="urn:microsoft.com/office/officeart/2005/8/layout/cycle6"/>
    <dgm:cxn modelId="{3D96B053-C52F-4C78-B934-98C38C9EC827}" type="presParOf" srcId="{5CE516B8-D92A-4D26-98E7-2207BA7C2920}" destId="{03372F8F-E355-456C-BCC0-0414311DAF90}" srcOrd="14" destOrd="0" presId="urn:microsoft.com/office/officeart/2005/8/layout/cycle6"/>
    <dgm:cxn modelId="{E11F2C8C-42F2-410B-B139-6DC6D8230051}" type="presParOf" srcId="{5CE516B8-D92A-4D26-98E7-2207BA7C2920}" destId="{D03721B7-9D53-4FDC-ADAE-5F879CD155EA}" srcOrd="15" destOrd="0" presId="urn:microsoft.com/office/officeart/2005/8/layout/cycle6"/>
    <dgm:cxn modelId="{198EC200-391D-4ACA-9AD3-4F694AEE9ADD}" type="presParOf" srcId="{5CE516B8-D92A-4D26-98E7-2207BA7C2920}" destId="{38E4563E-8A5F-4F2E-81C5-A455D2F9605C}" srcOrd="16" destOrd="0" presId="urn:microsoft.com/office/officeart/2005/8/layout/cycle6"/>
    <dgm:cxn modelId="{04ED96B2-F5BA-47C3-BAAC-D8C634EF1DE6}" type="presParOf" srcId="{5CE516B8-D92A-4D26-98E7-2207BA7C2920}" destId="{1EEE8A54-BBEE-4916-8B7A-A5C46986D31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630E1-2C04-4B0D-BFF0-AC5587BEA6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B18382-6FC9-46C3-A238-D0348B9B4316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Instabilidade Política</a:t>
          </a:r>
        </a:p>
      </dgm:t>
    </dgm:pt>
    <dgm:pt modelId="{A83F8E44-5EDF-40BE-8BCF-52F90A9FB0AC}" type="parTrans" cxnId="{70E49315-18B7-4C2E-B1D9-83C54CD9F57B}">
      <dgm:prSet/>
      <dgm:spPr/>
      <dgm:t>
        <a:bodyPr/>
        <a:lstStyle/>
        <a:p>
          <a:endParaRPr lang="pt-BR"/>
        </a:p>
      </dgm:t>
    </dgm:pt>
    <dgm:pt modelId="{962BCC0E-52A7-40EB-BB86-C3C4201981A3}" type="sibTrans" cxnId="{70E49315-18B7-4C2E-B1D9-83C54CD9F57B}">
      <dgm:prSet/>
      <dgm:spPr/>
      <dgm:t>
        <a:bodyPr/>
        <a:lstStyle/>
        <a:p>
          <a:endParaRPr lang="pt-BR"/>
        </a:p>
      </dgm:t>
    </dgm:pt>
    <dgm:pt modelId="{E95C222D-D4AB-4B59-87E2-84D9DA91E562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Populismo Econômico</a:t>
          </a:r>
        </a:p>
      </dgm:t>
    </dgm:pt>
    <dgm:pt modelId="{604FACB6-7874-4EB5-AD06-B5A30CEF906E}" type="parTrans" cxnId="{3055A76F-F786-40E9-946F-ECA9A24384FA}">
      <dgm:prSet/>
      <dgm:spPr/>
      <dgm:t>
        <a:bodyPr/>
        <a:lstStyle/>
        <a:p>
          <a:endParaRPr lang="pt-BR"/>
        </a:p>
      </dgm:t>
    </dgm:pt>
    <dgm:pt modelId="{E40C1A72-2627-4E95-BB8D-5E0BD247DA6F}" type="sibTrans" cxnId="{3055A76F-F786-40E9-946F-ECA9A24384FA}">
      <dgm:prSet/>
      <dgm:spPr/>
      <dgm:t>
        <a:bodyPr/>
        <a:lstStyle/>
        <a:p>
          <a:endParaRPr lang="pt-BR"/>
        </a:p>
      </dgm:t>
    </dgm:pt>
    <dgm:pt modelId="{BB359E8E-D6B5-4DCC-B8BC-8F260C063E0A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Conflitos Armados</a:t>
          </a:r>
        </a:p>
      </dgm:t>
    </dgm:pt>
    <dgm:pt modelId="{0858D2B7-AF2D-4791-8FEE-BDBF9E572B52}" type="parTrans" cxnId="{31724B43-CB89-41B8-B5FF-125D41CE1825}">
      <dgm:prSet/>
      <dgm:spPr/>
      <dgm:t>
        <a:bodyPr/>
        <a:lstStyle/>
        <a:p>
          <a:endParaRPr lang="pt-BR"/>
        </a:p>
      </dgm:t>
    </dgm:pt>
    <dgm:pt modelId="{2AED2F58-CC5E-4384-A382-6F33ED87DAEF}" type="sibTrans" cxnId="{31724B43-CB89-41B8-B5FF-125D41CE1825}">
      <dgm:prSet/>
      <dgm:spPr/>
      <dgm:t>
        <a:bodyPr/>
        <a:lstStyle/>
        <a:p>
          <a:endParaRPr lang="pt-BR"/>
        </a:p>
      </dgm:t>
    </dgm:pt>
    <dgm:pt modelId="{2442C4CB-A176-4F35-B3B5-EC6A1584DC70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Guerras Comerciais</a:t>
          </a:r>
        </a:p>
      </dgm:t>
    </dgm:pt>
    <dgm:pt modelId="{7EBF6278-340F-4121-BB25-F4CDEB373760}" type="parTrans" cxnId="{C1F12F6D-EDBF-4CC5-BD57-F6676B8D0B21}">
      <dgm:prSet/>
      <dgm:spPr/>
      <dgm:t>
        <a:bodyPr/>
        <a:lstStyle/>
        <a:p>
          <a:endParaRPr lang="pt-BR"/>
        </a:p>
      </dgm:t>
    </dgm:pt>
    <dgm:pt modelId="{F8802D88-DD60-478B-ADFC-29A26D898A54}" type="sibTrans" cxnId="{C1F12F6D-EDBF-4CC5-BD57-F6676B8D0B21}">
      <dgm:prSet/>
      <dgm:spPr/>
      <dgm:t>
        <a:bodyPr/>
        <a:lstStyle/>
        <a:p>
          <a:endParaRPr lang="pt-BR"/>
        </a:p>
      </dgm:t>
    </dgm:pt>
    <dgm:pt modelId="{B0A6CA01-FF70-4941-9CA6-264BE7B16A6B}">
      <dgm:prSet phldrT="[Texto]"/>
      <dgm:spPr>
        <a:solidFill>
          <a:schemeClr val="accent6"/>
        </a:solidFill>
        <a:ln>
          <a:solidFill>
            <a:schemeClr val="accent3">
              <a:lumMod val="25000"/>
            </a:schemeClr>
          </a:solidFill>
        </a:ln>
      </dgm:spPr>
      <dgm:t>
        <a:bodyPr/>
        <a:lstStyle/>
        <a:p>
          <a:r>
            <a:rPr lang="pt-BR" dirty="0"/>
            <a:t>Capital Humano</a:t>
          </a:r>
        </a:p>
      </dgm:t>
    </dgm:pt>
    <dgm:pt modelId="{675E48C8-643C-4DB5-B3BE-A1D0322B5654}" type="parTrans" cxnId="{01F60966-E234-4D38-8A60-263F0E92ABE5}">
      <dgm:prSet/>
      <dgm:spPr/>
      <dgm:t>
        <a:bodyPr/>
        <a:lstStyle/>
        <a:p>
          <a:endParaRPr lang="pt-BR"/>
        </a:p>
      </dgm:t>
    </dgm:pt>
    <dgm:pt modelId="{3B759CE4-F866-48A8-9488-B48047005857}" type="sibTrans" cxnId="{01F60966-E234-4D38-8A60-263F0E92ABE5}">
      <dgm:prSet/>
      <dgm:spPr/>
      <dgm:t>
        <a:bodyPr/>
        <a:lstStyle/>
        <a:p>
          <a:endParaRPr lang="pt-BR"/>
        </a:p>
      </dgm:t>
    </dgm:pt>
    <dgm:pt modelId="{5CE516B8-D92A-4D26-98E7-2207BA7C2920}" type="pres">
      <dgm:prSet presAssocID="{872630E1-2C04-4B0D-BFF0-AC5587BEA688}" presName="cycle" presStyleCnt="0">
        <dgm:presLayoutVars>
          <dgm:dir/>
          <dgm:resizeHandles val="exact"/>
        </dgm:presLayoutVars>
      </dgm:prSet>
      <dgm:spPr/>
    </dgm:pt>
    <dgm:pt modelId="{B04EDD6E-9A11-4F77-94D7-EC62A167DB21}" type="pres">
      <dgm:prSet presAssocID="{E1B18382-6FC9-46C3-A238-D0348B9B4316}" presName="node" presStyleLbl="node1" presStyleIdx="0" presStyleCnt="5">
        <dgm:presLayoutVars>
          <dgm:bulletEnabled val="1"/>
        </dgm:presLayoutVars>
      </dgm:prSet>
      <dgm:spPr/>
    </dgm:pt>
    <dgm:pt modelId="{DBD8E7C4-183B-489D-A61A-9951172BEF48}" type="pres">
      <dgm:prSet presAssocID="{E1B18382-6FC9-46C3-A238-D0348B9B4316}" presName="spNode" presStyleCnt="0"/>
      <dgm:spPr/>
    </dgm:pt>
    <dgm:pt modelId="{ED99A81D-711D-41D9-97A7-296BEF1600A0}" type="pres">
      <dgm:prSet presAssocID="{962BCC0E-52A7-40EB-BB86-C3C4201981A3}" presName="sibTrans" presStyleLbl="sibTrans1D1" presStyleIdx="0" presStyleCnt="5"/>
      <dgm:spPr/>
    </dgm:pt>
    <dgm:pt modelId="{81DF3423-F4ED-4FB3-B875-E636606CF201}" type="pres">
      <dgm:prSet presAssocID="{E95C222D-D4AB-4B59-87E2-84D9DA91E562}" presName="node" presStyleLbl="node1" presStyleIdx="1" presStyleCnt="5">
        <dgm:presLayoutVars>
          <dgm:bulletEnabled val="1"/>
        </dgm:presLayoutVars>
      </dgm:prSet>
      <dgm:spPr/>
    </dgm:pt>
    <dgm:pt modelId="{4ED9A497-66C1-41FF-B8A4-83E35981893F}" type="pres">
      <dgm:prSet presAssocID="{E95C222D-D4AB-4B59-87E2-84D9DA91E562}" presName="spNode" presStyleCnt="0"/>
      <dgm:spPr/>
    </dgm:pt>
    <dgm:pt modelId="{4E74D91E-2083-4E06-BD93-0079CA8652E4}" type="pres">
      <dgm:prSet presAssocID="{E40C1A72-2627-4E95-BB8D-5E0BD247DA6F}" presName="sibTrans" presStyleLbl="sibTrans1D1" presStyleIdx="1" presStyleCnt="5"/>
      <dgm:spPr/>
    </dgm:pt>
    <dgm:pt modelId="{E025D91B-486E-4945-AEE7-9BF0EF1CEDBE}" type="pres">
      <dgm:prSet presAssocID="{BB359E8E-D6B5-4DCC-B8BC-8F260C063E0A}" presName="node" presStyleLbl="node1" presStyleIdx="2" presStyleCnt="5">
        <dgm:presLayoutVars>
          <dgm:bulletEnabled val="1"/>
        </dgm:presLayoutVars>
      </dgm:prSet>
      <dgm:spPr/>
    </dgm:pt>
    <dgm:pt modelId="{FC405585-E741-4175-98B3-4503342D9A2D}" type="pres">
      <dgm:prSet presAssocID="{BB359E8E-D6B5-4DCC-B8BC-8F260C063E0A}" presName="spNode" presStyleCnt="0"/>
      <dgm:spPr/>
    </dgm:pt>
    <dgm:pt modelId="{E1F3AC18-60DF-43D3-991E-44A4855271B5}" type="pres">
      <dgm:prSet presAssocID="{2AED2F58-CC5E-4384-A382-6F33ED87DAEF}" presName="sibTrans" presStyleLbl="sibTrans1D1" presStyleIdx="2" presStyleCnt="5"/>
      <dgm:spPr/>
    </dgm:pt>
    <dgm:pt modelId="{A69A1E85-A065-4DBD-BA0A-A4896111D34C}" type="pres">
      <dgm:prSet presAssocID="{2442C4CB-A176-4F35-B3B5-EC6A1584DC70}" presName="node" presStyleLbl="node1" presStyleIdx="3" presStyleCnt="5">
        <dgm:presLayoutVars>
          <dgm:bulletEnabled val="1"/>
        </dgm:presLayoutVars>
      </dgm:prSet>
      <dgm:spPr/>
    </dgm:pt>
    <dgm:pt modelId="{3FFAF300-87C8-4B2A-921A-9AB0FE13DE50}" type="pres">
      <dgm:prSet presAssocID="{2442C4CB-A176-4F35-B3B5-EC6A1584DC70}" presName="spNode" presStyleCnt="0"/>
      <dgm:spPr/>
    </dgm:pt>
    <dgm:pt modelId="{F39E4B19-9127-4A9C-9332-A245018C817C}" type="pres">
      <dgm:prSet presAssocID="{F8802D88-DD60-478B-ADFC-29A26D898A54}" presName="sibTrans" presStyleLbl="sibTrans1D1" presStyleIdx="3" presStyleCnt="5"/>
      <dgm:spPr/>
    </dgm:pt>
    <dgm:pt modelId="{D03721B7-9D53-4FDC-ADAE-5F879CD155EA}" type="pres">
      <dgm:prSet presAssocID="{B0A6CA01-FF70-4941-9CA6-264BE7B16A6B}" presName="node" presStyleLbl="node1" presStyleIdx="4" presStyleCnt="5">
        <dgm:presLayoutVars>
          <dgm:bulletEnabled val="1"/>
        </dgm:presLayoutVars>
      </dgm:prSet>
      <dgm:spPr/>
    </dgm:pt>
    <dgm:pt modelId="{38E4563E-8A5F-4F2E-81C5-A455D2F9605C}" type="pres">
      <dgm:prSet presAssocID="{B0A6CA01-FF70-4941-9CA6-264BE7B16A6B}" presName="spNode" presStyleCnt="0"/>
      <dgm:spPr/>
    </dgm:pt>
    <dgm:pt modelId="{1EEE8A54-BBEE-4916-8B7A-A5C46986D317}" type="pres">
      <dgm:prSet presAssocID="{3B759CE4-F866-48A8-9488-B48047005857}" presName="sibTrans" presStyleLbl="sibTrans1D1" presStyleIdx="4" presStyleCnt="5"/>
      <dgm:spPr/>
    </dgm:pt>
  </dgm:ptLst>
  <dgm:cxnLst>
    <dgm:cxn modelId="{70E49315-18B7-4C2E-B1D9-83C54CD9F57B}" srcId="{872630E1-2C04-4B0D-BFF0-AC5587BEA688}" destId="{E1B18382-6FC9-46C3-A238-D0348B9B4316}" srcOrd="0" destOrd="0" parTransId="{A83F8E44-5EDF-40BE-8BCF-52F90A9FB0AC}" sibTransId="{962BCC0E-52A7-40EB-BB86-C3C4201981A3}"/>
    <dgm:cxn modelId="{094AFD22-622D-46B8-9D81-5E5F944C6ACA}" type="presOf" srcId="{F8802D88-DD60-478B-ADFC-29A26D898A54}" destId="{F39E4B19-9127-4A9C-9332-A245018C817C}" srcOrd="0" destOrd="0" presId="urn:microsoft.com/office/officeart/2005/8/layout/cycle6"/>
    <dgm:cxn modelId="{1B3CEF3C-103E-4844-B6CC-A5C3F72C9369}" type="presOf" srcId="{BB359E8E-D6B5-4DCC-B8BC-8F260C063E0A}" destId="{E025D91B-486E-4945-AEE7-9BF0EF1CEDBE}" srcOrd="0" destOrd="0" presId="urn:microsoft.com/office/officeart/2005/8/layout/cycle6"/>
    <dgm:cxn modelId="{8B29BF5B-E4BB-401C-B10C-9AEF583A066A}" type="presOf" srcId="{E1B18382-6FC9-46C3-A238-D0348B9B4316}" destId="{B04EDD6E-9A11-4F77-94D7-EC62A167DB21}" srcOrd="0" destOrd="0" presId="urn:microsoft.com/office/officeart/2005/8/layout/cycle6"/>
    <dgm:cxn modelId="{31724B43-CB89-41B8-B5FF-125D41CE1825}" srcId="{872630E1-2C04-4B0D-BFF0-AC5587BEA688}" destId="{BB359E8E-D6B5-4DCC-B8BC-8F260C063E0A}" srcOrd="2" destOrd="0" parTransId="{0858D2B7-AF2D-4791-8FEE-BDBF9E572B52}" sibTransId="{2AED2F58-CC5E-4384-A382-6F33ED87DAEF}"/>
    <dgm:cxn modelId="{01F60966-E234-4D38-8A60-263F0E92ABE5}" srcId="{872630E1-2C04-4B0D-BFF0-AC5587BEA688}" destId="{B0A6CA01-FF70-4941-9CA6-264BE7B16A6B}" srcOrd="4" destOrd="0" parTransId="{675E48C8-643C-4DB5-B3BE-A1D0322B5654}" sibTransId="{3B759CE4-F866-48A8-9488-B48047005857}"/>
    <dgm:cxn modelId="{C1F12F6D-EDBF-4CC5-BD57-F6676B8D0B21}" srcId="{872630E1-2C04-4B0D-BFF0-AC5587BEA688}" destId="{2442C4CB-A176-4F35-B3B5-EC6A1584DC70}" srcOrd="3" destOrd="0" parTransId="{7EBF6278-340F-4121-BB25-F4CDEB373760}" sibTransId="{F8802D88-DD60-478B-ADFC-29A26D898A54}"/>
    <dgm:cxn modelId="{3055A76F-F786-40E9-946F-ECA9A24384FA}" srcId="{872630E1-2C04-4B0D-BFF0-AC5587BEA688}" destId="{E95C222D-D4AB-4B59-87E2-84D9DA91E562}" srcOrd="1" destOrd="0" parTransId="{604FACB6-7874-4EB5-AD06-B5A30CEF906E}" sibTransId="{E40C1A72-2627-4E95-BB8D-5E0BD247DA6F}"/>
    <dgm:cxn modelId="{78E7DE5A-C4A4-48EC-ADAC-9C037996F5FE}" type="presOf" srcId="{872630E1-2C04-4B0D-BFF0-AC5587BEA688}" destId="{5CE516B8-D92A-4D26-98E7-2207BA7C2920}" srcOrd="0" destOrd="0" presId="urn:microsoft.com/office/officeart/2005/8/layout/cycle6"/>
    <dgm:cxn modelId="{C4EF987B-C3FA-4462-9CB8-ABC5696EDCFD}" type="presOf" srcId="{E95C222D-D4AB-4B59-87E2-84D9DA91E562}" destId="{81DF3423-F4ED-4FB3-B875-E636606CF201}" srcOrd="0" destOrd="0" presId="urn:microsoft.com/office/officeart/2005/8/layout/cycle6"/>
    <dgm:cxn modelId="{FC3F7882-1470-4D12-862E-4AEF2D5BCD2E}" type="presOf" srcId="{3B759CE4-F866-48A8-9488-B48047005857}" destId="{1EEE8A54-BBEE-4916-8B7A-A5C46986D317}" srcOrd="0" destOrd="0" presId="urn:microsoft.com/office/officeart/2005/8/layout/cycle6"/>
    <dgm:cxn modelId="{54DE9789-A888-4AA3-9312-FB4A4CEBA391}" type="presOf" srcId="{2442C4CB-A176-4F35-B3B5-EC6A1584DC70}" destId="{A69A1E85-A065-4DBD-BA0A-A4896111D34C}" srcOrd="0" destOrd="0" presId="urn:microsoft.com/office/officeart/2005/8/layout/cycle6"/>
    <dgm:cxn modelId="{5029A793-D443-45D8-94CA-4FDB854F8BA6}" type="presOf" srcId="{E40C1A72-2627-4E95-BB8D-5E0BD247DA6F}" destId="{4E74D91E-2083-4E06-BD93-0079CA8652E4}" srcOrd="0" destOrd="0" presId="urn:microsoft.com/office/officeart/2005/8/layout/cycle6"/>
    <dgm:cxn modelId="{89A10699-7BE0-4E2C-AB75-99D8BEC2CF41}" type="presOf" srcId="{2AED2F58-CC5E-4384-A382-6F33ED87DAEF}" destId="{E1F3AC18-60DF-43D3-991E-44A4855271B5}" srcOrd="0" destOrd="0" presId="urn:microsoft.com/office/officeart/2005/8/layout/cycle6"/>
    <dgm:cxn modelId="{CF8F2AAA-A81F-476C-8234-893F33AEABA9}" type="presOf" srcId="{962BCC0E-52A7-40EB-BB86-C3C4201981A3}" destId="{ED99A81D-711D-41D9-97A7-296BEF1600A0}" srcOrd="0" destOrd="0" presId="urn:microsoft.com/office/officeart/2005/8/layout/cycle6"/>
    <dgm:cxn modelId="{65DC41F2-71BB-4CB2-8B6E-895E7B64AD4C}" type="presOf" srcId="{B0A6CA01-FF70-4941-9CA6-264BE7B16A6B}" destId="{D03721B7-9D53-4FDC-ADAE-5F879CD155EA}" srcOrd="0" destOrd="0" presId="urn:microsoft.com/office/officeart/2005/8/layout/cycle6"/>
    <dgm:cxn modelId="{0ACE98BF-D636-421E-A286-CF212F7EE407}" type="presParOf" srcId="{5CE516B8-D92A-4D26-98E7-2207BA7C2920}" destId="{B04EDD6E-9A11-4F77-94D7-EC62A167DB21}" srcOrd="0" destOrd="0" presId="urn:microsoft.com/office/officeart/2005/8/layout/cycle6"/>
    <dgm:cxn modelId="{338818F5-B8C6-4F78-BC39-A9E9232CCAFB}" type="presParOf" srcId="{5CE516B8-D92A-4D26-98E7-2207BA7C2920}" destId="{DBD8E7C4-183B-489D-A61A-9951172BEF48}" srcOrd="1" destOrd="0" presId="urn:microsoft.com/office/officeart/2005/8/layout/cycle6"/>
    <dgm:cxn modelId="{D821F7EE-FA46-4440-8025-7B5115809235}" type="presParOf" srcId="{5CE516B8-D92A-4D26-98E7-2207BA7C2920}" destId="{ED99A81D-711D-41D9-97A7-296BEF1600A0}" srcOrd="2" destOrd="0" presId="urn:microsoft.com/office/officeart/2005/8/layout/cycle6"/>
    <dgm:cxn modelId="{411C7487-80B0-47DF-B2E2-6994FBE8E6AB}" type="presParOf" srcId="{5CE516B8-D92A-4D26-98E7-2207BA7C2920}" destId="{81DF3423-F4ED-4FB3-B875-E636606CF201}" srcOrd="3" destOrd="0" presId="urn:microsoft.com/office/officeart/2005/8/layout/cycle6"/>
    <dgm:cxn modelId="{2904DEB2-DA87-4A38-98FC-8E4809E7973A}" type="presParOf" srcId="{5CE516B8-D92A-4D26-98E7-2207BA7C2920}" destId="{4ED9A497-66C1-41FF-B8A4-83E35981893F}" srcOrd="4" destOrd="0" presId="urn:microsoft.com/office/officeart/2005/8/layout/cycle6"/>
    <dgm:cxn modelId="{78FDD4B3-80A2-4A6A-B6E5-F7C4534B856D}" type="presParOf" srcId="{5CE516B8-D92A-4D26-98E7-2207BA7C2920}" destId="{4E74D91E-2083-4E06-BD93-0079CA8652E4}" srcOrd="5" destOrd="0" presId="urn:microsoft.com/office/officeart/2005/8/layout/cycle6"/>
    <dgm:cxn modelId="{06BF8847-F166-45E5-BEA0-70F6FB697E21}" type="presParOf" srcId="{5CE516B8-D92A-4D26-98E7-2207BA7C2920}" destId="{E025D91B-486E-4945-AEE7-9BF0EF1CEDBE}" srcOrd="6" destOrd="0" presId="urn:microsoft.com/office/officeart/2005/8/layout/cycle6"/>
    <dgm:cxn modelId="{A51E924A-A384-4B06-92AC-CC05086E289A}" type="presParOf" srcId="{5CE516B8-D92A-4D26-98E7-2207BA7C2920}" destId="{FC405585-E741-4175-98B3-4503342D9A2D}" srcOrd="7" destOrd="0" presId="urn:microsoft.com/office/officeart/2005/8/layout/cycle6"/>
    <dgm:cxn modelId="{929E41AD-BFEE-47A0-8C53-C000B2031AFF}" type="presParOf" srcId="{5CE516B8-D92A-4D26-98E7-2207BA7C2920}" destId="{E1F3AC18-60DF-43D3-991E-44A4855271B5}" srcOrd="8" destOrd="0" presId="urn:microsoft.com/office/officeart/2005/8/layout/cycle6"/>
    <dgm:cxn modelId="{BFFAB9D0-B477-402C-9A18-3A4F97C5BB25}" type="presParOf" srcId="{5CE516B8-D92A-4D26-98E7-2207BA7C2920}" destId="{A69A1E85-A065-4DBD-BA0A-A4896111D34C}" srcOrd="9" destOrd="0" presId="urn:microsoft.com/office/officeart/2005/8/layout/cycle6"/>
    <dgm:cxn modelId="{39BF537F-E583-43AB-B756-3445D09844DC}" type="presParOf" srcId="{5CE516B8-D92A-4D26-98E7-2207BA7C2920}" destId="{3FFAF300-87C8-4B2A-921A-9AB0FE13DE50}" srcOrd="10" destOrd="0" presId="urn:microsoft.com/office/officeart/2005/8/layout/cycle6"/>
    <dgm:cxn modelId="{12D20D89-64C1-4F21-90ED-17E6C64CC2F4}" type="presParOf" srcId="{5CE516B8-D92A-4D26-98E7-2207BA7C2920}" destId="{F39E4B19-9127-4A9C-9332-A245018C817C}" srcOrd="11" destOrd="0" presId="urn:microsoft.com/office/officeart/2005/8/layout/cycle6"/>
    <dgm:cxn modelId="{E11F2C8C-42F2-410B-B139-6DC6D8230051}" type="presParOf" srcId="{5CE516B8-D92A-4D26-98E7-2207BA7C2920}" destId="{D03721B7-9D53-4FDC-ADAE-5F879CD155EA}" srcOrd="12" destOrd="0" presId="urn:microsoft.com/office/officeart/2005/8/layout/cycle6"/>
    <dgm:cxn modelId="{198EC200-391D-4ACA-9AD3-4F694AEE9ADD}" type="presParOf" srcId="{5CE516B8-D92A-4D26-98E7-2207BA7C2920}" destId="{38E4563E-8A5F-4F2E-81C5-A455D2F9605C}" srcOrd="13" destOrd="0" presId="urn:microsoft.com/office/officeart/2005/8/layout/cycle6"/>
    <dgm:cxn modelId="{04ED96B2-F5BA-47C3-BAAC-D8C634EF1DE6}" type="presParOf" srcId="{5CE516B8-D92A-4D26-98E7-2207BA7C2920}" destId="{1EEE8A54-BBEE-4916-8B7A-A5C46986D31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1273C-57C3-41DC-B789-2DFF04F4F701}">
      <dsp:nvSpPr>
        <dsp:cNvPr id="0" name=""/>
        <dsp:cNvSpPr/>
      </dsp:nvSpPr>
      <dsp:spPr>
        <a:xfrm rot="16200000">
          <a:off x="945718" y="-945718"/>
          <a:ext cx="2152343" cy="4043779"/>
        </a:xfrm>
        <a:prstGeom prst="round1Rect">
          <a:avLst/>
        </a:prstGeom>
        <a:solidFill>
          <a:srgbClr val="FF99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/>
            <a:t>Greenfield</a:t>
          </a: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/>
            <a:t>Brownfield</a:t>
          </a:r>
          <a:endParaRPr lang="pt-BR" sz="2800" b="1" kern="1200" dirty="0"/>
        </a:p>
      </dsp:txBody>
      <dsp:txXfrm rot="5400000">
        <a:off x="-1" y="1"/>
        <a:ext cx="4043779" cy="1614257"/>
      </dsp:txXfrm>
    </dsp:sp>
    <dsp:sp modelId="{BB5CE8B7-FB33-4DF2-B0FC-761E5E34BD9A}">
      <dsp:nvSpPr>
        <dsp:cNvPr id="0" name=""/>
        <dsp:cNvSpPr/>
      </dsp:nvSpPr>
      <dsp:spPr>
        <a:xfrm>
          <a:off x="4043779" y="0"/>
          <a:ext cx="4043779" cy="2152343"/>
        </a:xfrm>
        <a:prstGeom prst="round1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Parcerias Público-Privadas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“</a:t>
          </a:r>
          <a:r>
            <a:rPr lang="pt-BR" sz="2800" b="1" kern="1200" dirty="0" err="1"/>
            <a:t>PPPs</a:t>
          </a:r>
          <a:r>
            <a:rPr lang="pt-BR" sz="2800" b="1" kern="1200" dirty="0"/>
            <a:t>”</a:t>
          </a:r>
        </a:p>
      </dsp:txBody>
      <dsp:txXfrm>
        <a:off x="4043779" y="0"/>
        <a:ext cx="4043779" cy="1614257"/>
      </dsp:txXfrm>
    </dsp:sp>
    <dsp:sp modelId="{730214AD-EB8B-4EA3-AC24-60ECF73E3739}">
      <dsp:nvSpPr>
        <dsp:cNvPr id="0" name=""/>
        <dsp:cNvSpPr/>
      </dsp:nvSpPr>
      <dsp:spPr>
        <a:xfrm rot="10800000">
          <a:off x="0" y="2152343"/>
          <a:ext cx="4043779" cy="2152343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Venture Capital e Private </a:t>
          </a:r>
          <a:r>
            <a:rPr lang="pt-BR" sz="2800" b="1" kern="1200" dirty="0" err="1"/>
            <a:t>Equity</a:t>
          </a:r>
          <a:endParaRPr lang="pt-BR" sz="2800" b="1" kern="1200" dirty="0"/>
        </a:p>
      </dsp:txBody>
      <dsp:txXfrm rot="10800000">
        <a:off x="0" y="2690428"/>
        <a:ext cx="4043779" cy="1614257"/>
      </dsp:txXfrm>
    </dsp:sp>
    <dsp:sp modelId="{A1244946-5267-4447-B099-69C2D013D9E2}">
      <dsp:nvSpPr>
        <dsp:cNvPr id="0" name=""/>
        <dsp:cNvSpPr/>
      </dsp:nvSpPr>
      <dsp:spPr>
        <a:xfrm rot="5400000">
          <a:off x="4989496" y="1206625"/>
          <a:ext cx="2152343" cy="4043779"/>
        </a:xfrm>
        <a:prstGeom prst="round1Rect">
          <a:avLst/>
        </a:prstGeom>
        <a:solidFill>
          <a:schemeClr val="accent6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Fusões &amp; Aquisições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“</a:t>
          </a:r>
          <a:r>
            <a:rPr lang="pt-BR" sz="2800" b="1" kern="1200" dirty="0" err="1"/>
            <a:t>M&amp;As</a:t>
          </a:r>
          <a:r>
            <a:rPr lang="pt-BR" sz="2800" b="1" kern="1200" dirty="0"/>
            <a:t>”</a:t>
          </a:r>
        </a:p>
      </dsp:txBody>
      <dsp:txXfrm rot="-5400000">
        <a:off x="4043778" y="2690428"/>
        <a:ext cx="4043779" cy="1614257"/>
      </dsp:txXfrm>
    </dsp:sp>
    <dsp:sp modelId="{2E8DCC49-5C0E-4354-B023-A78BA2CEAE64}">
      <dsp:nvSpPr>
        <dsp:cNvPr id="0" name=""/>
        <dsp:cNvSpPr/>
      </dsp:nvSpPr>
      <dsp:spPr>
        <a:xfrm>
          <a:off x="2574322" y="1237618"/>
          <a:ext cx="2938913" cy="1829448"/>
        </a:xfrm>
        <a:prstGeom prst="round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00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50" b="1" kern="1200" dirty="0" err="1">
              <a:solidFill>
                <a:schemeClr val="bg1"/>
              </a:solidFill>
            </a:rPr>
            <a:t>Foreign</a:t>
          </a:r>
          <a:r>
            <a:rPr lang="pt-BR" sz="3150" b="1" kern="1200" dirty="0">
              <a:solidFill>
                <a:schemeClr val="bg1"/>
              </a:solidFill>
            </a:rPr>
            <a:t> Direct </a:t>
          </a:r>
          <a:r>
            <a:rPr lang="pt-BR" sz="3150" b="1" kern="1200" dirty="0" err="1">
              <a:solidFill>
                <a:schemeClr val="bg1"/>
              </a:solidFill>
            </a:rPr>
            <a:t>Investment</a:t>
          </a:r>
          <a:endParaRPr lang="pt-BR" sz="3150" b="1" kern="1200" dirty="0">
            <a:solidFill>
              <a:schemeClr val="bg1"/>
            </a:solidFill>
          </a:endParaRPr>
        </a:p>
        <a:p>
          <a:pPr marL="0" lvl="0" indent="0" algn="ctr" defTabSz="1400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50" b="1" kern="1200" dirty="0">
              <a:solidFill>
                <a:schemeClr val="bg1"/>
              </a:solidFill>
            </a:rPr>
            <a:t>“FDI”</a:t>
          </a:r>
          <a:endParaRPr lang="pt-BR" sz="3150" kern="1200" dirty="0">
            <a:solidFill>
              <a:schemeClr val="bg1"/>
            </a:solidFill>
          </a:endParaRPr>
        </a:p>
      </dsp:txBody>
      <dsp:txXfrm>
        <a:off x="2663628" y="1326924"/>
        <a:ext cx="2760301" cy="1650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DD6E-9A11-4F77-94D7-EC62A167DB21}">
      <dsp:nvSpPr>
        <dsp:cNvPr id="0" name=""/>
        <dsp:cNvSpPr/>
      </dsp:nvSpPr>
      <dsp:spPr>
        <a:xfrm>
          <a:off x="2581222" y="4224"/>
          <a:ext cx="1788697" cy="11626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Modelos Disruptivos de Negócios</a:t>
          </a:r>
        </a:p>
      </dsp:txBody>
      <dsp:txXfrm>
        <a:off x="2637978" y="60980"/>
        <a:ext cx="1675185" cy="1049141"/>
      </dsp:txXfrm>
    </dsp:sp>
    <dsp:sp modelId="{ED99A81D-711D-41D9-97A7-296BEF1600A0}">
      <dsp:nvSpPr>
        <dsp:cNvPr id="0" name=""/>
        <dsp:cNvSpPr/>
      </dsp:nvSpPr>
      <dsp:spPr>
        <a:xfrm>
          <a:off x="1152627" y="585550"/>
          <a:ext cx="4645886" cy="4645886"/>
        </a:xfrm>
        <a:custGeom>
          <a:avLst/>
          <a:gdLst/>
          <a:ahLst/>
          <a:cxnLst/>
          <a:rect l="0" t="0" r="0" b="0"/>
          <a:pathLst>
            <a:path>
              <a:moveTo>
                <a:pt x="3229580" y="184234"/>
              </a:moveTo>
              <a:arcTo wR="2322943" hR="2322943" stAng="17578378" swAng="1961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F3423-F4ED-4FB3-B875-E636606CF201}">
      <dsp:nvSpPr>
        <dsp:cNvPr id="0" name=""/>
        <dsp:cNvSpPr/>
      </dsp:nvSpPr>
      <dsp:spPr>
        <a:xfrm>
          <a:off x="4790472" y="1609338"/>
          <a:ext cx="1788697" cy="11626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Inclusão Tecnológica</a:t>
          </a:r>
        </a:p>
      </dsp:txBody>
      <dsp:txXfrm>
        <a:off x="4847228" y="1666094"/>
        <a:ext cx="1675185" cy="1049141"/>
      </dsp:txXfrm>
    </dsp:sp>
    <dsp:sp modelId="{4E74D91E-2083-4E06-BD93-0079CA8652E4}">
      <dsp:nvSpPr>
        <dsp:cNvPr id="0" name=""/>
        <dsp:cNvSpPr/>
      </dsp:nvSpPr>
      <dsp:spPr>
        <a:xfrm>
          <a:off x="1152627" y="585550"/>
          <a:ext cx="4645886" cy="4645886"/>
        </a:xfrm>
        <a:custGeom>
          <a:avLst/>
          <a:gdLst/>
          <a:ahLst/>
          <a:cxnLst/>
          <a:rect l="0" t="0" r="0" b="0"/>
          <a:pathLst>
            <a:path>
              <a:moveTo>
                <a:pt x="4642698" y="2201289"/>
              </a:moveTo>
              <a:arcTo wR="2322943" hR="2322943" stAng="21419881" swAng="2196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5D91B-486E-4945-AEE7-9BF0EF1CEDBE}">
      <dsp:nvSpPr>
        <dsp:cNvPr id="0" name=""/>
        <dsp:cNvSpPr/>
      </dsp:nvSpPr>
      <dsp:spPr>
        <a:xfrm>
          <a:off x="3946614" y="4206467"/>
          <a:ext cx="1788697" cy="11626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Robotização</a:t>
          </a:r>
        </a:p>
      </dsp:txBody>
      <dsp:txXfrm>
        <a:off x="4003370" y="4263223"/>
        <a:ext cx="1675185" cy="1049141"/>
      </dsp:txXfrm>
    </dsp:sp>
    <dsp:sp modelId="{E1F3AC18-60DF-43D3-991E-44A4855271B5}">
      <dsp:nvSpPr>
        <dsp:cNvPr id="0" name=""/>
        <dsp:cNvSpPr/>
      </dsp:nvSpPr>
      <dsp:spPr>
        <a:xfrm>
          <a:off x="1152627" y="585550"/>
          <a:ext cx="4645886" cy="4645886"/>
        </a:xfrm>
        <a:custGeom>
          <a:avLst/>
          <a:gdLst/>
          <a:ahLst/>
          <a:cxnLst/>
          <a:rect l="0" t="0" r="0" b="0"/>
          <a:pathLst>
            <a:path>
              <a:moveTo>
                <a:pt x="2784757" y="4599518"/>
              </a:moveTo>
              <a:arcTo wR="2322943" hR="2322943" stAng="4711973" swAng="1376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A1E85-A065-4DBD-BA0A-A4896111D34C}">
      <dsp:nvSpPr>
        <dsp:cNvPr id="0" name=""/>
        <dsp:cNvSpPr/>
      </dsp:nvSpPr>
      <dsp:spPr>
        <a:xfrm>
          <a:off x="1215830" y="4206467"/>
          <a:ext cx="1788697" cy="11626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Nacionalismos x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Livre Comércio</a:t>
          </a:r>
        </a:p>
      </dsp:txBody>
      <dsp:txXfrm>
        <a:off x="1272586" y="4263223"/>
        <a:ext cx="1675185" cy="1049141"/>
      </dsp:txXfrm>
    </dsp:sp>
    <dsp:sp modelId="{F39E4B19-9127-4A9C-9332-A245018C817C}">
      <dsp:nvSpPr>
        <dsp:cNvPr id="0" name=""/>
        <dsp:cNvSpPr/>
      </dsp:nvSpPr>
      <dsp:spPr>
        <a:xfrm>
          <a:off x="1152627" y="585550"/>
          <a:ext cx="4645886" cy="4645886"/>
        </a:xfrm>
        <a:custGeom>
          <a:avLst/>
          <a:gdLst/>
          <a:ahLst/>
          <a:cxnLst/>
          <a:rect l="0" t="0" r="0" b="0"/>
          <a:pathLst>
            <a:path>
              <a:moveTo>
                <a:pt x="388191" y="3608557"/>
              </a:moveTo>
              <a:arcTo wR="2322943" hR="2322943" stAng="8783793" swAng="2196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D8AC-E017-4884-B6F5-4D6019DC67E3}">
      <dsp:nvSpPr>
        <dsp:cNvPr id="0" name=""/>
        <dsp:cNvSpPr/>
      </dsp:nvSpPr>
      <dsp:spPr>
        <a:xfrm>
          <a:off x="371972" y="1609338"/>
          <a:ext cx="1788697" cy="11626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Tecnologias Emergentes</a:t>
          </a:r>
        </a:p>
      </dsp:txBody>
      <dsp:txXfrm>
        <a:off x="428728" y="1666094"/>
        <a:ext cx="1675185" cy="1049141"/>
      </dsp:txXfrm>
    </dsp:sp>
    <dsp:sp modelId="{03372F8F-E355-456C-BCC0-0414311DAF90}">
      <dsp:nvSpPr>
        <dsp:cNvPr id="0" name=""/>
        <dsp:cNvSpPr/>
      </dsp:nvSpPr>
      <dsp:spPr>
        <a:xfrm>
          <a:off x="1152627" y="585550"/>
          <a:ext cx="4645886" cy="4645886"/>
        </a:xfrm>
        <a:custGeom>
          <a:avLst/>
          <a:gdLst/>
          <a:ahLst/>
          <a:cxnLst/>
          <a:rect l="0" t="0" r="0" b="0"/>
          <a:pathLst>
            <a:path>
              <a:moveTo>
                <a:pt x="404746" y="1012757"/>
              </a:moveTo>
              <a:arcTo wR="2322943" hR="2322943" stAng="12860054" swAng="1961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DD6E-9A11-4F77-94D7-EC62A167DB21}">
      <dsp:nvSpPr>
        <dsp:cNvPr id="0" name=""/>
        <dsp:cNvSpPr/>
      </dsp:nvSpPr>
      <dsp:spPr>
        <a:xfrm>
          <a:off x="2198178" y="2892"/>
          <a:ext cx="1735121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Paradiplomacia</a:t>
          </a:r>
          <a:endParaRPr lang="pt-BR" sz="1800" kern="1200" dirty="0"/>
        </a:p>
      </dsp:txBody>
      <dsp:txXfrm>
        <a:off x="2244712" y="49426"/>
        <a:ext cx="1642053" cy="860190"/>
      </dsp:txXfrm>
    </dsp:sp>
    <dsp:sp modelId="{ED99A81D-711D-41D9-97A7-296BEF1600A0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3121038" y="177656"/>
              </a:moveTo>
              <a:arcTo wR="2245631" hR="2245631" stAng="17576624" swAng="12852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F3423-F4ED-4FB3-B875-E636606CF201}">
      <dsp:nvSpPr>
        <dsp:cNvPr id="0" name=""/>
        <dsp:cNvSpPr/>
      </dsp:nvSpPr>
      <dsp:spPr>
        <a:xfrm>
          <a:off x="4167216" y="1125707"/>
          <a:ext cx="1686593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Competição Acirrada por Investimentos</a:t>
          </a:r>
        </a:p>
      </dsp:txBody>
      <dsp:txXfrm>
        <a:off x="4213750" y="1172241"/>
        <a:ext cx="1593525" cy="860190"/>
      </dsp:txXfrm>
    </dsp:sp>
    <dsp:sp modelId="{4E74D91E-2083-4E06-BD93-0079CA8652E4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4399965" y="1611832"/>
              </a:moveTo>
              <a:arcTo wR="2245631" hR="2245631" stAng="20616377" swAng="19672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5D91B-486E-4945-AEE7-9BF0EF1CEDBE}">
      <dsp:nvSpPr>
        <dsp:cNvPr id="0" name=""/>
        <dsp:cNvSpPr/>
      </dsp:nvSpPr>
      <dsp:spPr>
        <a:xfrm>
          <a:off x="4277236" y="3371338"/>
          <a:ext cx="1466552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Cadeias Globais de Valor</a:t>
          </a:r>
        </a:p>
      </dsp:txBody>
      <dsp:txXfrm>
        <a:off x="4323770" y="3417872"/>
        <a:ext cx="1373484" cy="860190"/>
      </dsp:txXfrm>
    </dsp:sp>
    <dsp:sp modelId="{E1F3AC18-60DF-43D3-991E-44A4855271B5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3814821" y="3852024"/>
              </a:moveTo>
              <a:arcTo wR="2245631" hR="2245631" stAng="2740272" swAng="1501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A1E85-A065-4DBD-BA0A-A4896111D34C}">
      <dsp:nvSpPr>
        <dsp:cNvPr id="0" name=""/>
        <dsp:cNvSpPr/>
      </dsp:nvSpPr>
      <dsp:spPr>
        <a:xfrm>
          <a:off x="2332463" y="4494154"/>
          <a:ext cx="1466552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Segurança Jurídica</a:t>
          </a:r>
        </a:p>
      </dsp:txBody>
      <dsp:txXfrm>
        <a:off x="2378997" y="4540688"/>
        <a:ext cx="1373484" cy="860190"/>
      </dsp:txXfrm>
    </dsp:sp>
    <dsp:sp modelId="{F39E4B19-9127-4A9C-9332-A245018C817C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1502984" y="4364908"/>
              </a:moveTo>
              <a:arcTo wR="2245631" hR="2245631" stAng="6558702" swAng="1501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D8AC-E017-4884-B6F5-4D6019DC67E3}">
      <dsp:nvSpPr>
        <dsp:cNvPr id="0" name=""/>
        <dsp:cNvSpPr/>
      </dsp:nvSpPr>
      <dsp:spPr>
        <a:xfrm>
          <a:off x="171263" y="3371338"/>
          <a:ext cx="1899405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Sustentabilidade</a:t>
          </a:r>
        </a:p>
      </dsp:txBody>
      <dsp:txXfrm>
        <a:off x="217797" y="3417872"/>
        <a:ext cx="1806337" cy="860190"/>
      </dsp:txXfrm>
    </dsp:sp>
    <dsp:sp modelId="{03372F8F-E355-456C-BCC0-0414311DAF90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91296" y="2879429"/>
              </a:moveTo>
              <a:arcTo wR="2245631" hR="2245631" stAng="9816377" swAng="19672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721B7-9D53-4FDC-ADAE-5F879CD155EA}">
      <dsp:nvSpPr>
        <dsp:cNvPr id="0" name=""/>
        <dsp:cNvSpPr/>
      </dsp:nvSpPr>
      <dsp:spPr>
        <a:xfrm>
          <a:off x="387689" y="1125707"/>
          <a:ext cx="1466552" cy="9532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Digitalização</a:t>
          </a:r>
        </a:p>
      </dsp:txBody>
      <dsp:txXfrm>
        <a:off x="434223" y="1172241"/>
        <a:ext cx="1373484" cy="860190"/>
      </dsp:txXfrm>
    </dsp:sp>
    <dsp:sp modelId="{1EEE8A54-BBEE-4916-8B7A-A5C46986D317}">
      <dsp:nvSpPr>
        <dsp:cNvPr id="0" name=""/>
        <dsp:cNvSpPr/>
      </dsp:nvSpPr>
      <dsp:spPr>
        <a:xfrm>
          <a:off x="820108" y="479521"/>
          <a:ext cx="4491262" cy="4491262"/>
        </a:xfrm>
        <a:custGeom>
          <a:avLst/>
          <a:gdLst/>
          <a:ahLst/>
          <a:cxnLst/>
          <a:rect l="0" t="0" r="0" b="0"/>
          <a:pathLst>
            <a:path>
              <a:moveTo>
                <a:pt x="675434" y="640221"/>
              </a:moveTo>
              <a:arcTo wR="2245631" hR="2245631" stAng="13538118" swAng="12852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DD6E-9A11-4F77-94D7-EC62A167DB21}">
      <dsp:nvSpPr>
        <dsp:cNvPr id="0" name=""/>
        <dsp:cNvSpPr/>
      </dsp:nvSpPr>
      <dsp:spPr>
        <a:xfrm>
          <a:off x="1896800" y="104864"/>
          <a:ext cx="1535133" cy="99783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Instabilidade Política</a:t>
          </a:r>
        </a:p>
      </dsp:txBody>
      <dsp:txXfrm>
        <a:off x="1945510" y="153574"/>
        <a:ext cx="1437713" cy="900416"/>
      </dsp:txXfrm>
    </dsp:sp>
    <dsp:sp modelId="{ED99A81D-711D-41D9-97A7-296BEF1600A0}">
      <dsp:nvSpPr>
        <dsp:cNvPr id="0" name=""/>
        <dsp:cNvSpPr/>
      </dsp:nvSpPr>
      <dsp:spPr>
        <a:xfrm>
          <a:off x="670912" y="603782"/>
          <a:ext cx="3986909" cy="3986909"/>
        </a:xfrm>
        <a:custGeom>
          <a:avLst/>
          <a:gdLst/>
          <a:ahLst/>
          <a:cxnLst/>
          <a:rect l="0" t="0" r="0" b="0"/>
          <a:pathLst>
            <a:path>
              <a:moveTo>
                <a:pt x="2771565" y="158133"/>
              </a:moveTo>
              <a:arcTo wR="1993454" hR="1993454" stAng="17578513" swAng="1961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F3423-F4ED-4FB3-B875-E636606CF201}">
      <dsp:nvSpPr>
        <dsp:cNvPr id="0" name=""/>
        <dsp:cNvSpPr/>
      </dsp:nvSpPr>
      <dsp:spPr>
        <a:xfrm>
          <a:off x="3792688" y="1482307"/>
          <a:ext cx="1535133" cy="99783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Populismo Econômico</a:t>
          </a:r>
        </a:p>
      </dsp:txBody>
      <dsp:txXfrm>
        <a:off x="3841398" y="1531017"/>
        <a:ext cx="1437713" cy="900416"/>
      </dsp:txXfrm>
    </dsp:sp>
    <dsp:sp modelId="{4E74D91E-2083-4E06-BD93-0079CA8652E4}">
      <dsp:nvSpPr>
        <dsp:cNvPr id="0" name=""/>
        <dsp:cNvSpPr/>
      </dsp:nvSpPr>
      <dsp:spPr>
        <a:xfrm>
          <a:off x="670912" y="603782"/>
          <a:ext cx="3986909" cy="3986909"/>
        </a:xfrm>
        <a:custGeom>
          <a:avLst/>
          <a:gdLst/>
          <a:ahLst/>
          <a:cxnLst/>
          <a:rect l="0" t="0" r="0" b="0"/>
          <a:pathLst>
            <a:path>
              <a:moveTo>
                <a:pt x="3984176" y="1889103"/>
              </a:moveTo>
              <a:arcTo wR="1993454" hR="1993454" stAng="21419962" swAng="21961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5D91B-486E-4945-AEE7-9BF0EF1CEDBE}">
      <dsp:nvSpPr>
        <dsp:cNvPr id="0" name=""/>
        <dsp:cNvSpPr/>
      </dsp:nvSpPr>
      <dsp:spPr>
        <a:xfrm>
          <a:off x="3068523" y="3711058"/>
          <a:ext cx="1535133" cy="99783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Conflitos Armados</a:t>
          </a:r>
        </a:p>
      </dsp:txBody>
      <dsp:txXfrm>
        <a:off x="3117233" y="3759768"/>
        <a:ext cx="1437713" cy="900416"/>
      </dsp:txXfrm>
    </dsp:sp>
    <dsp:sp modelId="{E1F3AC18-60DF-43D3-991E-44A4855271B5}">
      <dsp:nvSpPr>
        <dsp:cNvPr id="0" name=""/>
        <dsp:cNvSpPr/>
      </dsp:nvSpPr>
      <dsp:spPr>
        <a:xfrm>
          <a:off x="670912" y="603782"/>
          <a:ext cx="3986909" cy="3986909"/>
        </a:xfrm>
        <a:custGeom>
          <a:avLst/>
          <a:gdLst/>
          <a:ahLst/>
          <a:cxnLst/>
          <a:rect l="0" t="0" r="0" b="0"/>
          <a:pathLst>
            <a:path>
              <a:moveTo>
                <a:pt x="2389692" y="3947132"/>
              </a:moveTo>
              <a:arcTo wR="1993454" hR="1993454" stAng="4712099" swAng="13758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A1E85-A065-4DBD-BA0A-A4896111D34C}">
      <dsp:nvSpPr>
        <dsp:cNvPr id="0" name=""/>
        <dsp:cNvSpPr/>
      </dsp:nvSpPr>
      <dsp:spPr>
        <a:xfrm>
          <a:off x="725077" y="3711058"/>
          <a:ext cx="1535133" cy="99783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Guerras Comerciais</a:t>
          </a:r>
        </a:p>
      </dsp:txBody>
      <dsp:txXfrm>
        <a:off x="773787" y="3759768"/>
        <a:ext cx="1437713" cy="900416"/>
      </dsp:txXfrm>
    </dsp:sp>
    <dsp:sp modelId="{F39E4B19-9127-4A9C-9332-A245018C817C}">
      <dsp:nvSpPr>
        <dsp:cNvPr id="0" name=""/>
        <dsp:cNvSpPr/>
      </dsp:nvSpPr>
      <dsp:spPr>
        <a:xfrm>
          <a:off x="670912" y="603782"/>
          <a:ext cx="3986909" cy="3986909"/>
        </a:xfrm>
        <a:custGeom>
          <a:avLst/>
          <a:gdLst/>
          <a:ahLst/>
          <a:cxnLst/>
          <a:rect l="0" t="0" r="0" b="0"/>
          <a:pathLst>
            <a:path>
              <a:moveTo>
                <a:pt x="333099" y="3096668"/>
              </a:moveTo>
              <a:arcTo wR="1993454" hR="1993454" stAng="8783890" swAng="21961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721B7-9D53-4FDC-ADAE-5F879CD155EA}">
      <dsp:nvSpPr>
        <dsp:cNvPr id="0" name=""/>
        <dsp:cNvSpPr/>
      </dsp:nvSpPr>
      <dsp:spPr>
        <a:xfrm>
          <a:off x="912" y="1482307"/>
          <a:ext cx="1535133" cy="99783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3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Capital Humano</a:t>
          </a:r>
        </a:p>
      </dsp:txBody>
      <dsp:txXfrm>
        <a:off x="49622" y="1531017"/>
        <a:ext cx="1437713" cy="900416"/>
      </dsp:txXfrm>
    </dsp:sp>
    <dsp:sp modelId="{1EEE8A54-BBEE-4916-8B7A-A5C46986D317}">
      <dsp:nvSpPr>
        <dsp:cNvPr id="0" name=""/>
        <dsp:cNvSpPr/>
      </dsp:nvSpPr>
      <dsp:spPr>
        <a:xfrm>
          <a:off x="670912" y="603782"/>
          <a:ext cx="3986909" cy="3986909"/>
        </a:xfrm>
        <a:custGeom>
          <a:avLst/>
          <a:gdLst/>
          <a:ahLst/>
          <a:cxnLst/>
          <a:rect l="0" t="0" r="0" b="0"/>
          <a:pathLst>
            <a:path>
              <a:moveTo>
                <a:pt x="347368" y="869060"/>
              </a:moveTo>
              <a:arcTo wR="1993454" hR="1993454" stAng="12860151" swAng="1961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AC0486BB-E05A-4DCC-9AF9-39DFCE60BE11}"/>
              </a:ext>
            </a:extLst>
          </p:cNvPr>
          <p:cNvSpPr/>
          <p:nvPr userDrawn="1"/>
        </p:nvSpPr>
        <p:spPr>
          <a:xfrm>
            <a:off x="9092277" y="2184974"/>
            <a:ext cx="3115765" cy="4686673"/>
          </a:xfrm>
          <a:custGeom>
            <a:avLst/>
            <a:gdLst>
              <a:gd name="connsiteX0" fmla="*/ 0 w 2466754"/>
              <a:gd name="connsiteY0" fmla="*/ 0 h 3848986"/>
              <a:gd name="connsiteX1" fmla="*/ 2466754 w 2466754"/>
              <a:gd name="connsiteY1" fmla="*/ 733647 h 3848986"/>
              <a:gd name="connsiteX2" fmla="*/ 2466754 w 2466754"/>
              <a:gd name="connsiteY2" fmla="*/ 3848986 h 3848986"/>
              <a:gd name="connsiteX3" fmla="*/ 329610 w 2466754"/>
              <a:gd name="connsiteY3" fmla="*/ 3848986 h 3848986"/>
              <a:gd name="connsiteX4" fmla="*/ 0 w 2466754"/>
              <a:gd name="connsiteY4" fmla="*/ 0 h 3848986"/>
              <a:gd name="connsiteX0" fmla="*/ 0 w 2685118"/>
              <a:gd name="connsiteY0" fmla="*/ 0 h 3848986"/>
              <a:gd name="connsiteX1" fmla="*/ 2685118 w 2685118"/>
              <a:gd name="connsiteY1" fmla="*/ 856477 h 3848986"/>
              <a:gd name="connsiteX2" fmla="*/ 2466754 w 2685118"/>
              <a:gd name="connsiteY2" fmla="*/ 3848986 h 3848986"/>
              <a:gd name="connsiteX3" fmla="*/ 329610 w 2685118"/>
              <a:gd name="connsiteY3" fmla="*/ 3848986 h 3848986"/>
              <a:gd name="connsiteX4" fmla="*/ 0 w 2685118"/>
              <a:gd name="connsiteY4" fmla="*/ 0 h 3848986"/>
              <a:gd name="connsiteX0" fmla="*/ 0 w 2698766"/>
              <a:gd name="connsiteY0" fmla="*/ 0 h 3917225"/>
              <a:gd name="connsiteX1" fmla="*/ 2685118 w 2698766"/>
              <a:gd name="connsiteY1" fmla="*/ 856477 h 3917225"/>
              <a:gd name="connsiteX2" fmla="*/ 2698766 w 2698766"/>
              <a:gd name="connsiteY2" fmla="*/ 3917225 h 3917225"/>
              <a:gd name="connsiteX3" fmla="*/ 329610 w 2698766"/>
              <a:gd name="connsiteY3" fmla="*/ 3848986 h 3917225"/>
              <a:gd name="connsiteX4" fmla="*/ 0 w 2698766"/>
              <a:gd name="connsiteY4" fmla="*/ 0 h 3917225"/>
              <a:gd name="connsiteX0" fmla="*/ 0 w 2698766"/>
              <a:gd name="connsiteY0" fmla="*/ 0 h 3917225"/>
              <a:gd name="connsiteX1" fmla="*/ 2685118 w 2698766"/>
              <a:gd name="connsiteY1" fmla="*/ 856477 h 3917225"/>
              <a:gd name="connsiteX2" fmla="*/ 2698766 w 2698766"/>
              <a:gd name="connsiteY2" fmla="*/ 3917225 h 3917225"/>
              <a:gd name="connsiteX3" fmla="*/ 315962 w 2698766"/>
              <a:gd name="connsiteY3" fmla="*/ 3917225 h 3917225"/>
              <a:gd name="connsiteX4" fmla="*/ 0 w 2698766"/>
              <a:gd name="connsiteY4" fmla="*/ 0 h 3917225"/>
              <a:gd name="connsiteX0" fmla="*/ 0 w 2676643"/>
              <a:gd name="connsiteY0" fmla="*/ 0 h 3895103"/>
              <a:gd name="connsiteX1" fmla="*/ 2662995 w 2676643"/>
              <a:gd name="connsiteY1" fmla="*/ 834355 h 3895103"/>
              <a:gd name="connsiteX2" fmla="*/ 2676643 w 2676643"/>
              <a:gd name="connsiteY2" fmla="*/ 3895103 h 3895103"/>
              <a:gd name="connsiteX3" fmla="*/ 293839 w 2676643"/>
              <a:gd name="connsiteY3" fmla="*/ 3895103 h 3895103"/>
              <a:gd name="connsiteX4" fmla="*/ 0 w 2676643"/>
              <a:gd name="connsiteY4" fmla="*/ 0 h 389510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716919 w 3099723"/>
              <a:gd name="connsiteY3" fmla="*/ 4686673 h 4686673"/>
              <a:gd name="connsiteX4" fmla="*/ 0 w 3099723"/>
              <a:gd name="connsiteY4" fmla="*/ 0 h 468667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48178 w 3099723"/>
              <a:gd name="connsiteY3" fmla="*/ 4632082 h 4686673"/>
              <a:gd name="connsiteX4" fmla="*/ 0 w 3099723"/>
              <a:gd name="connsiteY4" fmla="*/ 0 h 468667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48178 w 3099723"/>
              <a:gd name="connsiteY3" fmla="*/ 4659378 h 4686673"/>
              <a:gd name="connsiteX4" fmla="*/ 0 w 3099723"/>
              <a:gd name="connsiteY4" fmla="*/ 0 h 468667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34531 w 3099723"/>
              <a:gd name="connsiteY3" fmla="*/ 4645730 h 4686673"/>
              <a:gd name="connsiteX4" fmla="*/ 0 w 3099723"/>
              <a:gd name="connsiteY4" fmla="*/ 0 h 468667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48179 w 3099723"/>
              <a:gd name="connsiteY3" fmla="*/ 4673025 h 4686673"/>
              <a:gd name="connsiteX4" fmla="*/ 0 w 3099723"/>
              <a:gd name="connsiteY4" fmla="*/ 0 h 4686673"/>
              <a:gd name="connsiteX0" fmla="*/ 0 w 3099723"/>
              <a:gd name="connsiteY0" fmla="*/ 0 h 4686673"/>
              <a:gd name="connsiteX1" fmla="*/ 3086075 w 3099723"/>
              <a:gd name="connsiteY1" fmla="*/ 1625925 h 4686673"/>
              <a:gd name="connsiteX2" fmla="*/ 3099723 w 3099723"/>
              <a:gd name="connsiteY2" fmla="*/ 4686673 h 4686673"/>
              <a:gd name="connsiteX3" fmla="*/ 48179 w 3099723"/>
              <a:gd name="connsiteY3" fmla="*/ 4673025 h 4686673"/>
              <a:gd name="connsiteX4" fmla="*/ 0 w 3099723"/>
              <a:gd name="connsiteY4" fmla="*/ 0 h 4686673"/>
              <a:gd name="connsiteX0" fmla="*/ 0 w 3103203"/>
              <a:gd name="connsiteY0" fmla="*/ 0 h 4686673"/>
              <a:gd name="connsiteX1" fmla="*/ 3102117 w 3103203"/>
              <a:gd name="connsiteY1" fmla="*/ 1658009 h 4686673"/>
              <a:gd name="connsiteX2" fmla="*/ 3099723 w 3103203"/>
              <a:gd name="connsiteY2" fmla="*/ 4686673 h 4686673"/>
              <a:gd name="connsiteX3" fmla="*/ 48179 w 3103203"/>
              <a:gd name="connsiteY3" fmla="*/ 4673025 h 4686673"/>
              <a:gd name="connsiteX4" fmla="*/ 0 w 3103203"/>
              <a:gd name="connsiteY4" fmla="*/ 0 h 4686673"/>
              <a:gd name="connsiteX0" fmla="*/ 0 w 3115765"/>
              <a:gd name="connsiteY0" fmla="*/ 0 h 4686673"/>
              <a:gd name="connsiteX1" fmla="*/ 3102117 w 3115765"/>
              <a:gd name="connsiteY1" fmla="*/ 1658009 h 4686673"/>
              <a:gd name="connsiteX2" fmla="*/ 3115765 w 3115765"/>
              <a:gd name="connsiteY2" fmla="*/ 4686673 h 4686673"/>
              <a:gd name="connsiteX3" fmla="*/ 48179 w 3115765"/>
              <a:gd name="connsiteY3" fmla="*/ 4673025 h 4686673"/>
              <a:gd name="connsiteX4" fmla="*/ 0 w 3115765"/>
              <a:gd name="connsiteY4" fmla="*/ 0 h 468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765" h="4686673">
                <a:moveTo>
                  <a:pt x="0" y="0"/>
                </a:moveTo>
                <a:lnTo>
                  <a:pt x="3102117" y="1658009"/>
                </a:lnTo>
                <a:cubicBezTo>
                  <a:pt x="3106666" y="2678258"/>
                  <a:pt x="3111216" y="3666424"/>
                  <a:pt x="3115765" y="4686673"/>
                </a:cubicBezTo>
                <a:lnTo>
                  <a:pt x="48179" y="467302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789491F1-8106-4558-B311-EE81D4185145}"/>
              </a:ext>
            </a:extLst>
          </p:cNvPr>
          <p:cNvSpPr/>
          <p:nvPr userDrawn="1"/>
        </p:nvSpPr>
        <p:spPr>
          <a:xfrm>
            <a:off x="-12678" y="3714188"/>
            <a:ext cx="6550368" cy="3157459"/>
          </a:xfrm>
          <a:custGeom>
            <a:avLst/>
            <a:gdLst>
              <a:gd name="connsiteX0" fmla="*/ 5847907 w 6284656"/>
              <a:gd name="connsiteY0" fmla="*/ 81964 h 3399322"/>
              <a:gd name="connsiteX1" fmla="*/ 10633 w 6284656"/>
              <a:gd name="connsiteY1" fmla="*/ 1102690 h 3399322"/>
              <a:gd name="connsiteX2" fmla="*/ 0 w 6284656"/>
              <a:gd name="connsiteY2" fmla="*/ 3399322 h 3399322"/>
              <a:gd name="connsiteX3" fmla="*/ 5858540 w 6284656"/>
              <a:gd name="connsiteY3" fmla="*/ 3399322 h 3399322"/>
              <a:gd name="connsiteX4" fmla="*/ 5847907 w 6284656"/>
              <a:gd name="connsiteY4" fmla="*/ 81964 h 3399322"/>
              <a:gd name="connsiteX0" fmla="*/ 5847907 w 5859011"/>
              <a:gd name="connsiteY0" fmla="*/ 38 h 3317396"/>
              <a:gd name="connsiteX1" fmla="*/ 10633 w 5859011"/>
              <a:gd name="connsiteY1" fmla="*/ 1020764 h 3317396"/>
              <a:gd name="connsiteX2" fmla="*/ 0 w 5859011"/>
              <a:gd name="connsiteY2" fmla="*/ 3317396 h 3317396"/>
              <a:gd name="connsiteX3" fmla="*/ 5858540 w 5859011"/>
              <a:gd name="connsiteY3" fmla="*/ 3317396 h 3317396"/>
              <a:gd name="connsiteX4" fmla="*/ 5847907 w 5859011"/>
              <a:gd name="connsiteY4" fmla="*/ 38 h 3317396"/>
              <a:gd name="connsiteX0" fmla="*/ 5847907 w 6285346"/>
              <a:gd name="connsiteY0" fmla="*/ 81964 h 3399322"/>
              <a:gd name="connsiteX1" fmla="*/ 1318 w 6285346"/>
              <a:gd name="connsiteY1" fmla="*/ 1102690 h 3399322"/>
              <a:gd name="connsiteX2" fmla="*/ 0 w 6285346"/>
              <a:gd name="connsiteY2" fmla="*/ 3399322 h 3399322"/>
              <a:gd name="connsiteX3" fmla="*/ 5858540 w 6285346"/>
              <a:gd name="connsiteY3" fmla="*/ 3399322 h 3399322"/>
              <a:gd name="connsiteX4" fmla="*/ 5847907 w 6285346"/>
              <a:gd name="connsiteY4" fmla="*/ 81964 h 3399322"/>
              <a:gd name="connsiteX0" fmla="*/ 5847907 w 6285346"/>
              <a:gd name="connsiteY0" fmla="*/ 65270 h 3382628"/>
              <a:gd name="connsiteX1" fmla="*/ 1318 w 6285346"/>
              <a:gd name="connsiteY1" fmla="*/ 1085996 h 3382628"/>
              <a:gd name="connsiteX2" fmla="*/ 0 w 6285346"/>
              <a:gd name="connsiteY2" fmla="*/ 3382628 h 3382628"/>
              <a:gd name="connsiteX3" fmla="*/ 5858540 w 6285346"/>
              <a:gd name="connsiteY3" fmla="*/ 3382628 h 3382628"/>
              <a:gd name="connsiteX4" fmla="*/ 5847907 w 6285346"/>
              <a:gd name="connsiteY4" fmla="*/ 65270 h 3382628"/>
              <a:gd name="connsiteX0" fmla="*/ 5847907 w 5859055"/>
              <a:gd name="connsiteY0" fmla="*/ 67 h 3317425"/>
              <a:gd name="connsiteX1" fmla="*/ 1318 w 5859055"/>
              <a:gd name="connsiteY1" fmla="*/ 1020793 h 3317425"/>
              <a:gd name="connsiteX2" fmla="*/ 0 w 5859055"/>
              <a:gd name="connsiteY2" fmla="*/ 3317425 h 3317425"/>
              <a:gd name="connsiteX3" fmla="*/ 5858540 w 5859055"/>
              <a:gd name="connsiteY3" fmla="*/ 3317425 h 3317425"/>
              <a:gd name="connsiteX4" fmla="*/ 5847907 w 5859055"/>
              <a:gd name="connsiteY4" fmla="*/ 67 h 3317425"/>
              <a:gd name="connsiteX0" fmla="*/ 5847907 w 6250287"/>
              <a:gd name="connsiteY0" fmla="*/ 67 h 3317425"/>
              <a:gd name="connsiteX1" fmla="*/ 1318 w 6250287"/>
              <a:gd name="connsiteY1" fmla="*/ 1020793 h 3317425"/>
              <a:gd name="connsiteX2" fmla="*/ 0 w 6250287"/>
              <a:gd name="connsiteY2" fmla="*/ 3317425 h 3317425"/>
              <a:gd name="connsiteX3" fmla="*/ 5858540 w 6250287"/>
              <a:gd name="connsiteY3" fmla="*/ 3317425 h 3317425"/>
              <a:gd name="connsiteX4" fmla="*/ 5847907 w 6250287"/>
              <a:gd name="connsiteY4" fmla="*/ 67 h 3317425"/>
              <a:gd name="connsiteX0" fmla="*/ 5847907 w 6640729"/>
              <a:gd name="connsiteY0" fmla="*/ 67 h 3317425"/>
              <a:gd name="connsiteX1" fmla="*/ 1318 w 6640729"/>
              <a:gd name="connsiteY1" fmla="*/ 1020793 h 3317425"/>
              <a:gd name="connsiteX2" fmla="*/ 0 w 6640729"/>
              <a:gd name="connsiteY2" fmla="*/ 3317425 h 3317425"/>
              <a:gd name="connsiteX3" fmla="*/ 5858540 w 6640729"/>
              <a:gd name="connsiteY3" fmla="*/ 3317425 h 3317425"/>
              <a:gd name="connsiteX4" fmla="*/ 5847907 w 6640729"/>
              <a:gd name="connsiteY4" fmla="*/ 67 h 3317425"/>
              <a:gd name="connsiteX0" fmla="*/ 5847907 w 6283357"/>
              <a:gd name="connsiteY0" fmla="*/ 67 h 3317425"/>
              <a:gd name="connsiteX1" fmla="*/ 1318 w 6283357"/>
              <a:gd name="connsiteY1" fmla="*/ 1020793 h 3317425"/>
              <a:gd name="connsiteX2" fmla="*/ 0 w 6283357"/>
              <a:gd name="connsiteY2" fmla="*/ 3317425 h 3317425"/>
              <a:gd name="connsiteX3" fmla="*/ 5858540 w 6283357"/>
              <a:gd name="connsiteY3" fmla="*/ 3317425 h 3317425"/>
              <a:gd name="connsiteX4" fmla="*/ 5847907 w 6283357"/>
              <a:gd name="connsiteY4" fmla="*/ 67 h 3317425"/>
              <a:gd name="connsiteX0" fmla="*/ 5847907 w 5858540"/>
              <a:gd name="connsiteY0" fmla="*/ 67 h 3317425"/>
              <a:gd name="connsiteX1" fmla="*/ 1318 w 5858540"/>
              <a:gd name="connsiteY1" fmla="*/ 1020793 h 3317425"/>
              <a:gd name="connsiteX2" fmla="*/ 0 w 5858540"/>
              <a:gd name="connsiteY2" fmla="*/ 3317425 h 3317425"/>
              <a:gd name="connsiteX3" fmla="*/ 5858540 w 5858540"/>
              <a:gd name="connsiteY3" fmla="*/ 3317425 h 3317425"/>
              <a:gd name="connsiteX4" fmla="*/ 5847907 w 5858540"/>
              <a:gd name="connsiteY4" fmla="*/ 67 h 3317425"/>
              <a:gd name="connsiteX0" fmla="*/ 5847907 w 5858540"/>
              <a:gd name="connsiteY0" fmla="*/ 67 h 3317425"/>
              <a:gd name="connsiteX1" fmla="*/ 1318 w 5858540"/>
              <a:gd name="connsiteY1" fmla="*/ 1020793 h 3317425"/>
              <a:gd name="connsiteX2" fmla="*/ 0 w 5858540"/>
              <a:gd name="connsiteY2" fmla="*/ 3317425 h 3317425"/>
              <a:gd name="connsiteX3" fmla="*/ 5858540 w 5858540"/>
              <a:gd name="connsiteY3" fmla="*/ 3317425 h 3317425"/>
              <a:gd name="connsiteX4" fmla="*/ 5847907 w 5858540"/>
              <a:gd name="connsiteY4" fmla="*/ 67 h 3317425"/>
              <a:gd name="connsiteX0" fmla="*/ 5847907 w 5858540"/>
              <a:gd name="connsiteY0" fmla="*/ 67 h 3317425"/>
              <a:gd name="connsiteX1" fmla="*/ 1318 w 5858540"/>
              <a:gd name="connsiteY1" fmla="*/ 1020793 h 3317425"/>
              <a:gd name="connsiteX2" fmla="*/ 0 w 5858540"/>
              <a:gd name="connsiteY2" fmla="*/ 3317425 h 3317425"/>
              <a:gd name="connsiteX3" fmla="*/ 5858540 w 5858540"/>
              <a:gd name="connsiteY3" fmla="*/ 3317425 h 3317425"/>
              <a:gd name="connsiteX4" fmla="*/ 5847907 w 5858540"/>
              <a:gd name="connsiteY4" fmla="*/ 67 h 3317425"/>
              <a:gd name="connsiteX0" fmla="*/ 6625012 w 6625039"/>
              <a:gd name="connsiteY0" fmla="*/ 31 h 4483855"/>
              <a:gd name="connsiteX1" fmla="*/ 1318 w 6625039"/>
              <a:gd name="connsiteY1" fmla="*/ 2187223 h 4483855"/>
              <a:gd name="connsiteX2" fmla="*/ 0 w 6625039"/>
              <a:gd name="connsiteY2" fmla="*/ 4483855 h 4483855"/>
              <a:gd name="connsiteX3" fmla="*/ 5858540 w 6625039"/>
              <a:gd name="connsiteY3" fmla="*/ 4483855 h 4483855"/>
              <a:gd name="connsiteX4" fmla="*/ 6625012 w 6625039"/>
              <a:gd name="connsiteY4" fmla="*/ 31 h 4483855"/>
              <a:gd name="connsiteX0" fmla="*/ 6625012 w 6625255"/>
              <a:gd name="connsiteY0" fmla="*/ 31 h 4483855"/>
              <a:gd name="connsiteX1" fmla="*/ 1318 w 6625255"/>
              <a:gd name="connsiteY1" fmla="*/ 2187223 h 4483855"/>
              <a:gd name="connsiteX2" fmla="*/ 0 w 6625255"/>
              <a:gd name="connsiteY2" fmla="*/ 4483855 h 4483855"/>
              <a:gd name="connsiteX3" fmla="*/ 6551958 w 6625255"/>
              <a:gd name="connsiteY3" fmla="*/ 4483855 h 4483855"/>
              <a:gd name="connsiteX4" fmla="*/ 6625012 w 6625255"/>
              <a:gd name="connsiteY4" fmla="*/ 31 h 4483855"/>
              <a:gd name="connsiteX0" fmla="*/ 6625012 w 6625347"/>
              <a:gd name="connsiteY0" fmla="*/ 31 h 4483855"/>
              <a:gd name="connsiteX1" fmla="*/ 1318 w 6625347"/>
              <a:gd name="connsiteY1" fmla="*/ 2187223 h 4483855"/>
              <a:gd name="connsiteX2" fmla="*/ 0 w 6625347"/>
              <a:gd name="connsiteY2" fmla="*/ 4483855 h 4483855"/>
              <a:gd name="connsiteX3" fmla="*/ 6575869 w 6625347"/>
              <a:gd name="connsiteY3" fmla="*/ 4483855 h 4483855"/>
              <a:gd name="connsiteX4" fmla="*/ 6625012 w 6625347"/>
              <a:gd name="connsiteY4" fmla="*/ 31 h 4483855"/>
              <a:gd name="connsiteX0" fmla="*/ 6625012 w 6625347"/>
              <a:gd name="connsiteY0" fmla="*/ 31 h 4483855"/>
              <a:gd name="connsiteX1" fmla="*/ 1318 w 6625347"/>
              <a:gd name="connsiteY1" fmla="*/ 2187223 h 4483855"/>
              <a:gd name="connsiteX2" fmla="*/ 0 w 6625347"/>
              <a:gd name="connsiteY2" fmla="*/ 4483855 h 4483855"/>
              <a:gd name="connsiteX3" fmla="*/ 6575870 w 6625347"/>
              <a:gd name="connsiteY3" fmla="*/ 4483855 h 4483855"/>
              <a:gd name="connsiteX4" fmla="*/ 6625012 w 6625347"/>
              <a:gd name="connsiteY4" fmla="*/ 31 h 4483855"/>
              <a:gd name="connsiteX0" fmla="*/ 6625012 w 6625788"/>
              <a:gd name="connsiteY0" fmla="*/ 31 h 4483855"/>
              <a:gd name="connsiteX1" fmla="*/ 1318 w 6625788"/>
              <a:gd name="connsiteY1" fmla="*/ 2187223 h 4483855"/>
              <a:gd name="connsiteX2" fmla="*/ 0 w 6625788"/>
              <a:gd name="connsiteY2" fmla="*/ 4483855 h 4483855"/>
              <a:gd name="connsiteX3" fmla="*/ 6611737 w 6625788"/>
              <a:gd name="connsiteY3" fmla="*/ 4483855 h 4483855"/>
              <a:gd name="connsiteX4" fmla="*/ 6625012 w 6625788"/>
              <a:gd name="connsiteY4" fmla="*/ 31 h 4483855"/>
              <a:gd name="connsiteX0" fmla="*/ 5728351 w 6611737"/>
              <a:gd name="connsiteY0" fmla="*/ 110 h 2899996"/>
              <a:gd name="connsiteX1" fmla="*/ 1318 w 6611737"/>
              <a:gd name="connsiteY1" fmla="*/ 603364 h 2899996"/>
              <a:gd name="connsiteX2" fmla="*/ 0 w 6611737"/>
              <a:gd name="connsiteY2" fmla="*/ 2899996 h 2899996"/>
              <a:gd name="connsiteX3" fmla="*/ 6611737 w 6611737"/>
              <a:gd name="connsiteY3" fmla="*/ 2899996 h 2899996"/>
              <a:gd name="connsiteX4" fmla="*/ 5728351 w 6611737"/>
              <a:gd name="connsiteY4" fmla="*/ 110 h 2899996"/>
              <a:gd name="connsiteX0" fmla="*/ 5728351 w 5729747"/>
              <a:gd name="connsiteY0" fmla="*/ 110 h 2912274"/>
              <a:gd name="connsiteX1" fmla="*/ 1318 w 5729747"/>
              <a:gd name="connsiteY1" fmla="*/ 603364 h 2912274"/>
              <a:gd name="connsiteX2" fmla="*/ 0 w 5729747"/>
              <a:gd name="connsiteY2" fmla="*/ 2899996 h 2912274"/>
              <a:gd name="connsiteX3" fmla="*/ 5727032 w 5729747"/>
              <a:gd name="connsiteY3" fmla="*/ 2912274 h 2912274"/>
              <a:gd name="connsiteX4" fmla="*/ 5728351 w 5729747"/>
              <a:gd name="connsiteY4" fmla="*/ 110 h 2912274"/>
              <a:gd name="connsiteX0" fmla="*/ 5728351 w 5729747"/>
              <a:gd name="connsiteY0" fmla="*/ 63 h 2912227"/>
              <a:gd name="connsiteX1" fmla="*/ 13274 w 5729747"/>
              <a:gd name="connsiteY1" fmla="*/ 1094461 h 2912227"/>
              <a:gd name="connsiteX2" fmla="*/ 0 w 5729747"/>
              <a:gd name="connsiteY2" fmla="*/ 2899949 h 2912227"/>
              <a:gd name="connsiteX3" fmla="*/ 5727032 w 5729747"/>
              <a:gd name="connsiteY3" fmla="*/ 2912227 h 2912227"/>
              <a:gd name="connsiteX4" fmla="*/ 5728351 w 5729747"/>
              <a:gd name="connsiteY4" fmla="*/ 63 h 2912227"/>
              <a:gd name="connsiteX0" fmla="*/ 5739458 w 5740854"/>
              <a:gd name="connsiteY0" fmla="*/ 63 h 2912227"/>
              <a:gd name="connsiteX1" fmla="*/ 471 w 5740854"/>
              <a:gd name="connsiteY1" fmla="*/ 1082182 h 2912227"/>
              <a:gd name="connsiteX2" fmla="*/ 11107 w 5740854"/>
              <a:gd name="connsiteY2" fmla="*/ 2899949 h 2912227"/>
              <a:gd name="connsiteX3" fmla="*/ 5738139 w 5740854"/>
              <a:gd name="connsiteY3" fmla="*/ 2912227 h 2912227"/>
              <a:gd name="connsiteX4" fmla="*/ 5739458 w 5740854"/>
              <a:gd name="connsiteY4" fmla="*/ 63 h 2912227"/>
              <a:gd name="connsiteX0" fmla="*/ 5732493 w 5738139"/>
              <a:gd name="connsiteY0" fmla="*/ 68 h 2840696"/>
              <a:gd name="connsiteX1" fmla="*/ 471 w 5738139"/>
              <a:gd name="connsiteY1" fmla="*/ 1010651 h 2840696"/>
              <a:gd name="connsiteX2" fmla="*/ 11107 w 5738139"/>
              <a:gd name="connsiteY2" fmla="*/ 2828418 h 2840696"/>
              <a:gd name="connsiteX3" fmla="*/ 5738139 w 5738139"/>
              <a:gd name="connsiteY3" fmla="*/ 2840696 h 2840696"/>
              <a:gd name="connsiteX4" fmla="*/ 5732493 w 5738139"/>
              <a:gd name="connsiteY4" fmla="*/ 68 h 284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139" h="2840696">
                <a:moveTo>
                  <a:pt x="5732493" y="68"/>
                </a:moveTo>
                <a:cubicBezTo>
                  <a:pt x="5734274" y="-9635"/>
                  <a:pt x="18201" y="1033912"/>
                  <a:pt x="471" y="1010651"/>
                </a:cubicBezTo>
                <a:cubicBezTo>
                  <a:pt x="-3073" y="1776195"/>
                  <a:pt x="14651" y="2062874"/>
                  <a:pt x="11107" y="2828418"/>
                </a:cubicBezTo>
                <a:lnTo>
                  <a:pt x="5738139" y="2840696"/>
                </a:lnTo>
                <a:cubicBezTo>
                  <a:pt x="5732822" y="1182017"/>
                  <a:pt x="5737809" y="1658747"/>
                  <a:pt x="5732493" y="68"/>
                </a:cubicBezTo>
                <a:close/>
              </a:path>
            </a:pathLst>
          </a:cu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ao ar livre, edifício, superior, grande&#10;&#10;Descrição gerada com muito alta confiança">
            <a:extLst>
              <a:ext uri="{FF2B5EF4-FFF2-40B4-BE49-F238E27FC236}">
                <a16:creationId xmlns:a16="http://schemas.microsoft.com/office/drawing/2014/main" id="{F89E9CC0-B8D8-4F2C-A6F4-FCBD8E14C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28" y="363557"/>
            <a:ext cx="4317033" cy="65080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A66847-53F0-4682-9D3A-68CE551DFB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5637" y="234986"/>
            <a:ext cx="2468309" cy="1338633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273A2C-76B7-44CA-B6AD-B02ECAC59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450" y="531813"/>
            <a:ext cx="5797550" cy="2200275"/>
          </a:xfrm>
        </p:spPr>
        <p:txBody>
          <a:bodyPr/>
          <a:lstStyle>
            <a:lvl1pPr marL="0" indent="0">
              <a:buNone/>
              <a:defRPr sz="4000" b="1"/>
            </a:lvl1pPr>
            <a:lvl2pPr marL="457200" indent="0">
              <a:buNone/>
              <a:defRPr sz="2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7475F50-DBEA-45C6-B200-4A77BDFEC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5241925"/>
            <a:ext cx="4103688" cy="6699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6912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F31A017-8982-46A8-96FF-D8D4EF74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173D7D-2792-4131-B123-6538945258AF}"/>
              </a:ext>
            </a:extLst>
          </p:cNvPr>
          <p:cNvSpPr/>
          <p:nvPr userDrawn="1"/>
        </p:nvSpPr>
        <p:spPr>
          <a:xfrm>
            <a:off x="0" y="4373878"/>
            <a:ext cx="12192000" cy="2484121"/>
          </a:xfrm>
          <a:prstGeom prst="rect">
            <a:avLst/>
          </a:prstGeom>
          <a:solidFill>
            <a:srgbClr val="6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pic>
        <p:nvPicPr>
          <p:cNvPr id="4" name="Imagem 3" descr="Uma imagem contendo edifício, cerca&#10;&#10;Descrição gerada com alta confiança">
            <a:extLst>
              <a:ext uri="{FF2B5EF4-FFF2-40B4-BE49-F238E27FC236}">
                <a16:creationId xmlns:a16="http://schemas.microsoft.com/office/drawing/2014/main" id="{2B6BA777-51AF-4A06-841F-B16BA54D7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572"/>
            <a:ext cx="1219200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A6162C-2091-4B4D-BF1D-74FD7B33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FDFABE1C-3225-416F-B260-B3F4B7997E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2000" y="0"/>
            <a:ext cx="3600000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61BC1509-E340-411F-904E-A805BA262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6172122"/>
            <a:ext cx="3308350" cy="396875"/>
          </a:xfrm>
        </p:spPr>
        <p:txBody>
          <a:bodyPr>
            <a:noAutofit/>
          </a:bodyPr>
          <a:lstStyle>
            <a:lvl1pPr marL="0" indent="0">
              <a:buNone/>
              <a:defRPr sz="1100" i="1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Editar </a:t>
            </a:r>
          </a:p>
        </p:txBody>
      </p:sp>
    </p:spTree>
    <p:extLst>
      <p:ext uri="{BB962C8B-B14F-4D97-AF65-F5344CB8AC3E}">
        <p14:creationId xmlns:p14="http://schemas.microsoft.com/office/powerpoint/2010/main" val="28610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79D6E8E-3A22-4ACC-846A-182A8BBA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E30D356C-B0E8-4B6F-A371-6662232798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00000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0B7F6540-5AFF-4104-8589-28ECF3E44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0544" y="6172122"/>
            <a:ext cx="3308350" cy="396875"/>
          </a:xfrm>
        </p:spPr>
        <p:txBody>
          <a:bodyPr>
            <a:noAutofit/>
          </a:bodyPr>
          <a:lstStyle>
            <a:lvl1pPr marL="0" indent="0">
              <a:buNone/>
              <a:defRPr sz="1100" i="1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Editar </a:t>
            </a:r>
          </a:p>
        </p:txBody>
      </p:sp>
    </p:spTree>
    <p:extLst>
      <p:ext uri="{BB962C8B-B14F-4D97-AF65-F5344CB8AC3E}">
        <p14:creationId xmlns:p14="http://schemas.microsoft.com/office/powerpoint/2010/main" val="260442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F31A017-8982-46A8-96FF-D8D4EF74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473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DF883-E4F3-4708-B649-9953A4A7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7A01BF-5035-4A5E-8E84-4EDDAFA4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F5C70-F151-4EB0-ABF6-681211CF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7AB-0038-4B9B-9ED2-C96A15A12FC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37956-F20C-4E81-90B4-1455A23D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C04BA-DAD5-463B-BA53-7E10ED54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4320-F1E8-4DA5-B916-9883130788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7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homem&#10;&#10;Descrição gerada com muito alta confiança">
            <a:extLst>
              <a:ext uri="{FF2B5EF4-FFF2-40B4-BE49-F238E27FC236}">
                <a16:creationId xmlns:a16="http://schemas.microsoft.com/office/drawing/2014/main" id="{C652B373-70E1-4F1C-AD64-70EE79A4E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2441"/>
          <a:stretch/>
        </p:blipFill>
        <p:spPr>
          <a:xfrm>
            <a:off x="8597274" y="0"/>
            <a:ext cx="3594726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5A6162C-2091-4B4D-BF1D-74FD7B33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ED49AC1D-6F20-4F3D-8025-0F5E66F394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3544" y="392395"/>
            <a:ext cx="462401" cy="2681928"/>
            <a:chOff x="3740" y="1580"/>
            <a:chExt cx="200" cy="116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90C2F156-F6A3-439E-ABC0-39FE4B8C36D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740" y="1580"/>
              <a:ext cx="200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BDE57ED-637D-40E6-9B96-BF778610F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40" y="1582"/>
              <a:ext cx="202" cy="1156"/>
            </a:xfrm>
            <a:custGeom>
              <a:avLst/>
              <a:gdLst>
                <a:gd name="T0" fmla="*/ 62 w 94"/>
                <a:gd name="T1" fmla="*/ 384 h 550"/>
                <a:gd name="T2" fmla="*/ 32 w 94"/>
                <a:gd name="T3" fmla="*/ 384 h 550"/>
                <a:gd name="T4" fmla="*/ 9 w 94"/>
                <a:gd name="T5" fmla="*/ 362 h 550"/>
                <a:gd name="T6" fmla="*/ 0 w 94"/>
                <a:gd name="T7" fmla="*/ 23 h 550"/>
                <a:gd name="T8" fmla="*/ 23 w 94"/>
                <a:gd name="T9" fmla="*/ 0 h 550"/>
                <a:gd name="T10" fmla="*/ 71 w 94"/>
                <a:gd name="T11" fmla="*/ 0 h 550"/>
                <a:gd name="T12" fmla="*/ 93 w 94"/>
                <a:gd name="T13" fmla="*/ 23 h 550"/>
                <a:gd name="T14" fmla="*/ 84 w 94"/>
                <a:gd name="T15" fmla="*/ 362 h 550"/>
                <a:gd name="T16" fmla="*/ 62 w 94"/>
                <a:gd name="T17" fmla="*/ 384 h 550"/>
                <a:gd name="T18" fmla="*/ 0 w 94"/>
                <a:gd name="T19" fmla="*/ 528 h 550"/>
                <a:gd name="T20" fmla="*/ 0 w 94"/>
                <a:gd name="T21" fmla="*/ 468 h 550"/>
                <a:gd name="T22" fmla="*/ 22 w 94"/>
                <a:gd name="T23" fmla="*/ 445 h 550"/>
                <a:gd name="T24" fmla="*/ 69 w 94"/>
                <a:gd name="T25" fmla="*/ 445 h 550"/>
                <a:gd name="T26" fmla="*/ 92 w 94"/>
                <a:gd name="T27" fmla="*/ 468 h 550"/>
                <a:gd name="T28" fmla="*/ 92 w 94"/>
                <a:gd name="T29" fmla="*/ 528 h 550"/>
                <a:gd name="T30" fmla="*/ 69 w 94"/>
                <a:gd name="T31" fmla="*/ 550 h 550"/>
                <a:gd name="T32" fmla="*/ 22 w 94"/>
                <a:gd name="T33" fmla="*/ 550 h 550"/>
                <a:gd name="T34" fmla="*/ 0 w 94"/>
                <a:gd name="T35" fmla="*/ 52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50">
                  <a:moveTo>
                    <a:pt x="62" y="384"/>
                  </a:moveTo>
                  <a:cubicBezTo>
                    <a:pt x="32" y="384"/>
                    <a:pt x="32" y="384"/>
                    <a:pt x="32" y="384"/>
                  </a:cubicBezTo>
                  <a:cubicBezTo>
                    <a:pt x="20" y="384"/>
                    <a:pt x="10" y="374"/>
                    <a:pt x="9" y="36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3" y="0"/>
                    <a:pt x="94" y="10"/>
                    <a:pt x="93" y="23"/>
                  </a:cubicBezTo>
                  <a:cubicBezTo>
                    <a:pt x="84" y="362"/>
                    <a:pt x="84" y="362"/>
                    <a:pt x="84" y="362"/>
                  </a:cubicBezTo>
                  <a:cubicBezTo>
                    <a:pt x="84" y="374"/>
                    <a:pt x="74" y="384"/>
                    <a:pt x="62" y="384"/>
                  </a:cubicBezTo>
                  <a:close/>
                  <a:moveTo>
                    <a:pt x="0" y="528"/>
                  </a:moveTo>
                  <a:cubicBezTo>
                    <a:pt x="0" y="468"/>
                    <a:pt x="0" y="468"/>
                    <a:pt x="0" y="468"/>
                  </a:cubicBezTo>
                  <a:cubicBezTo>
                    <a:pt x="0" y="455"/>
                    <a:pt x="10" y="445"/>
                    <a:pt x="22" y="445"/>
                  </a:cubicBezTo>
                  <a:cubicBezTo>
                    <a:pt x="69" y="445"/>
                    <a:pt x="69" y="445"/>
                    <a:pt x="69" y="445"/>
                  </a:cubicBezTo>
                  <a:cubicBezTo>
                    <a:pt x="82" y="445"/>
                    <a:pt x="92" y="455"/>
                    <a:pt x="92" y="468"/>
                  </a:cubicBezTo>
                  <a:cubicBezTo>
                    <a:pt x="92" y="528"/>
                    <a:pt x="92" y="528"/>
                    <a:pt x="92" y="528"/>
                  </a:cubicBezTo>
                  <a:cubicBezTo>
                    <a:pt x="92" y="540"/>
                    <a:pt x="82" y="550"/>
                    <a:pt x="69" y="550"/>
                  </a:cubicBezTo>
                  <a:cubicBezTo>
                    <a:pt x="22" y="550"/>
                    <a:pt x="22" y="550"/>
                    <a:pt x="22" y="550"/>
                  </a:cubicBezTo>
                  <a:cubicBezTo>
                    <a:pt x="10" y="550"/>
                    <a:pt x="0" y="540"/>
                    <a:pt x="0" y="5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7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98D995-D13C-4165-94CE-B055A5BF0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5905"/>
          <a:stretch/>
        </p:blipFill>
        <p:spPr>
          <a:xfrm flipH="1">
            <a:off x="0" y="0"/>
            <a:ext cx="4319336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A2718D-6AF5-4615-819E-C9C1D827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587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98D995-D13C-4165-94CE-B055A5BF0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"/>
          <a:stretch/>
        </p:blipFill>
        <p:spPr>
          <a:xfrm>
            <a:off x="7870858" y="0"/>
            <a:ext cx="4321142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A2718D-6AF5-4615-819E-C9C1D827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63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D4CF3D8-5B95-4AE6-8586-86A952F35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" y="0"/>
            <a:ext cx="3590925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79D6E8E-3A22-4ACC-846A-182A8BBA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894" y="540000"/>
            <a:ext cx="766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8236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rgbClr val="A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F5247D-0F1D-4364-AC73-A077FFE4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3BB73A5E-74CC-43C5-B1AB-069D026ED307}"/>
              </a:ext>
            </a:extLst>
          </p:cNvPr>
          <p:cNvSpPr>
            <a:spLocks/>
          </p:cNvSpPr>
          <p:nvPr userDrawn="1"/>
        </p:nvSpPr>
        <p:spPr bwMode="auto">
          <a:xfrm>
            <a:off x="2319337" y="0"/>
            <a:ext cx="9872663" cy="6858000"/>
          </a:xfrm>
          <a:custGeom>
            <a:avLst/>
            <a:gdLst>
              <a:gd name="T0" fmla="*/ 6219 w 6219"/>
              <a:gd name="T1" fmla="*/ 1241 h 4320"/>
              <a:gd name="T2" fmla="*/ 5286 w 6219"/>
              <a:gd name="T3" fmla="*/ 0 h 4320"/>
              <a:gd name="T4" fmla="*/ 1638 w 6219"/>
              <a:gd name="T5" fmla="*/ 0 h 4320"/>
              <a:gd name="T6" fmla="*/ 0 w 6219"/>
              <a:gd name="T7" fmla="*/ 2135 h 4320"/>
              <a:gd name="T8" fmla="*/ 2620 w 6219"/>
              <a:gd name="T9" fmla="*/ 2135 h 4320"/>
              <a:gd name="T10" fmla="*/ 4226 w 6219"/>
              <a:gd name="T11" fmla="*/ 4320 h 4320"/>
              <a:gd name="T12" fmla="*/ 5685 w 6219"/>
              <a:gd name="T13" fmla="*/ 4320 h 4320"/>
              <a:gd name="T14" fmla="*/ 6219 w 6219"/>
              <a:gd name="T15" fmla="*/ 3946 h 4320"/>
              <a:gd name="T16" fmla="*/ 6219 w 6219"/>
              <a:gd name="T17" fmla="*/ 124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19" h="4320">
                <a:moveTo>
                  <a:pt x="6219" y="1241"/>
                </a:moveTo>
                <a:lnTo>
                  <a:pt x="5286" y="0"/>
                </a:lnTo>
                <a:lnTo>
                  <a:pt x="1638" y="0"/>
                </a:lnTo>
                <a:lnTo>
                  <a:pt x="0" y="2135"/>
                </a:lnTo>
                <a:lnTo>
                  <a:pt x="2620" y="2135"/>
                </a:lnTo>
                <a:lnTo>
                  <a:pt x="4226" y="4320"/>
                </a:lnTo>
                <a:lnTo>
                  <a:pt x="5685" y="4320"/>
                </a:lnTo>
                <a:lnTo>
                  <a:pt x="6219" y="3946"/>
                </a:lnTo>
                <a:lnTo>
                  <a:pt x="6219" y="1241"/>
                </a:lnTo>
                <a:close/>
              </a:path>
            </a:pathLst>
          </a:custGeom>
          <a:solidFill>
            <a:srgbClr val="A200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Título 5">
            <a:extLst>
              <a:ext uri="{FF2B5EF4-FFF2-40B4-BE49-F238E27FC236}">
                <a16:creationId xmlns:a16="http://schemas.microsoft.com/office/drawing/2014/main" id="{2B398D2F-A84D-4E4D-BED1-16F493AB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8" y="1103255"/>
            <a:ext cx="7459579" cy="232574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4986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6AC6D5D-7B33-4F25-8062-9D7074BF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1325563"/>
          </a:xfrm>
        </p:spPr>
        <p:txBody>
          <a:bodyPr lIns="36000" tIns="36000" rIns="36000" bIns="36000"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6471F8-3FDB-4C0D-88DA-04DB86EF1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4965"/>
          <a:stretch/>
        </p:blipFill>
        <p:spPr>
          <a:xfrm>
            <a:off x="8507104" y="0"/>
            <a:ext cx="3684896" cy="68580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A113F9-A784-4DD4-8EB9-A316E92D9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172122"/>
            <a:ext cx="3308350" cy="396875"/>
          </a:xfrm>
        </p:spPr>
        <p:txBody>
          <a:bodyPr>
            <a:noAutofit/>
          </a:bodyPr>
          <a:lstStyle>
            <a:lvl1pPr marL="0" indent="0">
              <a:buNone/>
              <a:defRPr sz="1100" i="1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Editar </a:t>
            </a:r>
          </a:p>
        </p:txBody>
      </p:sp>
    </p:spTree>
    <p:extLst>
      <p:ext uri="{BB962C8B-B14F-4D97-AF65-F5344CB8AC3E}">
        <p14:creationId xmlns:p14="http://schemas.microsoft.com/office/powerpoint/2010/main" val="274725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essoa, maçã, fruta, mulher&#10;&#10;Descrição gerada com muito alta confiança">
            <a:extLst>
              <a:ext uri="{FF2B5EF4-FFF2-40B4-BE49-F238E27FC236}">
                <a16:creationId xmlns:a16="http://schemas.microsoft.com/office/drawing/2014/main" id="{6D4CF3D8-5B95-4AE6-8586-86A952F3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2880"/>
          <a:stretch/>
        </p:blipFill>
        <p:spPr>
          <a:xfrm>
            <a:off x="0" y="0"/>
            <a:ext cx="3591209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79D6E8E-3A22-4ACC-846A-182A8BBA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894" y="540000"/>
            <a:ext cx="766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D6213BB2-C618-4AFC-A96D-3E2D5DBD4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0544" y="6172122"/>
            <a:ext cx="3308350" cy="396875"/>
          </a:xfrm>
        </p:spPr>
        <p:txBody>
          <a:bodyPr>
            <a:noAutofit/>
          </a:bodyPr>
          <a:lstStyle>
            <a:lvl1pPr marL="0" indent="0">
              <a:buNone/>
              <a:defRPr sz="1100" i="1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Editar </a:t>
            </a:r>
          </a:p>
        </p:txBody>
      </p:sp>
    </p:spTree>
    <p:extLst>
      <p:ext uri="{BB962C8B-B14F-4D97-AF65-F5344CB8AC3E}">
        <p14:creationId xmlns:p14="http://schemas.microsoft.com/office/powerpoint/2010/main" val="8208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natureza, montanha, ao ar livre, água&#10;&#10;Descrição gerada com muito alta confiança">
            <a:extLst>
              <a:ext uri="{FF2B5EF4-FFF2-40B4-BE49-F238E27FC236}">
                <a16:creationId xmlns:a16="http://schemas.microsoft.com/office/drawing/2014/main" id="{0DFD337E-3A3D-4004-A3A4-AC16C47FB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/>
          <a:stretch/>
        </p:blipFill>
        <p:spPr>
          <a:xfrm>
            <a:off x="0" y="0"/>
            <a:ext cx="4331368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274E095-340E-4AEE-983E-4CA7B84B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894" y="540000"/>
            <a:ext cx="7668000" cy="1325563"/>
          </a:xfrm>
        </p:spPr>
        <p:txBody>
          <a:bodyPr lIns="36000" tIns="36000" r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21849ED-0971-4E31-99BF-4E1EF1E0D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0544" y="6172122"/>
            <a:ext cx="3308350" cy="396875"/>
          </a:xfrm>
        </p:spPr>
        <p:txBody>
          <a:bodyPr>
            <a:noAutofit/>
          </a:bodyPr>
          <a:lstStyle>
            <a:lvl1pPr marL="0" indent="0">
              <a:buNone/>
              <a:defRPr sz="1100" i="1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Editar </a:t>
            </a:r>
          </a:p>
        </p:txBody>
      </p:sp>
    </p:spTree>
    <p:extLst>
      <p:ext uri="{BB962C8B-B14F-4D97-AF65-F5344CB8AC3E}">
        <p14:creationId xmlns:p14="http://schemas.microsoft.com/office/powerpoint/2010/main" val="328388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2171E4-4DAF-45BA-BB3B-B0CEE9D3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FB0070-F834-407A-9A4E-732CAAF8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6349E5-6492-4CD4-B5F8-24E717CA0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4AF-5D5D-423E-8399-30AC04AC9EB1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74F864-532D-455C-BC07-5A0A44F66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91224-63DB-4796-B19B-C6D0F19E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7330-2F96-446F-BE6B-18F76C324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9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9" r:id="rId4"/>
    <p:sldLayoutId id="2147483664" r:id="rId5"/>
    <p:sldLayoutId id="2147483660" r:id="rId6"/>
    <p:sldLayoutId id="2147483661" r:id="rId7"/>
    <p:sldLayoutId id="2147483668" r:id="rId8"/>
    <p:sldLayoutId id="2147483665" r:id="rId9"/>
    <p:sldLayoutId id="2147483663" r:id="rId10"/>
    <p:sldLayoutId id="2147483666" r:id="rId11"/>
    <p:sldLayoutId id="2147483667" r:id="rId12"/>
    <p:sldLayoutId id="2147483662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e.sp.gov.br/sobre-a-investe-sp/historico/decreto-n-53-766/" TargetMode="External"/><Relationship Id="rId2" Type="http://schemas.openxmlformats.org/officeDocument/2006/relationships/hyperlink" Target="https://www.investe.sp.gov.br/sobre-a-investe-sp/historico/lei-n-13-179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veste.sp.gov.br/sobre-a-investe-sp/historico/decreto-n-53-96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gif"/><Relationship Id="rId39" Type="http://schemas.openxmlformats.org/officeDocument/2006/relationships/image" Target="../media/image93.png"/><Relationship Id="rId21" Type="http://schemas.openxmlformats.org/officeDocument/2006/relationships/image" Target="../media/image75.jpeg"/><Relationship Id="rId34" Type="http://schemas.openxmlformats.org/officeDocument/2006/relationships/image" Target="../media/image88.emf"/><Relationship Id="rId42" Type="http://schemas.openxmlformats.org/officeDocument/2006/relationships/image" Target="../media/image96.png"/><Relationship Id="rId47" Type="http://schemas.openxmlformats.org/officeDocument/2006/relationships/image" Target="../media/image101.png"/><Relationship Id="rId50" Type="http://schemas.openxmlformats.org/officeDocument/2006/relationships/image" Target="../media/image104.jpeg"/><Relationship Id="rId55" Type="http://schemas.openxmlformats.org/officeDocument/2006/relationships/image" Target="../media/image10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0.jpg"/><Relationship Id="rId29" Type="http://schemas.openxmlformats.org/officeDocument/2006/relationships/image" Target="../media/image83.jp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emf"/><Relationship Id="rId40" Type="http://schemas.openxmlformats.org/officeDocument/2006/relationships/image" Target="../media/image94.jpg"/><Relationship Id="rId45" Type="http://schemas.openxmlformats.org/officeDocument/2006/relationships/image" Target="../media/image99.png"/><Relationship Id="rId53" Type="http://schemas.openxmlformats.org/officeDocument/2006/relationships/image" Target="../media/image56.wmf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31" Type="http://schemas.openxmlformats.org/officeDocument/2006/relationships/image" Target="../media/image85.jpeg"/><Relationship Id="rId44" Type="http://schemas.openxmlformats.org/officeDocument/2006/relationships/image" Target="../media/image98.png"/><Relationship Id="rId52" Type="http://schemas.openxmlformats.org/officeDocument/2006/relationships/oleObject" Target="../embeddings/oleObject1.bin"/><Relationship Id="rId4" Type="http://schemas.openxmlformats.org/officeDocument/2006/relationships/image" Target="../media/image58.jpg"/><Relationship Id="rId9" Type="http://schemas.openxmlformats.org/officeDocument/2006/relationships/image" Target="../media/image63.png"/><Relationship Id="rId14" Type="http://schemas.openxmlformats.org/officeDocument/2006/relationships/image" Target="../media/image68.emf"/><Relationship Id="rId22" Type="http://schemas.openxmlformats.org/officeDocument/2006/relationships/image" Target="../media/image76.jpeg"/><Relationship Id="rId27" Type="http://schemas.openxmlformats.org/officeDocument/2006/relationships/image" Target="../media/image81.jpg"/><Relationship Id="rId30" Type="http://schemas.openxmlformats.org/officeDocument/2006/relationships/image" Target="../media/image84.png"/><Relationship Id="rId35" Type="http://schemas.openxmlformats.org/officeDocument/2006/relationships/image" Target="../media/image89.emf"/><Relationship Id="rId43" Type="http://schemas.openxmlformats.org/officeDocument/2006/relationships/image" Target="../media/image97.png"/><Relationship Id="rId48" Type="http://schemas.openxmlformats.org/officeDocument/2006/relationships/image" Target="../media/image102.png"/><Relationship Id="rId8" Type="http://schemas.openxmlformats.org/officeDocument/2006/relationships/image" Target="../media/image62.png"/><Relationship Id="rId51" Type="http://schemas.openxmlformats.org/officeDocument/2006/relationships/image" Target="../media/image105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71.jpg"/><Relationship Id="rId25" Type="http://schemas.openxmlformats.org/officeDocument/2006/relationships/image" Target="../media/image79.jpeg"/><Relationship Id="rId33" Type="http://schemas.openxmlformats.org/officeDocument/2006/relationships/image" Target="../media/image87.emf"/><Relationship Id="rId38" Type="http://schemas.openxmlformats.org/officeDocument/2006/relationships/image" Target="../media/image92.emf"/><Relationship Id="rId46" Type="http://schemas.openxmlformats.org/officeDocument/2006/relationships/image" Target="../media/image100.png"/><Relationship Id="rId20" Type="http://schemas.openxmlformats.org/officeDocument/2006/relationships/image" Target="../media/image74.jpeg"/><Relationship Id="rId41" Type="http://schemas.openxmlformats.org/officeDocument/2006/relationships/image" Target="../media/image95.png"/><Relationship Id="rId54" Type="http://schemas.openxmlformats.org/officeDocument/2006/relationships/image" Target="../media/image10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emf"/><Relationship Id="rId49" Type="http://schemas.openxmlformats.org/officeDocument/2006/relationships/image" Target="../media/image103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jp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9" Type="http://schemas.openxmlformats.org/officeDocument/2006/relationships/image" Target="../media/image142.png"/><Relationship Id="rId21" Type="http://schemas.openxmlformats.org/officeDocument/2006/relationships/image" Target="../media/image127.emf"/><Relationship Id="rId34" Type="http://schemas.openxmlformats.org/officeDocument/2006/relationships/image" Target="../media/image138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55" Type="http://schemas.openxmlformats.org/officeDocument/2006/relationships/image" Target="../media/image158.png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6" Type="http://schemas.openxmlformats.org/officeDocument/2006/relationships/image" Target="../media/image122.jpg"/><Relationship Id="rId29" Type="http://schemas.openxmlformats.org/officeDocument/2006/relationships/image" Target="../media/image134.emf"/><Relationship Id="rId11" Type="http://schemas.openxmlformats.org/officeDocument/2006/relationships/image" Target="../media/image117.png"/><Relationship Id="rId24" Type="http://schemas.openxmlformats.org/officeDocument/2006/relationships/image" Target="../media/image130.jpeg"/><Relationship Id="rId32" Type="http://schemas.openxmlformats.org/officeDocument/2006/relationships/image" Target="../media/image136.gif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8.jpeg"/><Relationship Id="rId53" Type="http://schemas.openxmlformats.org/officeDocument/2006/relationships/image" Target="../media/image156.png"/><Relationship Id="rId5" Type="http://schemas.openxmlformats.org/officeDocument/2006/relationships/image" Target="../media/image111.jpg"/><Relationship Id="rId19" Type="http://schemas.openxmlformats.org/officeDocument/2006/relationships/image" Target="../media/image125.jpe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5.png"/><Relationship Id="rId35" Type="http://schemas.openxmlformats.org/officeDocument/2006/relationships/image" Target="../media/image100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56" Type="http://schemas.openxmlformats.org/officeDocument/2006/relationships/image" Target="../media/image159.png"/><Relationship Id="rId8" Type="http://schemas.openxmlformats.org/officeDocument/2006/relationships/image" Target="../media/image114.png"/><Relationship Id="rId51" Type="http://schemas.openxmlformats.org/officeDocument/2006/relationships/image" Target="../media/image154.png"/><Relationship Id="rId3" Type="http://schemas.openxmlformats.org/officeDocument/2006/relationships/image" Target="../media/image109.emf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jpeg"/><Relationship Id="rId33" Type="http://schemas.openxmlformats.org/officeDocument/2006/relationships/image" Target="../media/image137.png"/><Relationship Id="rId38" Type="http://schemas.openxmlformats.org/officeDocument/2006/relationships/image" Target="../media/image141.emf"/><Relationship Id="rId46" Type="http://schemas.openxmlformats.org/officeDocument/2006/relationships/image" Target="../media/image149.jpg"/><Relationship Id="rId20" Type="http://schemas.openxmlformats.org/officeDocument/2006/relationships/image" Target="../media/image126.jpeg"/><Relationship Id="rId41" Type="http://schemas.openxmlformats.org/officeDocument/2006/relationships/image" Target="../media/image144.svg"/><Relationship Id="rId54" Type="http://schemas.openxmlformats.org/officeDocument/2006/relationships/image" Target="../media/image1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image" Target="../media/image129.jpeg"/><Relationship Id="rId28" Type="http://schemas.openxmlformats.org/officeDocument/2006/relationships/image" Target="../media/image98.png"/><Relationship Id="rId36" Type="http://schemas.openxmlformats.org/officeDocument/2006/relationships/image" Target="../media/image139.png"/><Relationship Id="rId49" Type="http://schemas.openxmlformats.org/officeDocument/2006/relationships/image" Target="../media/image152.jpeg"/><Relationship Id="rId57" Type="http://schemas.openxmlformats.org/officeDocument/2006/relationships/image" Target="../media/image160.png"/><Relationship Id="rId10" Type="http://schemas.openxmlformats.org/officeDocument/2006/relationships/image" Target="../media/image116.png"/><Relationship Id="rId31" Type="http://schemas.openxmlformats.org/officeDocument/2006/relationships/image" Target="../media/image70.jpg"/><Relationship Id="rId44" Type="http://schemas.openxmlformats.org/officeDocument/2006/relationships/image" Target="../media/image147.jpeg"/><Relationship Id="rId52" Type="http://schemas.openxmlformats.org/officeDocument/2006/relationships/image" Target="../media/image155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.png"/><Relationship Id="rId18" Type="http://schemas.openxmlformats.org/officeDocument/2006/relationships/image" Target="../media/image176.jpeg"/><Relationship Id="rId26" Type="http://schemas.openxmlformats.org/officeDocument/2006/relationships/image" Target="../media/image184.png"/><Relationship Id="rId39" Type="http://schemas.openxmlformats.org/officeDocument/2006/relationships/image" Target="../media/image197.png"/><Relationship Id="rId21" Type="http://schemas.openxmlformats.org/officeDocument/2006/relationships/image" Target="../media/image179.jpeg"/><Relationship Id="rId34" Type="http://schemas.openxmlformats.org/officeDocument/2006/relationships/image" Target="../media/image192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50" Type="http://schemas.openxmlformats.org/officeDocument/2006/relationships/image" Target="../media/image208.emf"/><Relationship Id="rId55" Type="http://schemas.openxmlformats.org/officeDocument/2006/relationships/image" Target="../media/image213.png"/><Relationship Id="rId7" Type="http://schemas.openxmlformats.org/officeDocument/2006/relationships/image" Target="../media/image166.jpeg"/><Relationship Id="rId2" Type="http://schemas.openxmlformats.org/officeDocument/2006/relationships/image" Target="../media/image161.emf"/><Relationship Id="rId16" Type="http://schemas.openxmlformats.org/officeDocument/2006/relationships/image" Target="../media/image146.png"/><Relationship Id="rId29" Type="http://schemas.openxmlformats.org/officeDocument/2006/relationships/image" Target="../media/image187.png"/><Relationship Id="rId11" Type="http://schemas.openxmlformats.org/officeDocument/2006/relationships/image" Target="../media/image170.png"/><Relationship Id="rId24" Type="http://schemas.openxmlformats.org/officeDocument/2006/relationships/image" Target="../media/image182.png"/><Relationship Id="rId32" Type="http://schemas.openxmlformats.org/officeDocument/2006/relationships/image" Target="../media/image190.emf"/><Relationship Id="rId37" Type="http://schemas.openxmlformats.org/officeDocument/2006/relationships/image" Target="../media/image195.jpeg"/><Relationship Id="rId40" Type="http://schemas.openxmlformats.org/officeDocument/2006/relationships/image" Target="../media/image198.png"/><Relationship Id="rId45" Type="http://schemas.openxmlformats.org/officeDocument/2006/relationships/image" Target="../media/image203.jpeg"/><Relationship Id="rId53" Type="http://schemas.openxmlformats.org/officeDocument/2006/relationships/image" Target="../media/image211.gif"/><Relationship Id="rId58" Type="http://schemas.openxmlformats.org/officeDocument/2006/relationships/image" Target="../media/image216.png"/><Relationship Id="rId5" Type="http://schemas.openxmlformats.org/officeDocument/2006/relationships/image" Target="../media/image164.png"/><Relationship Id="rId61" Type="http://schemas.openxmlformats.org/officeDocument/2006/relationships/image" Target="../media/image219.png"/><Relationship Id="rId19" Type="http://schemas.openxmlformats.org/officeDocument/2006/relationships/image" Target="../media/image177.png"/><Relationship Id="rId14" Type="http://schemas.openxmlformats.org/officeDocument/2006/relationships/image" Target="../media/image173.png"/><Relationship Id="rId22" Type="http://schemas.openxmlformats.org/officeDocument/2006/relationships/image" Target="../media/image180.jpe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Relationship Id="rId43" Type="http://schemas.openxmlformats.org/officeDocument/2006/relationships/image" Target="../media/image201.jpeg"/><Relationship Id="rId48" Type="http://schemas.openxmlformats.org/officeDocument/2006/relationships/image" Target="../media/image206.gif"/><Relationship Id="rId56" Type="http://schemas.openxmlformats.org/officeDocument/2006/relationships/image" Target="../media/image214.png"/><Relationship Id="rId8" Type="http://schemas.openxmlformats.org/officeDocument/2006/relationships/image" Target="../media/image167.jpeg"/><Relationship Id="rId51" Type="http://schemas.openxmlformats.org/officeDocument/2006/relationships/image" Target="../media/image209.jpeg"/><Relationship Id="rId3" Type="http://schemas.openxmlformats.org/officeDocument/2006/relationships/image" Target="../media/image162.jpeg"/><Relationship Id="rId12" Type="http://schemas.openxmlformats.org/officeDocument/2006/relationships/image" Target="../media/image171.png"/><Relationship Id="rId17" Type="http://schemas.openxmlformats.org/officeDocument/2006/relationships/image" Target="../media/image175.jpeg"/><Relationship Id="rId25" Type="http://schemas.openxmlformats.org/officeDocument/2006/relationships/image" Target="../media/image183.png"/><Relationship Id="rId33" Type="http://schemas.openxmlformats.org/officeDocument/2006/relationships/image" Target="../media/image191.jpeg"/><Relationship Id="rId38" Type="http://schemas.openxmlformats.org/officeDocument/2006/relationships/image" Target="../media/image196.jpeg"/><Relationship Id="rId46" Type="http://schemas.openxmlformats.org/officeDocument/2006/relationships/image" Target="../media/image204.jpeg"/><Relationship Id="rId59" Type="http://schemas.openxmlformats.org/officeDocument/2006/relationships/image" Target="../media/image217.png"/><Relationship Id="rId20" Type="http://schemas.openxmlformats.org/officeDocument/2006/relationships/image" Target="../media/image178.png"/><Relationship Id="rId41" Type="http://schemas.openxmlformats.org/officeDocument/2006/relationships/image" Target="../media/image199.png"/><Relationship Id="rId54" Type="http://schemas.openxmlformats.org/officeDocument/2006/relationships/image" Target="../media/image2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5.jpeg"/><Relationship Id="rId15" Type="http://schemas.openxmlformats.org/officeDocument/2006/relationships/image" Target="../media/image174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4.png"/><Relationship Id="rId49" Type="http://schemas.openxmlformats.org/officeDocument/2006/relationships/image" Target="../media/image207.png"/><Relationship Id="rId57" Type="http://schemas.openxmlformats.org/officeDocument/2006/relationships/image" Target="../media/image215.png"/><Relationship Id="rId10" Type="http://schemas.openxmlformats.org/officeDocument/2006/relationships/image" Target="../media/image169.png"/><Relationship Id="rId31" Type="http://schemas.openxmlformats.org/officeDocument/2006/relationships/image" Target="../media/image189.png"/><Relationship Id="rId44" Type="http://schemas.openxmlformats.org/officeDocument/2006/relationships/image" Target="../media/image202.jpeg"/><Relationship Id="rId52" Type="http://schemas.openxmlformats.org/officeDocument/2006/relationships/image" Target="../media/image210.png"/><Relationship Id="rId60" Type="http://schemas.openxmlformats.org/officeDocument/2006/relationships/image" Target="../media/image218.jpg"/><Relationship Id="rId4" Type="http://schemas.openxmlformats.org/officeDocument/2006/relationships/image" Target="../media/image163.jpg"/><Relationship Id="rId9" Type="http://schemas.openxmlformats.org/officeDocument/2006/relationships/image" Target="../media/image16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jpg"/><Relationship Id="rId18" Type="http://schemas.openxmlformats.org/officeDocument/2006/relationships/image" Target="../media/image236.jpeg"/><Relationship Id="rId26" Type="http://schemas.openxmlformats.org/officeDocument/2006/relationships/image" Target="../media/image244.png"/><Relationship Id="rId39" Type="http://schemas.openxmlformats.org/officeDocument/2006/relationships/image" Target="../media/image257.jpeg"/><Relationship Id="rId21" Type="http://schemas.openxmlformats.org/officeDocument/2006/relationships/image" Target="../media/image239.jpeg"/><Relationship Id="rId34" Type="http://schemas.openxmlformats.org/officeDocument/2006/relationships/image" Target="../media/image252.png"/><Relationship Id="rId42" Type="http://schemas.openxmlformats.org/officeDocument/2006/relationships/image" Target="../media/image259.png"/><Relationship Id="rId47" Type="http://schemas.openxmlformats.org/officeDocument/2006/relationships/image" Target="../media/image264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6" Type="http://schemas.openxmlformats.org/officeDocument/2006/relationships/image" Target="../media/image234.emf"/><Relationship Id="rId29" Type="http://schemas.openxmlformats.org/officeDocument/2006/relationships/image" Target="../media/image247.png"/><Relationship Id="rId11" Type="http://schemas.openxmlformats.org/officeDocument/2006/relationships/image" Target="../media/image229.emf"/><Relationship Id="rId24" Type="http://schemas.openxmlformats.org/officeDocument/2006/relationships/image" Target="../media/image242.png"/><Relationship Id="rId32" Type="http://schemas.openxmlformats.org/officeDocument/2006/relationships/image" Target="../media/image250.jpeg"/><Relationship Id="rId37" Type="http://schemas.openxmlformats.org/officeDocument/2006/relationships/image" Target="../media/image255.jpg"/><Relationship Id="rId40" Type="http://schemas.openxmlformats.org/officeDocument/2006/relationships/image" Target="../media/image258.png"/><Relationship Id="rId45" Type="http://schemas.openxmlformats.org/officeDocument/2006/relationships/image" Target="../media/image262.jpeg"/><Relationship Id="rId5" Type="http://schemas.openxmlformats.org/officeDocument/2006/relationships/image" Target="../media/image223.png"/><Relationship Id="rId15" Type="http://schemas.openxmlformats.org/officeDocument/2006/relationships/image" Target="../media/image233.jpg"/><Relationship Id="rId23" Type="http://schemas.openxmlformats.org/officeDocument/2006/relationships/image" Target="../media/image241.png"/><Relationship Id="rId28" Type="http://schemas.openxmlformats.org/officeDocument/2006/relationships/image" Target="../media/image246.png"/><Relationship Id="rId36" Type="http://schemas.openxmlformats.org/officeDocument/2006/relationships/image" Target="../media/image254.emf"/><Relationship Id="rId49" Type="http://schemas.openxmlformats.org/officeDocument/2006/relationships/image" Target="../media/image266.png"/><Relationship Id="rId10" Type="http://schemas.openxmlformats.org/officeDocument/2006/relationships/image" Target="../media/image228.png"/><Relationship Id="rId19" Type="http://schemas.openxmlformats.org/officeDocument/2006/relationships/image" Target="../media/image237.emf"/><Relationship Id="rId31" Type="http://schemas.openxmlformats.org/officeDocument/2006/relationships/image" Target="../media/image249.png"/><Relationship Id="rId44" Type="http://schemas.openxmlformats.org/officeDocument/2006/relationships/image" Target="../media/image261.png"/><Relationship Id="rId4" Type="http://schemas.openxmlformats.org/officeDocument/2006/relationships/image" Target="../media/image222.jpe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Relationship Id="rId22" Type="http://schemas.openxmlformats.org/officeDocument/2006/relationships/image" Target="../media/image240.jpeg"/><Relationship Id="rId27" Type="http://schemas.openxmlformats.org/officeDocument/2006/relationships/image" Target="../media/image245.png"/><Relationship Id="rId30" Type="http://schemas.openxmlformats.org/officeDocument/2006/relationships/image" Target="../media/image248.jpeg"/><Relationship Id="rId35" Type="http://schemas.openxmlformats.org/officeDocument/2006/relationships/image" Target="../media/image253.png"/><Relationship Id="rId43" Type="http://schemas.openxmlformats.org/officeDocument/2006/relationships/image" Target="../media/image260.png"/><Relationship Id="rId48" Type="http://schemas.openxmlformats.org/officeDocument/2006/relationships/image" Target="../media/image265.emf"/><Relationship Id="rId8" Type="http://schemas.openxmlformats.org/officeDocument/2006/relationships/image" Target="../media/image226.jpeg"/><Relationship Id="rId3" Type="http://schemas.openxmlformats.org/officeDocument/2006/relationships/image" Target="../media/image221.emf"/><Relationship Id="rId12" Type="http://schemas.openxmlformats.org/officeDocument/2006/relationships/image" Target="../media/image230.emf"/><Relationship Id="rId17" Type="http://schemas.openxmlformats.org/officeDocument/2006/relationships/image" Target="../media/image235.png"/><Relationship Id="rId25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image" Target="../media/image256.jpeg"/><Relationship Id="rId46" Type="http://schemas.openxmlformats.org/officeDocument/2006/relationships/image" Target="../media/image263.jpeg"/><Relationship Id="rId20" Type="http://schemas.openxmlformats.org/officeDocument/2006/relationships/image" Target="../media/image238.png"/><Relationship Id="rId41" Type="http://schemas.openxmlformats.org/officeDocument/2006/relationships/image" Target="../media/image1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esp.seade.gov.br/" TargetMode="External"/><Relationship Id="rId3" Type="http://schemas.openxmlformats.org/officeDocument/2006/relationships/hyperlink" Target="http://www.oecd.org/investment/" TargetMode="External"/><Relationship Id="rId7" Type="http://schemas.openxmlformats.org/officeDocument/2006/relationships/hyperlink" Target="https://portal.apexbrasil.com.br/" TargetMode="External"/><Relationship Id="rId2" Type="http://schemas.openxmlformats.org/officeDocument/2006/relationships/hyperlink" Target="https://investmentpolicy.unctad.org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cb.gov.br/" TargetMode="External"/><Relationship Id="rId5" Type="http://schemas.openxmlformats.org/officeDocument/2006/relationships/hyperlink" Target="https://www.fdiintelligence.com/" TargetMode="External"/><Relationship Id="rId4" Type="http://schemas.openxmlformats.org/officeDocument/2006/relationships/hyperlink" Target="https://waipa.org/" TargetMode="External"/><Relationship Id="rId9" Type="http://schemas.openxmlformats.org/officeDocument/2006/relationships/hyperlink" Target="https://www.investe.sp.gov.b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hiagofmessena@gmail.com" TargetMode="External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0BB707-22A3-4ACF-8EFA-61EB21A6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01" y="1349657"/>
            <a:ext cx="4707745" cy="1506358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en-US" b="1" kern="1200" dirty="0">
                <a:solidFill>
                  <a:srgbClr val="FFFFFF"/>
                </a:solidFill>
              </a:rPr>
              <a:t>IRI – USP</a:t>
            </a:r>
            <a:br>
              <a:rPr lang="en-US" b="1" kern="1200" dirty="0">
                <a:solidFill>
                  <a:srgbClr val="FFFFFF"/>
                </a:solidFill>
              </a:rPr>
            </a:br>
            <a:r>
              <a:rPr lang="en-US" sz="2400" b="1" kern="1200" dirty="0">
                <a:solidFill>
                  <a:srgbClr val="FFFFFF"/>
                </a:solidFill>
              </a:rPr>
              <a:t>3 de </a:t>
            </a:r>
            <a:r>
              <a:rPr lang="en-US" sz="2400" b="1" kern="1200" dirty="0" err="1">
                <a:solidFill>
                  <a:srgbClr val="FFFFFF"/>
                </a:solidFill>
              </a:rPr>
              <a:t>outubro</a:t>
            </a:r>
            <a:r>
              <a:rPr lang="en-US" sz="2400" b="1" kern="1200" dirty="0">
                <a:solidFill>
                  <a:srgbClr val="FFFFFF"/>
                </a:solidFill>
              </a:rPr>
              <a:t> de 2019</a:t>
            </a:r>
            <a:endParaRPr lang="en-US" b="1" kern="1200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BAF2F8E-7920-4060-B8FE-F1DB5C341E9B}"/>
              </a:ext>
            </a:extLst>
          </p:cNvPr>
          <p:cNvSpPr txBox="1">
            <a:spLocks/>
          </p:cNvSpPr>
          <p:nvPr/>
        </p:nvSpPr>
        <p:spPr>
          <a:xfrm>
            <a:off x="632268" y="4205671"/>
            <a:ext cx="4204012" cy="22057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>
              <a:spcBef>
                <a:spcPts val="1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Thiago F. Messena</a:t>
            </a:r>
          </a:p>
          <a:p>
            <a:pPr algn="r">
              <a:spcBef>
                <a:spcPts val="1000"/>
              </a:spcBef>
            </a:pPr>
            <a:endParaRPr lang="en-US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>
              <a:spcBef>
                <a:spcPts val="1000"/>
              </a:spcBef>
            </a:pP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Relações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Institucionais</a:t>
            </a:r>
            <a:endParaRPr lang="en-US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>
              <a:spcBef>
                <a:spcPts val="1000"/>
              </a:spcBef>
            </a:pPr>
            <a:endParaRPr lang="en-US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>
              <a:spcBef>
                <a:spcPts val="1000"/>
              </a:spcBef>
            </a:pP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InvestSP</a:t>
            </a:r>
            <a:endParaRPr lang="en-US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E12D1B-7369-4ED9-BDD3-6715F781A5A0}"/>
              </a:ext>
            </a:extLst>
          </p:cNvPr>
          <p:cNvSpPr txBox="1"/>
          <p:nvPr/>
        </p:nvSpPr>
        <p:spPr>
          <a:xfrm>
            <a:off x="5622959" y="1709979"/>
            <a:ext cx="62931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/>
              <a:t>  </a:t>
            </a:r>
            <a:r>
              <a:rPr lang="pt-BR" sz="2400" b="1" u="sng" dirty="0"/>
              <a:t>Temas e Prática em Relações Internacionais</a:t>
            </a:r>
          </a:p>
          <a:p>
            <a:pPr algn="r">
              <a:spcAft>
                <a:spcPts val="600"/>
              </a:spcAft>
            </a:pPr>
            <a:endParaRPr lang="pt-BR" sz="2400" dirty="0"/>
          </a:p>
          <a:p>
            <a:pPr algn="r">
              <a:spcAft>
                <a:spcPts val="600"/>
              </a:spcAft>
            </a:pPr>
            <a:r>
              <a:rPr lang="pt-BR" sz="2400" dirty="0"/>
              <a:t>Tendências Globais: Rupturas e Desafios</a:t>
            </a:r>
          </a:p>
          <a:p>
            <a:pPr algn="r">
              <a:spcAft>
                <a:spcPts val="600"/>
              </a:spcAft>
            </a:pPr>
            <a:endParaRPr lang="pt-BR" sz="2400" b="1" dirty="0"/>
          </a:p>
          <a:p>
            <a:pPr algn="r">
              <a:spcAft>
                <a:spcPts val="600"/>
              </a:spcAft>
            </a:pPr>
            <a:r>
              <a:rPr lang="pt-BR" sz="2800" b="1" dirty="0"/>
              <a:t>Tendências nos Investimentos Diretos e Seus Desafios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52D1020-0A7D-4A6A-AA47-0C1EA86DA41A}"/>
              </a:ext>
            </a:extLst>
          </p:cNvPr>
          <p:cNvSpPr/>
          <p:nvPr/>
        </p:nvSpPr>
        <p:spPr>
          <a:xfrm>
            <a:off x="5720413" y="1519672"/>
            <a:ext cx="6350073" cy="3489158"/>
          </a:xfrm>
          <a:prstGeom prst="rect">
            <a:avLst/>
          </a:prstGeom>
          <a:ln w="50800">
            <a:solidFill>
              <a:srgbClr val="FA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02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>
            <a:extLst>
              <a:ext uri="{FF2B5EF4-FFF2-40B4-BE49-F238E27FC236}">
                <a16:creationId xmlns:a16="http://schemas.microsoft.com/office/drawing/2014/main" id="{ECD0BEBF-6259-4603-86F6-16DFB45CC12B}"/>
              </a:ext>
            </a:extLst>
          </p:cNvPr>
          <p:cNvSpPr txBox="1"/>
          <p:nvPr/>
        </p:nvSpPr>
        <p:spPr>
          <a:xfrm>
            <a:off x="360241" y="152027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E5BE97-3803-4D08-96A3-AA418CC5F0B0}"/>
              </a:ext>
            </a:extLst>
          </p:cNvPr>
          <p:cNvSpPr txBox="1"/>
          <p:nvPr/>
        </p:nvSpPr>
        <p:spPr>
          <a:xfrm>
            <a:off x="452606" y="1116419"/>
            <a:ext cx="57176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Contexto Brasileiro fim dos 2000’s: Guerra Fiscal</a:t>
            </a:r>
          </a:p>
          <a:p>
            <a:endParaRPr lang="pt-BR" u="sng" dirty="0">
              <a:hlinkClick r:id="rId2"/>
            </a:endParaRPr>
          </a:p>
          <a:p>
            <a:r>
              <a:rPr lang="pt-BR" u="sng" dirty="0">
                <a:hlinkClick r:id="rId2"/>
              </a:rPr>
              <a:t>Lei n. 13.179/2008</a:t>
            </a:r>
            <a:r>
              <a:rPr lang="pt-BR" dirty="0"/>
              <a:t>: autoriza a instituição da Investe SP;</a:t>
            </a:r>
          </a:p>
          <a:p>
            <a:r>
              <a:rPr lang="pt-BR" u="sng" dirty="0">
                <a:hlinkClick r:id="rId3"/>
              </a:rPr>
              <a:t>Decreto n. 53.766/2008</a:t>
            </a:r>
            <a:r>
              <a:rPr lang="pt-BR" dirty="0"/>
              <a:t>: institui a Investe São Paulo;</a:t>
            </a:r>
          </a:p>
          <a:p>
            <a:r>
              <a:rPr lang="pt-BR" dirty="0">
                <a:hlinkClick r:id="rId4"/>
              </a:rPr>
              <a:t>Decreto n. 53.961/2009</a:t>
            </a:r>
            <a:r>
              <a:rPr lang="pt-BR" dirty="0"/>
              <a:t>: Estatuto da Investe SP</a:t>
            </a:r>
          </a:p>
          <a:p>
            <a:endParaRPr lang="pt-BR" dirty="0"/>
          </a:p>
          <a:p>
            <a:pPr algn="ctr"/>
            <a:r>
              <a:rPr lang="pt-BR" b="1" dirty="0"/>
              <a:t>“</a:t>
            </a:r>
            <a:r>
              <a:rPr lang="pt-BR" b="1" dirty="0" err="1"/>
              <a:t>One</a:t>
            </a:r>
            <a:r>
              <a:rPr lang="pt-BR" b="1" dirty="0"/>
              <a:t>-Stop Shop” para investimentos no estado de São Paulo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64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3">
            <a:extLst>
              <a:ext uri="{FF2B5EF4-FFF2-40B4-BE49-F238E27FC236}">
                <a16:creationId xmlns:a16="http://schemas.microsoft.com/office/drawing/2014/main" id="{ECF3357F-A9EA-41FA-9D76-B175E21F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52" y="540000"/>
            <a:ext cx="7128000" cy="1325563"/>
          </a:xfrm>
        </p:spPr>
        <p:txBody>
          <a:bodyPr/>
          <a:lstStyle/>
          <a:p>
            <a:r>
              <a:rPr lang="pt-BR" dirty="0"/>
              <a:t>Áreas de Atuação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EAAA61-703D-44D6-858C-2E0B7ED3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16" y="1997730"/>
            <a:ext cx="496590" cy="5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166F3D-D545-431D-9885-DF5EBBAAB563}"/>
              </a:ext>
            </a:extLst>
          </p:cNvPr>
          <p:cNvSpPr txBox="1"/>
          <p:nvPr/>
        </p:nvSpPr>
        <p:spPr>
          <a:xfrm>
            <a:off x="6024186" y="2061959"/>
            <a:ext cx="25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Prospecção de negócios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C5A8B0-B211-47D5-90EC-8E938CEB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11" y="2716478"/>
            <a:ext cx="540000" cy="5259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4C6ABD-CCDF-456C-8EBA-9994ABC992C5}"/>
              </a:ext>
            </a:extLst>
          </p:cNvPr>
          <p:cNvSpPr txBox="1"/>
          <p:nvPr/>
        </p:nvSpPr>
        <p:spPr>
          <a:xfrm>
            <a:off x="6024186" y="2862409"/>
            <a:ext cx="25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Projetos de investimento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C49A0F-DF75-4304-B448-9371CD978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11" y="3565718"/>
            <a:ext cx="540000" cy="5395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F209C0A-572D-4CB7-B986-886828C6627C}"/>
              </a:ext>
            </a:extLst>
          </p:cNvPr>
          <p:cNvSpPr txBox="1"/>
          <p:nvPr/>
        </p:nvSpPr>
        <p:spPr>
          <a:xfrm>
            <a:off x="6024186" y="3662859"/>
            <a:ext cx="404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Relações Institucionais e internacionais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AA03AE2-2E56-4563-8B10-EC31F6894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811" y="4442540"/>
            <a:ext cx="576000" cy="41198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8490BA-2319-40B7-8FE1-39174CB2DB48}"/>
              </a:ext>
            </a:extLst>
          </p:cNvPr>
          <p:cNvSpPr txBox="1"/>
          <p:nvPr/>
        </p:nvSpPr>
        <p:spPr>
          <a:xfrm>
            <a:off x="6024186" y="4463309"/>
            <a:ext cx="26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Promoção de exportação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5C0886-93E3-4F4D-A18F-FB561F273D70}"/>
              </a:ext>
            </a:extLst>
          </p:cNvPr>
          <p:cNvSpPr txBox="1"/>
          <p:nvPr/>
        </p:nvSpPr>
        <p:spPr>
          <a:xfrm>
            <a:off x="6024186" y="6064210"/>
            <a:ext cx="362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Divulgação do Estado de São Paulo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C7ABFA6-4298-4E57-8DA6-3EC943919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884" y="5217789"/>
            <a:ext cx="515790" cy="52309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85B7B0-D71B-4DFC-BADF-309CC22BB381}"/>
              </a:ext>
            </a:extLst>
          </p:cNvPr>
          <p:cNvSpPr txBox="1"/>
          <p:nvPr/>
        </p:nvSpPr>
        <p:spPr>
          <a:xfrm>
            <a:off x="6024186" y="5263759"/>
            <a:ext cx="380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Estímulo ao ecossistema de startups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E4698CE-1E93-4D15-BA0E-8B6318FD5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779" y="6056602"/>
            <a:ext cx="720000" cy="4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02311-0AC8-4C75-A911-9F980EB2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Suporte a projetos de investimento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5FC38C-81FB-463D-BB83-E8697A3A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8" y="2003370"/>
            <a:ext cx="447525" cy="54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E487E-1AB1-4F8D-A060-66C20FEF9C2B}"/>
              </a:ext>
            </a:extLst>
          </p:cNvPr>
          <p:cNvSpPr txBox="1"/>
          <p:nvPr/>
        </p:nvSpPr>
        <p:spPr>
          <a:xfrm>
            <a:off x="1755516" y="2088704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Verificação das necessidades do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A6EAA1-6D9B-4933-AF44-BA387C3EBC96}"/>
              </a:ext>
            </a:extLst>
          </p:cNvPr>
          <p:cNvSpPr txBox="1"/>
          <p:nvPr/>
        </p:nvSpPr>
        <p:spPr>
          <a:xfrm>
            <a:off x="1755516" y="2855682"/>
            <a:ext cx="301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Seleção de áreas adequadas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D17C9E-9AAE-4283-BF0E-56CB02B6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7" y="2716163"/>
            <a:ext cx="494086" cy="5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27CCC34-4065-48C0-AECB-55B555A79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63" y="3551496"/>
            <a:ext cx="608807" cy="4465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D63DC6D-E7FC-4819-A437-86C2E87387BE}"/>
              </a:ext>
            </a:extLst>
          </p:cNvPr>
          <p:cNvSpPr txBox="1"/>
          <p:nvPr/>
        </p:nvSpPr>
        <p:spPr>
          <a:xfrm>
            <a:off x="1755516" y="362266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Visita aos locais selecionados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97ED920-6AF6-4360-962B-2BAF506D4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66" y="5068601"/>
            <a:ext cx="608808" cy="58069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CD7D67-DE3B-40C0-8361-5148FF99696A}"/>
              </a:ext>
            </a:extLst>
          </p:cNvPr>
          <p:cNvSpPr txBox="1"/>
          <p:nvPr/>
        </p:nvSpPr>
        <p:spPr>
          <a:xfrm>
            <a:off x="1755516" y="5174284"/>
            <a:ext cx="379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Escolha do local do empreendimento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D55EC6D-DC3C-4056-A01E-6B329A403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736" y="4231487"/>
            <a:ext cx="408668" cy="6374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282545-A17C-45BB-B2F4-E94902D7B103}"/>
              </a:ext>
            </a:extLst>
          </p:cNvPr>
          <p:cNvSpPr txBox="1"/>
          <p:nvPr/>
        </p:nvSpPr>
        <p:spPr>
          <a:xfrm>
            <a:off x="1755516" y="4389638"/>
            <a:ext cx="517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Assessoria ambiental, tributária e de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142092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6F2E8-904D-4C6B-8826-92A07239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Mercado grande e diversificado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084E6D-ABA8-4BCC-A998-668051730C99}"/>
              </a:ext>
            </a:extLst>
          </p:cNvPr>
          <p:cNvSpPr txBox="1"/>
          <p:nvPr/>
        </p:nvSpPr>
        <p:spPr>
          <a:xfrm>
            <a:off x="1479433" y="1387887"/>
            <a:ext cx="3748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20000"/>
                </a:solidFill>
              </a:rPr>
              <a:t>44,3 </a:t>
            </a:r>
            <a:r>
              <a:rPr lang="pt-BR" sz="2000" b="1" dirty="0"/>
              <a:t>milhões de habitantes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86E9556-BA2C-4886-AB47-15451EE17A18}"/>
              </a:ext>
            </a:extLst>
          </p:cNvPr>
          <p:cNvCxnSpPr>
            <a:cxnSpLocks/>
          </p:cNvCxnSpPr>
          <p:nvPr/>
        </p:nvCxnSpPr>
        <p:spPr>
          <a:xfrm>
            <a:off x="1528549" y="2292811"/>
            <a:ext cx="5040000" cy="0"/>
          </a:xfrm>
          <a:prstGeom prst="line">
            <a:avLst/>
          </a:prstGeom>
          <a:ln w="5080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E98A0CD-8447-49DD-8E22-2113DE60F412}"/>
              </a:ext>
            </a:extLst>
          </p:cNvPr>
          <p:cNvCxnSpPr>
            <a:cxnSpLocks/>
          </p:cNvCxnSpPr>
          <p:nvPr/>
        </p:nvCxnSpPr>
        <p:spPr>
          <a:xfrm>
            <a:off x="1528549" y="2292811"/>
            <a:ext cx="1188000" cy="0"/>
          </a:xfrm>
          <a:prstGeom prst="line">
            <a:avLst/>
          </a:prstGeom>
          <a:ln w="317500" cap="rnd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C76D957-1D78-4352-8413-D579635CEF67}"/>
              </a:ext>
            </a:extLst>
          </p:cNvPr>
          <p:cNvSpPr txBox="1"/>
          <p:nvPr/>
        </p:nvSpPr>
        <p:spPr>
          <a:xfrm>
            <a:off x="2980220" y="2563375"/>
            <a:ext cx="2817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A20000"/>
                </a:solidFill>
              </a:rPr>
              <a:t>21,8% da população brasileira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D8884ED-2947-4185-A80E-89D231277605}"/>
              </a:ext>
            </a:extLst>
          </p:cNvPr>
          <p:cNvCxnSpPr>
            <a:cxnSpLocks/>
          </p:cNvCxnSpPr>
          <p:nvPr/>
        </p:nvCxnSpPr>
        <p:spPr>
          <a:xfrm>
            <a:off x="1528549" y="3883064"/>
            <a:ext cx="5040000" cy="0"/>
          </a:xfrm>
          <a:prstGeom prst="line">
            <a:avLst/>
          </a:prstGeom>
          <a:ln w="5080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0891C44-3A0E-4F37-BE64-5F99BC207A2D}"/>
              </a:ext>
            </a:extLst>
          </p:cNvPr>
          <p:cNvCxnSpPr>
            <a:cxnSpLocks/>
          </p:cNvCxnSpPr>
          <p:nvPr/>
        </p:nvCxnSpPr>
        <p:spPr>
          <a:xfrm>
            <a:off x="1528549" y="3883064"/>
            <a:ext cx="1620000" cy="0"/>
          </a:xfrm>
          <a:prstGeom prst="line">
            <a:avLst/>
          </a:prstGeom>
          <a:ln w="317500" cap="rnd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F8C5A2-2DB5-4A12-BAD6-43E89DED3213}"/>
              </a:ext>
            </a:extLst>
          </p:cNvPr>
          <p:cNvSpPr txBox="1"/>
          <p:nvPr/>
        </p:nvSpPr>
        <p:spPr>
          <a:xfrm>
            <a:off x="2980220" y="4153628"/>
            <a:ext cx="196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A20000"/>
                </a:solidFill>
              </a:rPr>
              <a:t>31% do PIB nacional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BB5472D-4BF0-41D8-A3D4-6CEE85A855E9}"/>
              </a:ext>
            </a:extLst>
          </p:cNvPr>
          <p:cNvSpPr txBox="1"/>
          <p:nvPr/>
        </p:nvSpPr>
        <p:spPr>
          <a:xfrm>
            <a:off x="1424144" y="2947855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20000"/>
                </a:solidFill>
              </a:rPr>
              <a:t>R$ 2,22 </a:t>
            </a:r>
            <a:r>
              <a:rPr lang="pt-BR" sz="2000" b="1" dirty="0"/>
              <a:t>trilhões de PIB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20F7D9C-A94F-484D-A933-501B8072004D}"/>
              </a:ext>
            </a:extLst>
          </p:cNvPr>
          <p:cNvCxnSpPr>
            <a:cxnSpLocks/>
          </p:cNvCxnSpPr>
          <p:nvPr/>
        </p:nvCxnSpPr>
        <p:spPr>
          <a:xfrm>
            <a:off x="1529246" y="5470113"/>
            <a:ext cx="4380235" cy="0"/>
          </a:xfrm>
          <a:prstGeom prst="line">
            <a:avLst/>
          </a:prstGeom>
          <a:ln w="5080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EF58A04-7982-4A97-84F0-DE18ABDC9685}"/>
              </a:ext>
            </a:extLst>
          </p:cNvPr>
          <p:cNvCxnSpPr>
            <a:cxnSpLocks/>
          </p:cNvCxnSpPr>
          <p:nvPr/>
        </p:nvCxnSpPr>
        <p:spPr>
          <a:xfrm>
            <a:off x="1529246" y="5470113"/>
            <a:ext cx="6030754" cy="0"/>
          </a:xfrm>
          <a:prstGeom prst="line">
            <a:avLst/>
          </a:prstGeom>
          <a:ln w="317500" cap="rnd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C374916-B374-42A4-92B7-598C0238B480}"/>
              </a:ext>
            </a:extLst>
          </p:cNvPr>
          <p:cNvSpPr txBox="1"/>
          <p:nvPr/>
        </p:nvSpPr>
        <p:spPr>
          <a:xfrm>
            <a:off x="2980917" y="5740677"/>
            <a:ext cx="3037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A20000"/>
                </a:solidFill>
              </a:rPr>
              <a:t>50% maior que a média nacional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F4CAF8-3DAD-4F00-A84C-D94673A55C2F}"/>
              </a:ext>
            </a:extLst>
          </p:cNvPr>
          <p:cNvSpPr txBox="1"/>
          <p:nvPr/>
        </p:nvSpPr>
        <p:spPr>
          <a:xfrm>
            <a:off x="1424841" y="4534904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20000"/>
                </a:solidFill>
              </a:rPr>
              <a:t>R$ 45.542,32 </a:t>
            </a:r>
            <a:r>
              <a:rPr lang="pt-BR" sz="2000" b="1" dirty="0"/>
              <a:t>PIB per capita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82C0EA5-A6E7-4E96-B9A9-298B96CE5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2" y="0"/>
            <a:ext cx="3939540" cy="6858000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34EB77-A462-4110-9AD2-C7BEF981A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Fonte: SEADE (2018)</a:t>
            </a:r>
          </a:p>
        </p:txBody>
      </p:sp>
    </p:spTree>
    <p:extLst>
      <p:ext uri="{BB962C8B-B14F-4D97-AF65-F5344CB8AC3E}">
        <p14:creationId xmlns:p14="http://schemas.microsoft.com/office/powerpoint/2010/main" val="146180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56D9-923C-4039-BA34-F3B39CEF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Mercado Consumidor</a:t>
            </a:r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55F7AB72-F70B-42EA-BA61-E09C2B19B05C}"/>
              </a:ext>
            </a:extLst>
          </p:cNvPr>
          <p:cNvSpPr/>
          <p:nvPr/>
        </p:nvSpPr>
        <p:spPr>
          <a:xfrm>
            <a:off x="6414442" y="3724915"/>
            <a:ext cx="702526" cy="1895707"/>
          </a:xfrm>
          <a:custGeom>
            <a:avLst/>
            <a:gdLst>
              <a:gd name="connsiteX0" fmla="*/ 0 w 702526"/>
              <a:gd name="connsiteY0" fmla="*/ 0 h 1895707"/>
              <a:gd name="connsiteX1" fmla="*/ 0 w 702526"/>
              <a:gd name="connsiteY1" fmla="*/ 1895707 h 1895707"/>
              <a:gd name="connsiteX2" fmla="*/ 702526 w 702526"/>
              <a:gd name="connsiteY2" fmla="*/ 1895707 h 1895707"/>
              <a:gd name="connsiteX3" fmla="*/ 702526 w 702526"/>
              <a:gd name="connsiteY3" fmla="*/ 1884556 h 189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526" h="1895707">
                <a:moveTo>
                  <a:pt x="0" y="0"/>
                </a:moveTo>
                <a:lnTo>
                  <a:pt x="0" y="1895707"/>
                </a:lnTo>
                <a:lnTo>
                  <a:pt x="702526" y="1895707"/>
                </a:lnTo>
                <a:lnTo>
                  <a:pt x="702526" y="1884556"/>
                </a:lnTo>
              </a:path>
            </a:pathLst>
          </a:cu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E8ACBDB-663C-4AA8-8582-8A3020C1EF05}"/>
              </a:ext>
            </a:extLst>
          </p:cNvPr>
          <p:cNvCxnSpPr>
            <a:cxnSpLocks/>
          </p:cNvCxnSpPr>
          <p:nvPr/>
        </p:nvCxnSpPr>
        <p:spPr>
          <a:xfrm flipH="1">
            <a:off x="5132091" y="2600316"/>
            <a:ext cx="5526348" cy="0"/>
          </a:xfrm>
          <a:prstGeom prst="line">
            <a:avLst/>
          </a:prstGeom>
          <a:ln w="762000" cap="rnd">
            <a:solidFill>
              <a:srgbClr val="3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E74E43D-0B87-4957-A901-795BD5EC6A4E}"/>
              </a:ext>
            </a:extLst>
          </p:cNvPr>
          <p:cNvCxnSpPr>
            <a:cxnSpLocks/>
          </p:cNvCxnSpPr>
          <p:nvPr/>
        </p:nvCxnSpPr>
        <p:spPr>
          <a:xfrm flipH="1">
            <a:off x="5132091" y="3636978"/>
            <a:ext cx="2587599" cy="0"/>
          </a:xfrm>
          <a:prstGeom prst="line">
            <a:avLst/>
          </a:prstGeom>
          <a:ln w="762000" cap="rnd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41A578B-CEB3-4782-BE4E-81EC37D7E016}"/>
              </a:ext>
            </a:extLst>
          </p:cNvPr>
          <p:cNvCxnSpPr>
            <a:cxnSpLocks/>
          </p:cNvCxnSpPr>
          <p:nvPr/>
        </p:nvCxnSpPr>
        <p:spPr>
          <a:xfrm flipH="1">
            <a:off x="8528559" y="4163846"/>
            <a:ext cx="2018885" cy="0"/>
          </a:xfrm>
          <a:prstGeom prst="line">
            <a:avLst/>
          </a:prstGeom>
          <a:ln w="762000" cap="rnd">
            <a:solidFill>
              <a:srgbClr val="F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93333E-0338-44FE-9CCC-551196842758}"/>
              </a:ext>
            </a:extLst>
          </p:cNvPr>
          <p:cNvSpPr txBox="1"/>
          <p:nvPr/>
        </p:nvSpPr>
        <p:spPr>
          <a:xfrm>
            <a:off x="5201238" y="1564008"/>
            <a:ext cx="535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A20000"/>
                </a:solidFill>
              </a:rPr>
              <a:t>R$ 1,225 </a:t>
            </a:r>
            <a:r>
              <a:rPr lang="pt-BR" b="1" dirty="0"/>
              <a:t>trilhão em potencial de consumo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F4AEB4-533E-4D1C-9AE2-0E815EEC634B}"/>
              </a:ext>
            </a:extLst>
          </p:cNvPr>
          <p:cNvSpPr txBox="1"/>
          <p:nvPr/>
        </p:nvSpPr>
        <p:spPr>
          <a:xfrm>
            <a:off x="5262108" y="3196184"/>
            <a:ext cx="23054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R$ 654 </a:t>
            </a:r>
            <a:r>
              <a:rPr lang="pt-BR" sz="1600" b="1" dirty="0">
                <a:solidFill>
                  <a:schemeClr val="bg1"/>
                </a:solidFill>
              </a:rPr>
              <a:t>bilhões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no interior do Estado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2199F59-3165-4FB3-9868-7577A7C5191D}"/>
              </a:ext>
            </a:extLst>
          </p:cNvPr>
          <p:cNvSpPr txBox="1"/>
          <p:nvPr/>
        </p:nvSpPr>
        <p:spPr>
          <a:xfrm>
            <a:off x="8494838" y="3721808"/>
            <a:ext cx="2200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R$ 571 </a:t>
            </a:r>
            <a:r>
              <a:rPr lang="pt-BR" sz="1600" b="1" dirty="0">
                <a:solidFill>
                  <a:schemeClr val="bg1"/>
                </a:solidFill>
              </a:rPr>
              <a:t>bilhões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na RM de São Paulo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759127A-07E4-4E8C-AE7A-0F41ABD8AFF4}"/>
              </a:ext>
            </a:extLst>
          </p:cNvPr>
          <p:cNvSpPr txBox="1"/>
          <p:nvPr/>
        </p:nvSpPr>
        <p:spPr>
          <a:xfrm>
            <a:off x="9462780" y="6187195"/>
            <a:ext cx="2391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Fonte: IPC marketing 2018 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70B7CE2-659B-44D6-82B1-33C9F5E9C4C0}"/>
              </a:ext>
            </a:extLst>
          </p:cNvPr>
          <p:cNvGrpSpPr/>
          <p:nvPr/>
        </p:nvGrpSpPr>
        <p:grpSpPr>
          <a:xfrm>
            <a:off x="7298802" y="5040349"/>
            <a:ext cx="1085736" cy="1041703"/>
            <a:chOff x="4705603" y="2707105"/>
            <a:chExt cx="3260439" cy="3128211"/>
          </a:xfrm>
        </p:grpSpPr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E4D1E35A-543B-4AA5-A091-4CA66E21AF70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2732739"/>
                <a:gd name="adj2" fmla="val 2471957"/>
              </a:avLst>
            </a:prstGeom>
            <a:ln w="381000" cap="rnd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75E209F8-2E4C-40AA-88A6-CDDFC805206C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5633087"/>
                <a:gd name="adj2" fmla="val 16080863"/>
              </a:avLst>
            </a:prstGeom>
            <a:ln w="190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930BA73C-4379-43AF-930D-400C205F7DD2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17754841"/>
                <a:gd name="adj2" fmla="val 3936511"/>
              </a:avLst>
            </a:prstGeom>
            <a:ln w="190500" cap="rnd">
              <a:solidFill>
                <a:srgbClr val="F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D5436A1-2625-40D5-9519-3D2AFB02227B}"/>
              </a:ext>
            </a:extLst>
          </p:cNvPr>
          <p:cNvSpPr/>
          <p:nvPr/>
        </p:nvSpPr>
        <p:spPr>
          <a:xfrm>
            <a:off x="8575288" y="4549698"/>
            <a:ext cx="981307" cy="1037063"/>
          </a:xfrm>
          <a:custGeom>
            <a:avLst/>
            <a:gdLst>
              <a:gd name="connsiteX0" fmla="*/ 0 w 981307"/>
              <a:gd name="connsiteY0" fmla="*/ 1037063 h 1037063"/>
              <a:gd name="connsiteX1" fmla="*/ 981307 w 981307"/>
              <a:gd name="connsiteY1" fmla="*/ 1037063 h 1037063"/>
              <a:gd name="connsiteX2" fmla="*/ 981307 w 981307"/>
              <a:gd name="connsiteY2" fmla="*/ 0 h 103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307" h="1037063">
                <a:moveTo>
                  <a:pt x="0" y="1037063"/>
                </a:moveTo>
                <a:lnTo>
                  <a:pt x="981307" y="1037063"/>
                </a:lnTo>
                <a:lnTo>
                  <a:pt x="981307" y="0"/>
                </a:lnTo>
              </a:path>
            </a:pathLst>
          </a:cu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16D648F-A164-4556-A4DF-28BBF626996A}"/>
              </a:ext>
            </a:extLst>
          </p:cNvPr>
          <p:cNvSpPr txBox="1"/>
          <p:nvPr/>
        </p:nvSpPr>
        <p:spPr>
          <a:xfrm>
            <a:off x="5275579" y="5040349"/>
            <a:ext cx="103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52,8%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2BE3DBF-7132-4BB7-831A-59A8390B2EED}"/>
              </a:ext>
            </a:extLst>
          </p:cNvPr>
          <p:cNvSpPr txBox="1"/>
          <p:nvPr/>
        </p:nvSpPr>
        <p:spPr>
          <a:xfrm>
            <a:off x="9569311" y="5046334"/>
            <a:ext cx="103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A0000"/>
                </a:solidFill>
              </a:rPr>
              <a:t>47,2%</a:t>
            </a:r>
          </a:p>
        </p:txBody>
      </p:sp>
    </p:spTree>
    <p:extLst>
      <p:ext uri="{BB962C8B-B14F-4D97-AF65-F5344CB8AC3E}">
        <p14:creationId xmlns:p14="http://schemas.microsoft.com/office/powerpoint/2010/main" val="130067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76BA291-D98B-4F19-AB18-118A665A2B0C}"/>
              </a:ext>
            </a:extLst>
          </p:cNvPr>
          <p:cNvSpPr/>
          <p:nvPr/>
        </p:nvSpPr>
        <p:spPr>
          <a:xfrm>
            <a:off x="0" y="4373878"/>
            <a:ext cx="12192000" cy="2484121"/>
          </a:xfrm>
          <a:prstGeom prst="rect">
            <a:avLst/>
          </a:prstGeom>
          <a:solidFill>
            <a:srgbClr val="6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1033F-6CAB-4B75-9584-A0CB99FD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540000"/>
            <a:ext cx="11168597" cy="1325563"/>
          </a:xfrm>
        </p:spPr>
        <p:txBody>
          <a:bodyPr/>
          <a:lstStyle/>
          <a:p>
            <a:r>
              <a:rPr lang="pt-BR" dirty="0"/>
              <a:t>Infraestrutura</a:t>
            </a:r>
          </a:p>
        </p:txBody>
      </p:sp>
      <p:pic>
        <p:nvPicPr>
          <p:cNvPr id="6" name="Imagem 5" descr="Uma imagem contendo edifício, cerca&#10;&#10;Descrição gerada com alta confiança">
            <a:extLst>
              <a:ext uri="{FF2B5EF4-FFF2-40B4-BE49-F238E27FC236}">
                <a16:creationId xmlns:a16="http://schemas.microsoft.com/office/drawing/2014/main" id="{8676854F-CEA7-4B01-ABDA-22434F9F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490"/>
            <a:ext cx="12192000" cy="2484120"/>
          </a:xfrm>
          <a:prstGeom prst="rect">
            <a:avLst/>
          </a:prstGeom>
        </p:spPr>
      </p:pic>
      <p:sp>
        <p:nvSpPr>
          <p:cNvPr id="8" name="Infra Total Texto">
            <a:extLst>
              <a:ext uri="{FF2B5EF4-FFF2-40B4-BE49-F238E27FC236}">
                <a16:creationId xmlns:a16="http://schemas.microsoft.com/office/drawing/2014/main" id="{B001BB3F-A1ED-4171-8917-1ADF3CC7CFD7}"/>
              </a:ext>
            </a:extLst>
          </p:cNvPr>
          <p:cNvSpPr txBox="1"/>
          <p:nvPr/>
        </p:nvSpPr>
        <p:spPr>
          <a:xfrm>
            <a:off x="1215821" y="1649036"/>
            <a:ext cx="4543533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18 das 20 melhores rodovias</a:t>
            </a:r>
          </a:p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5.400 km de ferrovias</a:t>
            </a:r>
          </a:p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2 aeroportos internacionais</a:t>
            </a:r>
          </a:p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29 aeroportos regionais</a:t>
            </a:r>
          </a:p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lnSpc>
                <a:spcPct val="150000"/>
              </a:lnSpc>
              <a:buClr>
                <a:srgbClr val="67242C"/>
              </a:buClr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7570BB-20A3-4511-A1B0-CB26C9DA3426}"/>
              </a:ext>
            </a:extLst>
          </p:cNvPr>
          <p:cNvSpPr txBox="1"/>
          <p:nvPr/>
        </p:nvSpPr>
        <p:spPr>
          <a:xfrm>
            <a:off x="6638736" y="1645762"/>
            <a:ext cx="4673882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Hidrovia Tietê-Paraná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Maior porto da Am. do Sul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800 km de hidrovias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Dutos nos polos industriais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540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C3959-B73D-435F-BACC-917C3CF6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Ciência e Tecnologia </a:t>
            </a:r>
          </a:p>
        </p:txBody>
      </p:sp>
      <p:pic>
        <p:nvPicPr>
          <p:cNvPr id="4" name="Imagem 3" descr="Uma imagem contendo mesa, interior, xícara&#10;&#10;Descrição gerada com alta confiança">
            <a:extLst>
              <a:ext uri="{FF2B5EF4-FFF2-40B4-BE49-F238E27FC236}">
                <a16:creationId xmlns:a16="http://schemas.microsoft.com/office/drawing/2014/main" id="{13FE8DE3-F1A4-4246-8385-63BE28F4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947286B-B1A1-4651-84F7-EB2485269433}"/>
              </a:ext>
            </a:extLst>
          </p:cNvPr>
          <p:cNvCxnSpPr>
            <a:cxnSpLocks/>
          </p:cNvCxnSpPr>
          <p:nvPr/>
        </p:nvCxnSpPr>
        <p:spPr>
          <a:xfrm>
            <a:off x="1147232" y="2477691"/>
            <a:ext cx="4541048" cy="0"/>
          </a:xfrm>
          <a:prstGeom prst="line">
            <a:avLst/>
          </a:prstGeom>
          <a:ln w="381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06D24E1-6AED-42DC-89BC-D4C983D5C208}"/>
              </a:ext>
            </a:extLst>
          </p:cNvPr>
          <p:cNvCxnSpPr>
            <a:cxnSpLocks/>
          </p:cNvCxnSpPr>
          <p:nvPr/>
        </p:nvCxnSpPr>
        <p:spPr>
          <a:xfrm>
            <a:off x="1147232" y="2999135"/>
            <a:ext cx="720000" cy="0"/>
          </a:xfrm>
          <a:prstGeom prst="line">
            <a:avLst/>
          </a:prstGeom>
          <a:ln w="317500" cap="rnd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4D5DEF2-1868-43ED-82C6-FB2D0691C3FB}"/>
              </a:ext>
            </a:extLst>
          </p:cNvPr>
          <p:cNvCxnSpPr/>
          <p:nvPr/>
        </p:nvCxnSpPr>
        <p:spPr>
          <a:xfrm>
            <a:off x="1147232" y="3505831"/>
            <a:ext cx="540000" cy="0"/>
          </a:xfrm>
          <a:prstGeom prst="line">
            <a:avLst/>
          </a:prstGeom>
          <a:ln w="317500" cap="rnd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7070832-5260-4363-8355-F12AAD90DDEF}"/>
              </a:ext>
            </a:extLst>
          </p:cNvPr>
          <p:cNvCxnSpPr/>
          <p:nvPr/>
        </p:nvCxnSpPr>
        <p:spPr>
          <a:xfrm>
            <a:off x="1147232" y="4027265"/>
            <a:ext cx="360000" cy="0"/>
          </a:xfrm>
          <a:prstGeom prst="line">
            <a:avLst/>
          </a:prstGeom>
          <a:ln w="317500" cap="rnd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B4EFEA1-82FF-4221-B5AD-55B508E2B7CE}"/>
              </a:ext>
            </a:extLst>
          </p:cNvPr>
          <p:cNvSpPr txBox="1"/>
          <p:nvPr/>
        </p:nvSpPr>
        <p:spPr>
          <a:xfrm>
            <a:off x="876239" y="1661490"/>
            <a:ext cx="503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A20000"/>
                </a:solidFill>
              </a:rPr>
              <a:t>R$ 8,5 </a:t>
            </a:r>
            <a:r>
              <a:rPr lang="pt-BR" b="1" dirty="0"/>
              <a:t> bilhões em investimentos públicos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8E6E66E-8F42-4BEB-8311-4B47C44BFB8A}"/>
              </a:ext>
            </a:extLst>
          </p:cNvPr>
          <p:cNvSpPr txBox="1"/>
          <p:nvPr/>
        </p:nvSpPr>
        <p:spPr>
          <a:xfrm>
            <a:off x="402673" y="2267038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SP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0B79373-C392-4CD7-BD0C-52B6AF8F7419}"/>
              </a:ext>
            </a:extLst>
          </p:cNvPr>
          <p:cNvSpPr txBox="1"/>
          <p:nvPr/>
        </p:nvSpPr>
        <p:spPr>
          <a:xfrm>
            <a:off x="421108" y="2776945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RJ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02E4709-231B-49EB-AE75-1EEEC614DF93}"/>
              </a:ext>
            </a:extLst>
          </p:cNvPr>
          <p:cNvSpPr txBox="1"/>
          <p:nvPr/>
        </p:nvSpPr>
        <p:spPr>
          <a:xfrm>
            <a:off x="360194" y="3782001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MG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E303319-DD53-467C-8C13-98AA68FB5805}"/>
              </a:ext>
            </a:extLst>
          </p:cNvPr>
          <p:cNvSpPr txBox="1"/>
          <p:nvPr/>
        </p:nvSpPr>
        <p:spPr>
          <a:xfrm>
            <a:off x="398894" y="3266772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320B4EC-8700-4D75-9C71-905BB069E89F}"/>
              </a:ext>
            </a:extLst>
          </p:cNvPr>
          <p:cNvSpPr txBox="1"/>
          <p:nvPr/>
        </p:nvSpPr>
        <p:spPr>
          <a:xfrm>
            <a:off x="2108301" y="2818578"/>
            <a:ext cx="149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R$ 1,2 bilhão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7B8FD4A-6FCB-438E-98BA-C1DAEA40118B}"/>
              </a:ext>
            </a:extLst>
          </p:cNvPr>
          <p:cNvSpPr txBox="1"/>
          <p:nvPr/>
        </p:nvSpPr>
        <p:spPr>
          <a:xfrm>
            <a:off x="1967151" y="3329526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R$ 948 milhões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C274672-683E-42C3-AB18-433EB7017186}"/>
              </a:ext>
            </a:extLst>
          </p:cNvPr>
          <p:cNvSpPr txBox="1"/>
          <p:nvPr/>
        </p:nvSpPr>
        <p:spPr>
          <a:xfrm>
            <a:off x="1734501" y="3845165"/>
            <a:ext cx="173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R$ 813 milhões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94BE17E-ADEB-4EFD-AF6A-CD8210133F20}"/>
              </a:ext>
            </a:extLst>
          </p:cNvPr>
          <p:cNvGrpSpPr/>
          <p:nvPr/>
        </p:nvGrpSpPr>
        <p:grpSpPr>
          <a:xfrm rot="11700000">
            <a:off x="5006917" y="4945803"/>
            <a:ext cx="1373133" cy="1317445"/>
            <a:chOff x="4705603" y="2707105"/>
            <a:chExt cx="3260439" cy="3128211"/>
          </a:xfrm>
        </p:grpSpPr>
        <p:sp>
          <p:nvSpPr>
            <p:cNvPr id="39" name="Arco 38">
              <a:extLst>
                <a:ext uri="{FF2B5EF4-FFF2-40B4-BE49-F238E27FC236}">
                  <a16:creationId xmlns:a16="http://schemas.microsoft.com/office/drawing/2014/main" id="{AA912174-4250-4647-9DA7-FEDF000428A7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2732739"/>
                <a:gd name="adj2" fmla="val 2471957"/>
              </a:avLst>
            </a:prstGeom>
            <a:ln w="304800" cap="rnd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Arco 39">
              <a:extLst>
                <a:ext uri="{FF2B5EF4-FFF2-40B4-BE49-F238E27FC236}">
                  <a16:creationId xmlns:a16="http://schemas.microsoft.com/office/drawing/2014/main" id="{73A4B457-699D-46F1-A9B1-96357657B083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4964615"/>
                <a:gd name="adj2" fmla="val 15908212"/>
              </a:avLst>
            </a:prstGeom>
            <a:ln w="1524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Arco 40">
              <a:extLst>
                <a:ext uri="{FF2B5EF4-FFF2-40B4-BE49-F238E27FC236}">
                  <a16:creationId xmlns:a16="http://schemas.microsoft.com/office/drawing/2014/main" id="{85F8CAF7-0C82-4147-981D-6A08AC917A07}"/>
                </a:ext>
              </a:extLst>
            </p:cNvPr>
            <p:cNvSpPr/>
            <p:nvPr/>
          </p:nvSpPr>
          <p:spPr>
            <a:xfrm>
              <a:off x="4705603" y="2707105"/>
              <a:ext cx="3260439" cy="3128211"/>
            </a:xfrm>
            <a:prstGeom prst="arc">
              <a:avLst>
                <a:gd name="adj1" fmla="val 17049319"/>
                <a:gd name="adj2" fmla="val 3811533"/>
              </a:avLst>
            </a:prstGeom>
            <a:ln w="152400" cap="rnd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AFD0487-CA35-4069-A06A-E31C6DE39346}"/>
              </a:ext>
            </a:extLst>
          </p:cNvPr>
          <p:cNvSpPr txBox="1"/>
          <p:nvPr/>
        </p:nvSpPr>
        <p:spPr>
          <a:xfrm>
            <a:off x="3013335" y="5224933"/>
            <a:ext cx="1729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/>
              <a:t>47%</a:t>
            </a:r>
          </a:p>
          <a:p>
            <a:pPr algn="r"/>
            <a:r>
              <a:rPr lang="pt-BR" dirty="0"/>
              <a:t>demais estados</a:t>
            </a:r>
          </a:p>
          <a:p>
            <a:pPr algn="r"/>
            <a:r>
              <a:rPr lang="pt-BR" dirty="0"/>
              <a:t>brasileiros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88DA377-8C82-45A3-A2ED-0BC8A0ADFC00}"/>
              </a:ext>
            </a:extLst>
          </p:cNvPr>
          <p:cNvSpPr txBox="1"/>
          <p:nvPr/>
        </p:nvSpPr>
        <p:spPr>
          <a:xfrm>
            <a:off x="6643671" y="4931177"/>
            <a:ext cx="1164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53%</a:t>
            </a:r>
          </a:p>
          <a:p>
            <a:r>
              <a:rPr lang="pt-BR" dirty="0"/>
              <a:t>São Paulo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62F7BA0-4AE4-4E23-9E25-7A9D820DABD8}"/>
              </a:ext>
            </a:extLst>
          </p:cNvPr>
          <p:cNvSpPr txBox="1"/>
          <p:nvPr/>
        </p:nvSpPr>
        <p:spPr>
          <a:xfrm>
            <a:off x="4224616" y="4102880"/>
            <a:ext cx="2903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Investimento de verbas </a:t>
            </a:r>
            <a:br>
              <a:rPr lang="pt-BR" dirty="0"/>
            </a:br>
            <a:r>
              <a:rPr lang="pt-BR" dirty="0"/>
              <a:t>estaduais em P&amp;D no Brasil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E1F434F0-87AF-4A87-859F-EE3501C4D915}"/>
              </a:ext>
            </a:extLst>
          </p:cNvPr>
          <p:cNvSpPr txBox="1">
            <a:spLocks/>
          </p:cNvSpPr>
          <p:nvPr/>
        </p:nvSpPr>
        <p:spPr>
          <a:xfrm>
            <a:off x="540000" y="6172122"/>
            <a:ext cx="3743242" cy="39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i="1" dirty="0"/>
              <a:t>Fonte: Coordenação-Geral de Indicadores(CGIN)- ASCAV/SEXEC - Ministério da Ciência e Tecnologia (2015) </a:t>
            </a:r>
          </a:p>
        </p:txBody>
      </p:sp>
    </p:spTree>
    <p:extLst>
      <p:ext uri="{BB962C8B-B14F-4D97-AF65-F5344CB8AC3E}">
        <p14:creationId xmlns:p14="http://schemas.microsoft.com/office/powerpoint/2010/main" val="123261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44C3C159-C4E5-45F4-BC54-185427B57BD2}"/>
              </a:ext>
            </a:extLst>
          </p:cNvPr>
          <p:cNvSpPr/>
          <p:nvPr/>
        </p:nvSpPr>
        <p:spPr>
          <a:xfrm>
            <a:off x="8746152" y="5426890"/>
            <a:ext cx="2603073" cy="1455708"/>
          </a:xfrm>
          <a:custGeom>
            <a:avLst/>
            <a:gdLst>
              <a:gd name="connsiteX0" fmla="*/ 0 w 2060812"/>
              <a:gd name="connsiteY0" fmla="*/ 0 h 1487606"/>
              <a:gd name="connsiteX1" fmla="*/ 382138 w 2060812"/>
              <a:gd name="connsiteY1" fmla="*/ 1433015 h 1487606"/>
              <a:gd name="connsiteX2" fmla="*/ 2060812 w 2060812"/>
              <a:gd name="connsiteY2" fmla="*/ 1487606 h 1487606"/>
              <a:gd name="connsiteX3" fmla="*/ 0 w 2060812"/>
              <a:gd name="connsiteY3" fmla="*/ 0 h 1487606"/>
              <a:gd name="connsiteX0" fmla="*/ 0 w 2060812"/>
              <a:gd name="connsiteY0" fmla="*/ 0 h 1487606"/>
              <a:gd name="connsiteX1" fmla="*/ 371506 w 2060812"/>
              <a:gd name="connsiteY1" fmla="*/ 1220364 h 1487606"/>
              <a:gd name="connsiteX2" fmla="*/ 2060812 w 2060812"/>
              <a:gd name="connsiteY2" fmla="*/ 1487606 h 1487606"/>
              <a:gd name="connsiteX3" fmla="*/ 0 w 2060812"/>
              <a:gd name="connsiteY3" fmla="*/ 0 h 1487606"/>
              <a:gd name="connsiteX0" fmla="*/ 0 w 2124607"/>
              <a:gd name="connsiteY0" fmla="*/ 0 h 1220364"/>
              <a:gd name="connsiteX1" fmla="*/ 371506 w 2124607"/>
              <a:gd name="connsiteY1" fmla="*/ 1220364 h 1220364"/>
              <a:gd name="connsiteX2" fmla="*/ 2124607 w 2124607"/>
              <a:gd name="connsiteY2" fmla="*/ 1200527 h 1220364"/>
              <a:gd name="connsiteX3" fmla="*/ 0 w 2124607"/>
              <a:gd name="connsiteY3" fmla="*/ 0 h 1220364"/>
              <a:gd name="connsiteX0" fmla="*/ 0 w 2167138"/>
              <a:gd name="connsiteY0" fmla="*/ 0 h 1232424"/>
              <a:gd name="connsiteX1" fmla="*/ 371506 w 2167138"/>
              <a:gd name="connsiteY1" fmla="*/ 1220364 h 1232424"/>
              <a:gd name="connsiteX2" fmla="*/ 2167138 w 2167138"/>
              <a:gd name="connsiteY2" fmla="*/ 1232424 h 1232424"/>
              <a:gd name="connsiteX3" fmla="*/ 0 w 2167138"/>
              <a:gd name="connsiteY3" fmla="*/ 0 h 1232424"/>
              <a:gd name="connsiteX0" fmla="*/ 0 w 2167138"/>
              <a:gd name="connsiteY0" fmla="*/ 0 h 1232424"/>
              <a:gd name="connsiteX1" fmla="*/ 371506 w 2167138"/>
              <a:gd name="connsiteY1" fmla="*/ 1220364 h 1232424"/>
              <a:gd name="connsiteX2" fmla="*/ 2167138 w 2167138"/>
              <a:gd name="connsiteY2" fmla="*/ 1232424 h 1232424"/>
              <a:gd name="connsiteX3" fmla="*/ 0 w 2167138"/>
              <a:gd name="connsiteY3" fmla="*/ 0 h 1232424"/>
              <a:gd name="connsiteX0" fmla="*/ 277080 w 2444218"/>
              <a:gd name="connsiteY0" fmla="*/ 0 h 1232424"/>
              <a:gd name="connsiteX1" fmla="*/ 0 w 2444218"/>
              <a:gd name="connsiteY1" fmla="*/ 1177834 h 1232424"/>
              <a:gd name="connsiteX2" fmla="*/ 2444218 w 2444218"/>
              <a:gd name="connsiteY2" fmla="*/ 1232424 h 1232424"/>
              <a:gd name="connsiteX3" fmla="*/ 277080 w 2444218"/>
              <a:gd name="connsiteY3" fmla="*/ 0 h 1232424"/>
              <a:gd name="connsiteX0" fmla="*/ 893768 w 2444218"/>
              <a:gd name="connsiteY0" fmla="*/ 0 h 1115465"/>
              <a:gd name="connsiteX1" fmla="*/ 0 w 2444218"/>
              <a:gd name="connsiteY1" fmla="*/ 1060875 h 1115465"/>
              <a:gd name="connsiteX2" fmla="*/ 2444218 w 2444218"/>
              <a:gd name="connsiteY2" fmla="*/ 1115465 h 1115465"/>
              <a:gd name="connsiteX3" fmla="*/ 893768 w 2444218"/>
              <a:gd name="connsiteY3" fmla="*/ 0 h 1115465"/>
              <a:gd name="connsiteX0" fmla="*/ 968196 w 2444218"/>
              <a:gd name="connsiteY0" fmla="*/ 0 h 1083568"/>
              <a:gd name="connsiteX1" fmla="*/ 0 w 2444218"/>
              <a:gd name="connsiteY1" fmla="*/ 1028978 h 1083568"/>
              <a:gd name="connsiteX2" fmla="*/ 2444218 w 2444218"/>
              <a:gd name="connsiteY2" fmla="*/ 1083568 h 1083568"/>
              <a:gd name="connsiteX3" fmla="*/ 968196 w 2444218"/>
              <a:gd name="connsiteY3" fmla="*/ 0 h 1083568"/>
              <a:gd name="connsiteX0" fmla="*/ 755545 w 2444218"/>
              <a:gd name="connsiteY0" fmla="*/ 0 h 1157996"/>
              <a:gd name="connsiteX1" fmla="*/ 0 w 2444218"/>
              <a:gd name="connsiteY1" fmla="*/ 1103406 h 1157996"/>
              <a:gd name="connsiteX2" fmla="*/ 2444218 w 2444218"/>
              <a:gd name="connsiteY2" fmla="*/ 1157996 h 1157996"/>
              <a:gd name="connsiteX3" fmla="*/ 755545 w 2444218"/>
              <a:gd name="connsiteY3" fmla="*/ 0 h 1157996"/>
              <a:gd name="connsiteX0" fmla="*/ 596056 w 2284729"/>
              <a:gd name="connsiteY0" fmla="*/ 0 h 1157996"/>
              <a:gd name="connsiteX1" fmla="*/ 0 w 2284729"/>
              <a:gd name="connsiteY1" fmla="*/ 1124671 h 1157996"/>
              <a:gd name="connsiteX2" fmla="*/ 2284729 w 2284729"/>
              <a:gd name="connsiteY2" fmla="*/ 1157996 h 1157996"/>
              <a:gd name="connsiteX3" fmla="*/ 596056 w 2284729"/>
              <a:gd name="connsiteY3" fmla="*/ 0 h 1157996"/>
              <a:gd name="connsiteX0" fmla="*/ 0 w 2496748"/>
              <a:gd name="connsiteY0" fmla="*/ 0 h 1466340"/>
              <a:gd name="connsiteX1" fmla="*/ 212019 w 2496748"/>
              <a:gd name="connsiteY1" fmla="*/ 1433015 h 1466340"/>
              <a:gd name="connsiteX2" fmla="*/ 2496748 w 2496748"/>
              <a:gd name="connsiteY2" fmla="*/ 1466340 h 1466340"/>
              <a:gd name="connsiteX3" fmla="*/ 0 w 2496748"/>
              <a:gd name="connsiteY3" fmla="*/ 0 h 1466340"/>
              <a:gd name="connsiteX0" fmla="*/ 0 w 2496748"/>
              <a:gd name="connsiteY0" fmla="*/ 0 h 1466340"/>
              <a:gd name="connsiteX1" fmla="*/ 541628 w 2496748"/>
              <a:gd name="connsiteY1" fmla="*/ 1433015 h 1466340"/>
              <a:gd name="connsiteX2" fmla="*/ 2496748 w 2496748"/>
              <a:gd name="connsiteY2" fmla="*/ 1466340 h 1466340"/>
              <a:gd name="connsiteX3" fmla="*/ 0 w 2496748"/>
              <a:gd name="connsiteY3" fmla="*/ 0 h 1466340"/>
              <a:gd name="connsiteX0" fmla="*/ 0 w 2603073"/>
              <a:gd name="connsiteY0" fmla="*/ 0 h 1466340"/>
              <a:gd name="connsiteX1" fmla="*/ 541628 w 2603073"/>
              <a:gd name="connsiteY1" fmla="*/ 1433015 h 1466340"/>
              <a:gd name="connsiteX2" fmla="*/ 2603073 w 2603073"/>
              <a:gd name="connsiteY2" fmla="*/ 1466340 h 1466340"/>
              <a:gd name="connsiteX3" fmla="*/ 0 w 2603073"/>
              <a:gd name="connsiteY3" fmla="*/ 0 h 1466340"/>
              <a:gd name="connsiteX0" fmla="*/ 0 w 2518013"/>
              <a:gd name="connsiteY0" fmla="*/ 0 h 1572666"/>
              <a:gd name="connsiteX1" fmla="*/ 456568 w 2518013"/>
              <a:gd name="connsiteY1" fmla="*/ 1539341 h 1572666"/>
              <a:gd name="connsiteX2" fmla="*/ 2518013 w 2518013"/>
              <a:gd name="connsiteY2" fmla="*/ 1572666 h 1572666"/>
              <a:gd name="connsiteX3" fmla="*/ 0 w 2518013"/>
              <a:gd name="connsiteY3" fmla="*/ 0 h 1572666"/>
              <a:gd name="connsiteX0" fmla="*/ 0 w 2603073"/>
              <a:gd name="connsiteY0" fmla="*/ 0 h 1455708"/>
              <a:gd name="connsiteX1" fmla="*/ 541628 w 2603073"/>
              <a:gd name="connsiteY1" fmla="*/ 1422383 h 1455708"/>
              <a:gd name="connsiteX2" fmla="*/ 2603073 w 2603073"/>
              <a:gd name="connsiteY2" fmla="*/ 1455708 h 1455708"/>
              <a:gd name="connsiteX3" fmla="*/ 0 w 2603073"/>
              <a:gd name="connsiteY3" fmla="*/ 0 h 1455708"/>
              <a:gd name="connsiteX0" fmla="*/ 0 w 2603073"/>
              <a:gd name="connsiteY0" fmla="*/ 0 h 1455708"/>
              <a:gd name="connsiteX1" fmla="*/ 541628 w 2603073"/>
              <a:gd name="connsiteY1" fmla="*/ 1411750 h 1455708"/>
              <a:gd name="connsiteX2" fmla="*/ 2603073 w 2603073"/>
              <a:gd name="connsiteY2" fmla="*/ 1455708 h 1455708"/>
              <a:gd name="connsiteX3" fmla="*/ 0 w 2603073"/>
              <a:gd name="connsiteY3" fmla="*/ 0 h 1455708"/>
              <a:gd name="connsiteX0" fmla="*/ 0 w 2603073"/>
              <a:gd name="connsiteY0" fmla="*/ 0 h 1455708"/>
              <a:gd name="connsiteX1" fmla="*/ 589253 w 2603073"/>
              <a:gd name="connsiteY1" fmla="*/ 1440325 h 1455708"/>
              <a:gd name="connsiteX2" fmla="*/ 2603073 w 2603073"/>
              <a:gd name="connsiteY2" fmla="*/ 1455708 h 1455708"/>
              <a:gd name="connsiteX3" fmla="*/ 0 w 2603073"/>
              <a:gd name="connsiteY3" fmla="*/ 0 h 145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073" h="1455708">
                <a:moveTo>
                  <a:pt x="0" y="0"/>
                </a:moveTo>
                <a:lnTo>
                  <a:pt x="589253" y="1440325"/>
                </a:lnTo>
                <a:lnTo>
                  <a:pt x="2603073" y="14557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A7A9F886-CDB9-4A33-B286-EE586D6D3181}"/>
              </a:ext>
            </a:extLst>
          </p:cNvPr>
          <p:cNvSpPr/>
          <p:nvPr/>
        </p:nvSpPr>
        <p:spPr>
          <a:xfrm>
            <a:off x="9781673" y="12032"/>
            <a:ext cx="2418348" cy="5101389"/>
          </a:xfrm>
          <a:custGeom>
            <a:avLst/>
            <a:gdLst>
              <a:gd name="connsiteX0" fmla="*/ 0 w 2574758"/>
              <a:gd name="connsiteY0" fmla="*/ 3741821 h 5089358"/>
              <a:gd name="connsiteX1" fmla="*/ 2550695 w 2574758"/>
              <a:gd name="connsiteY1" fmla="*/ 0 h 5089358"/>
              <a:gd name="connsiteX2" fmla="*/ 2574758 w 2574758"/>
              <a:gd name="connsiteY2" fmla="*/ 5089358 h 5089358"/>
              <a:gd name="connsiteX3" fmla="*/ 0 w 2574758"/>
              <a:gd name="connsiteY3" fmla="*/ 3741821 h 5089358"/>
              <a:gd name="connsiteX0" fmla="*/ 0 w 2418348"/>
              <a:gd name="connsiteY0" fmla="*/ 3801979 h 5089358"/>
              <a:gd name="connsiteX1" fmla="*/ 2394285 w 2418348"/>
              <a:gd name="connsiteY1" fmla="*/ 0 h 5089358"/>
              <a:gd name="connsiteX2" fmla="*/ 2418348 w 2418348"/>
              <a:gd name="connsiteY2" fmla="*/ 5089358 h 5089358"/>
              <a:gd name="connsiteX3" fmla="*/ 0 w 2418348"/>
              <a:gd name="connsiteY3" fmla="*/ 3801979 h 5089358"/>
              <a:gd name="connsiteX0" fmla="*/ 0 w 2418348"/>
              <a:gd name="connsiteY0" fmla="*/ 3862137 h 5149516"/>
              <a:gd name="connsiteX1" fmla="*/ 2406317 w 2418348"/>
              <a:gd name="connsiteY1" fmla="*/ 0 h 5149516"/>
              <a:gd name="connsiteX2" fmla="*/ 2418348 w 2418348"/>
              <a:gd name="connsiteY2" fmla="*/ 5149516 h 5149516"/>
              <a:gd name="connsiteX3" fmla="*/ 0 w 2418348"/>
              <a:gd name="connsiteY3" fmla="*/ 3862137 h 5149516"/>
              <a:gd name="connsiteX0" fmla="*/ 0 w 2418348"/>
              <a:gd name="connsiteY0" fmla="*/ 3814010 h 5101389"/>
              <a:gd name="connsiteX1" fmla="*/ 2406317 w 2418348"/>
              <a:gd name="connsiteY1" fmla="*/ 0 h 5101389"/>
              <a:gd name="connsiteX2" fmla="*/ 2418348 w 2418348"/>
              <a:gd name="connsiteY2" fmla="*/ 5101389 h 5101389"/>
              <a:gd name="connsiteX3" fmla="*/ 0 w 2418348"/>
              <a:gd name="connsiteY3" fmla="*/ 3814010 h 510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348" h="5101389">
                <a:moveTo>
                  <a:pt x="0" y="3814010"/>
                </a:moveTo>
                <a:lnTo>
                  <a:pt x="2406317" y="0"/>
                </a:lnTo>
                <a:cubicBezTo>
                  <a:pt x="2410327" y="1716505"/>
                  <a:pt x="2414338" y="3384884"/>
                  <a:pt x="2418348" y="5101389"/>
                </a:cubicBezTo>
                <a:lnTo>
                  <a:pt x="0" y="381401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D9407-6C81-4AFB-BE39-6ECDA98F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Participação na Indústria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D2C2CFF-1992-416F-967F-8522C01AC1F8}"/>
              </a:ext>
            </a:extLst>
          </p:cNvPr>
          <p:cNvGrpSpPr/>
          <p:nvPr/>
        </p:nvGrpSpPr>
        <p:grpSpPr>
          <a:xfrm>
            <a:off x="736797" y="2668326"/>
            <a:ext cx="7193038" cy="3406095"/>
            <a:chOff x="736798" y="2668326"/>
            <a:chExt cx="8380233" cy="340609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8E1459D-496E-4933-B39B-6A667E270919}"/>
                </a:ext>
              </a:extLst>
            </p:cNvPr>
            <p:cNvSpPr txBox="1"/>
            <p:nvPr/>
          </p:nvSpPr>
          <p:spPr>
            <a:xfrm>
              <a:off x="906170" y="3300383"/>
              <a:ext cx="78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33%</a:t>
              </a:r>
              <a:endParaRPr lang="pt-BR" sz="1100" b="1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C9B5E5E-A34F-4589-B8F0-8FEA9C9C0F10}"/>
                </a:ext>
              </a:extLst>
            </p:cNvPr>
            <p:cNvCxnSpPr>
              <a:cxnSpLocks/>
            </p:cNvCxnSpPr>
            <p:nvPr/>
          </p:nvCxnSpPr>
          <p:spPr>
            <a:xfrm>
              <a:off x="896645" y="3184908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445BA343-16BA-407E-A28A-89F189074949}"/>
                </a:ext>
              </a:extLst>
            </p:cNvPr>
            <p:cNvCxnSpPr>
              <a:cxnSpLocks/>
            </p:cNvCxnSpPr>
            <p:nvPr/>
          </p:nvCxnSpPr>
          <p:spPr>
            <a:xfrm>
              <a:off x="896645" y="3184908"/>
              <a:ext cx="1152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B1648A3-D6F7-4555-89FF-260A12578F63}"/>
                </a:ext>
              </a:extLst>
            </p:cNvPr>
            <p:cNvSpPr txBox="1"/>
            <p:nvPr/>
          </p:nvSpPr>
          <p:spPr>
            <a:xfrm>
              <a:off x="756721" y="2688659"/>
              <a:ext cx="2045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Produtos alimentícios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2D814C5-9B46-4E46-BBBD-F9BAAA11FEA0}"/>
                </a:ext>
              </a:extLst>
            </p:cNvPr>
            <p:cNvSpPr txBox="1"/>
            <p:nvPr/>
          </p:nvSpPr>
          <p:spPr>
            <a:xfrm>
              <a:off x="896645" y="4484841"/>
              <a:ext cx="78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34%</a:t>
              </a:r>
              <a:endParaRPr lang="pt-BR" sz="1100" b="1" dirty="0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54A6C1E-1B5A-4FB4-9B95-AB8208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887119" y="4369366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4A234809-D632-40A1-B3CF-0921FBEC88A2}"/>
                </a:ext>
              </a:extLst>
            </p:cNvPr>
            <p:cNvCxnSpPr>
              <a:cxnSpLocks/>
            </p:cNvCxnSpPr>
            <p:nvPr/>
          </p:nvCxnSpPr>
          <p:spPr>
            <a:xfrm>
              <a:off x="887120" y="4369366"/>
              <a:ext cx="1260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CED5975-C010-4EBD-87DA-13F84DA43203}"/>
                </a:ext>
              </a:extLst>
            </p:cNvPr>
            <p:cNvSpPr txBox="1"/>
            <p:nvPr/>
          </p:nvSpPr>
          <p:spPr>
            <a:xfrm>
              <a:off x="747193" y="3873117"/>
              <a:ext cx="3124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Produtos de papel e celulose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EE0990A-783A-4E7C-B47D-12C4067EA2FF}"/>
                </a:ext>
              </a:extLst>
            </p:cNvPr>
            <p:cNvSpPr txBox="1"/>
            <p:nvPr/>
          </p:nvSpPr>
          <p:spPr>
            <a:xfrm>
              <a:off x="886250" y="5674311"/>
              <a:ext cx="78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35%</a:t>
              </a:r>
              <a:endParaRPr lang="pt-BR" sz="1100" b="1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8030F4F-FF39-47F5-B8BF-472C3F0C8239}"/>
                </a:ext>
              </a:extLst>
            </p:cNvPr>
            <p:cNvCxnSpPr>
              <a:cxnSpLocks/>
            </p:cNvCxnSpPr>
            <p:nvPr/>
          </p:nvCxnSpPr>
          <p:spPr>
            <a:xfrm>
              <a:off x="876725" y="5558836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C51887B-A394-4BB0-B998-03107CF74A9F}"/>
                </a:ext>
              </a:extLst>
            </p:cNvPr>
            <p:cNvCxnSpPr>
              <a:cxnSpLocks/>
            </p:cNvCxnSpPr>
            <p:nvPr/>
          </p:nvCxnSpPr>
          <p:spPr>
            <a:xfrm>
              <a:off x="876725" y="5558836"/>
              <a:ext cx="1332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09B79D3-EB71-421F-AD99-BEE1741E9160}"/>
                </a:ext>
              </a:extLst>
            </p:cNvPr>
            <p:cNvSpPr txBox="1"/>
            <p:nvPr/>
          </p:nvSpPr>
          <p:spPr>
            <a:xfrm>
              <a:off x="736798" y="5062587"/>
              <a:ext cx="4303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Derivados de petróleo e biocombustíveis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F93AF6B-B242-4CC6-89B1-1BAA48E97A3C}"/>
                </a:ext>
              </a:extLst>
            </p:cNvPr>
            <p:cNvSpPr txBox="1"/>
            <p:nvPr/>
          </p:nvSpPr>
          <p:spPr>
            <a:xfrm>
              <a:off x="5487767" y="3280050"/>
              <a:ext cx="78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44%</a:t>
              </a:r>
              <a:endParaRPr lang="pt-BR" sz="1100" b="1" dirty="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642E2453-91F4-43B0-AE23-13A4D3C9366A}"/>
                </a:ext>
              </a:extLst>
            </p:cNvPr>
            <p:cNvCxnSpPr>
              <a:cxnSpLocks/>
            </p:cNvCxnSpPr>
            <p:nvPr/>
          </p:nvCxnSpPr>
          <p:spPr>
            <a:xfrm>
              <a:off x="5510043" y="3164575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07894D9-4E4D-4B0A-AAC2-D55B5707DFAA}"/>
                </a:ext>
              </a:extLst>
            </p:cNvPr>
            <p:cNvCxnSpPr>
              <a:cxnSpLocks/>
            </p:cNvCxnSpPr>
            <p:nvPr/>
          </p:nvCxnSpPr>
          <p:spPr>
            <a:xfrm>
              <a:off x="5510043" y="3164575"/>
              <a:ext cx="1656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1D45A65-95F1-4571-86B4-7573A1BAB705}"/>
                </a:ext>
              </a:extLst>
            </p:cNvPr>
            <p:cNvSpPr txBox="1"/>
            <p:nvPr/>
          </p:nvSpPr>
          <p:spPr>
            <a:xfrm>
              <a:off x="5370118" y="2668326"/>
              <a:ext cx="2076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Produtos químicos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277826A-FDC1-4641-A52E-DDC7A9D474E4}"/>
                </a:ext>
              </a:extLst>
            </p:cNvPr>
            <p:cNvSpPr txBox="1"/>
            <p:nvPr/>
          </p:nvSpPr>
          <p:spPr>
            <a:xfrm>
              <a:off x="5478242" y="4464508"/>
              <a:ext cx="1031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46,5%</a:t>
              </a:r>
              <a:endParaRPr lang="pt-BR" sz="1100" b="1" dirty="0"/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20CE3A5-A524-4514-B901-F910711CF450}"/>
                </a:ext>
              </a:extLst>
            </p:cNvPr>
            <p:cNvCxnSpPr>
              <a:cxnSpLocks/>
            </p:cNvCxnSpPr>
            <p:nvPr/>
          </p:nvCxnSpPr>
          <p:spPr>
            <a:xfrm>
              <a:off x="5500519" y="4349033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E668C61-7868-469F-B5EC-8C7949094B68}"/>
                </a:ext>
              </a:extLst>
            </p:cNvPr>
            <p:cNvCxnSpPr>
              <a:cxnSpLocks/>
            </p:cNvCxnSpPr>
            <p:nvPr/>
          </p:nvCxnSpPr>
          <p:spPr>
            <a:xfrm>
              <a:off x="5500519" y="4349033"/>
              <a:ext cx="1692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C96121A-480A-4960-AA6F-976CB958EE6A}"/>
                </a:ext>
              </a:extLst>
            </p:cNvPr>
            <p:cNvSpPr txBox="1"/>
            <p:nvPr/>
          </p:nvSpPr>
          <p:spPr>
            <a:xfrm>
              <a:off x="5360592" y="3852784"/>
              <a:ext cx="2380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Veículos automotores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5AA5627D-530A-4F5F-881D-7F747405159E}"/>
                </a:ext>
              </a:extLst>
            </p:cNvPr>
            <p:cNvSpPr txBox="1"/>
            <p:nvPr/>
          </p:nvSpPr>
          <p:spPr>
            <a:xfrm>
              <a:off x="5467847" y="5653978"/>
              <a:ext cx="10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47,5%</a:t>
              </a:r>
              <a:endParaRPr lang="pt-BR" sz="1100" b="1" dirty="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7C11946F-88E9-464D-80DA-A2C3DCD3B6CF}"/>
                </a:ext>
              </a:extLst>
            </p:cNvPr>
            <p:cNvCxnSpPr>
              <a:cxnSpLocks/>
            </p:cNvCxnSpPr>
            <p:nvPr/>
          </p:nvCxnSpPr>
          <p:spPr>
            <a:xfrm>
              <a:off x="5490123" y="5538503"/>
              <a:ext cx="3606988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D44CF669-1D3A-4A03-972F-6711A59E6C81}"/>
                </a:ext>
              </a:extLst>
            </p:cNvPr>
            <p:cNvCxnSpPr>
              <a:cxnSpLocks/>
            </p:cNvCxnSpPr>
            <p:nvPr/>
          </p:nvCxnSpPr>
          <p:spPr>
            <a:xfrm>
              <a:off x="5490123" y="5538503"/>
              <a:ext cx="1728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BEB4573-90E0-4FB2-933D-5E010702B162}"/>
                </a:ext>
              </a:extLst>
            </p:cNvPr>
            <p:cNvSpPr txBox="1"/>
            <p:nvPr/>
          </p:nvSpPr>
          <p:spPr>
            <a:xfrm>
              <a:off x="5350196" y="5042254"/>
              <a:ext cx="3051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Borracha e material plástico</a:t>
              </a:r>
            </a:p>
          </p:txBody>
        </p:sp>
      </p:grpSp>
      <p:pic>
        <p:nvPicPr>
          <p:cNvPr id="33" name="Imagem 32" descr="Uma imagem contendo pessoa, homem, neve, tábua&#10;&#10;Descrição gerada com muito alta confiança">
            <a:extLst>
              <a:ext uri="{FF2B5EF4-FFF2-40B4-BE49-F238E27FC236}">
                <a16:creationId xmlns:a16="http://schemas.microsoft.com/office/drawing/2014/main" id="{275F3F21-02F5-4B23-8EEB-0C72C111D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5530"/>
          <a:stretch/>
        </p:blipFill>
        <p:spPr>
          <a:xfrm>
            <a:off x="8724770" y="71438"/>
            <a:ext cx="3491338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5C9C45-EEEA-4861-A320-B5845FAE2FA0}"/>
              </a:ext>
            </a:extLst>
          </p:cNvPr>
          <p:cNvSpPr txBox="1"/>
          <p:nvPr/>
        </p:nvSpPr>
        <p:spPr>
          <a:xfrm>
            <a:off x="432000" y="2023258"/>
            <a:ext cx="487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Participação paulista na produção nacional</a:t>
            </a:r>
          </a:p>
        </p:txBody>
      </p:sp>
      <p:sp>
        <p:nvSpPr>
          <p:cNvPr id="36" name="Espaço Reservado para Texto 4">
            <a:extLst>
              <a:ext uri="{FF2B5EF4-FFF2-40B4-BE49-F238E27FC236}">
                <a16:creationId xmlns:a16="http://schemas.microsoft.com/office/drawing/2014/main" id="{C836D8CE-23D5-4929-87F0-FEEF49565322}"/>
              </a:ext>
            </a:extLst>
          </p:cNvPr>
          <p:cNvSpPr txBox="1">
            <a:spLocks/>
          </p:cNvSpPr>
          <p:nvPr/>
        </p:nvSpPr>
        <p:spPr>
          <a:xfrm>
            <a:off x="540000" y="6172122"/>
            <a:ext cx="3743242" cy="39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i="1" dirty="0"/>
              <a:t>Fonte: IBGE (2016) </a:t>
            </a:r>
          </a:p>
        </p:txBody>
      </p:sp>
    </p:spTree>
    <p:extLst>
      <p:ext uri="{BB962C8B-B14F-4D97-AF65-F5344CB8AC3E}">
        <p14:creationId xmlns:p14="http://schemas.microsoft.com/office/powerpoint/2010/main" val="252885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5633AB2B-810A-49AD-A649-11D512DD64C2}"/>
              </a:ext>
            </a:extLst>
          </p:cNvPr>
          <p:cNvSpPr/>
          <p:nvPr/>
        </p:nvSpPr>
        <p:spPr>
          <a:xfrm>
            <a:off x="8502555" y="335633"/>
            <a:ext cx="1651379" cy="1629650"/>
          </a:xfrm>
          <a:custGeom>
            <a:avLst/>
            <a:gdLst>
              <a:gd name="connsiteX0" fmla="*/ 0 w 1651379"/>
              <a:gd name="connsiteY0" fmla="*/ 1678674 h 1760561"/>
              <a:gd name="connsiteX1" fmla="*/ 1037230 w 1651379"/>
              <a:gd name="connsiteY1" fmla="*/ 0 h 1760561"/>
              <a:gd name="connsiteX2" fmla="*/ 1624083 w 1651379"/>
              <a:gd name="connsiteY2" fmla="*/ 0 h 1760561"/>
              <a:gd name="connsiteX3" fmla="*/ 1651379 w 1651379"/>
              <a:gd name="connsiteY3" fmla="*/ 1760561 h 1760561"/>
              <a:gd name="connsiteX4" fmla="*/ 0 w 1651379"/>
              <a:gd name="connsiteY4" fmla="*/ 1678674 h 1760561"/>
              <a:gd name="connsiteX0" fmla="*/ 0 w 1651379"/>
              <a:gd name="connsiteY0" fmla="*/ 1678674 h 1760561"/>
              <a:gd name="connsiteX1" fmla="*/ 941696 w 1651379"/>
              <a:gd name="connsiteY1" fmla="*/ 150126 h 1760561"/>
              <a:gd name="connsiteX2" fmla="*/ 1624083 w 1651379"/>
              <a:gd name="connsiteY2" fmla="*/ 0 h 1760561"/>
              <a:gd name="connsiteX3" fmla="*/ 1651379 w 1651379"/>
              <a:gd name="connsiteY3" fmla="*/ 1760561 h 1760561"/>
              <a:gd name="connsiteX4" fmla="*/ 0 w 1651379"/>
              <a:gd name="connsiteY4" fmla="*/ 1678674 h 1760561"/>
              <a:gd name="connsiteX0" fmla="*/ 0 w 1651379"/>
              <a:gd name="connsiteY0" fmla="*/ 1555845 h 1637732"/>
              <a:gd name="connsiteX1" fmla="*/ 941696 w 1651379"/>
              <a:gd name="connsiteY1" fmla="*/ 27297 h 1637732"/>
              <a:gd name="connsiteX2" fmla="*/ 1637730 w 1651379"/>
              <a:gd name="connsiteY2" fmla="*/ 0 h 1637732"/>
              <a:gd name="connsiteX3" fmla="*/ 1651379 w 1651379"/>
              <a:gd name="connsiteY3" fmla="*/ 1637732 h 1637732"/>
              <a:gd name="connsiteX4" fmla="*/ 0 w 1651379"/>
              <a:gd name="connsiteY4" fmla="*/ 1555845 h 1637732"/>
              <a:gd name="connsiteX0" fmla="*/ 0 w 1651379"/>
              <a:gd name="connsiteY0" fmla="*/ 1528548 h 1610435"/>
              <a:gd name="connsiteX1" fmla="*/ 941696 w 1651379"/>
              <a:gd name="connsiteY1" fmla="*/ 0 h 1610435"/>
              <a:gd name="connsiteX2" fmla="*/ 1624082 w 1651379"/>
              <a:gd name="connsiteY2" fmla="*/ 54589 h 1610435"/>
              <a:gd name="connsiteX3" fmla="*/ 1651379 w 1651379"/>
              <a:gd name="connsiteY3" fmla="*/ 1610435 h 1610435"/>
              <a:gd name="connsiteX4" fmla="*/ 0 w 1651379"/>
              <a:gd name="connsiteY4" fmla="*/ 1528548 h 1610435"/>
              <a:gd name="connsiteX0" fmla="*/ 0 w 1651379"/>
              <a:gd name="connsiteY0" fmla="*/ 1487605 h 1569492"/>
              <a:gd name="connsiteX1" fmla="*/ 955344 w 1651379"/>
              <a:gd name="connsiteY1" fmla="*/ 0 h 1569492"/>
              <a:gd name="connsiteX2" fmla="*/ 1624082 w 1651379"/>
              <a:gd name="connsiteY2" fmla="*/ 13646 h 1569492"/>
              <a:gd name="connsiteX3" fmla="*/ 1651379 w 1651379"/>
              <a:gd name="connsiteY3" fmla="*/ 1569492 h 1569492"/>
              <a:gd name="connsiteX4" fmla="*/ 0 w 1651379"/>
              <a:gd name="connsiteY4" fmla="*/ 1487605 h 1569492"/>
              <a:gd name="connsiteX0" fmla="*/ 0 w 1651379"/>
              <a:gd name="connsiteY0" fmla="*/ 1501255 h 1583142"/>
              <a:gd name="connsiteX1" fmla="*/ 955344 w 1651379"/>
              <a:gd name="connsiteY1" fmla="*/ 13650 h 1583142"/>
              <a:gd name="connsiteX2" fmla="*/ 1624082 w 1651379"/>
              <a:gd name="connsiteY2" fmla="*/ 0 h 1583142"/>
              <a:gd name="connsiteX3" fmla="*/ 1651379 w 1651379"/>
              <a:gd name="connsiteY3" fmla="*/ 1583142 h 1583142"/>
              <a:gd name="connsiteX4" fmla="*/ 0 w 1651379"/>
              <a:gd name="connsiteY4" fmla="*/ 1501255 h 1583142"/>
              <a:gd name="connsiteX0" fmla="*/ 0 w 1651379"/>
              <a:gd name="connsiteY0" fmla="*/ 1547763 h 1629650"/>
              <a:gd name="connsiteX1" fmla="*/ 1123786 w 1651379"/>
              <a:gd name="connsiteY1" fmla="*/ 0 h 1629650"/>
              <a:gd name="connsiteX2" fmla="*/ 1624082 w 1651379"/>
              <a:gd name="connsiteY2" fmla="*/ 46508 h 1629650"/>
              <a:gd name="connsiteX3" fmla="*/ 1651379 w 1651379"/>
              <a:gd name="connsiteY3" fmla="*/ 1629650 h 1629650"/>
              <a:gd name="connsiteX4" fmla="*/ 0 w 1651379"/>
              <a:gd name="connsiteY4" fmla="*/ 1547763 h 16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379" h="1629650">
                <a:moveTo>
                  <a:pt x="0" y="1547763"/>
                </a:moveTo>
                <a:lnTo>
                  <a:pt x="1123786" y="0"/>
                </a:lnTo>
                <a:lnTo>
                  <a:pt x="1624082" y="46508"/>
                </a:lnTo>
                <a:lnTo>
                  <a:pt x="1651379" y="1629650"/>
                </a:lnTo>
                <a:lnTo>
                  <a:pt x="0" y="15477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C00000"/>
              </a:highlight>
            </a:endParaRPr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1676AE5C-180F-4348-A1B2-BCE977CC1DCF}"/>
              </a:ext>
            </a:extLst>
          </p:cNvPr>
          <p:cNvSpPr/>
          <p:nvPr/>
        </p:nvSpPr>
        <p:spPr>
          <a:xfrm>
            <a:off x="8542422" y="3982453"/>
            <a:ext cx="745958" cy="2887579"/>
          </a:xfrm>
          <a:custGeom>
            <a:avLst/>
            <a:gdLst>
              <a:gd name="connsiteX0" fmla="*/ 0 w 745958"/>
              <a:gd name="connsiteY0" fmla="*/ 108284 h 2887579"/>
              <a:gd name="connsiteX1" fmla="*/ 204537 w 745958"/>
              <a:gd name="connsiteY1" fmla="*/ 2887579 h 2887579"/>
              <a:gd name="connsiteX2" fmla="*/ 745958 w 745958"/>
              <a:gd name="connsiteY2" fmla="*/ 2887579 h 2887579"/>
              <a:gd name="connsiteX3" fmla="*/ 745958 w 745958"/>
              <a:gd name="connsiteY3" fmla="*/ 0 h 2887579"/>
              <a:gd name="connsiteX4" fmla="*/ 0 w 745958"/>
              <a:gd name="connsiteY4" fmla="*/ 108284 h 288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958" h="2887579">
                <a:moveTo>
                  <a:pt x="0" y="108284"/>
                </a:moveTo>
                <a:lnTo>
                  <a:pt x="204537" y="2887579"/>
                </a:lnTo>
                <a:lnTo>
                  <a:pt x="745958" y="2887579"/>
                </a:lnTo>
                <a:lnTo>
                  <a:pt x="745958" y="0"/>
                </a:lnTo>
                <a:lnTo>
                  <a:pt x="0" y="10828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D9407-6C81-4AFB-BE39-6ECDA98F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Participação na Indústria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2A875CE-96E0-4B57-84F3-18B32EE6D2AD}"/>
              </a:ext>
            </a:extLst>
          </p:cNvPr>
          <p:cNvGrpSpPr/>
          <p:nvPr/>
        </p:nvGrpSpPr>
        <p:grpSpPr>
          <a:xfrm>
            <a:off x="736798" y="2668326"/>
            <a:ext cx="7200000" cy="3406095"/>
            <a:chOff x="736798" y="2668326"/>
            <a:chExt cx="8341444" cy="340609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8E1459D-496E-4933-B39B-6A667E270919}"/>
                </a:ext>
              </a:extLst>
            </p:cNvPr>
            <p:cNvSpPr txBox="1"/>
            <p:nvPr/>
          </p:nvSpPr>
          <p:spPr>
            <a:xfrm>
              <a:off x="906170" y="3300383"/>
              <a:ext cx="837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49%</a:t>
              </a:r>
              <a:endParaRPr lang="pt-BR" sz="1100" b="1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C9B5E5E-A34F-4589-B8F0-8FEA9C9C0F10}"/>
                </a:ext>
              </a:extLst>
            </p:cNvPr>
            <p:cNvCxnSpPr>
              <a:cxnSpLocks/>
            </p:cNvCxnSpPr>
            <p:nvPr/>
          </p:nvCxnSpPr>
          <p:spPr>
            <a:xfrm>
              <a:off x="896646" y="3184908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445BA343-16BA-407E-A28A-89F189074949}"/>
                </a:ext>
              </a:extLst>
            </p:cNvPr>
            <p:cNvCxnSpPr>
              <a:cxnSpLocks/>
            </p:cNvCxnSpPr>
            <p:nvPr/>
          </p:nvCxnSpPr>
          <p:spPr>
            <a:xfrm>
              <a:off x="896646" y="3184908"/>
              <a:ext cx="1802223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B1648A3-D6F7-4555-89FF-260A12578F63}"/>
                </a:ext>
              </a:extLst>
            </p:cNvPr>
            <p:cNvSpPr txBox="1"/>
            <p:nvPr/>
          </p:nvSpPr>
          <p:spPr>
            <a:xfrm>
              <a:off x="756721" y="2688659"/>
              <a:ext cx="4465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Máquinas, aparelhos e materiais elétricos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2D814C5-9B46-4E46-BBBD-F9BAAA11FEA0}"/>
                </a:ext>
              </a:extLst>
            </p:cNvPr>
            <p:cNvSpPr txBox="1"/>
            <p:nvPr/>
          </p:nvSpPr>
          <p:spPr>
            <a:xfrm>
              <a:off x="896645" y="4484841"/>
              <a:ext cx="84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50%</a:t>
              </a:r>
              <a:endParaRPr lang="pt-BR" sz="1100" b="1" dirty="0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54A6C1E-1B5A-4FB4-9B95-AB8208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887120" y="4369366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4A234809-D632-40A1-B3CF-0921FBEC88A2}"/>
                </a:ext>
              </a:extLst>
            </p:cNvPr>
            <p:cNvCxnSpPr>
              <a:cxnSpLocks/>
            </p:cNvCxnSpPr>
            <p:nvPr/>
          </p:nvCxnSpPr>
          <p:spPr>
            <a:xfrm>
              <a:off x="887120" y="4369366"/>
              <a:ext cx="1909322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CED5975-C010-4EBD-87DA-13F84DA43203}"/>
                </a:ext>
              </a:extLst>
            </p:cNvPr>
            <p:cNvSpPr txBox="1"/>
            <p:nvPr/>
          </p:nvSpPr>
          <p:spPr>
            <a:xfrm>
              <a:off x="747193" y="3873117"/>
              <a:ext cx="3592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Equipamentos de Informática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EE0990A-783A-4E7C-B47D-12C4067EA2FF}"/>
                </a:ext>
              </a:extLst>
            </p:cNvPr>
            <p:cNvSpPr txBox="1"/>
            <p:nvPr/>
          </p:nvSpPr>
          <p:spPr>
            <a:xfrm>
              <a:off x="886250" y="5674311"/>
              <a:ext cx="856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55%</a:t>
              </a:r>
              <a:endParaRPr lang="pt-BR" sz="1100" b="1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8030F4F-FF39-47F5-B8BF-472C3F0C8239}"/>
                </a:ext>
              </a:extLst>
            </p:cNvPr>
            <p:cNvCxnSpPr>
              <a:cxnSpLocks/>
            </p:cNvCxnSpPr>
            <p:nvPr/>
          </p:nvCxnSpPr>
          <p:spPr>
            <a:xfrm>
              <a:off x="876725" y="5558836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C51887B-A394-4BB0-B998-03107CF74A9F}"/>
                </a:ext>
              </a:extLst>
            </p:cNvPr>
            <p:cNvCxnSpPr>
              <a:cxnSpLocks/>
            </p:cNvCxnSpPr>
            <p:nvPr/>
          </p:nvCxnSpPr>
          <p:spPr>
            <a:xfrm>
              <a:off x="876725" y="5558836"/>
              <a:ext cx="2160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09B79D3-EB71-421F-AD99-BEE1741E9160}"/>
                </a:ext>
              </a:extLst>
            </p:cNvPr>
            <p:cNvSpPr txBox="1"/>
            <p:nvPr/>
          </p:nvSpPr>
          <p:spPr>
            <a:xfrm>
              <a:off x="736798" y="5062587"/>
              <a:ext cx="3418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Componentes eletrônicos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F93AF6B-B242-4CC6-89B1-1BAA48E97A3C}"/>
                </a:ext>
              </a:extLst>
            </p:cNvPr>
            <p:cNvSpPr txBox="1"/>
            <p:nvPr/>
          </p:nvSpPr>
          <p:spPr>
            <a:xfrm>
              <a:off x="5487766" y="3280050"/>
              <a:ext cx="908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61%</a:t>
              </a:r>
              <a:endParaRPr lang="pt-BR" sz="1100" b="1" dirty="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642E2453-91F4-43B0-AE23-13A4D3C9366A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42" y="3164575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07894D9-4E4D-4B0A-AAC2-D55B5707DFAA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42" y="3164575"/>
              <a:ext cx="2155031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1D45A65-95F1-4571-86B4-7573A1BAB705}"/>
                </a:ext>
              </a:extLst>
            </p:cNvPr>
            <p:cNvSpPr txBox="1"/>
            <p:nvPr/>
          </p:nvSpPr>
          <p:spPr>
            <a:xfrm>
              <a:off x="5338318" y="2668326"/>
              <a:ext cx="3739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Cosméticos e higiene pessoal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277826A-FDC1-4641-A52E-DDC7A9D474E4}"/>
                </a:ext>
              </a:extLst>
            </p:cNvPr>
            <p:cNvSpPr txBox="1"/>
            <p:nvPr/>
          </p:nvSpPr>
          <p:spPr>
            <a:xfrm>
              <a:off x="5478242" y="4464508"/>
              <a:ext cx="84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70%</a:t>
              </a:r>
              <a:endParaRPr lang="pt-BR" sz="1100" b="1" dirty="0"/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20CE3A5-A524-4514-B901-F910711CF450}"/>
                </a:ext>
              </a:extLst>
            </p:cNvPr>
            <p:cNvCxnSpPr>
              <a:cxnSpLocks/>
            </p:cNvCxnSpPr>
            <p:nvPr/>
          </p:nvCxnSpPr>
          <p:spPr>
            <a:xfrm>
              <a:off x="5468717" y="4349033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E668C61-7868-469F-B5EC-8C7949094B68}"/>
                </a:ext>
              </a:extLst>
            </p:cNvPr>
            <p:cNvCxnSpPr>
              <a:cxnSpLocks/>
            </p:cNvCxnSpPr>
            <p:nvPr/>
          </p:nvCxnSpPr>
          <p:spPr>
            <a:xfrm>
              <a:off x="5468717" y="4349033"/>
              <a:ext cx="2520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C96121A-480A-4960-AA6F-976CB958EE6A}"/>
                </a:ext>
              </a:extLst>
            </p:cNvPr>
            <p:cNvSpPr txBox="1"/>
            <p:nvPr/>
          </p:nvSpPr>
          <p:spPr>
            <a:xfrm>
              <a:off x="5328789" y="3852784"/>
              <a:ext cx="339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Produtos farmacêuticos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5AA5627D-530A-4F5F-881D-7F747405159E}"/>
                </a:ext>
              </a:extLst>
            </p:cNvPr>
            <p:cNvSpPr txBox="1"/>
            <p:nvPr/>
          </p:nvSpPr>
          <p:spPr>
            <a:xfrm>
              <a:off x="5467847" y="5653978"/>
              <a:ext cx="856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A20000"/>
                  </a:solidFill>
                </a:rPr>
                <a:t>95%</a:t>
              </a:r>
              <a:endParaRPr lang="pt-BR" sz="1100" b="1" dirty="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7C11946F-88E9-464D-80DA-A2C3DCD3B6CF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22" y="5538503"/>
              <a:ext cx="3586821" cy="0"/>
            </a:xfrm>
            <a:prstGeom prst="line">
              <a:avLst/>
            </a:prstGeom>
            <a:ln w="2540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D44CF669-1D3A-4A03-972F-6711A59E6C81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22" y="5538503"/>
              <a:ext cx="3456000" cy="0"/>
            </a:xfrm>
            <a:prstGeom prst="line">
              <a:avLst/>
            </a:prstGeom>
            <a:ln w="177800" cap="rnd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BEB4573-90E0-4FB2-933D-5E010702B162}"/>
                </a:ext>
              </a:extLst>
            </p:cNvPr>
            <p:cNvSpPr txBox="1"/>
            <p:nvPr/>
          </p:nvSpPr>
          <p:spPr>
            <a:xfrm>
              <a:off x="5318395" y="5042254"/>
              <a:ext cx="25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Aeronaves</a:t>
              </a:r>
            </a:p>
          </p:txBody>
        </p:sp>
      </p:grpSp>
      <p:pic>
        <p:nvPicPr>
          <p:cNvPr id="14" name="Imagem 13" descr="Uma imagem contendo pessoa, homem, em pé, ao ar livre&#10;&#10;Descrição gerada com muito alta confiança">
            <a:extLst>
              <a:ext uri="{FF2B5EF4-FFF2-40B4-BE49-F238E27FC236}">
                <a16:creationId xmlns:a16="http://schemas.microsoft.com/office/drawing/2014/main" id="{4149C7F3-3E52-41A8-B1EC-315ED4250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4"/>
          <a:stretch/>
        </p:blipFill>
        <p:spPr>
          <a:xfrm>
            <a:off x="8376365" y="-10237"/>
            <a:ext cx="3815635" cy="68580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4D8690E-EBA0-4E5F-8564-3D27F51E186B}"/>
              </a:ext>
            </a:extLst>
          </p:cNvPr>
          <p:cNvSpPr txBox="1"/>
          <p:nvPr/>
        </p:nvSpPr>
        <p:spPr>
          <a:xfrm>
            <a:off x="432000" y="2023258"/>
            <a:ext cx="487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Participação paulista na produção nacional</a:t>
            </a:r>
          </a:p>
        </p:txBody>
      </p:sp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id="{76AE5F09-3536-4DA8-9DAC-296193E85141}"/>
              </a:ext>
            </a:extLst>
          </p:cNvPr>
          <p:cNvSpPr txBox="1">
            <a:spLocks/>
          </p:cNvSpPr>
          <p:nvPr/>
        </p:nvSpPr>
        <p:spPr>
          <a:xfrm>
            <a:off x="540000" y="6172122"/>
            <a:ext cx="3743242" cy="39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i="1" dirty="0"/>
              <a:t>Fonte: IBGE (2016) </a:t>
            </a:r>
          </a:p>
        </p:txBody>
      </p:sp>
    </p:spTree>
    <p:extLst>
      <p:ext uri="{BB962C8B-B14F-4D97-AF65-F5344CB8AC3E}">
        <p14:creationId xmlns:p14="http://schemas.microsoft.com/office/powerpoint/2010/main" val="21956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D0ADE-AA8D-45ED-B39C-00F22438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470" y="540000"/>
            <a:ext cx="7284830" cy="1325563"/>
          </a:xfrm>
        </p:spPr>
        <p:txBody>
          <a:bodyPr/>
          <a:lstStyle/>
          <a:p>
            <a:r>
              <a:rPr lang="pt-BR" dirty="0"/>
              <a:t>Rankings Nacionais e Internacionais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869669-C9C0-4CC0-8524-EBA171589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7" b="17836"/>
          <a:stretch/>
        </p:blipFill>
        <p:spPr>
          <a:xfrm>
            <a:off x="8633399" y="2314647"/>
            <a:ext cx="1888702" cy="6282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02EBEE1-B279-43F2-A58F-D9598560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78" y="1970687"/>
            <a:ext cx="1595623" cy="972209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718F4C8B-1E1F-42E3-BB5C-BEC1A71673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78509" y="2779201"/>
            <a:ext cx="899999" cy="900000"/>
          </a:xfrm>
          <a:custGeom>
            <a:avLst/>
            <a:gdLst>
              <a:gd name="T0" fmla="*/ 1725 w 2048"/>
              <a:gd name="T1" fmla="*/ 147 h 2048"/>
              <a:gd name="T2" fmla="*/ 1667 w 2048"/>
              <a:gd name="T3" fmla="*/ 0 h 2048"/>
              <a:gd name="T4" fmla="*/ 321 w 2048"/>
              <a:gd name="T5" fmla="*/ 60 h 2048"/>
              <a:gd name="T6" fmla="*/ 60 w 2048"/>
              <a:gd name="T7" fmla="*/ 147 h 2048"/>
              <a:gd name="T8" fmla="*/ 198 w 2048"/>
              <a:gd name="T9" fmla="*/ 922 h 2048"/>
              <a:gd name="T10" fmla="*/ 803 w 2048"/>
              <a:gd name="T11" fmla="*/ 1340 h 2048"/>
              <a:gd name="T12" fmla="*/ 703 w 2048"/>
              <a:gd name="T13" fmla="*/ 1606 h 2048"/>
              <a:gd name="T14" fmla="*/ 482 w 2048"/>
              <a:gd name="T15" fmla="*/ 1928 h 2048"/>
              <a:gd name="T16" fmla="*/ 418 w 2048"/>
              <a:gd name="T17" fmla="*/ 1988 h 2048"/>
              <a:gd name="T18" fmla="*/ 1570 w 2048"/>
              <a:gd name="T19" fmla="*/ 2048 h 2048"/>
              <a:gd name="T20" fmla="*/ 1570 w 2048"/>
              <a:gd name="T21" fmla="*/ 1928 h 2048"/>
              <a:gd name="T22" fmla="*/ 1566 w 2048"/>
              <a:gd name="T23" fmla="*/ 1827 h 2048"/>
              <a:gd name="T24" fmla="*/ 1245 w 2048"/>
              <a:gd name="T25" fmla="*/ 1606 h 2048"/>
              <a:gd name="T26" fmla="*/ 1375 w 2048"/>
              <a:gd name="T27" fmla="*/ 1231 h 2048"/>
              <a:gd name="T28" fmla="*/ 2048 w 2048"/>
              <a:gd name="T29" fmla="*/ 207 h 2048"/>
              <a:gd name="T30" fmla="*/ 298 w 2048"/>
              <a:gd name="T31" fmla="*/ 855 h 2048"/>
              <a:gd name="T32" fmla="*/ 330 w 2048"/>
              <a:gd name="T33" fmla="*/ 267 h 2048"/>
              <a:gd name="T34" fmla="*/ 566 w 2048"/>
              <a:gd name="T35" fmla="*/ 1086 h 2048"/>
              <a:gd name="T36" fmla="*/ 1446 w 2048"/>
              <a:gd name="T37" fmla="*/ 1827 h 2048"/>
              <a:gd name="T38" fmla="*/ 602 w 2048"/>
              <a:gd name="T39" fmla="*/ 1928 h 2048"/>
              <a:gd name="T40" fmla="*/ 703 w 2048"/>
              <a:gd name="T41" fmla="*/ 1726 h 2048"/>
              <a:gd name="T42" fmla="*/ 1446 w 2048"/>
              <a:gd name="T43" fmla="*/ 1827 h 2048"/>
              <a:gd name="T44" fmla="*/ 923 w 2048"/>
              <a:gd name="T45" fmla="*/ 1606 h 2048"/>
              <a:gd name="T46" fmla="*/ 1024 w 2048"/>
              <a:gd name="T47" fmla="*/ 1405 h 2048"/>
              <a:gd name="T48" fmla="*/ 1125 w 2048"/>
              <a:gd name="T49" fmla="*/ 1606 h 2048"/>
              <a:gd name="T50" fmla="*/ 1154 w 2048"/>
              <a:gd name="T51" fmla="*/ 1253 h 2048"/>
              <a:gd name="T52" fmla="*/ 894 w 2048"/>
              <a:gd name="T53" fmla="*/ 1253 h 2048"/>
              <a:gd name="T54" fmla="*/ 751 w 2048"/>
              <a:gd name="T55" fmla="*/ 1137 h 2048"/>
              <a:gd name="T56" fmla="*/ 623 w 2048"/>
              <a:gd name="T57" fmla="*/ 942 h 2048"/>
              <a:gd name="T58" fmla="*/ 1606 w 2048"/>
              <a:gd name="T59" fmla="*/ 120 h 2048"/>
              <a:gd name="T60" fmla="*/ 1305 w 2048"/>
              <a:gd name="T61" fmla="*/ 1128 h 2048"/>
              <a:gd name="T62" fmla="*/ 1162 w 2048"/>
              <a:gd name="T63" fmla="*/ 1249 h 2048"/>
              <a:gd name="T64" fmla="*/ 1482 w 2048"/>
              <a:gd name="T65" fmla="*/ 1086 h 2048"/>
              <a:gd name="T66" fmla="*/ 1718 w 2048"/>
              <a:gd name="T67" fmla="*/ 267 h 2048"/>
              <a:gd name="T68" fmla="*/ 1750 w 2048"/>
              <a:gd name="T69" fmla="*/ 855 h 2048"/>
              <a:gd name="T70" fmla="*/ 1750 w 2048"/>
              <a:gd name="T71" fmla="*/ 855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8" h="2048">
                <a:moveTo>
                  <a:pt x="1988" y="147"/>
                </a:moveTo>
                <a:cubicBezTo>
                  <a:pt x="1725" y="147"/>
                  <a:pt x="1725" y="147"/>
                  <a:pt x="1725" y="147"/>
                </a:cubicBezTo>
                <a:cubicBezTo>
                  <a:pt x="1726" y="118"/>
                  <a:pt x="1727" y="89"/>
                  <a:pt x="1727" y="60"/>
                </a:cubicBezTo>
                <a:cubicBezTo>
                  <a:pt x="1727" y="27"/>
                  <a:pt x="1700" y="0"/>
                  <a:pt x="1667" y="0"/>
                </a:cubicBezTo>
                <a:cubicBezTo>
                  <a:pt x="381" y="0"/>
                  <a:pt x="381" y="0"/>
                  <a:pt x="381" y="0"/>
                </a:cubicBezTo>
                <a:cubicBezTo>
                  <a:pt x="348" y="0"/>
                  <a:pt x="321" y="27"/>
                  <a:pt x="321" y="60"/>
                </a:cubicBezTo>
                <a:cubicBezTo>
                  <a:pt x="321" y="89"/>
                  <a:pt x="322" y="118"/>
                  <a:pt x="323" y="147"/>
                </a:cubicBezTo>
                <a:cubicBezTo>
                  <a:pt x="60" y="147"/>
                  <a:pt x="60" y="147"/>
                  <a:pt x="60" y="147"/>
                </a:cubicBezTo>
                <a:cubicBezTo>
                  <a:pt x="27" y="147"/>
                  <a:pt x="0" y="174"/>
                  <a:pt x="0" y="207"/>
                </a:cubicBezTo>
                <a:cubicBezTo>
                  <a:pt x="0" y="476"/>
                  <a:pt x="70" y="730"/>
                  <a:pt x="198" y="922"/>
                </a:cubicBezTo>
                <a:cubicBezTo>
                  <a:pt x="324" y="1111"/>
                  <a:pt x="492" y="1220"/>
                  <a:pt x="673" y="1231"/>
                </a:cubicBezTo>
                <a:cubicBezTo>
                  <a:pt x="715" y="1275"/>
                  <a:pt x="758" y="1312"/>
                  <a:pt x="803" y="1340"/>
                </a:cubicBezTo>
                <a:cubicBezTo>
                  <a:pt x="803" y="1606"/>
                  <a:pt x="803" y="1606"/>
                  <a:pt x="803" y="1606"/>
                </a:cubicBezTo>
                <a:cubicBezTo>
                  <a:pt x="703" y="1606"/>
                  <a:pt x="703" y="1606"/>
                  <a:pt x="703" y="1606"/>
                </a:cubicBezTo>
                <a:cubicBezTo>
                  <a:pt x="581" y="1606"/>
                  <a:pt x="482" y="1705"/>
                  <a:pt x="482" y="1827"/>
                </a:cubicBezTo>
                <a:cubicBezTo>
                  <a:pt x="482" y="1928"/>
                  <a:pt x="482" y="1928"/>
                  <a:pt x="482" y="1928"/>
                </a:cubicBezTo>
                <a:cubicBezTo>
                  <a:pt x="478" y="1928"/>
                  <a:pt x="478" y="1928"/>
                  <a:pt x="478" y="1928"/>
                </a:cubicBezTo>
                <a:cubicBezTo>
                  <a:pt x="445" y="1928"/>
                  <a:pt x="418" y="1955"/>
                  <a:pt x="418" y="1988"/>
                </a:cubicBezTo>
                <a:cubicBezTo>
                  <a:pt x="418" y="2021"/>
                  <a:pt x="445" y="2048"/>
                  <a:pt x="478" y="2048"/>
                </a:cubicBezTo>
                <a:cubicBezTo>
                  <a:pt x="1570" y="2048"/>
                  <a:pt x="1570" y="2048"/>
                  <a:pt x="1570" y="2048"/>
                </a:cubicBezTo>
                <a:cubicBezTo>
                  <a:pt x="1603" y="2048"/>
                  <a:pt x="1630" y="2021"/>
                  <a:pt x="1630" y="1988"/>
                </a:cubicBezTo>
                <a:cubicBezTo>
                  <a:pt x="1630" y="1955"/>
                  <a:pt x="1603" y="1928"/>
                  <a:pt x="1570" y="1928"/>
                </a:cubicBezTo>
                <a:cubicBezTo>
                  <a:pt x="1566" y="1928"/>
                  <a:pt x="1566" y="1928"/>
                  <a:pt x="1566" y="1928"/>
                </a:cubicBezTo>
                <a:cubicBezTo>
                  <a:pt x="1566" y="1827"/>
                  <a:pt x="1566" y="1827"/>
                  <a:pt x="1566" y="1827"/>
                </a:cubicBezTo>
                <a:cubicBezTo>
                  <a:pt x="1566" y="1705"/>
                  <a:pt x="1467" y="1606"/>
                  <a:pt x="1345" y="1606"/>
                </a:cubicBezTo>
                <a:cubicBezTo>
                  <a:pt x="1245" y="1606"/>
                  <a:pt x="1245" y="1606"/>
                  <a:pt x="1245" y="1606"/>
                </a:cubicBezTo>
                <a:cubicBezTo>
                  <a:pt x="1245" y="1340"/>
                  <a:pt x="1245" y="1340"/>
                  <a:pt x="1245" y="1340"/>
                </a:cubicBezTo>
                <a:cubicBezTo>
                  <a:pt x="1290" y="1312"/>
                  <a:pt x="1333" y="1275"/>
                  <a:pt x="1375" y="1231"/>
                </a:cubicBezTo>
                <a:cubicBezTo>
                  <a:pt x="1556" y="1220"/>
                  <a:pt x="1724" y="1111"/>
                  <a:pt x="1850" y="922"/>
                </a:cubicBezTo>
                <a:cubicBezTo>
                  <a:pt x="1978" y="730"/>
                  <a:pt x="2048" y="476"/>
                  <a:pt x="2048" y="207"/>
                </a:cubicBezTo>
                <a:cubicBezTo>
                  <a:pt x="2048" y="174"/>
                  <a:pt x="2021" y="147"/>
                  <a:pt x="1988" y="147"/>
                </a:cubicBezTo>
                <a:close/>
                <a:moveTo>
                  <a:pt x="298" y="855"/>
                </a:moveTo>
                <a:cubicBezTo>
                  <a:pt x="193" y="697"/>
                  <a:pt x="131" y="490"/>
                  <a:pt x="121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51" y="541"/>
                  <a:pt x="415" y="794"/>
                  <a:pt x="516" y="995"/>
                </a:cubicBezTo>
                <a:cubicBezTo>
                  <a:pt x="532" y="1027"/>
                  <a:pt x="549" y="1058"/>
                  <a:pt x="566" y="1086"/>
                </a:cubicBezTo>
                <a:cubicBezTo>
                  <a:pt x="466" y="1048"/>
                  <a:pt x="374" y="970"/>
                  <a:pt x="298" y="855"/>
                </a:cubicBezTo>
                <a:close/>
                <a:moveTo>
                  <a:pt x="1446" y="1827"/>
                </a:moveTo>
                <a:cubicBezTo>
                  <a:pt x="1446" y="1928"/>
                  <a:pt x="1446" y="1928"/>
                  <a:pt x="1446" y="1928"/>
                </a:cubicBezTo>
                <a:cubicBezTo>
                  <a:pt x="602" y="1928"/>
                  <a:pt x="602" y="1928"/>
                  <a:pt x="602" y="1928"/>
                </a:cubicBezTo>
                <a:cubicBezTo>
                  <a:pt x="602" y="1827"/>
                  <a:pt x="602" y="1827"/>
                  <a:pt x="602" y="1827"/>
                </a:cubicBezTo>
                <a:cubicBezTo>
                  <a:pt x="602" y="1771"/>
                  <a:pt x="647" y="1726"/>
                  <a:pt x="703" y="1726"/>
                </a:cubicBezTo>
                <a:cubicBezTo>
                  <a:pt x="1345" y="1726"/>
                  <a:pt x="1345" y="1726"/>
                  <a:pt x="1345" y="1726"/>
                </a:cubicBezTo>
                <a:cubicBezTo>
                  <a:pt x="1401" y="1726"/>
                  <a:pt x="1446" y="1771"/>
                  <a:pt x="1446" y="1827"/>
                </a:cubicBezTo>
                <a:close/>
                <a:moveTo>
                  <a:pt x="1125" y="1606"/>
                </a:moveTo>
                <a:cubicBezTo>
                  <a:pt x="923" y="1606"/>
                  <a:pt x="923" y="1606"/>
                  <a:pt x="923" y="1606"/>
                </a:cubicBezTo>
                <a:cubicBezTo>
                  <a:pt x="923" y="1392"/>
                  <a:pt x="923" y="1392"/>
                  <a:pt x="923" y="1392"/>
                </a:cubicBezTo>
                <a:cubicBezTo>
                  <a:pt x="956" y="1400"/>
                  <a:pt x="990" y="1405"/>
                  <a:pt x="1024" y="1405"/>
                </a:cubicBezTo>
                <a:cubicBezTo>
                  <a:pt x="1058" y="1405"/>
                  <a:pt x="1092" y="1400"/>
                  <a:pt x="1125" y="1392"/>
                </a:cubicBezTo>
                <a:lnTo>
                  <a:pt x="1125" y="1606"/>
                </a:lnTo>
                <a:close/>
                <a:moveTo>
                  <a:pt x="1162" y="1249"/>
                </a:moveTo>
                <a:cubicBezTo>
                  <a:pt x="1159" y="1250"/>
                  <a:pt x="1157" y="1251"/>
                  <a:pt x="1154" y="1253"/>
                </a:cubicBezTo>
                <a:cubicBezTo>
                  <a:pt x="1112" y="1274"/>
                  <a:pt x="1068" y="1285"/>
                  <a:pt x="1024" y="1285"/>
                </a:cubicBezTo>
                <a:cubicBezTo>
                  <a:pt x="980" y="1285"/>
                  <a:pt x="936" y="1274"/>
                  <a:pt x="894" y="1253"/>
                </a:cubicBezTo>
                <a:cubicBezTo>
                  <a:pt x="891" y="1251"/>
                  <a:pt x="889" y="1250"/>
                  <a:pt x="886" y="1249"/>
                </a:cubicBezTo>
                <a:cubicBezTo>
                  <a:pt x="839" y="1224"/>
                  <a:pt x="794" y="1187"/>
                  <a:pt x="751" y="1137"/>
                </a:cubicBezTo>
                <a:cubicBezTo>
                  <a:pt x="748" y="1134"/>
                  <a:pt x="746" y="1131"/>
                  <a:pt x="743" y="1128"/>
                </a:cubicBezTo>
                <a:cubicBezTo>
                  <a:pt x="700" y="1078"/>
                  <a:pt x="660" y="1015"/>
                  <a:pt x="623" y="942"/>
                </a:cubicBezTo>
                <a:cubicBezTo>
                  <a:pt x="513" y="721"/>
                  <a:pt x="449" y="431"/>
                  <a:pt x="442" y="120"/>
                </a:cubicBezTo>
                <a:cubicBezTo>
                  <a:pt x="1606" y="120"/>
                  <a:pt x="1606" y="120"/>
                  <a:pt x="1606" y="120"/>
                </a:cubicBezTo>
                <a:cubicBezTo>
                  <a:pt x="1599" y="431"/>
                  <a:pt x="1535" y="721"/>
                  <a:pt x="1425" y="942"/>
                </a:cubicBezTo>
                <a:cubicBezTo>
                  <a:pt x="1388" y="1015"/>
                  <a:pt x="1348" y="1078"/>
                  <a:pt x="1305" y="1128"/>
                </a:cubicBezTo>
                <a:cubicBezTo>
                  <a:pt x="1302" y="1131"/>
                  <a:pt x="1300" y="1134"/>
                  <a:pt x="1297" y="1137"/>
                </a:cubicBezTo>
                <a:cubicBezTo>
                  <a:pt x="1254" y="1187"/>
                  <a:pt x="1209" y="1224"/>
                  <a:pt x="1162" y="1249"/>
                </a:cubicBezTo>
                <a:close/>
                <a:moveTo>
                  <a:pt x="1750" y="855"/>
                </a:moveTo>
                <a:cubicBezTo>
                  <a:pt x="1674" y="970"/>
                  <a:pt x="1582" y="1048"/>
                  <a:pt x="1482" y="1086"/>
                </a:cubicBezTo>
                <a:cubicBezTo>
                  <a:pt x="1499" y="1058"/>
                  <a:pt x="1516" y="1027"/>
                  <a:pt x="1532" y="995"/>
                </a:cubicBezTo>
                <a:cubicBezTo>
                  <a:pt x="1633" y="794"/>
                  <a:pt x="1697" y="541"/>
                  <a:pt x="1718" y="267"/>
                </a:cubicBezTo>
                <a:cubicBezTo>
                  <a:pt x="1927" y="267"/>
                  <a:pt x="1927" y="267"/>
                  <a:pt x="1927" y="267"/>
                </a:cubicBezTo>
                <a:cubicBezTo>
                  <a:pt x="1917" y="490"/>
                  <a:pt x="1855" y="697"/>
                  <a:pt x="1750" y="855"/>
                </a:cubicBezTo>
                <a:close/>
                <a:moveTo>
                  <a:pt x="1750" y="855"/>
                </a:moveTo>
                <a:cubicBezTo>
                  <a:pt x="1750" y="855"/>
                  <a:pt x="1750" y="855"/>
                  <a:pt x="1750" y="855"/>
                </a:cubicBezTo>
              </a:path>
            </a:pathLst>
          </a:custGeom>
          <a:solidFill>
            <a:srgbClr val="C01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673140-069D-4A9F-BCFC-34D55F45FC2A}"/>
              </a:ext>
            </a:extLst>
          </p:cNvPr>
          <p:cNvSpPr txBox="1"/>
          <p:nvPr/>
        </p:nvSpPr>
        <p:spPr>
          <a:xfrm>
            <a:off x="6054456" y="2999408"/>
            <a:ext cx="49912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20000"/>
                </a:solidFill>
              </a:rPr>
              <a:t>1º Lugar no ranking latino americano</a:t>
            </a:r>
          </a:p>
          <a:p>
            <a:r>
              <a:rPr lang="pt-BR" sz="2400" b="1" dirty="0">
                <a:solidFill>
                  <a:srgbClr val="A20000"/>
                </a:solidFill>
              </a:rPr>
              <a:t> dos Estados do Futuro</a:t>
            </a:r>
          </a:p>
          <a:p>
            <a:r>
              <a:rPr lang="pt-BR" dirty="0"/>
              <a:t>ranking geral e de potencial econômico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B229E11-9F6F-47F1-8A7D-B550ACF6E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08" y="4413509"/>
            <a:ext cx="1260000" cy="12590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BC16B0-F0C2-44D6-BCFA-60B0C23E7E38}"/>
              </a:ext>
            </a:extLst>
          </p:cNvPr>
          <p:cNvSpPr txBox="1"/>
          <p:nvPr/>
        </p:nvSpPr>
        <p:spPr>
          <a:xfrm>
            <a:off x="6054456" y="4992438"/>
            <a:ext cx="61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A20000"/>
                </a:solidFill>
              </a:rPr>
              <a:t>1º Lugar no ranking  brasileiro de Competitividade dos Estados</a:t>
            </a:r>
          </a:p>
          <a:p>
            <a:r>
              <a:rPr lang="pt-BR" dirty="0"/>
              <a:t>do CLP – Centro de Liderança Pública </a:t>
            </a:r>
          </a:p>
        </p:txBody>
      </p:sp>
    </p:spTree>
    <p:extLst>
      <p:ext uri="{BB962C8B-B14F-4D97-AF65-F5344CB8AC3E}">
        <p14:creationId xmlns:p14="http://schemas.microsoft.com/office/powerpoint/2010/main" val="192240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ACB77E-B8E4-444C-97D0-DD31FC27B045}"/>
              </a:ext>
            </a:extLst>
          </p:cNvPr>
          <p:cNvSpPr txBox="1"/>
          <p:nvPr/>
        </p:nvSpPr>
        <p:spPr>
          <a:xfrm>
            <a:off x="6172313" y="719475"/>
            <a:ext cx="324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/>
              <a:t>Thiago F. Messena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085F65B-0161-42C1-AAE3-EE523BE0D4A1}"/>
              </a:ext>
            </a:extLst>
          </p:cNvPr>
          <p:cNvCxnSpPr>
            <a:cxnSpLocks/>
          </p:cNvCxnSpPr>
          <p:nvPr/>
        </p:nvCxnSpPr>
        <p:spPr>
          <a:xfrm>
            <a:off x="3421223" y="754539"/>
            <a:ext cx="0" cy="583287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33C298F-384C-491E-8D8E-FCCB9CD7F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49" y="3260991"/>
            <a:ext cx="1102464" cy="889907"/>
          </a:xfrm>
          <a:prstGeom prst="rect">
            <a:avLst/>
          </a:prstGeom>
        </p:spPr>
      </p:pic>
      <p:sp>
        <p:nvSpPr>
          <p:cNvPr id="16" name="Rectangle">
            <a:extLst>
              <a:ext uri="{FF2B5EF4-FFF2-40B4-BE49-F238E27FC236}">
                <a16:creationId xmlns:a16="http://schemas.microsoft.com/office/drawing/2014/main" id="{8BE5852E-AFC7-43B9-AD2A-96F90AA4A60C}"/>
              </a:ext>
            </a:extLst>
          </p:cNvPr>
          <p:cNvSpPr/>
          <p:nvPr/>
        </p:nvSpPr>
        <p:spPr>
          <a:xfrm>
            <a:off x="760289" y="637974"/>
            <a:ext cx="2128948" cy="2557493"/>
          </a:xfrm>
          <a:prstGeom prst="rect">
            <a:avLst/>
          </a:prstGeom>
          <a:ln w="50800">
            <a:solidFill>
              <a:srgbClr val="A2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E28C6CF-16CF-4F09-9FA1-B7677E6B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9" y="754539"/>
            <a:ext cx="2207979" cy="232896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F2056D-D2BD-4A76-A3E6-2C62EF502308}"/>
              </a:ext>
            </a:extLst>
          </p:cNvPr>
          <p:cNvSpPr txBox="1"/>
          <p:nvPr/>
        </p:nvSpPr>
        <p:spPr>
          <a:xfrm>
            <a:off x="0" y="-7686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Trajetória Pessoal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32D647-7FAA-4A6F-91E3-10EA181B2FDA}"/>
              </a:ext>
            </a:extLst>
          </p:cNvPr>
          <p:cNvSpPr txBox="1"/>
          <p:nvPr/>
        </p:nvSpPr>
        <p:spPr>
          <a:xfrm>
            <a:off x="-538198" y="4133744"/>
            <a:ext cx="4404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/>
              <a:t>Bacharelado IRI – USP</a:t>
            </a:r>
            <a:r>
              <a:rPr lang="pt-BR" sz="1400" b="1" dirty="0"/>
              <a:t> </a:t>
            </a:r>
            <a:endParaRPr lang="pt-BR" sz="1400" u="sng" dirty="0"/>
          </a:p>
          <a:p>
            <a:pPr algn="ctr"/>
            <a:r>
              <a:rPr lang="pt-BR" sz="1400" dirty="0"/>
              <a:t>Relações Internacionais</a:t>
            </a:r>
          </a:p>
          <a:p>
            <a:pPr algn="ctr"/>
            <a:r>
              <a:rPr lang="pt-BR" sz="1400" i="1" dirty="0"/>
              <a:t>Turma</a:t>
            </a:r>
            <a:r>
              <a:rPr lang="pt-BR" sz="1400" dirty="0"/>
              <a:t> </a:t>
            </a:r>
            <a:r>
              <a:rPr lang="pt-BR" sz="1400" i="1" dirty="0"/>
              <a:t>2003 - 2006</a:t>
            </a:r>
            <a:endParaRPr lang="pt-BR" sz="140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F427A31-042F-4BD6-8F18-67B5D7907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" y="5149348"/>
            <a:ext cx="1859625" cy="46284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2FF1DC0-DC59-4602-97C3-EF809AF50FC2}"/>
              </a:ext>
            </a:extLst>
          </p:cNvPr>
          <p:cNvSpPr txBox="1"/>
          <p:nvPr/>
        </p:nvSpPr>
        <p:spPr>
          <a:xfrm>
            <a:off x="-1310193" y="5706453"/>
            <a:ext cx="594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/>
              <a:t>Mestrado SPRU - Sussex  </a:t>
            </a:r>
            <a:br>
              <a:rPr lang="pt-BR" sz="1400" b="1" dirty="0"/>
            </a:br>
            <a:r>
              <a:rPr lang="pt-BR" sz="1400" dirty="0" err="1"/>
              <a:t>Innovation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Sustainability</a:t>
            </a:r>
            <a:r>
              <a:rPr lang="pt-BR" sz="1400" dirty="0"/>
              <a:t> for</a:t>
            </a:r>
          </a:p>
          <a:p>
            <a:pPr algn="ctr"/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Development</a:t>
            </a:r>
            <a:endParaRPr lang="pt-BR" sz="1400" dirty="0"/>
          </a:p>
          <a:p>
            <a:pPr algn="ctr"/>
            <a:r>
              <a:rPr lang="pt-BR" sz="1400" i="1" dirty="0"/>
              <a:t>Turma</a:t>
            </a:r>
            <a:r>
              <a:rPr lang="pt-BR" sz="1400" b="1" dirty="0"/>
              <a:t> </a:t>
            </a:r>
            <a:r>
              <a:rPr lang="pt-BR" sz="1400" i="1" dirty="0"/>
              <a:t>2012 - 2013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DDE1A15-8407-4A39-8C2A-93AF8112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6" y="1261548"/>
            <a:ext cx="2117079" cy="1130948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E04166F-FDD2-41ED-962F-473E7360F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19" y="1565412"/>
            <a:ext cx="1835630" cy="52322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BF04B0F-560D-433B-84C3-F482A2127453}"/>
              </a:ext>
            </a:extLst>
          </p:cNvPr>
          <p:cNvSpPr txBox="1"/>
          <p:nvPr/>
        </p:nvSpPr>
        <p:spPr>
          <a:xfrm>
            <a:off x="3967746" y="2311398"/>
            <a:ext cx="335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Trade Marketing e Parcerias</a:t>
            </a:r>
          </a:p>
          <a:p>
            <a:pPr algn="ctr"/>
            <a:r>
              <a:rPr lang="pt-BR" i="1" dirty="0"/>
              <a:t>2004 – 2005</a:t>
            </a:r>
            <a:endParaRPr lang="pt-BR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D16D63B-1FFC-497D-8F9D-96CD177BA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80" y="1565412"/>
            <a:ext cx="1458612" cy="89489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7107F2F-A077-46D6-BD3E-F87AEDE7AEF9}"/>
              </a:ext>
            </a:extLst>
          </p:cNvPr>
          <p:cNvSpPr txBox="1"/>
          <p:nvPr/>
        </p:nvSpPr>
        <p:spPr>
          <a:xfrm>
            <a:off x="7873413" y="2437170"/>
            <a:ext cx="335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Trainee</a:t>
            </a:r>
          </a:p>
          <a:p>
            <a:pPr algn="ctr"/>
            <a:r>
              <a:rPr lang="pt-BR" i="1" dirty="0"/>
              <a:t>2006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CA833712-C2BB-4F13-8F07-6937C49718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93" y="3442346"/>
            <a:ext cx="2026897" cy="646332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3E5DF14C-1EF5-433E-BD52-478994C7940B}"/>
              </a:ext>
            </a:extLst>
          </p:cNvPr>
          <p:cNvSpPr txBox="1"/>
          <p:nvPr/>
        </p:nvSpPr>
        <p:spPr>
          <a:xfrm>
            <a:off x="3594686" y="4194811"/>
            <a:ext cx="4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Divisão Comercial</a:t>
            </a:r>
          </a:p>
          <a:p>
            <a:pPr algn="ctr"/>
            <a:r>
              <a:rPr lang="pt-BR" i="1" dirty="0"/>
              <a:t>2007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A43C9831-7632-4DB7-971A-FAF20A5F5E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97" y="3454454"/>
            <a:ext cx="1417015" cy="442375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A942CEEA-2C89-4214-B010-E086AD01DD10}"/>
              </a:ext>
            </a:extLst>
          </p:cNvPr>
          <p:cNvSpPr txBox="1"/>
          <p:nvPr/>
        </p:nvSpPr>
        <p:spPr>
          <a:xfrm>
            <a:off x="7699945" y="3877509"/>
            <a:ext cx="4105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Promoção Comercial e Inteligência de Mercado</a:t>
            </a:r>
          </a:p>
          <a:p>
            <a:pPr algn="ctr"/>
            <a:r>
              <a:rPr lang="pt-BR" i="1" dirty="0"/>
              <a:t>2009 – 2012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E5916529-F25C-4582-B83B-D41B7AD02B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64" y="5066254"/>
            <a:ext cx="1609502" cy="813165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F4630729-A508-4635-A4DF-EF9D51E5C5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36" y="4720581"/>
            <a:ext cx="1332676" cy="1332676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2BA35B44-651B-4706-8F14-9A5ADF026838}"/>
              </a:ext>
            </a:extLst>
          </p:cNvPr>
          <p:cNvSpPr txBox="1"/>
          <p:nvPr/>
        </p:nvSpPr>
        <p:spPr>
          <a:xfrm>
            <a:off x="3711913" y="5866669"/>
            <a:ext cx="4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Consultor</a:t>
            </a:r>
          </a:p>
          <a:p>
            <a:pPr algn="ctr"/>
            <a:r>
              <a:rPr lang="pt-BR" i="1" dirty="0"/>
              <a:t>2013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4E03A19-2048-46D6-B03A-549DDE2F60F1}"/>
              </a:ext>
            </a:extLst>
          </p:cNvPr>
          <p:cNvSpPr txBox="1"/>
          <p:nvPr/>
        </p:nvSpPr>
        <p:spPr>
          <a:xfrm>
            <a:off x="7794212" y="5976254"/>
            <a:ext cx="4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Relações Institucionais</a:t>
            </a:r>
          </a:p>
          <a:p>
            <a:pPr algn="ctr"/>
            <a:r>
              <a:rPr lang="pt-BR" i="1" dirty="0"/>
              <a:t>2014 – ...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7983F68-9C1B-496E-AB39-3F21E2400F4D}"/>
              </a:ext>
            </a:extLst>
          </p:cNvPr>
          <p:cNvCxnSpPr>
            <a:cxnSpLocks/>
          </p:cNvCxnSpPr>
          <p:nvPr/>
        </p:nvCxnSpPr>
        <p:spPr>
          <a:xfrm>
            <a:off x="364285" y="4957795"/>
            <a:ext cx="269851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2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00C4D6DA-DAF6-4B0A-A4E9-1D9870AFF067}"/>
              </a:ext>
            </a:extLst>
          </p:cNvPr>
          <p:cNvSpPr/>
          <p:nvPr/>
        </p:nvSpPr>
        <p:spPr>
          <a:xfrm>
            <a:off x="11405936" y="1706147"/>
            <a:ext cx="793592" cy="5149335"/>
          </a:xfrm>
          <a:custGeom>
            <a:avLst/>
            <a:gdLst>
              <a:gd name="connsiteX0" fmla="*/ 0 w 625642"/>
              <a:gd name="connsiteY0" fmla="*/ 2273969 h 4993106"/>
              <a:gd name="connsiteX1" fmla="*/ 625642 w 625642"/>
              <a:gd name="connsiteY1" fmla="*/ 0 h 4993106"/>
              <a:gd name="connsiteX2" fmla="*/ 625642 w 625642"/>
              <a:gd name="connsiteY2" fmla="*/ 4993106 h 4993106"/>
              <a:gd name="connsiteX3" fmla="*/ 372979 w 625642"/>
              <a:gd name="connsiteY3" fmla="*/ 4993106 h 4993106"/>
              <a:gd name="connsiteX4" fmla="*/ 0 w 625642"/>
              <a:gd name="connsiteY4" fmla="*/ 2273969 h 4993106"/>
              <a:gd name="connsiteX0" fmla="*/ 0 w 782053"/>
              <a:gd name="connsiteY0" fmla="*/ 1600201 h 4993106"/>
              <a:gd name="connsiteX1" fmla="*/ 782053 w 782053"/>
              <a:gd name="connsiteY1" fmla="*/ 0 h 4993106"/>
              <a:gd name="connsiteX2" fmla="*/ 782053 w 782053"/>
              <a:gd name="connsiteY2" fmla="*/ 4993106 h 4993106"/>
              <a:gd name="connsiteX3" fmla="*/ 529390 w 782053"/>
              <a:gd name="connsiteY3" fmla="*/ 4993106 h 4993106"/>
              <a:gd name="connsiteX4" fmla="*/ 0 w 782053"/>
              <a:gd name="connsiteY4" fmla="*/ 1600201 h 4993106"/>
              <a:gd name="connsiteX0" fmla="*/ 0 w 782053"/>
              <a:gd name="connsiteY0" fmla="*/ 1600201 h 5005138"/>
              <a:gd name="connsiteX1" fmla="*/ 782053 w 782053"/>
              <a:gd name="connsiteY1" fmla="*/ 0 h 5005138"/>
              <a:gd name="connsiteX2" fmla="*/ 782053 w 782053"/>
              <a:gd name="connsiteY2" fmla="*/ 4993106 h 5005138"/>
              <a:gd name="connsiteX3" fmla="*/ 469232 w 782053"/>
              <a:gd name="connsiteY3" fmla="*/ 5005138 h 5005138"/>
              <a:gd name="connsiteX4" fmla="*/ 0 w 782053"/>
              <a:gd name="connsiteY4" fmla="*/ 1600201 h 5005138"/>
              <a:gd name="connsiteX0" fmla="*/ 0 w 782053"/>
              <a:gd name="connsiteY0" fmla="*/ 1600201 h 5005138"/>
              <a:gd name="connsiteX1" fmla="*/ 782053 w 782053"/>
              <a:gd name="connsiteY1" fmla="*/ 0 h 5005138"/>
              <a:gd name="connsiteX2" fmla="*/ 772528 w 782053"/>
              <a:gd name="connsiteY2" fmla="*/ 4955006 h 5005138"/>
              <a:gd name="connsiteX3" fmla="*/ 469232 w 782053"/>
              <a:gd name="connsiteY3" fmla="*/ 5005138 h 5005138"/>
              <a:gd name="connsiteX4" fmla="*/ 0 w 782053"/>
              <a:gd name="connsiteY4" fmla="*/ 1600201 h 5005138"/>
              <a:gd name="connsiteX0" fmla="*/ 0 w 782053"/>
              <a:gd name="connsiteY0" fmla="*/ 1600201 h 5005138"/>
              <a:gd name="connsiteX1" fmla="*/ 782053 w 782053"/>
              <a:gd name="connsiteY1" fmla="*/ 0 h 5005138"/>
              <a:gd name="connsiteX2" fmla="*/ 772528 w 782053"/>
              <a:gd name="connsiteY2" fmla="*/ 4955006 h 5005138"/>
              <a:gd name="connsiteX3" fmla="*/ 469232 w 782053"/>
              <a:gd name="connsiteY3" fmla="*/ 5005138 h 5005138"/>
              <a:gd name="connsiteX4" fmla="*/ 0 w 782053"/>
              <a:gd name="connsiteY4" fmla="*/ 1600201 h 5005138"/>
              <a:gd name="connsiteX0" fmla="*/ 0 w 782053"/>
              <a:gd name="connsiteY0" fmla="*/ 1600201 h 5005138"/>
              <a:gd name="connsiteX1" fmla="*/ 782053 w 782053"/>
              <a:gd name="connsiteY1" fmla="*/ 0 h 5005138"/>
              <a:gd name="connsiteX2" fmla="*/ 772528 w 782053"/>
              <a:gd name="connsiteY2" fmla="*/ 4974056 h 5005138"/>
              <a:gd name="connsiteX3" fmla="*/ 469232 w 782053"/>
              <a:gd name="connsiteY3" fmla="*/ 5005138 h 5005138"/>
              <a:gd name="connsiteX4" fmla="*/ 0 w 782053"/>
              <a:gd name="connsiteY4" fmla="*/ 1600201 h 5005138"/>
              <a:gd name="connsiteX0" fmla="*/ 0 w 799470"/>
              <a:gd name="connsiteY0" fmla="*/ 1643743 h 5048680"/>
              <a:gd name="connsiteX1" fmla="*/ 799470 w 799470"/>
              <a:gd name="connsiteY1" fmla="*/ 0 h 5048680"/>
              <a:gd name="connsiteX2" fmla="*/ 772528 w 799470"/>
              <a:gd name="connsiteY2" fmla="*/ 5017598 h 5048680"/>
              <a:gd name="connsiteX3" fmla="*/ 469232 w 799470"/>
              <a:gd name="connsiteY3" fmla="*/ 5048680 h 5048680"/>
              <a:gd name="connsiteX4" fmla="*/ 0 w 799470"/>
              <a:gd name="connsiteY4" fmla="*/ 1643743 h 5048680"/>
              <a:gd name="connsiteX0" fmla="*/ 0 w 799470"/>
              <a:gd name="connsiteY0" fmla="*/ 1643743 h 5048680"/>
              <a:gd name="connsiteX1" fmla="*/ 799470 w 799470"/>
              <a:gd name="connsiteY1" fmla="*/ 0 h 5048680"/>
              <a:gd name="connsiteX2" fmla="*/ 772528 w 799470"/>
              <a:gd name="connsiteY2" fmla="*/ 5000181 h 5048680"/>
              <a:gd name="connsiteX3" fmla="*/ 469232 w 799470"/>
              <a:gd name="connsiteY3" fmla="*/ 5048680 h 5048680"/>
              <a:gd name="connsiteX4" fmla="*/ 0 w 799470"/>
              <a:gd name="connsiteY4" fmla="*/ 1643743 h 5048680"/>
              <a:gd name="connsiteX0" fmla="*/ 0 w 808178"/>
              <a:gd name="connsiteY0" fmla="*/ 1765663 h 5170600"/>
              <a:gd name="connsiteX1" fmla="*/ 808178 w 808178"/>
              <a:gd name="connsiteY1" fmla="*/ 0 h 5170600"/>
              <a:gd name="connsiteX2" fmla="*/ 772528 w 808178"/>
              <a:gd name="connsiteY2" fmla="*/ 5122101 h 5170600"/>
              <a:gd name="connsiteX3" fmla="*/ 469232 w 808178"/>
              <a:gd name="connsiteY3" fmla="*/ 5170600 h 5170600"/>
              <a:gd name="connsiteX4" fmla="*/ 0 w 808178"/>
              <a:gd name="connsiteY4" fmla="*/ 1765663 h 5170600"/>
              <a:gd name="connsiteX0" fmla="*/ 0 w 808178"/>
              <a:gd name="connsiteY0" fmla="*/ 1765663 h 5174353"/>
              <a:gd name="connsiteX1" fmla="*/ 808178 w 808178"/>
              <a:gd name="connsiteY1" fmla="*/ 0 h 5174353"/>
              <a:gd name="connsiteX2" fmla="*/ 798654 w 808178"/>
              <a:gd name="connsiteY2" fmla="*/ 5174353 h 5174353"/>
              <a:gd name="connsiteX3" fmla="*/ 469232 w 808178"/>
              <a:gd name="connsiteY3" fmla="*/ 5170600 h 5174353"/>
              <a:gd name="connsiteX4" fmla="*/ 0 w 808178"/>
              <a:gd name="connsiteY4" fmla="*/ 1765663 h 5174353"/>
              <a:gd name="connsiteX0" fmla="*/ 0 w 808178"/>
              <a:gd name="connsiteY0" fmla="*/ 1765663 h 5170600"/>
              <a:gd name="connsiteX1" fmla="*/ 808178 w 808178"/>
              <a:gd name="connsiteY1" fmla="*/ 0 h 5170600"/>
              <a:gd name="connsiteX2" fmla="*/ 681696 w 808178"/>
              <a:gd name="connsiteY2" fmla="*/ 4993600 h 5170600"/>
              <a:gd name="connsiteX3" fmla="*/ 469232 w 808178"/>
              <a:gd name="connsiteY3" fmla="*/ 5170600 h 5170600"/>
              <a:gd name="connsiteX4" fmla="*/ 0 w 808178"/>
              <a:gd name="connsiteY4" fmla="*/ 1765663 h 5170600"/>
              <a:gd name="connsiteX0" fmla="*/ 0 w 808178"/>
              <a:gd name="connsiteY0" fmla="*/ 1765663 h 5170600"/>
              <a:gd name="connsiteX1" fmla="*/ 808178 w 808178"/>
              <a:gd name="connsiteY1" fmla="*/ 0 h 5170600"/>
              <a:gd name="connsiteX2" fmla="*/ 793338 w 808178"/>
              <a:gd name="connsiteY2" fmla="*/ 5153088 h 5170600"/>
              <a:gd name="connsiteX3" fmla="*/ 469232 w 808178"/>
              <a:gd name="connsiteY3" fmla="*/ 5170600 h 5170600"/>
              <a:gd name="connsiteX4" fmla="*/ 0 w 808178"/>
              <a:gd name="connsiteY4" fmla="*/ 1765663 h 5170600"/>
              <a:gd name="connsiteX0" fmla="*/ 0 w 808178"/>
              <a:gd name="connsiteY0" fmla="*/ 1765663 h 5153088"/>
              <a:gd name="connsiteX1" fmla="*/ 808178 w 808178"/>
              <a:gd name="connsiteY1" fmla="*/ 0 h 5153088"/>
              <a:gd name="connsiteX2" fmla="*/ 793338 w 808178"/>
              <a:gd name="connsiteY2" fmla="*/ 5153088 h 5153088"/>
              <a:gd name="connsiteX3" fmla="*/ 453283 w 808178"/>
              <a:gd name="connsiteY3" fmla="*/ 5144019 h 5153088"/>
              <a:gd name="connsiteX4" fmla="*/ 0 w 808178"/>
              <a:gd name="connsiteY4" fmla="*/ 1765663 h 5153088"/>
              <a:gd name="connsiteX0" fmla="*/ 0 w 808178"/>
              <a:gd name="connsiteY0" fmla="*/ 1765663 h 5144019"/>
              <a:gd name="connsiteX1" fmla="*/ 808178 w 808178"/>
              <a:gd name="connsiteY1" fmla="*/ 0 h 5144019"/>
              <a:gd name="connsiteX2" fmla="*/ 745491 w 808178"/>
              <a:gd name="connsiteY2" fmla="*/ 5062711 h 5144019"/>
              <a:gd name="connsiteX3" fmla="*/ 453283 w 808178"/>
              <a:gd name="connsiteY3" fmla="*/ 5144019 h 5144019"/>
              <a:gd name="connsiteX4" fmla="*/ 0 w 808178"/>
              <a:gd name="connsiteY4" fmla="*/ 1765663 h 5144019"/>
              <a:gd name="connsiteX0" fmla="*/ 0 w 808178"/>
              <a:gd name="connsiteY0" fmla="*/ 1765663 h 5153088"/>
              <a:gd name="connsiteX1" fmla="*/ 808178 w 808178"/>
              <a:gd name="connsiteY1" fmla="*/ 0 h 5153088"/>
              <a:gd name="connsiteX2" fmla="*/ 782705 w 808178"/>
              <a:gd name="connsiteY2" fmla="*/ 5153088 h 5153088"/>
              <a:gd name="connsiteX3" fmla="*/ 453283 w 808178"/>
              <a:gd name="connsiteY3" fmla="*/ 5144019 h 5153088"/>
              <a:gd name="connsiteX4" fmla="*/ 0 w 808178"/>
              <a:gd name="connsiteY4" fmla="*/ 1765663 h 5153088"/>
              <a:gd name="connsiteX0" fmla="*/ 0 w 786912"/>
              <a:gd name="connsiteY0" fmla="*/ 1770979 h 5158404"/>
              <a:gd name="connsiteX1" fmla="*/ 786912 w 786912"/>
              <a:gd name="connsiteY1" fmla="*/ 0 h 5158404"/>
              <a:gd name="connsiteX2" fmla="*/ 782705 w 786912"/>
              <a:gd name="connsiteY2" fmla="*/ 5158404 h 5158404"/>
              <a:gd name="connsiteX3" fmla="*/ 453283 w 786912"/>
              <a:gd name="connsiteY3" fmla="*/ 5149335 h 5158404"/>
              <a:gd name="connsiteX4" fmla="*/ 0 w 786912"/>
              <a:gd name="connsiteY4" fmla="*/ 1770979 h 5158404"/>
              <a:gd name="connsiteX0" fmla="*/ 0 w 786912"/>
              <a:gd name="connsiteY0" fmla="*/ 1770979 h 5158404"/>
              <a:gd name="connsiteX1" fmla="*/ 786912 w 786912"/>
              <a:gd name="connsiteY1" fmla="*/ 0 h 5158404"/>
              <a:gd name="connsiteX2" fmla="*/ 782705 w 786912"/>
              <a:gd name="connsiteY2" fmla="*/ 5158404 h 5158404"/>
              <a:gd name="connsiteX3" fmla="*/ 453283 w 786912"/>
              <a:gd name="connsiteY3" fmla="*/ 5149335 h 5158404"/>
              <a:gd name="connsiteX4" fmla="*/ 0 w 786912"/>
              <a:gd name="connsiteY4" fmla="*/ 1770979 h 5158404"/>
              <a:gd name="connsiteX0" fmla="*/ 0 w 786912"/>
              <a:gd name="connsiteY0" fmla="*/ 1770979 h 5158404"/>
              <a:gd name="connsiteX1" fmla="*/ 786912 w 786912"/>
              <a:gd name="connsiteY1" fmla="*/ 0 h 5158404"/>
              <a:gd name="connsiteX2" fmla="*/ 782705 w 786912"/>
              <a:gd name="connsiteY2" fmla="*/ 5158404 h 5158404"/>
              <a:gd name="connsiteX3" fmla="*/ 453283 w 786912"/>
              <a:gd name="connsiteY3" fmla="*/ 5149335 h 5158404"/>
              <a:gd name="connsiteX4" fmla="*/ 0 w 786912"/>
              <a:gd name="connsiteY4" fmla="*/ 1770979 h 5158404"/>
              <a:gd name="connsiteX0" fmla="*/ 0 w 793592"/>
              <a:gd name="connsiteY0" fmla="*/ 1770979 h 5149335"/>
              <a:gd name="connsiteX1" fmla="*/ 786912 w 793592"/>
              <a:gd name="connsiteY1" fmla="*/ 0 h 5149335"/>
              <a:gd name="connsiteX2" fmla="*/ 793338 w 793592"/>
              <a:gd name="connsiteY2" fmla="*/ 5147771 h 5149335"/>
              <a:gd name="connsiteX3" fmla="*/ 453283 w 793592"/>
              <a:gd name="connsiteY3" fmla="*/ 5149335 h 5149335"/>
              <a:gd name="connsiteX4" fmla="*/ 0 w 793592"/>
              <a:gd name="connsiteY4" fmla="*/ 1770979 h 514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592" h="5149335">
                <a:moveTo>
                  <a:pt x="0" y="1770979"/>
                </a:moveTo>
                <a:lnTo>
                  <a:pt x="786912" y="0"/>
                </a:lnTo>
                <a:cubicBezTo>
                  <a:pt x="783737" y="1724784"/>
                  <a:pt x="795441" y="2568569"/>
                  <a:pt x="793338" y="5147771"/>
                </a:cubicBezTo>
                <a:lnTo>
                  <a:pt x="453283" y="5149335"/>
                </a:lnTo>
                <a:lnTo>
                  <a:pt x="0" y="177097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0B3D5D-76EE-4A20-A9F1-D56A4DE1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540000"/>
            <a:ext cx="7990105" cy="1325563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Consultoria para as empresas que geram renda e emprego em SP</a:t>
            </a:r>
          </a:p>
        </p:txBody>
      </p:sp>
      <p:pic>
        <p:nvPicPr>
          <p:cNvPr id="29" name="Espaço Reservado para Imagem 28" descr="Uma imagem contendo edifício, ao ar livre, sentado&#10;&#10;Descrição gerada com alta confiança">
            <a:extLst>
              <a:ext uri="{FF2B5EF4-FFF2-40B4-BE49-F238E27FC236}">
                <a16:creationId xmlns:a16="http://schemas.microsoft.com/office/drawing/2014/main" id="{9D7554CF-D5C5-4367-915A-64F33B6628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5" r="-7475"/>
          <a:stretch/>
        </p:blipFill>
        <p:spPr>
          <a:xfrm>
            <a:off x="8592000" y="0"/>
            <a:ext cx="3600000" cy="6858000"/>
          </a:xfr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566275F-85A8-439F-A516-D4C0197EADBC}"/>
              </a:ext>
            </a:extLst>
          </p:cNvPr>
          <p:cNvSpPr txBox="1"/>
          <p:nvPr/>
        </p:nvSpPr>
        <p:spPr>
          <a:xfrm>
            <a:off x="2783751" y="2040774"/>
            <a:ext cx="4268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A20000"/>
                </a:solidFill>
              </a:rPr>
              <a:t>235</a:t>
            </a:r>
          </a:p>
          <a:p>
            <a:r>
              <a:rPr lang="pt-BR" dirty="0"/>
              <a:t>projetos de investimento anunciados por</a:t>
            </a:r>
          </a:p>
          <a:p>
            <a:r>
              <a:rPr lang="pt-BR" dirty="0"/>
              <a:t>empresas que contaram com nosso apoio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E82EAC88-AD0A-4788-AED7-C504F687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24" y="3596145"/>
            <a:ext cx="1211008" cy="97588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127B1C95-3857-4B52-93BF-B4CE37754D47}"/>
              </a:ext>
            </a:extLst>
          </p:cNvPr>
          <p:cNvSpPr txBox="1"/>
          <p:nvPr/>
        </p:nvSpPr>
        <p:spPr>
          <a:xfrm>
            <a:off x="2783751" y="3430088"/>
            <a:ext cx="3520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A20000"/>
                </a:solidFill>
              </a:rPr>
              <a:t>81.763</a:t>
            </a:r>
          </a:p>
          <a:p>
            <a:r>
              <a:rPr lang="pt-BR" dirty="0"/>
              <a:t>novos empregos diretos</a:t>
            </a:r>
          </a:p>
          <a:p>
            <a:r>
              <a:rPr lang="pt-BR" dirty="0"/>
              <a:t>criados pelas empresas atendidas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34B276EB-5E00-46D4-B18F-B2B9F38F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490" y="2088408"/>
            <a:ext cx="1103314" cy="1088349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37F00D7-C63B-4991-B38A-DB3109CFE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490" y="5023501"/>
            <a:ext cx="1153683" cy="1152814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049795F9-58E1-40F2-A416-01155581BBDD}"/>
              </a:ext>
            </a:extLst>
          </p:cNvPr>
          <p:cNvSpPr txBox="1"/>
          <p:nvPr/>
        </p:nvSpPr>
        <p:spPr>
          <a:xfrm>
            <a:off x="2854490" y="4983701"/>
            <a:ext cx="3452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A20000"/>
                </a:solidFill>
              </a:rPr>
              <a:t>R$ 51 bilhões </a:t>
            </a:r>
          </a:p>
          <a:p>
            <a:r>
              <a:rPr lang="pt-BR" dirty="0"/>
              <a:t>em investimentos para o início ou</a:t>
            </a:r>
          </a:p>
          <a:p>
            <a:r>
              <a:rPr lang="pt-BR" dirty="0"/>
              <a:t>expansão das empresas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4E16872-54E5-40FD-A7C9-158334C9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F7330-2F96-446F-BE6B-18F76C32476F}" type="slidenum">
              <a:rPr lang="pt-BR" smtClean="0"/>
              <a:pPr/>
              <a:t>20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8">
            <a:extLst>
              <a:ext uri="{FF2B5EF4-FFF2-40B4-BE49-F238E27FC236}">
                <a16:creationId xmlns:a16="http://schemas.microsoft.com/office/drawing/2014/main" id="{0F560955-B5F8-4974-A441-ECBBC916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808063"/>
          </a:xfrm>
        </p:spPr>
        <p:txBody>
          <a:bodyPr/>
          <a:lstStyle/>
          <a:p>
            <a:pPr algn="l"/>
            <a:r>
              <a:rPr lang="pt-BR" dirty="0"/>
              <a:t>Nossos Clientes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BF5D27BE-82DE-4716-95D9-44BDD4299CB6}"/>
              </a:ext>
            </a:extLst>
          </p:cNvPr>
          <p:cNvCxnSpPr>
            <a:cxnSpLocks/>
          </p:cNvCxnSpPr>
          <p:nvPr/>
        </p:nvCxnSpPr>
        <p:spPr>
          <a:xfrm>
            <a:off x="335781" y="2639820"/>
            <a:ext cx="11556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m 50">
            <a:extLst>
              <a:ext uri="{FF2B5EF4-FFF2-40B4-BE49-F238E27FC236}">
                <a16:creationId xmlns:a16="http://schemas.microsoft.com/office/drawing/2014/main" id="{904C2464-13A3-4813-8095-1ACB2FBF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9" y="1607857"/>
            <a:ext cx="900000" cy="28800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7635229B-827C-4A4B-AB10-2CFB0FEA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28470" r="8410" b="29955"/>
          <a:stretch/>
        </p:blipFill>
        <p:spPr>
          <a:xfrm>
            <a:off x="1899195" y="2146277"/>
            <a:ext cx="1152129" cy="28800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3F88AA45-48D6-4DA0-A40C-7C071235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56" y="1577561"/>
            <a:ext cx="767129" cy="28800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704EC0F5-7E6D-483C-9B0E-19FEB2EF42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9584" r="10266" b="10266"/>
          <a:stretch/>
        </p:blipFill>
        <p:spPr>
          <a:xfrm>
            <a:off x="3247920" y="1906638"/>
            <a:ext cx="1287000" cy="648000"/>
          </a:xfrm>
          <a:prstGeom prst="rect">
            <a:avLst/>
          </a:prstGeom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20F9910A-A450-4460-8131-97D90968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70" y="1580041"/>
            <a:ext cx="74273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id="{8910B854-C997-44F1-9476-E3922C49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74" y="2212073"/>
            <a:ext cx="872727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472CF853-4115-4230-A060-789A041D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42" y="1404769"/>
            <a:ext cx="87524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FB8DE79B-73EC-4E0C-8C4B-A60B9C0E8E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28" y="2248073"/>
            <a:ext cx="909475" cy="108000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0DC45277-2385-4DE4-83E5-1D79844168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59" y="2869852"/>
            <a:ext cx="1080000" cy="212868"/>
          </a:xfrm>
          <a:prstGeom prst="rect">
            <a:avLst/>
          </a:prstGeom>
        </p:spPr>
      </p:pic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5CA59C5-E4A0-4F88-B430-EB458A6DBCCC}"/>
              </a:ext>
            </a:extLst>
          </p:cNvPr>
          <p:cNvCxnSpPr>
            <a:cxnSpLocks/>
          </p:cNvCxnSpPr>
          <p:nvPr/>
        </p:nvCxnSpPr>
        <p:spPr>
          <a:xfrm>
            <a:off x="359807" y="3934320"/>
            <a:ext cx="11520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>
            <a:extLst>
              <a:ext uri="{FF2B5EF4-FFF2-40B4-BE49-F238E27FC236}">
                <a16:creationId xmlns:a16="http://schemas.microsoft.com/office/drawing/2014/main" id="{1EEE48F3-68DA-492D-85EB-5283FEE4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59" y="3434248"/>
            <a:ext cx="942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">
            <a:extLst>
              <a:ext uri="{FF2B5EF4-FFF2-40B4-BE49-F238E27FC236}">
                <a16:creationId xmlns:a16="http://schemas.microsoft.com/office/drawing/2014/main" id="{A14067A1-2EAE-4DE8-9350-B3E04E9D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91" y="3389887"/>
            <a:ext cx="936000" cy="2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D018B543-267D-4C90-8D15-22BF7FD3F906}"/>
              </a:ext>
            </a:extLst>
          </p:cNvPr>
          <p:cNvCxnSpPr>
            <a:cxnSpLocks/>
          </p:cNvCxnSpPr>
          <p:nvPr/>
        </p:nvCxnSpPr>
        <p:spPr>
          <a:xfrm>
            <a:off x="6100009" y="2682405"/>
            <a:ext cx="0" cy="1131696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>
            <a:extLst>
              <a:ext uri="{FF2B5EF4-FFF2-40B4-BE49-F238E27FC236}">
                <a16:creationId xmlns:a16="http://schemas.microsoft.com/office/drawing/2014/main" id="{2EB5691E-6425-49C1-82BC-3BFD10C5B0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532" y="2738413"/>
            <a:ext cx="856338" cy="432000"/>
          </a:xfrm>
          <a:prstGeom prst="rect">
            <a:avLst/>
          </a:prstGeom>
        </p:spPr>
      </p:pic>
      <p:pic>
        <p:nvPicPr>
          <p:cNvPr id="80" name="Picture 19">
            <a:extLst>
              <a:ext uri="{FF2B5EF4-FFF2-40B4-BE49-F238E27FC236}">
                <a16:creationId xmlns:a16="http://schemas.microsoft.com/office/drawing/2014/main" id="{3F33BA94-391A-4988-86E9-DB6A669DD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9611" r="9527" b="16937"/>
          <a:stretch/>
        </p:blipFill>
        <p:spPr bwMode="auto">
          <a:xfrm>
            <a:off x="10663678" y="4131948"/>
            <a:ext cx="96757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Imagem 83">
            <a:extLst>
              <a:ext uri="{FF2B5EF4-FFF2-40B4-BE49-F238E27FC236}">
                <a16:creationId xmlns:a16="http://schemas.microsoft.com/office/drawing/2014/main" id="{EC9F968C-6620-46A7-B91A-3DF2F5FA0F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9718" r="12304" b="30565"/>
          <a:stretch/>
        </p:blipFill>
        <p:spPr>
          <a:xfrm>
            <a:off x="3315420" y="4149855"/>
            <a:ext cx="1152000" cy="354518"/>
          </a:xfrm>
          <a:prstGeom prst="rect">
            <a:avLst/>
          </a:prstGeom>
        </p:spPr>
      </p:pic>
      <p:pic>
        <p:nvPicPr>
          <p:cNvPr id="85" name="Imagem 84">
            <a:extLst>
              <a:ext uri="{FF2B5EF4-FFF2-40B4-BE49-F238E27FC236}">
                <a16:creationId xmlns:a16="http://schemas.microsoft.com/office/drawing/2014/main" id="{2AC894BD-5A65-41E0-9948-D8D2D18BD80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14915" r="19263" b="21994"/>
          <a:stretch/>
        </p:blipFill>
        <p:spPr>
          <a:xfrm>
            <a:off x="2035256" y="4106625"/>
            <a:ext cx="880006" cy="432000"/>
          </a:xfrm>
          <a:prstGeom prst="rect">
            <a:avLst/>
          </a:prstGeom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E0269F42-B2F4-4D36-98FC-CFA09EF2B0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80" y="4879958"/>
            <a:ext cx="1260000" cy="136833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37DE8C18-288D-4C87-B031-681DFA93ADC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89" y="4158830"/>
            <a:ext cx="817297" cy="288000"/>
          </a:xfrm>
          <a:prstGeom prst="rect">
            <a:avLst/>
          </a:prstGeom>
        </p:spPr>
      </p:pic>
      <p:pic>
        <p:nvPicPr>
          <p:cNvPr id="91" name="Picture 2" descr="A:\GCOM\Logomarcas\Empresas\Danone\Danone_cliente.jpg">
            <a:extLst>
              <a:ext uri="{FF2B5EF4-FFF2-40B4-BE49-F238E27FC236}">
                <a16:creationId xmlns:a16="http://schemas.microsoft.com/office/drawing/2014/main" id="{00C68481-105C-454A-8ADC-F325F57EC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27606" r="23604" b="30316"/>
          <a:stretch/>
        </p:blipFill>
        <p:spPr bwMode="auto">
          <a:xfrm>
            <a:off x="4854354" y="4689204"/>
            <a:ext cx="10121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m 92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8F4D5650-6F7C-44A6-99BA-3F2D98E68F5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29838" r="13771" b="23335"/>
          <a:stretch/>
        </p:blipFill>
        <p:spPr>
          <a:xfrm>
            <a:off x="2092024" y="4834640"/>
            <a:ext cx="766470" cy="252000"/>
          </a:xfrm>
          <a:prstGeom prst="rect">
            <a:avLst/>
          </a:prstGeom>
        </p:spPr>
      </p:pic>
      <p:pic>
        <p:nvPicPr>
          <p:cNvPr id="96" name="Imagem 95">
            <a:extLst>
              <a:ext uri="{FF2B5EF4-FFF2-40B4-BE49-F238E27FC236}">
                <a16:creationId xmlns:a16="http://schemas.microsoft.com/office/drawing/2014/main" id="{C7B74FF7-FB41-4FE7-9442-4B34A625EAB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92" y="4089924"/>
            <a:ext cx="652747" cy="396000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3FA918A4-6BEE-4F7D-94C3-3EA12A9B9D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52923" y="4158830"/>
            <a:ext cx="812315" cy="324000"/>
          </a:xfrm>
          <a:prstGeom prst="rect">
            <a:avLst/>
          </a:prstGeom>
        </p:spPr>
      </p:pic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01808136-09F0-48C2-BA91-0C9A7D657076}"/>
              </a:ext>
            </a:extLst>
          </p:cNvPr>
          <p:cNvCxnSpPr>
            <a:cxnSpLocks/>
          </p:cNvCxnSpPr>
          <p:nvPr/>
        </p:nvCxnSpPr>
        <p:spPr>
          <a:xfrm>
            <a:off x="360307" y="5338004"/>
            <a:ext cx="11520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6">
            <a:extLst>
              <a:ext uri="{FF2B5EF4-FFF2-40B4-BE49-F238E27FC236}">
                <a16:creationId xmlns:a16="http://schemas.microsoft.com/office/drawing/2014/main" id="{085217F2-A108-485D-BFBE-B0EBF10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03" y="4795105"/>
            <a:ext cx="76943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Imagem 100">
            <a:extLst>
              <a:ext uri="{FF2B5EF4-FFF2-40B4-BE49-F238E27FC236}">
                <a16:creationId xmlns:a16="http://schemas.microsoft.com/office/drawing/2014/main" id="{92AF519C-8874-426C-A472-14EF10F229F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t="29832" r="9421" b="24580"/>
          <a:stretch/>
        </p:blipFill>
        <p:spPr>
          <a:xfrm>
            <a:off x="3339565" y="2798454"/>
            <a:ext cx="1103710" cy="324000"/>
          </a:xfrm>
          <a:prstGeom prst="rect">
            <a:avLst/>
          </a:prstGeom>
        </p:spPr>
      </p:pic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5CAF3A8F-1F44-4B53-89F7-1E69F29C6254}"/>
              </a:ext>
            </a:extLst>
          </p:cNvPr>
          <p:cNvCxnSpPr>
            <a:cxnSpLocks/>
          </p:cNvCxnSpPr>
          <p:nvPr/>
        </p:nvCxnSpPr>
        <p:spPr>
          <a:xfrm>
            <a:off x="7530807" y="1381407"/>
            <a:ext cx="0" cy="1131696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m 104" descr="Uma imagem contendo ferramenta&#10;&#10;Descrição gerada com alta confiança">
            <a:extLst>
              <a:ext uri="{FF2B5EF4-FFF2-40B4-BE49-F238E27FC236}">
                <a16:creationId xmlns:a16="http://schemas.microsoft.com/office/drawing/2014/main" id="{6A59F8B9-95C2-4D81-A4FC-634447B09B2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26" y="3390728"/>
            <a:ext cx="952875" cy="396000"/>
          </a:xfrm>
          <a:prstGeom prst="rect">
            <a:avLst/>
          </a:prstGeom>
        </p:spPr>
      </p:pic>
      <p:pic>
        <p:nvPicPr>
          <p:cNvPr id="107" name="Imagem 106">
            <a:extLst>
              <a:ext uri="{FF2B5EF4-FFF2-40B4-BE49-F238E27FC236}">
                <a16:creationId xmlns:a16="http://schemas.microsoft.com/office/drawing/2014/main" id="{02A71148-70DE-48CB-AE1E-5DAAF754A353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7041" r="10240" b="24938"/>
          <a:stretch/>
        </p:blipFill>
        <p:spPr>
          <a:xfrm>
            <a:off x="7774241" y="3456759"/>
            <a:ext cx="969679" cy="288000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AE1B5748-F2FD-4AF7-B972-97772546B71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65081" y="2858614"/>
            <a:ext cx="1187999" cy="216000"/>
          </a:xfrm>
          <a:prstGeom prst="rect">
            <a:avLst/>
          </a:prstGeom>
        </p:spPr>
      </p:pic>
      <p:pic>
        <p:nvPicPr>
          <p:cNvPr id="109" name="Imagem 108">
            <a:extLst>
              <a:ext uri="{FF2B5EF4-FFF2-40B4-BE49-F238E27FC236}">
                <a16:creationId xmlns:a16="http://schemas.microsoft.com/office/drawing/2014/main" id="{915A4C73-F44E-48C0-AE55-A484D2FB348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8" b="27705"/>
          <a:stretch/>
        </p:blipFill>
        <p:spPr>
          <a:xfrm>
            <a:off x="9167922" y="3488840"/>
            <a:ext cx="1016774" cy="216000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BA534161-F01B-4285-9DDA-D0874EFE2C0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06" y="2743629"/>
            <a:ext cx="547827" cy="504000"/>
          </a:xfrm>
          <a:prstGeom prst="rect">
            <a:avLst/>
          </a:prstGeom>
        </p:spPr>
      </p:pic>
      <p:pic>
        <p:nvPicPr>
          <p:cNvPr id="115" name="Imagem 114">
            <a:extLst>
              <a:ext uri="{FF2B5EF4-FFF2-40B4-BE49-F238E27FC236}">
                <a16:creationId xmlns:a16="http://schemas.microsoft.com/office/drawing/2014/main" id="{A30ACD53-31AA-4348-A685-D9C20367D26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18124" r="14145" b="16934"/>
          <a:stretch/>
        </p:blipFill>
        <p:spPr>
          <a:xfrm>
            <a:off x="2030057" y="5462303"/>
            <a:ext cx="890405" cy="396000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id="{9F5DC3D4-71F0-419C-B3F6-A4246B910BE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68" y="6065282"/>
            <a:ext cx="818182" cy="396000"/>
          </a:xfrm>
          <a:prstGeom prst="rect">
            <a:avLst/>
          </a:prstGeom>
        </p:spPr>
      </p:pic>
      <p:pic>
        <p:nvPicPr>
          <p:cNvPr id="117" name="Imagem 116">
            <a:extLst>
              <a:ext uri="{FF2B5EF4-FFF2-40B4-BE49-F238E27FC236}">
                <a16:creationId xmlns:a16="http://schemas.microsoft.com/office/drawing/2014/main" id="{CFE32052-4A26-456E-8BA5-A793E5429F4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2031" y="2838031"/>
            <a:ext cx="900678" cy="900000"/>
          </a:xfrm>
          <a:prstGeom prst="rect">
            <a:avLst/>
          </a:prstGeom>
        </p:spPr>
      </p:pic>
      <p:pic>
        <p:nvPicPr>
          <p:cNvPr id="118" name="Imagem 117">
            <a:extLst>
              <a:ext uri="{FF2B5EF4-FFF2-40B4-BE49-F238E27FC236}">
                <a16:creationId xmlns:a16="http://schemas.microsoft.com/office/drawing/2014/main" id="{B2B94C59-EC1A-4124-82D2-6CEBA624364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0750" y="1399995"/>
            <a:ext cx="989523" cy="902798"/>
          </a:xfrm>
          <a:prstGeom prst="rect">
            <a:avLst/>
          </a:prstGeom>
        </p:spPr>
      </p:pic>
      <p:pic>
        <p:nvPicPr>
          <p:cNvPr id="119" name="Imagem 118">
            <a:extLst>
              <a:ext uri="{FF2B5EF4-FFF2-40B4-BE49-F238E27FC236}">
                <a16:creationId xmlns:a16="http://schemas.microsoft.com/office/drawing/2014/main" id="{03FB1400-D79E-4EC7-9C20-3733FAF126E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23662" y="4198858"/>
            <a:ext cx="1154505" cy="810000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4431F2A1-6971-4A3E-8361-10F474DA81A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65162" y="2826864"/>
            <a:ext cx="1042890" cy="900000"/>
          </a:xfrm>
          <a:prstGeom prst="rect">
            <a:avLst/>
          </a:prstGeom>
        </p:spPr>
      </p:pic>
      <p:pic>
        <p:nvPicPr>
          <p:cNvPr id="121" name="Imagem 120">
            <a:extLst>
              <a:ext uri="{FF2B5EF4-FFF2-40B4-BE49-F238E27FC236}">
                <a16:creationId xmlns:a16="http://schemas.microsoft.com/office/drawing/2014/main" id="{D3FAB92E-F6C8-4FAA-B945-BDA6F22CD0A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9694" y="4125366"/>
            <a:ext cx="1061852" cy="1008000"/>
          </a:xfrm>
          <a:prstGeom prst="rect">
            <a:avLst/>
          </a:prstGeom>
        </p:spPr>
      </p:pic>
      <p:pic>
        <p:nvPicPr>
          <p:cNvPr id="122" name="Imagem 121">
            <a:extLst>
              <a:ext uri="{FF2B5EF4-FFF2-40B4-BE49-F238E27FC236}">
                <a16:creationId xmlns:a16="http://schemas.microsoft.com/office/drawing/2014/main" id="{C6A532F0-4080-499B-9E21-5F3B551BCB9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73676" y="5577656"/>
            <a:ext cx="897075" cy="906360"/>
          </a:xfrm>
          <a:prstGeom prst="rect">
            <a:avLst/>
          </a:prstGeom>
        </p:spPr>
      </p:pic>
      <p:pic>
        <p:nvPicPr>
          <p:cNvPr id="123" name="Imagem 122">
            <a:extLst>
              <a:ext uri="{FF2B5EF4-FFF2-40B4-BE49-F238E27FC236}">
                <a16:creationId xmlns:a16="http://schemas.microsoft.com/office/drawing/2014/main" id="{FCF9A219-C92A-46B7-8AFA-AF9CD1CC3F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7" y="5954013"/>
            <a:ext cx="784267" cy="612000"/>
          </a:xfrm>
          <a:prstGeom prst="rect">
            <a:avLst/>
          </a:prstGeom>
        </p:spPr>
      </p:pic>
      <p:pic>
        <p:nvPicPr>
          <p:cNvPr id="124" name="Imagem 123">
            <a:extLst>
              <a:ext uri="{FF2B5EF4-FFF2-40B4-BE49-F238E27FC236}">
                <a16:creationId xmlns:a16="http://schemas.microsoft.com/office/drawing/2014/main" id="{EBEEE547-4579-4E24-BDFC-954CE946A2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21" y="5364657"/>
            <a:ext cx="1223999" cy="612000"/>
          </a:xfrm>
          <a:prstGeom prst="rect">
            <a:avLst/>
          </a:prstGeom>
        </p:spPr>
      </p:pic>
      <p:pic>
        <p:nvPicPr>
          <p:cNvPr id="125" name="Imagem 124">
            <a:extLst>
              <a:ext uri="{FF2B5EF4-FFF2-40B4-BE49-F238E27FC236}">
                <a16:creationId xmlns:a16="http://schemas.microsoft.com/office/drawing/2014/main" id="{DC8E1C81-DBF1-45B9-8443-F69C0C4F0F3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5" y="6008122"/>
            <a:ext cx="10725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Imagem 125">
            <a:extLst>
              <a:ext uri="{FF2B5EF4-FFF2-40B4-BE49-F238E27FC236}">
                <a16:creationId xmlns:a16="http://schemas.microsoft.com/office/drawing/2014/main" id="{6588C9B1-0180-4DD5-A5FA-F8A87C72426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7" y="5615244"/>
            <a:ext cx="1152000" cy="127999"/>
          </a:xfrm>
          <a:prstGeom prst="rect">
            <a:avLst/>
          </a:prstGeom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A22DBAC0-691B-4C27-9E29-3F23A2DC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23" y="6065282"/>
            <a:ext cx="68571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" descr="A:\GCOM\Logomarcas\Empresas\IBM\IBM.png">
            <a:extLst>
              <a:ext uri="{FF2B5EF4-FFF2-40B4-BE49-F238E27FC236}">
                <a16:creationId xmlns:a16="http://schemas.microsoft.com/office/drawing/2014/main" id="{EDA344CC-0D58-4104-B5CE-903E1F44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52" y="5506547"/>
            <a:ext cx="6506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Imagem 128">
            <a:extLst>
              <a:ext uri="{FF2B5EF4-FFF2-40B4-BE49-F238E27FC236}">
                <a16:creationId xmlns:a16="http://schemas.microsoft.com/office/drawing/2014/main" id="{63F19174-707E-4104-BE6A-AA075D6AB18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26" y="5518579"/>
            <a:ext cx="807164" cy="216000"/>
          </a:xfrm>
          <a:prstGeom prst="rect">
            <a:avLst/>
          </a:prstGeom>
        </p:spPr>
      </p:pic>
      <p:pic>
        <p:nvPicPr>
          <p:cNvPr id="130" name="Imagem 129">
            <a:extLst>
              <a:ext uri="{FF2B5EF4-FFF2-40B4-BE49-F238E27FC236}">
                <a16:creationId xmlns:a16="http://schemas.microsoft.com/office/drawing/2014/main" id="{8138CB10-DB03-473F-BC31-B65607529A2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830898" y="5517007"/>
            <a:ext cx="856365" cy="180000"/>
          </a:xfrm>
          <a:prstGeom prst="rect">
            <a:avLst/>
          </a:prstGeom>
        </p:spPr>
      </p:pic>
      <p:pic>
        <p:nvPicPr>
          <p:cNvPr id="131" name="Picture 8">
            <a:extLst>
              <a:ext uri="{FF2B5EF4-FFF2-40B4-BE49-F238E27FC236}">
                <a16:creationId xmlns:a16="http://schemas.microsoft.com/office/drawing/2014/main" id="{9D92C0EA-93ED-4B7E-BC7D-50FAAFEA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37" y="6213325"/>
            <a:ext cx="1332000" cy="2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Imagem 131">
            <a:extLst>
              <a:ext uri="{FF2B5EF4-FFF2-40B4-BE49-F238E27FC236}">
                <a16:creationId xmlns:a16="http://schemas.microsoft.com/office/drawing/2014/main" id="{A06CF49B-4BCF-4421-897C-A88E69CC87AD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23502" r="5326" b="28142"/>
          <a:stretch/>
        </p:blipFill>
        <p:spPr>
          <a:xfrm>
            <a:off x="9153349" y="6075698"/>
            <a:ext cx="1141804" cy="324000"/>
          </a:xfrm>
          <a:prstGeom prst="rect">
            <a:avLst/>
          </a:prstGeom>
        </p:spPr>
      </p:pic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58DD7511-A516-479B-AEB6-A67B1C3CA6B0}"/>
              </a:ext>
            </a:extLst>
          </p:cNvPr>
          <p:cNvCxnSpPr>
            <a:cxnSpLocks/>
          </p:cNvCxnSpPr>
          <p:nvPr/>
        </p:nvCxnSpPr>
        <p:spPr>
          <a:xfrm>
            <a:off x="9008547" y="4003044"/>
            <a:ext cx="0" cy="1131696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6EA9E00-4D63-410B-BC4F-EE1C0AD3B43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981025" y="1179921"/>
            <a:ext cx="847238" cy="1115520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D8DE80FD-AB6B-484B-A18B-1FD71A96553C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11" y="1454861"/>
            <a:ext cx="900000" cy="349023"/>
          </a:xfrm>
          <a:prstGeom prst="rect">
            <a:avLst/>
          </a:prstGeom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0EAE14E5-D55A-429D-828E-1C0D9C3E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65" y="2041149"/>
            <a:ext cx="73285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57528ECC-5BF5-432C-B2BB-52F021BC7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37200"/>
              </p:ext>
            </p:extLst>
          </p:nvPr>
        </p:nvGraphicFramePr>
        <p:xfrm>
          <a:off x="4820437" y="3404621"/>
          <a:ext cx="1080000" cy="26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2" imgW="4063320" imgH="990360" progId="">
                  <p:embed/>
                </p:oleObj>
              </mc:Choice>
              <mc:Fallback>
                <p:oleObj r:id="rId52" imgW="4063320" imgH="990360" progId="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57528ECC-5BF5-432C-B2BB-52F021BC7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820437" y="3404621"/>
                        <a:ext cx="1080000" cy="26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Imagem 66">
            <a:extLst>
              <a:ext uri="{FF2B5EF4-FFF2-40B4-BE49-F238E27FC236}">
                <a16:creationId xmlns:a16="http://schemas.microsoft.com/office/drawing/2014/main" id="{A405A56C-AF61-44D4-AC1D-9AD6FA0EED7D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66" y="2756032"/>
            <a:ext cx="481869" cy="533786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527C149A-BAE7-4825-828C-250E6BA0AA30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347199" y="4770547"/>
            <a:ext cx="8933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8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87454C99-3A4B-44A2-8DC9-1977DDBA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47" y="5970179"/>
            <a:ext cx="972000" cy="489399"/>
          </a:xfrm>
          <a:prstGeom prst="rect">
            <a:avLst/>
          </a:prstGeom>
        </p:spPr>
      </p:pic>
      <p:sp>
        <p:nvSpPr>
          <p:cNvPr id="39" name="Título 38">
            <a:extLst>
              <a:ext uri="{FF2B5EF4-FFF2-40B4-BE49-F238E27FC236}">
                <a16:creationId xmlns:a16="http://schemas.microsoft.com/office/drawing/2014/main" id="{0F560955-B5F8-4974-A441-ECBBC916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903789"/>
          </a:xfrm>
        </p:spPr>
        <p:txBody>
          <a:bodyPr/>
          <a:lstStyle/>
          <a:p>
            <a:pPr algn="l"/>
            <a:r>
              <a:rPr lang="pt-BR" dirty="0"/>
              <a:t>Nossos Clientes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CA1B20-09E7-4A89-A1A4-27346FEF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8" y="1540584"/>
            <a:ext cx="896698" cy="80722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FA330B3-7A18-4386-B072-D78F4316ED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9663" r="18382" b="32667"/>
          <a:stretch/>
        </p:blipFill>
        <p:spPr>
          <a:xfrm>
            <a:off x="2050320" y="1519854"/>
            <a:ext cx="859767" cy="25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8688F5F-B7FF-4628-AF93-24C75B9AD7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22002" r="24977" b="25079"/>
          <a:stretch/>
        </p:blipFill>
        <p:spPr>
          <a:xfrm>
            <a:off x="2044298" y="2110495"/>
            <a:ext cx="87181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2DA5A9C-9FEB-4A3A-A381-BA12AEAF1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7" y="2182495"/>
            <a:ext cx="800639" cy="2880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3484E47-1DBE-47E0-9EF2-DB3BE80E6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47" y="2923715"/>
            <a:ext cx="936000" cy="19889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3ABA66F5-C6DB-4F38-9394-57E8EBCDA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13" y="3219805"/>
            <a:ext cx="725268" cy="7560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EEA3CC7-2EDE-4C19-A5A4-5CD9401944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03" y="3440749"/>
            <a:ext cx="792000" cy="3960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56839307-E0E6-482B-BA9B-CB8996330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88" y="4005886"/>
            <a:ext cx="935999" cy="46800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AD56136-4167-4524-901C-289589690A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0" y="1983595"/>
            <a:ext cx="1362075" cy="6858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EB7E951A-33F1-4243-BB70-AB06462833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07" y="1429854"/>
            <a:ext cx="857999" cy="4320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7A21128-935B-48EB-B705-DB7B843D3DD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39791" r="20301" b="37642"/>
          <a:stretch/>
        </p:blipFill>
        <p:spPr>
          <a:xfrm>
            <a:off x="522436" y="4257886"/>
            <a:ext cx="1029077" cy="21600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577C6B98-DADB-4B83-8F30-544E6093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2751609"/>
            <a:ext cx="1020242" cy="4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39C6A4A7-23BE-4D6B-A9B2-C41101FECB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9" y="3609432"/>
            <a:ext cx="1301130" cy="140522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659FB73-115B-4657-A288-E191AC3536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06" y="2881221"/>
            <a:ext cx="828000" cy="283886"/>
          </a:xfrm>
          <a:prstGeom prst="rect">
            <a:avLst/>
          </a:prstGeom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3979CD2F-48A9-4EF9-A484-C6BA91FD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76" y="2879164"/>
            <a:ext cx="84705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845373E-1D4E-43A2-9929-97518BC2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62" y="1555854"/>
            <a:ext cx="920571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018DC9A-17A5-4AE7-B31D-CF0DBD6716A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6509" r="12886" b="29366"/>
          <a:stretch/>
        </p:blipFill>
        <p:spPr>
          <a:xfrm>
            <a:off x="3490298" y="4221886"/>
            <a:ext cx="839416" cy="252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E672C23-8803-47A4-8458-219A3CF16AC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6509" r="12067" b="29367"/>
          <a:stretch/>
        </p:blipFill>
        <p:spPr>
          <a:xfrm>
            <a:off x="3442006" y="3494750"/>
            <a:ext cx="936000" cy="280987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39127B7-DF2D-47AB-B068-7939CB8F917D}"/>
              </a:ext>
            </a:extLst>
          </p:cNvPr>
          <p:cNvCxnSpPr>
            <a:cxnSpLocks/>
          </p:cNvCxnSpPr>
          <p:nvPr/>
        </p:nvCxnSpPr>
        <p:spPr>
          <a:xfrm>
            <a:off x="6093927" y="1326970"/>
            <a:ext cx="0" cy="3242452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>
            <a:extLst>
              <a:ext uri="{FF2B5EF4-FFF2-40B4-BE49-F238E27FC236}">
                <a16:creationId xmlns:a16="http://schemas.microsoft.com/office/drawing/2014/main" id="{D45DEF95-8078-4DE5-8F21-F362712EA0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60582" y="3437654"/>
            <a:ext cx="900000" cy="89932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D887B8F7-F2C6-44F5-93E7-7B84334499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85310" y="3511534"/>
            <a:ext cx="900000" cy="228000"/>
          </a:xfrm>
          <a:prstGeom prst="rect">
            <a:avLst/>
          </a:prstGeom>
        </p:spPr>
      </p:pic>
      <p:pic>
        <p:nvPicPr>
          <p:cNvPr id="43" name="Picture 4" descr="http://www.sibelcosam.com/wp-content/themes/sibelco/images/SIBELCO-South-America.jpg">
            <a:extLst>
              <a:ext uri="{FF2B5EF4-FFF2-40B4-BE49-F238E27FC236}">
                <a16:creationId xmlns:a16="http://schemas.microsoft.com/office/drawing/2014/main" id="{38273E8F-6039-4C87-8EAD-67F418F5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09" y="3458750"/>
            <a:ext cx="1080000" cy="3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313C083-B334-4219-95BD-201B68DEB22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27301" r="11710" b="27265"/>
          <a:stretch/>
        </p:blipFill>
        <p:spPr>
          <a:xfrm>
            <a:off x="10685310" y="4195715"/>
            <a:ext cx="900000" cy="278171"/>
          </a:xfrm>
          <a:prstGeom prst="rect">
            <a:avLst/>
          </a:prstGeom>
        </p:spPr>
      </p:pic>
      <p:pic>
        <p:nvPicPr>
          <p:cNvPr id="45" name="Picture 5" descr="A:\GCOM\Logomarcas\Empresas\Unilever\Unilever_logomarca_bruta.jpg">
            <a:extLst>
              <a:ext uri="{FF2B5EF4-FFF2-40B4-BE49-F238E27FC236}">
                <a16:creationId xmlns:a16="http://schemas.microsoft.com/office/drawing/2014/main" id="{C0F80553-2EDA-4E6A-9839-26C843BC5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r="18750"/>
          <a:stretch/>
        </p:blipFill>
        <p:spPr bwMode="auto">
          <a:xfrm>
            <a:off x="7966178" y="4040811"/>
            <a:ext cx="576000" cy="5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lh6.googleusercontent.com/-l2k2K8q8jt8/AAAAAAAAAAI/AAAAAAAAAA4/oD2oBdbHi9w/photo.jpg">
            <a:extLst>
              <a:ext uri="{FF2B5EF4-FFF2-40B4-BE49-F238E27FC236}">
                <a16:creationId xmlns:a16="http://schemas.microsoft.com/office/drawing/2014/main" id="{E1B02EC4-B4E4-4437-B026-CF0F0CDB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4870" r="20539" b="40938"/>
          <a:stretch/>
        </p:blipFill>
        <p:spPr bwMode="auto">
          <a:xfrm>
            <a:off x="7732178" y="3458749"/>
            <a:ext cx="1044000" cy="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62732E8A-CF1E-4D79-B3F6-FA5E2B19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09" y="4275623"/>
            <a:ext cx="936000" cy="1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A:\GCOM\Logomarcas\Empresas\IBM\IBM.png">
            <a:extLst>
              <a:ext uri="{FF2B5EF4-FFF2-40B4-BE49-F238E27FC236}">
                <a16:creationId xmlns:a16="http://schemas.microsoft.com/office/drawing/2014/main" id="{F34D9023-D8DA-46B8-96D1-5087163B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78" y="1527334"/>
            <a:ext cx="612000" cy="2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8ABB1AC0-00B0-488A-A323-E4188C609FB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26423" y="1364731"/>
            <a:ext cx="768318" cy="983081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6C9B1058-FDC0-40FD-AB09-038B3D1899F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609" y="2128495"/>
            <a:ext cx="768000" cy="36000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C173600C-4807-4735-A882-A766EC984E1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9718" r="12304" b="30565"/>
          <a:stretch/>
        </p:blipFill>
        <p:spPr>
          <a:xfrm>
            <a:off x="6276975" y="2792924"/>
            <a:ext cx="1052832" cy="324000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84F3B8CE-55AF-4224-83CB-0D22EC1AC8F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50" y="2842572"/>
            <a:ext cx="642856" cy="252000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2729914A-5166-4B16-80CC-9E67549557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09" y="1519854"/>
            <a:ext cx="540000" cy="235284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3021F4DA-FD02-4603-8800-6872C45FBD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09" y="2696684"/>
            <a:ext cx="1080000" cy="543776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67A441C9-3BFF-4D37-B3C0-B12B6070EA5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721310" y="1555854"/>
            <a:ext cx="828000" cy="174038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E13DF347-BE58-463F-8A2C-E00E706E08D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310" y="2168117"/>
            <a:ext cx="756000" cy="263454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7EC4FAFF-E294-43C6-828F-A789021967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78" y="2254495"/>
            <a:ext cx="900000" cy="144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2C79F2E-C24E-4868-A29A-891AF985D56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71678" y="4828940"/>
            <a:ext cx="893282" cy="892609"/>
          </a:xfrm>
          <a:prstGeom prst="rect">
            <a:avLst/>
          </a:prstGeom>
        </p:spPr>
      </p:pic>
      <p:pic>
        <p:nvPicPr>
          <p:cNvPr id="83" name="Imagem 82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D0B36694-929B-48D3-B336-DF1A7EDCCF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42" y="4843221"/>
            <a:ext cx="561808" cy="216000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67AD7F96-307D-487B-8622-A764F4C552C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975915" y="6070778"/>
            <a:ext cx="972000" cy="388800"/>
          </a:xfrm>
          <a:prstGeom prst="rect">
            <a:avLst/>
          </a:prstGeom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30F66FAD-77A2-4D5F-BBFC-BD028FD5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46" y="6146621"/>
            <a:ext cx="936000" cy="1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A:\GCOM\Logomarcas\Empresas\SKF\SKF_logo_bruto.png">
            <a:extLst>
              <a:ext uri="{FF2B5EF4-FFF2-40B4-BE49-F238E27FC236}">
                <a16:creationId xmlns:a16="http://schemas.microsoft.com/office/drawing/2014/main" id="{3C3A9E59-1940-4300-8949-08CA63D1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15" y="5469553"/>
            <a:ext cx="828000" cy="2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3C6B3AF-A7D4-495C-9CCA-9E7E1B406CEB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9742" r="16571" b="25426"/>
          <a:stretch/>
        </p:blipFill>
        <p:spPr>
          <a:xfrm>
            <a:off x="2029915" y="4776203"/>
            <a:ext cx="864000" cy="350037"/>
          </a:xfrm>
          <a:prstGeom prst="rect">
            <a:avLst/>
          </a:prstGeom>
        </p:spPr>
      </p:pic>
      <p:pic>
        <p:nvPicPr>
          <p:cNvPr id="87" name="Picture 4" descr="http://www.kvazar.com.br/imagens/logo1.jpg">
            <a:extLst>
              <a:ext uri="{FF2B5EF4-FFF2-40B4-BE49-F238E27FC236}">
                <a16:creationId xmlns:a16="http://schemas.microsoft.com/office/drawing/2014/main" id="{8CBF9060-64EE-4E42-9901-D0B24B8D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47" y="5397993"/>
            <a:ext cx="756000" cy="3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D8B273-DD57-426F-9035-E6FC39CD1957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5937" r="15273" b="20914"/>
          <a:stretch/>
        </p:blipFill>
        <p:spPr>
          <a:xfrm>
            <a:off x="4875047" y="4775638"/>
            <a:ext cx="936000" cy="351166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8A98903B-C8EE-4F1F-84CD-901A5D74C53D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1" y="4789640"/>
            <a:ext cx="792000" cy="336600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2C569E4E-49AC-49C1-ACD7-95F866AC7D2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93618" y="6027578"/>
            <a:ext cx="435020" cy="43200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5C750DC6-545D-41F9-A2CB-992A79D76F1A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32172" r="12690" b="35048"/>
          <a:stretch/>
        </p:blipFill>
        <p:spPr>
          <a:xfrm>
            <a:off x="3395346" y="5469553"/>
            <a:ext cx="1008000" cy="224801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4B1CB1B8-E9E1-400C-B7FC-87C573EF446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443391" y="4842393"/>
            <a:ext cx="720000" cy="283847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5C0DBE85-3F53-4E48-B4A9-500C722B0AB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66" y="5404173"/>
            <a:ext cx="833275" cy="351166"/>
          </a:xfrm>
          <a:prstGeom prst="rect">
            <a:avLst/>
          </a:prstGeom>
        </p:spPr>
      </p:pic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B19E9C9C-7AA3-464C-9477-0318CE6E8657}"/>
              </a:ext>
            </a:extLst>
          </p:cNvPr>
          <p:cNvCxnSpPr>
            <a:cxnSpLocks/>
          </p:cNvCxnSpPr>
          <p:nvPr/>
        </p:nvCxnSpPr>
        <p:spPr>
          <a:xfrm>
            <a:off x="7534436" y="5382714"/>
            <a:ext cx="0" cy="1180132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m 89">
            <a:extLst>
              <a:ext uri="{FF2B5EF4-FFF2-40B4-BE49-F238E27FC236}">
                <a16:creationId xmlns:a16="http://schemas.microsoft.com/office/drawing/2014/main" id="{3E4E5F99-0B23-4C19-88C8-95ED1849719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835160" y="5588917"/>
            <a:ext cx="900000" cy="695904"/>
          </a:xfrm>
          <a:prstGeom prst="rect">
            <a:avLst/>
          </a:prstGeom>
        </p:spPr>
      </p:pic>
      <p:pic>
        <p:nvPicPr>
          <p:cNvPr id="91" name="Picture 15">
            <a:extLst>
              <a:ext uri="{FF2B5EF4-FFF2-40B4-BE49-F238E27FC236}">
                <a16:creationId xmlns:a16="http://schemas.microsoft.com/office/drawing/2014/main" id="{D513FE79-1E8C-4553-849F-390CD201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46" y="5523435"/>
            <a:ext cx="629618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F7FF8577-F845-4097-AB3F-C220D844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304" y="5382714"/>
            <a:ext cx="513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Imagem 92">
            <a:extLst>
              <a:ext uri="{FF2B5EF4-FFF2-40B4-BE49-F238E27FC236}">
                <a16:creationId xmlns:a16="http://schemas.microsoft.com/office/drawing/2014/main" id="{E065AAD6-28E8-4286-B222-AFEBA109C67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2" y="6082757"/>
            <a:ext cx="1008000" cy="338823"/>
          </a:xfrm>
          <a:prstGeom prst="rect">
            <a:avLst/>
          </a:prstGeom>
        </p:spPr>
      </p:pic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F0BE3F4E-97C5-4962-9801-BAD0FAE506C8}"/>
              </a:ext>
            </a:extLst>
          </p:cNvPr>
          <p:cNvCxnSpPr>
            <a:cxnSpLocks/>
          </p:cNvCxnSpPr>
          <p:nvPr/>
        </p:nvCxnSpPr>
        <p:spPr>
          <a:xfrm>
            <a:off x="386409" y="4606671"/>
            <a:ext cx="11469810" cy="668573"/>
          </a:xfrm>
          <a:prstGeom prst="bentConnector3">
            <a:avLst>
              <a:gd name="adj1" fmla="val 62217"/>
            </a:avLst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7F33285-1697-447A-BE25-AC573BD37C4D}"/>
              </a:ext>
            </a:extLst>
          </p:cNvPr>
          <p:cNvCxnSpPr>
            <a:cxnSpLocks/>
          </p:cNvCxnSpPr>
          <p:nvPr/>
        </p:nvCxnSpPr>
        <p:spPr>
          <a:xfrm>
            <a:off x="6276975" y="3286760"/>
            <a:ext cx="557924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m 75">
            <a:extLst>
              <a:ext uri="{FF2B5EF4-FFF2-40B4-BE49-F238E27FC236}">
                <a16:creationId xmlns:a16="http://schemas.microsoft.com/office/drawing/2014/main" id="{9485D8FA-47A2-453F-A0D5-0052D1DD7BE0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25697" r="16391" b="16703"/>
          <a:stretch/>
        </p:blipFill>
        <p:spPr>
          <a:xfrm>
            <a:off x="9253142" y="4762120"/>
            <a:ext cx="936104" cy="395023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542B5E72-C61B-41DC-8DF6-D7786A33C39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019793" y="4122814"/>
            <a:ext cx="698809" cy="3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82C187-619A-4CF6-9D2B-58E2E13D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429951"/>
            <a:ext cx="1080000" cy="825813"/>
          </a:xfrm>
          <a:prstGeom prst="rect">
            <a:avLst/>
          </a:prstGeom>
        </p:spPr>
      </p:pic>
      <p:sp>
        <p:nvSpPr>
          <p:cNvPr id="5" name="Título 38">
            <a:extLst>
              <a:ext uri="{FF2B5EF4-FFF2-40B4-BE49-F238E27FC236}">
                <a16:creationId xmlns:a16="http://schemas.microsoft.com/office/drawing/2014/main" id="{F3ED737E-2C95-4879-9183-864DC34F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808063"/>
          </a:xfrm>
        </p:spPr>
        <p:txBody>
          <a:bodyPr/>
          <a:lstStyle/>
          <a:p>
            <a:pPr algn="l"/>
            <a:r>
              <a:rPr lang="pt-BR" dirty="0"/>
              <a:t>Nossos Clientes</a:t>
            </a:r>
          </a:p>
        </p:txBody>
      </p:sp>
      <p:pic>
        <p:nvPicPr>
          <p:cNvPr id="45" name="Imagem 44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5068D599-C291-4E74-8375-0D0E02A0B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331" y="2804507"/>
            <a:ext cx="647419" cy="360000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00368DCB-FEF5-4C9F-BB08-873828B9E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t="15164" r="34716" b="17310"/>
          <a:stretch/>
        </p:blipFill>
        <p:spPr>
          <a:xfrm>
            <a:off x="6522265" y="1400969"/>
            <a:ext cx="561185" cy="540000"/>
          </a:xfrm>
          <a:prstGeom prst="rect">
            <a:avLst/>
          </a:prstGeom>
        </p:spPr>
      </p:pic>
      <p:pic>
        <p:nvPicPr>
          <p:cNvPr id="48" name="Picture 11">
            <a:extLst>
              <a:ext uri="{FF2B5EF4-FFF2-40B4-BE49-F238E27FC236}">
                <a16:creationId xmlns:a16="http://schemas.microsoft.com/office/drawing/2014/main" id="{774F4718-6800-4BE2-82A8-F426C3AD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28" y="1454969"/>
            <a:ext cx="602423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2" descr="\\10.11.3.2\Agência\Apresentações\Recursos\Logotipos\sany.jpg">
            <a:extLst>
              <a:ext uri="{FF2B5EF4-FFF2-40B4-BE49-F238E27FC236}">
                <a16:creationId xmlns:a16="http://schemas.microsoft.com/office/drawing/2014/main" id="{138B8A2C-9926-41C3-93E1-B88E16E9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385" y="2083666"/>
            <a:ext cx="388448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\\10.11.3.2\Agência\Apresentações\Recursos\Logotipos\Automotivos\chery.jpg">
            <a:extLst>
              <a:ext uri="{FF2B5EF4-FFF2-40B4-BE49-F238E27FC236}">
                <a16:creationId xmlns:a16="http://schemas.microsoft.com/office/drawing/2014/main" id="{C9398839-DC38-42F9-B707-AB3775B0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39" y="2147908"/>
            <a:ext cx="648000" cy="3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5E46F40F-A913-4E00-802C-3C933E001C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31227" r="13949" b="31776"/>
          <a:stretch/>
        </p:blipFill>
        <p:spPr>
          <a:xfrm>
            <a:off x="4938251" y="2209666"/>
            <a:ext cx="855722" cy="21600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F98B1666-B440-4343-9EB2-7EB7769414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01" y="1436969"/>
            <a:ext cx="810390" cy="468000"/>
          </a:xfrm>
          <a:prstGeom prst="rect">
            <a:avLst/>
          </a:prstGeom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FC2E8509-D784-4BAB-BBEC-DE63E75B8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 bwMode="auto">
          <a:xfrm>
            <a:off x="2182370" y="2137666"/>
            <a:ext cx="56805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E2948E96-9B4A-407D-ADE0-B9F2CACA9C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8" b="30989"/>
          <a:stretch/>
        </p:blipFill>
        <p:spPr>
          <a:xfrm>
            <a:off x="1874399" y="2876507"/>
            <a:ext cx="1183994" cy="21600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7FB2626B-4F35-45D2-9C42-463640F809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24671" r="11464" b="17347"/>
          <a:stretch/>
        </p:blipFill>
        <p:spPr>
          <a:xfrm>
            <a:off x="570970" y="2822507"/>
            <a:ext cx="839853" cy="324000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9A2126B9-B638-4C3A-BB10-3B2A1EDC4D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0" y="2191666"/>
            <a:ext cx="833055" cy="252000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22BD4BA5-EBA1-497E-A657-358BCDC69E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59" y="1544969"/>
            <a:ext cx="787500" cy="252000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4C07FBC1-36D3-4C4F-AA37-E01F432EC6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9" y="3601300"/>
            <a:ext cx="1044000" cy="138330"/>
          </a:xfrm>
          <a:prstGeom prst="rect">
            <a:avLst/>
          </a:prstGeom>
        </p:spPr>
      </p:pic>
      <p:pic>
        <p:nvPicPr>
          <p:cNvPr id="63" name="Picture 8" descr="A:\GCOM\Logomarcas\Empresas\SKF\SKF_logo_bruto.png">
            <a:extLst>
              <a:ext uri="{FF2B5EF4-FFF2-40B4-BE49-F238E27FC236}">
                <a16:creationId xmlns:a16="http://schemas.microsoft.com/office/drawing/2014/main" id="{38810341-9D0F-4E01-B2C0-6C0AC2BB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6" y="1548795"/>
            <a:ext cx="900000" cy="2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BE13B0B3-1B21-4943-AEDE-87D69273450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34900" r="8180" b="34914"/>
          <a:stretch/>
        </p:blipFill>
        <p:spPr>
          <a:xfrm>
            <a:off x="6262857" y="3570012"/>
            <a:ext cx="1080000" cy="200907"/>
          </a:xfrm>
          <a:prstGeom prst="rect">
            <a:avLst/>
          </a:prstGeom>
        </p:spPr>
      </p:pic>
      <p:pic>
        <p:nvPicPr>
          <p:cNvPr id="66" name="Picture 3" descr="A:\GCOM\Logomarcas\Empresas\Kwangjin\Kwangjin_cliente.jpg">
            <a:extLst>
              <a:ext uri="{FF2B5EF4-FFF2-40B4-BE49-F238E27FC236}">
                <a16:creationId xmlns:a16="http://schemas.microsoft.com/office/drawing/2014/main" id="{675BECE3-0DB1-46DB-9643-F7283E30B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35562" r="16402" b="32470"/>
          <a:stretch/>
        </p:blipFill>
        <p:spPr bwMode="auto">
          <a:xfrm>
            <a:off x="7712095" y="2851067"/>
            <a:ext cx="1070643" cy="2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58836300-BCBB-4614-B824-0E9EC1C534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67730" y="2726446"/>
            <a:ext cx="669759" cy="479005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F6FBB86A-BF5D-40F4-9806-C82DE6E1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76" y="2747952"/>
            <a:ext cx="1069273" cy="4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">
            <a:extLst>
              <a:ext uri="{FF2B5EF4-FFF2-40B4-BE49-F238E27FC236}">
                <a16:creationId xmlns:a16="http://schemas.microsoft.com/office/drawing/2014/main" id="{CC28C397-0943-4E7C-B5A1-D311526D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240" y="1508969"/>
            <a:ext cx="6156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ADCF83F0-C24E-4D63-89E9-455F737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40" y="2067666"/>
            <a:ext cx="360000" cy="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C115C8C2-29C3-4264-B9FA-8E1DE9D8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73" y="2065666"/>
            <a:ext cx="5438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B166594E-0DFE-4794-BF24-ED46BBC1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28" y="3544465"/>
            <a:ext cx="53936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E62305D2-62A7-41F6-AC52-77893422C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-6216"/>
          <a:stretch/>
        </p:blipFill>
        <p:spPr bwMode="auto">
          <a:xfrm>
            <a:off x="6262857" y="2895940"/>
            <a:ext cx="1080000" cy="17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BCC1258F-8127-4DD0-B264-4132A62B061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3547128"/>
            <a:ext cx="828000" cy="246675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B037C16A-8742-4C1D-A7EB-E89DBF99147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83" y="3544465"/>
            <a:ext cx="610267" cy="252000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07964F62-0C9E-4497-AFDA-29C1E55FB6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39" y="2918357"/>
            <a:ext cx="1080000" cy="132300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DF193ACC-F609-48F3-8805-F570E648E8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6" y="3548066"/>
            <a:ext cx="612000" cy="244799"/>
          </a:xfrm>
          <a:prstGeom prst="rect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D2266479-1F64-4F08-AF5D-15CC77C0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73" y="3562465"/>
            <a:ext cx="1006532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">
            <a:extLst>
              <a:ext uri="{FF2B5EF4-FFF2-40B4-BE49-F238E27FC236}">
                <a16:creationId xmlns:a16="http://schemas.microsoft.com/office/drawing/2014/main" id="{A06AF5B6-319A-4D70-AF16-515E2E24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33" y="3490465"/>
            <a:ext cx="57461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AB971B30-24B7-4877-899C-7090E6ACF9B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4000" y="4233146"/>
            <a:ext cx="1116000" cy="796543"/>
          </a:xfrm>
          <a:prstGeom prst="rect">
            <a:avLst/>
          </a:prstGeom>
        </p:spPr>
      </p:pic>
      <p:pic>
        <p:nvPicPr>
          <p:cNvPr id="82" name="Picture 4" descr="http://media.mwcradio.com/mimesis/2010-11/15/Caterpillar_jpg_475x310_q85.jpg">
            <a:extLst>
              <a:ext uri="{FF2B5EF4-FFF2-40B4-BE49-F238E27FC236}">
                <a16:creationId xmlns:a16="http://schemas.microsoft.com/office/drawing/2014/main" id="{754F504B-FDA4-4D35-BEB4-E549DB2E4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1505" r="4561" b="15672"/>
          <a:stretch/>
        </p:blipFill>
        <p:spPr bwMode="auto">
          <a:xfrm>
            <a:off x="2229906" y="4163414"/>
            <a:ext cx="4729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m 82">
            <a:extLst>
              <a:ext uri="{FF2B5EF4-FFF2-40B4-BE49-F238E27FC236}">
                <a16:creationId xmlns:a16="http://schemas.microsoft.com/office/drawing/2014/main" id="{25C6458F-56EC-4E01-9529-E6790B95958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06" y="6165711"/>
            <a:ext cx="746667" cy="252000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E11BB5DE-97F5-48FD-AF4F-EEBE28D5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85" y="4181414"/>
            <a:ext cx="950945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 descr="Resultado de imagem para valtra logo">
            <a:extLst>
              <a:ext uri="{FF2B5EF4-FFF2-40B4-BE49-F238E27FC236}">
                <a16:creationId xmlns:a16="http://schemas.microsoft.com/office/drawing/2014/main" id="{B7CBB8D2-9E8F-4FD3-8B88-B32B31BA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39" y="4129620"/>
            <a:ext cx="936000" cy="3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85EDA922-578C-4E15-BB1F-94D04A493CBF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32120" r="14435" b="34473"/>
          <a:stretch/>
        </p:blipFill>
        <p:spPr>
          <a:xfrm>
            <a:off x="523582" y="6183711"/>
            <a:ext cx="934629" cy="216000"/>
          </a:xfrm>
          <a:prstGeom prst="rect">
            <a:avLst/>
          </a:prstGeom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4E32957B-FB94-4B07-95B7-F574E933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03" y="4881963"/>
            <a:ext cx="1015308" cy="1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5">
            <a:extLst>
              <a:ext uri="{FF2B5EF4-FFF2-40B4-BE49-F238E27FC236}">
                <a16:creationId xmlns:a16="http://schemas.microsoft.com/office/drawing/2014/main" id="{3E38A0DB-A00F-4C1D-8720-7C06DE64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08" y="4845890"/>
            <a:ext cx="648376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 descr="C:\Users\Francisco Tiago\Desktop\john_deere.png">
            <a:extLst>
              <a:ext uri="{FF2B5EF4-FFF2-40B4-BE49-F238E27FC236}">
                <a16:creationId xmlns:a16="http://schemas.microsoft.com/office/drawing/2014/main" id="{D5E0D312-EB97-4741-A7F7-E96D4B28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7" y="4719890"/>
            <a:ext cx="73266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965D21C2-FFBA-44EA-A167-6179BED1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89" y="4127414"/>
            <a:ext cx="76924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0669C957-413D-4434-B774-4AFEFC12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14" y="4863890"/>
            <a:ext cx="902397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1D7CDBB2-40A7-4A91-B0B9-1F39C6919613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32667" r="18066" b="30587"/>
          <a:stretch/>
        </p:blipFill>
        <p:spPr>
          <a:xfrm>
            <a:off x="4926357" y="6165712"/>
            <a:ext cx="879511" cy="251998"/>
          </a:xfrm>
          <a:prstGeom prst="rect">
            <a:avLst/>
          </a:prstGeom>
        </p:spPr>
      </p:pic>
      <p:pic>
        <p:nvPicPr>
          <p:cNvPr id="100" name="Imagem 99">
            <a:extLst>
              <a:ext uri="{FF2B5EF4-FFF2-40B4-BE49-F238E27FC236}">
                <a16:creationId xmlns:a16="http://schemas.microsoft.com/office/drawing/2014/main" id="{5A89CE0D-A149-41DA-993B-59E9353A8B40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32989" r="12368" b="33953"/>
          <a:stretch/>
        </p:blipFill>
        <p:spPr>
          <a:xfrm>
            <a:off x="1977213" y="6183711"/>
            <a:ext cx="978367" cy="216000"/>
          </a:xfrm>
          <a:prstGeom prst="rect">
            <a:avLst/>
          </a:prstGeom>
        </p:spPr>
      </p:pic>
      <p:pic>
        <p:nvPicPr>
          <p:cNvPr id="101" name="Imagem 100">
            <a:extLst>
              <a:ext uri="{FF2B5EF4-FFF2-40B4-BE49-F238E27FC236}">
                <a16:creationId xmlns:a16="http://schemas.microsoft.com/office/drawing/2014/main" id="{FE327BB3-DAC4-494A-B1B2-E69727F7137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80" y="5485139"/>
            <a:ext cx="926155" cy="252000"/>
          </a:xfrm>
          <a:prstGeom prst="rect">
            <a:avLst/>
          </a:prstGeom>
        </p:spPr>
      </p:pic>
      <p:pic>
        <p:nvPicPr>
          <p:cNvPr id="102" name="Picture 2" descr="C:\Users\Francisco Tiago\Desktop\dabo.jpg">
            <a:extLst>
              <a:ext uri="{FF2B5EF4-FFF2-40B4-BE49-F238E27FC236}">
                <a16:creationId xmlns:a16="http://schemas.microsoft.com/office/drawing/2014/main" id="{44B0E650-DB01-4325-86A3-45B28A98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11" y="6183711"/>
            <a:ext cx="10228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Imagem 102">
            <a:extLst>
              <a:ext uri="{FF2B5EF4-FFF2-40B4-BE49-F238E27FC236}">
                <a16:creationId xmlns:a16="http://schemas.microsoft.com/office/drawing/2014/main" id="{CD60B856-A078-4399-8DC1-00957F11E37E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1" y="5431139"/>
            <a:ext cx="882831" cy="360000"/>
          </a:xfrm>
          <a:prstGeom prst="rect">
            <a:avLst/>
          </a:prstGeom>
        </p:spPr>
      </p:pic>
      <p:pic>
        <p:nvPicPr>
          <p:cNvPr id="105" name="Imagem 104" descr="http://img.directindustry.com/images_di/logo-p/akg-L16250.gif">
            <a:extLst>
              <a:ext uri="{FF2B5EF4-FFF2-40B4-BE49-F238E27FC236}">
                <a16:creationId xmlns:a16="http://schemas.microsoft.com/office/drawing/2014/main" id="{0BD39221-A9E4-49D0-8517-5343B24A6BB6}"/>
              </a:ext>
            </a:extLst>
          </p:cNvPr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416" y="5471719"/>
            <a:ext cx="790047" cy="27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5566681E-3E94-4768-B94C-BDE4C07B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09" y="6012415"/>
            <a:ext cx="504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3425D7F5-50B4-475C-9A16-0EA7BD458421}"/>
              </a:ext>
            </a:extLst>
          </p:cNvPr>
          <p:cNvCxnSpPr>
            <a:cxnSpLocks/>
          </p:cNvCxnSpPr>
          <p:nvPr/>
        </p:nvCxnSpPr>
        <p:spPr>
          <a:xfrm>
            <a:off x="7516320" y="4631417"/>
            <a:ext cx="0" cy="1884998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ADC85742-D0B0-4D3B-8429-4C66CEB1633C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747794" y="4544472"/>
            <a:ext cx="1017891" cy="796543"/>
          </a:xfrm>
          <a:prstGeom prst="rect">
            <a:avLst/>
          </a:prstGeom>
        </p:spPr>
      </p:pic>
      <p:pic>
        <p:nvPicPr>
          <p:cNvPr id="111" name="Imagem 110">
            <a:extLst>
              <a:ext uri="{FF2B5EF4-FFF2-40B4-BE49-F238E27FC236}">
                <a16:creationId xmlns:a16="http://schemas.microsoft.com/office/drawing/2014/main" id="{66DE0D63-EC59-4B7B-B485-0C4ED338B8D2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26665" r="9373" b="26817"/>
          <a:stretch/>
        </p:blipFill>
        <p:spPr>
          <a:xfrm>
            <a:off x="9193663" y="4764599"/>
            <a:ext cx="1017892" cy="319012"/>
          </a:xfrm>
          <a:prstGeom prst="rect">
            <a:avLst/>
          </a:prstGeom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2860D130-22E2-4A71-AB42-57B1AE9F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455" y="4798105"/>
            <a:ext cx="69517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m 112">
            <a:extLst>
              <a:ext uri="{FF2B5EF4-FFF2-40B4-BE49-F238E27FC236}">
                <a16:creationId xmlns:a16="http://schemas.microsoft.com/office/drawing/2014/main" id="{4F2F4628-0C13-4E82-8A36-BBBA3B20D585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69" y="5466493"/>
            <a:ext cx="972918" cy="288000"/>
          </a:xfrm>
          <a:prstGeom prst="rect">
            <a:avLst/>
          </a:prstGeom>
        </p:spPr>
      </p:pic>
      <p:pic>
        <p:nvPicPr>
          <p:cNvPr id="114" name="Picture 5">
            <a:extLst>
              <a:ext uri="{FF2B5EF4-FFF2-40B4-BE49-F238E27FC236}">
                <a16:creationId xmlns:a16="http://schemas.microsoft.com/office/drawing/2014/main" id="{C85D814B-865A-4E7C-8C7A-1B9E8438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89" y="6125002"/>
            <a:ext cx="994854" cy="2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m 114">
            <a:extLst>
              <a:ext uri="{FF2B5EF4-FFF2-40B4-BE49-F238E27FC236}">
                <a16:creationId xmlns:a16="http://schemas.microsoft.com/office/drawing/2014/main" id="{CE056824-2425-409C-9379-139D5D0A293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78" y="5450558"/>
            <a:ext cx="856436" cy="321163"/>
          </a:xfrm>
          <a:prstGeom prst="rect">
            <a:avLst/>
          </a:prstGeom>
        </p:spPr>
      </p:pic>
      <p:pic>
        <p:nvPicPr>
          <p:cNvPr id="118" name="Picture 3">
            <a:extLst>
              <a:ext uri="{FF2B5EF4-FFF2-40B4-BE49-F238E27FC236}">
                <a16:creationId xmlns:a16="http://schemas.microsoft.com/office/drawing/2014/main" id="{2FDF754A-48F9-4E5D-9250-4E6A330F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77" y="5503139"/>
            <a:ext cx="1001464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m 118">
            <a:extLst>
              <a:ext uri="{FF2B5EF4-FFF2-40B4-BE49-F238E27FC236}">
                <a16:creationId xmlns:a16="http://schemas.microsoft.com/office/drawing/2014/main" id="{18E6FF8A-0B24-4E3A-8A0D-59E96C267834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69" y="6079721"/>
            <a:ext cx="830943" cy="360000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0C2D7AEC-5615-41B2-A4B0-57C57E211AD3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04" y="5373331"/>
            <a:ext cx="475617" cy="475617"/>
          </a:xfrm>
          <a:prstGeom prst="rect">
            <a:avLst/>
          </a:prstGeom>
        </p:spPr>
      </p:pic>
      <p:pic>
        <p:nvPicPr>
          <p:cNvPr id="121" name="Imagem 120">
            <a:extLst>
              <a:ext uri="{FF2B5EF4-FFF2-40B4-BE49-F238E27FC236}">
                <a16:creationId xmlns:a16="http://schemas.microsoft.com/office/drawing/2014/main" id="{9B2D734B-59BE-4E5B-8354-A6CCEBB96931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41" y="5488609"/>
            <a:ext cx="771428" cy="18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F45FCE7-00A8-4592-9794-E1D3E99100AC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23131" r="16098" b="29616"/>
          <a:stretch/>
        </p:blipFill>
        <p:spPr>
          <a:xfrm>
            <a:off x="4953516" y="1527348"/>
            <a:ext cx="825192" cy="2872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22F7DB-53A7-43C3-AB48-B4777F71D580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680" y="4082817"/>
            <a:ext cx="1030431" cy="175808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6D191D78-4403-4CBC-9BDC-64F249708D77}"/>
              </a:ext>
            </a:extLst>
          </p:cNvPr>
          <p:cNvCxnSpPr>
            <a:cxnSpLocks/>
          </p:cNvCxnSpPr>
          <p:nvPr/>
        </p:nvCxnSpPr>
        <p:spPr>
          <a:xfrm>
            <a:off x="354354" y="4012968"/>
            <a:ext cx="11423646" cy="409355"/>
          </a:xfrm>
          <a:prstGeom prst="bentConnector3">
            <a:avLst>
              <a:gd name="adj1" fmla="val 6293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0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 hidden="1">
            <a:extLst>
              <a:ext uri="{FF2B5EF4-FFF2-40B4-BE49-F238E27FC236}">
                <a16:creationId xmlns:a16="http://schemas.microsoft.com/office/drawing/2014/main" id="{1CCBBC72-A4E5-458A-A154-5B94853AE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594EC6-E21E-4ED1-AC76-4F9C38F61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3" y="1534791"/>
            <a:ext cx="900000" cy="899323"/>
          </a:xfrm>
          <a:prstGeom prst="rect">
            <a:avLst/>
          </a:prstGeom>
        </p:spPr>
      </p:pic>
      <p:sp>
        <p:nvSpPr>
          <p:cNvPr id="4" name="Título 38">
            <a:extLst>
              <a:ext uri="{FF2B5EF4-FFF2-40B4-BE49-F238E27FC236}">
                <a16:creationId xmlns:a16="http://schemas.microsoft.com/office/drawing/2014/main" id="{56B7FB2F-F16B-4301-BA6A-E59F715C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000"/>
            <a:ext cx="7128000" cy="808063"/>
          </a:xfrm>
        </p:spPr>
        <p:txBody>
          <a:bodyPr/>
          <a:lstStyle/>
          <a:p>
            <a:pPr algn="l"/>
            <a:r>
              <a:rPr lang="pt-BR" dirty="0"/>
              <a:t>Nossos Clientes</a:t>
            </a:r>
          </a:p>
        </p:txBody>
      </p:sp>
      <p:pic>
        <p:nvPicPr>
          <p:cNvPr id="5" name="Picture 4" descr="A:\GCOM\Logomarcas\Empresas\Atento\Atento_logomarca_bruta.jpg">
            <a:extLst>
              <a:ext uri="{FF2B5EF4-FFF2-40B4-BE49-F238E27FC236}">
                <a16:creationId xmlns:a16="http://schemas.microsoft.com/office/drawing/2014/main" id="{92E13AAC-CD2C-4112-A29C-AAC62C68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57" y="1501966"/>
            <a:ext cx="9204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3290996-32B8-426C-9F9F-4EE71ADF7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78" y="1401016"/>
            <a:ext cx="1116000" cy="56190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7097813-DEA9-4DA5-86F9-8109BAC598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t="18056" r="18056" b="18486"/>
          <a:stretch/>
        </p:blipFill>
        <p:spPr>
          <a:xfrm>
            <a:off x="2027381" y="2126514"/>
            <a:ext cx="871804" cy="435137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8CB9B925-E797-43C1-A8C8-D77B743F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78" y="2200671"/>
            <a:ext cx="720000" cy="1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9C1577E-F2AE-4797-B5E5-33F1CBA5B3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21969" r="18066" b="21968"/>
          <a:stretch/>
        </p:blipFill>
        <p:spPr>
          <a:xfrm>
            <a:off x="3454495" y="2739546"/>
            <a:ext cx="912166" cy="38448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2CA8B7F-DE9E-4A0E-9406-648D91D657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83" y="2883068"/>
            <a:ext cx="1080000" cy="179325"/>
          </a:xfrm>
          <a:prstGeom prst="rect">
            <a:avLst/>
          </a:prstGeom>
        </p:spPr>
      </p:pic>
      <p:pic>
        <p:nvPicPr>
          <p:cNvPr id="10" name="Imagem 9" descr="Uma imagem contendo objeto&#10;&#10;Descrição gerada com alta confiança">
            <a:extLst>
              <a:ext uri="{FF2B5EF4-FFF2-40B4-BE49-F238E27FC236}">
                <a16:creationId xmlns:a16="http://schemas.microsoft.com/office/drawing/2014/main" id="{1E070BAB-7E89-46A7-9315-7A9548D885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04" y="5401385"/>
            <a:ext cx="900000" cy="450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5D80C3A-EA29-4478-B4CD-9CC24ECCB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7461" y="5576185"/>
            <a:ext cx="1166592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6B3088-EF60-451D-ADFC-86C1DFC6F5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0255" y="4190317"/>
            <a:ext cx="900000" cy="88794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9C13F2-3FA7-46AB-A3AF-155058C78D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2" y="4207770"/>
            <a:ext cx="1080000" cy="293178"/>
          </a:xfrm>
          <a:prstGeom prst="rect">
            <a:avLst/>
          </a:prstGeom>
        </p:spPr>
      </p:pic>
      <p:pic>
        <p:nvPicPr>
          <p:cNvPr id="17" name="Picture 2" descr="http://4pmesites.com.br/serembalagens/wp-content/uploads/sites/14/2016/01/SERlogo.png">
            <a:extLst>
              <a:ext uri="{FF2B5EF4-FFF2-40B4-BE49-F238E27FC236}">
                <a16:creationId xmlns:a16="http://schemas.microsoft.com/office/drawing/2014/main" id="{6A3774CC-25F9-4B43-A43A-B72316C1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02" y="4767830"/>
            <a:ext cx="7887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BCFFD42-D2C4-47F0-B667-26F79CC3171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25845"/>
          <a:stretch/>
        </p:blipFill>
        <p:spPr>
          <a:xfrm>
            <a:off x="2222655" y="3397234"/>
            <a:ext cx="481256" cy="504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EF57B53-900E-4628-83D3-B7AD37C95C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15755" y="4242615"/>
            <a:ext cx="936000" cy="79140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30FC00B-B952-4FB3-BF03-782E7C4F2C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34" y="4259603"/>
            <a:ext cx="853334" cy="144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B7959EE-6873-4805-A920-805E102D1FC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01" y="4774688"/>
            <a:ext cx="792000" cy="2274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08F100-C644-4309-904D-13122A5316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4155" y="3541311"/>
            <a:ext cx="900000" cy="911476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0197912F-009C-454F-A634-7DA8FF68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84" y="4218311"/>
            <a:ext cx="86999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694495-B8CB-4103-836F-94B6BF66BC3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19234" r="31847" b="21260"/>
          <a:stretch/>
        </p:blipFill>
        <p:spPr>
          <a:xfrm>
            <a:off x="5058796" y="3438725"/>
            <a:ext cx="545839" cy="432000"/>
          </a:xfrm>
          <a:prstGeom prst="rect">
            <a:avLst/>
          </a:prstGeom>
        </p:spPr>
      </p:pic>
      <p:pic>
        <p:nvPicPr>
          <p:cNvPr id="29" name="Picture 11" descr="A:\GCOM\Logomarcas\Empresas\Zinkpower\Logo_Zinkpower_bruto.jpg">
            <a:extLst>
              <a:ext uri="{FF2B5EF4-FFF2-40B4-BE49-F238E27FC236}">
                <a16:creationId xmlns:a16="http://schemas.microsoft.com/office/drawing/2014/main" id="{D4934EC1-9A06-4D0D-B690-76B9CB9A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9" y="5402206"/>
            <a:ext cx="9054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68CE8A56-14F4-4DD9-92FA-48A53C45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15" y="4207495"/>
            <a:ext cx="1080000" cy="25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C202154-261A-4ADF-A08F-F4CA6F7FCA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5" y="3344949"/>
            <a:ext cx="611426" cy="561929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D5147EB-7E20-402C-9116-93828D50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" y="4731830"/>
            <a:ext cx="74541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D2F5E110-E935-4DD2-83CC-CDEC0F41BC5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48" y="4926021"/>
            <a:ext cx="1227260" cy="1080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1529CCA-E02B-414D-9D9A-D016394E4A8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62" y="5367615"/>
            <a:ext cx="508107" cy="4320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1D067CCC-BCCC-4A68-BDBE-85BBAECE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78" y="4240474"/>
            <a:ext cx="1080000" cy="1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http://tendaatacado.vteximg.com.br/arquivos/logo.png?v=635615828942130000">
            <a:extLst>
              <a:ext uri="{FF2B5EF4-FFF2-40B4-BE49-F238E27FC236}">
                <a16:creationId xmlns:a16="http://schemas.microsoft.com/office/drawing/2014/main" id="{A876E729-2BD7-4233-A31D-C3073FB1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6" y="2756730"/>
            <a:ext cx="60685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BA498E9-89C4-4B0F-9385-23AFC6361ED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991" r="9020" b="21563"/>
          <a:stretch/>
        </p:blipFill>
        <p:spPr>
          <a:xfrm>
            <a:off x="1933338" y="5504253"/>
            <a:ext cx="1059890" cy="373384"/>
          </a:xfrm>
          <a:prstGeom prst="rect">
            <a:avLst/>
          </a:prstGeom>
        </p:spPr>
      </p:pic>
      <p:pic>
        <p:nvPicPr>
          <p:cNvPr id="41" name="Picture 24">
            <a:extLst>
              <a:ext uri="{FF2B5EF4-FFF2-40B4-BE49-F238E27FC236}">
                <a16:creationId xmlns:a16="http://schemas.microsoft.com/office/drawing/2014/main" id="{FFF11036-9422-41CE-BCCB-72B9870E3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8828" r="3305" b="7226"/>
          <a:stretch/>
        </p:blipFill>
        <p:spPr bwMode="auto">
          <a:xfrm>
            <a:off x="2014783" y="4803830"/>
            <a:ext cx="9885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1F895187-42BC-4551-8262-D937136B23D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16" y="4849126"/>
            <a:ext cx="923999" cy="252000"/>
          </a:xfrm>
          <a:prstGeom prst="rect">
            <a:avLst/>
          </a:prstGeom>
        </p:spPr>
      </p:pic>
      <p:pic>
        <p:nvPicPr>
          <p:cNvPr id="43" name="Picture 2" descr="logo">
            <a:extLst>
              <a:ext uri="{FF2B5EF4-FFF2-40B4-BE49-F238E27FC236}">
                <a16:creationId xmlns:a16="http://schemas.microsoft.com/office/drawing/2014/main" id="{DA8F9D1F-F8F2-4C8B-82EC-A9DD27B2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8" y="5424957"/>
            <a:ext cx="828000" cy="3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5375129-83A3-454A-8365-5AB0C6DADC90}"/>
              </a:ext>
            </a:extLst>
          </p:cNvPr>
          <p:cNvCxnSpPr>
            <a:cxnSpLocks/>
          </p:cNvCxnSpPr>
          <p:nvPr/>
        </p:nvCxnSpPr>
        <p:spPr>
          <a:xfrm>
            <a:off x="300251" y="3304005"/>
            <a:ext cx="5618099" cy="0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FC3497F-9EE8-4AA8-9F97-5AEF7BB66492}"/>
              </a:ext>
            </a:extLst>
          </p:cNvPr>
          <p:cNvCxnSpPr>
            <a:cxnSpLocks/>
          </p:cNvCxnSpPr>
          <p:nvPr/>
        </p:nvCxnSpPr>
        <p:spPr>
          <a:xfrm>
            <a:off x="6089835" y="1348063"/>
            <a:ext cx="0" cy="5230158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30D37BF3-7A72-4983-A8FF-8F8971E28BE9}"/>
              </a:ext>
            </a:extLst>
          </p:cNvPr>
          <p:cNvCxnSpPr>
            <a:cxnSpLocks/>
          </p:cNvCxnSpPr>
          <p:nvPr/>
        </p:nvCxnSpPr>
        <p:spPr>
          <a:xfrm flipH="1">
            <a:off x="8973404" y="4189351"/>
            <a:ext cx="2274" cy="1094882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0714E1F2-3D65-4EEF-93BF-41E1209617F6}"/>
              </a:ext>
            </a:extLst>
          </p:cNvPr>
          <p:cNvCxnSpPr>
            <a:cxnSpLocks/>
          </p:cNvCxnSpPr>
          <p:nvPr/>
        </p:nvCxnSpPr>
        <p:spPr>
          <a:xfrm>
            <a:off x="6249665" y="5359627"/>
            <a:ext cx="5598867" cy="0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1F411502-03C7-4059-8B03-25E043409D2A}"/>
              </a:ext>
            </a:extLst>
          </p:cNvPr>
          <p:cNvCxnSpPr>
            <a:cxnSpLocks/>
          </p:cNvCxnSpPr>
          <p:nvPr/>
        </p:nvCxnSpPr>
        <p:spPr>
          <a:xfrm flipH="1">
            <a:off x="8973404" y="5435016"/>
            <a:ext cx="2274" cy="1094882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>
            <a:extLst>
              <a:ext uri="{FF2B5EF4-FFF2-40B4-BE49-F238E27FC236}">
                <a16:creationId xmlns:a16="http://schemas.microsoft.com/office/drawing/2014/main" id="{0F1063C4-EE94-49DE-B819-EA52E3C0AE6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24375" r="6875" b="18900"/>
          <a:stretch/>
        </p:blipFill>
        <p:spPr>
          <a:xfrm>
            <a:off x="4829176" y="6205355"/>
            <a:ext cx="964540" cy="32403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6F43355-F7DE-4903-A76A-745D08BCE120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20747" r="16762" b="21480"/>
          <a:stretch/>
        </p:blipFill>
        <p:spPr>
          <a:xfrm>
            <a:off x="4790612" y="1425080"/>
            <a:ext cx="1127738" cy="441427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B1743324-42E8-49AA-8FE5-89B4B67F38D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11514" y="1525813"/>
            <a:ext cx="717660" cy="96612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51DF7095-F16C-4801-BB88-880701FB579C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23502" r="17012" b="26425"/>
          <a:stretch/>
        </p:blipFill>
        <p:spPr>
          <a:xfrm>
            <a:off x="7860586" y="1480265"/>
            <a:ext cx="864000" cy="336144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2CBDCC56-4798-49D8-A879-F15AE818983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25238" r="14783" b="29967"/>
          <a:stretch/>
        </p:blipFill>
        <p:spPr>
          <a:xfrm>
            <a:off x="9280097" y="1550946"/>
            <a:ext cx="864000" cy="276670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DE2DF06F-FB35-405D-B773-CC54B53475E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97" y="2152613"/>
            <a:ext cx="1080000" cy="334800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BEF5F3C5-B30E-4D98-BC55-94D4C40CA37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22" y="1581281"/>
            <a:ext cx="1329232" cy="216000"/>
          </a:xfrm>
          <a:prstGeom prst="rect">
            <a:avLst/>
          </a:prstGeom>
        </p:spPr>
      </p:pic>
      <p:pic>
        <p:nvPicPr>
          <p:cNvPr id="60" name="Picture 7">
            <a:extLst>
              <a:ext uri="{FF2B5EF4-FFF2-40B4-BE49-F238E27FC236}">
                <a16:creationId xmlns:a16="http://schemas.microsoft.com/office/drawing/2014/main" id="{5F13158B-B25C-4F0F-9627-888119E7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38" y="2139579"/>
            <a:ext cx="576000" cy="36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>
            <a:extLst>
              <a:ext uri="{FF2B5EF4-FFF2-40B4-BE49-F238E27FC236}">
                <a16:creationId xmlns:a16="http://schemas.microsoft.com/office/drawing/2014/main" id="{0200A64C-EEBA-485C-8EC1-113A69C1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61" y="2135343"/>
            <a:ext cx="936000" cy="3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7FD59F01-288F-4DAD-9C26-07404681D5E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97" y="2870795"/>
            <a:ext cx="900000" cy="272251"/>
          </a:xfrm>
          <a:prstGeom prst="rect">
            <a:avLst/>
          </a:prstGeom>
        </p:spPr>
      </p:pic>
      <p:pic>
        <p:nvPicPr>
          <p:cNvPr id="63" name="Picture 7">
            <a:extLst>
              <a:ext uri="{FF2B5EF4-FFF2-40B4-BE49-F238E27FC236}">
                <a16:creationId xmlns:a16="http://schemas.microsoft.com/office/drawing/2014/main" id="{FF1F09F8-E61C-49FF-95A7-2B0480C0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27" y="2854605"/>
            <a:ext cx="946346" cy="2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3AB64E54-7B36-4D23-8C90-F6FBAD690B29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54" y="2801638"/>
            <a:ext cx="832973" cy="396000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52D21C2-C719-42E4-B34A-7B475698B91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38" y="2977391"/>
            <a:ext cx="1188000" cy="97416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2A5FA433-7AE7-43A8-99EA-0144AE3B2680}"/>
              </a:ext>
            </a:extLst>
          </p:cNvPr>
          <p:cNvCxnSpPr>
            <a:cxnSpLocks/>
          </p:cNvCxnSpPr>
          <p:nvPr/>
        </p:nvCxnSpPr>
        <p:spPr>
          <a:xfrm>
            <a:off x="6228099" y="3955222"/>
            <a:ext cx="5618099" cy="0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m 67">
            <a:extLst>
              <a:ext uri="{FF2B5EF4-FFF2-40B4-BE49-F238E27FC236}">
                <a16:creationId xmlns:a16="http://schemas.microsoft.com/office/drawing/2014/main" id="{EF8FCA95-FD94-4A5C-B110-EDE8BF054F40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20766" r="10958" b="18821"/>
          <a:stretch/>
        </p:blipFill>
        <p:spPr>
          <a:xfrm>
            <a:off x="7836502" y="3486226"/>
            <a:ext cx="906648" cy="360000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27D94779-518A-47F6-8972-DC128CC66EA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361736" y="5525176"/>
            <a:ext cx="686887" cy="828000"/>
          </a:xfrm>
          <a:prstGeom prst="rect">
            <a:avLst/>
          </a:prstGeom>
        </p:spPr>
      </p:pic>
      <p:pic>
        <p:nvPicPr>
          <p:cNvPr id="69" name="Imagem 1">
            <a:extLst>
              <a:ext uri="{FF2B5EF4-FFF2-40B4-BE49-F238E27FC236}">
                <a16:creationId xmlns:a16="http://schemas.microsoft.com/office/drawing/2014/main" id="{E2F50FB7-BD55-464A-B409-14BBBE8A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38" y="5613741"/>
            <a:ext cx="1080000" cy="2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3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2B482-8527-4ECD-A26A-AB254E79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Reconhecimento Internacional</a:t>
            </a:r>
          </a:p>
        </p:txBody>
      </p:sp>
      <p:pic>
        <p:nvPicPr>
          <p:cNvPr id="6" name="Espaço Reservado para Imagem 5" descr="Uma imagem contendo céu, ao ar livre, pessoa&#10;&#10;Descrição gerada automaticamente">
            <a:extLst>
              <a:ext uri="{FF2B5EF4-FFF2-40B4-BE49-F238E27FC236}">
                <a16:creationId xmlns:a16="http://schemas.microsoft.com/office/drawing/2014/main" id="{728BB688-6523-42FA-A687-1197407F80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CA79B5-F725-4289-8844-54A5FE91A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62C1BD-2FD5-4AF6-8157-80BB88D8F6F2}"/>
              </a:ext>
            </a:extLst>
          </p:cNvPr>
          <p:cNvSpPr txBox="1"/>
          <p:nvPr/>
        </p:nvSpPr>
        <p:spPr>
          <a:xfrm>
            <a:off x="6059488" y="2527282"/>
            <a:ext cx="5970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A20000"/>
                </a:solidFill>
              </a:rPr>
              <a:t>A melhor agência de atração de investimentos do mundo em 2018 </a:t>
            </a:r>
          </a:p>
          <a:p>
            <a:r>
              <a:rPr lang="pt-BR" sz="2000" dirty="0"/>
              <a:t>de acordo com o FDI Magazine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DD83-FB8F-4C62-B2A0-F6ECC56EE020}"/>
              </a:ext>
            </a:extLst>
          </p:cNvPr>
          <p:cNvSpPr txBox="1"/>
          <p:nvPr/>
        </p:nvSpPr>
        <p:spPr>
          <a:xfrm>
            <a:off x="4455042" y="1865563"/>
            <a:ext cx="1390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A20000"/>
                </a:solidFill>
              </a:rPr>
              <a:t>#1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6E62415-FCD1-4B55-B47B-8C1FE032E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16" y="4424223"/>
            <a:ext cx="2403042" cy="11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7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7AA147-3F35-4274-8314-44BB9B8AF2C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Referências para Leitura e Pesquisa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B31611-B5F2-4C05-8E0B-E30535858EEE}"/>
              </a:ext>
            </a:extLst>
          </p:cNvPr>
          <p:cNvSpPr/>
          <p:nvPr/>
        </p:nvSpPr>
        <p:spPr>
          <a:xfrm>
            <a:off x="386366" y="1536174"/>
            <a:ext cx="54735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UNCTAD</a:t>
            </a:r>
          </a:p>
          <a:p>
            <a:r>
              <a:rPr lang="pt-BR" sz="2400" dirty="0">
                <a:hlinkClick r:id="rId2"/>
              </a:rPr>
              <a:t>https://investmentpolicy.unctad.org/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OCDE</a:t>
            </a:r>
          </a:p>
          <a:p>
            <a:r>
              <a:rPr lang="pt-BR" sz="2400" dirty="0">
                <a:hlinkClick r:id="rId3"/>
              </a:rPr>
              <a:t>http://www.oecd.org/investment/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WAIPA</a:t>
            </a:r>
          </a:p>
          <a:p>
            <a:r>
              <a:rPr lang="pt-BR" sz="2400" dirty="0">
                <a:hlinkClick r:id="rId4"/>
              </a:rPr>
              <a:t>https://waipa.org/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FDI </a:t>
            </a:r>
            <a:r>
              <a:rPr lang="pt-BR" sz="2400" b="1" dirty="0" err="1"/>
              <a:t>Intelligence</a:t>
            </a:r>
            <a:endParaRPr lang="pt-BR" sz="2400" b="1" dirty="0"/>
          </a:p>
          <a:p>
            <a:r>
              <a:rPr lang="pt-BR" sz="2400" dirty="0">
                <a:hlinkClick r:id="rId5"/>
              </a:rPr>
              <a:t>https://www.fdiintelligence.com/</a:t>
            </a:r>
            <a:endParaRPr lang="pt-BR" sz="2400" dirty="0"/>
          </a:p>
          <a:p>
            <a:endParaRPr lang="pt-BR" sz="2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D0E528-5EDF-495E-BAD4-DD47A2DCCEDF}"/>
              </a:ext>
            </a:extLst>
          </p:cNvPr>
          <p:cNvSpPr/>
          <p:nvPr/>
        </p:nvSpPr>
        <p:spPr>
          <a:xfrm>
            <a:off x="6568225" y="1536174"/>
            <a:ext cx="5198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BACEN</a:t>
            </a:r>
          </a:p>
          <a:p>
            <a:r>
              <a:rPr lang="pt-BR" sz="2400" dirty="0">
                <a:hlinkClick r:id="rId6"/>
              </a:rPr>
              <a:t>https://www.bcb.gov.br/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Apex-Brasil</a:t>
            </a:r>
          </a:p>
          <a:p>
            <a:r>
              <a:rPr lang="pt-BR" sz="2400" dirty="0">
                <a:hlinkClick r:id="rId7"/>
              </a:rPr>
              <a:t>https://portal.apexbrasil.com.br/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PIESP</a:t>
            </a:r>
          </a:p>
          <a:p>
            <a:r>
              <a:rPr lang="pt-BR" sz="2400" dirty="0">
                <a:hlinkClick r:id="rId8"/>
              </a:rPr>
              <a:t>http://www.piesp.seade.gov.br/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 err="1"/>
              <a:t>InvestSP</a:t>
            </a:r>
            <a:endParaRPr lang="pt-BR" sz="2400" b="1" dirty="0"/>
          </a:p>
          <a:p>
            <a:r>
              <a:rPr lang="pt-BR" sz="2400" dirty="0">
                <a:hlinkClick r:id="rId9"/>
              </a:rPr>
              <a:t>https://www.investe.sp.gov.br/</a:t>
            </a:r>
            <a:endParaRPr lang="pt-BR" sz="24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3C7F66B-359B-4B41-A734-87DECD6C5CC3}"/>
              </a:ext>
            </a:extLst>
          </p:cNvPr>
          <p:cNvCxnSpPr>
            <a:cxnSpLocks/>
          </p:cNvCxnSpPr>
          <p:nvPr/>
        </p:nvCxnSpPr>
        <p:spPr>
          <a:xfrm>
            <a:off x="6096000" y="959076"/>
            <a:ext cx="0" cy="54657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197F0E2-F45A-4D96-8CDA-0E84D174F447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8" name="Shape 3899">
            <a:extLst>
              <a:ext uri="{FF2B5EF4-FFF2-40B4-BE49-F238E27FC236}">
                <a16:creationId xmlns:a16="http://schemas.microsoft.com/office/drawing/2014/main" id="{9DD4FFDF-102A-40C3-9C60-94727D5D5F91}"/>
              </a:ext>
            </a:extLst>
          </p:cNvPr>
          <p:cNvSpPr/>
          <p:nvPr/>
        </p:nvSpPr>
        <p:spPr>
          <a:xfrm>
            <a:off x="4714487" y="4511208"/>
            <a:ext cx="433574" cy="461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b="1">
              <a:solidFill>
                <a:srgbClr val="FFC000"/>
              </a:solidFill>
            </a:endParaRPr>
          </a:p>
        </p:txBody>
      </p:sp>
      <p:sp>
        <p:nvSpPr>
          <p:cNvPr id="9" name="Shape 3870">
            <a:extLst>
              <a:ext uri="{FF2B5EF4-FFF2-40B4-BE49-F238E27FC236}">
                <a16:creationId xmlns:a16="http://schemas.microsoft.com/office/drawing/2014/main" id="{3FB1E172-0FA5-44BC-B10D-697520A26EE9}"/>
              </a:ext>
            </a:extLst>
          </p:cNvPr>
          <p:cNvSpPr/>
          <p:nvPr/>
        </p:nvSpPr>
        <p:spPr>
          <a:xfrm>
            <a:off x="4084953" y="5437533"/>
            <a:ext cx="433575" cy="33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b="1">
              <a:solidFill>
                <a:srgbClr val="FFC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3DD8869-157F-4624-AD9E-E826091C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54" y="755923"/>
            <a:ext cx="6882008" cy="350557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06E5454-66FE-409C-A99F-A242AF2C6426}"/>
              </a:ext>
            </a:extLst>
          </p:cNvPr>
          <p:cNvSpPr/>
          <p:nvPr/>
        </p:nvSpPr>
        <p:spPr>
          <a:xfrm>
            <a:off x="5196189" y="4511208"/>
            <a:ext cx="259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Thiago F. </a:t>
            </a:r>
            <a:r>
              <a:rPr lang="pt-BR" sz="2400" dirty="0" err="1"/>
              <a:t>Messena</a:t>
            </a:r>
            <a:endParaRPr lang="pt-BR" sz="24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48069D0-626C-41E9-9340-B0051DAB0975}"/>
              </a:ext>
            </a:extLst>
          </p:cNvPr>
          <p:cNvSpPr/>
          <p:nvPr/>
        </p:nvSpPr>
        <p:spPr>
          <a:xfrm>
            <a:off x="4574673" y="5372531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hlinkClick r:id="rId3"/>
              </a:rPr>
              <a:t>thiagofmessena@gmail.com</a:t>
            </a:r>
            <a:endParaRPr lang="pt-BR" sz="240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5934B11-3458-446A-9399-D3305B123067}"/>
              </a:ext>
            </a:extLst>
          </p:cNvPr>
          <p:cNvCxnSpPr>
            <a:cxnSpLocks/>
          </p:cNvCxnSpPr>
          <p:nvPr/>
        </p:nvCxnSpPr>
        <p:spPr>
          <a:xfrm>
            <a:off x="1030705" y="826729"/>
            <a:ext cx="0" cy="54657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2DF6C65-D0BE-4FBD-B8DD-5102C5EC9417}"/>
              </a:ext>
            </a:extLst>
          </p:cNvPr>
          <p:cNvCxnSpPr>
            <a:cxnSpLocks/>
          </p:cNvCxnSpPr>
          <p:nvPr/>
        </p:nvCxnSpPr>
        <p:spPr>
          <a:xfrm>
            <a:off x="11281610" y="826729"/>
            <a:ext cx="0" cy="54657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4BE5BF-69F6-4DB6-B08E-19CEEF969644}"/>
              </a:ext>
            </a:extLst>
          </p:cNvPr>
          <p:cNvSpPr txBox="1"/>
          <p:nvPr/>
        </p:nvSpPr>
        <p:spPr>
          <a:xfrm>
            <a:off x="0" y="583439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“O Investimento Estrangeiro Direto (IED) é, num sentido mais amplo, a movimentação de capitais internacionais para propósitos específicos de investimento, quando empresas ou indivíduos no exterior criam ou adquirem operações em outro país.”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CF0989-8E06-4BD4-BF8A-9BCC85C24660}"/>
              </a:ext>
            </a:extLst>
          </p:cNvPr>
          <p:cNvSpPr txBox="1"/>
          <p:nvPr/>
        </p:nvSpPr>
        <p:spPr>
          <a:xfrm>
            <a:off x="1030310" y="694858"/>
            <a:ext cx="1014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“aplicação de recursos, tempo, esforço etc. a fim de se obter algo”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76A061-6609-4A28-8441-5418237BDA4B}"/>
              </a:ext>
            </a:extLst>
          </p:cNvPr>
          <p:cNvSpPr txBox="1"/>
          <p:nvPr/>
        </p:nvSpPr>
        <p:spPr>
          <a:xfrm>
            <a:off x="0" y="-767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“Investimento”: Tema Amplo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0615AC1-7CB2-4B6A-9FCF-DBB949FC6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88336"/>
              </p:ext>
            </p:extLst>
          </p:nvPr>
        </p:nvGraphicFramePr>
        <p:xfrm>
          <a:off x="2052221" y="1350389"/>
          <a:ext cx="8087558" cy="430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7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A5D286-4EA4-4A5E-88D7-EEB2BBC0AFED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Benefícios do Investimento Direto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46397C-D3D4-40FA-B29A-B28087516C9F}"/>
              </a:ext>
            </a:extLst>
          </p:cNvPr>
          <p:cNvSpPr/>
          <p:nvPr/>
        </p:nvSpPr>
        <p:spPr>
          <a:xfrm>
            <a:off x="1710173" y="1082462"/>
            <a:ext cx="3969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Geração de emprego e renda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077DF64-6070-40D4-BFFB-BA266FC904CA}"/>
              </a:ext>
            </a:extLst>
          </p:cNvPr>
          <p:cNvSpPr/>
          <p:nvPr/>
        </p:nvSpPr>
        <p:spPr>
          <a:xfrm>
            <a:off x="4213676" y="1617325"/>
            <a:ext cx="5880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Transferência de tecnologia e competências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F52C180-71AA-44D5-83F5-431862B8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431" y="3312367"/>
            <a:ext cx="5192569" cy="354563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3AC15ED-7A4C-4C78-8052-8F10E6B8FBC2}"/>
              </a:ext>
            </a:extLst>
          </p:cNvPr>
          <p:cNvSpPr/>
          <p:nvPr/>
        </p:nvSpPr>
        <p:spPr>
          <a:xfrm>
            <a:off x="1381847" y="3073042"/>
            <a:ext cx="4531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Acesso a cadeias globais de valor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38B5A0-78C4-43E7-BAE5-DE04FB3E6021}"/>
              </a:ext>
            </a:extLst>
          </p:cNvPr>
          <p:cNvSpPr/>
          <p:nvPr/>
        </p:nvSpPr>
        <p:spPr>
          <a:xfrm>
            <a:off x="2201646" y="3953493"/>
            <a:ext cx="429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Fonte de financiamento externo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28C2D4F-1CA5-4F8A-AC42-963DA4A636E0}"/>
              </a:ext>
            </a:extLst>
          </p:cNvPr>
          <p:cNvSpPr/>
          <p:nvPr/>
        </p:nvSpPr>
        <p:spPr>
          <a:xfrm>
            <a:off x="1730398" y="4795746"/>
            <a:ext cx="332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Balanço de pagamentos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B976C30-BC3C-44B5-9AB1-E9A643F43458}"/>
              </a:ext>
            </a:extLst>
          </p:cNvPr>
          <p:cNvSpPr/>
          <p:nvPr/>
        </p:nvSpPr>
        <p:spPr>
          <a:xfrm>
            <a:off x="2298729" y="5745478"/>
            <a:ext cx="4191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i="1" dirty="0" err="1"/>
              <a:t>Spill</a:t>
            </a:r>
            <a:r>
              <a:rPr lang="pt-BR" sz="2400" i="1" dirty="0"/>
              <a:t>-overs </a:t>
            </a:r>
            <a:r>
              <a:rPr lang="pt-BR" sz="2400" dirty="0"/>
              <a:t>(Transbordamentos)</a:t>
            </a:r>
            <a:endParaRPr lang="pt-BR" sz="2400" i="1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2C7A295-F9EE-4A5C-8B6D-609547DD0769}"/>
              </a:ext>
            </a:extLst>
          </p:cNvPr>
          <p:cNvSpPr/>
          <p:nvPr/>
        </p:nvSpPr>
        <p:spPr>
          <a:xfrm>
            <a:off x="2201646" y="2257624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dirty="0"/>
              <a:t>Infraestrutura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AC7CD050-B25A-4AC9-9FC8-0C62EFEE9A40}"/>
              </a:ext>
            </a:extLst>
          </p:cNvPr>
          <p:cNvSpPr/>
          <p:nvPr/>
        </p:nvSpPr>
        <p:spPr>
          <a:xfrm>
            <a:off x="1148137" y="5798132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71967EC-6EBD-413B-BC71-D401F58E5DDD}"/>
              </a:ext>
            </a:extLst>
          </p:cNvPr>
          <p:cNvSpPr/>
          <p:nvPr/>
        </p:nvSpPr>
        <p:spPr>
          <a:xfrm>
            <a:off x="640261" y="4911763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5E009FF9-77CC-4EC9-BD87-6781EDA5F968}"/>
              </a:ext>
            </a:extLst>
          </p:cNvPr>
          <p:cNvSpPr/>
          <p:nvPr/>
        </p:nvSpPr>
        <p:spPr>
          <a:xfrm>
            <a:off x="1040655" y="4010905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0C310F0-FA7D-418D-825E-574637B85828}"/>
              </a:ext>
            </a:extLst>
          </p:cNvPr>
          <p:cNvSpPr/>
          <p:nvPr/>
        </p:nvSpPr>
        <p:spPr>
          <a:xfrm>
            <a:off x="275257" y="3138947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0F5CF9D1-9E57-4DC7-B88F-683929936A70}"/>
              </a:ext>
            </a:extLst>
          </p:cNvPr>
          <p:cNvSpPr/>
          <p:nvPr/>
        </p:nvSpPr>
        <p:spPr>
          <a:xfrm>
            <a:off x="1092365" y="2312786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1CBD1685-FC5D-497E-8086-B1884579B764}"/>
              </a:ext>
            </a:extLst>
          </p:cNvPr>
          <p:cNvSpPr/>
          <p:nvPr/>
        </p:nvSpPr>
        <p:spPr>
          <a:xfrm>
            <a:off x="3082745" y="1674737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108BD763-A007-4FAE-BDFC-24B6A9C03537}"/>
              </a:ext>
            </a:extLst>
          </p:cNvPr>
          <p:cNvSpPr/>
          <p:nvPr/>
        </p:nvSpPr>
        <p:spPr>
          <a:xfrm>
            <a:off x="613181" y="1153423"/>
            <a:ext cx="1069912" cy="34684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4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1" grpId="0"/>
      <p:bldP spid="23" grpId="0"/>
      <p:bldP spid="25" grpId="0"/>
      <p:bldP spid="31" grpId="0" animBg="1"/>
      <p:bldP spid="18" grpId="0" animBg="1"/>
      <p:bldP spid="20" grpId="0" animBg="1"/>
      <p:bldP spid="22" grpId="0" animBg="1"/>
      <p:bldP spid="24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7A3B2E-F631-40AC-B409-10C855D7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2" y="583544"/>
            <a:ext cx="4174958" cy="60038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66A0C9-4334-4674-96F0-292D46F5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5" y="786999"/>
            <a:ext cx="5499850" cy="559695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C456C30-726B-40EA-B809-1E70ED3EFC6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Panorama de Investimentos no Mundo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5D19E0FC-4EAA-41A3-BD9D-042E4A88F01E}"/>
              </a:ext>
            </a:extLst>
          </p:cNvPr>
          <p:cNvSpPr/>
          <p:nvPr/>
        </p:nvSpPr>
        <p:spPr>
          <a:xfrm>
            <a:off x="551242" y="660877"/>
            <a:ext cx="4421972" cy="6003868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A1024386-BEB8-4937-B601-865DCC581D81}"/>
              </a:ext>
            </a:extLst>
          </p:cNvPr>
          <p:cNvSpPr/>
          <p:nvPr/>
        </p:nvSpPr>
        <p:spPr>
          <a:xfrm>
            <a:off x="6273284" y="660877"/>
            <a:ext cx="5499849" cy="6003868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A6EF9A-9E6B-493D-A5EA-B58B5B60C358}"/>
              </a:ext>
            </a:extLst>
          </p:cNvPr>
          <p:cNvSpPr/>
          <p:nvPr/>
        </p:nvSpPr>
        <p:spPr>
          <a:xfrm>
            <a:off x="5548604" y="3518187"/>
            <a:ext cx="149289" cy="144624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3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D36E00-9B8F-4F66-A80C-5B81D3FC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85" y="638653"/>
            <a:ext cx="5170377" cy="60038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7FA5E86-8BF2-4FB0-A6A6-2BD515A8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06" y="5058025"/>
            <a:ext cx="1190625" cy="9048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1064EE-C919-4626-9688-94326C0D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63" y="763952"/>
            <a:ext cx="4801297" cy="26896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35D254-66DF-4ECF-8DAC-99E560EFC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93" y="6397007"/>
            <a:ext cx="542925" cy="142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10C7165-4C37-4697-B1DA-946A083A0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081" y="3852455"/>
            <a:ext cx="4572697" cy="277706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580C3C69-0090-48EC-A676-C6CD3DDDDED4}"/>
              </a:ext>
            </a:extLst>
          </p:cNvPr>
          <p:cNvSpPr/>
          <p:nvPr/>
        </p:nvSpPr>
        <p:spPr>
          <a:xfrm>
            <a:off x="317241" y="656843"/>
            <a:ext cx="5404377" cy="6007901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9359642C-AA13-48B0-8122-199BC922AC91}"/>
              </a:ext>
            </a:extLst>
          </p:cNvPr>
          <p:cNvSpPr/>
          <p:nvPr/>
        </p:nvSpPr>
        <p:spPr>
          <a:xfrm>
            <a:off x="6015070" y="656844"/>
            <a:ext cx="5127567" cy="2888790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7AA147-3F35-4274-8314-44BB9B8AF2C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Panorama de Investimentos América Latina e Brasil</a:t>
            </a: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1E481F-1301-4D95-A681-05F6179DFB34}"/>
              </a:ext>
            </a:extLst>
          </p:cNvPr>
          <p:cNvSpPr/>
          <p:nvPr/>
        </p:nvSpPr>
        <p:spPr>
          <a:xfrm>
            <a:off x="7060100" y="3717281"/>
            <a:ext cx="4814660" cy="2982095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0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7AA147-3F35-4274-8314-44BB9B8AF2C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Desafios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C70E6FF-C120-47AC-AF8C-A432632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" y="640355"/>
            <a:ext cx="3704277" cy="3692442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D25B5288-64F9-4C89-A9B0-DD177B690710}"/>
              </a:ext>
            </a:extLst>
          </p:cNvPr>
          <p:cNvSpPr/>
          <p:nvPr/>
        </p:nvSpPr>
        <p:spPr>
          <a:xfrm>
            <a:off x="106497" y="640356"/>
            <a:ext cx="3871933" cy="3863718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8D5F6960-B1B3-4A27-98EF-DF1BE4A08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041997"/>
              </p:ext>
            </p:extLst>
          </p:nvPr>
        </p:nvGraphicFramePr>
        <p:xfrm>
          <a:off x="5038974" y="852843"/>
          <a:ext cx="6951142" cy="545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3AA0B32A-5C1D-4FB1-8FEE-8ED699FEC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4680749"/>
            <a:ext cx="3978431" cy="21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7AA147-3F35-4274-8314-44BB9B8AF2C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Tendências</a:t>
            </a: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25B5288-64F9-4C89-A9B0-DD177B690710}"/>
              </a:ext>
            </a:extLst>
          </p:cNvPr>
          <p:cNvSpPr/>
          <p:nvPr/>
        </p:nvSpPr>
        <p:spPr>
          <a:xfrm>
            <a:off x="5919537" y="1392400"/>
            <a:ext cx="6160168" cy="4289857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8D5F6960-B1B3-4A27-98EF-DF1BE4A08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347186"/>
              </p:ext>
            </p:extLst>
          </p:nvPr>
        </p:nvGraphicFramePr>
        <p:xfrm>
          <a:off x="-105536" y="812177"/>
          <a:ext cx="6025073" cy="545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F5ADDEE4-BED0-4337-A08E-6AB7C2FE7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316" y="1668096"/>
            <a:ext cx="5848610" cy="37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7AA147-3F35-4274-8314-44BB9B8AF2C9}"/>
              </a:ext>
            </a:extLst>
          </p:cNvPr>
          <p:cNvSpPr txBox="1"/>
          <p:nvPr/>
        </p:nvSpPr>
        <p:spPr>
          <a:xfrm>
            <a:off x="0" y="-17009"/>
            <a:ext cx="12192000" cy="523220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Rupturas</a:t>
            </a: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25B5288-64F9-4C89-A9B0-DD177B690710}"/>
              </a:ext>
            </a:extLst>
          </p:cNvPr>
          <p:cNvSpPr/>
          <p:nvPr/>
        </p:nvSpPr>
        <p:spPr>
          <a:xfrm>
            <a:off x="5402064" y="3753581"/>
            <a:ext cx="6160168" cy="2779295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8D5F6960-B1B3-4A27-98EF-DF1BE4A08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373422"/>
              </p:ext>
            </p:extLst>
          </p:nvPr>
        </p:nvGraphicFramePr>
        <p:xfrm>
          <a:off x="73330" y="669901"/>
          <a:ext cx="5328734" cy="487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214BE062-826B-4A23-A203-9EDF08EEA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611" y="3937965"/>
            <a:ext cx="6025073" cy="24105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539F3B-AE9C-4320-9027-853350709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75" y="506211"/>
            <a:ext cx="46577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Azul">
      <a:dk1>
        <a:srgbClr val="000000"/>
      </a:dk1>
      <a:lt1>
        <a:sysClr val="window" lastClr="FFFFFF"/>
      </a:lt1>
      <a:dk2>
        <a:srgbClr val="070F17"/>
      </a:dk2>
      <a:lt2>
        <a:srgbClr val="BFBFBF"/>
      </a:lt2>
      <a:accent1>
        <a:srgbClr val="162542"/>
      </a:accent1>
      <a:accent2>
        <a:srgbClr val="2F4A81"/>
      </a:accent2>
      <a:accent3>
        <a:srgbClr val="A6C4FF"/>
      </a:accent3>
      <a:accent4>
        <a:srgbClr val="F1DF7A"/>
      </a:accent4>
      <a:accent5>
        <a:srgbClr val="F0CD41"/>
      </a:accent5>
      <a:accent6>
        <a:srgbClr val="E2A226"/>
      </a:accent6>
      <a:hlink>
        <a:srgbClr val="00B0F0"/>
      </a:hlink>
      <a:folHlink>
        <a:srgbClr val="7030A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789</Words>
  <Application>Microsoft Office PowerPoint</Application>
  <PresentationFormat>Widescreen</PresentationFormat>
  <Paragraphs>219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Franklin Gothic Book</vt:lpstr>
      <vt:lpstr>Franklin Gothic Medium</vt:lpstr>
      <vt:lpstr>Helvetica Light</vt:lpstr>
      <vt:lpstr>Wingdings</vt:lpstr>
      <vt:lpstr>Tema do Office</vt:lpstr>
      <vt:lpstr> IRI – USP 3 de outubro de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Áreas de Atuação</vt:lpstr>
      <vt:lpstr>Suporte a projetos de investimento</vt:lpstr>
      <vt:lpstr>Mercado grande e diversificado</vt:lpstr>
      <vt:lpstr>Mercado Consumidor</vt:lpstr>
      <vt:lpstr>Infraestrutura</vt:lpstr>
      <vt:lpstr>Ciência e Tecnologia </vt:lpstr>
      <vt:lpstr>Participação na Indústria</vt:lpstr>
      <vt:lpstr>Participação na Indústria</vt:lpstr>
      <vt:lpstr>Rankings Nacionais e Internacionais</vt:lpstr>
      <vt:lpstr>Consultoria para as empresas que geram renda e emprego em SP</vt:lpstr>
      <vt:lpstr>Nossos Clientes</vt:lpstr>
      <vt:lpstr>Nossos Clientes</vt:lpstr>
      <vt:lpstr>Nossos Clientes</vt:lpstr>
      <vt:lpstr>Nossos Clientes</vt:lpstr>
      <vt:lpstr>Reconhecimento Internacional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IRI - USP</dc:title>
  <dc:creator>Thiago Santos</dc:creator>
  <cp:lastModifiedBy>Thiago Santos</cp:lastModifiedBy>
  <cp:revision>21</cp:revision>
  <dcterms:created xsi:type="dcterms:W3CDTF">2019-09-30T21:09:07Z</dcterms:created>
  <dcterms:modified xsi:type="dcterms:W3CDTF">2019-10-03T19:04:57Z</dcterms:modified>
</cp:coreProperties>
</file>