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65" r:id="rId2"/>
    <p:sldId id="264" r:id="rId3"/>
    <p:sldId id="384" r:id="rId4"/>
    <p:sldId id="259" r:id="rId5"/>
    <p:sldId id="273" r:id="rId6"/>
    <p:sldId id="274" r:id="rId7"/>
    <p:sldId id="278" r:id="rId8"/>
    <p:sldId id="279" r:id="rId9"/>
    <p:sldId id="281" r:id="rId10"/>
    <p:sldId id="275" r:id="rId11"/>
    <p:sldId id="276" r:id="rId12"/>
    <p:sldId id="282" r:id="rId13"/>
    <p:sldId id="283" r:id="rId14"/>
    <p:sldId id="284" r:id="rId15"/>
    <p:sldId id="285" r:id="rId16"/>
    <p:sldId id="286" r:id="rId17"/>
    <p:sldId id="288" r:id="rId18"/>
    <p:sldId id="385" r:id="rId19"/>
    <p:sldId id="301" r:id="rId20"/>
    <p:sldId id="256" r:id="rId21"/>
    <p:sldId id="257" r:id="rId22"/>
    <p:sldId id="258" r:id="rId23"/>
    <p:sldId id="341" r:id="rId24"/>
    <p:sldId id="342" r:id="rId25"/>
    <p:sldId id="346" r:id="rId26"/>
    <p:sldId id="270" r:id="rId27"/>
    <p:sldId id="347" r:id="rId28"/>
    <p:sldId id="349" r:id="rId29"/>
    <p:sldId id="269" r:id="rId30"/>
    <p:sldId id="350" r:id="rId31"/>
    <p:sldId id="351" r:id="rId32"/>
    <p:sldId id="352" r:id="rId33"/>
    <p:sldId id="353" r:id="rId34"/>
    <p:sldId id="354" r:id="rId35"/>
    <p:sldId id="366" r:id="rId36"/>
    <p:sldId id="374" r:id="rId37"/>
    <p:sldId id="375" r:id="rId38"/>
    <p:sldId id="355" r:id="rId39"/>
    <p:sldId id="356" r:id="rId40"/>
    <p:sldId id="357" r:id="rId41"/>
    <p:sldId id="359" r:id="rId42"/>
    <p:sldId id="360" r:id="rId43"/>
    <p:sldId id="361" r:id="rId44"/>
    <p:sldId id="362" r:id="rId45"/>
    <p:sldId id="287" r:id="rId46"/>
    <p:sldId id="363" r:id="rId47"/>
    <p:sldId id="290" r:id="rId48"/>
    <p:sldId id="364" r:id="rId49"/>
    <p:sldId id="296" r:id="rId50"/>
    <p:sldId id="289" r:id="rId51"/>
    <p:sldId id="295" r:id="rId52"/>
    <p:sldId id="380" r:id="rId53"/>
    <p:sldId id="382" r:id="rId54"/>
    <p:sldId id="381" r:id="rId55"/>
    <p:sldId id="365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06EF2-0989-493D-8030-6C1A74464D92}" type="datetimeFigureOut">
              <a:rPr lang="pt-BR" smtClean="0"/>
              <a:pPr/>
              <a:t>14/05/2018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A0E441-674B-4E76-95A5-237F134328E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21736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7C112-E7D9-4F6E-8C9E-1029E3AEF1BA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7951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9604-C888-4579-B7A7-ADE20A77F8B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129F-601E-4D69-BEA4-E2BC6D6A90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632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9604-C888-4579-B7A7-ADE20A77F8B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129F-601E-4D69-BEA4-E2BC6D6A90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740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9604-C888-4579-B7A7-ADE20A77F8B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129F-601E-4D69-BEA4-E2BC6D6A90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3974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9604-C888-4579-B7A7-ADE20A77F8B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129F-601E-4D69-BEA4-E2BC6D6A90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001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9604-C888-4579-B7A7-ADE20A77F8B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129F-601E-4D69-BEA4-E2BC6D6A90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9386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9604-C888-4579-B7A7-ADE20A77F8B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129F-601E-4D69-BEA4-E2BC6D6A90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500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9604-C888-4579-B7A7-ADE20A77F8B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129F-601E-4D69-BEA4-E2BC6D6A90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9066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9604-C888-4579-B7A7-ADE20A77F8B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129F-601E-4D69-BEA4-E2BC6D6A90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2629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9604-C888-4579-B7A7-ADE20A77F8B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129F-601E-4D69-BEA4-E2BC6D6A90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521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9604-C888-4579-B7A7-ADE20A77F8B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129F-601E-4D69-BEA4-E2BC6D6A90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475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9604-C888-4579-B7A7-ADE20A77F8B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9129F-601E-4D69-BEA4-E2BC6D6A90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5476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F9604-C888-4579-B7A7-ADE20A77F8BB}" type="datetimeFigureOut">
              <a:rPr lang="en-US" smtClean="0"/>
              <a:pPr/>
              <a:t>5/14/2018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9129F-601E-4D69-BEA4-E2BC6D6A9042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593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jpeg"/><Relationship Id="rId5" Type="http://schemas.openxmlformats.org/officeDocument/2006/relationships/image" Target="../media/image17.wmf"/><Relationship Id="rId4" Type="http://schemas.openxmlformats.org/officeDocument/2006/relationships/image" Target="../media/image16.jpeg"/><Relationship Id="rId9" Type="http://schemas.openxmlformats.org/officeDocument/2006/relationships/package" Target="../embeddings/Documento_do_Microsoft_Office_Word1.doc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93700" y="2008882"/>
            <a:ext cx="850906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O sistema imunológico reagirá contra </a:t>
            </a:r>
          </a:p>
          <a:p>
            <a:r>
              <a:rPr lang="pt-BR" sz="4000" dirty="0"/>
              <a:t>qualquer provocação contra </a:t>
            </a:r>
          </a:p>
          <a:p>
            <a:r>
              <a:rPr lang="pt-BR" sz="4000" dirty="0"/>
              <a:t>a integridade do corpo (do indivíduo !!!)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1252844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771800" y="476672"/>
            <a:ext cx="24375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Anticorpos</a:t>
            </a:r>
            <a:endParaRPr lang="en-US" sz="4000" dirty="0"/>
          </a:p>
        </p:txBody>
      </p:sp>
      <p:sp>
        <p:nvSpPr>
          <p:cNvPr id="3" name="CaixaDeTexto 2"/>
          <p:cNvSpPr txBox="1"/>
          <p:nvPr/>
        </p:nvSpPr>
        <p:spPr>
          <a:xfrm>
            <a:off x="827584" y="2348880"/>
            <a:ext cx="81369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Anticorpos pode 		Neutralizar/Bloquear </a:t>
            </a:r>
          </a:p>
          <a:p>
            <a:r>
              <a:rPr lang="pt-BR" dirty="0"/>
              <a:t>			Formar </a:t>
            </a:r>
            <a:r>
              <a:rPr lang="pt-BR" dirty="0" err="1"/>
              <a:t>Imunocomplexo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			Facilitar fagocitose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			Ativar Complemento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95536" y="5211202"/>
            <a:ext cx="8352928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t-BR" dirty="0">
                <a:latin typeface="+mj-lt"/>
              </a:rPr>
              <a:t>Participar no </a:t>
            </a:r>
            <a:r>
              <a:rPr lang="sv-SE" dirty="0">
                <a:latin typeface="+mj-lt"/>
              </a:rPr>
              <a:t>:	</a:t>
            </a:r>
            <a:r>
              <a:rPr lang="pt-BR" dirty="0">
                <a:latin typeface="+mj-lt"/>
              </a:rPr>
              <a:t>CITOTOXICIDADE  MEDIADA  POR  CÉLULAS  </a:t>
            </a:r>
          </a:p>
          <a:p>
            <a:r>
              <a:rPr lang="pt-BR" dirty="0">
                <a:latin typeface="+mj-lt"/>
              </a:rPr>
              <a:t>		DEPENDENTE DE ANTICORPO  (ADCC)</a:t>
            </a:r>
          </a:p>
        </p:txBody>
      </p:sp>
      <p:sp>
        <p:nvSpPr>
          <p:cNvPr id="5" name="AutoShape 2" descr="Image result for immune complex form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3809" y="198884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to 5"/>
          <p:cNvGraphicFramePr>
            <a:graphicFrameLocks noChangeAspect="1"/>
          </p:cNvGraphicFramePr>
          <p:nvPr>
            <p:extLst/>
          </p:nvPr>
        </p:nvGraphicFramePr>
        <p:xfrm>
          <a:off x="7089110" y="4941168"/>
          <a:ext cx="1584989" cy="1840632"/>
        </p:xfrm>
        <a:graphic>
          <a:graphicData uri="http://schemas.openxmlformats.org/presentationml/2006/ole">
            <p:oleObj spid="_x0000_s1033" name="Imagem de Bitmap" r:id="rId4" imgW="2190450" imgH="2542787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504045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95736" y="1052736"/>
            <a:ext cx="45085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Células do sistema imune </a:t>
            </a:r>
            <a:endParaRPr lang="en-US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26105" y="1637511"/>
            <a:ext cx="82223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600" dirty="0"/>
          </a:p>
          <a:p>
            <a:endParaRPr lang="pt-BR" sz="1600" dirty="0"/>
          </a:p>
          <a:p>
            <a:r>
              <a:rPr lang="pt-BR" sz="2000" dirty="0"/>
              <a:t>Neutrófilos produz: 			Radicais Livre (agua oxigenada)</a:t>
            </a:r>
          </a:p>
          <a:p>
            <a:endParaRPr lang="pt-BR" sz="2000" dirty="0"/>
          </a:p>
          <a:p>
            <a:r>
              <a:rPr lang="pt-BR" sz="2000" dirty="0"/>
              <a:t>					Oxido Nítrico</a:t>
            </a:r>
          </a:p>
          <a:p>
            <a:r>
              <a:rPr lang="pt-BR" sz="2000" dirty="0"/>
              <a:t>		</a:t>
            </a:r>
            <a:r>
              <a:rPr lang="pt-BR" sz="1600" dirty="0"/>
              <a:t> </a:t>
            </a:r>
            <a:endParaRPr lang="en-US" sz="16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536506" y="3483969"/>
            <a:ext cx="842798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Macrófagos Produz:	Radicais Livre (agua oxigenada)</a:t>
            </a:r>
          </a:p>
          <a:p>
            <a:endParaRPr lang="pt-BR" sz="2400" dirty="0"/>
          </a:p>
          <a:p>
            <a:r>
              <a:rPr lang="pt-BR" sz="2400" dirty="0"/>
              <a:t>					Oxido Nítrico</a:t>
            </a:r>
          </a:p>
          <a:p>
            <a:r>
              <a:rPr lang="pt-BR" sz="2800" dirty="0"/>
              <a:t>		</a:t>
            </a:r>
          </a:p>
          <a:p>
            <a:r>
              <a:rPr lang="pt-BR" dirty="0"/>
              <a:t>					Citosinas (</a:t>
            </a:r>
            <a:r>
              <a:rPr lang="pt-BR" dirty="0" err="1"/>
              <a:t>TNf</a:t>
            </a:r>
            <a:r>
              <a:rPr lang="pt-BR" dirty="0"/>
              <a:t>-alfa)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536506" y="5392184"/>
            <a:ext cx="8222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Linfócitos				</a:t>
            </a:r>
            <a:r>
              <a:rPr lang="pt-BR" dirty="0" err="1"/>
              <a:t>Peforinas</a:t>
            </a:r>
            <a:endParaRPr lang="pt-BR" dirty="0"/>
          </a:p>
          <a:p>
            <a:r>
              <a:rPr lang="sv-SE" dirty="0"/>
              <a:t>					ADCC (NK)</a:t>
            </a:r>
            <a:endParaRPr lang="en-US" dirty="0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/>
          </p:nvPr>
        </p:nvGraphicFramePr>
        <p:xfrm>
          <a:off x="7236296" y="4431838"/>
          <a:ext cx="1390175" cy="1614397"/>
        </p:xfrm>
        <a:graphic>
          <a:graphicData uri="http://schemas.openxmlformats.org/presentationml/2006/ole">
            <p:oleObj spid="_x0000_s2057" name="Imagem de Bitmap" r:id="rId3" imgW="2190450" imgH="2542787" progId="PBrush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840064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8313" y="260350"/>
            <a:ext cx="8134350" cy="5780088"/>
            <a:chOff x="295" y="164"/>
            <a:chExt cx="5124" cy="3641"/>
          </a:xfrm>
        </p:grpSpPr>
        <p:sp>
          <p:nvSpPr>
            <p:cNvPr id="688131" name="Text Box 3"/>
            <p:cNvSpPr txBox="1">
              <a:spLocks noChangeArrowheads="1"/>
            </p:cNvSpPr>
            <p:nvPr/>
          </p:nvSpPr>
          <p:spPr bwMode="auto">
            <a:xfrm>
              <a:off x="295" y="1207"/>
              <a:ext cx="2080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i="1">
                  <a:latin typeface="Arial" pitchFamily="34" charset="0"/>
                </a:rPr>
                <a:t>Bactéria, Vírus ou protozoario</a:t>
              </a:r>
            </a:p>
          </p:txBody>
        </p:sp>
        <p:sp>
          <p:nvSpPr>
            <p:cNvPr id="688132" name="Oval 4"/>
            <p:cNvSpPr>
              <a:spLocks noChangeArrowheads="1"/>
            </p:cNvSpPr>
            <p:nvPr/>
          </p:nvSpPr>
          <p:spPr bwMode="auto">
            <a:xfrm>
              <a:off x="703" y="3475"/>
              <a:ext cx="96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1" i="1"/>
            </a:p>
          </p:txBody>
        </p:sp>
        <p:sp>
          <p:nvSpPr>
            <p:cNvPr id="688133" name="Oval 5"/>
            <p:cNvSpPr>
              <a:spLocks noChangeArrowheads="1"/>
            </p:cNvSpPr>
            <p:nvPr/>
          </p:nvSpPr>
          <p:spPr bwMode="auto">
            <a:xfrm>
              <a:off x="663" y="2032"/>
              <a:ext cx="1105" cy="6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1" i="1"/>
            </a:p>
          </p:txBody>
        </p:sp>
        <p:sp>
          <p:nvSpPr>
            <p:cNvPr id="688134" name="Oval 6"/>
            <p:cNvSpPr>
              <a:spLocks noChangeArrowheads="1"/>
            </p:cNvSpPr>
            <p:nvPr/>
          </p:nvSpPr>
          <p:spPr bwMode="auto">
            <a:xfrm>
              <a:off x="1672" y="2464"/>
              <a:ext cx="96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1" i="1"/>
            </a:p>
          </p:txBody>
        </p:sp>
        <p:sp>
          <p:nvSpPr>
            <p:cNvPr id="688135" name="Oval 7"/>
            <p:cNvSpPr>
              <a:spLocks noChangeArrowheads="1"/>
            </p:cNvSpPr>
            <p:nvPr/>
          </p:nvSpPr>
          <p:spPr bwMode="auto">
            <a:xfrm>
              <a:off x="1672" y="2080"/>
              <a:ext cx="96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1" i="1"/>
            </a:p>
          </p:txBody>
        </p:sp>
        <p:sp>
          <p:nvSpPr>
            <p:cNvPr id="688136" name="Oval 8"/>
            <p:cNvSpPr>
              <a:spLocks noChangeArrowheads="1"/>
            </p:cNvSpPr>
            <p:nvPr/>
          </p:nvSpPr>
          <p:spPr bwMode="auto">
            <a:xfrm>
              <a:off x="1336" y="1888"/>
              <a:ext cx="96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1" i="1"/>
            </a:p>
          </p:txBody>
        </p:sp>
        <p:sp>
          <p:nvSpPr>
            <p:cNvPr id="688137" name="Oval 9"/>
            <p:cNvSpPr>
              <a:spLocks noChangeArrowheads="1"/>
            </p:cNvSpPr>
            <p:nvPr/>
          </p:nvSpPr>
          <p:spPr bwMode="auto">
            <a:xfrm>
              <a:off x="903" y="1936"/>
              <a:ext cx="96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1" i="1"/>
            </a:p>
          </p:txBody>
        </p:sp>
        <p:sp>
          <p:nvSpPr>
            <p:cNvPr id="688138" name="Oval 10"/>
            <p:cNvSpPr>
              <a:spLocks noChangeArrowheads="1"/>
            </p:cNvSpPr>
            <p:nvPr/>
          </p:nvSpPr>
          <p:spPr bwMode="auto">
            <a:xfrm>
              <a:off x="759" y="2560"/>
              <a:ext cx="96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1" i="1"/>
            </a:p>
          </p:txBody>
        </p:sp>
        <p:sp>
          <p:nvSpPr>
            <p:cNvPr id="688139" name="Oval 11"/>
            <p:cNvSpPr>
              <a:spLocks noChangeArrowheads="1"/>
            </p:cNvSpPr>
            <p:nvPr/>
          </p:nvSpPr>
          <p:spPr bwMode="auto">
            <a:xfrm>
              <a:off x="1095" y="2608"/>
              <a:ext cx="96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1" i="1"/>
            </a:p>
          </p:txBody>
        </p:sp>
        <p:sp>
          <p:nvSpPr>
            <p:cNvPr id="688140" name="Oval 12"/>
            <p:cNvSpPr>
              <a:spLocks noChangeArrowheads="1"/>
            </p:cNvSpPr>
            <p:nvPr/>
          </p:nvSpPr>
          <p:spPr bwMode="auto">
            <a:xfrm>
              <a:off x="567" y="2272"/>
              <a:ext cx="96" cy="144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 b="1" i="1"/>
            </a:p>
          </p:txBody>
        </p:sp>
        <p:grpSp>
          <p:nvGrpSpPr>
            <p:cNvPr id="3" name="Group 13"/>
            <p:cNvGrpSpPr>
              <a:grpSpLocks/>
            </p:cNvGrpSpPr>
            <p:nvPr/>
          </p:nvGrpSpPr>
          <p:grpSpPr bwMode="auto">
            <a:xfrm rot="-3538976">
              <a:off x="612" y="2613"/>
              <a:ext cx="378" cy="288"/>
              <a:chOff x="3984" y="1728"/>
              <a:chExt cx="336" cy="288"/>
            </a:xfrm>
          </p:grpSpPr>
          <p:sp>
            <p:nvSpPr>
              <p:cNvPr id="688142" name="Freeform 14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43" name="Line 15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44" name="Line 16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</p:grpSp>
        <p:grpSp>
          <p:nvGrpSpPr>
            <p:cNvPr id="4" name="Group 17"/>
            <p:cNvGrpSpPr>
              <a:grpSpLocks/>
            </p:cNvGrpSpPr>
            <p:nvPr/>
          </p:nvGrpSpPr>
          <p:grpSpPr bwMode="auto">
            <a:xfrm rot="-8236732">
              <a:off x="1701" y="2387"/>
              <a:ext cx="378" cy="288"/>
              <a:chOff x="3984" y="1728"/>
              <a:chExt cx="336" cy="288"/>
            </a:xfrm>
          </p:grpSpPr>
          <p:sp>
            <p:nvSpPr>
              <p:cNvPr id="688146" name="Freeform 18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47" name="Line 19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48" name="Line 20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</p:grpSp>
        <p:grpSp>
          <p:nvGrpSpPr>
            <p:cNvPr id="5" name="Group 21"/>
            <p:cNvGrpSpPr>
              <a:grpSpLocks/>
            </p:cNvGrpSpPr>
            <p:nvPr/>
          </p:nvGrpSpPr>
          <p:grpSpPr bwMode="auto">
            <a:xfrm rot="-3538976">
              <a:off x="976" y="2658"/>
              <a:ext cx="378" cy="289"/>
              <a:chOff x="3984" y="1728"/>
              <a:chExt cx="336" cy="288"/>
            </a:xfrm>
          </p:grpSpPr>
          <p:sp>
            <p:nvSpPr>
              <p:cNvPr id="688150" name="Freeform 22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51" name="Line 23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52" name="Line 24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</p:grpSp>
        <p:grpSp>
          <p:nvGrpSpPr>
            <p:cNvPr id="6" name="Group 25"/>
            <p:cNvGrpSpPr>
              <a:grpSpLocks/>
            </p:cNvGrpSpPr>
            <p:nvPr/>
          </p:nvGrpSpPr>
          <p:grpSpPr bwMode="auto">
            <a:xfrm>
              <a:off x="3334" y="2160"/>
              <a:ext cx="1488" cy="1392"/>
              <a:chOff x="2880" y="1044"/>
              <a:chExt cx="1488" cy="1392"/>
            </a:xfrm>
          </p:grpSpPr>
          <p:sp>
            <p:nvSpPr>
              <p:cNvPr id="688154" name="AutoShape 26"/>
              <p:cNvSpPr>
                <a:spLocks noChangeArrowheads="1"/>
              </p:cNvSpPr>
              <p:nvPr/>
            </p:nvSpPr>
            <p:spPr bwMode="auto">
              <a:xfrm rot="-42620654">
                <a:off x="4032" y="2052"/>
                <a:ext cx="288" cy="144"/>
              </a:xfrm>
              <a:prstGeom prst="flowChartOnlineStorag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55" name="AutoShape 27"/>
              <p:cNvSpPr>
                <a:spLocks noChangeArrowheads="1"/>
              </p:cNvSpPr>
              <p:nvPr/>
            </p:nvSpPr>
            <p:spPr bwMode="auto">
              <a:xfrm rot="-754884">
                <a:off x="4032" y="1668"/>
                <a:ext cx="288" cy="144"/>
              </a:xfrm>
              <a:prstGeom prst="flowChartOnlineStorag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56" name="AutoShape 28"/>
              <p:cNvSpPr>
                <a:spLocks noChangeArrowheads="1"/>
              </p:cNvSpPr>
              <p:nvPr/>
            </p:nvSpPr>
            <p:spPr bwMode="auto">
              <a:xfrm rot="-22247322">
                <a:off x="4080" y="1212"/>
                <a:ext cx="288" cy="144"/>
              </a:xfrm>
              <a:prstGeom prst="flowChartOnlineStorag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57" name="AutoShape 29"/>
              <p:cNvSpPr>
                <a:spLocks noChangeArrowheads="1"/>
              </p:cNvSpPr>
              <p:nvPr/>
            </p:nvSpPr>
            <p:spPr bwMode="auto">
              <a:xfrm rot="10480635">
                <a:off x="2904" y="1212"/>
                <a:ext cx="288" cy="144"/>
              </a:xfrm>
              <a:prstGeom prst="flowChartOnlineStorag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58" name="AutoShape 30"/>
              <p:cNvSpPr>
                <a:spLocks noChangeArrowheads="1"/>
              </p:cNvSpPr>
              <p:nvPr/>
            </p:nvSpPr>
            <p:spPr bwMode="auto">
              <a:xfrm rot="-11579677">
                <a:off x="2880" y="2052"/>
                <a:ext cx="288" cy="144"/>
              </a:xfrm>
              <a:prstGeom prst="flowChartOnlineStorag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59" name="AutoShape 31"/>
              <p:cNvSpPr>
                <a:spLocks noChangeArrowheads="1"/>
              </p:cNvSpPr>
              <p:nvPr/>
            </p:nvSpPr>
            <p:spPr bwMode="auto">
              <a:xfrm rot="-10821486">
                <a:off x="2880" y="1668"/>
                <a:ext cx="288" cy="144"/>
              </a:xfrm>
              <a:prstGeom prst="flowChartOnlineStorag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grpSp>
            <p:nvGrpSpPr>
              <p:cNvPr id="7" name="Group 32"/>
              <p:cNvGrpSpPr>
                <a:grpSpLocks/>
              </p:cNvGrpSpPr>
              <p:nvPr/>
            </p:nvGrpSpPr>
            <p:grpSpPr bwMode="auto">
              <a:xfrm>
                <a:off x="3072" y="1044"/>
                <a:ext cx="1056" cy="1392"/>
                <a:chOff x="1728" y="1632"/>
                <a:chExt cx="288" cy="528"/>
              </a:xfrm>
            </p:grpSpPr>
            <p:sp>
              <p:nvSpPr>
                <p:cNvPr id="688161" name="AutoShape 33"/>
                <p:cNvSpPr>
                  <a:spLocks noChangeArrowheads="1"/>
                </p:cNvSpPr>
                <p:nvPr/>
              </p:nvSpPr>
              <p:spPr bwMode="auto">
                <a:xfrm rot="5400000">
                  <a:off x="1608" y="1752"/>
                  <a:ext cx="528" cy="288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99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b="1" i="1"/>
                </a:p>
              </p:txBody>
            </p:sp>
            <p:sp>
              <p:nvSpPr>
                <p:cNvPr id="688162" name="Oval 34"/>
                <p:cNvSpPr>
                  <a:spLocks noChangeArrowheads="1"/>
                </p:cNvSpPr>
                <p:nvPr/>
              </p:nvSpPr>
              <p:spPr bwMode="auto">
                <a:xfrm>
                  <a:off x="1824" y="1824"/>
                  <a:ext cx="96" cy="192"/>
                </a:xfrm>
                <a:prstGeom prst="ellipse">
                  <a:avLst/>
                </a:prstGeom>
                <a:solidFill>
                  <a:srgbClr val="CC33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 b="1" i="1"/>
                </a:p>
              </p:txBody>
            </p:sp>
          </p:grpSp>
        </p:grpSp>
        <p:sp>
          <p:nvSpPr>
            <p:cNvPr id="688163" name="Text Box 35"/>
            <p:cNvSpPr txBox="1">
              <a:spLocks noChangeArrowheads="1"/>
            </p:cNvSpPr>
            <p:nvPr/>
          </p:nvSpPr>
          <p:spPr bwMode="auto">
            <a:xfrm>
              <a:off x="416" y="482"/>
              <a:ext cx="4928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800" b="1" i="1">
                  <a:latin typeface="Arial" pitchFamily="34" charset="0"/>
                </a:rPr>
                <a:t>NEUTRALIZAÇÃO:</a:t>
              </a:r>
              <a:r>
                <a:rPr lang="pt-BR" b="1" i="1">
                  <a:latin typeface="Arial" pitchFamily="34" charset="0"/>
                </a:rPr>
                <a:t>  Ac   BLOQUEIA  ADESÃO  E  INVASÃO DA CÉLULA ALVO PELO MICROORGANISMO </a:t>
              </a:r>
            </a:p>
          </p:txBody>
        </p:sp>
        <p:grpSp>
          <p:nvGrpSpPr>
            <p:cNvPr id="8" name="Group 36"/>
            <p:cNvGrpSpPr>
              <a:grpSpLocks/>
            </p:cNvGrpSpPr>
            <p:nvPr/>
          </p:nvGrpSpPr>
          <p:grpSpPr bwMode="auto">
            <a:xfrm rot="-8236732">
              <a:off x="1156" y="1706"/>
              <a:ext cx="378" cy="288"/>
              <a:chOff x="3984" y="1728"/>
              <a:chExt cx="336" cy="288"/>
            </a:xfrm>
          </p:grpSpPr>
          <p:sp>
            <p:nvSpPr>
              <p:cNvPr id="688165" name="Freeform 37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66" name="Line 38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67" name="Line 39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</p:grpSp>
        <p:grpSp>
          <p:nvGrpSpPr>
            <p:cNvPr id="9" name="Group 40"/>
            <p:cNvGrpSpPr>
              <a:grpSpLocks/>
            </p:cNvGrpSpPr>
            <p:nvPr/>
          </p:nvGrpSpPr>
          <p:grpSpPr bwMode="auto">
            <a:xfrm rot="-8236732">
              <a:off x="1655" y="2016"/>
              <a:ext cx="378" cy="288"/>
              <a:chOff x="3984" y="1728"/>
              <a:chExt cx="336" cy="288"/>
            </a:xfrm>
          </p:grpSpPr>
          <p:sp>
            <p:nvSpPr>
              <p:cNvPr id="688169" name="Freeform 41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70" name="Line 42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71" name="Line 43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</p:grpSp>
        <p:grpSp>
          <p:nvGrpSpPr>
            <p:cNvPr id="10" name="Group 44"/>
            <p:cNvGrpSpPr>
              <a:grpSpLocks/>
            </p:cNvGrpSpPr>
            <p:nvPr/>
          </p:nvGrpSpPr>
          <p:grpSpPr bwMode="auto">
            <a:xfrm rot="-8236732">
              <a:off x="703" y="1706"/>
              <a:ext cx="378" cy="288"/>
              <a:chOff x="3984" y="1728"/>
              <a:chExt cx="336" cy="288"/>
            </a:xfrm>
          </p:grpSpPr>
          <p:sp>
            <p:nvSpPr>
              <p:cNvPr id="688173" name="Freeform 45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74" name="Line 46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75" name="Line 47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</p:grpSp>
        <p:grpSp>
          <p:nvGrpSpPr>
            <p:cNvPr id="11" name="Group 48"/>
            <p:cNvGrpSpPr>
              <a:grpSpLocks/>
            </p:cNvGrpSpPr>
            <p:nvPr/>
          </p:nvGrpSpPr>
          <p:grpSpPr bwMode="auto">
            <a:xfrm rot="8236732" flipH="1">
              <a:off x="340" y="2160"/>
              <a:ext cx="378" cy="288"/>
              <a:chOff x="3984" y="1728"/>
              <a:chExt cx="336" cy="288"/>
            </a:xfrm>
          </p:grpSpPr>
          <p:sp>
            <p:nvSpPr>
              <p:cNvPr id="688177" name="Freeform 49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78" name="Line 50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  <p:sp>
            <p:nvSpPr>
              <p:cNvPr id="688179" name="Line 51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 b="1" i="1"/>
              </a:p>
            </p:txBody>
          </p:sp>
        </p:grpSp>
        <p:sp>
          <p:nvSpPr>
            <p:cNvPr id="688180" name="Freeform 52"/>
            <p:cNvSpPr>
              <a:spLocks/>
            </p:cNvSpPr>
            <p:nvPr/>
          </p:nvSpPr>
          <p:spPr bwMode="auto">
            <a:xfrm>
              <a:off x="839" y="2160"/>
              <a:ext cx="663" cy="172"/>
            </a:xfrm>
            <a:custGeom>
              <a:avLst/>
              <a:gdLst/>
              <a:ahLst/>
              <a:cxnLst>
                <a:cxn ang="0">
                  <a:pos x="15" y="160"/>
                </a:cxn>
                <a:cxn ang="0">
                  <a:pos x="111" y="28"/>
                </a:cxn>
                <a:cxn ang="0">
                  <a:pos x="183" y="148"/>
                </a:cxn>
                <a:cxn ang="0">
                  <a:pos x="219" y="136"/>
                </a:cxn>
                <a:cxn ang="0">
                  <a:pos x="255" y="64"/>
                </a:cxn>
                <a:cxn ang="0">
                  <a:pos x="291" y="40"/>
                </a:cxn>
                <a:cxn ang="0">
                  <a:pos x="327" y="52"/>
                </a:cxn>
                <a:cxn ang="0">
                  <a:pos x="351" y="124"/>
                </a:cxn>
                <a:cxn ang="0">
                  <a:pos x="387" y="136"/>
                </a:cxn>
                <a:cxn ang="0">
                  <a:pos x="447" y="124"/>
                </a:cxn>
                <a:cxn ang="0">
                  <a:pos x="459" y="88"/>
                </a:cxn>
                <a:cxn ang="0">
                  <a:pos x="531" y="64"/>
                </a:cxn>
                <a:cxn ang="0">
                  <a:pos x="567" y="88"/>
                </a:cxn>
                <a:cxn ang="0">
                  <a:pos x="579" y="124"/>
                </a:cxn>
                <a:cxn ang="0">
                  <a:pos x="663" y="172"/>
                </a:cxn>
              </a:cxnLst>
              <a:rect l="0" t="0" r="r" b="b"/>
              <a:pathLst>
                <a:path w="663" h="172">
                  <a:moveTo>
                    <a:pt x="15" y="160"/>
                  </a:moveTo>
                  <a:cubicBezTo>
                    <a:pt x="26" y="52"/>
                    <a:pt x="0" y="0"/>
                    <a:pt x="111" y="28"/>
                  </a:cubicBezTo>
                  <a:cubicBezTo>
                    <a:pt x="122" y="94"/>
                    <a:pt x="118" y="126"/>
                    <a:pt x="183" y="148"/>
                  </a:cubicBezTo>
                  <a:cubicBezTo>
                    <a:pt x="195" y="144"/>
                    <a:pt x="209" y="144"/>
                    <a:pt x="219" y="136"/>
                  </a:cubicBezTo>
                  <a:cubicBezTo>
                    <a:pt x="275" y="91"/>
                    <a:pt x="216" y="112"/>
                    <a:pt x="255" y="64"/>
                  </a:cubicBezTo>
                  <a:cubicBezTo>
                    <a:pt x="264" y="53"/>
                    <a:pt x="279" y="48"/>
                    <a:pt x="291" y="40"/>
                  </a:cubicBezTo>
                  <a:cubicBezTo>
                    <a:pt x="303" y="44"/>
                    <a:pt x="320" y="42"/>
                    <a:pt x="327" y="52"/>
                  </a:cubicBezTo>
                  <a:cubicBezTo>
                    <a:pt x="342" y="73"/>
                    <a:pt x="327" y="116"/>
                    <a:pt x="351" y="124"/>
                  </a:cubicBezTo>
                  <a:cubicBezTo>
                    <a:pt x="363" y="128"/>
                    <a:pt x="375" y="132"/>
                    <a:pt x="387" y="136"/>
                  </a:cubicBezTo>
                  <a:cubicBezTo>
                    <a:pt x="407" y="132"/>
                    <a:pt x="430" y="135"/>
                    <a:pt x="447" y="124"/>
                  </a:cubicBezTo>
                  <a:cubicBezTo>
                    <a:pt x="458" y="117"/>
                    <a:pt x="449" y="95"/>
                    <a:pt x="459" y="88"/>
                  </a:cubicBezTo>
                  <a:cubicBezTo>
                    <a:pt x="480" y="73"/>
                    <a:pt x="531" y="64"/>
                    <a:pt x="531" y="64"/>
                  </a:cubicBezTo>
                  <a:cubicBezTo>
                    <a:pt x="543" y="72"/>
                    <a:pt x="558" y="77"/>
                    <a:pt x="567" y="88"/>
                  </a:cubicBezTo>
                  <a:cubicBezTo>
                    <a:pt x="575" y="98"/>
                    <a:pt x="573" y="113"/>
                    <a:pt x="579" y="124"/>
                  </a:cubicBezTo>
                  <a:cubicBezTo>
                    <a:pt x="600" y="165"/>
                    <a:pt x="620" y="172"/>
                    <a:pt x="663" y="172"/>
                  </a:cubicBezTo>
                </a:path>
              </a:pathLst>
            </a:custGeom>
            <a:noFill/>
            <a:ln w="57150" cmpd="sng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 b="1" i="1"/>
            </a:p>
          </p:txBody>
        </p:sp>
        <p:sp>
          <p:nvSpPr>
            <p:cNvPr id="688181" name="Text Box 53"/>
            <p:cNvSpPr txBox="1">
              <a:spLocks noChangeArrowheads="1"/>
            </p:cNvSpPr>
            <p:nvPr/>
          </p:nvSpPr>
          <p:spPr bwMode="auto">
            <a:xfrm>
              <a:off x="3152" y="1434"/>
              <a:ext cx="2267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t-BR" sz="1800" b="1" i="1">
                  <a:latin typeface="Arial" pitchFamily="34" charset="0"/>
                </a:rPr>
                <a:t>CÉLULA  ALVO  DA  INVASÃO  COM  RECEPTORES  NA SUPERFÍCIE</a:t>
              </a:r>
            </a:p>
          </p:txBody>
        </p:sp>
        <p:sp>
          <p:nvSpPr>
            <p:cNvPr id="688182" name="Line 54"/>
            <p:cNvSpPr>
              <a:spLocks noChangeShapeType="1"/>
            </p:cNvSpPr>
            <p:nvPr/>
          </p:nvSpPr>
          <p:spPr bwMode="auto">
            <a:xfrm flipH="1">
              <a:off x="1066" y="2523"/>
              <a:ext cx="680" cy="81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pt-BR" b="1" i="1"/>
            </a:p>
          </p:txBody>
        </p:sp>
        <p:sp>
          <p:nvSpPr>
            <p:cNvPr id="688183" name="Text Box 55"/>
            <p:cNvSpPr txBox="1">
              <a:spLocks noChangeArrowheads="1"/>
            </p:cNvSpPr>
            <p:nvPr/>
          </p:nvSpPr>
          <p:spPr bwMode="auto">
            <a:xfrm>
              <a:off x="521" y="3401"/>
              <a:ext cx="195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t-BR" sz="1800" b="1" i="1">
                  <a:latin typeface="Arial" pitchFamily="34" charset="0"/>
                </a:rPr>
                <a:t>MOLÉCULAS   DE  ADERENCIA/ INVASÃO</a:t>
              </a:r>
            </a:p>
          </p:txBody>
        </p:sp>
        <p:sp>
          <p:nvSpPr>
            <p:cNvPr id="688184" name="Text Box 56"/>
            <p:cNvSpPr txBox="1">
              <a:spLocks noChangeArrowheads="1"/>
            </p:cNvSpPr>
            <p:nvPr/>
          </p:nvSpPr>
          <p:spPr bwMode="auto">
            <a:xfrm>
              <a:off x="385" y="164"/>
              <a:ext cx="494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t-BR" b="1" i="1">
                  <a:latin typeface="Arial" pitchFamily="34" charset="0"/>
                </a:rPr>
                <a:t>MECANISMOS   DE   AÇÃO    DE     ANTICORPOS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74674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4325" y="327025"/>
            <a:ext cx="8515350" cy="6184900"/>
            <a:chOff x="198" y="206"/>
            <a:chExt cx="5364" cy="3896"/>
          </a:xfrm>
        </p:grpSpPr>
        <p:sp>
          <p:nvSpPr>
            <p:cNvPr id="689155" name="Text Box 3"/>
            <p:cNvSpPr txBox="1">
              <a:spLocks noChangeArrowheads="1"/>
            </p:cNvSpPr>
            <p:nvPr/>
          </p:nvSpPr>
          <p:spPr bwMode="auto">
            <a:xfrm>
              <a:off x="416" y="654"/>
              <a:ext cx="4928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>
                  <a:latin typeface="Arial" pitchFamily="34" charset="0"/>
                </a:rPr>
                <a:t>NEUTRALIZAÇÃO  DE  TOXINAS  OU  VENENOS :  Ac   BLOQUEIA   SÍTIOS  NA  MOLÉCULA  DO ANTÍGENO  DE INTERAÇÃO  COM  RECEPTORES  CELULARES  OU  ENVOLVIDOS   EM    ATIVIDADE   ENZIMÁTICA</a:t>
              </a:r>
            </a:p>
          </p:txBody>
        </p:sp>
        <p:sp>
          <p:nvSpPr>
            <p:cNvPr id="689156" name="AutoShape 4"/>
            <p:cNvSpPr>
              <a:spLocks noChangeArrowheads="1"/>
            </p:cNvSpPr>
            <p:nvPr/>
          </p:nvSpPr>
          <p:spPr bwMode="auto">
            <a:xfrm>
              <a:off x="703" y="2604"/>
              <a:ext cx="499" cy="181"/>
            </a:xfrm>
            <a:prstGeom prst="chevron">
              <a:avLst>
                <a:gd name="adj" fmla="val 68923"/>
              </a:avLst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9157" name="AutoShape 5"/>
            <p:cNvSpPr>
              <a:spLocks noChangeArrowheads="1"/>
            </p:cNvSpPr>
            <p:nvPr/>
          </p:nvSpPr>
          <p:spPr bwMode="auto">
            <a:xfrm>
              <a:off x="657" y="2286"/>
              <a:ext cx="499" cy="181"/>
            </a:xfrm>
            <a:prstGeom prst="chevron">
              <a:avLst>
                <a:gd name="adj" fmla="val 68923"/>
              </a:avLst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9158" name="AutoShape 6"/>
            <p:cNvSpPr>
              <a:spLocks noChangeArrowheads="1"/>
            </p:cNvSpPr>
            <p:nvPr/>
          </p:nvSpPr>
          <p:spPr bwMode="auto">
            <a:xfrm>
              <a:off x="1565" y="2513"/>
              <a:ext cx="499" cy="181"/>
            </a:xfrm>
            <a:prstGeom prst="chevron">
              <a:avLst>
                <a:gd name="adj" fmla="val 68923"/>
              </a:avLst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9159" name="AutoShape 7"/>
            <p:cNvSpPr>
              <a:spLocks noChangeArrowheads="1"/>
            </p:cNvSpPr>
            <p:nvPr/>
          </p:nvSpPr>
          <p:spPr bwMode="auto">
            <a:xfrm>
              <a:off x="1746" y="2876"/>
              <a:ext cx="499" cy="181"/>
            </a:xfrm>
            <a:prstGeom prst="chevron">
              <a:avLst>
                <a:gd name="adj" fmla="val 68923"/>
              </a:avLst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9160" name="AutoShape 8"/>
            <p:cNvSpPr>
              <a:spLocks noChangeArrowheads="1"/>
            </p:cNvSpPr>
            <p:nvPr/>
          </p:nvSpPr>
          <p:spPr bwMode="auto">
            <a:xfrm>
              <a:off x="1474" y="2105"/>
              <a:ext cx="499" cy="181"/>
            </a:xfrm>
            <a:prstGeom prst="chevron">
              <a:avLst>
                <a:gd name="adj" fmla="val 68923"/>
              </a:avLst>
            </a:prstGeom>
            <a:solidFill>
              <a:srgbClr val="FF505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89161" name="Text Box 9"/>
            <p:cNvSpPr txBox="1">
              <a:spLocks noChangeArrowheads="1"/>
            </p:cNvSpPr>
            <p:nvPr/>
          </p:nvSpPr>
          <p:spPr bwMode="auto">
            <a:xfrm>
              <a:off x="249" y="3430"/>
              <a:ext cx="2858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t-BR" sz="3200" b="1">
                  <a:latin typeface="Arial" pitchFamily="34" charset="0"/>
                </a:rPr>
                <a:t>TOXINA</a:t>
              </a:r>
              <a:br>
                <a:rPr lang="pt-BR" sz="3200" b="1">
                  <a:latin typeface="Arial" pitchFamily="34" charset="0"/>
                </a:rPr>
              </a:br>
              <a:r>
                <a:rPr lang="pt-BR" sz="3200" b="1">
                  <a:latin typeface="Arial" pitchFamily="34" charset="0"/>
                </a:rPr>
                <a:t> p/ex  toxina tetânica</a:t>
              </a:r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 rot="-7462466">
              <a:off x="1746" y="2059"/>
              <a:ext cx="378" cy="288"/>
              <a:chOff x="3984" y="1728"/>
              <a:chExt cx="336" cy="288"/>
            </a:xfrm>
          </p:grpSpPr>
          <p:sp>
            <p:nvSpPr>
              <p:cNvPr id="689164" name="Freeform 12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9165" name="Line 13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9166" name="Line 14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 rot="-3538976">
              <a:off x="1837" y="2967"/>
              <a:ext cx="378" cy="288"/>
              <a:chOff x="3984" y="1728"/>
              <a:chExt cx="336" cy="288"/>
            </a:xfrm>
          </p:grpSpPr>
          <p:sp>
            <p:nvSpPr>
              <p:cNvPr id="689168" name="Freeform 16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9169" name="Line 17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9170" name="Line 18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" name="Group 19"/>
            <p:cNvGrpSpPr>
              <a:grpSpLocks/>
            </p:cNvGrpSpPr>
            <p:nvPr/>
          </p:nvGrpSpPr>
          <p:grpSpPr bwMode="auto">
            <a:xfrm rot="-7847957">
              <a:off x="975" y="2460"/>
              <a:ext cx="378" cy="288"/>
              <a:chOff x="3984" y="1728"/>
              <a:chExt cx="336" cy="288"/>
            </a:xfrm>
          </p:grpSpPr>
          <p:sp>
            <p:nvSpPr>
              <p:cNvPr id="689172" name="Freeform 20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9173" name="Line 21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9174" name="Line 22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" name="Group 23"/>
            <p:cNvGrpSpPr>
              <a:grpSpLocks/>
            </p:cNvGrpSpPr>
            <p:nvPr/>
          </p:nvGrpSpPr>
          <p:grpSpPr bwMode="auto">
            <a:xfrm rot="-7537643">
              <a:off x="2064" y="2876"/>
              <a:ext cx="378" cy="288"/>
              <a:chOff x="3984" y="1728"/>
              <a:chExt cx="336" cy="288"/>
            </a:xfrm>
          </p:grpSpPr>
          <p:sp>
            <p:nvSpPr>
              <p:cNvPr id="689176" name="Freeform 24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9177" name="Line 25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89178" name="Line 26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8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" name="Group 27"/>
            <p:cNvGrpSpPr>
              <a:grpSpLocks/>
            </p:cNvGrpSpPr>
            <p:nvPr/>
          </p:nvGrpSpPr>
          <p:grpSpPr bwMode="auto">
            <a:xfrm>
              <a:off x="2880" y="1975"/>
              <a:ext cx="1769" cy="1360"/>
              <a:chOff x="2880" y="1933"/>
              <a:chExt cx="1769" cy="1360"/>
            </a:xfrm>
          </p:grpSpPr>
          <p:grpSp>
            <p:nvGrpSpPr>
              <p:cNvPr id="8" name="Group 28"/>
              <p:cNvGrpSpPr>
                <a:grpSpLocks/>
              </p:cNvGrpSpPr>
              <p:nvPr/>
            </p:nvGrpSpPr>
            <p:grpSpPr bwMode="auto">
              <a:xfrm>
                <a:off x="2880" y="1933"/>
                <a:ext cx="1769" cy="1360"/>
                <a:chOff x="2880" y="1525"/>
                <a:chExt cx="1225" cy="1360"/>
              </a:xfrm>
            </p:grpSpPr>
            <p:sp>
              <p:nvSpPr>
                <p:cNvPr id="689181" name="AutoShape 29"/>
                <p:cNvSpPr>
                  <a:spLocks noChangeArrowheads="1"/>
                </p:cNvSpPr>
                <p:nvPr/>
              </p:nvSpPr>
              <p:spPr bwMode="auto">
                <a:xfrm>
                  <a:off x="2880" y="1934"/>
                  <a:ext cx="453" cy="226"/>
                </a:xfrm>
                <a:prstGeom prst="chevron">
                  <a:avLst>
                    <a:gd name="adj" fmla="val 501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9182" name="Oval 30"/>
                <p:cNvSpPr>
                  <a:spLocks noChangeArrowheads="1"/>
                </p:cNvSpPr>
                <p:nvPr/>
              </p:nvSpPr>
              <p:spPr bwMode="auto">
                <a:xfrm>
                  <a:off x="3107" y="1684"/>
                  <a:ext cx="998" cy="952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9183" name="AutoShape 31"/>
                <p:cNvSpPr>
                  <a:spLocks noChangeArrowheads="1"/>
                </p:cNvSpPr>
                <p:nvPr/>
              </p:nvSpPr>
              <p:spPr bwMode="auto">
                <a:xfrm rot="4566021">
                  <a:off x="3129" y="1639"/>
                  <a:ext cx="453" cy="226"/>
                </a:xfrm>
                <a:prstGeom prst="chevron">
                  <a:avLst>
                    <a:gd name="adj" fmla="val 501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9184" name="AutoShape 32"/>
                <p:cNvSpPr>
                  <a:spLocks noChangeArrowheads="1"/>
                </p:cNvSpPr>
                <p:nvPr/>
              </p:nvSpPr>
              <p:spPr bwMode="auto">
                <a:xfrm rot="-2062820">
                  <a:off x="2925" y="2341"/>
                  <a:ext cx="408" cy="182"/>
                </a:xfrm>
                <a:prstGeom prst="chevron">
                  <a:avLst>
                    <a:gd name="adj" fmla="val 56044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89185" name="AutoShape 33"/>
                <p:cNvSpPr>
                  <a:spLocks noChangeArrowheads="1"/>
                </p:cNvSpPr>
                <p:nvPr/>
              </p:nvSpPr>
              <p:spPr bwMode="auto">
                <a:xfrm rot="16928736">
                  <a:off x="3265" y="2546"/>
                  <a:ext cx="453" cy="226"/>
                </a:xfrm>
                <a:prstGeom prst="chevron">
                  <a:avLst>
                    <a:gd name="adj" fmla="val 50111"/>
                  </a:avLst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sp>
            <p:nvSpPr>
              <p:cNvPr id="689186" name="Oval 34"/>
              <p:cNvSpPr>
                <a:spLocks noChangeArrowheads="1"/>
              </p:cNvSpPr>
              <p:nvPr/>
            </p:nvSpPr>
            <p:spPr bwMode="auto">
              <a:xfrm>
                <a:off x="3560" y="2341"/>
                <a:ext cx="590" cy="499"/>
              </a:xfrm>
              <a:prstGeom prst="ellipse">
                <a:avLst/>
              </a:prstGeom>
              <a:solidFill>
                <a:srgbClr val="E5B9D9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89187" name="Rectangle 35"/>
            <p:cNvSpPr>
              <a:spLocks noChangeArrowheads="1"/>
            </p:cNvSpPr>
            <p:nvPr/>
          </p:nvSpPr>
          <p:spPr bwMode="auto">
            <a:xfrm>
              <a:off x="198" y="206"/>
              <a:ext cx="536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pt-BR" sz="2800" b="1">
                  <a:latin typeface="Arial" pitchFamily="34" charset="0"/>
                </a:rPr>
                <a:t>MECANISMOS   DE   AÇÃO    DE     ANTICORPOS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4602585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t-BR" sz="3600" b="1"/>
              <a:t>OPSONIZAÇÃO   SEGUIDA   DE   ADESÃO E  FAGOCITOSE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3850" y="1700213"/>
            <a:ext cx="3240088" cy="1917700"/>
            <a:chOff x="204" y="1071"/>
            <a:chExt cx="2041" cy="1208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16506423">
              <a:off x="1875" y="1927"/>
              <a:ext cx="331" cy="136"/>
              <a:chOff x="3984" y="1728"/>
              <a:chExt cx="336" cy="288"/>
            </a:xfrm>
          </p:grpSpPr>
          <p:sp>
            <p:nvSpPr>
              <p:cNvPr id="690181" name="Freeform 5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182" name="Line 6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183" name="Line 7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-3538976">
              <a:off x="1433" y="2045"/>
              <a:ext cx="331" cy="137"/>
              <a:chOff x="3984" y="1728"/>
              <a:chExt cx="336" cy="288"/>
            </a:xfrm>
          </p:grpSpPr>
          <p:sp>
            <p:nvSpPr>
              <p:cNvPr id="690185" name="Freeform 9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solidFill>
                <a:srgbClr val="FF6600"/>
              </a:solidFill>
              <a:ln w="57150" cmpd="sng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186" name="Line 10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187" name="Line 11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 rot="-1238376">
              <a:off x="1292" y="1842"/>
              <a:ext cx="331" cy="137"/>
              <a:chOff x="3984" y="1728"/>
              <a:chExt cx="336" cy="288"/>
            </a:xfrm>
          </p:grpSpPr>
          <p:sp>
            <p:nvSpPr>
              <p:cNvPr id="690189" name="Freeform 13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solidFill>
                <a:srgbClr val="FF6600"/>
              </a:solidFill>
              <a:ln w="57150" cmpd="sng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190" name="Line 14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191" name="Line 15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90192" name="Text Box 16"/>
            <p:cNvSpPr txBox="1">
              <a:spLocks noChangeArrowheads="1"/>
            </p:cNvSpPr>
            <p:nvPr/>
          </p:nvSpPr>
          <p:spPr bwMode="auto">
            <a:xfrm>
              <a:off x="204" y="1071"/>
              <a:ext cx="204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>
                  <a:latin typeface="Arial" pitchFamily="34" charset="0"/>
                </a:rPr>
                <a:t>MICROORGANISMO</a:t>
              </a: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4140200" y="1917700"/>
            <a:ext cx="3729038" cy="3213100"/>
            <a:chOff x="2608" y="1208"/>
            <a:chExt cx="2349" cy="2024"/>
          </a:xfrm>
        </p:grpSpPr>
        <p:sp>
          <p:nvSpPr>
            <p:cNvPr id="690194" name="Freeform 18"/>
            <p:cNvSpPr>
              <a:spLocks/>
            </p:cNvSpPr>
            <p:nvPr/>
          </p:nvSpPr>
          <p:spPr bwMode="auto">
            <a:xfrm>
              <a:off x="2875" y="1208"/>
              <a:ext cx="2082" cy="1789"/>
            </a:xfrm>
            <a:custGeom>
              <a:avLst/>
              <a:gdLst/>
              <a:ahLst/>
              <a:cxnLst>
                <a:cxn ang="0">
                  <a:pos x="809" y="407"/>
                </a:cxn>
                <a:cxn ang="0">
                  <a:pos x="889" y="350"/>
                </a:cxn>
                <a:cxn ang="0">
                  <a:pos x="1026" y="202"/>
                </a:cxn>
                <a:cxn ang="0">
                  <a:pos x="1084" y="133"/>
                </a:cxn>
                <a:cxn ang="0">
                  <a:pos x="1461" y="110"/>
                </a:cxn>
                <a:cxn ang="0">
                  <a:pos x="1621" y="202"/>
                </a:cxn>
                <a:cxn ang="0">
                  <a:pos x="1941" y="156"/>
                </a:cxn>
                <a:cxn ang="0">
                  <a:pos x="2386" y="236"/>
                </a:cxn>
                <a:cxn ang="0">
                  <a:pos x="2432" y="316"/>
                </a:cxn>
                <a:cxn ang="0">
                  <a:pos x="2535" y="476"/>
                </a:cxn>
                <a:cxn ang="0">
                  <a:pos x="2501" y="819"/>
                </a:cxn>
                <a:cxn ang="0">
                  <a:pos x="2421" y="945"/>
                </a:cxn>
                <a:cxn ang="0">
                  <a:pos x="2489" y="1230"/>
                </a:cxn>
                <a:cxn ang="0">
                  <a:pos x="2581" y="1413"/>
                </a:cxn>
                <a:cxn ang="0">
                  <a:pos x="2592" y="1779"/>
                </a:cxn>
                <a:cxn ang="0">
                  <a:pos x="2546" y="1836"/>
                </a:cxn>
                <a:cxn ang="0">
                  <a:pos x="2421" y="1939"/>
                </a:cxn>
                <a:cxn ang="0">
                  <a:pos x="2375" y="1985"/>
                </a:cxn>
                <a:cxn ang="0">
                  <a:pos x="2283" y="2065"/>
                </a:cxn>
                <a:cxn ang="0">
                  <a:pos x="1495" y="2168"/>
                </a:cxn>
                <a:cxn ang="0">
                  <a:pos x="1209" y="2133"/>
                </a:cxn>
                <a:cxn ang="0">
                  <a:pos x="1072" y="2030"/>
                </a:cxn>
                <a:cxn ang="0">
                  <a:pos x="1015" y="1985"/>
                </a:cxn>
                <a:cxn ang="0">
                  <a:pos x="946" y="1950"/>
                </a:cxn>
                <a:cxn ang="0">
                  <a:pos x="832" y="1859"/>
                </a:cxn>
                <a:cxn ang="0">
                  <a:pos x="752" y="1802"/>
                </a:cxn>
                <a:cxn ang="0">
                  <a:pos x="569" y="1733"/>
                </a:cxn>
                <a:cxn ang="0">
                  <a:pos x="421" y="1665"/>
                </a:cxn>
                <a:cxn ang="0">
                  <a:pos x="329" y="1619"/>
                </a:cxn>
                <a:cxn ang="0">
                  <a:pos x="204" y="1539"/>
                </a:cxn>
                <a:cxn ang="0">
                  <a:pos x="101" y="1448"/>
                </a:cxn>
                <a:cxn ang="0">
                  <a:pos x="9" y="956"/>
                </a:cxn>
                <a:cxn ang="0">
                  <a:pos x="158" y="579"/>
                </a:cxn>
                <a:cxn ang="0">
                  <a:pos x="307" y="476"/>
                </a:cxn>
                <a:cxn ang="0">
                  <a:pos x="455" y="396"/>
                </a:cxn>
              </a:cxnLst>
              <a:rect l="0" t="0" r="r" b="b"/>
              <a:pathLst>
                <a:path w="2606" h="2194">
                  <a:moveTo>
                    <a:pt x="535" y="373"/>
                  </a:moveTo>
                  <a:cubicBezTo>
                    <a:pt x="641" y="412"/>
                    <a:pt x="696" y="420"/>
                    <a:pt x="809" y="407"/>
                  </a:cubicBezTo>
                  <a:cubicBezTo>
                    <a:pt x="812" y="406"/>
                    <a:pt x="876" y="387"/>
                    <a:pt x="878" y="384"/>
                  </a:cubicBezTo>
                  <a:cubicBezTo>
                    <a:pt x="886" y="375"/>
                    <a:pt x="884" y="361"/>
                    <a:pt x="889" y="350"/>
                  </a:cubicBezTo>
                  <a:cubicBezTo>
                    <a:pt x="909" y="309"/>
                    <a:pt x="944" y="283"/>
                    <a:pt x="981" y="259"/>
                  </a:cubicBezTo>
                  <a:cubicBezTo>
                    <a:pt x="1001" y="175"/>
                    <a:pt x="972" y="238"/>
                    <a:pt x="1026" y="202"/>
                  </a:cubicBezTo>
                  <a:cubicBezTo>
                    <a:pt x="1040" y="193"/>
                    <a:pt x="1050" y="180"/>
                    <a:pt x="1061" y="167"/>
                  </a:cubicBezTo>
                  <a:cubicBezTo>
                    <a:pt x="1070" y="157"/>
                    <a:pt x="1073" y="141"/>
                    <a:pt x="1084" y="133"/>
                  </a:cubicBezTo>
                  <a:cubicBezTo>
                    <a:pt x="1106" y="116"/>
                    <a:pt x="1137" y="117"/>
                    <a:pt x="1164" y="110"/>
                  </a:cubicBezTo>
                  <a:cubicBezTo>
                    <a:pt x="1200" y="0"/>
                    <a:pt x="1373" y="82"/>
                    <a:pt x="1461" y="110"/>
                  </a:cubicBezTo>
                  <a:cubicBezTo>
                    <a:pt x="1512" y="186"/>
                    <a:pt x="1452" y="111"/>
                    <a:pt x="1518" y="156"/>
                  </a:cubicBezTo>
                  <a:cubicBezTo>
                    <a:pt x="1601" y="212"/>
                    <a:pt x="1489" y="179"/>
                    <a:pt x="1621" y="202"/>
                  </a:cubicBezTo>
                  <a:cubicBezTo>
                    <a:pt x="1682" y="198"/>
                    <a:pt x="1743" y="196"/>
                    <a:pt x="1803" y="190"/>
                  </a:cubicBezTo>
                  <a:cubicBezTo>
                    <a:pt x="1847" y="185"/>
                    <a:pt x="1897" y="163"/>
                    <a:pt x="1941" y="156"/>
                  </a:cubicBezTo>
                  <a:cubicBezTo>
                    <a:pt x="2055" y="160"/>
                    <a:pt x="2169" y="157"/>
                    <a:pt x="2283" y="167"/>
                  </a:cubicBezTo>
                  <a:cubicBezTo>
                    <a:pt x="2318" y="170"/>
                    <a:pt x="2350" y="223"/>
                    <a:pt x="2386" y="236"/>
                  </a:cubicBezTo>
                  <a:cubicBezTo>
                    <a:pt x="2390" y="247"/>
                    <a:pt x="2392" y="260"/>
                    <a:pt x="2398" y="270"/>
                  </a:cubicBezTo>
                  <a:cubicBezTo>
                    <a:pt x="2408" y="287"/>
                    <a:pt x="2424" y="299"/>
                    <a:pt x="2432" y="316"/>
                  </a:cubicBezTo>
                  <a:cubicBezTo>
                    <a:pt x="2463" y="379"/>
                    <a:pt x="2415" y="353"/>
                    <a:pt x="2478" y="373"/>
                  </a:cubicBezTo>
                  <a:cubicBezTo>
                    <a:pt x="2495" y="426"/>
                    <a:pt x="2486" y="443"/>
                    <a:pt x="2535" y="476"/>
                  </a:cubicBezTo>
                  <a:cubicBezTo>
                    <a:pt x="2531" y="564"/>
                    <a:pt x="2530" y="652"/>
                    <a:pt x="2523" y="739"/>
                  </a:cubicBezTo>
                  <a:cubicBezTo>
                    <a:pt x="2521" y="767"/>
                    <a:pt x="2518" y="797"/>
                    <a:pt x="2501" y="819"/>
                  </a:cubicBezTo>
                  <a:cubicBezTo>
                    <a:pt x="2493" y="829"/>
                    <a:pt x="2478" y="826"/>
                    <a:pt x="2466" y="830"/>
                  </a:cubicBezTo>
                  <a:cubicBezTo>
                    <a:pt x="2455" y="874"/>
                    <a:pt x="2434" y="903"/>
                    <a:pt x="2421" y="945"/>
                  </a:cubicBezTo>
                  <a:cubicBezTo>
                    <a:pt x="2425" y="1019"/>
                    <a:pt x="2386" y="1167"/>
                    <a:pt x="2478" y="1196"/>
                  </a:cubicBezTo>
                  <a:cubicBezTo>
                    <a:pt x="2482" y="1207"/>
                    <a:pt x="2483" y="1220"/>
                    <a:pt x="2489" y="1230"/>
                  </a:cubicBezTo>
                  <a:cubicBezTo>
                    <a:pt x="2502" y="1254"/>
                    <a:pt x="2535" y="1299"/>
                    <a:pt x="2535" y="1299"/>
                  </a:cubicBezTo>
                  <a:cubicBezTo>
                    <a:pt x="2548" y="1338"/>
                    <a:pt x="2570" y="1373"/>
                    <a:pt x="2581" y="1413"/>
                  </a:cubicBezTo>
                  <a:cubicBezTo>
                    <a:pt x="2589" y="1443"/>
                    <a:pt x="2603" y="1505"/>
                    <a:pt x="2603" y="1505"/>
                  </a:cubicBezTo>
                  <a:cubicBezTo>
                    <a:pt x="2599" y="1596"/>
                    <a:pt x="2606" y="1689"/>
                    <a:pt x="2592" y="1779"/>
                  </a:cubicBezTo>
                  <a:cubicBezTo>
                    <a:pt x="2590" y="1793"/>
                    <a:pt x="2567" y="1791"/>
                    <a:pt x="2558" y="1802"/>
                  </a:cubicBezTo>
                  <a:cubicBezTo>
                    <a:pt x="2550" y="1811"/>
                    <a:pt x="2553" y="1826"/>
                    <a:pt x="2546" y="1836"/>
                  </a:cubicBezTo>
                  <a:cubicBezTo>
                    <a:pt x="2528" y="1862"/>
                    <a:pt x="2503" y="1876"/>
                    <a:pt x="2478" y="1893"/>
                  </a:cubicBezTo>
                  <a:cubicBezTo>
                    <a:pt x="2449" y="1977"/>
                    <a:pt x="2493" y="1882"/>
                    <a:pt x="2421" y="1939"/>
                  </a:cubicBezTo>
                  <a:cubicBezTo>
                    <a:pt x="2412" y="1946"/>
                    <a:pt x="2417" y="1965"/>
                    <a:pt x="2409" y="1973"/>
                  </a:cubicBezTo>
                  <a:cubicBezTo>
                    <a:pt x="2401" y="1981"/>
                    <a:pt x="2386" y="1981"/>
                    <a:pt x="2375" y="1985"/>
                  </a:cubicBezTo>
                  <a:cubicBezTo>
                    <a:pt x="2349" y="2058"/>
                    <a:pt x="2386" y="1984"/>
                    <a:pt x="2306" y="2030"/>
                  </a:cubicBezTo>
                  <a:cubicBezTo>
                    <a:pt x="2294" y="2037"/>
                    <a:pt x="2296" y="2059"/>
                    <a:pt x="2283" y="2065"/>
                  </a:cubicBezTo>
                  <a:cubicBezTo>
                    <a:pt x="2258" y="2076"/>
                    <a:pt x="2230" y="2072"/>
                    <a:pt x="2203" y="2076"/>
                  </a:cubicBezTo>
                  <a:cubicBezTo>
                    <a:pt x="1996" y="2182"/>
                    <a:pt x="1716" y="2159"/>
                    <a:pt x="1495" y="2168"/>
                  </a:cubicBezTo>
                  <a:cubicBezTo>
                    <a:pt x="1380" y="2190"/>
                    <a:pt x="1418" y="2192"/>
                    <a:pt x="1266" y="2179"/>
                  </a:cubicBezTo>
                  <a:cubicBezTo>
                    <a:pt x="1206" y="2086"/>
                    <a:pt x="1285" y="2194"/>
                    <a:pt x="1209" y="2133"/>
                  </a:cubicBezTo>
                  <a:cubicBezTo>
                    <a:pt x="1136" y="2075"/>
                    <a:pt x="1237" y="2115"/>
                    <a:pt x="1152" y="2088"/>
                  </a:cubicBezTo>
                  <a:cubicBezTo>
                    <a:pt x="1135" y="2034"/>
                    <a:pt x="1123" y="2048"/>
                    <a:pt x="1072" y="2030"/>
                  </a:cubicBezTo>
                  <a:cubicBezTo>
                    <a:pt x="1068" y="2019"/>
                    <a:pt x="1070" y="2003"/>
                    <a:pt x="1061" y="1996"/>
                  </a:cubicBezTo>
                  <a:cubicBezTo>
                    <a:pt x="1049" y="1986"/>
                    <a:pt x="1030" y="1991"/>
                    <a:pt x="1015" y="1985"/>
                  </a:cubicBezTo>
                  <a:cubicBezTo>
                    <a:pt x="1002" y="1980"/>
                    <a:pt x="993" y="1968"/>
                    <a:pt x="981" y="1962"/>
                  </a:cubicBezTo>
                  <a:cubicBezTo>
                    <a:pt x="970" y="1956"/>
                    <a:pt x="958" y="1954"/>
                    <a:pt x="946" y="1950"/>
                  </a:cubicBezTo>
                  <a:cubicBezTo>
                    <a:pt x="884" y="1854"/>
                    <a:pt x="967" y="1967"/>
                    <a:pt x="889" y="1905"/>
                  </a:cubicBezTo>
                  <a:cubicBezTo>
                    <a:pt x="814" y="1845"/>
                    <a:pt x="918" y="1887"/>
                    <a:pt x="832" y="1859"/>
                  </a:cubicBezTo>
                  <a:cubicBezTo>
                    <a:pt x="828" y="1848"/>
                    <a:pt x="831" y="1832"/>
                    <a:pt x="821" y="1825"/>
                  </a:cubicBezTo>
                  <a:cubicBezTo>
                    <a:pt x="801" y="1811"/>
                    <a:pt x="752" y="1802"/>
                    <a:pt x="752" y="1802"/>
                  </a:cubicBezTo>
                  <a:cubicBezTo>
                    <a:pt x="661" y="1734"/>
                    <a:pt x="759" y="1795"/>
                    <a:pt x="604" y="1756"/>
                  </a:cubicBezTo>
                  <a:cubicBezTo>
                    <a:pt x="590" y="1753"/>
                    <a:pt x="582" y="1739"/>
                    <a:pt x="569" y="1733"/>
                  </a:cubicBezTo>
                  <a:cubicBezTo>
                    <a:pt x="547" y="1723"/>
                    <a:pt x="501" y="1710"/>
                    <a:pt x="501" y="1710"/>
                  </a:cubicBezTo>
                  <a:cubicBezTo>
                    <a:pt x="438" y="1617"/>
                    <a:pt x="533" y="1739"/>
                    <a:pt x="421" y="1665"/>
                  </a:cubicBezTo>
                  <a:cubicBezTo>
                    <a:pt x="411" y="1658"/>
                    <a:pt x="420" y="1636"/>
                    <a:pt x="409" y="1630"/>
                  </a:cubicBezTo>
                  <a:cubicBezTo>
                    <a:pt x="385" y="1618"/>
                    <a:pt x="356" y="1623"/>
                    <a:pt x="329" y="1619"/>
                  </a:cubicBezTo>
                  <a:cubicBezTo>
                    <a:pt x="245" y="1535"/>
                    <a:pt x="354" y="1632"/>
                    <a:pt x="238" y="1573"/>
                  </a:cubicBezTo>
                  <a:cubicBezTo>
                    <a:pt x="224" y="1566"/>
                    <a:pt x="217" y="1548"/>
                    <a:pt x="204" y="1539"/>
                  </a:cubicBezTo>
                  <a:cubicBezTo>
                    <a:pt x="194" y="1532"/>
                    <a:pt x="181" y="1532"/>
                    <a:pt x="169" y="1528"/>
                  </a:cubicBezTo>
                  <a:cubicBezTo>
                    <a:pt x="140" y="1483"/>
                    <a:pt x="153" y="1465"/>
                    <a:pt x="101" y="1448"/>
                  </a:cubicBezTo>
                  <a:cubicBezTo>
                    <a:pt x="86" y="1390"/>
                    <a:pt x="70" y="1334"/>
                    <a:pt x="55" y="1276"/>
                  </a:cubicBezTo>
                  <a:cubicBezTo>
                    <a:pt x="47" y="1141"/>
                    <a:pt x="39" y="1073"/>
                    <a:pt x="9" y="956"/>
                  </a:cubicBezTo>
                  <a:cubicBezTo>
                    <a:pt x="17" y="833"/>
                    <a:pt x="0" y="700"/>
                    <a:pt x="112" y="624"/>
                  </a:cubicBezTo>
                  <a:cubicBezTo>
                    <a:pt x="139" y="548"/>
                    <a:pt x="102" y="624"/>
                    <a:pt x="158" y="579"/>
                  </a:cubicBezTo>
                  <a:cubicBezTo>
                    <a:pt x="231" y="520"/>
                    <a:pt x="130" y="560"/>
                    <a:pt x="215" y="533"/>
                  </a:cubicBezTo>
                  <a:cubicBezTo>
                    <a:pt x="246" y="486"/>
                    <a:pt x="255" y="492"/>
                    <a:pt x="307" y="476"/>
                  </a:cubicBezTo>
                  <a:cubicBezTo>
                    <a:pt x="328" y="412"/>
                    <a:pt x="301" y="459"/>
                    <a:pt x="387" y="430"/>
                  </a:cubicBezTo>
                  <a:cubicBezTo>
                    <a:pt x="476" y="400"/>
                    <a:pt x="368" y="412"/>
                    <a:pt x="455" y="396"/>
                  </a:cubicBezTo>
                  <a:cubicBezTo>
                    <a:pt x="548" y="379"/>
                    <a:pt x="571" y="406"/>
                    <a:pt x="535" y="373"/>
                  </a:cubicBezTo>
                  <a:close/>
                </a:path>
              </a:pathLst>
            </a:custGeom>
            <a:gradFill rotWithShape="0">
              <a:gsLst>
                <a:gs pos="0">
                  <a:srgbClr val="FF9933">
                    <a:gamma/>
                    <a:shade val="68235"/>
                    <a:invGamma/>
                  </a:srgbClr>
                </a:gs>
                <a:gs pos="50000">
                  <a:srgbClr val="FF9933"/>
                </a:gs>
                <a:gs pos="100000">
                  <a:srgbClr val="FF9933">
                    <a:gamma/>
                    <a:shade val="68235"/>
                    <a:invGamma/>
                  </a:srgbClr>
                </a:gs>
              </a:gsLst>
              <a:lin ang="2700000" scaled="1"/>
            </a:gradFill>
            <a:ln w="76200" cmpd="sng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195" name="Oval 19"/>
            <p:cNvSpPr>
              <a:spLocks noChangeArrowheads="1"/>
            </p:cNvSpPr>
            <p:nvPr/>
          </p:nvSpPr>
          <p:spPr bwMode="auto">
            <a:xfrm>
              <a:off x="3835" y="1843"/>
              <a:ext cx="642" cy="518"/>
            </a:xfrm>
            <a:prstGeom prst="ellipse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6823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2608" y="1958"/>
              <a:ext cx="321" cy="173"/>
              <a:chOff x="2880" y="3648"/>
              <a:chExt cx="288" cy="144"/>
            </a:xfrm>
          </p:grpSpPr>
          <p:sp>
            <p:nvSpPr>
              <p:cNvPr id="690197" name="Line 21"/>
              <p:cNvSpPr>
                <a:spLocks noChangeShapeType="1"/>
              </p:cNvSpPr>
              <p:nvPr/>
            </p:nvSpPr>
            <p:spPr bwMode="auto">
              <a:xfrm>
                <a:off x="2880" y="3648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CC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198" name="Line 22"/>
              <p:cNvSpPr>
                <a:spLocks noChangeShapeType="1"/>
              </p:cNvSpPr>
              <p:nvPr/>
            </p:nvSpPr>
            <p:spPr bwMode="auto">
              <a:xfrm flipH="1">
                <a:off x="2880" y="3648"/>
                <a:ext cx="288" cy="144"/>
              </a:xfrm>
              <a:prstGeom prst="line">
                <a:avLst/>
              </a:prstGeom>
              <a:noFill/>
              <a:ln w="57150">
                <a:solidFill>
                  <a:srgbClr val="CC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" name="Group 23"/>
            <p:cNvGrpSpPr>
              <a:grpSpLocks/>
            </p:cNvGrpSpPr>
            <p:nvPr/>
          </p:nvGrpSpPr>
          <p:grpSpPr bwMode="auto">
            <a:xfrm rot="18020193">
              <a:off x="3603" y="2979"/>
              <a:ext cx="346" cy="160"/>
              <a:chOff x="2880" y="3648"/>
              <a:chExt cx="288" cy="144"/>
            </a:xfrm>
          </p:grpSpPr>
          <p:sp>
            <p:nvSpPr>
              <p:cNvPr id="690200" name="Line 24"/>
              <p:cNvSpPr>
                <a:spLocks noChangeShapeType="1"/>
              </p:cNvSpPr>
              <p:nvPr/>
            </p:nvSpPr>
            <p:spPr bwMode="auto">
              <a:xfrm>
                <a:off x="2880" y="3648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CC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201" name="Line 25"/>
              <p:cNvSpPr>
                <a:spLocks noChangeShapeType="1"/>
              </p:cNvSpPr>
              <p:nvPr/>
            </p:nvSpPr>
            <p:spPr bwMode="auto">
              <a:xfrm flipH="1">
                <a:off x="2880" y="3648"/>
                <a:ext cx="288" cy="144"/>
              </a:xfrm>
              <a:prstGeom prst="line">
                <a:avLst/>
              </a:prstGeom>
              <a:noFill/>
              <a:ln w="57150">
                <a:solidFill>
                  <a:srgbClr val="CC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9" name="Group 26"/>
            <p:cNvGrpSpPr>
              <a:grpSpLocks/>
            </p:cNvGrpSpPr>
            <p:nvPr/>
          </p:nvGrpSpPr>
          <p:grpSpPr bwMode="auto">
            <a:xfrm rot="-17772682">
              <a:off x="2916" y="1445"/>
              <a:ext cx="346" cy="159"/>
              <a:chOff x="2880" y="3648"/>
              <a:chExt cx="288" cy="144"/>
            </a:xfrm>
          </p:grpSpPr>
          <p:sp>
            <p:nvSpPr>
              <p:cNvPr id="690203" name="Line 27"/>
              <p:cNvSpPr>
                <a:spLocks noChangeShapeType="1"/>
              </p:cNvSpPr>
              <p:nvPr/>
            </p:nvSpPr>
            <p:spPr bwMode="auto">
              <a:xfrm>
                <a:off x="2880" y="3648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204" name="Line 28"/>
              <p:cNvSpPr>
                <a:spLocks noChangeShapeType="1"/>
              </p:cNvSpPr>
              <p:nvPr/>
            </p:nvSpPr>
            <p:spPr bwMode="auto">
              <a:xfrm flipH="1">
                <a:off x="2880" y="3648"/>
                <a:ext cx="288" cy="144"/>
              </a:xfrm>
              <a:prstGeom prst="line">
                <a:avLst/>
              </a:prstGeom>
              <a:noFill/>
              <a:ln w="5715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2875" y="2593"/>
              <a:ext cx="320" cy="173"/>
              <a:chOff x="2880" y="3648"/>
              <a:chExt cx="288" cy="144"/>
            </a:xfrm>
          </p:grpSpPr>
          <p:sp>
            <p:nvSpPr>
              <p:cNvPr id="690206" name="Line 30"/>
              <p:cNvSpPr>
                <a:spLocks noChangeShapeType="1"/>
              </p:cNvSpPr>
              <p:nvPr/>
            </p:nvSpPr>
            <p:spPr bwMode="auto">
              <a:xfrm>
                <a:off x="2880" y="3648"/>
                <a:ext cx="288" cy="0"/>
              </a:xfrm>
              <a:prstGeom prst="line">
                <a:avLst/>
              </a:prstGeom>
              <a:noFill/>
              <a:ln w="57150">
                <a:solidFill>
                  <a:srgbClr val="CC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207" name="Line 31"/>
              <p:cNvSpPr>
                <a:spLocks noChangeShapeType="1"/>
              </p:cNvSpPr>
              <p:nvPr/>
            </p:nvSpPr>
            <p:spPr bwMode="auto">
              <a:xfrm flipH="1">
                <a:off x="2880" y="3648"/>
                <a:ext cx="288" cy="144"/>
              </a:xfrm>
              <a:prstGeom prst="line">
                <a:avLst/>
              </a:prstGeom>
              <a:noFill/>
              <a:ln w="57150">
                <a:solidFill>
                  <a:srgbClr val="CC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90208" name="Oval 32"/>
            <p:cNvSpPr>
              <a:spLocks noChangeArrowheads="1"/>
            </p:cNvSpPr>
            <p:nvPr/>
          </p:nvSpPr>
          <p:spPr bwMode="auto">
            <a:xfrm>
              <a:off x="3248" y="1900"/>
              <a:ext cx="535" cy="52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09" name="Oval 33"/>
            <p:cNvSpPr>
              <a:spLocks noChangeArrowheads="1"/>
            </p:cNvSpPr>
            <p:nvPr/>
          </p:nvSpPr>
          <p:spPr bwMode="auto">
            <a:xfrm rot="4517121">
              <a:off x="3367" y="1929"/>
              <a:ext cx="190" cy="214"/>
            </a:xfrm>
            <a:prstGeom prst="ellipse">
              <a:avLst/>
            </a:prstGeom>
            <a:gradFill rotWithShape="0">
              <a:gsLst>
                <a:gs pos="0">
                  <a:srgbClr val="FF7C80">
                    <a:gamma/>
                    <a:shade val="36471"/>
                    <a:invGamma/>
                  </a:srgbClr>
                </a:gs>
                <a:gs pos="100000">
                  <a:srgbClr val="FF7C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7C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1" name="Group 34"/>
            <p:cNvGrpSpPr>
              <a:grpSpLocks/>
            </p:cNvGrpSpPr>
            <p:nvPr/>
          </p:nvGrpSpPr>
          <p:grpSpPr bwMode="auto">
            <a:xfrm>
              <a:off x="3302" y="2131"/>
              <a:ext cx="372" cy="289"/>
              <a:chOff x="1729" y="1392"/>
              <a:chExt cx="1151" cy="768"/>
            </a:xfrm>
          </p:grpSpPr>
          <p:grpSp>
            <p:nvGrpSpPr>
              <p:cNvPr id="12" name="Group 35"/>
              <p:cNvGrpSpPr>
                <a:grpSpLocks/>
              </p:cNvGrpSpPr>
              <p:nvPr/>
            </p:nvGrpSpPr>
            <p:grpSpPr bwMode="auto">
              <a:xfrm rot="-13068410">
                <a:off x="1920" y="1680"/>
                <a:ext cx="248" cy="182"/>
                <a:chOff x="3984" y="1728"/>
                <a:chExt cx="336" cy="288"/>
              </a:xfrm>
            </p:grpSpPr>
            <p:sp>
              <p:nvSpPr>
                <p:cNvPr id="690212" name="Freeform 36"/>
                <p:cNvSpPr>
                  <a:spLocks/>
                </p:cNvSpPr>
                <p:nvPr/>
              </p:nvSpPr>
              <p:spPr bwMode="auto">
                <a:xfrm>
                  <a:off x="4128" y="1728"/>
                  <a:ext cx="1" cy="2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7"/>
                    </a:cxn>
                  </a:cxnLst>
                  <a:rect l="0" t="0" r="r" b="b"/>
                  <a:pathLst>
                    <a:path w="1" h="217">
                      <a:moveTo>
                        <a:pt x="0" y="0"/>
                      </a:moveTo>
                      <a:cubicBezTo>
                        <a:pt x="0" y="72"/>
                        <a:pt x="0" y="145"/>
                        <a:pt x="0" y="217"/>
                      </a:cubicBezTo>
                    </a:path>
                  </a:pathLst>
                </a:custGeom>
                <a:solidFill>
                  <a:srgbClr val="FF6600"/>
                </a:solidFill>
                <a:ln w="57150" cmpd="sng">
                  <a:solidFill>
                    <a:srgbClr val="66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0213" name="Line 37"/>
                <p:cNvSpPr>
                  <a:spLocks noChangeShapeType="1"/>
                </p:cNvSpPr>
                <p:nvPr/>
              </p:nvSpPr>
              <p:spPr bwMode="auto">
                <a:xfrm>
                  <a:off x="4128" y="1920"/>
                  <a:ext cx="192" cy="0"/>
                </a:xfrm>
                <a:prstGeom prst="line">
                  <a:avLst/>
                </a:prstGeom>
                <a:noFill/>
                <a:ln w="57150">
                  <a:solidFill>
                    <a:srgbClr val="66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0214" name="Line 38"/>
                <p:cNvSpPr>
                  <a:spLocks noChangeShapeType="1"/>
                </p:cNvSpPr>
                <p:nvPr/>
              </p:nvSpPr>
              <p:spPr bwMode="auto">
                <a:xfrm flipH="1">
                  <a:off x="3984" y="1920"/>
                  <a:ext cx="144" cy="96"/>
                </a:xfrm>
                <a:prstGeom prst="line">
                  <a:avLst/>
                </a:prstGeom>
                <a:noFill/>
                <a:ln w="57150">
                  <a:solidFill>
                    <a:srgbClr val="66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3" name="Group 39"/>
              <p:cNvGrpSpPr>
                <a:grpSpLocks/>
              </p:cNvGrpSpPr>
              <p:nvPr/>
            </p:nvGrpSpPr>
            <p:grpSpPr bwMode="auto">
              <a:xfrm>
                <a:off x="1729" y="1392"/>
                <a:ext cx="1151" cy="768"/>
                <a:chOff x="1680" y="1728"/>
                <a:chExt cx="1151" cy="768"/>
              </a:xfrm>
            </p:grpSpPr>
            <p:sp>
              <p:nvSpPr>
                <p:cNvPr id="690216" name="Oval 40"/>
                <p:cNvSpPr>
                  <a:spLocks noChangeArrowheads="1"/>
                </p:cNvSpPr>
                <p:nvPr/>
              </p:nvSpPr>
              <p:spPr bwMode="auto">
                <a:xfrm>
                  <a:off x="1885" y="1870"/>
                  <a:ext cx="697" cy="410"/>
                </a:xfrm>
                <a:prstGeom prst="ellips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0217" name="Oval 41"/>
                <p:cNvSpPr>
                  <a:spLocks noChangeArrowheads="1"/>
                </p:cNvSpPr>
                <p:nvPr/>
              </p:nvSpPr>
              <p:spPr bwMode="auto">
                <a:xfrm>
                  <a:off x="2036" y="1807"/>
                  <a:ext cx="61" cy="95"/>
                </a:xfrm>
                <a:prstGeom prst="ellipse">
                  <a:avLst/>
                </a:prstGeom>
                <a:solidFill>
                  <a:srgbClr val="FF66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grpSp>
              <p:nvGrpSpPr>
                <p:cNvPr id="14" name="Group 42"/>
                <p:cNvGrpSpPr>
                  <a:grpSpLocks/>
                </p:cNvGrpSpPr>
                <p:nvPr/>
              </p:nvGrpSpPr>
              <p:grpSpPr bwMode="auto">
                <a:xfrm rot="-3538976">
                  <a:off x="2276" y="2250"/>
                  <a:ext cx="248" cy="182"/>
                  <a:chOff x="3984" y="1728"/>
                  <a:chExt cx="336" cy="288"/>
                </a:xfrm>
              </p:grpSpPr>
              <p:sp>
                <p:nvSpPr>
                  <p:cNvPr id="690219" name="Freeform 43"/>
                  <p:cNvSpPr>
                    <a:spLocks/>
                  </p:cNvSpPr>
                  <p:nvPr/>
                </p:nvSpPr>
                <p:spPr bwMode="auto">
                  <a:xfrm>
                    <a:off x="4128" y="1728"/>
                    <a:ext cx="1" cy="2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7"/>
                      </a:cxn>
                    </a:cxnLst>
                    <a:rect l="0" t="0" r="r" b="b"/>
                    <a:pathLst>
                      <a:path w="1" h="217">
                        <a:moveTo>
                          <a:pt x="0" y="0"/>
                        </a:moveTo>
                        <a:cubicBezTo>
                          <a:pt x="0" y="72"/>
                          <a:pt x="0" y="145"/>
                          <a:pt x="0" y="217"/>
                        </a:cubicBezTo>
                      </a:path>
                    </a:pathLst>
                  </a:custGeom>
                  <a:noFill/>
                  <a:ln w="57150" cmpd="sng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20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1920"/>
                    <a:ext cx="1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21" name="Line 4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1920"/>
                    <a:ext cx="144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5" name="Group 46"/>
                <p:cNvGrpSpPr>
                  <a:grpSpLocks/>
                </p:cNvGrpSpPr>
                <p:nvPr/>
              </p:nvGrpSpPr>
              <p:grpSpPr bwMode="auto">
                <a:xfrm rot="-8236732">
                  <a:off x="2592" y="1971"/>
                  <a:ext cx="239" cy="189"/>
                  <a:chOff x="3984" y="1728"/>
                  <a:chExt cx="336" cy="288"/>
                </a:xfrm>
              </p:grpSpPr>
              <p:sp>
                <p:nvSpPr>
                  <p:cNvPr id="690223" name="Freeform 47"/>
                  <p:cNvSpPr>
                    <a:spLocks/>
                  </p:cNvSpPr>
                  <p:nvPr/>
                </p:nvSpPr>
                <p:spPr bwMode="auto">
                  <a:xfrm>
                    <a:off x="4128" y="1728"/>
                    <a:ext cx="1" cy="2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7"/>
                      </a:cxn>
                    </a:cxnLst>
                    <a:rect l="0" t="0" r="r" b="b"/>
                    <a:pathLst>
                      <a:path w="1" h="217">
                        <a:moveTo>
                          <a:pt x="0" y="0"/>
                        </a:moveTo>
                        <a:cubicBezTo>
                          <a:pt x="0" y="72"/>
                          <a:pt x="0" y="145"/>
                          <a:pt x="0" y="217"/>
                        </a:cubicBezTo>
                      </a:path>
                    </a:pathLst>
                  </a:custGeom>
                  <a:noFill/>
                  <a:ln w="57150" cmpd="sng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24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1920"/>
                    <a:ext cx="1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25" name="Line 4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1920"/>
                    <a:ext cx="144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6" name="Group 50"/>
                <p:cNvGrpSpPr>
                  <a:grpSpLocks/>
                </p:cNvGrpSpPr>
                <p:nvPr/>
              </p:nvGrpSpPr>
              <p:grpSpPr bwMode="auto">
                <a:xfrm rot="-3538976">
                  <a:off x="2079" y="2281"/>
                  <a:ext cx="248" cy="182"/>
                  <a:chOff x="3984" y="1728"/>
                  <a:chExt cx="336" cy="288"/>
                </a:xfrm>
              </p:grpSpPr>
              <p:sp>
                <p:nvSpPr>
                  <p:cNvPr id="690227" name="Freeform 51"/>
                  <p:cNvSpPr>
                    <a:spLocks/>
                  </p:cNvSpPr>
                  <p:nvPr/>
                </p:nvSpPr>
                <p:spPr bwMode="auto">
                  <a:xfrm>
                    <a:off x="4128" y="1728"/>
                    <a:ext cx="1" cy="2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7"/>
                      </a:cxn>
                    </a:cxnLst>
                    <a:rect l="0" t="0" r="r" b="b"/>
                    <a:pathLst>
                      <a:path w="1" h="217">
                        <a:moveTo>
                          <a:pt x="0" y="0"/>
                        </a:moveTo>
                        <a:cubicBezTo>
                          <a:pt x="0" y="72"/>
                          <a:pt x="0" y="145"/>
                          <a:pt x="0" y="217"/>
                        </a:cubicBezTo>
                      </a:path>
                    </a:pathLst>
                  </a:custGeom>
                  <a:solidFill>
                    <a:srgbClr val="FF6600"/>
                  </a:solidFill>
                  <a:ln w="57150" cmpd="sng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2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1920"/>
                    <a:ext cx="1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29" name="Line 5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1920"/>
                    <a:ext cx="144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7" name="Group 54"/>
                <p:cNvGrpSpPr>
                  <a:grpSpLocks/>
                </p:cNvGrpSpPr>
                <p:nvPr/>
              </p:nvGrpSpPr>
              <p:grpSpPr bwMode="auto">
                <a:xfrm rot="-3538976">
                  <a:off x="1839" y="2281"/>
                  <a:ext cx="248" cy="182"/>
                  <a:chOff x="3984" y="1728"/>
                  <a:chExt cx="336" cy="288"/>
                </a:xfrm>
              </p:grpSpPr>
              <p:sp>
                <p:nvSpPr>
                  <p:cNvPr id="690231" name="Freeform 55"/>
                  <p:cNvSpPr>
                    <a:spLocks/>
                  </p:cNvSpPr>
                  <p:nvPr/>
                </p:nvSpPr>
                <p:spPr bwMode="auto">
                  <a:xfrm>
                    <a:off x="4128" y="1728"/>
                    <a:ext cx="1" cy="2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7"/>
                      </a:cxn>
                    </a:cxnLst>
                    <a:rect l="0" t="0" r="r" b="b"/>
                    <a:pathLst>
                      <a:path w="1" h="217">
                        <a:moveTo>
                          <a:pt x="0" y="0"/>
                        </a:moveTo>
                        <a:cubicBezTo>
                          <a:pt x="0" y="72"/>
                          <a:pt x="0" y="145"/>
                          <a:pt x="0" y="217"/>
                        </a:cubicBezTo>
                      </a:path>
                    </a:pathLst>
                  </a:custGeom>
                  <a:solidFill>
                    <a:srgbClr val="FF6600"/>
                  </a:solidFill>
                  <a:ln w="57150" cmpd="sng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32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1920"/>
                    <a:ext cx="1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33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1920"/>
                    <a:ext cx="144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8" name="Group 58"/>
                <p:cNvGrpSpPr>
                  <a:grpSpLocks/>
                </p:cNvGrpSpPr>
                <p:nvPr/>
              </p:nvGrpSpPr>
              <p:grpSpPr bwMode="auto">
                <a:xfrm rot="-19515040">
                  <a:off x="1680" y="1978"/>
                  <a:ext cx="248" cy="182"/>
                  <a:chOff x="3984" y="1728"/>
                  <a:chExt cx="336" cy="288"/>
                </a:xfrm>
              </p:grpSpPr>
              <p:sp>
                <p:nvSpPr>
                  <p:cNvPr id="690235" name="Freeform 59"/>
                  <p:cNvSpPr>
                    <a:spLocks/>
                  </p:cNvSpPr>
                  <p:nvPr/>
                </p:nvSpPr>
                <p:spPr bwMode="auto">
                  <a:xfrm>
                    <a:off x="4128" y="1728"/>
                    <a:ext cx="1" cy="2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7"/>
                      </a:cxn>
                    </a:cxnLst>
                    <a:rect l="0" t="0" r="r" b="b"/>
                    <a:pathLst>
                      <a:path w="1" h="217">
                        <a:moveTo>
                          <a:pt x="0" y="0"/>
                        </a:moveTo>
                        <a:cubicBezTo>
                          <a:pt x="0" y="72"/>
                          <a:pt x="0" y="145"/>
                          <a:pt x="0" y="217"/>
                        </a:cubicBezTo>
                      </a:path>
                    </a:pathLst>
                  </a:custGeom>
                  <a:solidFill>
                    <a:srgbClr val="FF6600"/>
                  </a:solidFill>
                  <a:ln w="57150" cmpd="sng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36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1920"/>
                    <a:ext cx="1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37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1920"/>
                    <a:ext cx="144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19" name="Group 62"/>
                <p:cNvGrpSpPr>
                  <a:grpSpLocks/>
                </p:cNvGrpSpPr>
                <p:nvPr/>
              </p:nvGrpSpPr>
              <p:grpSpPr bwMode="auto">
                <a:xfrm rot="-13068410">
                  <a:off x="2205" y="1739"/>
                  <a:ext cx="248" cy="182"/>
                  <a:chOff x="3984" y="1728"/>
                  <a:chExt cx="336" cy="288"/>
                </a:xfrm>
              </p:grpSpPr>
              <p:sp>
                <p:nvSpPr>
                  <p:cNvPr id="690239" name="Freeform 63"/>
                  <p:cNvSpPr>
                    <a:spLocks/>
                  </p:cNvSpPr>
                  <p:nvPr/>
                </p:nvSpPr>
                <p:spPr bwMode="auto">
                  <a:xfrm>
                    <a:off x="4128" y="1728"/>
                    <a:ext cx="1" cy="2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7"/>
                      </a:cxn>
                    </a:cxnLst>
                    <a:rect l="0" t="0" r="r" b="b"/>
                    <a:pathLst>
                      <a:path w="1" h="217">
                        <a:moveTo>
                          <a:pt x="0" y="0"/>
                        </a:moveTo>
                        <a:cubicBezTo>
                          <a:pt x="0" y="72"/>
                          <a:pt x="0" y="145"/>
                          <a:pt x="0" y="217"/>
                        </a:cubicBezTo>
                      </a:path>
                    </a:pathLst>
                  </a:custGeom>
                  <a:solidFill>
                    <a:srgbClr val="FF6600"/>
                  </a:solidFill>
                  <a:ln w="57150" cmpd="sng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40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1920"/>
                    <a:ext cx="1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41" name="Line 6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1920"/>
                    <a:ext cx="144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20" name="Group 66"/>
                <p:cNvGrpSpPr>
                  <a:grpSpLocks/>
                </p:cNvGrpSpPr>
                <p:nvPr/>
              </p:nvGrpSpPr>
              <p:grpSpPr bwMode="auto">
                <a:xfrm rot="10374494">
                  <a:off x="2448" y="1728"/>
                  <a:ext cx="240" cy="144"/>
                  <a:chOff x="3984" y="1728"/>
                  <a:chExt cx="336" cy="288"/>
                </a:xfrm>
              </p:grpSpPr>
              <p:sp>
                <p:nvSpPr>
                  <p:cNvPr id="690243" name="Freeform 67"/>
                  <p:cNvSpPr>
                    <a:spLocks/>
                  </p:cNvSpPr>
                  <p:nvPr/>
                </p:nvSpPr>
                <p:spPr bwMode="auto">
                  <a:xfrm>
                    <a:off x="4128" y="1728"/>
                    <a:ext cx="1" cy="2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7"/>
                      </a:cxn>
                    </a:cxnLst>
                    <a:rect l="0" t="0" r="r" b="b"/>
                    <a:pathLst>
                      <a:path w="1" h="217">
                        <a:moveTo>
                          <a:pt x="0" y="0"/>
                        </a:moveTo>
                        <a:cubicBezTo>
                          <a:pt x="0" y="72"/>
                          <a:pt x="0" y="145"/>
                          <a:pt x="0" y="217"/>
                        </a:cubicBezTo>
                      </a:path>
                    </a:pathLst>
                  </a:custGeom>
                  <a:solidFill>
                    <a:srgbClr val="FF6600"/>
                  </a:solidFill>
                  <a:ln w="57150" cmpd="sng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44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1920"/>
                    <a:ext cx="1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245" name="Line 6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1920"/>
                    <a:ext cx="144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</p:grpSp>
        </p:grpSp>
        <p:sp>
          <p:nvSpPr>
            <p:cNvPr id="690246" name="Oval 70"/>
            <p:cNvSpPr>
              <a:spLocks noChangeArrowheads="1"/>
            </p:cNvSpPr>
            <p:nvPr/>
          </p:nvSpPr>
          <p:spPr bwMode="auto">
            <a:xfrm rot="4517121">
              <a:off x="3528" y="2119"/>
              <a:ext cx="190" cy="214"/>
            </a:xfrm>
            <a:prstGeom prst="ellipse">
              <a:avLst/>
            </a:prstGeom>
            <a:gradFill rotWithShape="0">
              <a:gsLst>
                <a:gs pos="0">
                  <a:srgbClr val="FF7C80">
                    <a:gamma/>
                    <a:shade val="36471"/>
                    <a:invGamma/>
                  </a:srgbClr>
                </a:gs>
                <a:gs pos="100000">
                  <a:srgbClr val="FF7C8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7C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47" name="Oval 71" descr="Confetes grandes"/>
            <p:cNvSpPr>
              <a:spLocks noChangeArrowheads="1"/>
            </p:cNvSpPr>
            <p:nvPr/>
          </p:nvSpPr>
          <p:spPr bwMode="auto">
            <a:xfrm>
              <a:off x="3730" y="2362"/>
              <a:ext cx="373" cy="231"/>
            </a:xfrm>
            <a:prstGeom prst="ellipse">
              <a:avLst/>
            </a:prstGeom>
            <a:pattFill prst="lgConfetti">
              <a:fgClr>
                <a:schemeClr val="tx2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48" name="Text Box 72"/>
            <p:cNvSpPr txBox="1">
              <a:spLocks noChangeArrowheads="1"/>
            </p:cNvSpPr>
            <p:nvPr/>
          </p:nvSpPr>
          <p:spPr bwMode="auto">
            <a:xfrm>
              <a:off x="3470" y="1525"/>
              <a:ext cx="140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800" b="1"/>
                <a:t>FAGÓCITO</a:t>
              </a:r>
              <a:endParaRPr lang="pt-BR" sz="2800"/>
            </a:p>
          </p:txBody>
        </p:sp>
      </p:grpSp>
      <p:sp>
        <p:nvSpPr>
          <p:cNvPr id="690249" name="Text Box 73"/>
          <p:cNvSpPr txBox="1">
            <a:spLocks noChangeArrowheads="1"/>
          </p:cNvSpPr>
          <p:nvPr/>
        </p:nvSpPr>
        <p:spPr bwMode="auto">
          <a:xfrm>
            <a:off x="4572000" y="5229225"/>
            <a:ext cx="3086100" cy="954107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800" b="1"/>
              <a:t>RECEPTORES p/  Fc IgG e PARA C3b</a:t>
            </a:r>
          </a:p>
        </p:txBody>
      </p:sp>
      <p:grpSp>
        <p:nvGrpSpPr>
          <p:cNvPr id="21" name="Group 74"/>
          <p:cNvGrpSpPr>
            <a:grpSpLocks/>
          </p:cNvGrpSpPr>
          <p:nvPr/>
        </p:nvGrpSpPr>
        <p:grpSpPr bwMode="auto">
          <a:xfrm rot="-19515040">
            <a:off x="2130425" y="2736850"/>
            <a:ext cx="295275" cy="385763"/>
            <a:chOff x="3984" y="1728"/>
            <a:chExt cx="336" cy="288"/>
          </a:xfrm>
        </p:grpSpPr>
        <p:sp>
          <p:nvSpPr>
            <p:cNvPr id="690251" name="Freeform 75"/>
            <p:cNvSpPr>
              <a:spLocks/>
            </p:cNvSpPr>
            <p:nvPr/>
          </p:nvSpPr>
          <p:spPr bwMode="auto">
            <a:xfrm>
              <a:off x="4128" y="1728"/>
              <a:ext cx="1" cy="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7"/>
                </a:cxn>
              </a:cxnLst>
              <a:rect l="0" t="0" r="r" b="b"/>
              <a:pathLst>
                <a:path w="1" h="217">
                  <a:moveTo>
                    <a:pt x="0" y="0"/>
                  </a:moveTo>
                  <a:cubicBezTo>
                    <a:pt x="0" y="72"/>
                    <a:pt x="0" y="145"/>
                    <a:pt x="0" y="217"/>
                  </a:cubicBezTo>
                </a:path>
              </a:pathLst>
            </a:custGeom>
            <a:solidFill>
              <a:srgbClr val="FF6600"/>
            </a:solidFill>
            <a:ln w="57150" cmpd="sng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52" name="Line 76"/>
            <p:cNvSpPr>
              <a:spLocks noChangeShapeType="1"/>
            </p:cNvSpPr>
            <p:nvPr/>
          </p:nvSpPr>
          <p:spPr bwMode="auto">
            <a:xfrm>
              <a:off x="4128" y="1920"/>
              <a:ext cx="192" cy="0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53" name="Line 77"/>
            <p:cNvSpPr>
              <a:spLocks noChangeShapeType="1"/>
            </p:cNvSpPr>
            <p:nvPr/>
          </p:nvSpPr>
          <p:spPr bwMode="auto">
            <a:xfrm flipH="1">
              <a:off x="3984" y="1920"/>
              <a:ext cx="144" cy="96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" name="Group 78"/>
          <p:cNvGrpSpPr>
            <a:grpSpLocks/>
          </p:cNvGrpSpPr>
          <p:nvPr/>
        </p:nvGrpSpPr>
        <p:grpSpPr bwMode="auto">
          <a:xfrm rot="10374494">
            <a:off x="2771775" y="3276600"/>
            <a:ext cx="285750" cy="304800"/>
            <a:chOff x="3984" y="1728"/>
            <a:chExt cx="336" cy="288"/>
          </a:xfrm>
        </p:grpSpPr>
        <p:sp>
          <p:nvSpPr>
            <p:cNvPr id="690255" name="Freeform 79"/>
            <p:cNvSpPr>
              <a:spLocks/>
            </p:cNvSpPr>
            <p:nvPr/>
          </p:nvSpPr>
          <p:spPr bwMode="auto">
            <a:xfrm>
              <a:off x="4128" y="1728"/>
              <a:ext cx="1" cy="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7"/>
                </a:cxn>
              </a:cxnLst>
              <a:rect l="0" t="0" r="r" b="b"/>
              <a:pathLst>
                <a:path w="1" h="217">
                  <a:moveTo>
                    <a:pt x="0" y="0"/>
                  </a:moveTo>
                  <a:cubicBezTo>
                    <a:pt x="0" y="72"/>
                    <a:pt x="0" y="145"/>
                    <a:pt x="0" y="217"/>
                  </a:cubicBezTo>
                </a:path>
              </a:pathLst>
            </a:custGeom>
            <a:solidFill>
              <a:srgbClr val="FF6600"/>
            </a:solidFill>
            <a:ln w="57150" cmpd="sng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56" name="Line 80"/>
            <p:cNvSpPr>
              <a:spLocks noChangeShapeType="1"/>
            </p:cNvSpPr>
            <p:nvPr/>
          </p:nvSpPr>
          <p:spPr bwMode="auto">
            <a:xfrm>
              <a:off x="4128" y="1920"/>
              <a:ext cx="192" cy="0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57" name="Line 81"/>
            <p:cNvSpPr>
              <a:spLocks noChangeShapeType="1"/>
            </p:cNvSpPr>
            <p:nvPr/>
          </p:nvSpPr>
          <p:spPr bwMode="auto">
            <a:xfrm flipH="1">
              <a:off x="3984" y="1920"/>
              <a:ext cx="144" cy="96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3" name="Group 82"/>
          <p:cNvGrpSpPr>
            <a:grpSpLocks/>
          </p:cNvGrpSpPr>
          <p:nvPr/>
        </p:nvGrpSpPr>
        <p:grpSpPr bwMode="auto">
          <a:xfrm rot="-2011828">
            <a:off x="5003800" y="4365625"/>
            <a:ext cx="508000" cy="314325"/>
            <a:chOff x="2880" y="3648"/>
            <a:chExt cx="288" cy="144"/>
          </a:xfrm>
        </p:grpSpPr>
        <p:sp>
          <p:nvSpPr>
            <p:cNvPr id="690259" name="Line 83"/>
            <p:cNvSpPr>
              <a:spLocks noChangeShapeType="1"/>
            </p:cNvSpPr>
            <p:nvPr/>
          </p:nvSpPr>
          <p:spPr bwMode="auto">
            <a:xfrm>
              <a:off x="2880" y="3648"/>
              <a:ext cx="28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60" name="Line 84"/>
            <p:cNvSpPr>
              <a:spLocks noChangeShapeType="1"/>
            </p:cNvSpPr>
            <p:nvPr/>
          </p:nvSpPr>
          <p:spPr bwMode="auto">
            <a:xfrm flipH="1">
              <a:off x="2880" y="3648"/>
              <a:ext cx="288" cy="14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4" name="Group 85"/>
          <p:cNvGrpSpPr>
            <a:grpSpLocks/>
          </p:cNvGrpSpPr>
          <p:nvPr/>
        </p:nvGrpSpPr>
        <p:grpSpPr bwMode="auto">
          <a:xfrm>
            <a:off x="4318000" y="3716338"/>
            <a:ext cx="508000" cy="314325"/>
            <a:chOff x="2880" y="3648"/>
            <a:chExt cx="288" cy="144"/>
          </a:xfrm>
        </p:grpSpPr>
        <p:sp>
          <p:nvSpPr>
            <p:cNvPr id="690262" name="Line 86"/>
            <p:cNvSpPr>
              <a:spLocks noChangeShapeType="1"/>
            </p:cNvSpPr>
            <p:nvPr/>
          </p:nvSpPr>
          <p:spPr bwMode="auto">
            <a:xfrm>
              <a:off x="2880" y="3648"/>
              <a:ext cx="28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63" name="Line 87"/>
            <p:cNvSpPr>
              <a:spLocks noChangeShapeType="1"/>
            </p:cNvSpPr>
            <p:nvPr/>
          </p:nvSpPr>
          <p:spPr bwMode="auto">
            <a:xfrm flipH="1">
              <a:off x="2880" y="3648"/>
              <a:ext cx="288" cy="14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5" name="Group 88"/>
          <p:cNvGrpSpPr>
            <a:grpSpLocks/>
          </p:cNvGrpSpPr>
          <p:nvPr/>
        </p:nvGrpSpPr>
        <p:grpSpPr bwMode="auto">
          <a:xfrm rot="18020193">
            <a:off x="6729412" y="4800601"/>
            <a:ext cx="549275" cy="254000"/>
            <a:chOff x="2880" y="3648"/>
            <a:chExt cx="288" cy="144"/>
          </a:xfrm>
        </p:grpSpPr>
        <p:sp>
          <p:nvSpPr>
            <p:cNvPr id="690265" name="Line 89"/>
            <p:cNvSpPr>
              <a:spLocks noChangeShapeType="1"/>
            </p:cNvSpPr>
            <p:nvPr/>
          </p:nvSpPr>
          <p:spPr bwMode="auto">
            <a:xfrm>
              <a:off x="2880" y="3648"/>
              <a:ext cx="28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66" name="Line 90"/>
            <p:cNvSpPr>
              <a:spLocks noChangeShapeType="1"/>
            </p:cNvSpPr>
            <p:nvPr/>
          </p:nvSpPr>
          <p:spPr bwMode="auto">
            <a:xfrm flipH="1">
              <a:off x="2880" y="3648"/>
              <a:ext cx="288" cy="14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6" name="Group 91"/>
          <p:cNvGrpSpPr>
            <a:grpSpLocks/>
          </p:cNvGrpSpPr>
          <p:nvPr/>
        </p:nvGrpSpPr>
        <p:grpSpPr bwMode="auto">
          <a:xfrm rot="-17772682">
            <a:off x="5431631" y="1921670"/>
            <a:ext cx="549275" cy="252412"/>
            <a:chOff x="2880" y="3648"/>
            <a:chExt cx="288" cy="144"/>
          </a:xfrm>
        </p:grpSpPr>
        <p:sp>
          <p:nvSpPr>
            <p:cNvPr id="690268" name="Line 92"/>
            <p:cNvSpPr>
              <a:spLocks noChangeShapeType="1"/>
            </p:cNvSpPr>
            <p:nvPr/>
          </p:nvSpPr>
          <p:spPr bwMode="auto">
            <a:xfrm>
              <a:off x="2880" y="3648"/>
              <a:ext cx="288" cy="0"/>
            </a:xfrm>
            <a:prstGeom prst="line">
              <a:avLst/>
            </a:prstGeom>
            <a:noFill/>
            <a:ln w="5715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69" name="Line 93"/>
            <p:cNvSpPr>
              <a:spLocks noChangeShapeType="1"/>
            </p:cNvSpPr>
            <p:nvPr/>
          </p:nvSpPr>
          <p:spPr bwMode="auto">
            <a:xfrm flipH="1">
              <a:off x="2880" y="3648"/>
              <a:ext cx="288" cy="144"/>
            </a:xfrm>
            <a:prstGeom prst="line">
              <a:avLst/>
            </a:prstGeom>
            <a:noFill/>
            <a:ln w="57150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7" name="Group 94"/>
          <p:cNvGrpSpPr>
            <a:grpSpLocks/>
          </p:cNvGrpSpPr>
          <p:nvPr/>
        </p:nvGrpSpPr>
        <p:grpSpPr bwMode="auto">
          <a:xfrm rot="6104314">
            <a:off x="6638131" y="1723232"/>
            <a:ext cx="549275" cy="360362"/>
            <a:chOff x="2880" y="3648"/>
            <a:chExt cx="288" cy="144"/>
          </a:xfrm>
        </p:grpSpPr>
        <p:sp>
          <p:nvSpPr>
            <p:cNvPr id="690271" name="Line 95"/>
            <p:cNvSpPr>
              <a:spLocks noChangeShapeType="1"/>
            </p:cNvSpPr>
            <p:nvPr/>
          </p:nvSpPr>
          <p:spPr bwMode="auto">
            <a:xfrm>
              <a:off x="2880" y="3648"/>
              <a:ext cx="288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72" name="Line 96"/>
            <p:cNvSpPr>
              <a:spLocks noChangeShapeType="1"/>
            </p:cNvSpPr>
            <p:nvPr/>
          </p:nvSpPr>
          <p:spPr bwMode="auto">
            <a:xfrm flipH="1">
              <a:off x="2880" y="3648"/>
              <a:ext cx="288" cy="14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8" name="Group 97"/>
          <p:cNvGrpSpPr>
            <a:grpSpLocks/>
          </p:cNvGrpSpPr>
          <p:nvPr/>
        </p:nvGrpSpPr>
        <p:grpSpPr bwMode="auto">
          <a:xfrm rot="-19515040">
            <a:off x="2627313" y="2781300"/>
            <a:ext cx="295275" cy="385763"/>
            <a:chOff x="3984" y="1728"/>
            <a:chExt cx="336" cy="288"/>
          </a:xfrm>
        </p:grpSpPr>
        <p:sp>
          <p:nvSpPr>
            <p:cNvPr id="690274" name="Freeform 98"/>
            <p:cNvSpPr>
              <a:spLocks/>
            </p:cNvSpPr>
            <p:nvPr/>
          </p:nvSpPr>
          <p:spPr bwMode="auto">
            <a:xfrm>
              <a:off x="4128" y="1728"/>
              <a:ext cx="1" cy="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7"/>
                </a:cxn>
              </a:cxnLst>
              <a:rect l="0" t="0" r="r" b="b"/>
              <a:pathLst>
                <a:path w="1" h="217">
                  <a:moveTo>
                    <a:pt x="0" y="0"/>
                  </a:moveTo>
                  <a:cubicBezTo>
                    <a:pt x="0" y="72"/>
                    <a:pt x="0" y="145"/>
                    <a:pt x="0" y="217"/>
                  </a:cubicBezTo>
                </a:path>
              </a:pathLst>
            </a:custGeom>
            <a:solidFill>
              <a:srgbClr val="FF6600"/>
            </a:solidFill>
            <a:ln w="57150" cmpd="sng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75" name="Line 99"/>
            <p:cNvSpPr>
              <a:spLocks noChangeShapeType="1"/>
            </p:cNvSpPr>
            <p:nvPr/>
          </p:nvSpPr>
          <p:spPr bwMode="auto">
            <a:xfrm>
              <a:off x="4128" y="1920"/>
              <a:ext cx="192" cy="0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76" name="Line 100"/>
            <p:cNvSpPr>
              <a:spLocks noChangeShapeType="1"/>
            </p:cNvSpPr>
            <p:nvPr/>
          </p:nvSpPr>
          <p:spPr bwMode="auto">
            <a:xfrm flipH="1">
              <a:off x="3984" y="1920"/>
              <a:ext cx="144" cy="96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9" name="Group 101"/>
          <p:cNvGrpSpPr>
            <a:grpSpLocks/>
          </p:cNvGrpSpPr>
          <p:nvPr/>
        </p:nvGrpSpPr>
        <p:grpSpPr bwMode="auto">
          <a:xfrm rot="-19515040">
            <a:off x="2268538" y="2565400"/>
            <a:ext cx="295275" cy="385763"/>
            <a:chOff x="3984" y="1728"/>
            <a:chExt cx="336" cy="288"/>
          </a:xfrm>
        </p:grpSpPr>
        <p:sp>
          <p:nvSpPr>
            <p:cNvPr id="690278" name="Freeform 102"/>
            <p:cNvSpPr>
              <a:spLocks/>
            </p:cNvSpPr>
            <p:nvPr/>
          </p:nvSpPr>
          <p:spPr bwMode="auto">
            <a:xfrm>
              <a:off x="4128" y="1728"/>
              <a:ext cx="1" cy="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7"/>
                </a:cxn>
              </a:cxnLst>
              <a:rect l="0" t="0" r="r" b="b"/>
              <a:pathLst>
                <a:path w="1" h="217">
                  <a:moveTo>
                    <a:pt x="0" y="0"/>
                  </a:moveTo>
                  <a:cubicBezTo>
                    <a:pt x="0" y="72"/>
                    <a:pt x="0" y="145"/>
                    <a:pt x="0" y="217"/>
                  </a:cubicBezTo>
                </a:path>
              </a:pathLst>
            </a:custGeom>
            <a:solidFill>
              <a:srgbClr val="FF6600"/>
            </a:solidFill>
            <a:ln w="57150" cmpd="sng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79" name="Line 103"/>
            <p:cNvSpPr>
              <a:spLocks noChangeShapeType="1"/>
            </p:cNvSpPr>
            <p:nvPr/>
          </p:nvSpPr>
          <p:spPr bwMode="auto">
            <a:xfrm>
              <a:off x="4128" y="1920"/>
              <a:ext cx="192" cy="0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80" name="Line 104"/>
            <p:cNvSpPr>
              <a:spLocks noChangeShapeType="1"/>
            </p:cNvSpPr>
            <p:nvPr/>
          </p:nvSpPr>
          <p:spPr bwMode="auto">
            <a:xfrm flipH="1">
              <a:off x="3984" y="1920"/>
              <a:ext cx="144" cy="96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0" name="Group 105"/>
          <p:cNvGrpSpPr>
            <a:grpSpLocks/>
          </p:cNvGrpSpPr>
          <p:nvPr/>
        </p:nvGrpSpPr>
        <p:grpSpPr bwMode="auto">
          <a:xfrm rot="-19515040">
            <a:off x="2130425" y="2736850"/>
            <a:ext cx="295275" cy="385763"/>
            <a:chOff x="3984" y="1728"/>
            <a:chExt cx="336" cy="288"/>
          </a:xfrm>
        </p:grpSpPr>
        <p:sp>
          <p:nvSpPr>
            <p:cNvPr id="690282" name="Freeform 106"/>
            <p:cNvSpPr>
              <a:spLocks/>
            </p:cNvSpPr>
            <p:nvPr/>
          </p:nvSpPr>
          <p:spPr bwMode="auto">
            <a:xfrm>
              <a:off x="4128" y="1728"/>
              <a:ext cx="1" cy="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7"/>
                </a:cxn>
              </a:cxnLst>
              <a:rect l="0" t="0" r="r" b="b"/>
              <a:pathLst>
                <a:path w="1" h="217">
                  <a:moveTo>
                    <a:pt x="0" y="0"/>
                  </a:moveTo>
                  <a:cubicBezTo>
                    <a:pt x="0" y="72"/>
                    <a:pt x="0" y="145"/>
                    <a:pt x="0" y="217"/>
                  </a:cubicBezTo>
                </a:path>
              </a:pathLst>
            </a:custGeom>
            <a:solidFill>
              <a:srgbClr val="FF6600"/>
            </a:solidFill>
            <a:ln w="57150" cmpd="sng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83" name="Line 107"/>
            <p:cNvSpPr>
              <a:spLocks noChangeShapeType="1"/>
            </p:cNvSpPr>
            <p:nvPr/>
          </p:nvSpPr>
          <p:spPr bwMode="auto">
            <a:xfrm>
              <a:off x="4128" y="1920"/>
              <a:ext cx="192" cy="0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84" name="Line 108"/>
            <p:cNvSpPr>
              <a:spLocks noChangeShapeType="1"/>
            </p:cNvSpPr>
            <p:nvPr/>
          </p:nvSpPr>
          <p:spPr bwMode="auto">
            <a:xfrm flipH="1">
              <a:off x="3984" y="1920"/>
              <a:ext cx="144" cy="96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1" name="Group 109"/>
          <p:cNvGrpSpPr>
            <a:grpSpLocks/>
          </p:cNvGrpSpPr>
          <p:nvPr/>
        </p:nvGrpSpPr>
        <p:grpSpPr bwMode="auto">
          <a:xfrm>
            <a:off x="2374900" y="2420938"/>
            <a:ext cx="969963" cy="955675"/>
            <a:chOff x="1496" y="1525"/>
            <a:chExt cx="611" cy="602"/>
          </a:xfrm>
        </p:grpSpPr>
        <p:sp>
          <p:nvSpPr>
            <p:cNvPr id="690286" name="Oval 110"/>
            <p:cNvSpPr>
              <a:spLocks noChangeArrowheads="1"/>
            </p:cNvSpPr>
            <p:nvPr/>
          </p:nvSpPr>
          <p:spPr bwMode="auto">
            <a:xfrm>
              <a:off x="1496" y="1580"/>
              <a:ext cx="523" cy="547"/>
            </a:xfrm>
            <a:prstGeom prst="ellips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90176" name="Group 111"/>
            <p:cNvGrpSpPr>
              <a:grpSpLocks/>
            </p:cNvGrpSpPr>
            <p:nvPr/>
          </p:nvGrpSpPr>
          <p:grpSpPr bwMode="auto">
            <a:xfrm rot="10374494">
              <a:off x="1927" y="1570"/>
              <a:ext cx="180" cy="192"/>
              <a:chOff x="3984" y="1728"/>
              <a:chExt cx="336" cy="288"/>
            </a:xfrm>
          </p:grpSpPr>
          <p:sp>
            <p:nvSpPr>
              <p:cNvPr id="690288" name="Freeform 112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solidFill>
                <a:srgbClr val="FF6600"/>
              </a:solidFill>
              <a:ln w="57150" cmpd="sng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289" name="Line 113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290" name="Line 114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90177" name="Group 115"/>
            <p:cNvGrpSpPr>
              <a:grpSpLocks/>
            </p:cNvGrpSpPr>
            <p:nvPr/>
          </p:nvGrpSpPr>
          <p:grpSpPr bwMode="auto">
            <a:xfrm rot="10374494">
              <a:off x="1610" y="1525"/>
              <a:ext cx="180" cy="192"/>
              <a:chOff x="3984" y="1728"/>
              <a:chExt cx="336" cy="288"/>
            </a:xfrm>
          </p:grpSpPr>
          <p:sp>
            <p:nvSpPr>
              <p:cNvPr id="690292" name="Freeform 116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solidFill>
                <a:srgbClr val="FF6600"/>
              </a:solidFill>
              <a:ln w="57150" cmpd="sng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293" name="Line 117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0294" name="Line 118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6699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690179" name="Group 119"/>
          <p:cNvGrpSpPr>
            <a:grpSpLocks/>
          </p:cNvGrpSpPr>
          <p:nvPr/>
        </p:nvGrpSpPr>
        <p:grpSpPr bwMode="auto">
          <a:xfrm rot="8782794">
            <a:off x="2700338" y="5157788"/>
            <a:ext cx="647700" cy="431800"/>
            <a:chOff x="476" y="3158"/>
            <a:chExt cx="408" cy="272"/>
          </a:xfrm>
        </p:grpSpPr>
        <p:sp>
          <p:nvSpPr>
            <p:cNvPr id="690296" name="Oval 120"/>
            <p:cNvSpPr>
              <a:spLocks noChangeArrowheads="1"/>
            </p:cNvSpPr>
            <p:nvPr/>
          </p:nvSpPr>
          <p:spPr bwMode="auto">
            <a:xfrm flipV="1">
              <a:off x="612" y="3158"/>
              <a:ext cx="136" cy="181"/>
            </a:xfrm>
            <a:prstGeom prst="ellipse">
              <a:avLst/>
            </a:prstGeom>
            <a:solidFill>
              <a:srgbClr val="3399FF"/>
            </a:solidFill>
            <a:ln w="9525">
              <a:solidFill>
                <a:srgbClr val="3399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297" name="Line 121"/>
            <p:cNvSpPr>
              <a:spLocks noChangeShapeType="1"/>
            </p:cNvSpPr>
            <p:nvPr/>
          </p:nvSpPr>
          <p:spPr bwMode="auto">
            <a:xfrm flipH="1">
              <a:off x="476" y="3249"/>
              <a:ext cx="181" cy="181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90298" name="Line 122"/>
            <p:cNvSpPr>
              <a:spLocks noChangeShapeType="1"/>
            </p:cNvSpPr>
            <p:nvPr/>
          </p:nvSpPr>
          <p:spPr bwMode="auto">
            <a:xfrm>
              <a:off x="703" y="3249"/>
              <a:ext cx="181" cy="181"/>
            </a:xfrm>
            <a:prstGeom prst="line">
              <a:avLst/>
            </a:prstGeom>
            <a:noFill/>
            <a:ln w="57150">
              <a:solidFill>
                <a:srgbClr val="3399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690180" name="Group 123"/>
          <p:cNvGrpSpPr>
            <a:grpSpLocks/>
          </p:cNvGrpSpPr>
          <p:nvPr/>
        </p:nvGrpSpPr>
        <p:grpSpPr bwMode="auto">
          <a:xfrm rot="-19515040">
            <a:off x="2627313" y="4581525"/>
            <a:ext cx="295275" cy="385763"/>
            <a:chOff x="3984" y="1728"/>
            <a:chExt cx="336" cy="288"/>
          </a:xfrm>
        </p:grpSpPr>
        <p:sp>
          <p:nvSpPr>
            <p:cNvPr id="690300" name="Freeform 124"/>
            <p:cNvSpPr>
              <a:spLocks/>
            </p:cNvSpPr>
            <p:nvPr/>
          </p:nvSpPr>
          <p:spPr bwMode="auto">
            <a:xfrm>
              <a:off x="4128" y="1728"/>
              <a:ext cx="1" cy="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7"/>
                </a:cxn>
              </a:cxnLst>
              <a:rect l="0" t="0" r="r" b="b"/>
              <a:pathLst>
                <a:path w="1" h="217">
                  <a:moveTo>
                    <a:pt x="0" y="0"/>
                  </a:moveTo>
                  <a:cubicBezTo>
                    <a:pt x="0" y="72"/>
                    <a:pt x="0" y="145"/>
                    <a:pt x="0" y="217"/>
                  </a:cubicBezTo>
                </a:path>
              </a:pathLst>
            </a:custGeom>
            <a:solidFill>
              <a:srgbClr val="FF6600"/>
            </a:solidFill>
            <a:ln w="57150" cmpd="sng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301" name="Line 125"/>
            <p:cNvSpPr>
              <a:spLocks noChangeShapeType="1"/>
            </p:cNvSpPr>
            <p:nvPr/>
          </p:nvSpPr>
          <p:spPr bwMode="auto">
            <a:xfrm>
              <a:off x="4128" y="1920"/>
              <a:ext cx="192" cy="0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302" name="Line 126"/>
            <p:cNvSpPr>
              <a:spLocks noChangeShapeType="1"/>
            </p:cNvSpPr>
            <p:nvPr/>
          </p:nvSpPr>
          <p:spPr bwMode="auto">
            <a:xfrm flipH="1">
              <a:off x="3984" y="1920"/>
              <a:ext cx="144" cy="96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90303" name="Text Box 127"/>
          <p:cNvSpPr txBox="1">
            <a:spLocks noChangeArrowheads="1"/>
          </p:cNvSpPr>
          <p:nvPr/>
        </p:nvSpPr>
        <p:spPr bwMode="auto">
          <a:xfrm>
            <a:off x="2700338" y="5589588"/>
            <a:ext cx="1008062" cy="369332"/>
          </a:xfrm>
          <a:prstGeom prst="rect">
            <a:avLst/>
          </a:prstGeom>
          <a:noFill/>
          <a:ln w="76200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sz="1800" b="1">
                <a:latin typeface="Arial" pitchFamily="34" charset="0"/>
              </a:rPr>
              <a:t>C1q</a:t>
            </a:r>
          </a:p>
        </p:txBody>
      </p:sp>
      <p:grpSp>
        <p:nvGrpSpPr>
          <p:cNvPr id="690184" name="Group 128"/>
          <p:cNvGrpSpPr>
            <a:grpSpLocks/>
          </p:cNvGrpSpPr>
          <p:nvPr/>
        </p:nvGrpSpPr>
        <p:grpSpPr bwMode="auto">
          <a:xfrm>
            <a:off x="2051051" y="3860800"/>
            <a:ext cx="1773238" cy="1873250"/>
            <a:chOff x="1292" y="2432"/>
            <a:chExt cx="1117" cy="1180"/>
          </a:xfrm>
        </p:grpSpPr>
        <p:sp>
          <p:nvSpPr>
            <p:cNvPr id="690305" name="AutoShape 129"/>
            <p:cNvSpPr>
              <a:spLocks noChangeArrowheads="1"/>
            </p:cNvSpPr>
            <p:nvPr/>
          </p:nvSpPr>
          <p:spPr bwMode="auto">
            <a:xfrm rot="-3582634">
              <a:off x="1633" y="2681"/>
              <a:ext cx="454" cy="137"/>
            </a:xfrm>
            <a:prstGeom prst="homePlate">
              <a:avLst>
                <a:gd name="adj" fmla="val 82847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306" name="AutoShape 130"/>
            <p:cNvSpPr>
              <a:spLocks noChangeArrowheads="1"/>
            </p:cNvSpPr>
            <p:nvPr/>
          </p:nvSpPr>
          <p:spPr bwMode="auto">
            <a:xfrm rot="6205862">
              <a:off x="1225" y="3316"/>
              <a:ext cx="454" cy="137"/>
            </a:xfrm>
            <a:prstGeom prst="homePlate">
              <a:avLst>
                <a:gd name="adj" fmla="val 82847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690188" name="Group 131"/>
            <p:cNvGrpSpPr>
              <a:grpSpLocks/>
            </p:cNvGrpSpPr>
            <p:nvPr/>
          </p:nvGrpSpPr>
          <p:grpSpPr bwMode="auto">
            <a:xfrm>
              <a:off x="1292" y="2750"/>
              <a:ext cx="767" cy="651"/>
              <a:chOff x="1292" y="2750"/>
              <a:chExt cx="767" cy="651"/>
            </a:xfrm>
          </p:grpSpPr>
          <p:grpSp>
            <p:nvGrpSpPr>
              <p:cNvPr id="690193" name="Group 132"/>
              <p:cNvGrpSpPr>
                <a:grpSpLocks/>
              </p:cNvGrpSpPr>
              <p:nvPr/>
            </p:nvGrpSpPr>
            <p:grpSpPr bwMode="auto">
              <a:xfrm>
                <a:off x="1292" y="2750"/>
                <a:ext cx="747" cy="602"/>
                <a:chOff x="1610" y="2886"/>
                <a:chExt cx="747" cy="602"/>
              </a:xfrm>
            </p:grpSpPr>
            <p:grpSp>
              <p:nvGrpSpPr>
                <p:cNvPr id="690196" name="Group 133"/>
                <p:cNvGrpSpPr>
                  <a:grpSpLocks/>
                </p:cNvGrpSpPr>
                <p:nvPr/>
              </p:nvGrpSpPr>
              <p:grpSpPr bwMode="auto">
                <a:xfrm rot="-19515040">
                  <a:off x="1610" y="3085"/>
                  <a:ext cx="186" cy="243"/>
                  <a:chOff x="3984" y="1728"/>
                  <a:chExt cx="336" cy="288"/>
                </a:xfrm>
              </p:grpSpPr>
              <p:sp>
                <p:nvSpPr>
                  <p:cNvPr id="690310" name="Freeform 134"/>
                  <p:cNvSpPr>
                    <a:spLocks/>
                  </p:cNvSpPr>
                  <p:nvPr/>
                </p:nvSpPr>
                <p:spPr bwMode="auto">
                  <a:xfrm>
                    <a:off x="4128" y="1728"/>
                    <a:ext cx="1" cy="21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217"/>
                      </a:cxn>
                    </a:cxnLst>
                    <a:rect l="0" t="0" r="r" b="b"/>
                    <a:pathLst>
                      <a:path w="1" h="217">
                        <a:moveTo>
                          <a:pt x="0" y="0"/>
                        </a:moveTo>
                        <a:cubicBezTo>
                          <a:pt x="0" y="72"/>
                          <a:pt x="0" y="145"/>
                          <a:pt x="0" y="217"/>
                        </a:cubicBezTo>
                      </a:path>
                    </a:pathLst>
                  </a:custGeom>
                  <a:solidFill>
                    <a:schemeClr val="bg1"/>
                  </a:solidFill>
                  <a:ln w="57150" cmpd="sng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311" name="Line 135"/>
                  <p:cNvSpPr>
                    <a:spLocks noChangeShapeType="1"/>
                  </p:cNvSpPr>
                  <p:nvPr/>
                </p:nvSpPr>
                <p:spPr bwMode="auto">
                  <a:xfrm>
                    <a:off x="4128" y="1920"/>
                    <a:ext cx="192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sp>
                <p:nvSpPr>
                  <p:cNvPr id="690312" name="Line 1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984" y="1920"/>
                    <a:ext cx="144" cy="96"/>
                  </a:xfrm>
                  <a:prstGeom prst="line">
                    <a:avLst/>
                  </a:prstGeom>
                  <a:noFill/>
                  <a:ln w="57150">
                    <a:solidFill>
                      <a:srgbClr val="6699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</p:grpSp>
            <p:grpSp>
              <p:nvGrpSpPr>
                <p:cNvPr id="690199" name="Group 137"/>
                <p:cNvGrpSpPr>
                  <a:grpSpLocks/>
                </p:cNvGrpSpPr>
                <p:nvPr/>
              </p:nvGrpSpPr>
              <p:grpSpPr bwMode="auto">
                <a:xfrm>
                  <a:off x="1746" y="2886"/>
                  <a:ext cx="611" cy="602"/>
                  <a:chOff x="1360" y="1389"/>
                  <a:chExt cx="611" cy="602"/>
                </a:xfrm>
              </p:grpSpPr>
              <p:sp>
                <p:nvSpPr>
                  <p:cNvPr id="690314" name="Oval 138"/>
                  <p:cNvSpPr>
                    <a:spLocks noChangeArrowheads="1"/>
                  </p:cNvSpPr>
                  <p:nvPr/>
                </p:nvSpPr>
                <p:spPr bwMode="auto">
                  <a:xfrm>
                    <a:off x="1360" y="1444"/>
                    <a:ext cx="523" cy="547"/>
                  </a:xfrm>
                  <a:prstGeom prst="ellipse">
                    <a:avLst/>
                  </a:prstGeom>
                  <a:solidFill>
                    <a:schemeClr val="bg1"/>
                  </a:solidFill>
                  <a:ln w="38100">
                    <a:solidFill>
                      <a:srgbClr val="FF66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pt-BR"/>
                  </a:p>
                </p:txBody>
              </p:sp>
              <p:grpSp>
                <p:nvGrpSpPr>
                  <p:cNvPr id="690202" name="Group 139"/>
                  <p:cNvGrpSpPr>
                    <a:grpSpLocks/>
                  </p:cNvGrpSpPr>
                  <p:nvPr/>
                </p:nvGrpSpPr>
                <p:grpSpPr bwMode="auto">
                  <a:xfrm rot="10374494">
                    <a:off x="1791" y="1434"/>
                    <a:ext cx="180" cy="192"/>
                    <a:chOff x="3984" y="1728"/>
                    <a:chExt cx="336" cy="288"/>
                  </a:xfrm>
                </p:grpSpPr>
                <p:sp>
                  <p:nvSpPr>
                    <p:cNvPr id="690316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4128" y="1728"/>
                      <a:ext cx="1" cy="2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17"/>
                        </a:cxn>
                      </a:cxnLst>
                      <a:rect l="0" t="0" r="r" b="b"/>
                      <a:pathLst>
                        <a:path w="1" h="217">
                          <a:moveTo>
                            <a:pt x="0" y="0"/>
                          </a:moveTo>
                          <a:cubicBezTo>
                            <a:pt x="0" y="72"/>
                            <a:pt x="0" y="145"/>
                            <a:pt x="0" y="217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 w="57150" cmpd="sng">
                      <a:solidFill>
                        <a:srgbClr val="6699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90317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1920"/>
                      <a:ext cx="192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6699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90318" name="Line 1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4" y="1920"/>
                      <a:ext cx="144" cy="9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6699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690205" name="Group 143"/>
                  <p:cNvGrpSpPr>
                    <a:grpSpLocks/>
                  </p:cNvGrpSpPr>
                  <p:nvPr/>
                </p:nvGrpSpPr>
                <p:grpSpPr bwMode="auto">
                  <a:xfrm rot="10374494">
                    <a:off x="1474" y="1389"/>
                    <a:ext cx="180" cy="192"/>
                    <a:chOff x="3984" y="1728"/>
                    <a:chExt cx="336" cy="288"/>
                  </a:xfrm>
                </p:grpSpPr>
                <p:sp>
                  <p:nvSpPr>
                    <p:cNvPr id="690320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4128" y="1728"/>
                      <a:ext cx="1" cy="21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0"/>
                        </a:cxn>
                        <a:cxn ang="0">
                          <a:pos x="0" y="217"/>
                        </a:cxn>
                      </a:cxnLst>
                      <a:rect l="0" t="0" r="r" b="b"/>
                      <a:pathLst>
                        <a:path w="1" h="217">
                          <a:moveTo>
                            <a:pt x="0" y="0"/>
                          </a:moveTo>
                          <a:cubicBezTo>
                            <a:pt x="0" y="72"/>
                            <a:pt x="0" y="145"/>
                            <a:pt x="0" y="217"/>
                          </a:cubicBezTo>
                        </a:path>
                      </a:pathLst>
                    </a:custGeom>
                    <a:solidFill>
                      <a:schemeClr val="bg1"/>
                    </a:solidFill>
                    <a:ln w="57150" cmpd="sng">
                      <a:solidFill>
                        <a:srgbClr val="6699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90321" name="Line 14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128" y="1920"/>
                      <a:ext cx="192" cy="0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6699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690322" name="Line 14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984" y="1920"/>
                      <a:ext cx="144" cy="96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6699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pt-BR"/>
                    </a:p>
                  </p:txBody>
                </p:sp>
              </p:grpSp>
            </p:grpSp>
          </p:grpSp>
          <p:grpSp>
            <p:nvGrpSpPr>
              <p:cNvPr id="690210" name="Group 147"/>
              <p:cNvGrpSpPr>
                <a:grpSpLocks/>
              </p:cNvGrpSpPr>
              <p:nvPr/>
            </p:nvGrpSpPr>
            <p:grpSpPr bwMode="auto">
              <a:xfrm rot="-19515040">
                <a:off x="1610" y="3158"/>
                <a:ext cx="186" cy="243"/>
                <a:chOff x="3984" y="1728"/>
                <a:chExt cx="336" cy="288"/>
              </a:xfrm>
            </p:grpSpPr>
            <p:sp>
              <p:nvSpPr>
                <p:cNvPr id="690324" name="Freeform 148"/>
                <p:cNvSpPr>
                  <a:spLocks/>
                </p:cNvSpPr>
                <p:nvPr/>
              </p:nvSpPr>
              <p:spPr bwMode="auto">
                <a:xfrm>
                  <a:off x="4128" y="1728"/>
                  <a:ext cx="1" cy="2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7"/>
                    </a:cxn>
                  </a:cxnLst>
                  <a:rect l="0" t="0" r="r" b="b"/>
                  <a:pathLst>
                    <a:path w="1" h="217">
                      <a:moveTo>
                        <a:pt x="0" y="0"/>
                      </a:moveTo>
                      <a:cubicBezTo>
                        <a:pt x="0" y="72"/>
                        <a:pt x="0" y="145"/>
                        <a:pt x="0" y="217"/>
                      </a:cubicBezTo>
                    </a:path>
                  </a:pathLst>
                </a:custGeom>
                <a:solidFill>
                  <a:srgbClr val="FF6600"/>
                </a:solidFill>
                <a:ln w="57150" cmpd="sng">
                  <a:solidFill>
                    <a:srgbClr val="66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0325" name="Line 149"/>
                <p:cNvSpPr>
                  <a:spLocks noChangeShapeType="1"/>
                </p:cNvSpPr>
                <p:nvPr/>
              </p:nvSpPr>
              <p:spPr bwMode="auto">
                <a:xfrm>
                  <a:off x="4128" y="1920"/>
                  <a:ext cx="192" cy="0"/>
                </a:xfrm>
                <a:prstGeom prst="line">
                  <a:avLst/>
                </a:prstGeom>
                <a:noFill/>
                <a:ln w="57150">
                  <a:solidFill>
                    <a:srgbClr val="66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0326" name="Line 150"/>
                <p:cNvSpPr>
                  <a:spLocks noChangeShapeType="1"/>
                </p:cNvSpPr>
                <p:nvPr/>
              </p:nvSpPr>
              <p:spPr bwMode="auto">
                <a:xfrm flipH="1">
                  <a:off x="3984" y="1920"/>
                  <a:ext cx="144" cy="96"/>
                </a:xfrm>
                <a:prstGeom prst="line">
                  <a:avLst/>
                </a:prstGeom>
                <a:noFill/>
                <a:ln w="57150">
                  <a:solidFill>
                    <a:srgbClr val="66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690211" name="Group 151"/>
              <p:cNvGrpSpPr>
                <a:grpSpLocks/>
              </p:cNvGrpSpPr>
              <p:nvPr/>
            </p:nvGrpSpPr>
            <p:grpSpPr bwMode="auto">
              <a:xfrm rot="2084960" flipH="1">
                <a:off x="1837" y="3022"/>
                <a:ext cx="222" cy="317"/>
                <a:chOff x="3984" y="1728"/>
                <a:chExt cx="336" cy="288"/>
              </a:xfrm>
            </p:grpSpPr>
            <p:sp>
              <p:nvSpPr>
                <p:cNvPr id="690328" name="Freeform 152"/>
                <p:cNvSpPr>
                  <a:spLocks/>
                </p:cNvSpPr>
                <p:nvPr/>
              </p:nvSpPr>
              <p:spPr bwMode="auto">
                <a:xfrm>
                  <a:off x="4128" y="1728"/>
                  <a:ext cx="1" cy="217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217"/>
                    </a:cxn>
                  </a:cxnLst>
                  <a:rect l="0" t="0" r="r" b="b"/>
                  <a:pathLst>
                    <a:path w="1" h="217">
                      <a:moveTo>
                        <a:pt x="0" y="0"/>
                      </a:moveTo>
                      <a:cubicBezTo>
                        <a:pt x="0" y="72"/>
                        <a:pt x="0" y="145"/>
                        <a:pt x="0" y="217"/>
                      </a:cubicBezTo>
                    </a:path>
                  </a:pathLst>
                </a:custGeom>
                <a:solidFill>
                  <a:srgbClr val="FF6600"/>
                </a:solidFill>
                <a:ln w="57150" cmpd="sng">
                  <a:solidFill>
                    <a:srgbClr val="66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0329" name="Line 153"/>
                <p:cNvSpPr>
                  <a:spLocks noChangeShapeType="1"/>
                </p:cNvSpPr>
                <p:nvPr/>
              </p:nvSpPr>
              <p:spPr bwMode="auto">
                <a:xfrm>
                  <a:off x="4128" y="1920"/>
                  <a:ext cx="192" cy="0"/>
                </a:xfrm>
                <a:prstGeom prst="line">
                  <a:avLst/>
                </a:prstGeom>
                <a:noFill/>
                <a:ln w="57150">
                  <a:solidFill>
                    <a:srgbClr val="66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0330" name="Line 154"/>
                <p:cNvSpPr>
                  <a:spLocks noChangeShapeType="1"/>
                </p:cNvSpPr>
                <p:nvPr/>
              </p:nvSpPr>
              <p:spPr bwMode="auto">
                <a:xfrm flipH="1">
                  <a:off x="3984" y="1920"/>
                  <a:ext cx="144" cy="96"/>
                </a:xfrm>
                <a:prstGeom prst="line">
                  <a:avLst/>
                </a:prstGeom>
                <a:noFill/>
                <a:ln w="57150">
                  <a:solidFill>
                    <a:srgbClr val="6699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690331" name="Rectangle 155"/>
            <p:cNvSpPr>
              <a:spLocks noChangeArrowheads="1"/>
            </p:cNvSpPr>
            <p:nvPr/>
          </p:nvSpPr>
          <p:spPr bwMode="auto">
            <a:xfrm>
              <a:off x="2018" y="2432"/>
              <a:ext cx="391" cy="233"/>
            </a:xfrm>
            <a:prstGeom prst="rect">
              <a:avLst/>
            </a:prstGeom>
            <a:noFill/>
            <a:ln w="76200">
              <a:solidFill>
                <a:srgbClr val="0000FF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>
                  <a:latin typeface="Arial" pitchFamily="34" charset="0"/>
                </a:rPr>
                <a:t>C3b</a:t>
              </a:r>
            </a:p>
          </p:txBody>
        </p:sp>
      </p:grpSp>
      <p:grpSp>
        <p:nvGrpSpPr>
          <p:cNvPr id="690215" name="Group 156"/>
          <p:cNvGrpSpPr>
            <a:grpSpLocks/>
          </p:cNvGrpSpPr>
          <p:nvPr/>
        </p:nvGrpSpPr>
        <p:grpSpPr bwMode="auto">
          <a:xfrm rot="10374494">
            <a:off x="2771775" y="2636838"/>
            <a:ext cx="285750" cy="304800"/>
            <a:chOff x="3984" y="1728"/>
            <a:chExt cx="336" cy="288"/>
          </a:xfrm>
        </p:grpSpPr>
        <p:sp>
          <p:nvSpPr>
            <p:cNvPr id="690333" name="Freeform 157"/>
            <p:cNvSpPr>
              <a:spLocks/>
            </p:cNvSpPr>
            <p:nvPr/>
          </p:nvSpPr>
          <p:spPr bwMode="auto">
            <a:xfrm>
              <a:off x="4128" y="1728"/>
              <a:ext cx="1" cy="2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7"/>
                </a:cxn>
              </a:cxnLst>
              <a:rect l="0" t="0" r="r" b="b"/>
              <a:pathLst>
                <a:path w="1" h="217">
                  <a:moveTo>
                    <a:pt x="0" y="0"/>
                  </a:moveTo>
                  <a:cubicBezTo>
                    <a:pt x="0" y="72"/>
                    <a:pt x="0" y="145"/>
                    <a:pt x="0" y="217"/>
                  </a:cubicBezTo>
                </a:path>
              </a:pathLst>
            </a:custGeom>
            <a:solidFill>
              <a:srgbClr val="FF6600"/>
            </a:solidFill>
            <a:ln w="57150" cmpd="sng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334" name="Line 158"/>
            <p:cNvSpPr>
              <a:spLocks noChangeShapeType="1"/>
            </p:cNvSpPr>
            <p:nvPr/>
          </p:nvSpPr>
          <p:spPr bwMode="auto">
            <a:xfrm>
              <a:off x="4128" y="1920"/>
              <a:ext cx="192" cy="0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0335" name="Line 159"/>
            <p:cNvSpPr>
              <a:spLocks noChangeShapeType="1"/>
            </p:cNvSpPr>
            <p:nvPr/>
          </p:nvSpPr>
          <p:spPr bwMode="auto">
            <a:xfrm flipH="1">
              <a:off x="3984" y="1920"/>
              <a:ext cx="144" cy="96"/>
            </a:xfrm>
            <a:prstGeom prst="line">
              <a:avLst/>
            </a:prstGeom>
            <a:noFill/>
            <a:ln w="57150">
              <a:solidFill>
                <a:srgbClr val="6699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4725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549275"/>
            <a:ext cx="8229600" cy="5683250"/>
            <a:chOff x="288" y="346"/>
            <a:chExt cx="5184" cy="3580"/>
          </a:xfrm>
        </p:grpSpPr>
        <p:sp>
          <p:nvSpPr>
            <p:cNvPr id="694275" name="Freeform 3"/>
            <p:cNvSpPr>
              <a:spLocks/>
            </p:cNvSpPr>
            <p:nvPr/>
          </p:nvSpPr>
          <p:spPr bwMode="auto">
            <a:xfrm>
              <a:off x="332" y="516"/>
              <a:ext cx="4698" cy="2311"/>
            </a:xfrm>
            <a:custGeom>
              <a:avLst/>
              <a:gdLst/>
              <a:ahLst/>
              <a:cxnLst>
                <a:cxn ang="0">
                  <a:pos x="0" y="2311"/>
                </a:cxn>
                <a:cxn ang="0">
                  <a:pos x="64" y="2145"/>
                </a:cxn>
                <a:cxn ang="0">
                  <a:pos x="89" y="2069"/>
                </a:cxn>
                <a:cxn ang="0">
                  <a:pos x="140" y="1992"/>
                </a:cxn>
                <a:cxn ang="0">
                  <a:pos x="166" y="1903"/>
                </a:cxn>
                <a:cxn ang="0">
                  <a:pos x="191" y="1864"/>
                </a:cxn>
                <a:cxn ang="0">
                  <a:pos x="243" y="1750"/>
                </a:cxn>
                <a:cxn ang="0">
                  <a:pos x="332" y="1584"/>
                </a:cxn>
                <a:cxn ang="0">
                  <a:pos x="357" y="1533"/>
                </a:cxn>
                <a:cxn ang="0">
                  <a:pos x="396" y="1507"/>
                </a:cxn>
                <a:cxn ang="0">
                  <a:pos x="447" y="1443"/>
                </a:cxn>
                <a:cxn ang="0">
                  <a:pos x="626" y="1252"/>
                </a:cxn>
                <a:cxn ang="0">
                  <a:pos x="702" y="1201"/>
                </a:cxn>
                <a:cxn ang="0">
                  <a:pos x="830" y="1098"/>
                </a:cxn>
                <a:cxn ang="0">
                  <a:pos x="1021" y="1009"/>
                </a:cxn>
                <a:cxn ang="0">
                  <a:pos x="1200" y="920"/>
                </a:cxn>
                <a:cxn ang="0">
                  <a:pos x="1302" y="894"/>
                </a:cxn>
                <a:cxn ang="0">
                  <a:pos x="1468" y="830"/>
                </a:cxn>
                <a:cxn ang="0">
                  <a:pos x="1634" y="766"/>
                </a:cxn>
                <a:cxn ang="0">
                  <a:pos x="1787" y="728"/>
                </a:cxn>
                <a:cxn ang="0">
                  <a:pos x="1877" y="690"/>
                </a:cxn>
                <a:cxn ang="0">
                  <a:pos x="2081" y="639"/>
                </a:cxn>
                <a:cxn ang="0">
                  <a:pos x="2413" y="562"/>
                </a:cxn>
                <a:cxn ang="0">
                  <a:pos x="2694" y="511"/>
                </a:cxn>
                <a:cxn ang="0">
                  <a:pos x="3077" y="460"/>
                </a:cxn>
                <a:cxn ang="0">
                  <a:pos x="3575" y="396"/>
                </a:cxn>
                <a:cxn ang="0">
                  <a:pos x="3958" y="307"/>
                </a:cxn>
                <a:cxn ang="0">
                  <a:pos x="4085" y="256"/>
                </a:cxn>
                <a:cxn ang="0">
                  <a:pos x="4136" y="230"/>
                </a:cxn>
                <a:cxn ang="0">
                  <a:pos x="4239" y="205"/>
                </a:cxn>
                <a:cxn ang="0">
                  <a:pos x="4277" y="179"/>
                </a:cxn>
                <a:cxn ang="0">
                  <a:pos x="4353" y="154"/>
                </a:cxn>
                <a:cxn ang="0">
                  <a:pos x="4570" y="77"/>
                </a:cxn>
                <a:cxn ang="0">
                  <a:pos x="4698" y="0"/>
                </a:cxn>
                <a:cxn ang="0">
                  <a:pos x="4558" y="179"/>
                </a:cxn>
                <a:cxn ang="0">
                  <a:pos x="4302" y="307"/>
                </a:cxn>
                <a:cxn ang="0">
                  <a:pos x="4226" y="358"/>
                </a:cxn>
                <a:cxn ang="0">
                  <a:pos x="4073" y="434"/>
                </a:cxn>
                <a:cxn ang="0">
                  <a:pos x="3958" y="473"/>
                </a:cxn>
                <a:cxn ang="0">
                  <a:pos x="3843" y="524"/>
                </a:cxn>
                <a:cxn ang="0">
                  <a:pos x="3728" y="575"/>
                </a:cxn>
                <a:cxn ang="0">
                  <a:pos x="3345" y="677"/>
                </a:cxn>
                <a:cxn ang="0">
                  <a:pos x="2885" y="741"/>
                </a:cxn>
                <a:cxn ang="0">
                  <a:pos x="2681" y="792"/>
                </a:cxn>
                <a:cxn ang="0">
                  <a:pos x="2630" y="817"/>
                </a:cxn>
                <a:cxn ang="0">
                  <a:pos x="2413" y="843"/>
                </a:cxn>
                <a:cxn ang="0">
                  <a:pos x="2183" y="894"/>
                </a:cxn>
                <a:cxn ang="0">
                  <a:pos x="1979" y="920"/>
                </a:cxn>
                <a:cxn ang="0">
                  <a:pos x="1596" y="1022"/>
                </a:cxn>
                <a:cxn ang="0">
                  <a:pos x="1340" y="1098"/>
                </a:cxn>
                <a:cxn ang="0">
                  <a:pos x="1085" y="1188"/>
                </a:cxn>
                <a:cxn ang="0">
                  <a:pos x="970" y="1239"/>
                </a:cxn>
                <a:cxn ang="0">
                  <a:pos x="715" y="1379"/>
                </a:cxn>
                <a:cxn ang="0">
                  <a:pos x="549" y="1520"/>
                </a:cxn>
                <a:cxn ang="0">
                  <a:pos x="523" y="1558"/>
                </a:cxn>
                <a:cxn ang="0">
                  <a:pos x="485" y="1584"/>
                </a:cxn>
                <a:cxn ang="0">
                  <a:pos x="319" y="1762"/>
                </a:cxn>
                <a:cxn ang="0">
                  <a:pos x="140" y="1992"/>
                </a:cxn>
                <a:cxn ang="0">
                  <a:pos x="89" y="2082"/>
                </a:cxn>
                <a:cxn ang="0">
                  <a:pos x="38" y="2196"/>
                </a:cxn>
                <a:cxn ang="0">
                  <a:pos x="0" y="2311"/>
                </a:cxn>
              </a:cxnLst>
              <a:rect l="0" t="0" r="r" b="b"/>
              <a:pathLst>
                <a:path w="4698" h="2311">
                  <a:moveTo>
                    <a:pt x="0" y="2311"/>
                  </a:moveTo>
                  <a:cubicBezTo>
                    <a:pt x="19" y="2254"/>
                    <a:pt x="45" y="2202"/>
                    <a:pt x="64" y="2145"/>
                  </a:cubicBezTo>
                  <a:cubicBezTo>
                    <a:pt x="73" y="2120"/>
                    <a:pt x="74" y="2091"/>
                    <a:pt x="89" y="2069"/>
                  </a:cubicBezTo>
                  <a:cubicBezTo>
                    <a:pt x="106" y="2043"/>
                    <a:pt x="140" y="1992"/>
                    <a:pt x="140" y="1992"/>
                  </a:cubicBezTo>
                  <a:cubicBezTo>
                    <a:pt x="145" y="1973"/>
                    <a:pt x="156" y="1923"/>
                    <a:pt x="166" y="1903"/>
                  </a:cubicBezTo>
                  <a:cubicBezTo>
                    <a:pt x="173" y="1889"/>
                    <a:pt x="185" y="1878"/>
                    <a:pt x="191" y="1864"/>
                  </a:cubicBezTo>
                  <a:cubicBezTo>
                    <a:pt x="248" y="1735"/>
                    <a:pt x="187" y="1832"/>
                    <a:pt x="243" y="1750"/>
                  </a:cubicBezTo>
                  <a:cubicBezTo>
                    <a:pt x="262" y="1687"/>
                    <a:pt x="286" y="1630"/>
                    <a:pt x="332" y="1584"/>
                  </a:cubicBezTo>
                  <a:cubicBezTo>
                    <a:pt x="340" y="1567"/>
                    <a:pt x="345" y="1548"/>
                    <a:pt x="357" y="1533"/>
                  </a:cubicBezTo>
                  <a:cubicBezTo>
                    <a:pt x="367" y="1521"/>
                    <a:pt x="386" y="1519"/>
                    <a:pt x="396" y="1507"/>
                  </a:cubicBezTo>
                  <a:cubicBezTo>
                    <a:pt x="467" y="1418"/>
                    <a:pt x="333" y="1519"/>
                    <a:pt x="447" y="1443"/>
                  </a:cubicBezTo>
                  <a:cubicBezTo>
                    <a:pt x="498" y="1365"/>
                    <a:pt x="559" y="1318"/>
                    <a:pt x="626" y="1252"/>
                  </a:cubicBezTo>
                  <a:cubicBezTo>
                    <a:pt x="648" y="1231"/>
                    <a:pt x="681" y="1223"/>
                    <a:pt x="702" y="1201"/>
                  </a:cubicBezTo>
                  <a:cubicBezTo>
                    <a:pt x="737" y="1165"/>
                    <a:pt x="785" y="1120"/>
                    <a:pt x="830" y="1098"/>
                  </a:cubicBezTo>
                  <a:cubicBezTo>
                    <a:pt x="896" y="1065"/>
                    <a:pt x="957" y="1046"/>
                    <a:pt x="1021" y="1009"/>
                  </a:cubicBezTo>
                  <a:cubicBezTo>
                    <a:pt x="1077" y="976"/>
                    <a:pt x="1139" y="940"/>
                    <a:pt x="1200" y="920"/>
                  </a:cubicBezTo>
                  <a:cubicBezTo>
                    <a:pt x="1233" y="909"/>
                    <a:pt x="1302" y="894"/>
                    <a:pt x="1302" y="894"/>
                  </a:cubicBezTo>
                  <a:cubicBezTo>
                    <a:pt x="1353" y="860"/>
                    <a:pt x="1410" y="850"/>
                    <a:pt x="1468" y="830"/>
                  </a:cubicBezTo>
                  <a:cubicBezTo>
                    <a:pt x="1524" y="811"/>
                    <a:pt x="1577" y="781"/>
                    <a:pt x="1634" y="766"/>
                  </a:cubicBezTo>
                  <a:cubicBezTo>
                    <a:pt x="1685" y="752"/>
                    <a:pt x="1737" y="745"/>
                    <a:pt x="1787" y="728"/>
                  </a:cubicBezTo>
                  <a:cubicBezTo>
                    <a:pt x="1818" y="718"/>
                    <a:pt x="1846" y="700"/>
                    <a:pt x="1877" y="690"/>
                  </a:cubicBezTo>
                  <a:cubicBezTo>
                    <a:pt x="1943" y="668"/>
                    <a:pt x="2015" y="661"/>
                    <a:pt x="2081" y="639"/>
                  </a:cubicBezTo>
                  <a:cubicBezTo>
                    <a:pt x="2192" y="601"/>
                    <a:pt x="2298" y="583"/>
                    <a:pt x="2413" y="562"/>
                  </a:cubicBezTo>
                  <a:cubicBezTo>
                    <a:pt x="2510" y="544"/>
                    <a:pt x="2594" y="522"/>
                    <a:pt x="2694" y="511"/>
                  </a:cubicBezTo>
                  <a:cubicBezTo>
                    <a:pt x="2923" y="453"/>
                    <a:pt x="2666" y="512"/>
                    <a:pt x="3077" y="460"/>
                  </a:cubicBezTo>
                  <a:cubicBezTo>
                    <a:pt x="3244" y="439"/>
                    <a:pt x="3408" y="410"/>
                    <a:pt x="3575" y="396"/>
                  </a:cubicBezTo>
                  <a:cubicBezTo>
                    <a:pt x="3706" y="375"/>
                    <a:pt x="3831" y="346"/>
                    <a:pt x="3958" y="307"/>
                  </a:cubicBezTo>
                  <a:cubicBezTo>
                    <a:pt x="4000" y="278"/>
                    <a:pt x="4039" y="276"/>
                    <a:pt x="4085" y="256"/>
                  </a:cubicBezTo>
                  <a:cubicBezTo>
                    <a:pt x="4103" y="249"/>
                    <a:pt x="4118" y="236"/>
                    <a:pt x="4136" y="230"/>
                  </a:cubicBezTo>
                  <a:cubicBezTo>
                    <a:pt x="4170" y="219"/>
                    <a:pt x="4239" y="205"/>
                    <a:pt x="4239" y="205"/>
                  </a:cubicBezTo>
                  <a:cubicBezTo>
                    <a:pt x="4252" y="196"/>
                    <a:pt x="4263" y="185"/>
                    <a:pt x="4277" y="179"/>
                  </a:cubicBezTo>
                  <a:cubicBezTo>
                    <a:pt x="4301" y="168"/>
                    <a:pt x="4353" y="154"/>
                    <a:pt x="4353" y="154"/>
                  </a:cubicBezTo>
                  <a:cubicBezTo>
                    <a:pt x="4420" y="109"/>
                    <a:pt x="4492" y="96"/>
                    <a:pt x="4570" y="77"/>
                  </a:cubicBezTo>
                  <a:cubicBezTo>
                    <a:pt x="4663" y="15"/>
                    <a:pt x="4620" y="40"/>
                    <a:pt x="4698" y="0"/>
                  </a:cubicBezTo>
                  <a:cubicBezTo>
                    <a:pt x="4655" y="65"/>
                    <a:pt x="4623" y="136"/>
                    <a:pt x="4558" y="179"/>
                  </a:cubicBezTo>
                  <a:cubicBezTo>
                    <a:pt x="4505" y="256"/>
                    <a:pt x="4388" y="278"/>
                    <a:pt x="4302" y="307"/>
                  </a:cubicBezTo>
                  <a:cubicBezTo>
                    <a:pt x="4273" y="317"/>
                    <a:pt x="4255" y="348"/>
                    <a:pt x="4226" y="358"/>
                  </a:cubicBezTo>
                  <a:cubicBezTo>
                    <a:pt x="4171" y="376"/>
                    <a:pt x="4125" y="411"/>
                    <a:pt x="4073" y="434"/>
                  </a:cubicBezTo>
                  <a:cubicBezTo>
                    <a:pt x="4036" y="450"/>
                    <a:pt x="3992" y="451"/>
                    <a:pt x="3958" y="473"/>
                  </a:cubicBezTo>
                  <a:cubicBezTo>
                    <a:pt x="3923" y="496"/>
                    <a:pt x="3878" y="501"/>
                    <a:pt x="3843" y="524"/>
                  </a:cubicBezTo>
                  <a:cubicBezTo>
                    <a:pt x="3723" y="601"/>
                    <a:pt x="3920" y="479"/>
                    <a:pt x="3728" y="575"/>
                  </a:cubicBezTo>
                  <a:cubicBezTo>
                    <a:pt x="3597" y="640"/>
                    <a:pt x="3490" y="662"/>
                    <a:pt x="3345" y="677"/>
                  </a:cubicBezTo>
                  <a:cubicBezTo>
                    <a:pt x="3193" y="716"/>
                    <a:pt x="3040" y="718"/>
                    <a:pt x="2885" y="741"/>
                  </a:cubicBezTo>
                  <a:cubicBezTo>
                    <a:pt x="2819" y="751"/>
                    <a:pt x="2743" y="765"/>
                    <a:pt x="2681" y="792"/>
                  </a:cubicBezTo>
                  <a:cubicBezTo>
                    <a:pt x="2664" y="799"/>
                    <a:pt x="2648" y="813"/>
                    <a:pt x="2630" y="817"/>
                  </a:cubicBezTo>
                  <a:cubicBezTo>
                    <a:pt x="2559" y="833"/>
                    <a:pt x="2485" y="832"/>
                    <a:pt x="2413" y="843"/>
                  </a:cubicBezTo>
                  <a:cubicBezTo>
                    <a:pt x="2331" y="856"/>
                    <a:pt x="2261" y="881"/>
                    <a:pt x="2183" y="894"/>
                  </a:cubicBezTo>
                  <a:cubicBezTo>
                    <a:pt x="2115" y="905"/>
                    <a:pt x="1979" y="920"/>
                    <a:pt x="1979" y="920"/>
                  </a:cubicBezTo>
                  <a:cubicBezTo>
                    <a:pt x="1853" y="961"/>
                    <a:pt x="1721" y="979"/>
                    <a:pt x="1596" y="1022"/>
                  </a:cubicBezTo>
                  <a:cubicBezTo>
                    <a:pt x="1512" y="1051"/>
                    <a:pt x="1426" y="1078"/>
                    <a:pt x="1340" y="1098"/>
                  </a:cubicBezTo>
                  <a:cubicBezTo>
                    <a:pt x="1266" y="1149"/>
                    <a:pt x="1171" y="1163"/>
                    <a:pt x="1085" y="1188"/>
                  </a:cubicBezTo>
                  <a:cubicBezTo>
                    <a:pt x="1043" y="1200"/>
                    <a:pt x="1012" y="1225"/>
                    <a:pt x="970" y="1239"/>
                  </a:cubicBezTo>
                  <a:cubicBezTo>
                    <a:pt x="901" y="1308"/>
                    <a:pt x="806" y="1345"/>
                    <a:pt x="715" y="1379"/>
                  </a:cubicBezTo>
                  <a:cubicBezTo>
                    <a:pt x="664" y="1431"/>
                    <a:pt x="601" y="1468"/>
                    <a:pt x="549" y="1520"/>
                  </a:cubicBezTo>
                  <a:cubicBezTo>
                    <a:pt x="538" y="1531"/>
                    <a:pt x="534" y="1547"/>
                    <a:pt x="523" y="1558"/>
                  </a:cubicBezTo>
                  <a:cubicBezTo>
                    <a:pt x="512" y="1569"/>
                    <a:pt x="496" y="1574"/>
                    <a:pt x="485" y="1584"/>
                  </a:cubicBezTo>
                  <a:cubicBezTo>
                    <a:pt x="427" y="1635"/>
                    <a:pt x="367" y="1702"/>
                    <a:pt x="319" y="1762"/>
                  </a:cubicBezTo>
                  <a:cubicBezTo>
                    <a:pt x="258" y="1839"/>
                    <a:pt x="224" y="1938"/>
                    <a:pt x="140" y="1992"/>
                  </a:cubicBezTo>
                  <a:cubicBezTo>
                    <a:pt x="105" y="2103"/>
                    <a:pt x="163" y="1934"/>
                    <a:pt x="89" y="2082"/>
                  </a:cubicBezTo>
                  <a:cubicBezTo>
                    <a:pt x="2" y="2257"/>
                    <a:pt x="112" y="2088"/>
                    <a:pt x="38" y="2196"/>
                  </a:cubicBezTo>
                  <a:cubicBezTo>
                    <a:pt x="31" y="2232"/>
                    <a:pt x="29" y="2284"/>
                    <a:pt x="0" y="2311"/>
                  </a:cubicBezTo>
                  <a:close/>
                </a:path>
              </a:pathLst>
            </a:custGeom>
            <a:solidFill>
              <a:srgbClr val="FFCC99"/>
            </a:solidFill>
            <a:ln w="38100" cmpd="sng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-4386910">
              <a:off x="1394" y="1584"/>
              <a:ext cx="284" cy="384"/>
              <a:chOff x="3984" y="1728"/>
              <a:chExt cx="336" cy="288"/>
            </a:xfrm>
          </p:grpSpPr>
          <p:sp>
            <p:nvSpPr>
              <p:cNvPr id="694277" name="Freeform 5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78" name="Line 6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79" name="Line 7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-4386910">
              <a:off x="2162" y="1344"/>
              <a:ext cx="284" cy="384"/>
              <a:chOff x="3984" y="1728"/>
              <a:chExt cx="336" cy="288"/>
            </a:xfrm>
          </p:grpSpPr>
          <p:sp>
            <p:nvSpPr>
              <p:cNvPr id="694281" name="Freeform 9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82" name="Line 10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83" name="Line 11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 rot="-4386910">
              <a:off x="3266" y="1104"/>
              <a:ext cx="284" cy="384"/>
              <a:chOff x="3984" y="1728"/>
              <a:chExt cx="336" cy="288"/>
            </a:xfrm>
          </p:grpSpPr>
          <p:sp>
            <p:nvSpPr>
              <p:cNvPr id="694285" name="Freeform 13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86" name="Line 14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87" name="Line 15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 rot="-4386910">
              <a:off x="4226" y="864"/>
              <a:ext cx="284" cy="384"/>
              <a:chOff x="3984" y="1728"/>
              <a:chExt cx="336" cy="288"/>
            </a:xfrm>
          </p:grpSpPr>
          <p:sp>
            <p:nvSpPr>
              <p:cNvPr id="694289" name="Freeform 17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90" name="Line 18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91" name="Line 19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 rot="-6605444">
              <a:off x="722" y="1972"/>
              <a:ext cx="284" cy="384"/>
              <a:chOff x="3984" y="1728"/>
              <a:chExt cx="336" cy="288"/>
            </a:xfrm>
          </p:grpSpPr>
          <p:sp>
            <p:nvSpPr>
              <p:cNvPr id="694293" name="Freeform 21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94" name="Line 22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95" name="Line 23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" name="Group 24"/>
            <p:cNvGrpSpPr>
              <a:grpSpLocks/>
            </p:cNvGrpSpPr>
            <p:nvPr/>
          </p:nvGrpSpPr>
          <p:grpSpPr bwMode="auto">
            <a:xfrm rot="-4386910">
              <a:off x="1058" y="1776"/>
              <a:ext cx="284" cy="384"/>
              <a:chOff x="3984" y="1728"/>
              <a:chExt cx="336" cy="288"/>
            </a:xfrm>
          </p:grpSpPr>
          <p:sp>
            <p:nvSpPr>
              <p:cNvPr id="694297" name="Freeform 25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98" name="Line 26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99" name="Line 27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 rot="-4386910">
              <a:off x="1778" y="1440"/>
              <a:ext cx="284" cy="384"/>
              <a:chOff x="3984" y="1728"/>
              <a:chExt cx="336" cy="288"/>
            </a:xfrm>
          </p:grpSpPr>
          <p:sp>
            <p:nvSpPr>
              <p:cNvPr id="694301" name="Freeform 29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02" name="Line 30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03" name="Line 31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 rot="-4386910">
              <a:off x="2546" y="1248"/>
              <a:ext cx="284" cy="384"/>
              <a:chOff x="3984" y="1728"/>
              <a:chExt cx="336" cy="288"/>
            </a:xfrm>
          </p:grpSpPr>
          <p:sp>
            <p:nvSpPr>
              <p:cNvPr id="694305" name="Freeform 33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06" name="Line 34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07" name="Line 35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 rot="-4386910">
              <a:off x="3698" y="1056"/>
              <a:ext cx="284" cy="384"/>
              <a:chOff x="3984" y="1728"/>
              <a:chExt cx="336" cy="288"/>
            </a:xfrm>
          </p:grpSpPr>
          <p:sp>
            <p:nvSpPr>
              <p:cNvPr id="694309" name="Freeform 37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10" name="Line 38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11" name="Line 39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2" name="Group 40"/>
            <p:cNvGrpSpPr>
              <a:grpSpLocks/>
            </p:cNvGrpSpPr>
            <p:nvPr/>
          </p:nvGrpSpPr>
          <p:grpSpPr bwMode="auto">
            <a:xfrm rot="1592285" flipV="1">
              <a:off x="1634" y="1058"/>
              <a:ext cx="284" cy="384"/>
              <a:chOff x="3984" y="1728"/>
              <a:chExt cx="336" cy="288"/>
            </a:xfrm>
          </p:grpSpPr>
          <p:sp>
            <p:nvSpPr>
              <p:cNvPr id="694313" name="Freeform 41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14" name="Line 42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15" name="Line 43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 rot="1592285" flipV="1">
              <a:off x="2208" y="962"/>
              <a:ext cx="284" cy="384"/>
              <a:chOff x="3984" y="1728"/>
              <a:chExt cx="336" cy="288"/>
            </a:xfrm>
          </p:grpSpPr>
          <p:sp>
            <p:nvSpPr>
              <p:cNvPr id="694317" name="Freeform 45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18" name="Line 46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19" name="Line 47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4" name="Group 48"/>
            <p:cNvGrpSpPr>
              <a:grpSpLocks/>
            </p:cNvGrpSpPr>
            <p:nvPr/>
          </p:nvGrpSpPr>
          <p:grpSpPr bwMode="auto">
            <a:xfrm rot="1592285" flipV="1">
              <a:off x="2782" y="866"/>
              <a:ext cx="284" cy="384"/>
              <a:chOff x="3984" y="1728"/>
              <a:chExt cx="336" cy="288"/>
            </a:xfrm>
          </p:grpSpPr>
          <p:sp>
            <p:nvSpPr>
              <p:cNvPr id="694321" name="Freeform 49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22" name="Line 50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23" name="Line 51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5" name="Group 52"/>
            <p:cNvGrpSpPr>
              <a:grpSpLocks/>
            </p:cNvGrpSpPr>
            <p:nvPr/>
          </p:nvGrpSpPr>
          <p:grpSpPr bwMode="auto">
            <a:xfrm rot="1592285" flipV="1">
              <a:off x="3356" y="770"/>
              <a:ext cx="284" cy="384"/>
              <a:chOff x="3984" y="1728"/>
              <a:chExt cx="336" cy="288"/>
            </a:xfrm>
          </p:grpSpPr>
          <p:sp>
            <p:nvSpPr>
              <p:cNvPr id="694325" name="Freeform 53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26" name="Line 54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27" name="Line 55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6" name="Group 56"/>
            <p:cNvGrpSpPr>
              <a:grpSpLocks/>
            </p:cNvGrpSpPr>
            <p:nvPr/>
          </p:nvGrpSpPr>
          <p:grpSpPr bwMode="auto">
            <a:xfrm rot="1592285" flipV="1">
              <a:off x="3930" y="674"/>
              <a:ext cx="284" cy="384"/>
              <a:chOff x="3984" y="1728"/>
              <a:chExt cx="336" cy="288"/>
            </a:xfrm>
          </p:grpSpPr>
          <p:sp>
            <p:nvSpPr>
              <p:cNvPr id="694329" name="Freeform 57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30" name="Line 58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31" name="Line 59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7" name="Group 60"/>
            <p:cNvGrpSpPr>
              <a:grpSpLocks/>
            </p:cNvGrpSpPr>
            <p:nvPr/>
          </p:nvGrpSpPr>
          <p:grpSpPr bwMode="auto">
            <a:xfrm rot="-15011169">
              <a:off x="962" y="1440"/>
              <a:ext cx="284" cy="384"/>
              <a:chOff x="3984" y="1728"/>
              <a:chExt cx="336" cy="288"/>
            </a:xfrm>
          </p:grpSpPr>
          <p:sp>
            <p:nvSpPr>
              <p:cNvPr id="694333" name="Freeform 61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34" name="Line 62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35" name="Line 63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8" name="Group 64"/>
            <p:cNvGrpSpPr>
              <a:grpSpLocks/>
            </p:cNvGrpSpPr>
            <p:nvPr/>
          </p:nvGrpSpPr>
          <p:grpSpPr bwMode="auto">
            <a:xfrm rot="-15011169">
              <a:off x="1250" y="1248"/>
              <a:ext cx="284" cy="384"/>
              <a:chOff x="3984" y="1728"/>
              <a:chExt cx="336" cy="288"/>
            </a:xfrm>
          </p:grpSpPr>
          <p:sp>
            <p:nvSpPr>
              <p:cNvPr id="694337" name="Freeform 65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38" name="Line 66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39" name="Line 67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9" name="Group 68"/>
            <p:cNvGrpSpPr>
              <a:grpSpLocks/>
            </p:cNvGrpSpPr>
            <p:nvPr/>
          </p:nvGrpSpPr>
          <p:grpSpPr bwMode="auto">
            <a:xfrm rot="-15011169">
              <a:off x="2066" y="1008"/>
              <a:ext cx="284" cy="384"/>
              <a:chOff x="3984" y="1728"/>
              <a:chExt cx="336" cy="288"/>
            </a:xfrm>
          </p:grpSpPr>
          <p:sp>
            <p:nvSpPr>
              <p:cNvPr id="694341" name="Freeform 69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42" name="Line 70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43" name="Line 71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0" name="Group 72"/>
            <p:cNvGrpSpPr>
              <a:grpSpLocks/>
            </p:cNvGrpSpPr>
            <p:nvPr/>
          </p:nvGrpSpPr>
          <p:grpSpPr bwMode="auto">
            <a:xfrm rot="-15011169">
              <a:off x="2882" y="768"/>
              <a:ext cx="284" cy="384"/>
              <a:chOff x="3984" y="1728"/>
              <a:chExt cx="336" cy="288"/>
            </a:xfrm>
          </p:grpSpPr>
          <p:sp>
            <p:nvSpPr>
              <p:cNvPr id="694345" name="Freeform 73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46" name="Line 74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47" name="Line 75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" name="Group 76"/>
            <p:cNvGrpSpPr>
              <a:grpSpLocks/>
            </p:cNvGrpSpPr>
            <p:nvPr/>
          </p:nvGrpSpPr>
          <p:grpSpPr bwMode="auto">
            <a:xfrm rot="-15011169">
              <a:off x="3746" y="672"/>
              <a:ext cx="284" cy="384"/>
              <a:chOff x="3984" y="1728"/>
              <a:chExt cx="336" cy="288"/>
            </a:xfrm>
          </p:grpSpPr>
          <p:sp>
            <p:nvSpPr>
              <p:cNvPr id="694349" name="Freeform 77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50" name="Line 78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51" name="Line 79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2" name="Group 80"/>
            <p:cNvGrpSpPr>
              <a:grpSpLocks/>
            </p:cNvGrpSpPr>
            <p:nvPr/>
          </p:nvGrpSpPr>
          <p:grpSpPr bwMode="auto">
            <a:xfrm rot="-15011169">
              <a:off x="4322" y="480"/>
              <a:ext cx="284" cy="384"/>
              <a:chOff x="3984" y="1728"/>
              <a:chExt cx="336" cy="288"/>
            </a:xfrm>
          </p:grpSpPr>
          <p:sp>
            <p:nvSpPr>
              <p:cNvPr id="694353" name="Freeform 81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54" name="Line 82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55" name="Line 83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94356" name="Oval 84"/>
            <p:cNvSpPr>
              <a:spLocks noChangeArrowheads="1"/>
            </p:cNvSpPr>
            <p:nvPr/>
          </p:nvSpPr>
          <p:spPr bwMode="auto">
            <a:xfrm rot="-879325">
              <a:off x="1776" y="1778"/>
              <a:ext cx="1441" cy="1056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3" name="Group 85"/>
            <p:cNvGrpSpPr>
              <a:grpSpLocks/>
            </p:cNvGrpSpPr>
            <p:nvPr/>
          </p:nvGrpSpPr>
          <p:grpSpPr bwMode="auto">
            <a:xfrm>
              <a:off x="1968" y="2018"/>
              <a:ext cx="529" cy="624"/>
              <a:chOff x="1968" y="1872"/>
              <a:chExt cx="529" cy="624"/>
            </a:xfrm>
          </p:grpSpPr>
          <p:sp>
            <p:nvSpPr>
              <p:cNvPr id="694358" name="Oval 86"/>
              <p:cNvSpPr>
                <a:spLocks noChangeArrowheads="1"/>
              </p:cNvSpPr>
              <p:nvPr/>
            </p:nvSpPr>
            <p:spPr bwMode="auto">
              <a:xfrm>
                <a:off x="2064" y="2256"/>
                <a:ext cx="384" cy="240"/>
              </a:xfrm>
              <a:prstGeom prst="ellipse">
                <a:avLst/>
              </a:prstGeom>
              <a:gradFill rotWithShape="0">
                <a:gsLst>
                  <a:gs pos="0">
                    <a:srgbClr val="C0C0C0"/>
                  </a:gs>
                  <a:gs pos="100000">
                    <a:srgbClr val="C0C0C0">
                      <a:gamma/>
                      <a:shade val="58824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59" name="Oval 87"/>
              <p:cNvSpPr>
                <a:spLocks noChangeArrowheads="1"/>
              </p:cNvSpPr>
              <p:nvPr/>
            </p:nvSpPr>
            <p:spPr bwMode="auto">
              <a:xfrm rot="-5400000">
                <a:off x="1873" y="2063"/>
                <a:ext cx="384" cy="193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60" name="Oval 88"/>
              <p:cNvSpPr>
                <a:spLocks noChangeArrowheads="1"/>
              </p:cNvSpPr>
              <p:nvPr/>
            </p:nvSpPr>
            <p:spPr bwMode="auto">
              <a:xfrm>
                <a:off x="2113" y="1872"/>
                <a:ext cx="384" cy="240"/>
              </a:xfrm>
              <a:prstGeom prst="ellipse">
                <a:avLst/>
              </a:prstGeom>
              <a:gradFill rotWithShape="0">
                <a:gsLst>
                  <a:gs pos="0">
                    <a:srgbClr val="C0C0C0"/>
                  </a:gs>
                  <a:gs pos="100000">
                    <a:srgbClr val="C0C0C0">
                      <a:gamma/>
                      <a:shade val="58824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94361" name="Oval 89"/>
            <p:cNvSpPr>
              <a:spLocks noChangeArrowheads="1"/>
            </p:cNvSpPr>
            <p:nvPr/>
          </p:nvSpPr>
          <p:spPr bwMode="auto">
            <a:xfrm>
              <a:off x="2736" y="1970"/>
              <a:ext cx="144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62" name="Oval 90"/>
            <p:cNvSpPr>
              <a:spLocks noChangeArrowheads="1"/>
            </p:cNvSpPr>
            <p:nvPr/>
          </p:nvSpPr>
          <p:spPr bwMode="auto">
            <a:xfrm>
              <a:off x="2544" y="2018"/>
              <a:ext cx="144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63" name="Oval 91"/>
            <p:cNvSpPr>
              <a:spLocks noChangeArrowheads="1"/>
            </p:cNvSpPr>
            <p:nvPr/>
          </p:nvSpPr>
          <p:spPr bwMode="auto">
            <a:xfrm>
              <a:off x="2735" y="1778"/>
              <a:ext cx="145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64" name="Text Box 92"/>
            <p:cNvSpPr txBox="1">
              <a:spLocks noChangeArrowheads="1"/>
            </p:cNvSpPr>
            <p:nvPr/>
          </p:nvSpPr>
          <p:spPr bwMode="auto">
            <a:xfrm>
              <a:off x="2399" y="2363"/>
              <a:ext cx="9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Eosinofilo</a:t>
              </a:r>
            </a:p>
          </p:txBody>
        </p:sp>
        <p:sp>
          <p:nvSpPr>
            <p:cNvPr id="694365" name="Freeform 93"/>
            <p:cNvSpPr>
              <a:spLocks/>
            </p:cNvSpPr>
            <p:nvPr/>
          </p:nvSpPr>
          <p:spPr bwMode="auto">
            <a:xfrm>
              <a:off x="1966" y="1780"/>
              <a:ext cx="167" cy="10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77" y="90"/>
                </a:cxn>
                <a:cxn ang="0">
                  <a:pos x="115" y="103"/>
                </a:cxn>
                <a:cxn ang="0">
                  <a:pos x="166" y="0"/>
                </a:cxn>
              </a:cxnLst>
              <a:rect l="0" t="0" r="r" b="b"/>
              <a:pathLst>
                <a:path w="167" h="103">
                  <a:moveTo>
                    <a:pt x="0" y="64"/>
                  </a:moveTo>
                  <a:cubicBezTo>
                    <a:pt x="26" y="73"/>
                    <a:pt x="51" y="81"/>
                    <a:pt x="77" y="90"/>
                  </a:cubicBezTo>
                  <a:cubicBezTo>
                    <a:pt x="90" y="94"/>
                    <a:pt x="115" y="103"/>
                    <a:pt x="115" y="103"/>
                  </a:cubicBezTo>
                  <a:cubicBezTo>
                    <a:pt x="167" y="67"/>
                    <a:pt x="166" y="62"/>
                    <a:pt x="166" y="0"/>
                  </a:cubicBezTo>
                </a:path>
              </a:pathLst>
            </a:custGeom>
            <a:noFill/>
            <a:ln w="76200" cmpd="sng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66" name="Freeform 94"/>
            <p:cNvSpPr>
              <a:spLocks/>
            </p:cNvSpPr>
            <p:nvPr/>
          </p:nvSpPr>
          <p:spPr bwMode="auto">
            <a:xfrm>
              <a:off x="2329" y="1682"/>
              <a:ext cx="167" cy="10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77" y="90"/>
                </a:cxn>
                <a:cxn ang="0">
                  <a:pos x="115" y="103"/>
                </a:cxn>
                <a:cxn ang="0">
                  <a:pos x="166" y="0"/>
                </a:cxn>
              </a:cxnLst>
              <a:rect l="0" t="0" r="r" b="b"/>
              <a:pathLst>
                <a:path w="167" h="103">
                  <a:moveTo>
                    <a:pt x="0" y="64"/>
                  </a:moveTo>
                  <a:cubicBezTo>
                    <a:pt x="26" y="73"/>
                    <a:pt x="51" y="81"/>
                    <a:pt x="77" y="90"/>
                  </a:cubicBezTo>
                  <a:cubicBezTo>
                    <a:pt x="90" y="94"/>
                    <a:pt x="115" y="103"/>
                    <a:pt x="115" y="103"/>
                  </a:cubicBezTo>
                  <a:cubicBezTo>
                    <a:pt x="167" y="67"/>
                    <a:pt x="166" y="62"/>
                    <a:pt x="166" y="0"/>
                  </a:cubicBez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67" name="Oval 95"/>
            <p:cNvSpPr>
              <a:spLocks noChangeArrowheads="1"/>
            </p:cNvSpPr>
            <p:nvPr/>
          </p:nvSpPr>
          <p:spPr bwMode="auto">
            <a:xfrm>
              <a:off x="2880" y="1922"/>
              <a:ext cx="145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68" name="Oval 96"/>
            <p:cNvSpPr>
              <a:spLocks noChangeArrowheads="1"/>
            </p:cNvSpPr>
            <p:nvPr/>
          </p:nvSpPr>
          <p:spPr bwMode="auto">
            <a:xfrm>
              <a:off x="2880" y="2210"/>
              <a:ext cx="145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69" name="AutoShape 97"/>
            <p:cNvSpPr>
              <a:spLocks noChangeArrowheads="1"/>
            </p:cNvSpPr>
            <p:nvPr/>
          </p:nvSpPr>
          <p:spPr bwMode="auto">
            <a:xfrm>
              <a:off x="2400" y="1394"/>
              <a:ext cx="192" cy="192"/>
            </a:xfrm>
            <a:prstGeom prst="irregularSeal1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70" name="AutoShape 98"/>
            <p:cNvSpPr>
              <a:spLocks noChangeArrowheads="1"/>
            </p:cNvSpPr>
            <p:nvPr/>
          </p:nvSpPr>
          <p:spPr bwMode="auto">
            <a:xfrm>
              <a:off x="2880" y="1202"/>
              <a:ext cx="192" cy="192"/>
            </a:xfrm>
            <a:prstGeom prst="irregularSeal1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71" name="AutoShape 99"/>
            <p:cNvSpPr>
              <a:spLocks noChangeArrowheads="1"/>
            </p:cNvSpPr>
            <p:nvPr/>
          </p:nvSpPr>
          <p:spPr bwMode="auto">
            <a:xfrm>
              <a:off x="2880" y="1490"/>
              <a:ext cx="192" cy="192"/>
            </a:xfrm>
            <a:prstGeom prst="irregularSeal1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72" name="Text Box 100"/>
            <p:cNvSpPr txBox="1">
              <a:spLocks noChangeArrowheads="1"/>
            </p:cNvSpPr>
            <p:nvPr/>
          </p:nvSpPr>
          <p:spPr bwMode="auto">
            <a:xfrm>
              <a:off x="288" y="3170"/>
              <a:ext cx="5088" cy="7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dirty="0"/>
                <a:t>CITOTOXICIDADE MEDIADA  POR CÉLULAS</a:t>
              </a:r>
            </a:p>
            <a:p>
              <a:pPr algn="ctr">
                <a:spcBef>
                  <a:spcPct val="50000"/>
                </a:spcBef>
              </a:pPr>
              <a:r>
                <a:rPr lang="pt-BR" b="1" dirty="0"/>
                <a:t> DEPENDENTE DE ANTICORPO – ADCC</a:t>
              </a:r>
            </a:p>
            <a:p>
              <a:pPr algn="ctr">
                <a:spcBef>
                  <a:spcPct val="50000"/>
                </a:spcBef>
              </a:pPr>
              <a:r>
                <a:rPr lang="pt-BR" b="1" dirty="0">
                  <a:solidFill>
                    <a:srgbClr val="FF0000"/>
                  </a:solidFill>
                </a:rPr>
                <a:t>PERMEABILIDADE INTESTINAL (DIARHEIA)   XLNT!!!!</a:t>
              </a:r>
            </a:p>
          </p:txBody>
        </p:sp>
        <p:sp>
          <p:nvSpPr>
            <p:cNvPr id="694373" name="Text Box 101"/>
            <p:cNvSpPr txBox="1">
              <a:spLocks noChangeArrowheads="1"/>
            </p:cNvSpPr>
            <p:nvPr/>
          </p:nvSpPr>
          <p:spPr bwMode="auto">
            <a:xfrm>
              <a:off x="3456" y="1586"/>
              <a:ext cx="2016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 dirty="0"/>
                <a:t>RECEPTORES PARA</a:t>
              </a:r>
              <a:r>
                <a:rPr lang="pt-BR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pt-BR" sz="20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IgG</a:t>
              </a:r>
              <a:r>
                <a:rPr lang="pt-BR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pt-BR" sz="2000" b="1" dirty="0"/>
                <a:t>e </a:t>
              </a:r>
              <a:r>
                <a:rPr lang="pt-BR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pt-BR" b="1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IgE</a:t>
              </a:r>
              <a:r>
                <a:rPr lang="pt-BR" sz="2000" b="1" dirty="0"/>
                <a:t>   INTERAÇÃO</a:t>
              </a:r>
            </a:p>
            <a:p>
              <a:pPr>
                <a:spcBef>
                  <a:spcPct val="50000"/>
                </a:spcBef>
              </a:pPr>
              <a:r>
                <a:rPr lang="pt-BR" sz="2000" b="1" dirty="0"/>
                <a:t>LIBERAÇÃO DE GRÂNULOS COM PROTEINA BÁSICA</a:t>
              </a:r>
              <a:br>
                <a:rPr lang="pt-BR" sz="2000" b="1" dirty="0"/>
              </a:br>
              <a:r>
                <a:rPr lang="pt-BR" sz="2000" b="1" dirty="0"/>
                <a:t> LESÃO CUTÍCULA </a:t>
              </a:r>
            </a:p>
          </p:txBody>
        </p:sp>
        <p:sp>
          <p:nvSpPr>
            <p:cNvPr id="694374" name="Line 102"/>
            <p:cNvSpPr>
              <a:spLocks noChangeShapeType="1"/>
            </p:cNvSpPr>
            <p:nvPr/>
          </p:nvSpPr>
          <p:spPr bwMode="auto">
            <a:xfrm>
              <a:off x="1020" y="709"/>
              <a:ext cx="635" cy="59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94375" name="Text Box 103"/>
            <p:cNvSpPr txBox="1">
              <a:spLocks noChangeArrowheads="1"/>
            </p:cNvSpPr>
            <p:nvPr/>
          </p:nvSpPr>
          <p:spPr bwMode="auto">
            <a:xfrm>
              <a:off x="612" y="346"/>
              <a:ext cx="149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t-BR" sz="3200" b="1">
                  <a:latin typeface="Arial" pitchFamily="34" charset="0"/>
                </a:rPr>
                <a:t>VERME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928810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59113" y="1052513"/>
            <a:ext cx="6084887" cy="3581400"/>
            <a:chOff x="1927" y="663"/>
            <a:chExt cx="3833" cy="225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3327" y="663"/>
              <a:ext cx="2433" cy="2256"/>
              <a:chOff x="3327" y="663"/>
              <a:chExt cx="2433" cy="2256"/>
            </a:xfrm>
          </p:grpSpPr>
          <p:sp>
            <p:nvSpPr>
              <p:cNvPr id="698372" name="Freeform 4"/>
              <p:cNvSpPr>
                <a:spLocks/>
              </p:cNvSpPr>
              <p:nvPr/>
            </p:nvSpPr>
            <p:spPr bwMode="auto">
              <a:xfrm>
                <a:off x="3327" y="663"/>
                <a:ext cx="2433" cy="2044"/>
              </a:xfrm>
              <a:custGeom>
                <a:avLst/>
                <a:gdLst/>
                <a:ahLst/>
                <a:cxnLst>
                  <a:cxn ang="0">
                    <a:pos x="809" y="407"/>
                  </a:cxn>
                  <a:cxn ang="0">
                    <a:pos x="889" y="350"/>
                  </a:cxn>
                  <a:cxn ang="0">
                    <a:pos x="1026" y="202"/>
                  </a:cxn>
                  <a:cxn ang="0">
                    <a:pos x="1084" y="133"/>
                  </a:cxn>
                  <a:cxn ang="0">
                    <a:pos x="1461" y="110"/>
                  </a:cxn>
                  <a:cxn ang="0">
                    <a:pos x="1621" y="202"/>
                  </a:cxn>
                  <a:cxn ang="0">
                    <a:pos x="1941" y="156"/>
                  </a:cxn>
                  <a:cxn ang="0">
                    <a:pos x="2386" y="236"/>
                  </a:cxn>
                  <a:cxn ang="0">
                    <a:pos x="2432" y="316"/>
                  </a:cxn>
                  <a:cxn ang="0">
                    <a:pos x="2535" y="476"/>
                  </a:cxn>
                  <a:cxn ang="0">
                    <a:pos x="2501" y="819"/>
                  </a:cxn>
                  <a:cxn ang="0">
                    <a:pos x="2421" y="945"/>
                  </a:cxn>
                  <a:cxn ang="0">
                    <a:pos x="2489" y="1230"/>
                  </a:cxn>
                  <a:cxn ang="0">
                    <a:pos x="2581" y="1413"/>
                  </a:cxn>
                  <a:cxn ang="0">
                    <a:pos x="2592" y="1779"/>
                  </a:cxn>
                  <a:cxn ang="0">
                    <a:pos x="2546" y="1836"/>
                  </a:cxn>
                  <a:cxn ang="0">
                    <a:pos x="2421" y="1939"/>
                  </a:cxn>
                  <a:cxn ang="0">
                    <a:pos x="2375" y="1985"/>
                  </a:cxn>
                  <a:cxn ang="0">
                    <a:pos x="2283" y="2065"/>
                  </a:cxn>
                  <a:cxn ang="0">
                    <a:pos x="1495" y="2168"/>
                  </a:cxn>
                  <a:cxn ang="0">
                    <a:pos x="1209" y="2133"/>
                  </a:cxn>
                  <a:cxn ang="0">
                    <a:pos x="1072" y="2030"/>
                  </a:cxn>
                  <a:cxn ang="0">
                    <a:pos x="1015" y="1985"/>
                  </a:cxn>
                  <a:cxn ang="0">
                    <a:pos x="946" y="1950"/>
                  </a:cxn>
                  <a:cxn ang="0">
                    <a:pos x="832" y="1859"/>
                  </a:cxn>
                  <a:cxn ang="0">
                    <a:pos x="752" y="1802"/>
                  </a:cxn>
                  <a:cxn ang="0">
                    <a:pos x="569" y="1733"/>
                  </a:cxn>
                  <a:cxn ang="0">
                    <a:pos x="421" y="1665"/>
                  </a:cxn>
                  <a:cxn ang="0">
                    <a:pos x="329" y="1619"/>
                  </a:cxn>
                  <a:cxn ang="0">
                    <a:pos x="204" y="1539"/>
                  </a:cxn>
                  <a:cxn ang="0">
                    <a:pos x="101" y="1448"/>
                  </a:cxn>
                  <a:cxn ang="0">
                    <a:pos x="9" y="956"/>
                  </a:cxn>
                  <a:cxn ang="0">
                    <a:pos x="158" y="579"/>
                  </a:cxn>
                  <a:cxn ang="0">
                    <a:pos x="307" y="476"/>
                  </a:cxn>
                  <a:cxn ang="0">
                    <a:pos x="455" y="396"/>
                  </a:cxn>
                </a:cxnLst>
                <a:rect l="0" t="0" r="r" b="b"/>
                <a:pathLst>
                  <a:path w="2606" h="2194">
                    <a:moveTo>
                      <a:pt x="535" y="373"/>
                    </a:moveTo>
                    <a:cubicBezTo>
                      <a:pt x="641" y="412"/>
                      <a:pt x="696" y="420"/>
                      <a:pt x="809" y="407"/>
                    </a:cubicBezTo>
                    <a:cubicBezTo>
                      <a:pt x="812" y="406"/>
                      <a:pt x="876" y="387"/>
                      <a:pt x="878" y="384"/>
                    </a:cubicBezTo>
                    <a:cubicBezTo>
                      <a:pt x="886" y="375"/>
                      <a:pt x="884" y="361"/>
                      <a:pt x="889" y="350"/>
                    </a:cubicBezTo>
                    <a:cubicBezTo>
                      <a:pt x="909" y="309"/>
                      <a:pt x="944" y="283"/>
                      <a:pt x="981" y="259"/>
                    </a:cubicBezTo>
                    <a:cubicBezTo>
                      <a:pt x="1001" y="175"/>
                      <a:pt x="972" y="238"/>
                      <a:pt x="1026" y="202"/>
                    </a:cubicBezTo>
                    <a:cubicBezTo>
                      <a:pt x="1040" y="193"/>
                      <a:pt x="1050" y="180"/>
                      <a:pt x="1061" y="167"/>
                    </a:cubicBezTo>
                    <a:cubicBezTo>
                      <a:pt x="1070" y="157"/>
                      <a:pt x="1073" y="141"/>
                      <a:pt x="1084" y="133"/>
                    </a:cubicBezTo>
                    <a:cubicBezTo>
                      <a:pt x="1106" y="116"/>
                      <a:pt x="1137" y="117"/>
                      <a:pt x="1164" y="110"/>
                    </a:cubicBezTo>
                    <a:cubicBezTo>
                      <a:pt x="1200" y="0"/>
                      <a:pt x="1373" y="82"/>
                      <a:pt x="1461" y="110"/>
                    </a:cubicBezTo>
                    <a:cubicBezTo>
                      <a:pt x="1512" y="186"/>
                      <a:pt x="1452" y="111"/>
                      <a:pt x="1518" y="156"/>
                    </a:cubicBezTo>
                    <a:cubicBezTo>
                      <a:pt x="1601" y="212"/>
                      <a:pt x="1489" y="179"/>
                      <a:pt x="1621" y="202"/>
                    </a:cubicBezTo>
                    <a:cubicBezTo>
                      <a:pt x="1682" y="198"/>
                      <a:pt x="1743" y="196"/>
                      <a:pt x="1803" y="190"/>
                    </a:cubicBezTo>
                    <a:cubicBezTo>
                      <a:pt x="1847" y="185"/>
                      <a:pt x="1897" y="163"/>
                      <a:pt x="1941" y="156"/>
                    </a:cubicBezTo>
                    <a:cubicBezTo>
                      <a:pt x="2055" y="160"/>
                      <a:pt x="2169" y="157"/>
                      <a:pt x="2283" y="167"/>
                    </a:cubicBezTo>
                    <a:cubicBezTo>
                      <a:pt x="2318" y="170"/>
                      <a:pt x="2350" y="223"/>
                      <a:pt x="2386" y="236"/>
                    </a:cubicBezTo>
                    <a:cubicBezTo>
                      <a:pt x="2390" y="247"/>
                      <a:pt x="2392" y="260"/>
                      <a:pt x="2398" y="270"/>
                    </a:cubicBezTo>
                    <a:cubicBezTo>
                      <a:pt x="2408" y="287"/>
                      <a:pt x="2424" y="299"/>
                      <a:pt x="2432" y="316"/>
                    </a:cubicBezTo>
                    <a:cubicBezTo>
                      <a:pt x="2463" y="379"/>
                      <a:pt x="2415" y="353"/>
                      <a:pt x="2478" y="373"/>
                    </a:cubicBezTo>
                    <a:cubicBezTo>
                      <a:pt x="2495" y="426"/>
                      <a:pt x="2486" y="443"/>
                      <a:pt x="2535" y="476"/>
                    </a:cubicBezTo>
                    <a:cubicBezTo>
                      <a:pt x="2531" y="564"/>
                      <a:pt x="2530" y="652"/>
                      <a:pt x="2523" y="739"/>
                    </a:cubicBezTo>
                    <a:cubicBezTo>
                      <a:pt x="2521" y="767"/>
                      <a:pt x="2518" y="797"/>
                      <a:pt x="2501" y="819"/>
                    </a:cubicBezTo>
                    <a:cubicBezTo>
                      <a:pt x="2493" y="829"/>
                      <a:pt x="2478" y="826"/>
                      <a:pt x="2466" y="830"/>
                    </a:cubicBezTo>
                    <a:cubicBezTo>
                      <a:pt x="2455" y="874"/>
                      <a:pt x="2434" y="903"/>
                      <a:pt x="2421" y="945"/>
                    </a:cubicBezTo>
                    <a:cubicBezTo>
                      <a:pt x="2425" y="1019"/>
                      <a:pt x="2386" y="1167"/>
                      <a:pt x="2478" y="1196"/>
                    </a:cubicBezTo>
                    <a:cubicBezTo>
                      <a:pt x="2482" y="1207"/>
                      <a:pt x="2483" y="1220"/>
                      <a:pt x="2489" y="1230"/>
                    </a:cubicBezTo>
                    <a:cubicBezTo>
                      <a:pt x="2502" y="1254"/>
                      <a:pt x="2535" y="1299"/>
                      <a:pt x="2535" y="1299"/>
                    </a:cubicBezTo>
                    <a:cubicBezTo>
                      <a:pt x="2548" y="1338"/>
                      <a:pt x="2570" y="1373"/>
                      <a:pt x="2581" y="1413"/>
                    </a:cubicBezTo>
                    <a:cubicBezTo>
                      <a:pt x="2589" y="1443"/>
                      <a:pt x="2603" y="1505"/>
                      <a:pt x="2603" y="1505"/>
                    </a:cubicBezTo>
                    <a:cubicBezTo>
                      <a:pt x="2599" y="1596"/>
                      <a:pt x="2606" y="1689"/>
                      <a:pt x="2592" y="1779"/>
                    </a:cubicBezTo>
                    <a:cubicBezTo>
                      <a:pt x="2590" y="1793"/>
                      <a:pt x="2567" y="1791"/>
                      <a:pt x="2558" y="1802"/>
                    </a:cubicBezTo>
                    <a:cubicBezTo>
                      <a:pt x="2550" y="1811"/>
                      <a:pt x="2553" y="1826"/>
                      <a:pt x="2546" y="1836"/>
                    </a:cubicBezTo>
                    <a:cubicBezTo>
                      <a:pt x="2528" y="1862"/>
                      <a:pt x="2503" y="1876"/>
                      <a:pt x="2478" y="1893"/>
                    </a:cubicBezTo>
                    <a:cubicBezTo>
                      <a:pt x="2449" y="1977"/>
                      <a:pt x="2493" y="1882"/>
                      <a:pt x="2421" y="1939"/>
                    </a:cubicBezTo>
                    <a:cubicBezTo>
                      <a:pt x="2412" y="1946"/>
                      <a:pt x="2417" y="1965"/>
                      <a:pt x="2409" y="1973"/>
                    </a:cubicBezTo>
                    <a:cubicBezTo>
                      <a:pt x="2401" y="1981"/>
                      <a:pt x="2386" y="1981"/>
                      <a:pt x="2375" y="1985"/>
                    </a:cubicBezTo>
                    <a:cubicBezTo>
                      <a:pt x="2349" y="2058"/>
                      <a:pt x="2386" y="1984"/>
                      <a:pt x="2306" y="2030"/>
                    </a:cubicBezTo>
                    <a:cubicBezTo>
                      <a:pt x="2294" y="2037"/>
                      <a:pt x="2296" y="2059"/>
                      <a:pt x="2283" y="2065"/>
                    </a:cubicBezTo>
                    <a:cubicBezTo>
                      <a:pt x="2258" y="2076"/>
                      <a:pt x="2230" y="2072"/>
                      <a:pt x="2203" y="2076"/>
                    </a:cubicBezTo>
                    <a:cubicBezTo>
                      <a:pt x="1996" y="2182"/>
                      <a:pt x="1716" y="2159"/>
                      <a:pt x="1495" y="2168"/>
                    </a:cubicBezTo>
                    <a:cubicBezTo>
                      <a:pt x="1380" y="2190"/>
                      <a:pt x="1418" y="2192"/>
                      <a:pt x="1266" y="2179"/>
                    </a:cubicBezTo>
                    <a:cubicBezTo>
                      <a:pt x="1206" y="2086"/>
                      <a:pt x="1285" y="2194"/>
                      <a:pt x="1209" y="2133"/>
                    </a:cubicBezTo>
                    <a:cubicBezTo>
                      <a:pt x="1136" y="2075"/>
                      <a:pt x="1237" y="2115"/>
                      <a:pt x="1152" y="2088"/>
                    </a:cubicBezTo>
                    <a:cubicBezTo>
                      <a:pt x="1135" y="2034"/>
                      <a:pt x="1123" y="2048"/>
                      <a:pt x="1072" y="2030"/>
                    </a:cubicBezTo>
                    <a:cubicBezTo>
                      <a:pt x="1068" y="2019"/>
                      <a:pt x="1070" y="2003"/>
                      <a:pt x="1061" y="1996"/>
                    </a:cubicBezTo>
                    <a:cubicBezTo>
                      <a:pt x="1049" y="1986"/>
                      <a:pt x="1030" y="1991"/>
                      <a:pt x="1015" y="1985"/>
                    </a:cubicBezTo>
                    <a:cubicBezTo>
                      <a:pt x="1002" y="1980"/>
                      <a:pt x="993" y="1968"/>
                      <a:pt x="981" y="1962"/>
                    </a:cubicBezTo>
                    <a:cubicBezTo>
                      <a:pt x="970" y="1956"/>
                      <a:pt x="958" y="1954"/>
                      <a:pt x="946" y="1950"/>
                    </a:cubicBezTo>
                    <a:cubicBezTo>
                      <a:pt x="884" y="1854"/>
                      <a:pt x="967" y="1967"/>
                      <a:pt x="889" y="1905"/>
                    </a:cubicBezTo>
                    <a:cubicBezTo>
                      <a:pt x="814" y="1845"/>
                      <a:pt x="918" y="1887"/>
                      <a:pt x="832" y="1859"/>
                    </a:cubicBezTo>
                    <a:cubicBezTo>
                      <a:pt x="828" y="1848"/>
                      <a:pt x="831" y="1832"/>
                      <a:pt x="821" y="1825"/>
                    </a:cubicBezTo>
                    <a:cubicBezTo>
                      <a:pt x="801" y="1811"/>
                      <a:pt x="752" y="1802"/>
                      <a:pt x="752" y="1802"/>
                    </a:cubicBezTo>
                    <a:cubicBezTo>
                      <a:pt x="661" y="1734"/>
                      <a:pt x="759" y="1795"/>
                      <a:pt x="604" y="1756"/>
                    </a:cubicBezTo>
                    <a:cubicBezTo>
                      <a:pt x="590" y="1753"/>
                      <a:pt x="582" y="1739"/>
                      <a:pt x="569" y="1733"/>
                    </a:cubicBezTo>
                    <a:cubicBezTo>
                      <a:pt x="547" y="1723"/>
                      <a:pt x="501" y="1710"/>
                      <a:pt x="501" y="1710"/>
                    </a:cubicBezTo>
                    <a:cubicBezTo>
                      <a:pt x="438" y="1617"/>
                      <a:pt x="533" y="1739"/>
                      <a:pt x="421" y="1665"/>
                    </a:cubicBezTo>
                    <a:cubicBezTo>
                      <a:pt x="411" y="1658"/>
                      <a:pt x="420" y="1636"/>
                      <a:pt x="409" y="1630"/>
                    </a:cubicBezTo>
                    <a:cubicBezTo>
                      <a:pt x="385" y="1618"/>
                      <a:pt x="356" y="1623"/>
                      <a:pt x="329" y="1619"/>
                    </a:cubicBezTo>
                    <a:cubicBezTo>
                      <a:pt x="245" y="1535"/>
                      <a:pt x="354" y="1632"/>
                      <a:pt x="238" y="1573"/>
                    </a:cubicBezTo>
                    <a:cubicBezTo>
                      <a:pt x="224" y="1566"/>
                      <a:pt x="217" y="1548"/>
                      <a:pt x="204" y="1539"/>
                    </a:cubicBezTo>
                    <a:cubicBezTo>
                      <a:pt x="194" y="1532"/>
                      <a:pt x="181" y="1532"/>
                      <a:pt x="169" y="1528"/>
                    </a:cubicBezTo>
                    <a:cubicBezTo>
                      <a:pt x="140" y="1483"/>
                      <a:pt x="153" y="1465"/>
                      <a:pt x="101" y="1448"/>
                    </a:cubicBezTo>
                    <a:cubicBezTo>
                      <a:pt x="86" y="1390"/>
                      <a:pt x="70" y="1334"/>
                      <a:pt x="55" y="1276"/>
                    </a:cubicBezTo>
                    <a:cubicBezTo>
                      <a:pt x="47" y="1141"/>
                      <a:pt x="39" y="1073"/>
                      <a:pt x="9" y="956"/>
                    </a:cubicBezTo>
                    <a:cubicBezTo>
                      <a:pt x="17" y="833"/>
                      <a:pt x="0" y="700"/>
                      <a:pt x="112" y="624"/>
                    </a:cubicBezTo>
                    <a:cubicBezTo>
                      <a:pt x="139" y="548"/>
                      <a:pt x="102" y="624"/>
                      <a:pt x="158" y="579"/>
                    </a:cubicBezTo>
                    <a:cubicBezTo>
                      <a:pt x="231" y="520"/>
                      <a:pt x="130" y="560"/>
                      <a:pt x="215" y="533"/>
                    </a:cubicBezTo>
                    <a:cubicBezTo>
                      <a:pt x="246" y="486"/>
                      <a:pt x="255" y="492"/>
                      <a:pt x="307" y="476"/>
                    </a:cubicBezTo>
                    <a:cubicBezTo>
                      <a:pt x="328" y="412"/>
                      <a:pt x="301" y="459"/>
                      <a:pt x="387" y="430"/>
                    </a:cubicBezTo>
                    <a:cubicBezTo>
                      <a:pt x="476" y="400"/>
                      <a:pt x="368" y="412"/>
                      <a:pt x="455" y="396"/>
                    </a:cubicBezTo>
                    <a:cubicBezTo>
                      <a:pt x="548" y="379"/>
                      <a:pt x="571" y="406"/>
                      <a:pt x="535" y="373"/>
                    </a:cubicBezTo>
                    <a:close/>
                  </a:path>
                </a:pathLst>
              </a:custGeom>
              <a:noFill/>
              <a:ln w="76200" cmpd="sng">
                <a:solidFill>
                  <a:srgbClr val="FF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4134" y="1299"/>
                <a:ext cx="636" cy="549"/>
                <a:chOff x="2496" y="1776"/>
                <a:chExt cx="628" cy="528"/>
              </a:xfrm>
            </p:grpSpPr>
            <p:sp>
              <p:nvSpPr>
                <p:cNvPr id="698374" name="Oval 6"/>
                <p:cNvSpPr>
                  <a:spLocks noChangeArrowheads="1"/>
                </p:cNvSpPr>
                <p:nvPr/>
              </p:nvSpPr>
              <p:spPr bwMode="auto">
                <a:xfrm>
                  <a:off x="2544" y="1776"/>
                  <a:ext cx="554" cy="52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33"/>
                    </a:gs>
                    <a:gs pos="100000">
                      <a:srgbClr val="FF9933">
                        <a:gamma/>
                        <a:shade val="70588"/>
                        <a:invGamma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rgbClr val="FF9933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8375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496" y="1923"/>
                  <a:ext cx="628" cy="2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pt-BR" b="1">
                      <a:latin typeface="Arial" pitchFamily="34" charset="0"/>
                    </a:rPr>
                    <a:t>M </a:t>
                  </a:r>
                  <a:r>
                    <a:rPr lang="pt-BR" b="1">
                      <a:latin typeface="Arial" pitchFamily="34" charset="0"/>
                      <a:sym typeface="Symbol" pitchFamily="18" charset="2"/>
                    </a:rPr>
                    <a:t></a:t>
                  </a:r>
                  <a:endParaRPr lang="pt-BR" b="1">
                    <a:latin typeface="Arial" pitchFamily="34" charset="0"/>
                  </a:endParaRPr>
                </a:p>
              </p:txBody>
            </p:sp>
          </p:grpSp>
          <p:sp>
            <p:nvSpPr>
              <p:cNvPr id="698376" name="AutoShape 8"/>
              <p:cNvSpPr>
                <a:spLocks noChangeArrowheads="1"/>
              </p:cNvSpPr>
              <p:nvPr/>
            </p:nvSpPr>
            <p:spPr bwMode="auto">
              <a:xfrm rot="16587104" flipV="1">
                <a:off x="4332" y="2530"/>
                <a:ext cx="394" cy="383"/>
              </a:xfrm>
              <a:prstGeom prst="curvedRightArrow">
                <a:avLst>
                  <a:gd name="adj1" fmla="val 20000"/>
                  <a:gd name="adj2" fmla="val 40000"/>
                  <a:gd name="adj3" fmla="val 34291"/>
                </a:avLst>
              </a:prstGeom>
              <a:solidFill>
                <a:srgbClr val="FF00FF"/>
              </a:solidFill>
              <a:ln w="9525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8377" name="Text Box 9"/>
              <p:cNvSpPr txBox="1">
                <a:spLocks noChangeArrowheads="1"/>
              </p:cNvSpPr>
              <p:nvPr/>
            </p:nvSpPr>
            <p:spPr bwMode="auto">
              <a:xfrm>
                <a:off x="4630" y="2389"/>
                <a:ext cx="432" cy="25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2000" b="1">
                    <a:latin typeface="Arial" pitchFamily="34" charset="0"/>
                  </a:rPr>
                  <a:t>RNI</a:t>
                </a:r>
              </a:p>
            </p:txBody>
          </p:sp>
          <p:sp>
            <p:nvSpPr>
              <p:cNvPr id="698378" name="AutoShape 10"/>
              <p:cNvSpPr>
                <a:spLocks noChangeArrowheads="1"/>
              </p:cNvSpPr>
              <p:nvPr/>
            </p:nvSpPr>
            <p:spPr bwMode="auto">
              <a:xfrm rot="5012896" flipH="1" flipV="1">
                <a:off x="4046" y="2439"/>
                <a:ext cx="394" cy="383"/>
              </a:xfrm>
              <a:prstGeom prst="curvedRightArrow">
                <a:avLst>
                  <a:gd name="adj1" fmla="val 20000"/>
                  <a:gd name="adj2" fmla="val 40000"/>
                  <a:gd name="adj3" fmla="val 34291"/>
                </a:avLst>
              </a:prstGeom>
              <a:solidFill>
                <a:srgbClr val="FF00FF"/>
              </a:solidFill>
              <a:ln w="9525">
                <a:solidFill>
                  <a:srgbClr val="993366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8379" name="Text Box 11"/>
              <p:cNvSpPr txBox="1">
                <a:spLocks noChangeArrowheads="1"/>
              </p:cNvSpPr>
              <p:nvPr/>
            </p:nvSpPr>
            <p:spPr bwMode="auto">
              <a:xfrm>
                <a:off x="3802" y="2298"/>
                <a:ext cx="435" cy="256"/>
              </a:xfrm>
              <a:prstGeom prst="rect">
                <a:avLst/>
              </a:prstGeom>
              <a:solidFill>
                <a:srgbClr val="CC6600"/>
              </a:solidFill>
              <a:ln w="9525">
                <a:solidFill>
                  <a:srgbClr val="800000"/>
                </a:solidFill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pt-BR" sz="2000" b="1">
                    <a:latin typeface="Arial" pitchFamily="34" charset="0"/>
                  </a:rPr>
                  <a:t>ROI</a:t>
                </a:r>
              </a:p>
            </p:txBody>
          </p:sp>
          <p:grpSp>
            <p:nvGrpSpPr>
              <p:cNvPr id="5" name="Group 12"/>
              <p:cNvGrpSpPr>
                <a:grpSpLocks/>
              </p:cNvGrpSpPr>
              <p:nvPr/>
            </p:nvGrpSpPr>
            <p:grpSpPr bwMode="auto">
              <a:xfrm>
                <a:off x="4580" y="1980"/>
                <a:ext cx="297" cy="174"/>
                <a:chOff x="1248" y="3648"/>
                <a:chExt cx="328" cy="184"/>
              </a:xfrm>
            </p:grpSpPr>
            <p:sp>
              <p:nvSpPr>
                <p:cNvPr id="698381" name="Oval 13"/>
                <p:cNvSpPr>
                  <a:spLocks noChangeArrowheads="1"/>
                </p:cNvSpPr>
                <p:nvPr/>
              </p:nvSpPr>
              <p:spPr bwMode="auto">
                <a:xfrm>
                  <a:off x="1248" y="3648"/>
                  <a:ext cx="328" cy="18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279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8382" name="Arc 14"/>
                <p:cNvSpPr>
                  <a:spLocks/>
                </p:cNvSpPr>
                <p:nvPr/>
              </p:nvSpPr>
              <p:spPr bwMode="auto">
                <a:xfrm>
                  <a:off x="1309" y="3709"/>
                  <a:ext cx="32" cy="80"/>
                </a:xfrm>
                <a:custGeom>
                  <a:avLst/>
                  <a:gdLst>
                    <a:gd name="G0" fmla="+- 21600 0 0"/>
                    <a:gd name="G1" fmla="+- 21589 0 0"/>
                    <a:gd name="G2" fmla="+- 21600 0 0"/>
                    <a:gd name="T0" fmla="*/ 0 w 21600"/>
                    <a:gd name="T1" fmla="*/ 21589 h 21589"/>
                    <a:gd name="T2" fmla="*/ 20925 w 21600"/>
                    <a:gd name="T3" fmla="*/ 0 h 21589"/>
                    <a:gd name="T4" fmla="*/ 21600 w 21600"/>
                    <a:gd name="T5" fmla="*/ 21589 h 215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89" fill="none" extrusionOk="0">
                      <a:moveTo>
                        <a:pt x="0" y="21589"/>
                      </a:moveTo>
                      <a:cubicBezTo>
                        <a:pt x="0" y="9922"/>
                        <a:pt x="9264" y="364"/>
                        <a:pt x="20924" y="-1"/>
                      </a:cubicBezTo>
                    </a:path>
                    <a:path w="21600" h="21589" stroke="0" extrusionOk="0">
                      <a:moveTo>
                        <a:pt x="0" y="21589"/>
                      </a:moveTo>
                      <a:cubicBezTo>
                        <a:pt x="0" y="9922"/>
                        <a:pt x="9264" y="364"/>
                        <a:pt x="20924" y="-1"/>
                      </a:cubicBezTo>
                      <a:lnTo>
                        <a:pt x="21600" y="21589"/>
                      </a:lnTo>
                      <a:close/>
                    </a:path>
                  </a:pathLst>
                </a:custGeom>
                <a:solidFill>
                  <a:srgbClr val="CC0066"/>
                </a:solidFill>
                <a:ln w="50800" cap="rnd">
                  <a:solidFill>
                    <a:srgbClr val="CC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8383" name="Oval 15"/>
                <p:cNvSpPr>
                  <a:spLocks noChangeArrowheads="1"/>
                </p:cNvSpPr>
                <p:nvPr/>
              </p:nvSpPr>
              <p:spPr bwMode="auto">
                <a:xfrm>
                  <a:off x="1388" y="3692"/>
                  <a:ext cx="144" cy="96"/>
                </a:xfrm>
                <a:prstGeom prst="ellipse">
                  <a:avLst/>
                </a:prstGeom>
                <a:solidFill>
                  <a:srgbClr val="CC0066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4921" y="1480"/>
                <a:ext cx="296" cy="174"/>
                <a:chOff x="1248" y="3648"/>
                <a:chExt cx="328" cy="184"/>
              </a:xfrm>
            </p:grpSpPr>
            <p:sp>
              <p:nvSpPr>
                <p:cNvPr id="698385" name="Oval 17"/>
                <p:cNvSpPr>
                  <a:spLocks noChangeArrowheads="1"/>
                </p:cNvSpPr>
                <p:nvPr/>
              </p:nvSpPr>
              <p:spPr bwMode="auto">
                <a:xfrm>
                  <a:off x="1248" y="3648"/>
                  <a:ext cx="328" cy="18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279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8386" name="Arc 18"/>
                <p:cNvSpPr>
                  <a:spLocks/>
                </p:cNvSpPr>
                <p:nvPr/>
              </p:nvSpPr>
              <p:spPr bwMode="auto">
                <a:xfrm>
                  <a:off x="1309" y="3709"/>
                  <a:ext cx="32" cy="80"/>
                </a:xfrm>
                <a:custGeom>
                  <a:avLst/>
                  <a:gdLst>
                    <a:gd name="G0" fmla="+- 21600 0 0"/>
                    <a:gd name="G1" fmla="+- 21589 0 0"/>
                    <a:gd name="G2" fmla="+- 21600 0 0"/>
                    <a:gd name="T0" fmla="*/ 0 w 21600"/>
                    <a:gd name="T1" fmla="*/ 21589 h 21589"/>
                    <a:gd name="T2" fmla="*/ 20925 w 21600"/>
                    <a:gd name="T3" fmla="*/ 0 h 21589"/>
                    <a:gd name="T4" fmla="*/ 21600 w 21600"/>
                    <a:gd name="T5" fmla="*/ 21589 h 215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89" fill="none" extrusionOk="0">
                      <a:moveTo>
                        <a:pt x="0" y="21589"/>
                      </a:moveTo>
                      <a:cubicBezTo>
                        <a:pt x="0" y="9922"/>
                        <a:pt x="9264" y="364"/>
                        <a:pt x="20924" y="-1"/>
                      </a:cubicBezTo>
                    </a:path>
                    <a:path w="21600" h="21589" stroke="0" extrusionOk="0">
                      <a:moveTo>
                        <a:pt x="0" y="21589"/>
                      </a:moveTo>
                      <a:cubicBezTo>
                        <a:pt x="0" y="9922"/>
                        <a:pt x="9264" y="364"/>
                        <a:pt x="20924" y="-1"/>
                      </a:cubicBezTo>
                      <a:lnTo>
                        <a:pt x="21600" y="21589"/>
                      </a:lnTo>
                      <a:close/>
                    </a:path>
                  </a:pathLst>
                </a:custGeom>
                <a:solidFill>
                  <a:srgbClr val="CC0066"/>
                </a:solidFill>
                <a:ln w="50800" cap="rnd">
                  <a:solidFill>
                    <a:srgbClr val="CC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8387" name="Oval 19"/>
                <p:cNvSpPr>
                  <a:spLocks noChangeArrowheads="1"/>
                </p:cNvSpPr>
                <p:nvPr/>
              </p:nvSpPr>
              <p:spPr bwMode="auto">
                <a:xfrm>
                  <a:off x="1388" y="3692"/>
                  <a:ext cx="144" cy="96"/>
                </a:xfrm>
                <a:prstGeom prst="ellipse">
                  <a:avLst/>
                </a:prstGeom>
                <a:solidFill>
                  <a:srgbClr val="CC0066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7" name="Group 20"/>
              <p:cNvGrpSpPr>
                <a:grpSpLocks/>
              </p:cNvGrpSpPr>
              <p:nvPr/>
            </p:nvGrpSpPr>
            <p:grpSpPr bwMode="auto">
              <a:xfrm>
                <a:off x="4191" y="2117"/>
                <a:ext cx="296" cy="174"/>
                <a:chOff x="1248" y="3648"/>
                <a:chExt cx="328" cy="184"/>
              </a:xfrm>
            </p:grpSpPr>
            <p:sp>
              <p:nvSpPr>
                <p:cNvPr id="698389" name="Oval 21"/>
                <p:cNvSpPr>
                  <a:spLocks noChangeArrowheads="1"/>
                </p:cNvSpPr>
                <p:nvPr/>
              </p:nvSpPr>
              <p:spPr bwMode="auto">
                <a:xfrm>
                  <a:off x="1248" y="3648"/>
                  <a:ext cx="328" cy="18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279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8390" name="Arc 22"/>
                <p:cNvSpPr>
                  <a:spLocks/>
                </p:cNvSpPr>
                <p:nvPr/>
              </p:nvSpPr>
              <p:spPr bwMode="auto">
                <a:xfrm>
                  <a:off x="1309" y="3709"/>
                  <a:ext cx="32" cy="80"/>
                </a:xfrm>
                <a:custGeom>
                  <a:avLst/>
                  <a:gdLst>
                    <a:gd name="G0" fmla="+- 21600 0 0"/>
                    <a:gd name="G1" fmla="+- 21589 0 0"/>
                    <a:gd name="G2" fmla="+- 21600 0 0"/>
                    <a:gd name="T0" fmla="*/ 0 w 21600"/>
                    <a:gd name="T1" fmla="*/ 21589 h 21589"/>
                    <a:gd name="T2" fmla="*/ 20925 w 21600"/>
                    <a:gd name="T3" fmla="*/ 0 h 21589"/>
                    <a:gd name="T4" fmla="*/ 21600 w 21600"/>
                    <a:gd name="T5" fmla="*/ 21589 h 215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89" fill="none" extrusionOk="0">
                      <a:moveTo>
                        <a:pt x="0" y="21589"/>
                      </a:moveTo>
                      <a:cubicBezTo>
                        <a:pt x="0" y="9922"/>
                        <a:pt x="9264" y="364"/>
                        <a:pt x="20924" y="-1"/>
                      </a:cubicBezTo>
                    </a:path>
                    <a:path w="21600" h="21589" stroke="0" extrusionOk="0">
                      <a:moveTo>
                        <a:pt x="0" y="21589"/>
                      </a:moveTo>
                      <a:cubicBezTo>
                        <a:pt x="0" y="9922"/>
                        <a:pt x="9264" y="364"/>
                        <a:pt x="20924" y="-1"/>
                      </a:cubicBezTo>
                      <a:lnTo>
                        <a:pt x="21600" y="21589"/>
                      </a:lnTo>
                      <a:close/>
                    </a:path>
                  </a:pathLst>
                </a:custGeom>
                <a:solidFill>
                  <a:srgbClr val="CC0066"/>
                </a:solidFill>
                <a:ln w="50800" cap="rnd">
                  <a:solidFill>
                    <a:srgbClr val="CC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8391" name="Oval 23"/>
                <p:cNvSpPr>
                  <a:spLocks noChangeArrowheads="1"/>
                </p:cNvSpPr>
                <p:nvPr/>
              </p:nvSpPr>
              <p:spPr bwMode="auto">
                <a:xfrm>
                  <a:off x="1388" y="3692"/>
                  <a:ext cx="144" cy="96"/>
                </a:xfrm>
                <a:prstGeom prst="ellipse">
                  <a:avLst/>
                </a:prstGeom>
                <a:solidFill>
                  <a:srgbClr val="CC0066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8" name="Group 24"/>
              <p:cNvGrpSpPr>
                <a:grpSpLocks/>
              </p:cNvGrpSpPr>
              <p:nvPr/>
            </p:nvGrpSpPr>
            <p:grpSpPr bwMode="auto">
              <a:xfrm>
                <a:off x="4921" y="2117"/>
                <a:ext cx="296" cy="174"/>
                <a:chOff x="1248" y="3648"/>
                <a:chExt cx="328" cy="184"/>
              </a:xfrm>
            </p:grpSpPr>
            <p:sp>
              <p:nvSpPr>
                <p:cNvPr id="698393" name="Oval 25"/>
                <p:cNvSpPr>
                  <a:spLocks noChangeArrowheads="1"/>
                </p:cNvSpPr>
                <p:nvPr/>
              </p:nvSpPr>
              <p:spPr bwMode="auto">
                <a:xfrm>
                  <a:off x="1248" y="3648"/>
                  <a:ext cx="328" cy="184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rgbClr val="00279F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8394" name="Arc 26"/>
                <p:cNvSpPr>
                  <a:spLocks/>
                </p:cNvSpPr>
                <p:nvPr/>
              </p:nvSpPr>
              <p:spPr bwMode="auto">
                <a:xfrm>
                  <a:off x="1309" y="3709"/>
                  <a:ext cx="32" cy="80"/>
                </a:xfrm>
                <a:custGeom>
                  <a:avLst/>
                  <a:gdLst>
                    <a:gd name="G0" fmla="+- 21600 0 0"/>
                    <a:gd name="G1" fmla="+- 21589 0 0"/>
                    <a:gd name="G2" fmla="+- 21600 0 0"/>
                    <a:gd name="T0" fmla="*/ 0 w 21600"/>
                    <a:gd name="T1" fmla="*/ 21589 h 21589"/>
                    <a:gd name="T2" fmla="*/ 20925 w 21600"/>
                    <a:gd name="T3" fmla="*/ 0 h 21589"/>
                    <a:gd name="T4" fmla="*/ 21600 w 21600"/>
                    <a:gd name="T5" fmla="*/ 21589 h 215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589" fill="none" extrusionOk="0">
                      <a:moveTo>
                        <a:pt x="0" y="21589"/>
                      </a:moveTo>
                      <a:cubicBezTo>
                        <a:pt x="0" y="9922"/>
                        <a:pt x="9264" y="364"/>
                        <a:pt x="20924" y="-1"/>
                      </a:cubicBezTo>
                    </a:path>
                    <a:path w="21600" h="21589" stroke="0" extrusionOk="0">
                      <a:moveTo>
                        <a:pt x="0" y="21589"/>
                      </a:moveTo>
                      <a:cubicBezTo>
                        <a:pt x="0" y="9922"/>
                        <a:pt x="9264" y="364"/>
                        <a:pt x="20924" y="-1"/>
                      </a:cubicBezTo>
                      <a:lnTo>
                        <a:pt x="21600" y="21589"/>
                      </a:lnTo>
                      <a:close/>
                    </a:path>
                  </a:pathLst>
                </a:custGeom>
                <a:solidFill>
                  <a:srgbClr val="CC0066"/>
                </a:solidFill>
                <a:ln w="50800" cap="rnd">
                  <a:solidFill>
                    <a:srgbClr val="CC0066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  <p:sp>
              <p:nvSpPr>
                <p:cNvPr id="698395" name="Oval 27"/>
                <p:cNvSpPr>
                  <a:spLocks noChangeArrowheads="1"/>
                </p:cNvSpPr>
                <p:nvPr/>
              </p:nvSpPr>
              <p:spPr bwMode="auto">
                <a:xfrm>
                  <a:off x="1388" y="3692"/>
                  <a:ext cx="144" cy="96"/>
                </a:xfrm>
                <a:prstGeom prst="ellipse">
                  <a:avLst/>
                </a:prstGeom>
                <a:solidFill>
                  <a:srgbClr val="CC0066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</p:grpSp>
        <p:sp>
          <p:nvSpPr>
            <p:cNvPr id="698396" name="Text Box 28"/>
            <p:cNvSpPr txBox="1">
              <a:spLocks noChangeArrowheads="1"/>
            </p:cNvSpPr>
            <p:nvPr/>
          </p:nvSpPr>
          <p:spPr bwMode="auto">
            <a:xfrm>
              <a:off x="1927" y="1434"/>
              <a:ext cx="756" cy="233"/>
            </a:xfrm>
            <a:prstGeom prst="rect">
              <a:avLst/>
            </a:prstGeom>
            <a:solidFill>
              <a:srgbClr val="0066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/>
                <a:t>IFN-</a:t>
              </a:r>
              <a:r>
                <a:rPr lang="pt-BR" b="1">
                  <a:latin typeface="Symbol" pitchFamily="18" charset="2"/>
                </a:rPr>
                <a:t>g</a:t>
              </a:r>
              <a:endParaRPr lang="pt-BR" b="1"/>
            </a:p>
          </p:txBody>
        </p:sp>
        <p:sp>
          <p:nvSpPr>
            <p:cNvPr id="698397" name="Text Box 29"/>
            <p:cNvSpPr txBox="1">
              <a:spLocks noChangeArrowheads="1"/>
            </p:cNvSpPr>
            <p:nvPr/>
          </p:nvSpPr>
          <p:spPr bwMode="auto">
            <a:xfrm>
              <a:off x="1927" y="2011"/>
              <a:ext cx="744" cy="252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00CC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sz="2000" b="1">
                  <a:latin typeface="Arial" pitchFamily="34" charset="0"/>
                </a:rPr>
                <a:t>TNF-</a:t>
              </a:r>
              <a:r>
                <a:rPr lang="pt-BR" sz="2000" b="1">
                  <a:latin typeface="Symbol" pitchFamily="18" charset="2"/>
                </a:rPr>
                <a:t>a</a:t>
              </a:r>
              <a:endParaRPr lang="pt-BR" sz="2000"/>
            </a:p>
          </p:txBody>
        </p:sp>
        <p:sp>
          <p:nvSpPr>
            <p:cNvPr id="698398" name="Line 30"/>
            <p:cNvSpPr>
              <a:spLocks noChangeShapeType="1"/>
            </p:cNvSpPr>
            <p:nvPr/>
          </p:nvSpPr>
          <p:spPr bwMode="auto">
            <a:xfrm>
              <a:off x="2880" y="2046"/>
              <a:ext cx="504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8399" name="Line 31"/>
            <p:cNvSpPr>
              <a:spLocks noChangeShapeType="1"/>
            </p:cNvSpPr>
            <p:nvPr/>
          </p:nvSpPr>
          <p:spPr bwMode="auto">
            <a:xfrm>
              <a:off x="2880" y="1616"/>
              <a:ext cx="504" cy="22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698400" name="Text Box 32"/>
          <p:cNvSpPr txBox="1">
            <a:spLocks noChangeArrowheads="1"/>
          </p:cNvSpPr>
          <p:nvPr/>
        </p:nvSpPr>
        <p:spPr bwMode="auto">
          <a:xfrm>
            <a:off x="395288" y="4724400"/>
            <a:ext cx="7772400" cy="139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  <a:buFont typeface="Symbol" pitchFamily="18" charset="2"/>
              <a:buChar char="­"/>
            </a:pPr>
            <a:r>
              <a:rPr lang="pt-BR" b="1">
                <a:sym typeface="Symbol" pitchFamily="18" charset="2"/>
              </a:rPr>
              <a:t>radicais de O2 e N- efeito microbicida</a:t>
            </a:r>
            <a:br>
              <a:rPr lang="pt-BR" b="1">
                <a:sym typeface="Symbol" pitchFamily="18" charset="2"/>
              </a:rPr>
            </a:br>
            <a:r>
              <a:rPr lang="pt-BR" b="1">
                <a:sym typeface="Symbol" pitchFamily="18" charset="2"/>
              </a:rPr>
              <a:t> receptores para Fc de IgG- aumenta fagocitose</a:t>
            </a:r>
            <a:br>
              <a:rPr lang="pt-BR" b="1">
                <a:sym typeface="Symbol" pitchFamily="18" charset="2"/>
              </a:rPr>
            </a:br>
            <a:r>
              <a:rPr lang="pt-BR" b="1">
                <a:sym typeface="Symbol" pitchFamily="18" charset="2"/>
              </a:rPr>
              <a:t> aumento de síntese e síntese de novas enzimas</a:t>
            </a:r>
            <a:br>
              <a:rPr lang="pt-BR" b="1">
                <a:sym typeface="Symbol" pitchFamily="18" charset="2"/>
              </a:rPr>
            </a:br>
            <a:endParaRPr lang="pt-BR" b="1">
              <a:sym typeface="Symbol" pitchFamily="18" charset="2"/>
            </a:endParaRPr>
          </a:p>
        </p:txBody>
      </p:sp>
      <p:sp>
        <p:nvSpPr>
          <p:cNvPr id="698401" name="Text Box 33"/>
          <p:cNvSpPr txBox="1">
            <a:spLocks noChangeArrowheads="1"/>
          </p:cNvSpPr>
          <p:nvPr/>
        </p:nvSpPr>
        <p:spPr bwMode="auto">
          <a:xfrm>
            <a:off x="684213" y="620713"/>
            <a:ext cx="4572000" cy="646331"/>
          </a:xfrm>
          <a:prstGeom prst="rect">
            <a:avLst/>
          </a:prstGeom>
          <a:noFill/>
          <a:ln w="76200">
            <a:solidFill>
              <a:srgbClr val="CC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/>
              <a:t>DESTRUIÇÃO DE MICROORGANISMOS INTRACELULARES</a:t>
            </a:r>
          </a:p>
        </p:txBody>
      </p: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827088" y="2420938"/>
            <a:ext cx="1944687" cy="1371600"/>
            <a:chOff x="385" y="618"/>
            <a:chExt cx="1225" cy="864"/>
          </a:xfrm>
        </p:grpSpPr>
        <p:sp>
          <p:nvSpPr>
            <p:cNvPr id="698403" name="Oval 35"/>
            <p:cNvSpPr>
              <a:spLocks noChangeArrowheads="1"/>
            </p:cNvSpPr>
            <p:nvPr/>
          </p:nvSpPr>
          <p:spPr bwMode="auto">
            <a:xfrm>
              <a:off x="385" y="618"/>
              <a:ext cx="1225" cy="864"/>
            </a:xfrm>
            <a:prstGeom prst="ellipse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8404" name="Oval 36"/>
            <p:cNvSpPr>
              <a:spLocks noChangeArrowheads="1"/>
            </p:cNvSpPr>
            <p:nvPr/>
          </p:nvSpPr>
          <p:spPr bwMode="auto">
            <a:xfrm>
              <a:off x="521" y="799"/>
              <a:ext cx="500" cy="480"/>
            </a:xfrm>
            <a:prstGeom prst="ellipse">
              <a:avLst/>
            </a:prstGeom>
            <a:gradFill rotWithShape="0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FF99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8405" name="Text Box 37"/>
            <p:cNvSpPr txBox="1">
              <a:spLocks noChangeArrowheads="1"/>
            </p:cNvSpPr>
            <p:nvPr/>
          </p:nvSpPr>
          <p:spPr bwMode="auto">
            <a:xfrm>
              <a:off x="1009" y="810"/>
              <a:ext cx="53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</a:rPr>
                <a:t>Th1</a:t>
              </a:r>
              <a:endParaRPr lang="pt-BR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endParaRPr>
            </a:p>
          </p:txBody>
        </p:sp>
      </p:grpSp>
      <p:grpSp>
        <p:nvGrpSpPr>
          <p:cNvPr id="10" name="Group 38"/>
          <p:cNvGrpSpPr>
            <a:grpSpLocks/>
          </p:cNvGrpSpPr>
          <p:nvPr/>
        </p:nvGrpSpPr>
        <p:grpSpPr bwMode="auto">
          <a:xfrm>
            <a:off x="7740650" y="2708275"/>
            <a:ext cx="469900" cy="276225"/>
            <a:chOff x="1248" y="3648"/>
            <a:chExt cx="328" cy="184"/>
          </a:xfrm>
        </p:grpSpPr>
        <p:sp>
          <p:nvSpPr>
            <p:cNvPr id="698407" name="Oval 39"/>
            <p:cNvSpPr>
              <a:spLocks noChangeArrowheads="1"/>
            </p:cNvSpPr>
            <p:nvPr/>
          </p:nvSpPr>
          <p:spPr bwMode="auto">
            <a:xfrm>
              <a:off x="1248" y="3648"/>
              <a:ext cx="328" cy="18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279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8408" name="Arc 40"/>
            <p:cNvSpPr>
              <a:spLocks/>
            </p:cNvSpPr>
            <p:nvPr/>
          </p:nvSpPr>
          <p:spPr bwMode="auto">
            <a:xfrm>
              <a:off x="1309" y="3709"/>
              <a:ext cx="32" cy="80"/>
            </a:xfrm>
            <a:custGeom>
              <a:avLst/>
              <a:gdLst>
                <a:gd name="G0" fmla="+- 21600 0 0"/>
                <a:gd name="G1" fmla="+- 21589 0 0"/>
                <a:gd name="G2" fmla="+- 21600 0 0"/>
                <a:gd name="T0" fmla="*/ 0 w 21600"/>
                <a:gd name="T1" fmla="*/ 21589 h 21589"/>
                <a:gd name="T2" fmla="*/ 20925 w 21600"/>
                <a:gd name="T3" fmla="*/ 0 h 21589"/>
                <a:gd name="T4" fmla="*/ 21600 w 21600"/>
                <a:gd name="T5" fmla="*/ 21589 h 2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9" fill="none" extrusionOk="0">
                  <a:moveTo>
                    <a:pt x="0" y="21589"/>
                  </a:moveTo>
                  <a:cubicBezTo>
                    <a:pt x="0" y="9922"/>
                    <a:pt x="9264" y="364"/>
                    <a:pt x="20924" y="-1"/>
                  </a:cubicBezTo>
                </a:path>
                <a:path w="21600" h="21589" stroke="0" extrusionOk="0">
                  <a:moveTo>
                    <a:pt x="0" y="21589"/>
                  </a:moveTo>
                  <a:cubicBezTo>
                    <a:pt x="0" y="9922"/>
                    <a:pt x="9264" y="364"/>
                    <a:pt x="20924" y="-1"/>
                  </a:cubicBezTo>
                  <a:lnTo>
                    <a:pt x="21600" y="21589"/>
                  </a:lnTo>
                  <a:close/>
                </a:path>
              </a:pathLst>
            </a:custGeom>
            <a:solidFill>
              <a:srgbClr val="CC0066"/>
            </a:solidFill>
            <a:ln w="50800" cap="rnd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8409" name="Oval 41"/>
            <p:cNvSpPr>
              <a:spLocks noChangeArrowheads="1"/>
            </p:cNvSpPr>
            <p:nvPr/>
          </p:nvSpPr>
          <p:spPr bwMode="auto">
            <a:xfrm>
              <a:off x="1388" y="3692"/>
              <a:ext cx="144" cy="96"/>
            </a:xfrm>
            <a:prstGeom prst="ellipse">
              <a:avLst/>
            </a:prstGeom>
            <a:solidFill>
              <a:srgbClr val="CC0066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1" name="Group 42"/>
          <p:cNvGrpSpPr>
            <a:grpSpLocks/>
          </p:cNvGrpSpPr>
          <p:nvPr/>
        </p:nvGrpSpPr>
        <p:grpSpPr bwMode="auto">
          <a:xfrm>
            <a:off x="8388350" y="2565400"/>
            <a:ext cx="469900" cy="276225"/>
            <a:chOff x="1248" y="3648"/>
            <a:chExt cx="328" cy="184"/>
          </a:xfrm>
        </p:grpSpPr>
        <p:sp>
          <p:nvSpPr>
            <p:cNvPr id="698411" name="Oval 43"/>
            <p:cNvSpPr>
              <a:spLocks noChangeArrowheads="1"/>
            </p:cNvSpPr>
            <p:nvPr/>
          </p:nvSpPr>
          <p:spPr bwMode="auto">
            <a:xfrm>
              <a:off x="1248" y="3648"/>
              <a:ext cx="328" cy="18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279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8412" name="Arc 44"/>
            <p:cNvSpPr>
              <a:spLocks/>
            </p:cNvSpPr>
            <p:nvPr/>
          </p:nvSpPr>
          <p:spPr bwMode="auto">
            <a:xfrm>
              <a:off x="1309" y="3709"/>
              <a:ext cx="32" cy="80"/>
            </a:xfrm>
            <a:custGeom>
              <a:avLst/>
              <a:gdLst>
                <a:gd name="G0" fmla="+- 21600 0 0"/>
                <a:gd name="G1" fmla="+- 21589 0 0"/>
                <a:gd name="G2" fmla="+- 21600 0 0"/>
                <a:gd name="T0" fmla="*/ 0 w 21600"/>
                <a:gd name="T1" fmla="*/ 21589 h 21589"/>
                <a:gd name="T2" fmla="*/ 20925 w 21600"/>
                <a:gd name="T3" fmla="*/ 0 h 21589"/>
                <a:gd name="T4" fmla="*/ 21600 w 21600"/>
                <a:gd name="T5" fmla="*/ 21589 h 2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9" fill="none" extrusionOk="0">
                  <a:moveTo>
                    <a:pt x="0" y="21589"/>
                  </a:moveTo>
                  <a:cubicBezTo>
                    <a:pt x="0" y="9922"/>
                    <a:pt x="9264" y="364"/>
                    <a:pt x="20924" y="-1"/>
                  </a:cubicBezTo>
                </a:path>
                <a:path w="21600" h="21589" stroke="0" extrusionOk="0">
                  <a:moveTo>
                    <a:pt x="0" y="21589"/>
                  </a:moveTo>
                  <a:cubicBezTo>
                    <a:pt x="0" y="9922"/>
                    <a:pt x="9264" y="364"/>
                    <a:pt x="20924" y="-1"/>
                  </a:cubicBezTo>
                  <a:lnTo>
                    <a:pt x="21600" y="21589"/>
                  </a:lnTo>
                  <a:close/>
                </a:path>
              </a:pathLst>
            </a:custGeom>
            <a:solidFill>
              <a:srgbClr val="CC0066"/>
            </a:solidFill>
            <a:ln w="50800" cap="rnd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8413" name="Oval 45"/>
            <p:cNvSpPr>
              <a:spLocks noChangeArrowheads="1"/>
            </p:cNvSpPr>
            <p:nvPr/>
          </p:nvSpPr>
          <p:spPr bwMode="auto">
            <a:xfrm>
              <a:off x="1388" y="3692"/>
              <a:ext cx="144" cy="96"/>
            </a:xfrm>
            <a:prstGeom prst="ellipse">
              <a:avLst/>
            </a:prstGeom>
            <a:solidFill>
              <a:srgbClr val="CC0066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2" name="Group 46"/>
          <p:cNvGrpSpPr>
            <a:grpSpLocks/>
          </p:cNvGrpSpPr>
          <p:nvPr/>
        </p:nvGrpSpPr>
        <p:grpSpPr bwMode="auto">
          <a:xfrm>
            <a:off x="8316913" y="3152775"/>
            <a:ext cx="469900" cy="276225"/>
            <a:chOff x="1248" y="3648"/>
            <a:chExt cx="328" cy="184"/>
          </a:xfrm>
        </p:grpSpPr>
        <p:sp>
          <p:nvSpPr>
            <p:cNvPr id="698415" name="Oval 47"/>
            <p:cNvSpPr>
              <a:spLocks noChangeArrowheads="1"/>
            </p:cNvSpPr>
            <p:nvPr/>
          </p:nvSpPr>
          <p:spPr bwMode="auto">
            <a:xfrm>
              <a:off x="1248" y="3648"/>
              <a:ext cx="328" cy="184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0279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8416" name="Arc 48"/>
            <p:cNvSpPr>
              <a:spLocks/>
            </p:cNvSpPr>
            <p:nvPr/>
          </p:nvSpPr>
          <p:spPr bwMode="auto">
            <a:xfrm>
              <a:off x="1309" y="3709"/>
              <a:ext cx="32" cy="80"/>
            </a:xfrm>
            <a:custGeom>
              <a:avLst/>
              <a:gdLst>
                <a:gd name="G0" fmla="+- 21600 0 0"/>
                <a:gd name="G1" fmla="+- 21589 0 0"/>
                <a:gd name="G2" fmla="+- 21600 0 0"/>
                <a:gd name="T0" fmla="*/ 0 w 21600"/>
                <a:gd name="T1" fmla="*/ 21589 h 21589"/>
                <a:gd name="T2" fmla="*/ 20925 w 21600"/>
                <a:gd name="T3" fmla="*/ 0 h 21589"/>
                <a:gd name="T4" fmla="*/ 21600 w 21600"/>
                <a:gd name="T5" fmla="*/ 21589 h 2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89" fill="none" extrusionOk="0">
                  <a:moveTo>
                    <a:pt x="0" y="21589"/>
                  </a:moveTo>
                  <a:cubicBezTo>
                    <a:pt x="0" y="9922"/>
                    <a:pt x="9264" y="364"/>
                    <a:pt x="20924" y="-1"/>
                  </a:cubicBezTo>
                </a:path>
                <a:path w="21600" h="21589" stroke="0" extrusionOk="0">
                  <a:moveTo>
                    <a:pt x="0" y="21589"/>
                  </a:moveTo>
                  <a:cubicBezTo>
                    <a:pt x="0" y="9922"/>
                    <a:pt x="9264" y="364"/>
                    <a:pt x="20924" y="-1"/>
                  </a:cubicBezTo>
                  <a:lnTo>
                    <a:pt x="21600" y="21589"/>
                  </a:lnTo>
                  <a:close/>
                </a:path>
              </a:pathLst>
            </a:custGeom>
            <a:solidFill>
              <a:srgbClr val="CC0066"/>
            </a:solidFill>
            <a:ln w="50800" cap="rnd">
              <a:solidFill>
                <a:srgbClr val="CC0066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8417" name="Oval 49"/>
            <p:cNvSpPr>
              <a:spLocks noChangeArrowheads="1"/>
            </p:cNvSpPr>
            <p:nvPr/>
          </p:nvSpPr>
          <p:spPr bwMode="auto">
            <a:xfrm>
              <a:off x="1388" y="3692"/>
              <a:ext cx="144" cy="96"/>
            </a:xfrm>
            <a:prstGeom prst="ellipse">
              <a:avLst/>
            </a:prstGeom>
            <a:solidFill>
              <a:srgbClr val="CC0066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7812088" y="2708275"/>
            <a:ext cx="287337" cy="288925"/>
            <a:chOff x="4967" y="3566"/>
            <a:chExt cx="181" cy="182"/>
          </a:xfrm>
        </p:grpSpPr>
        <p:sp>
          <p:nvSpPr>
            <p:cNvPr id="698419" name="Line 51"/>
            <p:cNvSpPr>
              <a:spLocks noChangeShapeType="1"/>
            </p:cNvSpPr>
            <p:nvPr/>
          </p:nvSpPr>
          <p:spPr bwMode="auto">
            <a:xfrm>
              <a:off x="4967" y="3566"/>
              <a:ext cx="181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98420" name="Line 52"/>
            <p:cNvSpPr>
              <a:spLocks noChangeShapeType="1"/>
            </p:cNvSpPr>
            <p:nvPr/>
          </p:nvSpPr>
          <p:spPr bwMode="auto">
            <a:xfrm flipV="1">
              <a:off x="4967" y="3566"/>
              <a:ext cx="181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7885113" y="3284538"/>
            <a:ext cx="287337" cy="288925"/>
            <a:chOff x="4967" y="3566"/>
            <a:chExt cx="181" cy="182"/>
          </a:xfrm>
        </p:grpSpPr>
        <p:sp>
          <p:nvSpPr>
            <p:cNvPr id="698422" name="Line 54"/>
            <p:cNvSpPr>
              <a:spLocks noChangeShapeType="1"/>
            </p:cNvSpPr>
            <p:nvPr/>
          </p:nvSpPr>
          <p:spPr bwMode="auto">
            <a:xfrm>
              <a:off x="4967" y="3566"/>
              <a:ext cx="181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98423" name="Line 55"/>
            <p:cNvSpPr>
              <a:spLocks noChangeShapeType="1"/>
            </p:cNvSpPr>
            <p:nvPr/>
          </p:nvSpPr>
          <p:spPr bwMode="auto">
            <a:xfrm flipV="1">
              <a:off x="4967" y="3566"/>
              <a:ext cx="181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5" name="Group 56"/>
          <p:cNvGrpSpPr>
            <a:grpSpLocks/>
          </p:cNvGrpSpPr>
          <p:nvPr/>
        </p:nvGrpSpPr>
        <p:grpSpPr bwMode="auto">
          <a:xfrm>
            <a:off x="8459788" y="3140075"/>
            <a:ext cx="287337" cy="288925"/>
            <a:chOff x="4967" y="3566"/>
            <a:chExt cx="181" cy="182"/>
          </a:xfrm>
        </p:grpSpPr>
        <p:sp>
          <p:nvSpPr>
            <p:cNvPr id="698425" name="Line 57"/>
            <p:cNvSpPr>
              <a:spLocks noChangeShapeType="1"/>
            </p:cNvSpPr>
            <p:nvPr/>
          </p:nvSpPr>
          <p:spPr bwMode="auto">
            <a:xfrm>
              <a:off x="4967" y="3566"/>
              <a:ext cx="181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98426" name="Line 58"/>
            <p:cNvSpPr>
              <a:spLocks noChangeShapeType="1"/>
            </p:cNvSpPr>
            <p:nvPr/>
          </p:nvSpPr>
          <p:spPr bwMode="auto">
            <a:xfrm flipV="1">
              <a:off x="4967" y="3566"/>
              <a:ext cx="181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6" name="Group 59"/>
          <p:cNvGrpSpPr>
            <a:grpSpLocks/>
          </p:cNvGrpSpPr>
          <p:nvPr/>
        </p:nvGrpSpPr>
        <p:grpSpPr bwMode="auto">
          <a:xfrm>
            <a:off x="6804025" y="3429000"/>
            <a:ext cx="287338" cy="288925"/>
            <a:chOff x="4967" y="3566"/>
            <a:chExt cx="181" cy="182"/>
          </a:xfrm>
        </p:grpSpPr>
        <p:sp>
          <p:nvSpPr>
            <p:cNvPr id="698428" name="Line 60"/>
            <p:cNvSpPr>
              <a:spLocks noChangeShapeType="1"/>
            </p:cNvSpPr>
            <p:nvPr/>
          </p:nvSpPr>
          <p:spPr bwMode="auto">
            <a:xfrm>
              <a:off x="4967" y="3566"/>
              <a:ext cx="181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98429" name="Line 61"/>
            <p:cNvSpPr>
              <a:spLocks noChangeShapeType="1"/>
            </p:cNvSpPr>
            <p:nvPr/>
          </p:nvSpPr>
          <p:spPr bwMode="auto">
            <a:xfrm flipV="1">
              <a:off x="4967" y="3566"/>
              <a:ext cx="181" cy="18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1839469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Text Box 2"/>
          <p:cNvSpPr txBox="1">
            <a:spLocks noChangeArrowheads="1"/>
          </p:cNvSpPr>
          <p:nvPr/>
        </p:nvSpPr>
        <p:spPr bwMode="auto">
          <a:xfrm>
            <a:off x="339725" y="381000"/>
            <a:ext cx="8462963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CITOTOXICIDADE  MEDIADA  POR  CÉLULAS  DEPENDENTE DE AC</a:t>
            </a:r>
          </a:p>
          <a:p>
            <a:pPr algn="ctr"/>
            <a:r>
              <a:rPr lang="pt-BR" sz="20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ADCC</a:t>
            </a:r>
          </a:p>
        </p:txBody>
      </p:sp>
      <p:sp>
        <p:nvSpPr>
          <p:cNvPr id="695299" name="Text Box 3"/>
          <p:cNvSpPr txBox="1">
            <a:spLocks noChangeArrowheads="1"/>
          </p:cNvSpPr>
          <p:nvPr/>
        </p:nvSpPr>
        <p:spPr bwMode="auto">
          <a:xfrm>
            <a:off x="684213" y="4508500"/>
            <a:ext cx="54864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b="1">
                <a:latin typeface="Arial" pitchFamily="34" charset="0"/>
              </a:rPr>
              <a:t>LIGAÇÃO   dos   Ac  pelos  Fab a antígenos  na   superfície   de   uma célula  ou   helminto e pelo Fc aos receptores   para   Fc   nas  células efetoras    </a:t>
            </a:r>
          </a:p>
        </p:txBody>
      </p:sp>
      <p:graphicFrame>
        <p:nvGraphicFramePr>
          <p:cNvPr id="695300" name="Object 4"/>
          <p:cNvGraphicFramePr>
            <a:graphicFrameLocks noChangeAspect="1"/>
          </p:cNvGraphicFramePr>
          <p:nvPr/>
        </p:nvGraphicFramePr>
        <p:xfrm>
          <a:off x="6705600" y="4495800"/>
          <a:ext cx="1968500" cy="2286000"/>
        </p:xfrm>
        <a:graphic>
          <a:graphicData uri="http://schemas.openxmlformats.org/presentationml/2006/ole">
            <p:oleObj spid="_x0000_s4104" name="Imagem de Bitmap" r:id="rId3" imgW="2190450" imgH="2542787" progId="PBrush">
              <p:embed/>
            </p:oleObj>
          </a:graphicData>
        </a:graphic>
      </p:graphicFrame>
      <p:sp>
        <p:nvSpPr>
          <p:cNvPr id="695301" name="Text Box 5"/>
          <p:cNvSpPr txBox="1">
            <a:spLocks noChangeArrowheads="1"/>
          </p:cNvSpPr>
          <p:nvPr/>
        </p:nvSpPr>
        <p:spPr bwMode="auto">
          <a:xfrm>
            <a:off x="3348038" y="4005263"/>
            <a:ext cx="2087562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sz="1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CÉLULA EFETORA</a:t>
            </a:r>
          </a:p>
        </p:txBody>
      </p:sp>
      <p:sp>
        <p:nvSpPr>
          <p:cNvPr id="695302" name="Text Box 6"/>
          <p:cNvSpPr txBox="1">
            <a:spLocks noChangeArrowheads="1"/>
          </p:cNvSpPr>
          <p:nvPr/>
        </p:nvSpPr>
        <p:spPr bwMode="auto">
          <a:xfrm>
            <a:off x="5364163" y="3716338"/>
            <a:ext cx="1944687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pt-BR" sz="1600" b="1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</a:rPr>
              <a:t>CÉLULA ALVO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1911350"/>
            <a:ext cx="9144000" cy="2508250"/>
            <a:chOff x="0" y="1204"/>
            <a:chExt cx="5760" cy="1580"/>
          </a:xfrm>
          <a:solidFill>
            <a:schemeClr val="bg1"/>
          </a:solidFill>
        </p:grpSpPr>
        <p:pic>
          <p:nvPicPr>
            <p:cNvPr id="695311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204"/>
              <a:ext cx="5760" cy="15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95312" name="Rectangle 16"/>
            <p:cNvSpPr>
              <a:spLocks noChangeArrowheads="1"/>
            </p:cNvSpPr>
            <p:nvPr/>
          </p:nvSpPr>
          <p:spPr bwMode="auto">
            <a:xfrm>
              <a:off x="3878" y="1570"/>
              <a:ext cx="181" cy="182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xmlns="" val="89149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57200" y="549275"/>
            <a:ext cx="8229600" cy="5683250"/>
            <a:chOff x="288" y="346"/>
            <a:chExt cx="5184" cy="3580"/>
          </a:xfrm>
        </p:grpSpPr>
        <p:sp>
          <p:nvSpPr>
            <p:cNvPr id="694275" name="Freeform 3"/>
            <p:cNvSpPr>
              <a:spLocks/>
            </p:cNvSpPr>
            <p:nvPr/>
          </p:nvSpPr>
          <p:spPr bwMode="auto">
            <a:xfrm>
              <a:off x="332" y="516"/>
              <a:ext cx="4698" cy="2311"/>
            </a:xfrm>
            <a:custGeom>
              <a:avLst/>
              <a:gdLst/>
              <a:ahLst/>
              <a:cxnLst>
                <a:cxn ang="0">
                  <a:pos x="0" y="2311"/>
                </a:cxn>
                <a:cxn ang="0">
                  <a:pos x="64" y="2145"/>
                </a:cxn>
                <a:cxn ang="0">
                  <a:pos x="89" y="2069"/>
                </a:cxn>
                <a:cxn ang="0">
                  <a:pos x="140" y="1992"/>
                </a:cxn>
                <a:cxn ang="0">
                  <a:pos x="166" y="1903"/>
                </a:cxn>
                <a:cxn ang="0">
                  <a:pos x="191" y="1864"/>
                </a:cxn>
                <a:cxn ang="0">
                  <a:pos x="243" y="1750"/>
                </a:cxn>
                <a:cxn ang="0">
                  <a:pos x="332" y="1584"/>
                </a:cxn>
                <a:cxn ang="0">
                  <a:pos x="357" y="1533"/>
                </a:cxn>
                <a:cxn ang="0">
                  <a:pos x="396" y="1507"/>
                </a:cxn>
                <a:cxn ang="0">
                  <a:pos x="447" y="1443"/>
                </a:cxn>
                <a:cxn ang="0">
                  <a:pos x="626" y="1252"/>
                </a:cxn>
                <a:cxn ang="0">
                  <a:pos x="702" y="1201"/>
                </a:cxn>
                <a:cxn ang="0">
                  <a:pos x="830" y="1098"/>
                </a:cxn>
                <a:cxn ang="0">
                  <a:pos x="1021" y="1009"/>
                </a:cxn>
                <a:cxn ang="0">
                  <a:pos x="1200" y="920"/>
                </a:cxn>
                <a:cxn ang="0">
                  <a:pos x="1302" y="894"/>
                </a:cxn>
                <a:cxn ang="0">
                  <a:pos x="1468" y="830"/>
                </a:cxn>
                <a:cxn ang="0">
                  <a:pos x="1634" y="766"/>
                </a:cxn>
                <a:cxn ang="0">
                  <a:pos x="1787" y="728"/>
                </a:cxn>
                <a:cxn ang="0">
                  <a:pos x="1877" y="690"/>
                </a:cxn>
                <a:cxn ang="0">
                  <a:pos x="2081" y="639"/>
                </a:cxn>
                <a:cxn ang="0">
                  <a:pos x="2413" y="562"/>
                </a:cxn>
                <a:cxn ang="0">
                  <a:pos x="2694" y="511"/>
                </a:cxn>
                <a:cxn ang="0">
                  <a:pos x="3077" y="460"/>
                </a:cxn>
                <a:cxn ang="0">
                  <a:pos x="3575" y="396"/>
                </a:cxn>
                <a:cxn ang="0">
                  <a:pos x="3958" y="307"/>
                </a:cxn>
                <a:cxn ang="0">
                  <a:pos x="4085" y="256"/>
                </a:cxn>
                <a:cxn ang="0">
                  <a:pos x="4136" y="230"/>
                </a:cxn>
                <a:cxn ang="0">
                  <a:pos x="4239" y="205"/>
                </a:cxn>
                <a:cxn ang="0">
                  <a:pos x="4277" y="179"/>
                </a:cxn>
                <a:cxn ang="0">
                  <a:pos x="4353" y="154"/>
                </a:cxn>
                <a:cxn ang="0">
                  <a:pos x="4570" y="77"/>
                </a:cxn>
                <a:cxn ang="0">
                  <a:pos x="4698" y="0"/>
                </a:cxn>
                <a:cxn ang="0">
                  <a:pos x="4558" y="179"/>
                </a:cxn>
                <a:cxn ang="0">
                  <a:pos x="4302" y="307"/>
                </a:cxn>
                <a:cxn ang="0">
                  <a:pos x="4226" y="358"/>
                </a:cxn>
                <a:cxn ang="0">
                  <a:pos x="4073" y="434"/>
                </a:cxn>
                <a:cxn ang="0">
                  <a:pos x="3958" y="473"/>
                </a:cxn>
                <a:cxn ang="0">
                  <a:pos x="3843" y="524"/>
                </a:cxn>
                <a:cxn ang="0">
                  <a:pos x="3728" y="575"/>
                </a:cxn>
                <a:cxn ang="0">
                  <a:pos x="3345" y="677"/>
                </a:cxn>
                <a:cxn ang="0">
                  <a:pos x="2885" y="741"/>
                </a:cxn>
                <a:cxn ang="0">
                  <a:pos x="2681" y="792"/>
                </a:cxn>
                <a:cxn ang="0">
                  <a:pos x="2630" y="817"/>
                </a:cxn>
                <a:cxn ang="0">
                  <a:pos x="2413" y="843"/>
                </a:cxn>
                <a:cxn ang="0">
                  <a:pos x="2183" y="894"/>
                </a:cxn>
                <a:cxn ang="0">
                  <a:pos x="1979" y="920"/>
                </a:cxn>
                <a:cxn ang="0">
                  <a:pos x="1596" y="1022"/>
                </a:cxn>
                <a:cxn ang="0">
                  <a:pos x="1340" y="1098"/>
                </a:cxn>
                <a:cxn ang="0">
                  <a:pos x="1085" y="1188"/>
                </a:cxn>
                <a:cxn ang="0">
                  <a:pos x="970" y="1239"/>
                </a:cxn>
                <a:cxn ang="0">
                  <a:pos x="715" y="1379"/>
                </a:cxn>
                <a:cxn ang="0">
                  <a:pos x="549" y="1520"/>
                </a:cxn>
                <a:cxn ang="0">
                  <a:pos x="523" y="1558"/>
                </a:cxn>
                <a:cxn ang="0">
                  <a:pos x="485" y="1584"/>
                </a:cxn>
                <a:cxn ang="0">
                  <a:pos x="319" y="1762"/>
                </a:cxn>
                <a:cxn ang="0">
                  <a:pos x="140" y="1992"/>
                </a:cxn>
                <a:cxn ang="0">
                  <a:pos x="89" y="2082"/>
                </a:cxn>
                <a:cxn ang="0">
                  <a:pos x="38" y="2196"/>
                </a:cxn>
                <a:cxn ang="0">
                  <a:pos x="0" y="2311"/>
                </a:cxn>
              </a:cxnLst>
              <a:rect l="0" t="0" r="r" b="b"/>
              <a:pathLst>
                <a:path w="4698" h="2311">
                  <a:moveTo>
                    <a:pt x="0" y="2311"/>
                  </a:moveTo>
                  <a:cubicBezTo>
                    <a:pt x="19" y="2254"/>
                    <a:pt x="45" y="2202"/>
                    <a:pt x="64" y="2145"/>
                  </a:cubicBezTo>
                  <a:cubicBezTo>
                    <a:pt x="73" y="2120"/>
                    <a:pt x="74" y="2091"/>
                    <a:pt x="89" y="2069"/>
                  </a:cubicBezTo>
                  <a:cubicBezTo>
                    <a:pt x="106" y="2043"/>
                    <a:pt x="140" y="1992"/>
                    <a:pt x="140" y="1992"/>
                  </a:cubicBezTo>
                  <a:cubicBezTo>
                    <a:pt x="145" y="1973"/>
                    <a:pt x="156" y="1923"/>
                    <a:pt x="166" y="1903"/>
                  </a:cubicBezTo>
                  <a:cubicBezTo>
                    <a:pt x="173" y="1889"/>
                    <a:pt x="185" y="1878"/>
                    <a:pt x="191" y="1864"/>
                  </a:cubicBezTo>
                  <a:cubicBezTo>
                    <a:pt x="248" y="1735"/>
                    <a:pt x="187" y="1832"/>
                    <a:pt x="243" y="1750"/>
                  </a:cubicBezTo>
                  <a:cubicBezTo>
                    <a:pt x="262" y="1687"/>
                    <a:pt x="286" y="1630"/>
                    <a:pt x="332" y="1584"/>
                  </a:cubicBezTo>
                  <a:cubicBezTo>
                    <a:pt x="340" y="1567"/>
                    <a:pt x="345" y="1548"/>
                    <a:pt x="357" y="1533"/>
                  </a:cubicBezTo>
                  <a:cubicBezTo>
                    <a:pt x="367" y="1521"/>
                    <a:pt x="386" y="1519"/>
                    <a:pt x="396" y="1507"/>
                  </a:cubicBezTo>
                  <a:cubicBezTo>
                    <a:pt x="467" y="1418"/>
                    <a:pt x="333" y="1519"/>
                    <a:pt x="447" y="1443"/>
                  </a:cubicBezTo>
                  <a:cubicBezTo>
                    <a:pt x="498" y="1365"/>
                    <a:pt x="559" y="1318"/>
                    <a:pt x="626" y="1252"/>
                  </a:cubicBezTo>
                  <a:cubicBezTo>
                    <a:pt x="648" y="1231"/>
                    <a:pt x="681" y="1223"/>
                    <a:pt x="702" y="1201"/>
                  </a:cubicBezTo>
                  <a:cubicBezTo>
                    <a:pt x="737" y="1165"/>
                    <a:pt x="785" y="1120"/>
                    <a:pt x="830" y="1098"/>
                  </a:cubicBezTo>
                  <a:cubicBezTo>
                    <a:pt x="896" y="1065"/>
                    <a:pt x="957" y="1046"/>
                    <a:pt x="1021" y="1009"/>
                  </a:cubicBezTo>
                  <a:cubicBezTo>
                    <a:pt x="1077" y="976"/>
                    <a:pt x="1139" y="940"/>
                    <a:pt x="1200" y="920"/>
                  </a:cubicBezTo>
                  <a:cubicBezTo>
                    <a:pt x="1233" y="909"/>
                    <a:pt x="1302" y="894"/>
                    <a:pt x="1302" y="894"/>
                  </a:cubicBezTo>
                  <a:cubicBezTo>
                    <a:pt x="1353" y="860"/>
                    <a:pt x="1410" y="850"/>
                    <a:pt x="1468" y="830"/>
                  </a:cubicBezTo>
                  <a:cubicBezTo>
                    <a:pt x="1524" y="811"/>
                    <a:pt x="1577" y="781"/>
                    <a:pt x="1634" y="766"/>
                  </a:cubicBezTo>
                  <a:cubicBezTo>
                    <a:pt x="1685" y="752"/>
                    <a:pt x="1737" y="745"/>
                    <a:pt x="1787" y="728"/>
                  </a:cubicBezTo>
                  <a:cubicBezTo>
                    <a:pt x="1818" y="718"/>
                    <a:pt x="1846" y="700"/>
                    <a:pt x="1877" y="690"/>
                  </a:cubicBezTo>
                  <a:cubicBezTo>
                    <a:pt x="1943" y="668"/>
                    <a:pt x="2015" y="661"/>
                    <a:pt x="2081" y="639"/>
                  </a:cubicBezTo>
                  <a:cubicBezTo>
                    <a:pt x="2192" y="601"/>
                    <a:pt x="2298" y="583"/>
                    <a:pt x="2413" y="562"/>
                  </a:cubicBezTo>
                  <a:cubicBezTo>
                    <a:pt x="2510" y="544"/>
                    <a:pt x="2594" y="522"/>
                    <a:pt x="2694" y="511"/>
                  </a:cubicBezTo>
                  <a:cubicBezTo>
                    <a:pt x="2923" y="453"/>
                    <a:pt x="2666" y="512"/>
                    <a:pt x="3077" y="460"/>
                  </a:cubicBezTo>
                  <a:cubicBezTo>
                    <a:pt x="3244" y="439"/>
                    <a:pt x="3408" y="410"/>
                    <a:pt x="3575" y="396"/>
                  </a:cubicBezTo>
                  <a:cubicBezTo>
                    <a:pt x="3706" y="375"/>
                    <a:pt x="3831" y="346"/>
                    <a:pt x="3958" y="307"/>
                  </a:cubicBezTo>
                  <a:cubicBezTo>
                    <a:pt x="4000" y="278"/>
                    <a:pt x="4039" y="276"/>
                    <a:pt x="4085" y="256"/>
                  </a:cubicBezTo>
                  <a:cubicBezTo>
                    <a:pt x="4103" y="249"/>
                    <a:pt x="4118" y="236"/>
                    <a:pt x="4136" y="230"/>
                  </a:cubicBezTo>
                  <a:cubicBezTo>
                    <a:pt x="4170" y="219"/>
                    <a:pt x="4239" y="205"/>
                    <a:pt x="4239" y="205"/>
                  </a:cubicBezTo>
                  <a:cubicBezTo>
                    <a:pt x="4252" y="196"/>
                    <a:pt x="4263" y="185"/>
                    <a:pt x="4277" y="179"/>
                  </a:cubicBezTo>
                  <a:cubicBezTo>
                    <a:pt x="4301" y="168"/>
                    <a:pt x="4353" y="154"/>
                    <a:pt x="4353" y="154"/>
                  </a:cubicBezTo>
                  <a:cubicBezTo>
                    <a:pt x="4420" y="109"/>
                    <a:pt x="4492" y="96"/>
                    <a:pt x="4570" y="77"/>
                  </a:cubicBezTo>
                  <a:cubicBezTo>
                    <a:pt x="4663" y="15"/>
                    <a:pt x="4620" y="40"/>
                    <a:pt x="4698" y="0"/>
                  </a:cubicBezTo>
                  <a:cubicBezTo>
                    <a:pt x="4655" y="65"/>
                    <a:pt x="4623" y="136"/>
                    <a:pt x="4558" y="179"/>
                  </a:cubicBezTo>
                  <a:cubicBezTo>
                    <a:pt x="4505" y="256"/>
                    <a:pt x="4388" y="278"/>
                    <a:pt x="4302" y="307"/>
                  </a:cubicBezTo>
                  <a:cubicBezTo>
                    <a:pt x="4273" y="317"/>
                    <a:pt x="4255" y="348"/>
                    <a:pt x="4226" y="358"/>
                  </a:cubicBezTo>
                  <a:cubicBezTo>
                    <a:pt x="4171" y="376"/>
                    <a:pt x="4125" y="411"/>
                    <a:pt x="4073" y="434"/>
                  </a:cubicBezTo>
                  <a:cubicBezTo>
                    <a:pt x="4036" y="450"/>
                    <a:pt x="3992" y="451"/>
                    <a:pt x="3958" y="473"/>
                  </a:cubicBezTo>
                  <a:cubicBezTo>
                    <a:pt x="3923" y="496"/>
                    <a:pt x="3878" y="501"/>
                    <a:pt x="3843" y="524"/>
                  </a:cubicBezTo>
                  <a:cubicBezTo>
                    <a:pt x="3723" y="601"/>
                    <a:pt x="3920" y="479"/>
                    <a:pt x="3728" y="575"/>
                  </a:cubicBezTo>
                  <a:cubicBezTo>
                    <a:pt x="3597" y="640"/>
                    <a:pt x="3490" y="662"/>
                    <a:pt x="3345" y="677"/>
                  </a:cubicBezTo>
                  <a:cubicBezTo>
                    <a:pt x="3193" y="716"/>
                    <a:pt x="3040" y="718"/>
                    <a:pt x="2885" y="741"/>
                  </a:cubicBezTo>
                  <a:cubicBezTo>
                    <a:pt x="2819" y="751"/>
                    <a:pt x="2743" y="765"/>
                    <a:pt x="2681" y="792"/>
                  </a:cubicBezTo>
                  <a:cubicBezTo>
                    <a:pt x="2664" y="799"/>
                    <a:pt x="2648" y="813"/>
                    <a:pt x="2630" y="817"/>
                  </a:cubicBezTo>
                  <a:cubicBezTo>
                    <a:pt x="2559" y="833"/>
                    <a:pt x="2485" y="832"/>
                    <a:pt x="2413" y="843"/>
                  </a:cubicBezTo>
                  <a:cubicBezTo>
                    <a:pt x="2331" y="856"/>
                    <a:pt x="2261" y="881"/>
                    <a:pt x="2183" y="894"/>
                  </a:cubicBezTo>
                  <a:cubicBezTo>
                    <a:pt x="2115" y="905"/>
                    <a:pt x="1979" y="920"/>
                    <a:pt x="1979" y="920"/>
                  </a:cubicBezTo>
                  <a:cubicBezTo>
                    <a:pt x="1853" y="961"/>
                    <a:pt x="1721" y="979"/>
                    <a:pt x="1596" y="1022"/>
                  </a:cubicBezTo>
                  <a:cubicBezTo>
                    <a:pt x="1512" y="1051"/>
                    <a:pt x="1426" y="1078"/>
                    <a:pt x="1340" y="1098"/>
                  </a:cubicBezTo>
                  <a:cubicBezTo>
                    <a:pt x="1266" y="1149"/>
                    <a:pt x="1171" y="1163"/>
                    <a:pt x="1085" y="1188"/>
                  </a:cubicBezTo>
                  <a:cubicBezTo>
                    <a:pt x="1043" y="1200"/>
                    <a:pt x="1012" y="1225"/>
                    <a:pt x="970" y="1239"/>
                  </a:cubicBezTo>
                  <a:cubicBezTo>
                    <a:pt x="901" y="1308"/>
                    <a:pt x="806" y="1345"/>
                    <a:pt x="715" y="1379"/>
                  </a:cubicBezTo>
                  <a:cubicBezTo>
                    <a:pt x="664" y="1431"/>
                    <a:pt x="601" y="1468"/>
                    <a:pt x="549" y="1520"/>
                  </a:cubicBezTo>
                  <a:cubicBezTo>
                    <a:pt x="538" y="1531"/>
                    <a:pt x="534" y="1547"/>
                    <a:pt x="523" y="1558"/>
                  </a:cubicBezTo>
                  <a:cubicBezTo>
                    <a:pt x="512" y="1569"/>
                    <a:pt x="496" y="1574"/>
                    <a:pt x="485" y="1584"/>
                  </a:cubicBezTo>
                  <a:cubicBezTo>
                    <a:pt x="427" y="1635"/>
                    <a:pt x="367" y="1702"/>
                    <a:pt x="319" y="1762"/>
                  </a:cubicBezTo>
                  <a:cubicBezTo>
                    <a:pt x="258" y="1839"/>
                    <a:pt x="224" y="1938"/>
                    <a:pt x="140" y="1992"/>
                  </a:cubicBezTo>
                  <a:cubicBezTo>
                    <a:pt x="105" y="2103"/>
                    <a:pt x="163" y="1934"/>
                    <a:pt x="89" y="2082"/>
                  </a:cubicBezTo>
                  <a:cubicBezTo>
                    <a:pt x="2" y="2257"/>
                    <a:pt x="112" y="2088"/>
                    <a:pt x="38" y="2196"/>
                  </a:cubicBezTo>
                  <a:cubicBezTo>
                    <a:pt x="31" y="2232"/>
                    <a:pt x="29" y="2284"/>
                    <a:pt x="0" y="2311"/>
                  </a:cubicBezTo>
                  <a:close/>
                </a:path>
              </a:pathLst>
            </a:custGeom>
            <a:solidFill>
              <a:srgbClr val="FFCC99"/>
            </a:solidFill>
            <a:ln w="38100" cmpd="sng">
              <a:solidFill>
                <a:srgbClr val="CC66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 rot="-4386910">
              <a:off x="1394" y="1584"/>
              <a:ext cx="284" cy="384"/>
              <a:chOff x="3984" y="1728"/>
              <a:chExt cx="336" cy="288"/>
            </a:xfrm>
          </p:grpSpPr>
          <p:sp>
            <p:nvSpPr>
              <p:cNvPr id="694277" name="Freeform 5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78" name="Line 6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79" name="Line 7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 rot="-4386910">
              <a:off x="2162" y="1344"/>
              <a:ext cx="284" cy="384"/>
              <a:chOff x="3984" y="1728"/>
              <a:chExt cx="336" cy="288"/>
            </a:xfrm>
          </p:grpSpPr>
          <p:sp>
            <p:nvSpPr>
              <p:cNvPr id="694281" name="Freeform 9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82" name="Line 10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83" name="Line 11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5" name="Group 12"/>
            <p:cNvGrpSpPr>
              <a:grpSpLocks/>
            </p:cNvGrpSpPr>
            <p:nvPr/>
          </p:nvGrpSpPr>
          <p:grpSpPr bwMode="auto">
            <a:xfrm rot="-4386910">
              <a:off x="3266" y="1104"/>
              <a:ext cx="284" cy="384"/>
              <a:chOff x="3984" y="1728"/>
              <a:chExt cx="336" cy="288"/>
            </a:xfrm>
          </p:grpSpPr>
          <p:sp>
            <p:nvSpPr>
              <p:cNvPr id="694285" name="Freeform 13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86" name="Line 14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87" name="Line 15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6" name="Group 16"/>
            <p:cNvGrpSpPr>
              <a:grpSpLocks/>
            </p:cNvGrpSpPr>
            <p:nvPr/>
          </p:nvGrpSpPr>
          <p:grpSpPr bwMode="auto">
            <a:xfrm rot="-4386910">
              <a:off x="4226" y="864"/>
              <a:ext cx="284" cy="384"/>
              <a:chOff x="3984" y="1728"/>
              <a:chExt cx="336" cy="288"/>
            </a:xfrm>
          </p:grpSpPr>
          <p:sp>
            <p:nvSpPr>
              <p:cNvPr id="694289" name="Freeform 17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90" name="Line 18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91" name="Line 19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 rot="-6605444">
              <a:off x="722" y="1972"/>
              <a:ext cx="284" cy="384"/>
              <a:chOff x="3984" y="1728"/>
              <a:chExt cx="336" cy="288"/>
            </a:xfrm>
          </p:grpSpPr>
          <p:sp>
            <p:nvSpPr>
              <p:cNvPr id="694293" name="Freeform 21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94" name="Line 22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95" name="Line 23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8" name="Group 24"/>
            <p:cNvGrpSpPr>
              <a:grpSpLocks/>
            </p:cNvGrpSpPr>
            <p:nvPr/>
          </p:nvGrpSpPr>
          <p:grpSpPr bwMode="auto">
            <a:xfrm rot="-4386910">
              <a:off x="1058" y="1776"/>
              <a:ext cx="284" cy="384"/>
              <a:chOff x="3984" y="1728"/>
              <a:chExt cx="336" cy="288"/>
            </a:xfrm>
          </p:grpSpPr>
          <p:sp>
            <p:nvSpPr>
              <p:cNvPr id="694297" name="Freeform 25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98" name="Line 26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299" name="Line 27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9" name="Group 28"/>
            <p:cNvGrpSpPr>
              <a:grpSpLocks/>
            </p:cNvGrpSpPr>
            <p:nvPr/>
          </p:nvGrpSpPr>
          <p:grpSpPr bwMode="auto">
            <a:xfrm rot="-4386910">
              <a:off x="1778" y="1440"/>
              <a:ext cx="284" cy="384"/>
              <a:chOff x="3984" y="1728"/>
              <a:chExt cx="336" cy="288"/>
            </a:xfrm>
          </p:grpSpPr>
          <p:sp>
            <p:nvSpPr>
              <p:cNvPr id="694301" name="Freeform 29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02" name="Line 30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03" name="Line 31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0" name="Group 32"/>
            <p:cNvGrpSpPr>
              <a:grpSpLocks/>
            </p:cNvGrpSpPr>
            <p:nvPr/>
          </p:nvGrpSpPr>
          <p:grpSpPr bwMode="auto">
            <a:xfrm rot="-4386910">
              <a:off x="2546" y="1248"/>
              <a:ext cx="284" cy="384"/>
              <a:chOff x="3984" y="1728"/>
              <a:chExt cx="336" cy="288"/>
            </a:xfrm>
          </p:grpSpPr>
          <p:sp>
            <p:nvSpPr>
              <p:cNvPr id="694305" name="Freeform 33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06" name="Line 34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07" name="Line 35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1" name="Group 36"/>
            <p:cNvGrpSpPr>
              <a:grpSpLocks/>
            </p:cNvGrpSpPr>
            <p:nvPr/>
          </p:nvGrpSpPr>
          <p:grpSpPr bwMode="auto">
            <a:xfrm rot="-4386910">
              <a:off x="3698" y="1056"/>
              <a:ext cx="284" cy="384"/>
              <a:chOff x="3984" y="1728"/>
              <a:chExt cx="336" cy="288"/>
            </a:xfrm>
          </p:grpSpPr>
          <p:sp>
            <p:nvSpPr>
              <p:cNvPr id="694309" name="Freeform 37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10" name="Line 38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11" name="Line 39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2" name="Group 40"/>
            <p:cNvGrpSpPr>
              <a:grpSpLocks/>
            </p:cNvGrpSpPr>
            <p:nvPr/>
          </p:nvGrpSpPr>
          <p:grpSpPr bwMode="auto">
            <a:xfrm rot="1592285" flipV="1">
              <a:off x="1634" y="1058"/>
              <a:ext cx="284" cy="384"/>
              <a:chOff x="3984" y="1728"/>
              <a:chExt cx="336" cy="288"/>
            </a:xfrm>
          </p:grpSpPr>
          <p:sp>
            <p:nvSpPr>
              <p:cNvPr id="694313" name="Freeform 41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14" name="Line 42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15" name="Line 43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 rot="1592285" flipV="1">
              <a:off x="2208" y="962"/>
              <a:ext cx="284" cy="384"/>
              <a:chOff x="3984" y="1728"/>
              <a:chExt cx="336" cy="288"/>
            </a:xfrm>
          </p:grpSpPr>
          <p:sp>
            <p:nvSpPr>
              <p:cNvPr id="694317" name="Freeform 45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18" name="Line 46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19" name="Line 47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4" name="Group 48"/>
            <p:cNvGrpSpPr>
              <a:grpSpLocks/>
            </p:cNvGrpSpPr>
            <p:nvPr/>
          </p:nvGrpSpPr>
          <p:grpSpPr bwMode="auto">
            <a:xfrm rot="1592285" flipV="1">
              <a:off x="2782" y="866"/>
              <a:ext cx="284" cy="384"/>
              <a:chOff x="3984" y="1728"/>
              <a:chExt cx="336" cy="288"/>
            </a:xfrm>
          </p:grpSpPr>
          <p:sp>
            <p:nvSpPr>
              <p:cNvPr id="694321" name="Freeform 49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22" name="Line 50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23" name="Line 51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5" name="Group 52"/>
            <p:cNvGrpSpPr>
              <a:grpSpLocks/>
            </p:cNvGrpSpPr>
            <p:nvPr/>
          </p:nvGrpSpPr>
          <p:grpSpPr bwMode="auto">
            <a:xfrm rot="1592285" flipV="1">
              <a:off x="3356" y="770"/>
              <a:ext cx="284" cy="384"/>
              <a:chOff x="3984" y="1728"/>
              <a:chExt cx="336" cy="288"/>
            </a:xfrm>
          </p:grpSpPr>
          <p:sp>
            <p:nvSpPr>
              <p:cNvPr id="694325" name="Freeform 53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26" name="Line 54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27" name="Line 55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6" name="Group 56"/>
            <p:cNvGrpSpPr>
              <a:grpSpLocks/>
            </p:cNvGrpSpPr>
            <p:nvPr/>
          </p:nvGrpSpPr>
          <p:grpSpPr bwMode="auto">
            <a:xfrm rot="1592285" flipV="1">
              <a:off x="3930" y="674"/>
              <a:ext cx="284" cy="384"/>
              <a:chOff x="3984" y="1728"/>
              <a:chExt cx="336" cy="288"/>
            </a:xfrm>
          </p:grpSpPr>
          <p:sp>
            <p:nvSpPr>
              <p:cNvPr id="694329" name="Freeform 57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30" name="Line 58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31" name="Line 59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FF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7" name="Group 60"/>
            <p:cNvGrpSpPr>
              <a:grpSpLocks/>
            </p:cNvGrpSpPr>
            <p:nvPr/>
          </p:nvGrpSpPr>
          <p:grpSpPr bwMode="auto">
            <a:xfrm rot="-15011169">
              <a:off x="962" y="1440"/>
              <a:ext cx="284" cy="384"/>
              <a:chOff x="3984" y="1728"/>
              <a:chExt cx="336" cy="288"/>
            </a:xfrm>
          </p:grpSpPr>
          <p:sp>
            <p:nvSpPr>
              <p:cNvPr id="694333" name="Freeform 61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34" name="Line 62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35" name="Line 63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8" name="Group 64"/>
            <p:cNvGrpSpPr>
              <a:grpSpLocks/>
            </p:cNvGrpSpPr>
            <p:nvPr/>
          </p:nvGrpSpPr>
          <p:grpSpPr bwMode="auto">
            <a:xfrm rot="-15011169">
              <a:off x="1250" y="1248"/>
              <a:ext cx="284" cy="384"/>
              <a:chOff x="3984" y="1728"/>
              <a:chExt cx="336" cy="288"/>
            </a:xfrm>
          </p:grpSpPr>
          <p:sp>
            <p:nvSpPr>
              <p:cNvPr id="694337" name="Freeform 65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38" name="Line 66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39" name="Line 67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19" name="Group 68"/>
            <p:cNvGrpSpPr>
              <a:grpSpLocks/>
            </p:cNvGrpSpPr>
            <p:nvPr/>
          </p:nvGrpSpPr>
          <p:grpSpPr bwMode="auto">
            <a:xfrm rot="-15011169">
              <a:off x="2066" y="1008"/>
              <a:ext cx="284" cy="384"/>
              <a:chOff x="3984" y="1728"/>
              <a:chExt cx="336" cy="288"/>
            </a:xfrm>
          </p:grpSpPr>
          <p:sp>
            <p:nvSpPr>
              <p:cNvPr id="694341" name="Freeform 69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42" name="Line 70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43" name="Line 71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0" name="Group 72"/>
            <p:cNvGrpSpPr>
              <a:grpSpLocks/>
            </p:cNvGrpSpPr>
            <p:nvPr/>
          </p:nvGrpSpPr>
          <p:grpSpPr bwMode="auto">
            <a:xfrm rot="-15011169">
              <a:off x="2882" y="768"/>
              <a:ext cx="284" cy="384"/>
              <a:chOff x="3984" y="1728"/>
              <a:chExt cx="336" cy="288"/>
            </a:xfrm>
          </p:grpSpPr>
          <p:sp>
            <p:nvSpPr>
              <p:cNvPr id="694345" name="Freeform 73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46" name="Line 74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47" name="Line 75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1" name="Group 76"/>
            <p:cNvGrpSpPr>
              <a:grpSpLocks/>
            </p:cNvGrpSpPr>
            <p:nvPr/>
          </p:nvGrpSpPr>
          <p:grpSpPr bwMode="auto">
            <a:xfrm rot="-15011169">
              <a:off x="3746" y="672"/>
              <a:ext cx="284" cy="384"/>
              <a:chOff x="3984" y="1728"/>
              <a:chExt cx="336" cy="288"/>
            </a:xfrm>
          </p:grpSpPr>
          <p:sp>
            <p:nvSpPr>
              <p:cNvPr id="694349" name="Freeform 77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50" name="Line 78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51" name="Line 79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grpSp>
          <p:nvGrpSpPr>
            <p:cNvPr id="22" name="Group 80"/>
            <p:cNvGrpSpPr>
              <a:grpSpLocks/>
            </p:cNvGrpSpPr>
            <p:nvPr/>
          </p:nvGrpSpPr>
          <p:grpSpPr bwMode="auto">
            <a:xfrm rot="-15011169">
              <a:off x="4322" y="480"/>
              <a:ext cx="284" cy="384"/>
              <a:chOff x="3984" y="1728"/>
              <a:chExt cx="336" cy="288"/>
            </a:xfrm>
          </p:grpSpPr>
          <p:sp>
            <p:nvSpPr>
              <p:cNvPr id="694353" name="Freeform 81"/>
              <p:cNvSpPr>
                <a:spLocks/>
              </p:cNvSpPr>
              <p:nvPr/>
            </p:nvSpPr>
            <p:spPr bwMode="auto">
              <a:xfrm>
                <a:off x="4128" y="1728"/>
                <a:ext cx="1" cy="2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17"/>
                  </a:cxn>
                </a:cxnLst>
                <a:rect l="0" t="0" r="r" b="b"/>
                <a:pathLst>
                  <a:path w="1" h="217">
                    <a:moveTo>
                      <a:pt x="0" y="0"/>
                    </a:moveTo>
                    <a:cubicBezTo>
                      <a:pt x="0" y="72"/>
                      <a:pt x="0" y="145"/>
                      <a:pt x="0" y="217"/>
                    </a:cubicBezTo>
                  </a:path>
                </a:pathLst>
              </a:custGeom>
              <a:noFill/>
              <a:ln w="57150" cmpd="sng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54" name="Line 82"/>
              <p:cNvSpPr>
                <a:spLocks noChangeShapeType="1"/>
              </p:cNvSpPr>
              <p:nvPr/>
            </p:nvSpPr>
            <p:spPr bwMode="auto">
              <a:xfrm>
                <a:off x="4128" y="1920"/>
                <a:ext cx="192" cy="0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55" name="Line 83"/>
              <p:cNvSpPr>
                <a:spLocks noChangeShapeType="1"/>
              </p:cNvSpPr>
              <p:nvPr/>
            </p:nvSpPr>
            <p:spPr bwMode="auto">
              <a:xfrm flipH="1">
                <a:off x="3984" y="1920"/>
                <a:ext cx="144" cy="96"/>
              </a:xfrm>
              <a:prstGeom prst="line">
                <a:avLst/>
              </a:prstGeom>
              <a:noFill/>
              <a:ln w="571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94356" name="Oval 84"/>
            <p:cNvSpPr>
              <a:spLocks noChangeArrowheads="1"/>
            </p:cNvSpPr>
            <p:nvPr/>
          </p:nvSpPr>
          <p:spPr bwMode="auto">
            <a:xfrm rot="-879325">
              <a:off x="1776" y="1778"/>
              <a:ext cx="1441" cy="1056"/>
            </a:xfrm>
            <a:prstGeom prst="ellipse">
              <a:avLst/>
            </a:prstGeom>
            <a:solidFill>
              <a:srgbClr val="FF9999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23" name="Group 85"/>
            <p:cNvGrpSpPr>
              <a:grpSpLocks/>
            </p:cNvGrpSpPr>
            <p:nvPr/>
          </p:nvGrpSpPr>
          <p:grpSpPr bwMode="auto">
            <a:xfrm>
              <a:off x="1968" y="2018"/>
              <a:ext cx="529" cy="624"/>
              <a:chOff x="1968" y="1872"/>
              <a:chExt cx="529" cy="624"/>
            </a:xfrm>
          </p:grpSpPr>
          <p:sp>
            <p:nvSpPr>
              <p:cNvPr id="694358" name="Oval 86"/>
              <p:cNvSpPr>
                <a:spLocks noChangeArrowheads="1"/>
              </p:cNvSpPr>
              <p:nvPr/>
            </p:nvSpPr>
            <p:spPr bwMode="auto">
              <a:xfrm>
                <a:off x="2064" y="2256"/>
                <a:ext cx="384" cy="240"/>
              </a:xfrm>
              <a:prstGeom prst="ellipse">
                <a:avLst/>
              </a:prstGeom>
              <a:gradFill rotWithShape="0">
                <a:gsLst>
                  <a:gs pos="0">
                    <a:srgbClr val="C0C0C0"/>
                  </a:gs>
                  <a:gs pos="100000">
                    <a:srgbClr val="C0C0C0">
                      <a:gamma/>
                      <a:shade val="58824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59" name="Oval 87"/>
              <p:cNvSpPr>
                <a:spLocks noChangeArrowheads="1"/>
              </p:cNvSpPr>
              <p:nvPr/>
            </p:nvSpPr>
            <p:spPr bwMode="auto">
              <a:xfrm rot="-5400000">
                <a:off x="1873" y="2063"/>
                <a:ext cx="384" cy="193"/>
              </a:xfrm>
              <a:prstGeom prst="ellipse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694360" name="Oval 88"/>
              <p:cNvSpPr>
                <a:spLocks noChangeArrowheads="1"/>
              </p:cNvSpPr>
              <p:nvPr/>
            </p:nvSpPr>
            <p:spPr bwMode="auto">
              <a:xfrm>
                <a:off x="2113" y="1872"/>
                <a:ext cx="384" cy="240"/>
              </a:xfrm>
              <a:prstGeom prst="ellipse">
                <a:avLst/>
              </a:prstGeom>
              <a:gradFill rotWithShape="0">
                <a:gsLst>
                  <a:gs pos="0">
                    <a:srgbClr val="C0C0C0"/>
                  </a:gs>
                  <a:gs pos="100000">
                    <a:srgbClr val="C0C0C0">
                      <a:gamma/>
                      <a:shade val="58824"/>
                      <a:invGamma/>
                    </a:srgbClr>
                  </a:gs>
                </a:gsLst>
                <a:path path="rect">
                  <a:fillToRect l="100000" b="100000"/>
                </a:path>
              </a:gra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pt-BR"/>
              </a:p>
            </p:txBody>
          </p:sp>
        </p:grpSp>
        <p:sp>
          <p:nvSpPr>
            <p:cNvPr id="694361" name="Oval 89"/>
            <p:cNvSpPr>
              <a:spLocks noChangeArrowheads="1"/>
            </p:cNvSpPr>
            <p:nvPr/>
          </p:nvSpPr>
          <p:spPr bwMode="auto">
            <a:xfrm>
              <a:off x="2736" y="1970"/>
              <a:ext cx="144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62" name="Oval 90"/>
            <p:cNvSpPr>
              <a:spLocks noChangeArrowheads="1"/>
            </p:cNvSpPr>
            <p:nvPr/>
          </p:nvSpPr>
          <p:spPr bwMode="auto">
            <a:xfrm>
              <a:off x="2544" y="2018"/>
              <a:ext cx="144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63" name="Oval 91"/>
            <p:cNvSpPr>
              <a:spLocks noChangeArrowheads="1"/>
            </p:cNvSpPr>
            <p:nvPr/>
          </p:nvSpPr>
          <p:spPr bwMode="auto">
            <a:xfrm>
              <a:off x="2735" y="1778"/>
              <a:ext cx="145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64" name="Text Box 92"/>
            <p:cNvSpPr txBox="1">
              <a:spLocks noChangeArrowheads="1"/>
            </p:cNvSpPr>
            <p:nvPr/>
          </p:nvSpPr>
          <p:spPr bwMode="auto">
            <a:xfrm>
              <a:off x="2399" y="2363"/>
              <a:ext cx="91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1800" b="1"/>
                <a:t>Eosinofilo</a:t>
              </a:r>
            </a:p>
          </p:txBody>
        </p:sp>
        <p:sp>
          <p:nvSpPr>
            <p:cNvPr id="694365" name="Freeform 93"/>
            <p:cNvSpPr>
              <a:spLocks/>
            </p:cNvSpPr>
            <p:nvPr/>
          </p:nvSpPr>
          <p:spPr bwMode="auto">
            <a:xfrm>
              <a:off x="1966" y="1780"/>
              <a:ext cx="167" cy="10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77" y="90"/>
                </a:cxn>
                <a:cxn ang="0">
                  <a:pos x="115" y="103"/>
                </a:cxn>
                <a:cxn ang="0">
                  <a:pos x="166" y="0"/>
                </a:cxn>
              </a:cxnLst>
              <a:rect l="0" t="0" r="r" b="b"/>
              <a:pathLst>
                <a:path w="167" h="103">
                  <a:moveTo>
                    <a:pt x="0" y="64"/>
                  </a:moveTo>
                  <a:cubicBezTo>
                    <a:pt x="26" y="73"/>
                    <a:pt x="51" y="81"/>
                    <a:pt x="77" y="90"/>
                  </a:cubicBezTo>
                  <a:cubicBezTo>
                    <a:pt x="90" y="94"/>
                    <a:pt x="115" y="103"/>
                    <a:pt x="115" y="103"/>
                  </a:cubicBezTo>
                  <a:cubicBezTo>
                    <a:pt x="167" y="67"/>
                    <a:pt x="166" y="62"/>
                    <a:pt x="166" y="0"/>
                  </a:cubicBezTo>
                </a:path>
              </a:pathLst>
            </a:custGeom>
            <a:noFill/>
            <a:ln w="76200" cmpd="sng">
              <a:solidFill>
                <a:srgbClr val="990033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66" name="Freeform 94"/>
            <p:cNvSpPr>
              <a:spLocks/>
            </p:cNvSpPr>
            <p:nvPr/>
          </p:nvSpPr>
          <p:spPr bwMode="auto">
            <a:xfrm>
              <a:off x="2329" y="1682"/>
              <a:ext cx="167" cy="103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77" y="90"/>
                </a:cxn>
                <a:cxn ang="0">
                  <a:pos x="115" y="103"/>
                </a:cxn>
                <a:cxn ang="0">
                  <a:pos x="166" y="0"/>
                </a:cxn>
              </a:cxnLst>
              <a:rect l="0" t="0" r="r" b="b"/>
              <a:pathLst>
                <a:path w="167" h="103">
                  <a:moveTo>
                    <a:pt x="0" y="64"/>
                  </a:moveTo>
                  <a:cubicBezTo>
                    <a:pt x="26" y="73"/>
                    <a:pt x="51" y="81"/>
                    <a:pt x="77" y="90"/>
                  </a:cubicBezTo>
                  <a:cubicBezTo>
                    <a:pt x="90" y="94"/>
                    <a:pt x="115" y="103"/>
                    <a:pt x="115" y="103"/>
                  </a:cubicBezTo>
                  <a:cubicBezTo>
                    <a:pt x="167" y="67"/>
                    <a:pt x="166" y="62"/>
                    <a:pt x="166" y="0"/>
                  </a:cubicBezTo>
                </a:path>
              </a:pathLst>
            </a:custGeom>
            <a:noFill/>
            <a:ln w="76200" cmpd="sng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67" name="Oval 95"/>
            <p:cNvSpPr>
              <a:spLocks noChangeArrowheads="1"/>
            </p:cNvSpPr>
            <p:nvPr/>
          </p:nvSpPr>
          <p:spPr bwMode="auto">
            <a:xfrm>
              <a:off x="2880" y="1922"/>
              <a:ext cx="145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68" name="Oval 96"/>
            <p:cNvSpPr>
              <a:spLocks noChangeArrowheads="1"/>
            </p:cNvSpPr>
            <p:nvPr/>
          </p:nvSpPr>
          <p:spPr bwMode="auto">
            <a:xfrm>
              <a:off x="2880" y="2210"/>
              <a:ext cx="145" cy="96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69" name="AutoShape 97"/>
            <p:cNvSpPr>
              <a:spLocks noChangeArrowheads="1"/>
            </p:cNvSpPr>
            <p:nvPr/>
          </p:nvSpPr>
          <p:spPr bwMode="auto">
            <a:xfrm>
              <a:off x="2400" y="1394"/>
              <a:ext cx="192" cy="192"/>
            </a:xfrm>
            <a:prstGeom prst="irregularSeal1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70" name="AutoShape 98"/>
            <p:cNvSpPr>
              <a:spLocks noChangeArrowheads="1"/>
            </p:cNvSpPr>
            <p:nvPr/>
          </p:nvSpPr>
          <p:spPr bwMode="auto">
            <a:xfrm>
              <a:off x="2880" y="1202"/>
              <a:ext cx="192" cy="192"/>
            </a:xfrm>
            <a:prstGeom prst="irregularSeal1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71" name="AutoShape 99"/>
            <p:cNvSpPr>
              <a:spLocks noChangeArrowheads="1"/>
            </p:cNvSpPr>
            <p:nvPr/>
          </p:nvSpPr>
          <p:spPr bwMode="auto">
            <a:xfrm>
              <a:off x="2880" y="1490"/>
              <a:ext cx="192" cy="192"/>
            </a:xfrm>
            <a:prstGeom prst="irregularSeal1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694372" name="Text Box 100"/>
            <p:cNvSpPr txBox="1">
              <a:spLocks noChangeArrowheads="1"/>
            </p:cNvSpPr>
            <p:nvPr/>
          </p:nvSpPr>
          <p:spPr bwMode="auto">
            <a:xfrm>
              <a:off x="288" y="3170"/>
              <a:ext cx="5088" cy="7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pt-BR" b="1" dirty="0"/>
                <a:t>CITOTOXICIDADE MEDIADA  POR CÉLULAS</a:t>
              </a:r>
            </a:p>
            <a:p>
              <a:pPr algn="ctr">
                <a:spcBef>
                  <a:spcPct val="50000"/>
                </a:spcBef>
              </a:pPr>
              <a:r>
                <a:rPr lang="pt-BR" b="1" dirty="0"/>
                <a:t> DEPENDENTE DE ANTICORPO – ADCC</a:t>
              </a:r>
            </a:p>
            <a:p>
              <a:pPr algn="ctr">
                <a:spcBef>
                  <a:spcPct val="50000"/>
                </a:spcBef>
              </a:pPr>
              <a:r>
                <a:rPr lang="pt-BR" b="1" dirty="0">
                  <a:solidFill>
                    <a:srgbClr val="FF0000"/>
                  </a:solidFill>
                </a:rPr>
                <a:t>PERMEABILIDADE INTESTINAL (DIARHEIA)   XLNT!!!!</a:t>
              </a:r>
            </a:p>
          </p:txBody>
        </p:sp>
        <p:sp>
          <p:nvSpPr>
            <p:cNvPr id="694373" name="Text Box 101"/>
            <p:cNvSpPr txBox="1">
              <a:spLocks noChangeArrowheads="1"/>
            </p:cNvSpPr>
            <p:nvPr/>
          </p:nvSpPr>
          <p:spPr bwMode="auto">
            <a:xfrm>
              <a:off x="3456" y="1586"/>
              <a:ext cx="2016" cy="1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pt-BR" sz="2000" b="1" dirty="0"/>
                <a:t>RECEPTORES PARA</a:t>
              </a:r>
              <a:r>
                <a:rPr lang="pt-BR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pt-BR" sz="2000" b="1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IgG</a:t>
              </a:r>
              <a:r>
                <a:rPr lang="pt-BR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pt-BR" sz="2000" b="1" dirty="0"/>
                <a:t>e </a:t>
              </a:r>
              <a:r>
                <a:rPr lang="pt-BR" sz="2000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pt-BR" b="1" dirty="0" err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IgE</a:t>
              </a:r>
              <a:r>
                <a:rPr lang="pt-BR" sz="2000" b="1" dirty="0"/>
                <a:t>   INTERAÇÃO</a:t>
              </a:r>
            </a:p>
            <a:p>
              <a:pPr>
                <a:spcBef>
                  <a:spcPct val="50000"/>
                </a:spcBef>
              </a:pPr>
              <a:r>
                <a:rPr lang="pt-BR" sz="2000" b="1" dirty="0"/>
                <a:t>LIBERAÇÃO DE GRÂNULOS COM PROTEINA BÁSICA</a:t>
              </a:r>
              <a:br>
                <a:rPr lang="pt-BR" sz="2000" b="1" dirty="0"/>
              </a:br>
              <a:r>
                <a:rPr lang="pt-BR" sz="2000" b="1" dirty="0"/>
                <a:t> LESÃO CUTÍCULA </a:t>
              </a:r>
            </a:p>
          </p:txBody>
        </p:sp>
        <p:sp>
          <p:nvSpPr>
            <p:cNvPr id="694374" name="Line 102"/>
            <p:cNvSpPr>
              <a:spLocks noChangeShapeType="1"/>
            </p:cNvSpPr>
            <p:nvPr/>
          </p:nvSpPr>
          <p:spPr bwMode="auto">
            <a:xfrm>
              <a:off x="1020" y="709"/>
              <a:ext cx="635" cy="590"/>
            </a:xfrm>
            <a:prstGeom prst="line">
              <a:avLst/>
            </a:prstGeom>
            <a:noFill/>
            <a:ln w="76200">
              <a:solidFill>
                <a:srgbClr val="FF66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pt-BR"/>
            </a:p>
          </p:txBody>
        </p:sp>
        <p:sp>
          <p:nvSpPr>
            <p:cNvPr id="694375" name="Text Box 103"/>
            <p:cNvSpPr txBox="1">
              <a:spLocks noChangeArrowheads="1"/>
            </p:cNvSpPr>
            <p:nvPr/>
          </p:nvSpPr>
          <p:spPr bwMode="auto">
            <a:xfrm>
              <a:off x="612" y="346"/>
              <a:ext cx="1497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pt-BR" sz="3200" b="1">
                  <a:latin typeface="Arial" pitchFamily="34" charset="0"/>
                </a:rPr>
                <a:t>VERME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9231380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166428" y="1019354"/>
            <a:ext cx="772605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 braço efetor do sistema imune (isto é, </a:t>
            </a:r>
            <a:r>
              <a:rPr lang="pt-BR" sz="2400" dirty="0" err="1"/>
              <a:t>actividade</a:t>
            </a:r>
            <a:r>
              <a:rPr lang="pt-BR" sz="2400" dirty="0"/>
              <a:t> citotóxica) na defesa contra agentes patogénicos </a:t>
            </a:r>
          </a:p>
          <a:p>
            <a:r>
              <a:rPr lang="pt-BR" sz="2400" dirty="0"/>
              <a:t>e tumores </a:t>
            </a:r>
          </a:p>
          <a:p>
            <a:r>
              <a:rPr lang="pt-BR" sz="2400" dirty="0"/>
              <a:t>é </a:t>
            </a:r>
          </a:p>
          <a:p>
            <a:r>
              <a:rPr lang="pt-BR" sz="2400" dirty="0"/>
              <a:t>o mesmo que agir em </a:t>
            </a:r>
            <a:r>
              <a:rPr lang="pt-BR" sz="3600" dirty="0"/>
              <a:t>hipersensibilidade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077128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73" y="3836794"/>
            <a:ext cx="3563667" cy="216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267892" y="38100"/>
            <a:ext cx="2876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dirty="0"/>
              <a:t>Scenario</a:t>
            </a:r>
            <a:endParaRPr lang="en-US" sz="6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9421" y="2576947"/>
            <a:ext cx="4330700" cy="352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30200" y="110218"/>
            <a:ext cx="1814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Patógeno </a:t>
            </a:r>
            <a:endParaRPr lang="en-US" sz="32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029" y="913440"/>
            <a:ext cx="4787542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97029" y="3069318"/>
            <a:ext cx="1388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Tumor </a:t>
            </a:r>
            <a:endParaRPr lang="en-US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642267" y="2761540"/>
            <a:ext cx="14157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Vida </a:t>
            </a:r>
          </a:p>
          <a:p>
            <a:r>
              <a:rPr lang="sv-SE" sz="3600" b="1" dirty="0"/>
              <a:t>ou </a:t>
            </a:r>
          </a:p>
          <a:p>
            <a:r>
              <a:rPr lang="sv-SE" sz="3600" b="1" dirty="0"/>
              <a:t>Morte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xmlns="" val="2863822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8">
            <a:extLst>
              <a:ext uri="{FF2B5EF4-FFF2-40B4-BE49-F238E27FC236}">
                <a16:creationId xmlns:a16="http://schemas.microsoft.com/office/drawing/2014/main" xmlns="" id="{91E5BCF4-121A-4281-8FB6-BF68D5947523}"/>
              </a:ext>
            </a:extLst>
          </p:cNvPr>
          <p:cNvGrpSpPr>
            <a:grpSpLocks/>
          </p:cNvGrpSpPr>
          <p:nvPr/>
        </p:nvGrpSpPr>
        <p:grpSpPr bwMode="auto">
          <a:xfrm>
            <a:off x="1111250" y="381000"/>
            <a:ext cx="6629400" cy="5856288"/>
            <a:chOff x="700" y="240"/>
            <a:chExt cx="4176" cy="3689"/>
          </a:xfrm>
        </p:grpSpPr>
        <p:pic>
          <p:nvPicPr>
            <p:cNvPr id="3075" name="Picture 4">
              <a:extLst>
                <a:ext uri="{FF2B5EF4-FFF2-40B4-BE49-F238E27FC236}">
                  <a16:creationId xmlns:a16="http://schemas.microsoft.com/office/drawing/2014/main" xmlns="" id="{A116FDB3-EFD8-401B-9C44-A50371FF9E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118"/>
            <a:stretch>
              <a:fillRect/>
            </a:stretch>
          </p:blipFill>
          <p:spPr bwMode="auto">
            <a:xfrm>
              <a:off x="700" y="240"/>
              <a:ext cx="4176" cy="3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6" name="Text Box 6">
              <a:extLst>
                <a:ext uri="{FF2B5EF4-FFF2-40B4-BE49-F238E27FC236}">
                  <a16:creationId xmlns:a16="http://schemas.microsoft.com/office/drawing/2014/main" xmlns="" id="{7AF51181-2298-4EFF-A11E-08B2AC4923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6" y="542"/>
              <a:ext cx="680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1600" b="1"/>
                <a:t>igM, IgG</a:t>
              </a:r>
            </a:p>
          </p:txBody>
        </p:sp>
        <p:sp>
          <p:nvSpPr>
            <p:cNvPr id="3077" name="Text Box 7">
              <a:extLst>
                <a:ext uri="{FF2B5EF4-FFF2-40B4-BE49-F238E27FC236}">
                  <a16:creationId xmlns:a16="http://schemas.microsoft.com/office/drawing/2014/main" xmlns="" id="{4A2D00D7-D978-453B-A9AB-9E28D2C6B3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59" y="542"/>
              <a:ext cx="635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1600" b="1"/>
                <a:t>igM, IgG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2714101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8">
            <a:extLst>
              <a:ext uri="{FF2B5EF4-FFF2-40B4-BE49-F238E27FC236}">
                <a16:creationId xmlns:a16="http://schemas.microsoft.com/office/drawing/2014/main" xmlns="" id="{2E4C15E9-109A-4D02-889A-C013F798B33A}"/>
              </a:ext>
            </a:extLst>
          </p:cNvPr>
          <p:cNvGrpSpPr>
            <a:grpSpLocks/>
          </p:cNvGrpSpPr>
          <p:nvPr/>
        </p:nvGrpSpPr>
        <p:grpSpPr bwMode="auto">
          <a:xfrm>
            <a:off x="2035175" y="596900"/>
            <a:ext cx="5129213" cy="5784850"/>
            <a:chOff x="760" y="376"/>
            <a:chExt cx="3231" cy="3644"/>
          </a:xfrm>
        </p:grpSpPr>
        <p:pic>
          <p:nvPicPr>
            <p:cNvPr id="4099" name="Picture 5">
              <a:extLst>
                <a:ext uri="{FF2B5EF4-FFF2-40B4-BE49-F238E27FC236}">
                  <a16:creationId xmlns:a16="http://schemas.microsoft.com/office/drawing/2014/main" xmlns="" id="{9F72D667-D576-4CB4-94B6-E61033634D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9884" b="5400"/>
            <a:stretch>
              <a:fillRect/>
            </a:stretch>
          </p:blipFill>
          <p:spPr bwMode="auto">
            <a:xfrm>
              <a:off x="760" y="376"/>
              <a:ext cx="2165" cy="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0" name="Picture 6">
              <a:extLst>
                <a:ext uri="{FF2B5EF4-FFF2-40B4-BE49-F238E27FC236}">
                  <a16:creationId xmlns:a16="http://schemas.microsoft.com/office/drawing/2014/main" xmlns="" id="{FD50A9FA-9FF9-4673-BC57-C4CF23E136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4283" b="5400"/>
            <a:stretch>
              <a:fillRect/>
            </a:stretch>
          </p:blipFill>
          <p:spPr bwMode="auto">
            <a:xfrm>
              <a:off x="2880" y="376"/>
              <a:ext cx="1111" cy="3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1" name="Text Box 7">
              <a:extLst>
                <a:ext uri="{FF2B5EF4-FFF2-40B4-BE49-F238E27FC236}">
                  <a16:creationId xmlns:a16="http://schemas.microsoft.com/office/drawing/2014/main" xmlns="" id="{11F0C98A-4A53-4C99-9671-FB1FFA85CA1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53" y="391"/>
              <a:ext cx="7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1400" b="1">
                  <a:latin typeface="Tahoma" panose="020B0604030504040204" pitchFamily="34" charset="0"/>
                </a:rPr>
                <a:t>Type IV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23814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>
            <a:extLst>
              <a:ext uri="{FF2B5EF4-FFF2-40B4-BE49-F238E27FC236}">
                <a16:creationId xmlns:a16="http://schemas.microsoft.com/office/drawing/2014/main" xmlns="" id="{5CE28776-5E0A-46F3-AFDA-6F3A93B13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60350"/>
            <a:ext cx="71278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en-US" sz="2800" b="1">
                <a:latin typeface="Comic Sans MS" panose="030F0702030302020204" pitchFamily="66" charset="0"/>
              </a:rPr>
              <a:t>TIPO I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en-US" sz="2800" b="1">
                <a:latin typeface="Comic Sans MS" panose="030F0702030302020204" pitchFamily="66" charset="0"/>
              </a:rPr>
              <a:t>HIPERSENSIBILIDADE IMEDIATA</a:t>
            </a:r>
          </a:p>
        </p:txBody>
      </p:sp>
      <p:grpSp>
        <p:nvGrpSpPr>
          <p:cNvPr id="5123" name="Group 15">
            <a:extLst>
              <a:ext uri="{FF2B5EF4-FFF2-40B4-BE49-F238E27FC236}">
                <a16:creationId xmlns:a16="http://schemas.microsoft.com/office/drawing/2014/main" xmlns="" id="{B982B921-2D2B-47E0-BFA5-3865C62B2597}"/>
              </a:ext>
            </a:extLst>
          </p:cNvPr>
          <p:cNvGrpSpPr>
            <a:grpSpLocks/>
          </p:cNvGrpSpPr>
          <p:nvPr/>
        </p:nvGrpSpPr>
        <p:grpSpPr bwMode="auto">
          <a:xfrm>
            <a:off x="323850" y="1449388"/>
            <a:ext cx="3816350" cy="4356100"/>
            <a:chOff x="385" y="913"/>
            <a:chExt cx="2177" cy="2517"/>
          </a:xfrm>
        </p:grpSpPr>
        <p:grpSp>
          <p:nvGrpSpPr>
            <p:cNvPr id="5129" name="Group 14">
              <a:extLst>
                <a:ext uri="{FF2B5EF4-FFF2-40B4-BE49-F238E27FC236}">
                  <a16:creationId xmlns:a16="http://schemas.microsoft.com/office/drawing/2014/main" xmlns="" id="{3F5989FB-79D3-492E-8C90-CC6E0423C3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75" y="913"/>
              <a:ext cx="1587" cy="2517"/>
              <a:chOff x="975" y="913"/>
              <a:chExt cx="1587" cy="2517"/>
            </a:xfrm>
          </p:grpSpPr>
          <p:pic>
            <p:nvPicPr>
              <p:cNvPr id="5131" name="Picture 5" descr="fig10">
                <a:extLst>
                  <a:ext uri="{FF2B5EF4-FFF2-40B4-BE49-F238E27FC236}">
                    <a16:creationId xmlns:a16="http://schemas.microsoft.com/office/drawing/2014/main" xmlns="" id="{7DAC25C1-97B7-4314-8C2D-157D1DE798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8000"/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33437" r="12140" b="56023"/>
              <a:stretch>
                <a:fillRect/>
              </a:stretch>
            </p:blipFill>
            <p:spPr bwMode="auto">
              <a:xfrm>
                <a:off x="975" y="913"/>
                <a:ext cx="1587" cy="2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2" name="Rectangle 7">
                <a:extLst>
                  <a:ext uri="{FF2B5EF4-FFF2-40B4-BE49-F238E27FC236}">
                    <a16:creationId xmlns:a16="http://schemas.microsoft.com/office/drawing/2014/main" xmlns="" id="{53520E89-82C9-4A2B-822F-8A2AB09181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2" y="3249"/>
                <a:ext cx="136" cy="18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pic>
          <p:nvPicPr>
            <p:cNvPr id="5130" name="Picture 12" descr="fig10">
              <a:extLst>
                <a:ext uri="{FF2B5EF4-FFF2-40B4-BE49-F238E27FC236}">
                  <a16:creationId xmlns:a16="http://schemas.microsoft.com/office/drawing/2014/main" xmlns="" id="{8D656752-F80C-4E47-BB30-CB872F00F1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8108" b="56023"/>
            <a:stretch>
              <a:fillRect/>
            </a:stretch>
          </p:blipFill>
          <p:spPr bwMode="auto">
            <a:xfrm>
              <a:off x="385" y="1071"/>
              <a:ext cx="771" cy="2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124" name="Group 17">
            <a:extLst>
              <a:ext uri="{FF2B5EF4-FFF2-40B4-BE49-F238E27FC236}">
                <a16:creationId xmlns:a16="http://schemas.microsoft.com/office/drawing/2014/main" xmlns="" id="{F4C621F8-0384-47AB-AA2C-703770CD0D5B}"/>
              </a:ext>
            </a:extLst>
          </p:cNvPr>
          <p:cNvGrpSpPr>
            <a:grpSpLocks/>
          </p:cNvGrpSpPr>
          <p:nvPr/>
        </p:nvGrpSpPr>
        <p:grpSpPr bwMode="auto">
          <a:xfrm>
            <a:off x="5508625" y="1773238"/>
            <a:ext cx="3600450" cy="3527425"/>
            <a:chOff x="3243" y="1117"/>
            <a:chExt cx="2086" cy="2041"/>
          </a:xfrm>
        </p:grpSpPr>
        <p:pic>
          <p:nvPicPr>
            <p:cNvPr id="5126" name="Picture 9" descr="fig10">
              <a:extLst>
                <a:ext uri="{FF2B5EF4-FFF2-40B4-BE49-F238E27FC236}">
                  <a16:creationId xmlns:a16="http://schemas.microsoft.com/office/drawing/2014/main" xmlns="" id="{7A30CE65-C91E-4388-8F28-23572BEFC7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2121" t="56522"/>
            <a:stretch>
              <a:fillRect/>
            </a:stretch>
          </p:blipFill>
          <p:spPr bwMode="auto">
            <a:xfrm>
              <a:off x="3243" y="1208"/>
              <a:ext cx="1785" cy="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7" name="Picture 10" descr="fig10">
              <a:extLst>
                <a:ext uri="{FF2B5EF4-FFF2-40B4-BE49-F238E27FC236}">
                  <a16:creationId xmlns:a16="http://schemas.microsoft.com/office/drawing/2014/main" xmlns="" id="{7CE2233E-A51D-4448-B8F8-848E027F6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contras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7768" r="67879" b="30905"/>
            <a:stretch>
              <a:fillRect/>
            </a:stretch>
          </p:blipFill>
          <p:spPr bwMode="auto">
            <a:xfrm>
              <a:off x="4649" y="1253"/>
              <a:ext cx="680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28" name="Rectangle 16">
              <a:extLst>
                <a:ext uri="{FF2B5EF4-FFF2-40B4-BE49-F238E27FC236}">
                  <a16:creationId xmlns:a16="http://schemas.microsoft.com/office/drawing/2014/main" xmlns="" id="{355CE5F6-0C1F-4A35-ACCA-AC06AAEB00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" y="1117"/>
              <a:ext cx="272" cy="2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5125" name="Line 18">
            <a:extLst>
              <a:ext uri="{FF2B5EF4-FFF2-40B4-BE49-F238E27FC236}">
                <a16:creationId xmlns:a16="http://schemas.microsoft.com/office/drawing/2014/main" xmlns="" id="{384E5234-DCB7-4024-A250-1CBE1234E8C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40200" y="2781300"/>
            <a:ext cx="1728788" cy="18002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340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4">
            <a:extLst>
              <a:ext uri="{FF2B5EF4-FFF2-40B4-BE49-F238E27FC236}">
                <a16:creationId xmlns:a16="http://schemas.microsoft.com/office/drawing/2014/main" xmlns="" id="{E5D71704-0B57-428B-A422-438C30B8DD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333375"/>
            <a:ext cx="640873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3000" b="1">
                <a:latin typeface="Comic Sans MS" panose="030F0702030302020204" pitchFamily="66" charset="0"/>
              </a:rPr>
              <a:t>CARACTERÍSTICAS GERAIS</a:t>
            </a:r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xmlns="" id="{B42DF470-62EA-4EB3-9728-D2D653CFF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41438"/>
            <a:ext cx="7345363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2400"/>
              <a:t>Predisposição genética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2400"/>
              <a:t>Antígenos são chamados de alérgenos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2400"/>
              <a:t>Ativação de células T</a:t>
            </a:r>
            <a:r>
              <a:rPr lang="pt-BR" altLang="en-US" sz="1600"/>
              <a:t>H</a:t>
            </a:r>
            <a:r>
              <a:rPr lang="pt-BR" altLang="en-US" sz="2400"/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2400"/>
              <a:t>Reações vasculares e do músculo liso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2400"/>
              <a:t>Acompanhada de fase tardia</a:t>
            </a: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xmlns="" id="{7829ADD2-E85B-427B-8297-9012D3FB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221163"/>
            <a:ext cx="7488238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pt-BR" altLang="en-US" sz="2400" b="1"/>
              <a:t>Manifestações Clínicas</a:t>
            </a:r>
            <a:r>
              <a:rPr lang="pt-BR" altLang="en-US" sz="2400"/>
              <a:t>: Alergia das mucosas</a:t>
            </a:r>
          </a:p>
          <a:p>
            <a:pPr eaLnBrk="1" hangingPunct="1">
              <a:lnSpc>
                <a:spcPct val="130000"/>
              </a:lnSpc>
            </a:pPr>
            <a:r>
              <a:rPr lang="pt-BR" altLang="en-US" sz="2400"/>
              <a:t>			         Alergias alimentares</a:t>
            </a:r>
          </a:p>
          <a:p>
            <a:pPr eaLnBrk="1" hangingPunct="1">
              <a:lnSpc>
                <a:spcPct val="130000"/>
              </a:lnSpc>
            </a:pPr>
            <a:r>
              <a:rPr lang="pt-BR" altLang="en-US" sz="2400"/>
              <a:t>			         Asma</a:t>
            </a:r>
          </a:p>
          <a:p>
            <a:pPr eaLnBrk="1" hangingPunct="1">
              <a:lnSpc>
                <a:spcPct val="130000"/>
              </a:lnSpc>
            </a:pPr>
            <a:r>
              <a:rPr lang="pt-BR" altLang="en-US" sz="2400"/>
              <a:t>			         Anafilaxia sistêmica	</a:t>
            </a:r>
          </a:p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endParaRPr lang="pt-BR" altLang="en-US" sz="2400"/>
          </a:p>
        </p:txBody>
      </p:sp>
    </p:spTree>
    <p:extLst>
      <p:ext uri="{BB962C8B-B14F-4D97-AF65-F5344CB8AC3E}">
        <p14:creationId xmlns:p14="http://schemas.microsoft.com/office/powerpoint/2010/main" xmlns="" val="65472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fig18">
            <a:extLst>
              <a:ext uri="{FF2B5EF4-FFF2-40B4-BE49-F238E27FC236}">
                <a16:creationId xmlns:a16="http://schemas.microsoft.com/office/drawing/2014/main" xmlns="" id="{2F146188-E764-41C3-BE61-AE7A524AA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341438"/>
            <a:ext cx="4132262" cy="50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6">
            <a:extLst>
              <a:ext uri="{FF2B5EF4-FFF2-40B4-BE49-F238E27FC236}">
                <a16:creationId xmlns:a16="http://schemas.microsoft.com/office/drawing/2014/main" xmlns="" id="{CCE9D936-E82B-4B19-AC80-2B2B9A337F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79388"/>
            <a:ext cx="626427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en-US" sz="2800">
                <a:latin typeface="Comic Sans MS" panose="030F0702030302020204" pitchFamily="66" charset="0"/>
              </a:rPr>
              <a:t>Fases da hipersensibilidade </a:t>
            </a:r>
          </a:p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en-US" sz="2800">
                <a:latin typeface="Comic Sans MS" panose="030F0702030302020204" pitchFamily="66" charset="0"/>
              </a:rPr>
              <a:t>do tipo I</a:t>
            </a:r>
          </a:p>
        </p:txBody>
      </p:sp>
    </p:spTree>
    <p:extLst>
      <p:ext uri="{BB962C8B-B14F-4D97-AF65-F5344CB8AC3E}">
        <p14:creationId xmlns:p14="http://schemas.microsoft.com/office/powerpoint/2010/main" xmlns="" val="30272818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fig23">
            <a:extLst>
              <a:ext uri="{FF2B5EF4-FFF2-40B4-BE49-F238E27FC236}">
                <a16:creationId xmlns:a16="http://schemas.microsoft.com/office/drawing/2014/main" xmlns="" id="{FA7ED7C8-0338-47CA-AFE6-DE79428021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6102"/>
          <a:stretch>
            <a:fillRect/>
          </a:stretch>
        </p:blipFill>
        <p:spPr bwMode="auto">
          <a:xfrm>
            <a:off x="1692275" y="1484313"/>
            <a:ext cx="5545138" cy="351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5">
            <a:extLst>
              <a:ext uri="{FF2B5EF4-FFF2-40B4-BE49-F238E27FC236}">
                <a16:creationId xmlns:a16="http://schemas.microsoft.com/office/drawing/2014/main" xmlns="" id="{CCB5DEE6-2CD1-43E4-901D-E234C498D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60350"/>
            <a:ext cx="66246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3200">
                <a:latin typeface="Comic Sans MS" panose="030F0702030302020204" pitchFamily="66" charset="0"/>
              </a:rPr>
              <a:t>Manifestações Clínicas</a:t>
            </a:r>
          </a:p>
        </p:txBody>
      </p:sp>
    </p:spTree>
    <p:extLst>
      <p:ext uri="{BB962C8B-B14F-4D97-AF65-F5344CB8AC3E}">
        <p14:creationId xmlns:p14="http://schemas.microsoft.com/office/powerpoint/2010/main" xmlns="" val="15537057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fig20">
            <a:extLst>
              <a:ext uri="{FF2B5EF4-FFF2-40B4-BE49-F238E27FC236}">
                <a16:creationId xmlns:a16="http://schemas.microsoft.com/office/drawing/2014/main" xmlns="" id="{B09E00B5-0E69-46DD-9508-C572F568A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341438"/>
            <a:ext cx="5040312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6">
            <a:extLst>
              <a:ext uri="{FF2B5EF4-FFF2-40B4-BE49-F238E27FC236}">
                <a16:creationId xmlns:a16="http://schemas.microsoft.com/office/drawing/2014/main" xmlns="" id="{649BFD75-EFC6-43A2-8231-C90EFE599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260350"/>
            <a:ext cx="66246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3200">
                <a:latin typeface="Comic Sans MS" panose="030F0702030302020204" pitchFamily="66" charset="0"/>
              </a:rPr>
              <a:t>Asma brôquica</a:t>
            </a:r>
          </a:p>
        </p:txBody>
      </p:sp>
    </p:spTree>
    <p:extLst>
      <p:ext uri="{BB962C8B-B14F-4D97-AF65-F5344CB8AC3E}">
        <p14:creationId xmlns:p14="http://schemas.microsoft.com/office/powerpoint/2010/main" xmlns="" val="2612455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ypse17">
            <a:extLst>
              <a:ext uri="{FF2B5EF4-FFF2-40B4-BE49-F238E27FC236}">
                <a16:creationId xmlns:a16="http://schemas.microsoft.com/office/drawing/2014/main" xmlns="" id="{B2370E53-391C-4D33-AB97-951CD65B8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2392363"/>
            <a:ext cx="3816350" cy="3568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13317" name="Picture 5" descr="Hypse16">
            <a:extLst>
              <a:ext uri="{FF2B5EF4-FFF2-40B4-BE49-F238E27FC236}">
                <a16:creationId xmlns:a16="http://schemas.microsoft.com/office/drawing/2014/main" xmlns="" id="{2543831B-FE2A-49EF-A4A6-A3A5D3C52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2163" y="2420938"/>
            <a:ext cx="4541837" cy="3060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18436" name="Text Box 6">
            <a:extLst>
              <a:ext uri="{FF2B5EF4-FFF2-40B4-BE49-F238E27FC236}">
                <a16:creationId xmlns:a16="http://schemas.microsoft.com/office/drawing/2014/main" xmlns="" id="{8EC8E663-5084-48A1-A75A-28A2BED787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813" y="260350"/>
            <a:ext cx="67691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3200" b="1">
                <a:latin typeface="Comic Sans MS" panose="030F0702030302020204" pitchFamily="66" charset="0"/>
              </a:rPr>
              <a:t>Teste para determinar o Alérgeno</a:t>
            </a:r>
          </a:p>
        </p:txBody>
      </p:sp>
    </p:spTree>
    <p:extLst>
      <p:ext uri="{BB962C8B-B14F-4D97-AF65-F5344CB8AC3E}">
        <p14:creationId xmlns:p14="http://schemas.microsoft.com/office/powerpoint/2010/main" xmlns="" val="4244316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fig24">
            <a:extLst>
              <a:ext uri="{FF2B5EF4-FFF2-40B4-BE49-F238E27FC236}">
                <a16:creationId xmlns:a16="http://schemas.microsoft.com/office/drawing/2014/main" xmlns="" id="{32BAF829-4FDE-47F9-9B3C-6288FA4F1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088" y="1844675"/>
            <a:ext cx="7777162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5">
            <a:extLst>
              <a:ext uri="{FF2B5EF4-FFF2-40B4-BE49-F238E27FC236}">
                <a16:creationId xmlns:a16="http://schemas.microsoft.com/office/drawing/2014/main" xmlns="" id="{6AB9DB6A-F902-4E54-BED1-343C2A147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33375"/>
            <a:ext cx="53292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3200" b="1">
                <a:latin typeface="Comic Sans MS" panose="030F0702030302020204" pitchFamily="66" charset="0"/>
              </a:rPr>
              <a:t>Processo de Dessensibilização</a:t>
            </a:r>
          </a:p>
        </p:txBody>
      </p:sp>
    </p:spTree>
    <p:extLst>
      <p:ext uri="{BB962C8B-B14F-4D97-AF65-F5344CB8AC3E}">
        <p14:creationId xmlns:p14="http://schemas.microsoft.com/office/powerpoint/2010/main" xmlns="" val="7220685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xmlns="" id="{C2C9905B-FF95-4605-A44C-BFEF8DE2D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33375"/>
            <a:ext cx="532923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3200" b="1">
                <a:latin typeface="Comic Sans MS" panose="030F0702030302020204" pitchFamily="66" charset="0"/>
              </a:rPr>
              <a:t>Processo de Dessensibilização</a:t>
            </a:r>
          </a:p>
        </p:txBody>
      </p:sp>
      <p:pic>
        <p:nvPicPr>
          <p:cNvPr id="15365" name="Picture 5" descr="Hypse20">
            <a:extLst>
              <a:ext uri="{FF2B5EF4-FFF2-40B4-BE49-F238E27FC236}">
                <a16:creationId xmlns:a16="http://schemas.microsoft.com/office/drawing/2014/main" xmlns="" id="{AAD21403-6C05-4379-883F-64E34F80A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752600"/>
            <a:ext cx="6553200" cy="4416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60324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73" y="3836794"/>
            <a:ext cx="3563667" cy="216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267892" y="38100"/>
            <a:ext cx="2876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6000" dirty="0"/>
              <a:t>Scenario</a:t>
            </a:r>
            <a:endParaRPr lang="en-US" sz="6000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9421" y="2576947"/>
            <a:ext cx="4330700" cy="3529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30200" y="110218"/>
            <a:ext cx="18149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Patógeno </a:t>
            </a:r>
            <a:endParaRPr lang="en-US" sz="32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029" y="913440"/>
            <a:ext cx="4787542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197029" y="3069318"/>
            <a:ext cx="13885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200" dirty="0"/>
              <a:t>Tumor </a:t>
            </a:r>
            <a:endParaRPr lang="en-US" sz="32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7642267" y="2761540"/>
            <a:ext cx="14157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/>
              <a:t>Vida </a:t>
            </a:r>
          </a:p>
          <a:p>
            <a:r>
              <a:rPr lang="sv-SE" sz="3600" b="1" dirty="0"/>
              <a:t>ou </a:t>
            </a:r>
          </a:p>
          <a:p>
            <a:r>
              <a:rPr lang="sv-SE" sz="3600" b="1" dirty="0"/>
              <a:t>Morte</a:t>
            </a:r>
            <a:endParaRPr lang="en-US" sz="36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FCC15843-9E1A-4BCD-B98A-1071C60AC83B}"/>
              </a:ext>
            </a:extLst>
          </p:cNvPr>
          <p:cNvSpPr txBox="1"/>
          <p:nvPr/>
        </p:nvSpPr>
        <p:spPr>
          <a:xfrm>
            <a:off x="5331899" y="1409563"/>
            <a:ext cx="27856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Convivência </a:t>
            </a:r>
            <a:endParaRPr lang="en-US" sz="40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C7F3E0C7-2A5F-4FB4-B08B-2838DC4CB137}"/>
              </a:ext>
            </a:extLst>
          </p:cNvPr>
          <p:cNvSpPr txBox="1"/>
          <p:nvPr/>
        </p:nvSpPr>
        <p:spPr>
          <a:xfrm>
            <a:off x="323696" y="5831287"/>
            <a:ext cx="26698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Eliminação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725475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>
            <a:extLst>
              <a:ext uri="{FF2B5EF4-FFF2-40B4-BE49-F238E27FC236}">
                <a16:creationId xmlns:a16="http://schemas.microsoft.com/office/drawing/2014/main" xmlns="" id="{63650A6A-E4A2-45F6-8B21-B640F7065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30225"/>
            <a:ext cx="71278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en-US" sz="2800" b="1">
                <a:latin typeface="Comic Sans MS" panose="030F0702030302020204" pitchFamily="66" charset="0"/>
              </a:rPr>
              <a:t>HIPERSENSIBILIDADE DO TIPO II</a:t>
            </a:r>
          </a:p>
        </p:txBody>
      </p:sp>
      <p:pic>
        <p:nvPicPr>
          <p:cNvPr id="22531" name="Picture 3" descr="fig3">
            <a:extLst>
              <a:ext uri="{FF2B5EF4-FFF2-40B4-BE49-F238E27FC236}">
                <a16:creationId xmlns:a16="http://schemas.microsoft.com/office/drawing/2014/main" xmlns="" id="{6164074C-6D47-48F9-ABBB-646AF2FED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1420"/>
          <a:stretch>
            <a:fillRect/>
          </a:stretch>
        </p:blipFill>
        <p:spPr bwMode="auto">
          <a:xfrm>
            <a:off x="1547813" y="1163638"/>
            <a:ext cx="64801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ext Box 4">
            <a:extLst>
              <a:ext uri="{FF2B5EF4-FFF2-40B4-BE49-F238E27FC236}">
                <a16:creationId xmlns:a16="http://schemas.microsoft.com/office/drawing/2014/main" xmlns="" id="{922CF80E-2479-473A-A8D5-67D0569B4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63" y="3954463"/>
            <a:ext cx="7273925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en-US" sz="2400"/>
              <a:t>Anticorpos contra antígenos fixados nas células ou tecidos próprios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en-US" sz="2400"/>
              <a:t>Normalmente não ocorre de maneira sistêmica</a:t>
            </a:r>
          </a:p>
          <a:p>
            <a:pPr algn="just" eaLnBrk="1" hangingPunct="1">
              <a:spcBef>
                <a:spcPct val="50000"/>
              </a:spcBef>
            </a:pPr>
            <a:r>
              <a:rPr lang="pt-BR" altLang="en-US" sz="2400"/>
              <a:t>Pode ocorrer por reação cruzada entre antígenos não próprios e componentes próprios</a:t>
            </a:r>
          </a:p>
        </p:txBody>
      </p:sp>
    </p:spTree>
    <p:extLst>
      <p:ext uri="{BB962C8B-B14F-4D97-AF65-F5344CB8AC3E}">
        <p14:creationId xmlns:p14="http://schemas.microsoft.com/office/powerpoint/2010/main" xmlns="" val="2895016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>
            <a:extLst>
              <a:ext uri="{FF2B5EF4-FFF2-40B4-BE49-F238E27FC236}">
                <a16:creationId xmlns:a16="http://schemas.microsoft.com/office/drawing/2014/main" xmlns="" id="{424FD96B-DCF4-45C2-8C78-F320DB8B1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30225"/>
            <a:ext cx="71278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en-US" sz="2800" b="1">
                <a:latin typeface="Comic Sans MS" panose="030F0702030302020204" pitchFamily="66" charset="0"/>
              </a:rPr>
              <a:t>HIPERSENSIBILIDADE DO TIPO II</a:t>
            </a:r>
          </a:p>
        </p:txBody>
      </p:sp>
      <p:pic>
        <p:nvPicPr>
          <p:cNvPr id="23555" name="Picture 5" descr="fig3">
            <a:extLst>
              <a:ext uri="{FF2B5EF4-FFF2-40B4-BE49-F238E27FC236}">
                <a16:creationId xmlns:a16="http://schemas.microsoft.com/office/drawing/2014/main" xmlns="" id="{DEC9A0AE-0223-4C79-BF87-C1010920C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85" b="39087"/>
          <a:stretch>
            <a:fillRect/>
          </a:stretch>
        </p:blipFill>
        <p:spPr bwMode="auto">
          <a:xfrm>
            <a:off x="1187450" y="1773238"/>
            <a:ext cx="7272338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92700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>
            <a:extLst>
              <a:ext uri="{FF2B5EF4-FFF2-40B4-BE49-F238E27FC236}">
                <a16:creationId xmlns:a16="http://schemas.microsoft.com/office/drawing/2014/main" xmlns="" id="{91CB844C-6CA2-4DFA-99FD-DA076874D8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30225"/>
            <a:ext cx="71278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en-US" sz="2800" b="1">
                <a:latin typeface="Comic Sans MS" panose="030F0702030302020204" pitchFamily="66" charset="0"/>
              </a:rPr>
              <a:t>HIPERSENSIBILIDADE DO TIPO II</a:t>
            </a:r>
          </a:p>
        </p:txBody>
      </p:sp>
      <p:pic>
        <p:nvPicPr>
          <p:cNvPr id="24579" name="Picture 3" descr="fig3">
            <a:extLst>
              <a:ext uri="{FF2B5EF4-FFF2-40B4-BE49-F238E27FC236}">
                <a16:creationId xmlns:a16="http://schemas.microsoft.com/office/drawing/2014/main" xmlns="" id="{B9248DC9-BB85-460A-B141-BFCA32E0C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0158" b="250"/>
          <a:stretch>
            <a:fillRect/>
          </a:stretch>
        </p:blipFill>
        <p:spPr bwMode="auto">
          <a:xfrm>
            <a:off x="468313" y="1700213"/>
            <a:ext cx="80645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052339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>
            <a:extLst>
              <a:ext uri="{FF2B5EF4-FFF2-40B4-BE49-F238E27FC236}">
                <a16:creationId xmlns:a16="http://schemas.microsoft.com/office/drawing/2014/main" xmlns="" id="{C6D35E27-E812-45C5-9B99-5F06A57BDE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33375"/>
            <a:ext cx="71278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</a:pPr>
            <a:r>
              <a:rPr lang="pt-BR" altLang="en-US" sz="2800" b="1">
                <a:latin typeface="Comic Sans MS" panose="030F0702030302020204" pitchFamily="66" charset="0"/>
              </a:rPr>
              <a:t>DOENÇA HEMOLITICA DO </a:t>
            </a:r>
          </a:p>
          <a:p>
            <a:pPr algn="ctr" eaLnBrk="1" hangingPunct="1">
              <a:lnSpc>
                <a:spcPct val="30000"/>
              </a:lnSpc>
              <a:spcBef>
                <a:spcPct val="50000"/>
              </a:spcBef>
            </a:pPr>
            <a:r>
              <a:rPr lang="pt-BR" altLang="en-US" sz="2800" b="1">
                <a:latin typeface="Comic Sans MS" panose="030F0702030302020204" pitchFamily="66" charset="0"/>
              </a:rPr>
              <a:t>RECÉM-NASCIDO</a:t>
            </a:r>
          </a:p>
        </p:txBody>
      </p:sp>
      <p:pic>
        <p:nvPicPr>
          <p:cNvPr id="25603" name="Picture 5" descr="Type 2 scheme">
            <a:extLst>
              <a:ext uri="{FF2B5EF4-FFF2-40B4-BE49-F238E27FC236}">
                <a16:creationId xmlns:a16="http://schemas.microsoft.com/office/drawing/2014/main" xmlns="" id="{A8445485-0A92-451F-9C45-1BDD80E3F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2482"/>
          <a:stretch>
            <a:fillRect/>
          </a:stretch>
        </p:blipFill>
        <p:spPr bwMode="auto">
          <a:xfrm>
            <a:off x="827088" y="1125538"/>
            <a:ext cx="77724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6">
            <a:extLst>
              <a:ext uri="{FF2B5EF4-FFF2-40B4-BE49-F238E27FC236}">
                <a16:creationId xmlns:a16="http://schemas.microsoft.com/office/drawing/2014/main" xmlns="" id="{9857A199-FEC7-4401-9253-E130564338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789363"/>
            <a:ext cx="28797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pt-BR" altLang="en-US" sz="1700">
                <a:latin typeface="Comic Sans MS" panose="030F0702030302020204" pitchFamily="66" charset="0"/>
              </a:rPr>
              <a:t>A mãe faz anticorpos contra antígeno rhesus D</a:t>
            </a:r>
          </a:p>
        </p:txBody>
      </p:sp>
      <p:sp>
        <p:nvSpPr>
          <p:cNvPr id="25605" name="Text Box 7">
            <a:extLst>
              <a:ext uri="{FF2B5EF4-FFF2-40B4-BE49-F238E27FC236}">
                <a16:creationId xmlns:a16="http://schemas.microsoft.com/office/drawing/2014/main" xmlns="" id="{04200C4D-8F98-46C3-8190-E37334675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6550" y="2074863"/>
            <a:ext cx="719138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1200"/>
              <a:t>Anti-D</a:t>
            </a:r>
          </a:p>
        </p:txBody>
      </p:sp>
      <p:sp>
        <p:nvSpPr>
          <p:cNvPr id="25606" name="Text Box 8">
            <a:extLst>
              <a:ext uri="{FF2B5EF4-FFF2-40B4-BE49-F238E27FC236}">
                <a16:creationId xmlns:a16="http://schemas.microsoft.com/office/drawing/2014/main" xmlns="" id="{D9415B74-65D8-47E3-8B55-7BECD1BEBB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2924175"/>
            <a:ext cx="971550" cy="2746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1200"/>
              <a:t>Anti-D</a:t>
            </a:r>
          </a:p>
        </p:txBody>
      </p:sp>
    </p:spTree>
    <p:extLst>
      <p:ext uri="{BB962C8B-B14F-4D97-AF65-F5344CB8AC3E}">
        <p14:creationId xmlns:p14="http://schemas.microsoft.com/office/powerpoint/2010/main" xmlns="" val="9572657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7">
            <a:extLst>
              <a:ext uri="{FF2B5EF4-FFF2-40B4-BE49-F238E27FC236}">
                <a16:creationId xmlns:a16="http://schemas.microsoft.com/office/drawing/2014/main" xmlns="" id="{F3FE1800-57FD-4108-9BDF-BAB69DB5E887}"/>
              </a:ext>
            </a:extLst>
          </p:cNvPr>
          <p:cNvGrpSpPr>
            <a:grpSpLocks/>
          </p:cNvGrpSpPr>
          <p:nvPr/>
        </p:nvGrpSpPr>
        <p:grpSpPr bwMode="auto">
          <a:xfrm>
            <a:off x="684213" y="1050925"/>
            <a:ext cx="8064500" cy="5257800"/>
            <a:chOff x="930" y="391"/>
            <a:chExt cx="4037" cy="2268"/>
          </a:xfrm>
        </p:grpSpPr>
        <p:pic>
          <p:nvPicPr>
            <p:cNvPr id="26628" name="Picture 4" descr="fig4">
              <a:extLst>
                <a:ext uri="{FF2B5EF4-FFF2-40B4-BE49-F238E27FC236}">
                  <a16:creationId xmlns:a16="http://schemas.microsoft.com/office/drawing/2014/main" xmlns="" id="{78C949F0-3944-498A-978A-1793F94B71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contrast="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599" b="80412"/>
            <a:stretch>
              <a:fillRect/>
            </a:stretch>
          </p:blipFill>
          <p:spPr bwMode="auto">
            <a:xfrm>
              <a:off x="930" y="391"/>
              <a:ext cx="4032" cy="5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29" name="Picture 6" descr="fig4">
              <a:extLst>
                <a:ext uri="{FF2B5EF4-FFF2-40B4-BE49-F238E27FC236}">
                  <a16:creationId xmlns:a16="http://schemas.microsoft.com/office/drawing/2014/main" xmlns="" id="{9D0FF6E9-96DF-42AF-B559-6EB0939A7A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contrast="6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48398" b="8972"/>
            <a:stretch>
              <a:fillRect/>
            </a:stretch>
          </p:blipFill>
          <p:spPr bwMode="auto">
            <a:xfrm>
              <a:off x="935" y="981"/>
              <a:ext cx="4032" cy="1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7" name="Text Box 8">
            <a:extLst>
              <a:ext uri="{FF2B5EF4-FFF2-40B4-BE49-F238E27FC236}">
                <a16:creationId xmlns:a16="http://schemas.microsoft.com/office/drawing/2014/main" xmlns="" id="{03718486-72AC-408D-B80A-E8305A888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30225"/>
            <a:ext cx="71278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en-US" sz="2800" b="1">
                <a:latin typeface="Comic Sans MS" panose="030F0702030302020204" pitchFamily="66" charset="0"/>
              </a:rPr>
              <a:t>HIPERSENSIBILIDADE DO TIPO II</a:t>
            </a:r>
          </a:p>
        </p:txBody>
      </p:sp>
    </p:spTree>
    <p:extLst>
      <p:ext uri="{BB962C8B-B14F-4D97-AF65-F5344CB8AC3E}">
        <p14:creationId xmlns:p14="http://schemas.microsoft.com/office/powerpoint/2010/main" xmlns="" val="23361335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31900" y="609600"/>
            <a:ext cx="6997700" cy="5791200"/>
            <a:chOff x="776" y="384"/>
            <a:chExt cx="4408" cy="3648"/>
          </a:xfrm>
        </p:grpSpPr>
        <p:sp>
          <p:nvSpPr>
            <p:cNvPr id="37891" name="Rectangle 2"/>
            <p:cNvSpPr>
              <a:spLocks noChangeArrowheads="1"/>
            </p:cNvSpPr>
            <p:nvPr/>
          </p:nvSpPr>
          <p:spPr bwMode="auto">
            <a:xfrm>
              <a:off x="776" y="384"/>
              <a:ext cx="44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pt-BR" b="1"/>
                <a:t>Transplante realizado por Cosme e Damião em 1500</a:t>
              </a:r>
            </a:p>
          </p:txBody>
        </p:sp>
        <p:pic>
          <p:nvPicPr>
            <p:cNvPr id="37892" name="Picture 3" descr="Damiantrans"/>
            <p:cNvPicPr>
              <a:picLocks noChangeAspect="1" noChangeArrowheads="1"/>
            </p:cNvPicPr>
            <p:nvPr/>
          </p:nvPicPr>
          <p:blipFill>
            <a:blip r:embed="rId2" cstate="print">
              <a:lum bright="18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" y="1083"/>
              <a:ext cx="2318" cy="2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Picture 3" descr="MH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03971" y="3284984"/>
            <a:ext cx="3340029" cy="1224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55989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947863" y="3048000"/>
            <a:ext cx="52911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pt-BR" sz="4000" b="1">
                <a:solidFill>
                  <a:schemeClr val="accent2"/>
                </a:solidFill>
              </a:rPr>
              <a:t>TIPOS DE REJEIÇÃO</a:t>
            </a:r>
          </a:p>
        </p:txBody>
      </p:sp>
    </p:spTree>
    <p:extLst>
      <p:ext uri="{BB962C8B-B14F-4D97-AF65-F5344CB8AC3E}">
        <p14:creationId xmlns:p14="http://schemas.microsoft.com/office/powerpoint/2010/main" xmlns="" val="15933113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317500"/>
            <a:ext cx="8763000" cy="6276975"/>
            <a:chOff x="0" y="200"/>
            <a:chExt cx="5520" cy="3954"/>
          </a:xfrm>
        </p:grpSpPr>
        <p:sp>
          <p:nvSpPr>
            <p:cNvPr id="46083" name="Rectangle 2"/>
            <p:cNvSpPr>
              <a:spLocks noChangeArrowheads="1"/>
            </p:cNvSpPr>
            <p:nvPr/>
          </p:nvSpPr>
          <p:spPr bwMode="auto">
            <a:xfrm>
              <a:off x="720" y="672"/>
              <a:ext cx="4608" cy="8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/>
            <a:lstStyle/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pt-BR"/>
                <a:t>Lesão tecidual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pt-BR"/>
                <a:t>Aumento da permeabilidade vascular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pt-BR"/>
                <a:t>Entrada de macromoléculas </a:t>
              </a:r>
            </a:p>
            <a:p>
              <a:pPr marL="342900" indent="-342900">
                <a:spcBef>
                  <a:spcPct val="20000"/>
                </a:spcBef>
                <a:buFontTx/>
                <a:buChar char="•"/>
              </a:pPr>
              <a:r>
                <a:rPr lang="pt-BR"/>
                <a:t>Entrada de células</a:t>
              </a:r>
            </a:p>
          </p:txBody>
        </p:sp>
        <p:sp>
          <p:nvSpPr>
            <p:cNvPr id="46084" name="Rectangle 3"/>
            <p:cNvSpPr>
              <a:spLocks noChangeArrowheads="1"/>
            </p:cNvSpPr>
            <p:nvPr/>
          </p:nvSpPr>
          <p:spPr bwMode="auto">
            <a:xfrm>
              <a:off x="1152" y="200"/>
              <a:ext cx="2607" cy="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pt-BR" sz="4000" b="1">
                  <a:solidFill>
                    <a:schemeClr val="accent2"/>
                  </a:solidFill>
                  <a:latin typeface="Bookman Old Style" pitchFamily="18" charset="0"/>
                </a:rPr>
                <a:t>Inflamação</a:t>
              </a:r>
            </a:p>
          </p:txBody>
        </p:sp>
        <p:sp>
          <p:nvSpPr>
            <p:cNvPr id="46085" name="Line 4"/>
            <p:cNvSpPr>
              <a:spLocks noChangeShapeType="1"/>
            </p:cNvSpPr>
            <p:nvPr/>
          </p:nvSpPr>
          <p:spPr bwMode="auto">
            <a:xfrm>
              <a:off x="384" y="3024"/>
              <a:ext cx="22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1824"/>
              <a:ext cx="2708" cy="1777"/>
              <a:chOff x="576" y="2160"/>
              <a:chExt cx="2708" cy="1777"/>
            </a:xfrm>
          </p:grpSpPr>
          <p:sp>
            <p:nvSpPr>
              <p:cNvPr id="46093" name="Line 6"/>
              <p:cNvSpPr>
                <a:spLocks noChangeShapeType="1"/>
              </p:cNvSpPr>
              <p:nvPr/>
            </p:nvSpPr>
            <p:spPr bwMode="auto">
              <a:xfrm>
                <a:off x="912" y="2160"/>
                <a:ext cx="0" cy="115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4" name="Arc 7"/>
              <p:cNvSpPr>
                <a:spLocks/>
              </p:cNvSpPr>
              <p:nvPr/>
            </p:nvSpPr>
            <p:spPr bwMode="auto">
              <a:xfrm>
                <a:off x="921" y="2201"/>
                <a:ext cx="2299" cy="11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573"/>
                    </a:moveTo>
                    <a:cubicBezTo>
                      <a:pt x="14" y="9659"/>
                      <a:pt x="9673" y="7"/>
                      <a:pt x="21587" y="0"/>
                    </a:cubicBezTo>
                  </a:path>
                  <a:path w="21600" h="21600" stroke="0" extrusionOk="0">
                    <a:moveTo>
                      <a:pt x="0" y="21573"/>
                    </a:moveTo>
                    <a:cubicBezTo>
                      <a:pt x="14" y="9659"/>
                      <a:pt x="9673" y="7"/>
                      <a:pt x="21587" y="0"/>
                    </a:cubicBezTo>
                    <a:lnTo>
                      <a:pt x="21600" y="21600"/>
                    </a:lnTo>
                    <a:lnTo>
                      <a:pt x="0" y="21573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5" name="Arc 8"/>
              <p:cNvSpPr>
                <a:spLocks/>
              </p:cNvSpPr>
              <p:nvPr/>
            </p:nvSpPr>
            <p:spPr bwMode="auto">
              <a:xfrm>
                <a:off x="1305" y="2434"/>
                <a:ext cx="1979" cy="8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21567"/>
                    </a:moveTo>
                    <a:cubicBezTo>
                      <a:pt x="18" y="9656"/>
                      <a:pt x="9674" y="8"/>
                      <a:pt x="21585" y="0"/>
                    </a:cubicBezTo>
                  </a:path>
                  <a:path w="21600" h="21600" stroke="0" extrusionOk="0">
                    <a:moveTo>
                      <a:pt x="0" y="21567"/>
                    </a:moveTo>
                    <a:cubicBezTo>
                      <a:pt x="18" y="9656"/>
                      <a:pt x="9674" y="8"/>
                      <a:pt x="21585" y="0"/>
                    </a:cubicBezTo>
                    <a:lnTo>
                      <a:pt x="21600" y="21600"/>
                    </a:lnTo>
                    <a:lnTo>
                      <a:pt x="0" y="21567"/>
                    </a:lnTo>
                    <a:close/>
                  </a:path>
                </a:pathLst>
              </a:custGeom>
              <a:noFill/>
              <a:ln w="12700" cap="rnd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6" name="Rectangle 9"/>
              <p:cNvSpPr>
                <a:spLocks noChangeArrowheads="1"/>
              </p:cNvSpPr>
              <p:nvPr/>
            </p:nvSpPr>
            <p:spPr bwMode="auto">
              <a:xfrm>
                <a:off x="2304" y="3385"/>
                <a:ext cx="657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pt-BR"/>
                  <a:t>Tempo</a:t>
                </a:r>
              </a:p>
            </p:txBody>
          </p:sp>
          <p:sp>
            <p:nvSpPr>
              <p:cNvPr id="46097" name="Line 10"/>
              <p:cNvSpPr>
                <a:spLocks noChangeShapeType="1"/>
              </p:cNvSpPr>
              <p:nvPr/>
            </p:nvSpPr>
            <p:spPr bwMode="auto">
              <a:xfrm>
                <a:off x="913" y="3339"/>
                <a:ext cx="0" cy="31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098" name="Rectangle 11"/>
              <p:cNvSpPr>
                <a:spLocks noChangeArrowheads="1"/>
              </p:cNvSpPr>
              <p:nvPr/>
            </p:nvSpPr>
            <p:spPr bwMode="auto">
              <a:xfrm>
                <a:off x="576" y="3651"/>
                <a:ext cx="572" cy="2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pPr eaLnBrk="0" hangingPunct="0"/>
                <a:r>
                  <a:rPr lang="pt-BR">
                    <a:solidFill>
                      <a:srgbClr val="FF6600"/>
                    </a:solidFill>
                  </a:rPr>
                  <a:t>Lesão</a:t>
                </a: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408" y="2784"/>
              <a:ext cx="2112" cy="1301"/>
              <a:chOff x="3408" y="2784"/>
              <a:chExt cx="2112" cy="1301"/>
            </a:xfrm>
          </p:grpSpPr>
          <p:pic>
            <p:nvPicPr>
              <p:cNvPr id="46091" name="Picture 13" descr="RGraft 24-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2832"/>
                <a:ext cx="2011" cy="1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092" name="Rectangle 14"/>
              <p:cNvSpPr>
                <a:spLocks noChangeArrowheads="1"/>
              </p:cNvSpPr>
              <p:nvPr/>
            </p:nvSpPr>
            <p:spPr bwMode="auto">
              <a:xfrm>
                <a:off x="3408" y="2784"/>
                <a:ext cx="2112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088" name="Text Box 15"/>
            <p:cNvSpPr txBox="1">
              <a:spLocks noChangeArrowheads="1"/>
            </p:cNvSpPr>
            <p:nvPr/>
          </p:nvSpPr>
          <p:spPr bwMode="auto">
            <a:xfrm>
              <a:off x="576" y="3408"/>
              <a:ext cx="20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sz="3600"/>
                <a:t>HIPERAGUDA:</a:t>
              </a:r>
            </a:p>
          </p:txBody>
        </p:sp>
        <p:sp>
          <p:nvSpPr>
            <p:cNvPr id="46089" name="Text Box 16"/>
            <p:cNvSpPr txBox="1">
              <a:spLocks noChangeArrowheads="1"/>
            </p:cNvSpPr>
            <p:nvPr/>
          </p:nvSpPr>
          <p:spPr bwMode="auto">
            <a:xfrm>
              <a:off x="566" y="3866"/>
              <a:ext cx="16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/>
                <a:t>Minutos até 24horas</a:t>
              </a:r>
            </a:p>
          </p:txBody>
        </p:sp>
        <p:sp>
          <p:nvSpPr>
            <p:cNvPr id="46090" name="Text Box 17"/>
            <p:cNvSpPr txBox="1">
              <a:spLocks noChangeArrowheads="1"/>
            </p:cNvSpPr>
            <p:nvPr/>
          </p:nvSpPr>
          <p:spPr bwMode="auto">
            <a:xfrm>
              <a:off x="3302" y="1802"/>
              <a:ext cx="2204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/>
                <a:t>Anticorpos</a:t>
              </a:r>
            </a:p>
            <a:p>
              <a:r>
                <a:rPr lang="pt-BR"/>
                <a:t>Complemento</a:t>
              </a:r>
            </a:p>
            <a:p>
              <a:r>
                <a:rPr lang="pt-BR"/>
                <a:t>(Hipersensibilidade tipo II)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1662235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4">
            <a:extLst>
              <a:ext uri="{FF2B5EF4-FFF2-40B4-BE49-F238E27FC236}">
                <a16:creationId xmlns:a16="http://schemas.microsoft.com/office/drawing/2014/main" xmlns="" id="{777861BD-8B43-4C56-A612-9A00A4C19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30225"/>
            <a:ext cx="71278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en-US" sz="2800" b="1">
                <a:latin typeface="Comic Sans MS" panose="030F0702030302020204" pitchFamily="66" charset="0"/>
              </a:rPr>
              <a:t>HIPERSENSIBILIDADE DO TIPO III</a:t>
            </a:r>
          </a:p>
        </p:txBody>
      </p:sp>
      <p:sp>
        <p:nvSpPr>
          <p:cNvPr id="27651" name="Text Box 5">
            <a:extLst>
              <a:ext uri="{FF2B5EF4-FFF2-40B4-BE49-F238E27FC236}">
                <a16:creationId xmlns:a16="http://schemas.microsoft.com/office/drawing/2014/main" xmlns="" id="{4A8438AD-6848-40E1-A53D-65B7308B5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1341438"/>
            <a:ext cx="7345363" cy="410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2400">
                <a:latin typeface="Tahoma" panose="020B0604030504040204" pitchFamily="34" charset="0"/>
              </a:rPr>
              <a:t>Causada por Imunocomplexos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2400">
                <a:latin typeface="Tahoma" panose="020B0604030504040204" pitchFamily="34" charset="0"/>
              </a:rPr>
              <a:t>Anticorpos ligados a antígenos podem ser próprios ou não próprios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2400">
                <a:latin typeface="Tahoma" panose="020B0604030504040204" pitchFamily="34" charset="0"/>
              </a:rPr>
              <a:t>O local da deposição de imunocomplexos demonstram características patológicas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2400">
                <a:latin typeface="Tahoma" panose="020B0604030504040204" pitchFamily="34" charset="0"/>
              </a:rPr>
              <a:t>As doenças mediadas por imunocomplexos tendem a ser de natureza sistêmica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en-US" sz="2400">
                <a:latin typeface="Tahoma" panose="020B0604030504040204" pitchFamily="34" charset="0"/>
              </a:rPr>
              <a:t>Possui baixa ou nenhuma especificidade por qualquer tecido ou órgão</a:t>
            </a:r>
          </a:p>
        </p:txBody>
      </p:sp>
    </p:spTree>
    <p:extLst>
      <p:ext uri="{BB962C8B-B14F-4D97-AF65-F5344CB8AC3E}">
        <p14:creationId xmlns:p14="http://schemas.microsoft.com/office/powerpoint/2010/main" xmlns="" val="30318158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>
            <a:extLst>
              <a:ext uri="{FF2B5EF4-FFF2-40B4-BE49-F238E27FC236}">
                <a16:creationId xmlns:a16="http://schemas.microsoft.com/office/drawing/2014/main" xmlns="" id="{B65F0F10-C91A-49A3-AAE2-B20B666D5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30225"/>
            <a:ext cx="71278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en-US" sz="2800" b="1">
                <a:latin typeface="Comic Sans MS" panose="030F0702030302020204" pitchFamily="66" charset="0"/>
              </a:rPr>
              <a:t>HIPERSENSIBILIDADE DO TIPO III</a:t>
            </a:r>
          </a:p>
        </p:txBody>
      </p:sp>
      <p:pic>
        <p:nvPicPr>
          <p:cNvPr id="28675" name="Picture 5" descr="fig2">
            <a:extLst>
              <a:ext uri="{FF2B5EF4-FFF2-40B4-BE49-F238E27FC236}">
                <a16:creationId xmlns:a16="http://schemas.microsoft.com/office/drawing/2014/main" xmlns="" id="{9A230101-3AC3-43D7-81EE-470BA36E0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4347" b="11920"/>
          <a:stretch>
            <a:fillRect/>
          </a:stretch>
        </p:blipFill>
        <p:spPr bwMode="auto">
          <a:xfrm>
            <a:off x="1187450" y="1773238"/>
            <a:ext cx="6851650" cy="306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6395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ta para a direita 3"/>
          <p:cNvSpPr/>
          <p:nvPr/>
        </p:nvSpPr>
        <p:spPr>
          <a:xfrm>
            <a:off x="2087724" y="2834934"/>
            <a:ext cx="4590510" cy="3780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5" name="Picture 4" descr="TemploInflamaca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7725" y="2132856"/>
            <a:ext cx="1043428" cy="782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Rt1"/>
          <p:cNvPicPr>
            <a:picLocks noChangeAspect="1" noChangeArrowheads="1"/>
          </p:cNvPicPr>
          <p:nvPr/>
        </p:nvPicPr>
        <p:blipFill>
          <a:blip r:embed="rId5" cstate="print">
            <a:lum contrast="12000"/>
          </a:blip>
          <a:srcRect/>
          <a:stretch>
            <a:fillRect/>
          </a:stretch>
        </p:blipFill>
        <p:spPr bwMode="auto">
          <a:xfrm>
            <a:off x="3342442" y="3483007"/>
            <a:ext cx="4463253" cy="1468678"/>
          </a:xfrm>
          <a:prstGeom prst="rect">
            <a:avLst/>
          </a:prstGeom>
          <a:noFill/>
        </p:spPr>
      </p:pic>
      <p:sp>
        <p:nvSpPr>
          <p:cNvPr id="7" name="Seta para cima 6"/>
          <p:cNvSpPr/>
          <p:nvPr/>
        </p:nvSpPr>
        <p:spPr>
          <a:xfrm>
            <a:off x="5328084" y="2132856"/>
            <a:ext cx="432048" cy="135015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CaixaDeTexto 8"/>
          <p:cNvSpPr txBox="1"/>
          <p:nvPr/>
        </p:nvSpPr>
        <p:spPr>
          <a:xfrm>
            <a:off x="3275856" y="6000750"/>
            <a:ext cx="5400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11" name="Picture 4" descr="Ficheiro:MHC Class 2.sv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7859" y="2279075"/>
            <a:ext cx="367443" cy="679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upload.wikimedia.org/wikipedia/commons/thumb/2/2d/Antibody.svg/220px-Antibody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6212" y="968474"/>
            <a:ext cx="515783" cy="729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http://upload.wikimedia.org/wikipedia/commons/thumb/c/c3/TCRComplex.png/220px-TCRComplex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9233" y="1615009"/>
            <a:ext cx="864096" cy="60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Objeto 1"/>
          <p:cNvGraphicFramePr>
            <a:graphicFrameLocks noChangeAspect="1"/>
          </p:cNvGraphicFramePr>
          <p:nvPr>
            <p:extLst/>
          </p:nvPr>
        </p:nvGraphicFramePr>
        <p:xfrm>
          <a:off x="4540752" y="2184688"/>
          <a:ext cx="745331" cy="773906"/>
        </p:xfrm>
        <a:graphic>
          <a:graphicData uri="http://schemas.openxmlformats.org/presentationml/2006/ole">
            <p:oleObj spid="_x0000_s5127" name="Imagem de bitmap" r:id="rId9" imgW="5781585" imgH="6001606" progId="PBrush">
              <p:embed/>
            </p:oleObj>
          </a:graphicData>
        </a:graphic>
      </p:graphicFrame>
      <p:pic>
        <p:nvPicPr>
          <p:cNvPr id="14" name="Picture 2" descr="http://immunapp.info/aulas%20magnus%20ICB/ontogenia/Imagens/imagem2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539863" y="1630996"/>
            <a:ext cx="783087" cy="588881"/>
          </a:xfrm>
          <a:prstGeom prst="rect">
            <a:avLst/>
          </a:prstGeom>
          <a:noFill/>
        </p:spPr>
      </p:pic>
      <p:sp>
        <p:nvSpPr>
          <p:cNvPr id="3" name="CaixaDeTexto 2"/>
          <p:cNvSpPr txBox="1"/>
          <p:nvPr/>
        </p:nvSpPr>
        <p:spPr>
          <a:xfrm>
            <a:off x="4487554" y="1090663"/>
            <a:ext cx="82125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350" dirty="0"/>
              <a:t>Antígeno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5424686" y="998877"/>
            <a:ext cx="262740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100" dirty="0">
                <a:solidFill>
                  <a:srgbClr val="FF0000"/>
                </a:solidFill>
              </a:rPr>
              <a:t>Mecanismos citotóxicos em Defesa e Doença!!!!</a:t>
            </a:r>
          </a:p>
        </p:txBody>
      </p:sp>
      <p:pic>
        <p:nvPicPr>
          <p:cNvPr id="10260" name="Picture 20" descr="File:MHC-I structure.sv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7594" y="2368171"/>
            <a:ext cx="385290" cy="58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munapp.info/aulas%20magnus%20ICB/ontogenia/Imagens/imagem27">
            <a:extLst>
              <a:ext uri="{FF2B5EF4-FFF2-40B4-BE49-F238E27FC236}">
                <a16:creationId xmlns:a16="http://schemas.microsoft.com/office/drawing/2014/main" xmlns="" id="{5AD4B41E-B2EE-431B-9547-13736DA71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5218" y="4509120"/>
            <a:ext cx="2681151" cy="2016224"/>
          </a:xfrm>
          <a:prstGeom prst="rect">
            <a:avLst/>
          </a:prstGeom>
          <a:noFill/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D5240922-195D-461D-A222-AB5A9568F0E5}"/>
              </a:ext>
            </a:extLst>
          </p:cNvPr>
          <p:cNvSpPr txBox="1"/>
          <p:nvPr/>
        </p:nvSpPr>
        <p:spPr>
          <a:xfrm>
            <a:off x="4139952" y="5445224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10 </a:t>
            </a:r>
            <a:r>
              <a:rPr lang="sv-SE" baseline="30000" dirty="0"/>
              <a:t>12 </a:t>
            </a:r>
            <a:r>
              <a:rPr lang="sv-SE" dirty="0"/>
              <a:t> Celulas T</a:t>
            </a:r>
            <a:endParaRPr lang="en-US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99551E38-D1C3-46DE-A008-6B736F7FBD23}"/>
              </a:ext>
            </a:extLst>
          </p:cNvPr>
          <p:cNvSpPr txBox="1"/>
          <p:nvPr/>
        </p:nvSpPr>
        <p:spPr>
          <a:xfrm>
            <a:off x="4156995" y="5931500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/>
              <a:t>10 </a:t>
            </a:r>
            <a:r>
              <a:rPr lang="sv-SE" baseline="30000" dirty="0"/>
              <a:t>12 </a:t>
            </a:r>
            <a:r>
              <a:rPr lang="sv-SE" dirty="0"/>
              <a:t> Celulas B</a:t>
            </a:r>
            <a:endParaRPr lang="en-US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xmlns="" id="{DECEBE0B-75B9-4763-A344-C2023CC509A6}"/>
              </a:ext>
            </a:extLst>
          </p:cNvPr>
          <p:cNvSpPr txBox="1"/>
          <p:nvPr/>
        </p:nvSpPr>
        <p:spPr>
          <a:xfrm>
            <a:off x="6230241" y="5631418"/>
            <a:ext cx="2343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/>
              <a:t>10 </a:t>
            </a:r>
            <a:r>
              <a:rPr lang="sv-SE" baseline="30000"/>
              <a:t>8 </a:t>
            </a:r>
            <a:r>
              <a:rPr lang="sv-SE"/>
              <a:t> Celulas / secundo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35784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ypIII_09">
            <a:extLst>
              <a:ext uri="{FF2B5EF4-FFF2-40B4-BE49-F238E27FC236}">
                <a16:creationId xmlns:a16="http://schemas.microsoft.com/office/drawing/2014/main" xmlns="" id="{AD0FBFAA-F55D-43C0-91D2-8CA99DA35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7588" y="1752600"/>
            <a:ext cx="3771900" cy="449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5" descr="HypIII_10">
            <a:extLst>
              <a:ext uri="{FF2B5EF4-FFF2-40B4-BE49-F238E27FC236}">
                <a16:creationId xmlns:a16="http://schemas.microsoft.com/office/drawing/2014/main" xmlns="" id="{12B5AB65-294B-4587-9AB6-5909F6F43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2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600" y="1752600"/>
            <a:ext cx="3800475" cy="4495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700" name="Text Box 6">
            <a:extLst>
              <a:ext uri="{FF2B5EF4-FFF2-40B4-BE49-F238E27FC236}">
                <a16:creationId xmlns:a16="http://schemas.microsoft.com/office/drawing/2014/main" xmlns="" id="{DFC34297-12B5-4888-83AD-040C86C3DB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30225"/>
            <a:ext cx="71278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en-US" sz="2800" b="1">
                <a:latin typeface="Comic Sans MS" panose="030F0702030302020204" pitchFamily="66" charset="0"/>
              </a:rPr>
              <a:t>HIPERSENSIBILIDADE DO TIPO III</a:t>
            </a:r>
          </a:p>
        </p:txBody>
      </p:sp>
    </p:spTree>
    <p:extLst>
      <p:ext uri="{BB962C8B-B14F-4D97-AF65-F5344CB8AC3E}">
        <p14:creationId xmlns:p14="http://schemas.microsoft.com/office/powerpoint/2010/main" xmlns="" val="1164575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xmlns="" id="{85371142-6273-477A-B0D1-930268F730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30225"/>
            <a:ext cx="71278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en-US" sz="2800" b="1">
                <a:latin typeface="Comic Sans MS" panose="030F0702030302020204" pitchFamily="66" charset="0"/>
              </a:rPr>
              <a:t>HIPERSENDIBILIDADE DO TIPO III</a:t>
            </a:r>
          </a:p>
        </p:txBody>
      </p:sp>
      <p:grpSp>
        <p:nvGrpSpPr>
          <p:cNvPr id="31747" name="Group 3">
            <a:extLst>
              <a:ext uri="{FF2B5EF4-FFF2-40B4-BE49-F238E27FC236}">
                <a16:creationId xmlns:a16="http://schemas.microsoft.com/office/drawing/2014/main" xmlns="" id="{870AE0CE-4CA9-4D9B-AA77-03A6A8567AA6}"/>
              </a:ext>
            </a:extLst>
          </p:cNvPr>
          <p:cNvGrpSpPr>
            <a:grpSpLocks/>
          </p:cNvGrpSpPr>
          <p:nvPr/>
        </p:nvGrpSpPr>
        <p:grpSpPr bwMode="auto">
          <a:xfrm>
            <a:off x="971550" y="1484313"/>
            <a:ext cx="7345363" cy="4032250"/>
            <a:chOff x="612" y="935"/>
            <a:chExt cx="4491" cy="2388"/>
          </a:xfrm>
        </p:grpSpPr>
        <p:pic>
          <p:nvPicPr>
            <p:cNvPr id="31748" name="Picture 4" descr="fig6">
              <a:extLst>
                <a:ext uri="{FF2B5EF4-FFF2-40B4-BE49-F238E27FC236}">
                  <a16:creationId xmlns:a16="http://schemas.microsoft.com/office/drawing/2014/main" xmlns="" id="{D60C0F4D-1852-40C1-9749-11E20DC1A2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56282"/>
            <a:stretch>
              <a:fillRect/>
            </a:stretch>
          </p:blipFill>
          <p:spPr bwMode="auto">
            <a:xfrm>
              <a:off x="612" y="935"/>
              <a:ext cx="4491" cy="1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749" name="Picture 5" descr="fig6">
              <a:extLst>
                <a:ext uri="{FF2B5EF4-FFF2-40B4-BE49-F238E27FC236}">
                  <a16:creationId xmlns:a16="http://schemas.microsoft.com/office/drawing/2014/main" xmlns="" id="{A56FA7EB-3219-4A21-96BA-AB647CD255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56444" b="-10399"/>
            <a:stretch>
              <a:fillRect/>
            </a:stretch>
          </p:blipFill>
          <p:spPr bwMode="auto">
            <a:xfrm>
              <a:off x="612" y="1979"/>
              <a:ext cx="4491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xmlns="" val="38398632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>
            <a:extLst>
              <a:ext uri="{FF2B5EF4-FFF2-40B4-BE49-F238E27FC236}">
                <a16:creationId xmlns:a16="http://schemas.microsoft.com/office/drawing/2014/main" xmlns="" id="{F68D8767-218B-438F-B9BE-5DFC32FD3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30225"/>
            <a:ext cx="71278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en-US" sz="2800" b="1">
                <a:latin typeface="Comic Sans MS" panose="030F0702030302020204" pitchFamily="66" charset="0"/>
              </a:rPr>
              <a:t>HIPERSENSIBILIDADE DO TIPO III</a:t>
            </a:r>
          </a:p>
        </p:txBody>
      </p:sp>
      <p:pic>
        <p:nvPicPr>
          <p:cNvPr id="29703" name="Picture 7" descr="HypIII_04">
            <a:extLst>
              <a:ext uri="{FF2B5EF4-FFF2-40B4-BE49-F238E27FC236}">
                <a16:creationId xmlns:a16="http://schemas.microsoft.com/office/drawing/2014/main" xmlns="" id="{E81A2481-228B-4FA6-A275-8EA963EA1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828800"/>
            <a:ext cx="4102100" cy="434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pic>
        <p:nvPicPr>
          <p:cNvPr id="29704" name="Picture 8" descr="ANA_NZBW">
            <a:extLst>
              <a:ext uri="{FF2B5EF4-FFF2-40B4-BE49-F238E27FC236}">
                <a16:creationId xmlns:a16="http://schemas.microsoft.com/office/drawing/2014/main" xmlns="" id="{77F4A8C9-5565-4D20-987A-D622441A0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" y="2438400"/>
            <a:ext cx="3581400" cy="30749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</p:pic>
      <p:sp>
        <p:nvSpPr>
          <p:cNvPr id="32773" name="Text Box 9">
            <a:extLst>
              <a:ext uri="{FF2B5EF4-FFF2-40B4-BE49-F238E27FC236}">
                <a16:creationId xmlns:a16="http://schemas.microsoft.com/office/drawing/2014/main" xmlns="" id="{7250B6E3-9C83-4E10-B2FC-4E30E4971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196975"/>
            <a:ext cx="69135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>
                <a:solidFill>
                  <a:schemeClr val="tx2"/>
                </a:solidFill>
              </a:rPr>
              <a:t>Lupus Eritematoso Sistêmico</a:t>
            </a:r>
            <a:endParaRPr lang="pt-BR" altLang="en-US" sz="2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09589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xmlns="" id="{602B0AB7-02B4-4373-9767-78498A9324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530225"/>
            <a:ext cx="7127875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en-US" sz="2800" b="1">
                <a:latin typeface="Comic Sans MS" panose="030F0702030302020204" pitchFamily="66" charset="0"/>
              </a:rPr>
              <a:t>HIPERSENSIBILIDADE DO TIPO III</a:t>
            </a:r>
          </a:p>
        </p:txBody>
      </p:sp>
      <p:pic>
        <p:nvPicPr>
          <p:cNvPr id="33795" name="Picture 6" descr="SerumSick2">
            <a:extLst>
              <a:ext uri="{FF2B5EF4-FFF2-40B4-BE49-F238E27FC236}">
                <a16:creationId xmlns:a16="http://schemas.microsoft.com/office/drawing/2014/main" xmlns="" id="{CE5158AE-510E-47AF-B673-D03A6D3C9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5725" y="1676400"/>
            <a:ext cx="3140075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7">
            <a:extLst>
              <a:ext uri="{FF2B5EF4-FFF2-40B4-BE49-F238E27FC236}">
                <a16:creationId xmlns:a16="http://schemas.microsoft.com/office/drawing/2014/main" xmlns="" id="{DE013196-9433-4687-8D89-063F10155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1916113"/>
            <a:ext cx="3671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en-US" sz="2400"/>
              <a:t>Doença do soro</a:t>
            </a:r>
          </a:p>
        </p:txBody>
      </p:sp>
    </p:spTree>
    <p:extLst>
      <p:ext uri="{BB962C8B-B14F-4D97-AF65-F5344CB8AC3E}">
        <p14:creationId xmlns:p14="http://schemas.microsoft.com/office/powerpoint/2010/main" xmlns="" val="16608028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>
            <a:extLst>
              <a:ext uri="{FF2B5EF4-FFF2-40B4-BE49-F238E27FC236}">
                <a16:creationId xmlns:a16="http://schemas.microsoft.com/office/drawing/2014/main" xmlns="" id="{C0E71271-4B14-4FDB-A7FE-59C55492F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890588"/>
            <a:ext cx="7127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en-US" sz="2800" b="1">
                <a:latin typeface="Comic Sans MS" panose="030F0702030302020204" pitchFamily="66" charset="0"/>
              </a:rPr>
              <a:t>HIPERSENSIBILIDADE DO TIPO IV</a:t>
            </a:r>
          </a:p>
        </p:txBody>
      </p:sp>
      <p:sp>
        <p:nvSpPr>
          <p:cNvPr id="34819" name="Text Box 5">
            <a:extLst>
              <a:ext uri="{FF2B5EF4-FFF2-40B4-BE49-F238E27FC236}">
                <a16:creationId xmlns:a16="http://schemas.microsoft.com/office/drawing/2014/main" xmlns="" id="{854F91BC-7EB2-491E-97AC-F23A22778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773238"/>
            <a:ext cx="7704137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altLang="en-US" sz="2600"/>
              <a:t>Hipersensibilidade do tipo tardia (HTT)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en-US" sz="2600"/>
              <a:t>	36-48 horas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pt-BR" altLang="en-US" sz="2600"/>
              <a:t>	Caracterizada por endurecimento e eritema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altLang="en-US" sz="2600"/>
              <a:t>Causadas por células T CD4</a:t>
            </a:r>
            <a:r>
              <a:rPr lang="pt-BR" altLang="en-US" sz="2600" baseline="30000"/>
              <a:t>+</a:t>
            </a:r>
            <a:r>
              <a:rPr lang="pt-BR" altLang="en-US" sz="2600"/>
              <a:t> (T</a:t>
            </a:r>
            <a:r>
              <a:rPr lang="pt-BR" altLang="en-US"/>
              <a:t>H</a:t>
            </a:r>
            <a:r>
              <a:rPr lang="pt-BR" altLang="en-US" sz="2600"/>
              <a:t>1) e T CD8</a:t>
            </a:r>
            <a:r>
              <a:rPr lang="pt-BR" altLang="en-US" sz="2600" baseline="30000"/>
              <a:t>+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pt-BR" altLang="en-US" sz="2600"/>
              <a:t>Freqüentemente ocorre fibrose como resultado de secreção de citocinas e fatores de crescimento para macrófagos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endParaRPr lang="pt-BR" altLang="en-US" sz="2600"/>
          </a:p>
        </p:txBody>
      </p:sp>
    </p:spTree>
    <p:extLst>
      <p:ext uri="{BB962C8B-B14F-4D97-AF65-F5344CB8AC3E}">
        <p14:creationId xmlns:p14="http://schemas.microsoft.com/office/powerpoint/2010/main" xmlns="" val="137274541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>
            <a:extLst>
              <a:ext uri="{FF2B5EF4-FFF2-40B4-BE49-F238E27FC236}">
                <a16:creationId xmlns:a16="http://schemas.microsoft.com/office/drawing/2014/main" xmlns="" id="{2F586C73-042B-45EE-81D5-3814BAEE7B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01663"/>
            <a:ext cx="7127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en-US" sz="2800" b="1">
                <a:latin typeface="Comic Sans MS" panose="030F0702030302020204" pitchFamily="66" charset="0"/>
              </a:rPr>
              <a:t>HIPERSENSIBILIDADE DO TIPO IV</a:t>
            </a:r>
          </a:p>
        </p:txBody>
      </p:sp>
      <p:pic>
        <p:nvPicPr>
          <p:cNvPr id="35843" name="Picture 4" descr="fig8">
            <a:extLst>
              <a:ext uri="{FF2B5EF4-FFF2-40B4-BE49-F238E27FC236}">
                <a16:creationId xmlns:a16="http://schemas.microsoft.com/office/drawing/2014/main" xmlns="" id="{9C021D12-6B7C-4FF3-86BC-B72DAF9CF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7416800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974725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>
            <a:extLst>
              <a:ext uri="{FF2B5EF4-FFF2-40B4-BE49-F238E27FC236}">
                <a16:creationId xmlns:a16="http://schemas.microsoft.com/office/drawing/2014/main" xmlns="" id="{EE425E42-09F5-470E-934E-43E7544078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01663"/>
            <a:ext cx="7127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en-US" sz="2800" b="1">
                <a:latin typeface="Comic Sans MS" panose="030F0702030302020204" pitchFamily="66" charset="0"/>
              </a:rPr>
              <a:t>HIPERSENSIBILIDADE DO TIPO IV</a:t>
            </a:r>
          </a:p>
        </p:txBody>
      </p:sp>
      <p:pic>
        <p:nvPicPr>
          <p:cNvPr id="36867" name="Picture 4">
            <a:extLst>
              <a:ext uri="{FF2B5EF4-FFF2-40B4-BE49-F238E27FC236}">
                <a16:creationId xmlns:a16="http://schemas.microsoft.com/office/drawing/2014/main" xmlns="" id="{24D92CD5-09E5-4E71-A7AC-85CBAB04F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2000" contrast="24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087"/>
          <a:stretch>
            <a:fillRect/>
          </a:stretch>
        </p:blipFill>
        <p:spPr bwMode="auto">
          <a:xfrm>
            <a:off x="2070100" y="981075"/>
            <a:ext cx="5094288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3249251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xmlns="" id="{5A7A60B5-9AC7-4DD0-990F-0FEE297C70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01663"/>
            <a:ext cx="7127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en-US" sz="2800" b="1">
                <a:latin typeface="Comic Sans MS" panose="030F0702030302020204" pitchFamily="66" charset="0"/>
              </a:rPr>
              <a:t>HIPERSENSIBILIDADE DO TIPO IV</a:t>
            </a:r>
          </a:p>
        </p:txBody>
      </p:sp>
      <p:pic>
        <p:nvPicPr>
          <p:cNvPr id="37891" name="Picture 4">
            <a:extLst>
              <a:ext uri="{FF2B5EF4-FFF2-40B4-BE49-F238E27FC236}">
                <a16:creationId xmlns:a16="http://schemas.microsoft.com/office/drawing/2014/main" xmlns="" id="{326C648E-63DB-40A4-9A12-B5FA51E59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12000"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662"/>
          <a:stretch>
            <a:fillRect/>
          </a:stretch>
        </p:blipFill>
        <p:spPr bwMode="auto">
          <a:xfrm>
            <a:off x="288925" y="1814513"/>
            <a:ext cx="8604250" cy="442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5">
            <a:extLst>
              <a:ext uri="{FF2B5EF4-FFF2-40B4-BE49-F238E27FC236}">
                <a16:creationId xmlns:a16="http://schemas.microsoft.com/office/drawing/2014/main" xmlns="" id="{F111402F-5667-4A29-A520-56A661278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1243013"/>
            <a:ext cx="6048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en-US" sz="2400" b="1">
                <a:latin typeface="Comic Sans MS" panose="030F0702030302020204" pitchFamily="66" charset="0"/>
              </a:rPr>
              <a:t>Dermatite de contato</a:t>
            </a:r>
          </a:p>
        </p:txBody>
      </p:sp>
    </p:spTree>
    <p:extLst>
      <p:ext uri="{BB962C8B-B14F-4D97-AF65-F5344CB8AC3E}">
        <p14:creationId xmlns:p14="http://schemas.microsoft.com/office/powerpoint/2010/main" xmlns="" val="707702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7">
            <a:extLst>
              <a:ext uri="{FF2B5EF4-FFF2-40B4-BE49-F238E27FC236}">
                <a16:creationId xmlns:a16="http://schemas.microsoft.com/office/drawing/2014/main" xmlns="" id="{1F21108D-DB46-4F2F-BE85-05F5F14F8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52600"/>
            <a:ext cx="4800600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Text Box 8">
            <a:extLst>
              <a:ext uri="{FF2B5EF4-FFF2-40B4-BE49-F238E27FC236}">
                <a16:creationId xmlns:a16="http://schemas.microsoft.com/office/drawing/2014/main" xmlns="" id="{91B7C772-AF9D-41FA-9C0D-5566245F24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846138"/>
            <a:ext cx="61928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solidFill>
                  <a:schemeClr val="tx2"/>
                </a:solidFill>
                <a:latin typeface="Comic Sans MS" panose="030F0702030302020204" pitchFamily="66" charset="0"/>
              </a:rPr>
              <a:t>Dermatite de contato</a:t>
            </a:r>
          </a:p>
          <a:p>
            <a:pPr eaLnBrk="1" hangingPunct="1">
              <a:spcBef>
                <a:spcPct val="50000"/>
              </a:spcBef>
            </a:pPr>
            <a:endParaRPr lang="pt-BR" altLang="en-US" sz="320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9403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3">
            <a:extLst>
              <a:ext uri="{FF2B5EF4-FFF2-40B4-BE49-F238E27FC236}">
                <a16:creationId xmlns:a16="http://schemas.microsoft.com/office/drawing/2014/main" xmlns="" id="{51DBC20D-7C28-4EB5-8BB5-72A5FC19F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846138"/>
            <a:ext cx="61928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solidFill>
                  <a:schemeClr val="tx2"/>
                </a:solidFill>
                <a:latin typeface="Comic Sans MS" panose="030F0702030302020204" pitchFamily="66" charset="0"/>
              </a:rPr>
              <a:t>Dermatite de contato</a:t>
            </a:r>
          </a:p>
          <a:p>
            <a:pPr eaLnBrk="1" hangingPunct="1">
              <a:spcBef>
                <a:spcPct val="50000"/>
              </a:spcBef>
            </a:pPr>
            <a:endParaRPr lang="pt-BR" altLang="en-US" sz="3200">
              <a:latin typeface="Comic Sans MS" panose="030F0702030302020204" pitchFamily="66" charset="0"/>
            </a:endParaRPr>
          </a:p>
        </p:txBody>
      </p:sp>
      <p:pic>
        <p:nvPicPr>
          <p:cNvPr id="44036" name="Picture 4">
            <a:extLst>
              <a:ext uri="{FF2B5EF4-FFF2-40B4-BE49-F238E27FC236}">
                <a16:creationId xmlns:a16="http://schemas.microsoft.com/office/drawing/2014/main" xmlns="" id="{4EE20DDE-375C-445F-A4D3-F117D2DC6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638" y="1933575"/>
            <a:ext cx="4508500" cy="31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>
            <a:extLst>
              <a:ext uri="{FF2B5EF4-FFF2-40B4-BE49-F238E27FC236}">
                <a16:creationId xmlns:a16="http://schemas.microsoft.com/office/drawing/2014/main" xmlns="" id="{CB7A0BE9-EC24-445A-8F2F-55A0906123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93" r="17375" b="9846"/>
          <a:stretch>
            <a:fillRect/>
          </a:stretch>
        </p:blipFill>
        <p:spPr bwMode="auto">
          <a:xfrm>
            <a:off x="827088" y="1628775"/>
            <a:ext cx="3171825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767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mg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9314" y="0"/>
            <a:ext cx="55253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971987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6">
            <a:extLst>
              <a:ext uri="{FF2B5EF4-FFF2-40B4-BE49-F238E27FC236}">
                <a16:creationId xmlns:a16="http://schemas.microsoft.com/office/drawing/2014/main" xmlns="" id="{DA0F0C21-0105-4152-AC3A-78E87DDE2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913" y="620713"/>
            <a:ext cx="6192837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en-US" altLang="en-US" sz="3200">
                <a:solidFill>
                  <a:schemeClr val="tx2"/>
                </a:solidFill>
                <a:latin typeface="Comic Sans MS" panose="030F0702030302020204" pitchFamily="66" charset="0"/>
              </a:rPr>
              <a:t>Formação de Granuloma</a:t>
            </a:r>
          </a:p>
          <a:p>
            <a:pPr eaLnBrk="1" hangingPunct="1">
              <a:spcBef>
                <a:spcPct val="50000"/>
              </a:spcBef>
            </a:pPr>
            <a:endParaRPr lang="pt-BR" altLang="en-US" sz="3200">
              <a:latin typeface="Comic Sans MS" panose="030F0702030302020204" pitchFamily="66" charset="0"/>
            </a:endParaRPr>
          </a:p>
        </p:txBody>
      </p:sp>
      <p:pic>
        <p:nvPicPr>
          <p:cNvPr id="40963" name="Picture 7">
            <a:extLst>
              <a:ext uri="{FF2B5EF4-FFF2-40B4-BE49-F238E27FC236}">
                <a16:creationId xmlns:a16="http://schemas.microsoft.com/office/drawing/2014/main" xmlns="" id="{9FC262C1-0727-4F52-B674-790548C4B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04"/>
          <a:stretch>
            <a:fillRect/>
          </a:stretch>
        </p:blipFill>
        <p:spPr bwMode="auto">
          <a:xfrm>
            <a:off x="1184275" y="1412875"/>
            <a:ext cx="6772275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1377490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>
            <a:extLst>
              <a:ext uri="{FF2B5EF4-FFF2-40B4-BE49-F238E27FC236}">
                <a16:creationId xmlns:a16="http://schemas.microsoft.com/office/drawing/2014/main" xmlns="" id="{25559433-8C8E-4BFF-990E-549A565A62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601663"/>
            <a:ext cx="7127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50000"/>
              </a:lnSpc>
              <a:spcBef>
                <a:spcPct val="50000"/>
              </a:spcBef>
            </a:pPr>
            <a:r>
              <a:rPr lang="pt-BR" altLang="en-US" sz="2800" b="1">
                <a:latin typeface="Comic Sans MS" panose="030F0702030302020204" pitchFamily="66" charset="0"/>
              </a:rPr>
              <a:t>HIPERSENSIBILIDADE DO TIPO IV</a:t>
            </a:r>
          </a:p>
        </p:txBody>
      </p:sp>
      <p:pic>
        <p:nvPicPr>
          <p:cNvPr id="41987" name="Picture 5" descr="fig9">
            <a:extLst>
              <a:ext uri="{FF2B5EF4-FFF2-40B4-BE49-F238E27FC236}">
                <a16:creationId xmlns:a16="http://schemas.microsoft.com/office/drawing/2014/main" xmlns="" id="{5BF6C79E-5151-4F38-9E7A-904E9AA49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696"/>
          <a:stretch>
            <a:fillRect/>
          </a:stretch>
        </p:blipFill>
        <p:spPr bwMode="auto">
          <a:xfrm>
            <a:off x="468313" y="1268413"/>
            <a:ext cx="7920037" cy="324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2661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627063"/>
            <a:ext cx="9144000" cy="4905375"/>
            <a:chOff x="0" y="395"/>
            <a:chExt cx="5760" cy="3090"/>
          </a:xfrm>
        </p:grpSpPr>
        <p:sp>
          <p:nvSpPr>
            <p:cNvPr id="47107" name="Line 2"/>
            <p:cNvSpPr>
              <a:spLocks noChangeShapeType="1"/>
            </p:cNvSpPr>
            <p:nvPr/>
          </p:nvSpPr>
          <p:spPr bwMode="auto">
            <a:xfrm>
              <a:off x="267" y="395"/>
              <a:ext cx="0" cy="9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8" name="Line 3"/>
            <p:cNvSpPr>
              <a:spLocks noChangeShapeType="1"/>
            </p:cNvSpPr>
            <p:nvPr/>
          </p:nvSpPr>
          <p:spPr bwMode="auto">
            <a:xfrm>
              <a:off x="272" y="1325"/>
              <a:ext cx="358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09" name="Arc 4"/>
            <p:cNvSpPr>
              <a:spLocks/>
            </p:cNvSpPr>
            <p:nvPr/>
          </p:nvSpPr>
          <p:spPr bwMode="auto">
            <a:xfrm>
              <a:off x="260" y="434"/>
              <a:ext cx="1340" cy="903"/>
            </a:xfrm>
            <a:custGeom>
              <a:avLst/>
              <a:gdLst>
                <a:gd name="T0" fmla="*/ 0 w 43180"/>
                <a:gd name="T1" fmla="*/ 0 h 21600"/>
                <a:gd name="T2" fmla="*/ 0 w 43180"/>
                <a:gd name="T3" fmla="*/ 0 h 21600"/>
                <a:gd name="T4" fmla="*/ 0 w 43180"/>
                <a:gd name="T5" fmla="*/ 0 h 21600"/>
                <a:gd name="T6" fmla="*/ 0 60000 65536"/>
                <a:gd name="T7" fmla="*/ 0 60000 65536"/>
                <a:gd name="T8" fmla="*/ 0 60000 65536"/>
                <a:gd name="T9" fmla="*/ 0 w 43180"/>
                <a:gd name="T10" fmla="*/ 0 h 21600"/>
                <a:gd name="T11" fmla="*/ 43180 w 4318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80" h="21600" fill="none" extrusionOk="0">
                  <a:moveTo>
                    <a:pt x="0" y="21573"/>
                  </a:moveTo>
                  <a:cubicBezTo>
                    <a:pt x="14" y="9654"/>
                    <a:pt x="9681" y="-1"/>
                    <a:pt x="21600" y="0"/>
                  </a:cubicBezTo>
                  <a:cubicBezTo>
                    <a:pt x="33163" y="0"/>
                    <a:pt x="42676" y="9107"/>
                    <a:pt x="43179" y="20660"/>
                  </a:cubicBezTo>
                </a:path>
                <a:path w="43180" h="21600" stroke="0" extrusionOk="0">
                  <a:moveTo>
                    <a:pt x="0" y="21573"/>
                  </a:moveTo>
                  <a:cubicBezTo>
                    <a:pt x="14" y="9654"/>
                    <a:pt x="9681" y="-1"/>
                    <a:pt x="21600" y="0"/>
                  </a:cubicBezTo>
                  <a:cubicBezTo>
                    <a:pt x="33163" y="0"/>
                    <a:pt x="42676" y="9107"/>
                    <a:pt x="43179" y="20660"/>
                  </a:cubicBezTo>
                  <a:lnTo>
                    <a:pt x="21600" y="21600"/>
                  </a:lnTo>
                  <a:lnTo>
                    <a:pt x="0" y="21573"/>
                  </a:lnTo>
                  <a:close/>
                </a:path>
              </a:pathLst>
            </a:custGeom>
            <a:noFill/>
            <a:ln w="1905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0" name="Arc 5"/>
            <p:cNvSpPr>
              <a:spLocks/>
            </p:cNvSpPr>
            <p:nvPr/>
          </p:nvSpPr>
          <p:spPr bwMode="auto">
            <a:xfrm>
              <a:off x="768" y="599"/>
              <a:ext cx="1567" cy="71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67"/>
                  </a:moveTo>
                  <a:cubicBezTo>
                    <a:pt x="18" y="9656"/>
                    <a:pt x="9674" y="8"/>
                    <a:pt x="21585" y="0"/>
                  </a:cubicBezTo>
                </a:path>
                <a:path w="21600" h="21600" stroke="0" extrusionOk="0">
                  <a:moveTo>
                    <a:pt x="0" y="21567"/>
                  </a:moveTo>
                  <a:cubicBezTo>
                    <a:pt x="18" y="9656"/>
                    <a:pt x="9674" y="8"/>
                    <a:pt x="21585" y="0"/>
                  </a:cubicBezTo>
                  <a:lnTo>
                    <a:pt x="21600" y="21600"/>
                  </a:lnTo>
                  <a:lnTo>
                    <a:pt x="0" y="21567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1" name="Rectangle 6"/>
            <p:cNvSpPr>
              <a:spLocks noChangeArrowheads="1"/>
            </p:cNvSpPr>
            <p:nvPr/>
          </p:nvSpPr>
          <p:spPr bwMode="auto">
            <a:xfrm>
              <a:off x="2245" y="1056"/>
              <a:ext cx="1103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pt-BR"/>
                <a:t> Neutrófilos</a:t>
              </a:r>
            </a:p>
          </p:txBody>
        </p:sp>
        <p:sp>
          <p:nvSpPr>
            <p:cNvPr id="47112" name="Rectangle 7"/>
            <p:cNvSpPr>
              <a:spLocks noChangeArrowheads="1"/>
            </p:cNvSpPr>
            <p:nvPr/>
          </p:nvSpPr>
          <p:spPr bwMode="auto">
            <a:xfrm>
              <a:off x="2240" y="432"/>
              <a:ext cx="1412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pt-BR"/>
                <a:t> Mononucleares</a:t>
              </a:r>
            </a:p>
          </p:txBody>
        </p:sp>
        <p:sp>
          <p:nvSpPr>
            <p:cNvPr id="47113" name="Arc 8"/>
            <p:cNvSpPr>
              <a:spLocks/>
            </p:cNvSpPr>
            <p:nvPr/>
          </p:nvSpPr>
          <p:spPr bwMode="auto">
            <a:xfrm>
              <a:off x="1088" y="797"/>
              <a:ext cx="1313" cy="53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21555"/>
                  </a:moveTo>
                  <a:cubicBezTo>
                    <a:pt x="24" y="9649"/>
                    <a:pt x="9677" y="9"/>
                    <a:pt x="21583" y="0"/>
                  </a:cubicBezTo>
                </a:path>
                <a:path w="21600" h="21600" stroke="0" extrusionOk="0">
                  <a:moveTo>
                    <a:pt x="0" y="21555"/>
                  </a:moveTo>
                  <a:cubicBezTo>
                    <a:pt x="24" y="9649"/>
                    <a:pt x="9677" y="9"/>
                    <a:pt x="21583" y="0"/>
                  </a:cubicBezTo>
                  <a:lnTo>
                    <a:pt x="21600" y="21600"/>
                  </a:lnTo>
                  <a:lnTo>
                    <a:pt x="0" y="2155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4" name="Rectangle 9"/>
            <p:cNvSpPr>
              <a:spLocks noChangeArrowheads="1"/>
            </p:cNvSpPr>
            <p:nvPr/>
          </p:nvSpPr>
          <p:spPr bwMode="auto">
            <a:xfrm>
              <a:off x="2239" y="731"/>
              <a:ext cx="3521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>
                <a:buFontTx/>
                <a:buChar char="•"/>
              </a:pPr>
              <a:r>
                <a:rPr lang="pt-BR"/>
                <a:t> Sistema imune (células B e T)  </a:t>
              </a:r>
            </a:p>
          </p:txBody>
        </p:sp>
        <p:sp>
          <p:nvSpPr>
            <p:cNvPr id="47115" name="Rectangle 10"/>
            <p:cNvSpPr>
              <a:spLocks noChangeArrowheads="1"/>
            </p:cNvSpPr>
            <p:nvPr/>
          </p:nvSpPr>
          <p:spPr bwMode="auto">
            <a:xfrm>
              <a:off x="2048" y="1396"/>
              <a:ext cx="87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t-BR"/>
                <a:t>Tempo</a:t>
              </a:r>
            </a:p>
          </p:txBody>
        </p:sp>
        <p:sp>
          <p:nvSpPr>
            <p:cNvPr id="47116" name="Line 11"/>
            <p:cNvSpPr>
              <a:spLocks noChangeShapeType="1"/>
            </p:cNvSpPr>
            <p:nvPr/>
          </p:nvSpPr>
          <p:spPr bwMode="auto">
            <a:xfrm flipV="1">
              <a:off x="267" y="1334"/>
              <a:ext cx="0" cy="24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17" name="Rectangle 12"/>
            <p:cNvSpPr>
              <a:spLocks noChangeArrowheads="1"/>
            </p:cNvSpPr>
            <p:nvPr/>
          </p:nvSpPr>
          <p:spPr bwMode="auto">
            <a:xfrm>
              <a:off x="0" y="1595"/>
              <a:ext cx="763" cy="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pt-BR">
                  <a:solidFill>
                    <a:srgbClr val="FF6600"/>
                  </a:solidFill>
                </a:rPr>
                <a:t>Lesão</a:t>
              </a:r>
            </a:p>
            <a:p>
              <a:pPr eaLnBrk="0" hangingPunct="0"/>
              <a:endParaRPr lang="pt-BR"/>
            </a:p>
          </p:txBody>
        </p:sp>
        <p:sp>
          <p:nvSpPr>
            <p:cNvPr id="47118" name="Text Box 13"/>
            <p:cNvSpPr txBox="1">
              <a:spLocks noChangeArrowheads="1"/>
            </p:cNvSpPr>
            <p:nvPr/>
          </p:nvSpPr>
          <p:spPr bwMode="auto">
            <a:xfrm>
              <a:off x="1267" y="1314"/>
              <a:ext cx="880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/>
                <a:t>24-48h</a:t>
              </a:r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3312" y="1824"/>
              <a:ext cx="2112" cy="1301"/>
              <a:chOff x="3408" y="2784"/>
              <a:chExt cx="2112" cy="1301"/>
            </a:xfrm>
          </p:grpSpPr>
          <p:pic>
            <p:nvPicPr>
              <p:cNvPr id="47122" name="Picture 15" descr="RGraft 24-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6" y="2832"/>
                <a:ext cx="2011" cy="1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7123" name="Rectangle 16"/>
              <p:cNvSpPr>
                <a:spLocks noChangeArrowheads="1"/>
              </p:cNvSpPr>
              <p:nvPr/>
            </p:nvSpPr>
            <p:spPr bwMode="auto">
              <a:xfrm>
                <a:off x="3408" y="2784"/>
                <a:ext cx="2112" cy="38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7120" name="Text Box 17"/>
            <p:cNvSpPr txBox="1">
              <a:spLocks noChangeArrowheads="1"/>
            </p:cNvSpPr>
            <p:nvPr/>
          </p:nvSpPr>
          <p:spPr bwMode="auto">
            <a:xfrm>
              <a:off x="240" y="2112"/>
              <a:ext cx="306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sz="3600"/>
                <a:t>AGUDA: 10-SEMANAS</a:t>
              </a:r>
              <a:endParaRPr lang="pt-BR"/>
            </a:p>
          </p:txBody>
        </p:sp>
        <p:sp>
          <p:nvSpPr>
            <p:cNvPr id="47121" name="Text Box 18"/>
            <p:cNvSpPr txBox="1">
              <a:spLocks noChangeArrowheads="1"/>
            </p:cNvSpPr>
            <p:nvPr/>
          </p:nvSpPr>
          <p:spPr bwMode="auto">
            <a:xfrm>
              <a:off x="288" y="3120"/>
              <a:ext cx="2833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pt-BR" sz="3200"/>
                <a:t>Hipersensibilidade tipo IV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40157470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Chronic Rejec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908720"/>
            <a:ext cx="7478358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4764981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hronic Rejec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5811379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107430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6">
            <a:extLst>
              <a:ext uri="{FF2B5EF4-FFF2-40B4-BE49-F238E27FC236}">
                <a16:creationId xmlns:a16="http://schemas.microsoft.com/office/drawing/2014/main" xmlns="" id="{769941CD-3233-4985-97EB-3FE338C1A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600200"/>
            <a:ext cx="8001000" cy="46482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xmlns="" id="{773D9FD9-DB2C-49F9-94AD-B76F0FC87F27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5334000"/>
            <a:ext cx="7924800" cy="603250"/>
            <a:chOff x="480" y="3360"/>
            <a:chExt cx="4992" cy="380"/>
          </a:xfrm>
        </p:grpSpPr>
        <p:sp>
          <p:nvSpPr>
            <p:cNvPr id="43050" name="Rectangle 8">
              <a:extLst>
                <a:ext uri="{FF2B5EF4-FFF2-40B4-BE49-F238E27FC236}">
                  <a16:creationId xmlns:a16="http://schemas.microsoft.com/office/drawing/2014/main" xmlns="" id="{1932031E-139A-4585-B5F5-1839A2B24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3360"/>
              <a:ext cx="1008" cy="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/>
                <a:t>TB test, granuloma</a:t>
              </a:r>
            </a:p>
          </p:txBody>
        </p:sp>
        <p:sp>
          <p:nvSpPr>
            <p:cNvPr id="43051" name="Rectangle 9">
              <a:extLst>
                <a:ext uri="{FF2B5EF4-FFF2-40B4-BE49-F238E27FC236}">
                  <a16:creationId xmlns:a16="http://schemas.microsoft.com/office/drawing/2014/main" xmlns="" id="{B258891D-34A6-44A0-8CDB-9E0410EE47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360"/>
              <a:ext cx="768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/>
                <a:t>LES</a:t>
              </a:r>
            </a:p>
          </p:txBody>
        </p:sp>
        <p:sp>
          <p:nvSpPr>
            <p:cNvPr id="43052" name="Rectangle 10">
              <a:extLst>
                <a:ext uri="{FF2B5EF4-FFF2-40B4-BE49-F238E27FC236}">
                  <a16:creationId xmlns:a16="http://schemas.microsoft.com/office/drawing/2014/main" xmlns="" id="{675268E4-87EF-4387-B185-F2DE51BD0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3360"/>
              <a:ext cx="960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/>
                <a:t>Goodpasture</a:t>
              </a:r>
            </a:p>
          </p:txBody>
        </p:sp>
        <p:sp>
          <p:nvSpPr>
            <p:cNvPr id="43053" name="Rectangle 11">
              <a:extLst>
                <a:ext uri="{FF2B5EF4-FFF2-40B4-BE49-F238E27FC236}">
                  <a16:creationId xmlns:a16="http://schemas.microsoft.com/office/drawing/2014/main" xmlns="" id="{77193206-031A-4386-BA64-E3D7323127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360"/>
              <a:ext cx="845" cy="2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en-US" altLang="en-US"/>
                <a:t>anafilaxia, asma</a:t>
              </a:r>
            </a:p>
          </p:txBody>
        </p:sp>
        <p:sp>
          <p:nvSpPr>
            <p:cNvPr id="43054" name="Rectangle 12">
              <a:extLst>
                <a:ext uri="{FF2B5EF4-FFF2-40B4-BE49-F238E27FC236}">
                  <a16:creationId xmlns:a16="http://schemas.microsoft.com/office/drawing/2014/main" xmlns="" id="{38014F53-9679-4C3B-9D74-047FE11F64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3360"/>
              <a:ext cx="979" cy="2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20000"/>
                </a:spcBef>
              </a:pPr>
              <a:r>
                <a:rPr lang="en-US" altLang="en-US"/>
                <a:t>exemplos</a:t>
              </a:r>
            </a:p>
          </p:txBody>
        </p:sp>
      </p:grpSp>
      <p:grpSp>
        <p:nvGrpSpPr>
          <p:cNvPr id="43012" name="Group 13">
            <a:extLst>
              <a:ext uri="{FF2B5EF4-FFF2-40B4-BE49-F238E27FC236}">
                <a16:creationId xmlns:a16="http://schemas.microsoft.com/office/drawing/2014/main" xmlns="" id="{3439776F-BE00-40D6-9BEC-2146D1504B6A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1676400"/>
            <a:ext cx="7848600" cy="534988"/>
            <a:chOff x="480" y="1056"/>
            <a:chExt cx="4944" cy="337"/>
          </a:xfrm>
        </p:grpSpPr>
        <p:sp>
          <p:nvSpPr>
            <p:cNvPr id="43044" name="Rectangle 14">
              <a:extLst>
                <a:ext uri="{FF2B5EF4-FFF2-40B4-BE49-F238E27FC236}">
                  <a16:creationId xmlns:a16="http://schemas.microsoft.com/office/drawing/2014/main" xmlns="" id="{85B904E2-2BAE-497E-AE92-41B68D328F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1056"/>
              <a:ext cx="72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20000"/>
                </a:spcBef>
              </a:pPr>
              <a:r>
                <a:rPr lang="en-US" altLang="en-US" sz="2000"/>
                <a:t>Type-IV</a:t>
              </a:r>
            </a:p>
          </p:txBody>
        </p:sp>
        <p:sp>
          <p:nvSpPr>
            <p:cNvPr id="43045" name="Rectangle 15">
              <a:extLst>
                <a:ext uri="{FF2B5EF4-FFF2-40B4-BE49-F238E27FC236}">
                  <a16:creationId xmlns:a16="http://schemas.microsoft.com/office/drawing/2014/main" xmlns="" id="{DA88D0BB-BBF2-42F7-8DC4-F3B43FBEE6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056"/>
              <a:ext cx="72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30000"/>
                </a:lnSpc>
                <a:spcBef>
                  <a:spcPct val="20000"/>
                </a:spcBef>
              </a:pPr>
              <a:r>
                <a:rPr lang="en-US" altLang="en-US" sz="2000"/>
                <a:t>Type-III</a:t>
              </a:r>
            </a:p>
          </p:txBody>
        </p:sp>
        <p:sp>
          <p:nvSpPr>
            <p:cNvPr id="43046" name="Rectangle 16">
              <a:extLst>
                <a:ext uri="{FF2B5EF4-FFF2-40B4-BE49-F238E27FC236}">
                  <a16:creationId xmlns:a16="http://schemas.microsoft.com/office/drawing/2014/main" xmlns="" id="{CE1C2F5C-4C45-46FC-8B67-5D7E25C8F5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056"/>
              <a:ext cx="720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20000"/>
                </a:spcBef>
              </a:pPr>
              <a:r>
                <a:rPr lang="en-US" altLang="en-US" sz="2000"/>
                <a:t>Type-II</a:t>
              </a:r>
            </a:p>
          </p:txBody>
        </p:sp>
        <p:sp>
          <p:nvSpPr>
            <p:cNvPr id="43047" name="Rectangle 17">
              <a:extLst>
                <a:ext uri="{FF2B5EF4-FFF2-40B4-BE49-F238E27FC236}">
                  <a16:creationId xmlns:a16="http://schemas.microsoft.com/office/drawing/2014/main" xmlns="" id="{D4A84F9E-D232-402A-A877-B9AE304D8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1056"/>
              <a:ext cx="576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20000"/>
                </a:spcBef>
              </a:pPr>
              <a:r>
                <a:rPr lang="en-US" altLang="en-US" sz="2000"/>
                <a:t>Type-I</a:t>
              </a:r>
            </a:p>
          </p:txBody>
        </p:sp>
        <p:sp>
          <p:nvSpPr>
            <p:cNvPr id="43048" name="Rectangle 18">
              <a:extLst>
                <a:ext uri="{FF2B5EF4-FFF2-40B4-BE49-F238E27FC236}">
                  <a16:creationId xmlns:a16="http://schemas.microsoft.com/office/drawing/2014/main" xmlns="" id="{C6919B26-B48A-4BE4-9788-DC313E9024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056"/>
              <a:ext cx="1086" cy="3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140000"/>
                </a:lnSpc>
                <a:spcBef>
                  <a:spcPct val="20000"/>
                </a:spcBef>
              </a:pPr>
              <a:r>
                <a:rPr lang="en-US" altLang="en-US" sz="2000"/>
                <a:t>characteristic</a:t>
              </a:r>
            </a:p>
          </p:txBody>
        </p:sp>
        <p:sp>
          <p:nvSpPr>
            <p:cNvPr id="43049" name="Line 19">
              <a:extLst>
                <a:ext uri="{FF2B5EF4-FFF2-40B4-BE49-F238E27FC236}">
                  <a16:creationId xmlns:a16="http://schemas.microsoft.com/office/drawing/2014/main" xmlns="" id="{B902698C-D9A3-4B6B-BEAB-78CB5E63F1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392"/>
              <a:ext cx="494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0">
            <a:extLst>
              <a:ext uri="{FF2B5EF4-FFF2-40B4-BE49-F238E27FC236}">
                <a16:creationId xmlns:a16="http://schemas.microsoft.com/office/drawing/2014/main" xmlns="" id="{6284E1A9-440D-4ECF-A5DC-9AD09246325D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209800"/>
            <a:ext cx="6953250" cy="393700"/>
            <a:chOff x="480" y="1392"/>
            <a:chExt cx="4380" cy="248"/>
          </a:xfrm>
        </p:grpSpPr>
        <p:sp>
          <p:nvSpPr>
            <p:cNvPr id="43039" name="Rectangle 21">
              <a:extLst>
                <a:ext uri="{FF2B5EF4-FFF2-40B4-BE49-F238E27FC236}">
                  <a16:creationId xmlns:a16="http://schemas.microsoft.com/office/drawing/2014/main" xmlns="" id="{DF30AE3F-9288-4A05-82FB-FE7B2854E9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392"/>
              <a:ext cx="10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/>
                <a:t>imunoglobulina</a:t>
              </a:r>
            </a:p>
          </p:txBody>
        </p:sp>
        <p:sp>
          <p:nvSpPr>
            <p:cNvPr id="43040" name="Rectangle 22">
              <a:extLst>
                <a:ext uri="{FF2B5EF4-FFF2-40B4-BE49-F238E27FC236}">
                  <a16:creationId xmlns:a16="http://schemas.microsoft.com/office/drawing/2014/main" xmlns="" id="{934B52DA-1988-4D57-A55B-CB94132A5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1392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/>
                <a:t>IgE</a:t>
              </a:r>
            </a:p>
          </p:txBody>
        </p:sp>
        <p:sp>
          <p:nvSpPr>
            <p:cNvPr id="43041" name="Rectangle 23">
              <a:extLst>
                <a:ext uri="{FF2B5EF4-FFF2-40B4-BE49-F238E27FC236}">
                  <a16:creationId xmlns:a16="http://schemas.microsoft.com/office/drawing/2014/main" xmlns="" id="{2886666D-A4C4-4920-82CC-1131D01EF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6" y="1392"/>
              <a:ext cx="6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/>
                <a:t>IgG, IgM</a:t>
              </a:r>
            </a:p>
          </p:txBody>
        </p:sp>
        <p:sp>
          <p:nvSpPr>
            <p:cNvPr id="43042" name="Rectangle 24">
              <a:extLst>
                <a:ext uri="{FF2B5EF4-FFF2-40B4-BE49-F238E27FC236}">
                  <a16:creationId xmlns:a16="http://schemas.microsoft.com/office/drawing/2014/main" xmlns="" id="{FDBF271E-770E-4F0F-AF3A-2120DA4E5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8" y="1392"/>
              <a:ext cx="66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/>
                <a:t>IgG, IgM</a:t>
              </a:r>
            </a:p>
          </p:txBody>
        </p:sp>
        <p:sp>
          <p:nvSpPr>
            <p:cNvPr id="43043" name="Rectangle 25">
              <a:extLst>
                <a:ext uri="{FF2B5EF4-FFF2-40B4-BE49-F238E27FC236}">
                  <a16:creationId xmlns:a16="http://schemas.microsoft.com/office/drawing/2014/main" xmlns="" id="{C96F6E8E-91AE-4DDF-A545-10440FE2DA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4" y="1392"/>
              <a:ext cx="436" cy="2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11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>
                  <a:solidFill>
                    <a:srgbClr val="CC3300"/>
                  </a:solidFill>
                </a:rPr>
                <a:t>none</a:t>
              </a:r>
            </a:p>
          </p:txBody>
        </p:sp>
      </p:grpSp>
      <p:grpSp>
        <p:nvGrpSpPr>
          <p:cNvPr id="5" name="Group 26">
            <a:extLst>
              <a:ext uri="{FF2B5EF4-FFF2-40B4-BE49-F238E27FC236}">
                <a16:creationId xmlns:a16="http://schemas.microsoft.com/office/drawing/2014/main" xmlns="" id="{B465436C-F4F4-4D22-BECE-667F2ADBDFF2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2565400"/>
            <a:ext cx="7112000" cy="630238"/>
            <a:chOff x="480" y="1632"/>
            <a:chExt cx="4480" cy="397"/>
          </a:xfrm>
        </p:grpSpPr>
        <p:sp>
          <p:nvSpPr>
            <p:cNvPr id="43034" name="Rectangle 27">
              <a:extLst>
                <a:ext uri="{FF2B5EF4-FFF2-40B4-BE49-F238E27FC236}">
                  <a16:creationId xmlns:a16="http://schemas.microsoft.com/office/drawing/2014/main" xmlns="" id="{3CBFF972-3EA3-4B4A-9571-4DA0550F2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660"/>
              <a:ext cx="668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/>
                <a:t>antigeno</a:t>
              </a:r>
            </a:p>
          </p:txBody>
        </p:sp>
        <p:sp>
          <p:nvSpPr>
            <p:cNvPr id="43035" name="Rectangle 28">
              <a:extLst>
                <a:ext uri="{FF2B5EF4-FFF2-40B4-BE49-F238E27FC236}">
                  <a16:creationId xmlns:a16="http://schemas.microsoft.com/office/drawing/2014/main" xmlns="" id="{D6659B9C-B215-419A-A1BE-1473396831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64" y="1632"/>
              <a:ext cx="8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/>
                <a:t>Exogenos</a:t>
              </a:r>
            </a:p>
          </p:txBody>
        </p:sp>
        <p:sp>
          <p:nvSpPr>
            <p:cNvPr id="43036" name="Rectangle 29">
              <a:extLst>
                <a:ext uri="{FF2B5EF4-FFF2-40B4-BE49-F238E27FC236}">
                  <a16:creationId xmlns:a16="http://schemas.microsoft.com/office/drawing/2014/main" xmlns="" id="{3F0D7343-6CBD-40D1-84AE-9E86DE17A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2" y="1660"/>
              <a:ext cx="1084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/>
                <a:t>Fixado a célula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/>
                <a:t>ou tecido</a:t>
              </a:r>
            </a:p>
          </p:txBody>
        </p:sp>
        <p:sp>
          <p:nvSpPr>
            <p:cNvPr id="43037" name="Rectangle 30">
              <a:extLst>
                <a:ext uri="{FF2B5EF4-FFF2-40B4-BE49-F238E27FC236}">
                  <a16:creationId xmlns:a16="http://schemas.microsoft.com/office/drawing/2014/main" xmlns="" id="{B596D573-0972-464C-998A-1DF06932B6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" y="1641"/>
              <a:ext cx="5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/>
                <a:t>celular</a:t>
              </a:r>
            </a:p>
          </p:txBody>
        </p:sp>
        <p:sp>
          <p:nvSpPr>
            <p:cNvPr id="43038" name="Rectangle 31">
              <a:extLst>
                <a:ext uri="{FF2B5EF4-FFF2-40B4-BE49-F238E27FC236}">
                  <a16:creationId xmlns:a16="http://schemas.microsoft.com/office/drawing/2014/main" xmlns="" id="{8B996662-E569-4481-9F29-9DA864D061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2" y="1632"/>
              <a:ext cx="5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/>
                <a:t>soluvel</a:t>
              </a:r>
            </a:p>
          </p:txBody>
        </p:sp>
      </p:grpSp>
      <p:grpSp>
        <p:nvGrpSpPr>
          <p:cNvPr id="6" name="Group 32">
            <a:extLst>
              <a:ext uri="{FF2B5EF4-FFF2-40B4-BE49-F238E27FC236}">
                <a16:creationId xmlns:a16="http://schemas.microsoft.com/office/drawing/2014/main" xmlns="" id="{B1A1D286-83C7-4F02-BE38-130119F0E38E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184525"/>
            <a:ext cx="7696200" cy="749300"/>
            <a:chOff x="480" y="1872"/>
            <a:chExt cx="4848" cy="472"/>
          </a:xfrm>
        </p:grpSpPr>
        <p:sp>
          <p:nvSpPr>
            <p:cNvPr id="43029" name="Rectangle 33">
              <a:extLst>
                <a:ext uri="{FF2B5EF4-FFF2-40B4-BE49-F238E27FC236}">
                  <a16:creationId xmlns:a16="http://schemas.microsoft.com/office/drawing/2014/main" xmlns="" id="{EBB9164B-9191-4F67-95E9-66D51844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1872"/>
              <a:ext cx="720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/>
                <a:t>Tempo de resposta</a:t>
              </a:r>
            </a:p>
          </p:txBody>
        </p:sp>
        <p:sp>
          <p:nvSpPr>
            <p:cNvPr id="43030" name="Rectangle 34">
              <a:extLst>
                <a:ext uri="{FF2B5EF4-FFF2-40B4-BE49-F238E27FC236}">
                  <a16:creationId xmlns:a16="http://schemas.microsoft.com/office/drawing/2014/main" xmlns="" id="{7D73E715-188B-4193-89C2-EE26CC7DB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872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/>
                <a:t>15-30 min.</a:t>
              </a:r>
            </a:p>
          </p:txBody>
        </p:sp>
        <p:sp>
          <p:nvSpPr>
            <p:cNvPr id="43031" name="Rectangle 35">
              <a:extLst>
                <a:ext uri="{FF2B5EF4-FFF2-40B4-BE49-F238E27FC236}">
                  <a16:creationId xmlns:a16="http://schemas.microsoft.com/office/drawing/2014/main" xmlns="" id="{E664B5D2-481D-4716-8D5A-3D290E7C8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22" y="1881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/>
                <a:t>Min.-hrs</a:t>
              </a:r>
            </a:p>
          </p:txBody>
        </p:sp>
        <p:sp>
          <p:nvSpPr>
            <p:cNvPr id="43032" name="Rectangle 36">
              <a:extLst>
                <a:ext uri="{FF2B5EF4-FFF2-40B4-BE49-F238E27FC236}">
                  <a16:creationId xmlns:a16="http://schemas.microsoft.com/office/drawing/2014/main" xmlns="" id="{25D002B4-7DE4-4F7D-A772-DE5C5FFDE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0" y="1881"/>
              <a:ext cx="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/>
                <a:t>3-8 hours</a:t>
              </a:r>
            </a:p>
          </p:txBody>
        </p:sp>
        <p:sp>
          <p:nvSpPr>
            <p:cNvPr id="43033" name="Rectangle 37">
              <a:extLst>
                <a:ext uri="{FF2B5EF4-FFF2-40B4-BE49-F238E27FC236}">
                  <a16:creationId xmlns:a16="http://schemas.microsoft.com/office/drawing/2014/main" xmlns="" id="{341BBB00-426E-4BA9-B0EB-8F6FD8E74B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4" y="1909"/>
              <a:ext cx="884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</a:pPr>
              <a:r>
                <a:rPr lang="en-US" altLang="en-US"/>
                <a:t>48-72 hours</a:t>
              </a:r>
            </a:p>
            <a:p>
              <a:pPr eaLnBrk="1" hangingPunct="1">
                <a:lnSpc>
                  <a:spcPct val="80000"/>
                </a:lnSpc>
              </a:pPr>
              <a:r>
                <a:rPr lang="en-US" altLang="en-US"/>
                <a:t>ou mais</a:t>
              </a:r>
            </a:p>
          </p:txBody>
        </p:sp>
      </p:grpSp>
      <p:grpSp>
        <p:nvGrpSpPr>
          <p:cNvPr id="7" name="Group 38">
            <a:extLst>
              <a:ext uri="{FF2B5EF4-FFF2-40B4-BE49-F238E27FC236}">
                <a16:creationId xmlns:a16="http://schemas.microsoft.com/office/drawing/2014/main" xmlns="" id="{E2D319EC-1ED4-4B86-9968-AD7D8D7F219F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3908425"/>
            <a:ext cx="7770813" cy="673100"/>
            <a:chOff x="480" y="2236"/>
            <a:chExt cx="4896" cy="424"/>
          </a:xfrm>
        </p:grpSpPr>
        <p:sp>
          <p:nvSpPr>
            <p:cNvPr id="43024" name="Rectangle 39">
              <a:extLst>
                <a:ext uri="{FF2B5EF4-FFF2-40B4-BE49-F238E27FC236}">
                  <a16:creationId xmlns:a16="http://schemas.microsoft.com/office/drawing/2014/main" xmlns="" id="{72E7B891-3E87-49DD-9A94-86994A9814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304"/>
              <a:ext cx="692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/>
                <a:t>sintomas</a:t>
              </a:r>
            </a:p>
          </p:txBody>
        </p:sp>
        <p:sp>
          <p:nvSpPr>
            <p:cNvPr id="43025" name="Rectangle 40">
              <a:extLst>
                <a:ext uri="{FF2B5EF4-FFF2-40B4-BE49-F238E27FC236}">
                  <a16:creationId xmlns:a16="http://schemas.microsoft.com/office/drawing/2014/main" xmlns="" id="{5D571473-5A6E-4C49-B3A6-39FFD8CE44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313"/>
              <a:ext cx="91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/>
                <a:t>Papula e eritema</a:t>
              </a:r>
            </a:p>
          </p:txBody>
        </p:sp>
        <p:sp>
          <p:nvSpPr>
            <p:cNvPr id="43026" name="Rectangle 41">
              <a:extLst>
                <a:ext uri="{FF2B5EF4-FFF2-40B4-BE49-F238E27FC236}">
                  <a16:creationId xmlns:a16="http://schemas.microsoft.com/office/drawing/2014/main" xmlns="" id="{5C649924-C656-465D-8AD1-D1832CE5E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2256"/>
              <a:ext cx="72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/>
                <a:t>Lise e necrose</a:t>
              </a:r>
            </a:p>
          </p:txBody>
        </p:sp>
        <p:sp>
          <p:nvSpPr>
            <p:cNvPr id="43027" name="Rectangle 42">
              <a:extLst>
                <a:ext uri="{FF2B5EF4-FFF2-40B4-BE49-F238E27FC236}">
                  <a16:creationId xmlns:a16="http://schemas.microsoft.com/office/drawing/2014/main" xmlns="" id="{1D0EDBDC-1F7C-40EF-AF4A-9600B6FC97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236"/>
              <a:ext cx="864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/>
                <a:t>Eritema e edema</a:t>
              </a:r>
            </a:p>
          </p:txBody>
        </p:sp>
        <p:sp>
          <p:nvSpPr>
            <p:cNvPr id="43028" name="Rectangle 43">
              <a:extLst>
                <a:ext uri="{FF2B5EF4-FFF2-40B4-BE49-F238E27FC236}">
                  <a16:creationId xmlns:a16="http://schemas.microsoft.com/office/drawing/2014/main" xmlns="" id="{C0FA8596-FBFB-4F14-81F5-0B3980E71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236"/>
              <a:ext cx="912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500"/>
                <a:t>Eritema e endurecimento</a:t>
              </a:r>
            </a:p>
          </p:txBody>
        </p:sp>
      </p:grpSp>
      <p:grpSp>
        <p:nvGrpSpPr>
          <p:cNvPr id="8" name="Group 44">
            <a:extLst>
              <a:ext uri="{FF2B5EF4-FFF2-40B4-BE49-F238E27FC236}">
                <a16:creationId xmlns:a16="http://schemas.microsoft.com/office/drawing/2014/main" xmlns="" id="{3025E412-E992-4992-9A6D-F6AA6EE8FD66}"/>
              </a:ext>
            </a:extLst>
          </p:cNvPr>
          <p:cNvGrpSpPr>
            <a:grpSpLocks/>
          </p:cNvGrpSpPr>
          <p:nvPr/>
        </p:nvGrpSpPr>
        <p:grpSpPr bwMode="auto">
          <a:xfrm>
            <a:off x="762000" y="4587875"/>
            <a:ext cx="7924800" cy="641350"/>
            <a:chOff x="480" y="2688"/>
            <a:chExt cx="4992" cy="404"/>
          </a:xfrm>
        </p:grpSpPr>
        <p:sp>
          <p:nvSpPr>
            <p:cNvPr id="43019" name="Rectangle 45">
              <a:extLst>
                <a:ext uri="{FF2B5EF4-FFF2-40B4-BE49-F238E27FC236}">
                  <a16:creationId xmlns:a16="http://schemas.microsoft.com/office/drawing/2014/main" xmlns="" id="{F8DB4F75-9B9B-438D-B3A5-D65C8FBBE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688"/>
              <a:ext cx="912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baso- and eosinofilos</a:t>
              </a:r>
            </a:p>
          </p:txBody>
        </p:sp>
        <p:sp>
          <p:nvSpPr>
            <p:cNvPr id="43020" name="Rectangle 46">
              <a:extLst>
                <a:ext uri="{FF2B5EF4-FFF2-40B4-BE49-F238E27FC236}">
                  <a16:creationId xmlns:a16="http://schemas.microsoft.com/office/drawing/2014/main" xmlns="" id="{8059C695-E458-4C5A-AB90-69402A4F2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0" y="2688"/>
              <a:ext cx="10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Ac and complement</a:t>
              </a:r>
            </a:p>
          </p:txBody>
        </p:sp>
        <p:sp>
          <p:nvSpPr>
            <p:cNvPr id="43021" name="Rectangle 47">
              <a:extLst>
                <a:ext uri="{FF2B5EF4-FFF2-40B4-BE49-F238E27FC236}">
                  <a16:creationId xmlns:a16="http://schemas.microsoft.com/office/drawing/2014/main" xmlns="" id="{ED93F17B-5025-466D-84C7-6DE8BCFD3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" y="2708"/>
              <a:ext cx="72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/>
                <a:t>histologia</a:t>
              </a:r>
            </a:p>
          </p:txBody>
        </p:sp>
        <p:sp>
          <p:nvSpPr>
            <p:cNvPr id="43022" name="Rectangle 48">
              <a:extLst>
                <a:ext uri="{FF2B5EF4-FFF2-40B4-BE49-F238E27FC236}">
                  <a16:creationId xmlns:a16="http://schemas.microsoft.com/office/drawing/2014/main" xmlns="" id="{A7A823E1-547B-4C34-A3E7-DC3286479A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708"/>
              <a:ext cx="912" cy="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/>
                <a:t>PMN e</a:t>
              </a:r>
            </a:p>
            <a:p>
              <a:pPr>
                <a:lnSpc>
                  <a:spcPct val="80000"/>
                </a:lnSpc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 sz="1600"/>
                <a:t>complemento</a:t>
              </a:r>
            </a:p>
          </p:txBody>
        </p:sp>
        <p:sp>
          <p:nvSpPr>
            <p:cNvPr id="43023" name="Rectangle 49">
              <a:extLst>
                <a:ext uri="{FF2B5EF4-FFF2-40B4-BE49-F238E27FC236}">
                  <a16:creationId xmlns:a16="http://schemas.microsoft.com/office/drawing/2014/main" xmlns="" id="{40F57A39-BB9C-4CC9-9D95-122A7946E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4" y="2688"/>
              <a:ext cx="100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20000"/>
                </a:spcBef>
                <a:buClr>
                  <a:schemeClr val="bg2"/>
                </a:buClr>
                <a:buSzPct val="75000"/>
                <a:buFont typeface="Monotype Sorts" pitchFamily="2" charset="2"/>
                <a:buNone/>
              </a:pPr>
              <a:r>
                <a:rPr lang="en-US" altLang="en-US"/>
                <a:t>Monocitos e linfócitos</a:t>
              </a:r>
            </a:p>
          </p:txBody>
        </p:sp>
      </p:grpSp>
      <p:sp>
        <p:nvSpPr>
          <p:cNvPr id="43018" name="Text Box 57">
            <a:extLst>
              <a:ext uri="{FF2B5EF4-FFF2-40B4-BE49-F238E27FC236}">
                <a16:creationId xmlns:a16="http://schemas.microsoft.com/office/drawing/2014/main" xmlns="" id="{56DBAEE6-0095-4F14-9A3F-91CD496FCE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04813"/>
            <a:ext cx="828040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>
                <a:solidFill>
                  <a:schemeClr val="tx2"/>
                </a:solidFill>
              </a:rPr>
              <a:t>Comparação entre as reações de hipersensibilidades</a:t>
            </a:r>
          </a:p>
          <a:p>
            <a:pPr eaLnBrk="1" hangingPunct="1">
              <a:spcBef>
                <a:spcPct val="50000"/>
              </a:spcBef>
            </a:pPr>
            <a:endParaRPr lang="pt-BR" altLang="en-US" sz="3200"/>
          </a:p>
        </p:txBody>
      </p:sp>
    </p:spTree>
    <p:extLst>
      <p:ext uri="{BB962C8B-B14F-4D97-AF65-F5344CB8AC3E}">
        <p14:creationId xmlns:p14="http://schemas.microsoft.com/office/powerpoint/2010/main" xmlns="" val="277345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11760" y="1340768"/>
            <a:ext cx="439876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E resposta a sistema Imune a</a:t>
            </a:r>
          </a:p>
          <a:p>
            <a:endParaRPr lang="pt-BR" sz="2800" dirty="0"/>
          </a:p>
          <a:p>
            <a:r>
              <a:rPr lang="pt-BR" sz="2800" dirty="0"/>
              <a:t>Tumor!!!!!!</a:t>
            </a:r>
            <a:endParaRPr lang="en-US" sz="2800" dirty="0"/>
          </a:p>
        </p:txBody>
      </p:sp>
      <p:pic>
        <p:nvPicPr>
          <p:cNvPr id="72706" name="Picture 2" descr="http://www.medindia.net/patients/patientinfo/images/tumor-marker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6952"/>
            <a:ext cx="428625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6904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6113" y="0"/>
            <a:ext cx="7851775" cy="6858000"/>
            <a:chOff x="56" y="0"/>
            <a:chExt cx="5357" cy="4320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56" y="383"/>
              <a:ext cx="2385" cy="2210"/>
              <a:chOff x="-1680" y="2096"/>
              <a:chExt cx="2440" cy="3616"/>
            </a:xfrm>
          </p:grpSpPr>
          <p:pic>
            <p:nvPicPr>
              <p:cNvPr id="11288" name="Picture 4" descr="bact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6" y="2096"/>
                <a:ext cx="704" cy="4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289" name="Rectangle 5"/>
              <p:cNvSpPr>
                <a:spLocks noChangeArrowheads="1"/>
              </p:cNvSpPr>
              <p:nvPr/>
            </p:nvSpPr>
            <p:spPr bwMode="auto">
              <a:xfrm>
                <a:off x="-1680" y="4896"/>
                <a:ext cx="720" cy="816"/>
              </a:xfrm>
              <a:prstGeom prst="rect">
                <a:avLst/>
              </a:prstGeom>
              <a:noFill/>
              <a:ln w="57150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pt-BR">
                  <a:solidFill>
                    <a:schemeClr val="bg1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1269" name="Text Box 6"/>
            <p:cNvSpPr txBox="1">
              <a:spLocks noChangeArrowheads="1"/>
            </p:cNvSpPr>
            <p:nvPr/>
          </p:nvSpPr>
          <p:spPr bwMode="auto">
            <a:xfrm>
              <a:off x="2684" y="0"/>
              <a:ext cx="1951" cy="10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2000">
                  <a:latin typeface="Calibri" pitchFamily="34" charset="0"/>
                </a:rPr>
                <a:t>Qualquer estrutura química </a:t>
              </a:r>
            </a:p>
            <a:p>
              <a:r>
                <a:rPr lang="pt-BR" sz="2000">
                  <a:latin typeface="Calibri" pitchFamily="34" charset="0"/>
                </a:rPr>
                <a:t>A única restrição é o</a:t>
              </a:r>
            </a:p>
            <a:p>
              <a:r>
                <a:rPr lang="pt-BR" sz="6600">
                  <a:latin typeface="Calibri" pitchFamily="34" charset="0"/>
                </a:rPr>
                <a:t>T</a:t>
              </a:r>
              <a:r>
                <a:rPr lang="pt-BR" sz="5400">
                  <a:latin typeface="Calibri" pitchFamily="34" charset="0"/>
                </a:rPr>
                <a:t>A</a:t>
              </a:r>
              <a:r>
                <a:rPr lang="pt-BR" sz="4400">
                  <a:latin typeface="Calibri" pitchFamily="34" charset="0"/>
                </a:rPr>
                <a:t>M</a:t>
              </a:r>
              <a:r>
                <a:rPr lang="pt-BR" sz="3600">
                  <a:latin typeface="Calibri" pitchFamily="34" charset="0"/>
                </a:rPr>
                <a:t>A</a:t>
              </a:r>
              <a:r>
                <a:rPr lang="pt-BR" sz="2800">
                  <a:latin typeface="Calibri" pitchFamily="34" charset="0"/>
                </a:rPr>
                <a:t>N</a:t>
              </a:r>
              <a:r>
                <a:rPr lang="pt-BR" sz="2000">
                  <a:latin typeface="Calibri" pitchFamily="34" charset="0"/>
                </a:rPr>
                <a:t>H</a:t>
              </a:r>
              <a:r>
                <a:rPr lang="pt-BR" sz="1600">
                  <a:latin typeface="Calibri" pitchFamily="34" charset="0"/>
                </a:rPr>
                <a:t>O</a:t>
              </a:r>
              <a:r>
                <a:rPr lang="pt-BR" sz="2000">
                  <a:latin typeface="Calibri" pitchFamily="34" charset="0"/>
                </a:rPr>
                <a:t> </a:t>
              </a:r>
            </a:p>
          </p:txBody>
        </p:sp>
        <p:pic>
          <p:nvPicPr>
            <p:cNvPr id="11270" name="Picture 7" descr="ligacao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72" y="175"/>
              <a:ext cx="1141" cy="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1" name="Text Box 8"/>
            <p:cNvSpPr txBox="1">
              <a:spLocks noChangeArrowheads="1"/>
            </p:cNvSpPr>
            <p:nvPr/>
          </p:nvSpPr>
          <p:spPr bwMode="auto">
            <a:xfrm>
              <a:off x="144" y="429"/>
              <a:ext cx="5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1 metro</a:t>
              </a:r>
            </a:p>
          </p:txBody>
        </p:sp>
        <p:sp>
          <p:nvSpPr>
            <p:cNvPr id="11272" name="Line 9"/>
            <p:cNvSpPr>
              <a:spLocks noChangeShapeType="1"/>
            </p:cNvSpPr>
            <p:nvPr/>
          </p:nvSpPr>
          <p:spPr bwMode="auto">
            <a:xfrm flipH="1" flipV="1">
              <a:off x="812" y="457"/>
              <a:ext cx="0" cy="35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273" name="Text Box 10"/>
            <p:cNvSpPr txBox="1">
              <a:spLocks noChangeArrowheads="1"/>
            </p:cNvSpPr>
            <p:nvPr/>
          </p:nvSpPr>
          <p:spPr bwMode="auto">
            <a:xfrm>
              <a:off x="303" y="4089"/>
              <a:ext cx="12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000.000.000.1metro</a:t>
              </a:r>
            </a:p>
          </p:txBody>
        </p:sp>
        <p:sp>
          <p:nvSpPr>
            <p:cNvPr id="11274" name="Text Box 11"/>
            <p:cNvSpPr txBox="1">
              <a:spLocks noChangeArrowheads="1"/>
            </p:cNvSpPr>
            <p:nvPr/>
          </p:nvSpPr>
          <p:spPr bwMode="auto">
            <a:xfrm>
              <a:off x="267" y="3634"/>
              <a:ext cx="4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Prion</a:t>
              </a:r>
            </a:p>
          </p:txBody>
        </p:sp>
        <p:sp>
          <p:nvSpPr>
            <p:cNvPr id="11275" name="Text Box 12"/>
            <p:cNvSpPr txBox="1">
              <a:spLocks noChangeArrowheads="1"/>
            </p:cNvSpPr>
            <p:nvPr/>
          </p:nvSpPr>
          <p:spPr bwMode="auto">
            <a:xfrm>
              <a:off x="284" y="1253"/>
              <a:ext cx="4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10</a:t>
              </a:r>
              <a:r>
                <a:rPr lang="pt-BR" baseline="30000">
                  <a:latin typeface="Calibri" pitchFamily="34" charset="0"/>
                </a:rPr>
                <a:t>-4</a:t>
              </a:r>
              <a:endParaRPr lang="pt-BR">
                <a:latin typeface="Calibri" pitchFamily="34" charset="0"/>
              </a:endParaRPr>
            </a:p>
          </p:txBody>
        </p:sp>
        <p:sp>
          <p:nvSpPr>
            <p:cNvPr id="11276" name="Text Box 13"/>
            <p:cNvSpPr txBox="1">
              <a:spLocks noChangeArrowheads="1"/>
            </p:cNvSpPr>
            <p:nvPr/>
          </p:nvSpPr>
          <p:spPr bwMode="auto">
            <a:xfrm>
              <a:off x="248" y="1930"/>
              <a:ext cx="4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10</a:t>
              </a:r>
              <a:r>
                <a:rPr lang="pt-BR" baseline="30000">
                  <a:latin typeface="Calibri" pitchFamily="34" charset="0"/>
                </a:rPr>
                <a:t>-5</a:t>
              </a:r>
              <a:endParaRPr lang="pt-BR">
                <a:latin typeface="Calibri" pitchFamily="34" charset="0"/>
              </a:endParaRPr>
            </a:p>
          </p:txBody>
        </p:sp>
        <p:sp>
          <p:nvSpPr>
            <p:cNvPr id="11277" name="Text Box 14"/>
            <p:cNvSpPr txBox="1">
              <a:spLocks noChangeArrowheads="1"/>
            </p:cNvSpPr>
            <p:nvPr/>
          </p:nvSpPr>
          <p:spPr bwMode="auto">
            <a:xfrm>
              <a:off x="248" y="2462"/>
              <a:ext cx="4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10</a:t>
              </a:r>
              <a:r>
                <a:rPr lang="pt-BR" baseline="30000">
                  <a:latin typeface="Calibri" pitchFamily="34" charset="0"/>
                </a:rPr>
                <a:t>-6</a:t>
              </a:r>
              <a:endParaRPr lang="pt-BR">
                <a:latin typeface="Calibri" pitchFamily="34" charset="0"/>
              </a:endParaRPr>
            </a:p>
          </p:txBody>
        </p:sp>
        <p:sp>
          <p:nvSpPr>
            <p:cNvPr id="11278" name="Text Box 15"/>
            <p:cNvSpPr txBox="1">
              <a:spLocks noChangeArrowheads="1"/>
            </p:cNvSpPr>
            <p:nvPr/>
          </p:nvSpPr>
          <p:spPr bwMode="auto">
            <a:xfrm>
              <a:off x="248" y="3226"/>
              <a:ext cx="41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10</a:t>
              </a:r>
              <a:r>
                <a:rPr lang="pt-BR" baseline="30000">
                  <a:latin typeface="Calibri" pitchFamily="34" charset="0"/>
                </a:rPr>
                <a:t>-8</a:t>
              </a:r>
              <a:endParaRPr lang="pt-BR">
                <a:latin typeface="Calibri" pitchFamily="34" charset="0"/>
              </a:endParaRPr>
            </a:p>
          </p:txBody>
        </p:sp>
        <p:sp>
          <p:nvSpPr>
            <p:cNvPr id="11279" name="Text Box 16"/>
            <p:cNvSpPr txBox="1">
              <a:spLocks noChangeArrowheads="1"/>
            </p:cNvSpPr>
            <p:nvPr/>
          </p:nvSpPr>
          <p:spPr bwMode="auto">
            <a:xfrm>
              <a:off x="124" y="776"/>
              <a:ext cx="6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Parasitas</a:t>
              </a:r>
            </a:p>
          </p:txBody>
        </p:sp>
        <p:sp>
          <p:nvSpPr>
            <p:cNvPr id="11280" name="Text Box 17"/>
            <p:cNvSpPr txBox="1">
              <a:spLocks noChangeArrowheads="1"/>
            </p:cNvSpPr>
            <p:nvPr/>
          </p:nvSpPr>
          <p:spPr bwMode="auto">
            <a:xfrm>
              <a:off x="899" y="423"/>
              <a:ext cx="2460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b="1" u="sng">
                  <a:latin typeface="Calibri" pitchFamily="34" charset="0"/>
                </a:rPr>
                <a:t>Helmintos</a:t>
              </a:r>
              <a:endParaRPr lang="pt-BR" u="sng">
                <a:latin typeface="Calibri" pitchFamily="34" charset="0"/>
              </a:endParaRPr>
            </a:p>
            <a:p>
              <a:r>
                <a:rPr lang="pt-BR" u="sng">
                  <a:latin typeface="Calibri" pitchFamily="34" charset="0"/>
                </a:rPr>
                <a:t>Taenia</a:t>
              </a:r>
              <a:r>
                <a:rPr lang="pt-BR">
                  <a:latin typeface="Calibri" pitchFamily="34" charset="0"/>
                </a:rPr>
                <a:t> </a:t>
              </a:r>
              <a:r>
                <a:rPr lang="pt-BR" u="sng">
                  <a:latin typeface="Calibri" pitchFamily="34" charset="0"/>
                </a:rPr>
                <a:t>solium</a:t>
              </a:r>
              <a:r>
                <a:rPr lang="pt-BR">
                  <a:latin typeface="Calibri" pitchFamily="34" charset="0"/>
                </a:rPr>
                <a:t> (teníase)</a:t>
              </a:r>
            </a:p>
            <a:p>
              <a:r>
                <a:rPr lang="pt-BR" u="sng">
                  <a:latin typeface="Calibri" pitchFamily="34" charset="0"/>
                </a:rPr>
                <a:t>Trichinella</a:t>
              </a:r>
              <a:r>
                <a:rPr lang="pt-BR">
                  <a:latin typeface="Calibri" pitchFamily="34" charset="0"/>
                </a:rPr>
                <a:t> </a:t>
              </a:r>
              <a:r>
                <a:rPr lang="pt-BR" u="sng">
                  <a:latin typeface="Calibri" pitchFamily="34" charset="0"/>
                </a:rPr>
                <a:t>spiralis</a:t>
              </a:r>
              <a:r>
                <a:rPr lang="pt-BR">
                  <a:latin typeface="Calibri" pitchFamily="34" charset="0"/>
                </a:rPr>
                <a:t> (triquinose)</a:t>
              </a:r>
            </a:p>
            <a:p>
              <a:r>
                <a:rPr lang="pt-BR" b="1" u="sng">
                  <a:latin typeface="Calibri" pitchFamily="34" charset="0"/>
                </a:rPr>
                <a:t>Protozoários</a:t>
              </a:r>
              <a:endParaRPr lang="pt-BR" u="sng">
                <a:latin typeface="Calibri" pitchFamily="34" charset="0"/>
              </a:endParaRPr>
            </a:p>
            <a:p>
              <a:r>
                <a:rPr lang="pt-BR" u="sng">
                  <a:latin typeface="Calibri" pitchFamily="34" charset="0"/>
                </a:rPr>
                <a:t>Leishmania</a:t>
              </a:r>
              <a:r>
                <a:rPr lang="pt-BR">
                  <a:latin typeface="Calibri" pitchFamily="34" charset="0"/>
                </a:rPr>
                <a:t> (leishmaniose)</a:t>
              </a:r>
            </a:p>
            <a:p>
              <a:r>
                <a:rPr lang="pt-BR" u="sng">
                  <a:latin typeface="Calibri" pitchFamily="34" charset="0"/>
                </a:rPr>
                <a:t>Plasmodium</a:t>
              </a:r>
              <a:r>
                <a:rPr lang="pt-BR">
                  <a:latin typeface="Calibri" pitchFamily="34" charset="0"/>
                </a:rPr>
                <a:t> (malária)</a:t>
              </a:r>
            </a:p>
            <a:p>
              <a:r>
                <a:rPr lang="pt-BR" u="sng">
                  <a:latin typeface="Calibri" pitchFamily="34" charset="0"/>
                </a:rPr>
                <a:t>Schistosoma</a:t>
              </a:r>
              <a:r>
                <a:rPr lang="pt-BR">
                  <a:latin typeface="Calibri" pitchFamily="34" charset="0"/>
                </a:rPr>
                <a:t> </a:t>
              </a:r>
              <a:r>
                <a:rPr lang="pt-BR" u="sng">
                  <a:latin typeface="Calibri" pitchFamily="34" charset="0"/>
                </a:rPr>
                <a:t>mansoni</a:t>
              </a:r>
              <a:r>
                <a:rPr lang="pt-BR">
                  <a:latin typeface="Calibri" pitchFamily="34" charset="0"/>
                </a:rPr>
                <a:t> (esquistossomose)</a:t>
              </a:r>
            </a:p>
          </p:txBody>
        </p:sp>
        <p:sp>
          <p:nvSpPr>
            <p:cNvPr id="11281" name="Text Box 18"/>
            <p:cNvSpPr txBox="1">
              <a:spLocks noChangeArrowheads="1"/>
            </p:cNvSpPr>
            <p:nvPr/>
          </p:nvSpPr>
          <p:spPr bwMode="auto">
            <a:xfrm>
              <a:off x="1152" y="1793"/>
              <a:ext cx="3335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u="sng">
                  <a:latin typeface="Calibri" pitchFamily="34" charset="0"/>
                </a:rPr>
                <a:t>Bactérias			Fungos</a:t>
              </a:r>
            </a:p>
            <a:p>
              <a:r>
                <a:rPr lang="pt-BR" sz="1600" u="sng">
                  <a:latin typeface="Calibri" pitchFamily="34" charset="0"/>
                </a:rPr>
                <a:t>C.tetani</a:t>
              </a:r>
              <a:r>
                <a:rPr lang="pt-BR" sz="1600">
                  <a:latin typeface="Calibri" pitchFamily="34" charset="0"/>
                </a:rPr>
                <a:t> (tétano)		</a:t>
              </a:r>
              <a:r>
                <a:rPr lang="pt-BR" sz="1600" u="sng">
                  <a:latin typeface="Calibri" pitchFamily="34" charset="0"/>
                </a:rPr>
                <a:t>Asperigillus</a:t>
              </a:r>
              <a:r>
                <a:rPr lang="pt-BR" sz="1600">
                  <a:latin typeface="Calibri" pitchFamily="34" charset="0"/>
                </a:rPr>
                <a:t> (aspergilose)</a:t>
              </a:r>
            </a:p>
            <a:p>
              <a:r>
                <a:rPr lang="pt-BR" sz="1600" u="sng">
                  <a:latin typeface="Calibri" pitchFamily="34" charset="0"/>
                </a:rPr>
                <a:t>L. monocytogenes</a:t>
              </a:r>
              <a:r>
                <a:rPr lang="pt-BR" sz="1600">
                  <a:latin typeface="Calibri" pitchFamily="34" charset="0"/>
                </a:rPr>
                <a:t> (listeriose)	</a:t>
              </a:r>
              <a:r>
                <a:rPr lang="pt-BR" sz="1600" u="sng">
                  <a:latin typeface="Calibri" pitchFamily="34" charset="0"/>
                </a:rPr>
                <a:t>Candida</a:t>
              </a:r>
              <a:r>
                <a:rPr lang="pt-BR" sz="1600">
                  <a:latin typeface="Calibri" pitchFamily="34" charset="0"/>
                </a:rPr>
                <a:t> (infeccões vaginais)</a:t>
              </a:r>
            </a:p>
            <a:p>
              <a:r>
                <a:rPr lang="pt-BR" sz="1600" u="sng">
                  <a:latin typeface="Calibri" pitchFamily="34" charset="0"/>
                </a:rPr>
                <a:t>Mycobacteria</a:t>
              </a:r>
              <a:r>
                <a:rPr lang="pt-BR" sz="1600">
                  <a:latin typeface="Calibri" pitchFamily="34" charset="0"/>
                </a:rPr>
                <a:t> (Lepra,TBC)	</a:t>
              </a:r>
              <a:r>
                <a:rPr lang="pt-BR" sz="1600" u="sng">
                  <a:latin typeface="Calibri" pitchFamily="34" charset="0"/>
                </a:rPr>
                <a:t>Pneumoscystis</a:t>
              </a:r>
              <a:r>
                <a:rPr lang="pt-BR" sz="1600">
                  <a:latin typeface="Calibri" pitchFamily="34" charset="0"/>
                </a:rPr>
                <a:t> </a:t>
              </a:r>
              <a:r>
                <a:rPr lang="pt-BR" sz="1600" u="sng">
                  <a:latin typeface="Calibri" pitchFamily="34" charset="0"/>
                </a:rPr>
                <a:t>carinii</a:t>
              </a:r>
              <a:endParaRPr lang="pt-BR" sz="1600">
                <a:latin typeface="Calibri" pitchFamily="34" charset="0"/>
              </a:endParaRPr>
            </a:p>
            <a:p>
              <a:endParaRPr lang="pt-BR">
                <a:latin typeface="Calibri" pitchFamily="34" charset="0"/>
              </a:endParaRPr>
            </a:p>
          </p:txBody>
        </p:sp>
        <p:sp>
          <p:nvSpPr>
            <p:cNvPr id="11282" name="Text Box 19"/>
            <p:cNvSpPr txBox="1">
              <a:spLocks noChangeArrowheads="1"/>
            </p:cNvSpPr>
            <p:nvPr/>
          </p:nvSpPr>
          <p:spPr bwMode="auto">
            <a:xfrm>
              <a:off x="880" y="2523"/>
              <a:ext cx="2596" cy="1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b="1" u="sng">
                  <a:latin typeface="Calibri" pitchFamily="34" charset="0"/>
                </a:rPr>
                <a:t>Vírus</a:t>
              </a:r>
              <a:endParaRPr lang="pt-BR" u="sng">
                <a:latin typeface="Calibri" pitchFamily="34" charset="0"/>
              </a:endParaRPr>
            </a:p>
            <a:p>
              <a:r>
                <a:rPr lang="pt-BR">
                  <a:latin typeface="Calibri" pitchFamily="34" charset="0"/>
                </a:rPr>
                <a:t>Adenovírus (DNA) - resfriado comum</a:t>
              </a:r>
            </a:p>
            <a:p>
              <a:r>
                <a:rPr lang="pt-BR">
                  <a:latin typeface="Calibri" pitchFamily="34" charset="0"/>
                </a:rPr>
                <a:t>Hepatite (DNA)- hepatite</a:t>
              </a:r>
            </a:p>
            <a:p>
              <a:r>
                <a:rPr lang="pt-BR">
                  <a:latin typeface="Calibri" pitchFamily="34" charset="0"/>
                </a:rPr>
                <a:t>Epstein Barr (EBV, DNA )- mononucleose</a:t>
              </a:r>
            </a:p>
            <a:p>
              <a:r>
                <a:rPr lang="pt-BR">
                  <a:latin typeface="Calibri" pitchFamily="34" charset="0"/>
                </a:rPr>
                <a:t>Herpes simples (DNA) - herpes simples</a:t>
              </a:r>
            </a:p>
            <a:p>
              <a:r>
                <a:rPr lang="pt-BR">
                  <a:latin typeface="Calibri" pitchFamily="34" charset="0"/>
                </a:rPr>
                <a:t>HIV (RNA) (DNA) - AIDS</a:t>
              </a:r>
            </a:p>
            <a:p>
              <a:r>
                <a:rPr lang="pt-BR">
                  <a:latin typeface="Calibri" pitchFamily="34" charset="0"/>
                </a:rPr>
                <a:t>Poliovírus, polio (RNA) - poliomielite</a:t>
              </a:r>
            </a:p>
          </p:txBody>
        </p:sp>
        <p:sp>
          <p:nvSpPr>
            <p:cNvPr id="11283" name="Text Box 20"/>
            <p:cNvSpPr txBox="1">
              <a:spLocks noChangeArrowheads="1"/>
            </p:cNvSpPr>
            <p:nvPr/>
          </p:nvSpPr>
          <p:spPr bwMode="auto">
            <a:xfrm>
              <a:off x="211" y="0"/>
              <a:ext cx="174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latin typeface="Calibri" pitchFamily="34" charset="0"/>
                </a:rPr>
                <a:t>Patógeno = Antígeno</a:t>
              </a:r>
            </a:p>
          </p:txBody>
        </p:sp>
        <p:pic>
          <p:nvPicPr>
            <p:cNvPr id="11284" name="Picture 21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24" y="2480"/>
              <a:ext cx="1152" cy="64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11285" name="Picture 22" descr="HIV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36" y="3231"/>
              <a:ext cx="110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6" name="Picture 23" descr="prion1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80" y="3716"/>
              <a:ext cx="713" cy="4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87" name="Picture 24" descr="Taenia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224" y="1086"/>
              <a:ext cx="1092" cy="7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1266" name="Object 25"/>
          <p:cNvGraphicFramePr>
            <a:graphicFrameLocks noChangeAspect="1"/>
          </p:cNvGraphicFramePr>
          <p:nvPr/>
        </p:nvGraphicFramePr>
        <p:xfrm>
          <a:off x="179388" y="6381750"/>
          <a:ext cx="5399087" cy="311150"/>
        </p:xfrm>
        <a:graphic>
          <a:graphicData uri="http://schemas.openxmlformats.org/presentationml/2006/ole">
            <p:oleObj spid="_x0000_s6151" name="Documento" r:id="rId9" imgW="5398655" imgH="311222" progId="Word.Document.12">
              <p:embed/>
            </p:oleObj>
          </a:graphicData>
        </a:graphic>
      </p:graphicFrame>
      <p:sp>
        <p:nvSpPr>
          <p:cNvPr id="26" name="Retângulo 25"/>
          <p:cNvSpPr/>
          <p:nvPr/>
        </p:nvSpPr>
        <p:spPr>
          <a:xfrm>
            <a:off x="4788024" y="1988840"/>
            <a:ext cx="3240360" cy="122413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Tipo de mecanismo vai depender do </a:t>
            </a:r>
            <a:r>
              <a:rPr lang="pt-BR" sz="2400" dirty="0" err="1">
                <a:solidFill>
                  <a:schemeClr val="tx1"/>
                </a:solidFill>
              </a:rPr>
              <a:t>patogeno</a:t>
            </a:r>
            <a:r>
              <a:rPr lang="pt-BR" sz="2400" dirty="0">
                <a:solidFill>
                  <a:schemeClr val="tx1"/>
                </a:solidFill>
              </a:rPr>
              <a:t>!!!!</a:t>
            </a:r>
          </a:p>
        </p:txBody>
      </p:sp>
    </p:spTree>
    <p:extLst>
      <p:ext uri="{BB962C8B-B14F-4D97-AF65-F5344CB8AC3E}">
        <p14:creationId xmlns:p14="http://schemas.microsoft.com/office/powerpoint/2010/main" xmlns="" val="278889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55150" y="586072"/>
            <a:ext cx="3235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pt-B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 local!!!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006561"/>
            <a:ext cx="34671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36957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25198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26873" y="1124744"/>
            <a:ext cx="5463036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95536" y="122650"/>
            <a:ext cx="32359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</a:t>
            </a:r>
            <a:r>
              <a:rPr lang="pt-BR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o local!!!</a:t>
            </a:r>
          </a:p>
        </p:txBody>
      </p:sp>
    </p:spTree>
    <p:extLst>
      <p:ext uri="{BB962C8B-B14F-4D97-AF65-F5344CB8AC3E}">
        <p14:creationId xmlns:p14="http://schemas.microsoft.com/office/powerpoint/2010/main" xmlns="" val="1130183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782</Words>
  <Application>Microsoft Office PowerPoint</Application>
  <PresentationFormat>Apresentação na tela (4:3)</PresentationFormat>
  <Paragraphs>252</Paragraphs>
  <Slides>55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3</vt:i4>
      </vt:variant>
      <vt:variant>
        <vt:lpstr>Títulos de slides</vt:lpstr>
      </vt:variant>
      <vt:variant>
        <vt:i4>55</vt:i4>
      </vt:variant>
    </vt:vector>
  </HeadingPairs>
  <TitlesOfParts>
    <vt:vector size="59" baseType="lpstr">
      <vt:lpstr>Tema do Office</vt:lpstr>
      <vt:lpstr>Imagem de bitmap</vt:lpstr>
      <vt:lpstr>Documento</vt:lpstr>
      <vt:lpstr>Imagem de Bitmap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OPSONIZAÇÃO   SEGUIDA   DE   ADESÃO E  FAGOCITOSE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MAGNUS</dc:creator>
  <cp:lastModifiedBy>PC</cp:lastModifiedBy>
  <cp:revision>30</cp:revision>
  <dcterms:created xsi:type="dcterms:W3CDTF">2017-05-24T09:20:07Z</dcterms:created>
  <dcterms:modified xsi:type="dcterms:W3CDTF">2018-05-14T17:10:01Z</dcterms:modified>
</cp:coreProperties>
</file>