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59" r:id="rId3"/>
    <p:sldId id="261" r:id="rId4"/>
    <p:sldId id="262" r:id="rId5"/>
    <p:sldId id="265" r:id="rId6"/>
    <p:sldId id="263" r:id="rId7"/>
    <p:sldId id="266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CF7F2-FD02-417C-A3A2-97B606BC99B6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DEB5C-0BB9-43E5-9E43-7049AC5235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38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/>
              <a:t>Uma das problemáticas é a ausência de sinais e sintomas característicos ;</a:t>
            </a:r>
          </a:p>
          <a:p>
            <a:r>
              <a:rPr lang="pt-BR" sz="1200" dirty="0" smtClean="0"/>
              <a:t>Além de não existirem testes para detecção prévia da doença e por isso 80% a 85% dos pacientes são diagnosticados em fase tardia ou estágios tumorais avançados da doença, onde já há metástases para outros órgãos;</a:t>
            </a:r>
          </a:p>
          <a:p>
            <a:r>
              <a:rPr lang="pt-BR" sz="1200" dirty="0" smtClean="0"/>
              <a:t>A única forma de oferecer alguma chance de cura para os pacientes ainda é a ressecção cirúrgica, já que este tipo de câncer não responde bem á radiação e quimioterapia;</a:t>
            </a:r>
          </a:p>
          <a:p>
            <a:r>
              <a:rPr lang="pt-BR" sz="1200" dirty="0" smtClean="0"/>
              <a:t>Desses pacientes que fazem a ressecção cirúrgica, de 15% a 20%, a sobrevida em 5 anos é de apenas 20%;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que ocorra o desenvolvimento de PDCA há o envolvimento de múltiplos estágios.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Usualmente o PDCA se desenvolve depois de um longo período. É estimado que 10-30 anos são necessários para que haja a mutação inicial e a morte desses pacientes. Existem três períodos críticos da evolução genética da doença: T1 é relacionado com a formação de lesões precursoras como a PanIN e dura até que o carcinoma infiltrante seja formado; T2 período de desenvolvimento de um subclone metastático dentro do carcinoma primário; e T3 que é o período de disseminação metastática e morte do paciente </a:t>
            </a: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80DBF-F73D-49ED-A4ED-04C330C7A7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5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/>
              <a:t>Uma das problemáticas é a ausência de sinais e sintomas característicos ;</a:t>
            </a:r>
          </a:p>
          <a:p>
            <a:r>
              <a:rPr lang="pt-BR" sz="1200" dirty="0" smtClean="0"/>
              <a:t>Além de não existirem testes para detecção prévia da doença e por isso 80% a 85% dos pacientes são diagnosticados em fase tardia ou estágios tumorais avançados da doença, onde já há metástases para outros órgãos;</a:t>
            </a:r>
          </a:p>
          <a:p>
            <a:r>
              <a:rPr lang="pt-BR" sz="1200" dirty="0" smtClean="0"/>
              <a:t>A única forma de oferecer alguma chance de cura para os pacientes ainda é a ressecção cirúrgica, já que este tipo de câncer não responde bem á radiação e quimioterapia;</a:t>
            </a:r>
          </a:p>
          <a:p>
            <a:r>
              <a:rPr lang="pt-BR" sz="1200" dirty="0" smtClean="0"/>
              <a:t>Desses pacientes que fazem a ressecção cirúrgica, de 15% a 20%, a sobrevida em 5 anos é de apenas 20%;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que ocorra o desenvolvimento de PDCA há o envolvimento de múltiplos estágios.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Usualmente o PDCA se desenvolve depois de um longo período. É estimado que 10-30 anos são necessários para que haja a mutação inicial e a morte desses pacientes. Existem três períodos críticos da evolução genética da doença: T1 é relacionado com a formação de lesões precursoras como a PanIN e dura até que o carcinoma infiltrante seja formado; T2 período de desenvolvimento de um subclone metastático dentro do carcinoma primário; e T3 que é o período de disseminação metastática e morte do paciente </a:t>
            </a: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80DBF-F73D-49ED-A4ED-04C330C7A7C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5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8A4E-CE4A-4DF2-ABAF-4BFD7A6EAFF8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69400C-818A-4280-BDD2-AFF3CE683C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8A4E-CE4A-4DF2-ABAF-4BFD7A6EAFF8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400C-818A-4280-BDD2-AFF3CE683C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8A4E-CE4A-4DF2-ABAF-4BFD7A6EAFF8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400C-818A-4280-BDD2-AFF3CE683C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8A4E-CE4A-4DF2-ABAF-4BFD7A6EAFF8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400C-818A-4280-BDD2-AFF3CE683C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8A4E-CE4A-4DF2-ABAF-4BFD7A6EAFF8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69400C-818A-4280-BDD2-AFF3CE683C7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8A4E-CE4A-4DF2-ABAF-4BFD7A6EAFF8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400C-818A-4280-BDD2-AFF3CE683C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8A4E-CE4A-4DF2-ABAF-4BFD7A6EAFF8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400C-818A-4280-BDD2-AFF3CE683C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8A4E-CE4A-4DF2-ABAF-4BFD7A6EAFF8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400C-818A-4280-BDD2-AFF3CE683C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8A4E-CE4A-4DF2-ABAF-4BFD7A6EAFF8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400C-818A-4280-BDD2-AFF3CE683C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8A4E-CE4A-4DF2-ABAF-4BFD7A6EAFF8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400C-818A-4280-BDD2-AFF3CE683C7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8A4E-CE4A-4DF2-ABAF-4BFD7A6EAFF8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69400C-818A-4280-BDD2-AFF3CE683C7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C3D8A4E-CE4A-4DF2-ABAF-4BFD7A6EAFF8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669400C-818A-4280-BDD2-AFF3CE683C7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961927" y="476672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Book Antiqua" panose="02040602050305030304" pitchFamily="18" charset="0"/>
              </a:rPr>
              <a:t>Universidade de São Paulo</a:t>
            </a:r>
          </a:p>
          <a:p>
            <a:pPr algn="ctr"/>
            <a:r>
              <a:rPr lang="pt-BR" sz="1600" dirty="0" smtClean="0">
                <a:latin typeface="Book Antiqua" panose="02040602050305030304" pitchFamily="18" charset="0"/>
              </a:rPr>
              <a:t>Faculdade de Medicina de Ribeirão Preto</a:t>
            </a:r>
          </a:p>
          <a:p>
            <a:pPr algn="ctr"/>
            <a:r>
              <a:rPr lang="pt-BR" sz="1600" dirty="0" smtClean="0">
                <a:latin typeface="Book Antiqua" panose="02040602050305030304" pitchFamily="18" charset="0"/>
              </a:rPr>
              <a:t>Departamento de Genética</a:t>
            </a:r>
          </a:p>
          <a:p>
            <a:pPr algn="ctr"/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endParaRPr lang="pt-BR" sz="1600" dirty="0" smtClean="0">
              <a:latin typeface="Book Antiqua" panose="02040602050305030304" pitchFamily="18" charset="0"/>
            </a:endParaRPr>
          </a:p>
          <a:p>
            <a:pPr algn="ctr"/>
            <a:endParaRPr lang="pt-BR" sz="1600" dirty="0">
              <a:latin typeface="Book Antiqua" panose="02040602050305030304" pitchFamily="18" charset="0"/>
            </a:endParaRPr>
          </a:p>
          <a:p>
            <a:pPr algn="ctr"/>
            <a:r>
              <a:rPr lang="pt-BR" sz="1600" b="1" dirty="0" smtClean="0">
                <a:latin typeface="Book Antiqua" panose="02040602050305030304" pitchFamily="18" charset="0"/>
              </a:rPr>
              <a:t>Verena Silva Santos</a:t>
            </a:r>
            <a:endParaRPr lang="pt-BR" sz="1600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2" descr="C:\Users\Usuario\Google Drive\MESTRADO\tumor pancreático\artig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8173342" cy="273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ario\Desktop\u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80628"/>
            <a:ext cx="1008468" cy="14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uario\Desktop\brasao-us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80628"/>
            <a:ext cx="1387213" cy="142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8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0162" y="2150776"/>
            <a:ext cx="14510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dirty="0" smtClean="0">
                <a:latin typeface="Book Antiqua" panose="02040602050305030304" pitchFamily="18" charset="0"/>
              </a:rPr>
              <a:t>Problemática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1997955" y="2320053"/>
            <a:ext cx="3545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378982" y="2173457"/>
            <a:ext cx="44662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dirty="0" smtClean="0">
                <a:latin typeface="Book Antiqua" panose="02040602050305030304" pitchFamily="18" charset="0"/>
              </a:rPr>
              <a:t>Ausência de sinais e sintomas característicos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6847818" y="2342734"/>
            <a:ext cx="3545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055768" y="1989710"/>
            <a:ext cx="20882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 smtClean="0">
                <a:latin typeface="Book Antiqua" panose="02040602050305030304" pitchFamily="18" charset="0"/>
              </a:rPr>
              <a:t>80% a 85% diagnosticados em fase tardia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8120484" y="2849375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865846" y="3234177"/>
            <a:ext cx="23757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 smtClean="0">
                <a:latin typeface="Book Antiqua" panose="02040602050305030304" pitchFamily="18" charset="0"/>
              </a:rPr>
              <a:t>Já há metástases </a:t>
            </a:r>
          </a:p>
          <a:p>
            <a:pPr algn="ctr"/>
            <a:r>
              <a:rPr lang="pt-BR" sz="1700" dirty="0" smtClean="0">
                <a:latin typeface="Book Antiqua" panose="02040602050305030304" pitchFamily="18" charset="0"/>
              </a:rPr>
              <a:t>para outros órgãos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997955" y="2718241"/>
            <a:ext cx="205537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dirty="0" smtClean="0">
                <a:latin typeface="Book Antiqua" panose="02040602050305030304" pitchFamily="18" charset="0"/>
              </a:rPr>
              <a:t>Ressecção cirúrgica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2545" y="2730686"/>
            <a:ext cx="128272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dirty="0" smtClean="0">
                <a:latin typeface="Book Antiqua" panose="02040602050305030304" pitchFamily="18" charset="0"/>
              </a:rPr>
              <a:t>Alternativa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1597253" y="2929419"/>
            <a:ext cx="3545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4168204" y="2877284"/>
            <a:ext cx="3545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612761" y="2752747"/>
            <a:ext cx="301076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dirty="0" smtClean="0">
                <a:latin typeface="Book Antiqua" panose="02040602050305030304" pitchFamily="18" charset="0"/>
              </a:rPr>
              <a:t>Radioterapia e quimioterapia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sp>
        <p:nvSpPr>
          <p:cNvPr id="19" name="Multiplicar 18"/>
          <p:cNvSpPr/>
          <p:nvPr/>
        </p:nvSpPr>
        <p:spPr>
          <a:xfrm>
            <a:off x="5719620" y="2567460"/>
            <a:ext cx="590254" cy="723917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de seta reta 19"/>
          <p:cNvCxnSpPr/>
          <p:nvPr/>
        </p:nvCxnSpPr>
        <p:spPr>
          <a:xfrm>
            <a:off x="3021564" y="3006244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362086" y="3347700"/>
            <a:ext cx="3336170" cy="3539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700" dirty="0" smtClean="0">
                <a:latin typeface="Book Antiqua" panose="02040602050305030304" pitchFamily="18" charset="0"/>
              </a:rPr>
              <a:t>15% a 20% sobrevida em 5 anos  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71477" y="1356856"/>
            <a:ext cx="8391501" cy="321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Book Antiqua" panose="02040602050305030304" pitchFamily="18" charset="0"/>
              </a:rPr>
              <a:t>Geralmente </a:t>
            </a:r>
            <a:r>
              <a:rPr lang="pt-BR" sz="1700" dirty="0">
                <a:latin typeface="Book Antiqua" panose="02040602050305030304" pitchFamily="18" charset="0"/>
              </a:rPr>
              <a:t>surge de células ductais </a:t>
            </a:r>
            <a:r>
              <a:rPr lang="pt-BR" sz="1700" dirty="0" smtClean="0">
                <a:latin typeface="Book Antiqua" panose="02040602050305030304" pitchFamily="18" charset="0"/>
              </a:rPr>
              <a:t>pancreáticas;</a:t>
            </a: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6014747" y="3116003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4932040" y="3686254"/>
            <a:ext cx="20930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 err="1" smtClean="0">
                <a:latin typeface="Book Antiqua" panose="02040602050305030304" pitchFamily="18" charset="0"/>
              </a:rPr>
              <a:t>Gemcitabina</a:t>
            </a:r>
            <a:endParaRPr lang="pt-BR" sz="1700" dirty="0" smtClean="0">
              <a:latin typeface="Book Antiqua" panose="02040602050305030304" pitchFamily="18" charset="0"/>
            </a:endParaRPr>
          </a:p>
          <a:p>
            <a:pPr algn="ctr"/>
            <a:r>
              <a:rPr lang="pt-BR" sz="1700" dirty="0" err="1" smtClean="0">
                <a:latin typeface="Book Antiqua" panose="02040602050305030304" pitchFamily="18" charset="0"/>
              </a:rPr>
              <a:t>Abraxane</a:t>
            </a:r>
            <a:endParaRPr lang="pt-BR" sz="1700" dirty="0" smtClean="0">
              <a:latin typeface="Book Antiqua" panose="02040602050305030304" pitchFamily="18" charset="0"/>
            </a:endParaRPr>
          </a:p>
          <a:p>
            <a:pPr algn="ctr"/>
            <a:r>
              <a:rPr lang="pt-BR" sz="1700" dirty="0" smtClean="0">
                <a:latin typeface="Book Antiqua" panose="02040602050305030304" pitchFamily="18" charset="0"/>
              </a:rPr>
              <a:t>5-FU</a:t>
            </a:r>
          </a:p>
          <a:p>
            <a:pPr algn="ctr"/>
            <a:endParaRPr lang="pt-BR" sz="1700" dirty="0">
              <a:latin typeface="Book Antiqua" panose="02040602050305030304" pitchFamily="18" charset="0"/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6014747" y="4649653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522773" y="5047438"/>
            <a:ext cx="297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Ação do </a:t>
            </a:r>
            <a:r>
              <a:rPr lang="pt-BR" dirty="0" err="1" smtClean="0">
                <a:latin typeface="Book Antiqua" panose="02040602050305030304" pitchFamily="18" charset="0"/>
              </a:rPr>
              <a:t>Arsenito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22545" y="1124744"/>
            <a:ext cx="8713951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60938" y="315166"/>
            <a:ext cx="6687526" cy="809578"/>
          </a:xfrm>
        </p:spPr>
        <p:txBody>
          <a:bodyPr>
            <a:normAutofit/>
          </a:bodyPr>
          <a:lstStyle/>
          <a:p>
            <a:pPr algn="r"/>
            <a:r>
              <a:rPr lang="pt-BR" sz="3200" dirty="0" smtClean="0"/>
              <a:t>O câncer</a:t>
            </a:r>
            <a:endParaRPr lang="pt-BR" sz="32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51946" y="2398249"/>
            <a:ext cx="845362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dirty="0" smtClean="0">
              <a:latin typeface="Book Antiqua" panose="02040602050305030304" pitchFamily="18" charset="0"/>
            </a:endParaRPr>
          </a:p>
          <a:p>
            <a:pPr algn="ctr"/>
            <a:r>
              <a:rPr lang="pt-BR" b="1" dirty="0" smtClean="0">
                <a:latin typeface="Book Antiqua" panose="02040602050305030304" pitchFamily="18" charset="0"/>
              </a:rPr>
              <a:t>OBJETIVO </a:t>
            </a:r>
          </a:p>
          <a:p>
            <a:pPr algn="ctr"/>
            <a:r>
              <a:rPr lang="pt-BR" dirty="0">
                <a:latin typeface="Book Antiqua" panose="02040602050305030304" pitchFamily="18" charset="0"/>
              </a:rPr>
              <a:t>I</a:t>
            </a:r>
            <a:r>
              <a:rPr lang="pt-BR" dirty="0" smtClean="0">
                <a:latin typeface="Book Antiqua" panose="02040602050305030304" pitchFamily="18" charset="0"/>
              </a:rPr>
              <a:t>nvestigar o efeito do </a:t>
            </a:r>
            <a:r>
              <a:rPr lang="pt-BR" dirty="0" err="1">
                <a:latin typeface="Book Antiqua" panose="02040602050305030304" pitchFamily="18" charset="0"/>
              </a:rPr>
              <a:t>A</a:t>
            </a:r>
            <a:r>
              <a:rPr lang="pt-BR" dirty="0" err="1" smtClean="0">
                <a:latin typeface="Book Antiqua" panose="02040602050305030304" pitchFamily="18" charset="0"/>
              </a:rPr>
              <a:t>rsenito</a:t>
            </a:r>
            <a:r>
              <a:rPr lang="pt-BR" dirty="0" smtClean="0">
                <a:latin typeface="Book Antiqua" panose="02040602050305030304" pitchFamily="18" charset="0"/>
              </a:rPr>
              <a:t> na migração, proliferação e apoptose.</a:t>
            </a:r>
          </a:p>
          <a:p>
            <a:pPr algn="ctr"/>
            <a:endParaRPr lang="pt-BR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  <p:bldP spid="18" grpId="0"/>
      <p:bldP spid="19" grpId="0" animBg="1"/>
      <p:bldP spid="21" grpId="0" animBg="1"/>
      <p:bldP spid="25" grpId="0"/>
      <p:bldP spid="3" grpId="0"/>
      <p:bldP spid="2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060938" y="315166"/>
            <a:ext cx="6687526" cy="8095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dirty="0" smtClean="0"/>
              <a:t>Material e métodos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1412776"/>
            <a:ext cx="22322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Cultura celular</a:t>
            </a:r>
            <a:endParaRPr lang="pt-BR" dirty="0">
              <a:latin typeface="Book Antiqua" panose="02040602050305030304" pitchFamily="18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3025121" y="1597442"/>
            <a:ext cx="6454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851920" y="1412776"/>
            <a:ext cx="396044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AsPC-1, BxPC-3 e PE </a:t>
            </a:r>
            <a:r>
              <a:rPr lang="pt-BR" dirty="0" err="1" smtClean="0">
                <a:latin typeface="Book Antiqua" panose="02040602050305030304" pitchFamily="18" charset="0"/>
              </a:rPr>
              <a:t>cells</a:t>
            </a:r>
            <a:endParaRPr lang="pt-BR" dirty="0">
              <a:latin typeface="Book Antiqua" panose="02040602050305030304" pitchFamily="18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1845327" y="1846631"/>
            <a:ext cx="0" cy="574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55576" y="2457762"/>
            <a:ext cx="22322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Ensaio de migração celular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55576" y="3723177"/>
            <a:ext cx="22322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Análise de </a:t>
            </a:r>
            <a:r>
              <a:rPr lang="pt-BR" dirty="0">
                <a:latin typeface="Book Antiqua" panose="02040602050305030304" pitchFamily="18" charset="0"/>
              </a:rPr>
              <a:t>Western </a:t>
            </a:r>
            <a:r>
              <a:rPr lang="pt-BR" dirty="0" err="1">
                <a:latin typeface="Book Antiqua" panose="02040602050305030304" pitchFamily="18" charset="0"/>
              </a:rPr>
              <a:t>Blotting</a:t>
            </a:r>
            <a:r>
              <a:rPr lang="pt-BR" dirty="0">
                <a:latin typeface="Book Antiqua" panose="02040602050305030304" pitchFamily="18" charset="0"/>
              </a:rPr>
              <a:t> 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1871700" y="3104093"/>
            <a:ext cx="0" cy="540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1888227" y="4369508"/>
            <a:ext cx="0" cy="64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755576" y="5039497"/>
            <a:ext cx="22322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Análise de densitometria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25" name="Título 3"/>
          <p:cNvSpPr txBox="1">
            <a:spLocks/>
          </p:cNvSpPr>
          <p:nvPr/>
        </p:nvSpPr>
        <p:spPr>
          <a:xfrm>
            <a:off x="2060938" y="354397"/>
            <a:ext cx="6687526" cy="8095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dirty="0" smtClean="0"/>
              <a:t>resultados</a:t>
            </a:r>
            <a:endParaRPr lang="pt-BR" sz="3200" dirty="0"/>
          </a:p>
        </p:txBody>
      </p:sp>
      <p:pic>
        <p:nvPicPr>
          <p:cNvPr id="2051" name="Picture 3" descr="C:\Users\Usuario\Google Drive\MESTRADO\tumor pancreático\figura 1 artig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7560839" cy="532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uario\Google Drive\MESTRADO\tumor pancreático\figura 2 arti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7763"/>
            <a:ext cx="6768752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uario\Google Drive\MESTRADO\tumor pancreático\figura 3 artigo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437139" cy="49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uario\Google Drive\MESTRADO\tumor pancreático\figura 4 artigo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57263"/>
            <a:ext cx="6264696" cy="53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uario\Google Drive\MESTRADO\tumor pancreático\figura 5 artigo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192687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10" grpId="0" animBg="1"/>
      <p:bldP spid="15" grpId="0" animBg="1"/>
      <p:bldP spid="22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uario\Google Drive\MESTRADO\tumor pancreático\artigo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908721"/>
            <a:ext cx="7650163" cy="43252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0162" y="2150776"/>
            <a:ext cx="14510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dirty="0" smtClean="0">
                <a:latin typeface="Book Antiqua" panose="02040602050305030304" pitchFamily="18" charset="0"/>
              </a:rPr>
              <a:t>Problemática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1997955" y="2320053"/>
            <a:ext cx="3545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378982" y="2173457"/>
            <a:ext cx="44662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dirty="0" smtClean="0">
                <a:latin typeface="Book Antiqua" panose="02040602050305030304" pitchFamily="18" charset="0"/>
              </a:rPr>
              <a:t>Ausência de sinais e sintomas característicos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6847818" y="2342734"/>
            <a:ext cx="3545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055768" y="1989710"/>
            <a:ext cx="20882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 smtClean="0">
                <a:latin typeface="Book Antiqua" panose="02040602050305030304" pitchFamily="18" charset="0"/>
              </a:rPr>
              <a:t>80% a 85% diagnosticados em fase tardia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8120484" y="2849375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865846" y="3234177"/>
            <a:ext cx="23757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 smtClean="0">
                <a:latin typeface="Book Antiqua" panose="02040602050305030304" pitchFamily="18" charset="0"/>
              </a:rPr>
              <a:t>Já há metástases </a:t>
            </a:r>
          </a:p>
          <a:p>
            <a:pPr algn="ctr"/>
            <a:r>
              <a:rPr lang="pt-BR" sz="1700" dirty="0" smtClean="0">
                <a:latin typeface="Book Antiqua" panose="02040602050305030304" pitchFamily="18" charset="0"/>
              </a:rPr>
              <a:t>para outros órgãos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997955" y="2718241"/>
            <a:ext cx="205537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dirty="0" smtClean="0">
                <a:latin typeface="Book Antiqua" panose="02040602050305030304" pitchFamily="18" charset="0"/>
              </a:rPr>
              <a:t>Ressecção cirúrgica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2545" y="2730686"/>
            <a:ext cx="128272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dirty="0" smtClean="0">
                <a:latin typeface="Book Antiqua" panose="02040602050305030304" pitchFamily="18" charset="0"/>
              </a:rPr>
              <a:t>Alternativa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1597253" y="2929419"/>
            <a:ext cx="3545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4168204" y="2877284"/>
            <a:ext cx="3545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612761" y="2752747"/>
            <a:ext cx="301076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dirty="0" smtClean="0">
                <a:latin typeface="Book Antiqua" panose="02040602050305030304" pitchFamily="18" charset="0"/>
              </a:rPr>
              <a:t>Radioterapia e quimioterapia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sp>
        <p:nvSpPr>
          <p:cNvPr id="19" name="Multiplicar 18"/>
          <p:cNvSpPr/>
          <p:nvPr/>
        </p:nvSpPr>
        <p:spPr>
          <a:xfrm>
            <a:off x="5719620" y="2567460"/>
            <a:ext cx="590254" cy="723917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de seta reta 19"/>
          <p:cNvCxnSpPr/>
          <p:nvPr/>
        </p:nvCxnSpPr>
        <p:spPr>
          <a:xfrm>
            <a:off x="3021564" y="3006244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362086" y="3347700"/>
            <a:ext cx="3336170" cy="3539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700" dirty="0" smtClean="0">
                <a:latin typeface="Book Antiqua" panose="02040602050305030304" pitchFamily="18" charset="0"/>
              </a:rPr>
              <a:t>15% a 20% sobrevida em 5 anos  </a:t>
            </a:r>
            <a:endParaRPr lang="pt-BR" sz="1700" dirty="0">
              <a:latin typeface="Book Antiqua" panose="02040602050305030304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71477" y="1356856"/>
            <a:ext cx="8391501" cy="321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Book Antiqua" panose="02040602050305030304" pitchFamily="18" charset="0"/>
              </a:rPr>
              <a:t>Geralmente </a:t>
            </a:r>
            <a:r>
              <a:rPr lang="pt-BR" sz="1700" dirty="0">
                <a:latin typeface="Book Antiqua" panose="02040602050305030304" pitchFamily="18" charset="0"/>
              </a:rPr>
              <a:t>surge de células ductais </a:t>
            </a:r>
            <a:r>
              <a:rPr lang="pt-BR" sz="1700" dirty="0" smtClean="0">
                <a:latin typeface="Book Antiqua" panose="02040602050305030304" pitchFamily="18" charset="0"/>
              </a:rPr>
              <a:t>pancreáticas;</a:t>
            </a: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6014747" y="3116003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4932040" y="3686254"/>
            <a:ext cx="20930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 err="1" smtClean="0">
                <a:latin typeface="Book Antiqua" panose="02040602050305030304" pitchFamily="18" charset="0"/>
              </a:rPr>
              <a:t>Gemcitabina</a:t>
            </a:r>
            <a:endParaRPr lang="pt-BR" sz="1700" dirty="0" smtClean="0">
              <a:latin typeface="Book Antiqua" panose="02040602050305030304" pitchFamily="18" charset="0"/>
            </a:endParaRPr>
          </a:p>
          <a:p>
            <a:pPr algn="ctr"/>
            <a:endParaRPr lang="pt-BR" sz="1700" dirty="0">
              <a:latin typeface="Book Antiqua" panose="02040602050305030304" pitchFamily="18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22545" y="1124744"/>
            <a:ext cx="8713951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60938" y="315166"/>
            <a:ext cx="6687526" cy="809578"/>
          </a:xfrm>
        </p:spPr>
        <p:txBody>
          <a:bodyPr>
            <a:normAutofit/>
          </a:bodyPr>
          <a:lstStyle/>
          <a:p>
            <a:pPr algn="r"/>
            <a:r>
              <a:rPr lang="pt-BR" sz="3200" dirty="0" smtClean="0"/>
              <a:t>O câncer</a:t>
            </a:r>
            <a:endParaRPr lang="pt-BR" sz="32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22545" y="1947317"/>
            <a:ext cx="845362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dirty="0" smtClean="0">
              <a:latin typeface="Book Antiqua" panose="02040602050305030304" pitchFamily="18" charset="0"/>
            </a:endParaRPr>
          </a:p>
          <a:p>
            <a:pPr algn="ctr"/>
            <a:r>
              <a:rPr lang="pt-BR" b="1" dirty="0" smtClean="0">
                <a:latin typeface="Book Antiqua" panose="02040602050305030304" pitchFamily="18" charset="0"/>
              </a:rPr>
              <a:t>OBJETIVO </a:t>
            </a:r>
          </a:p>
          <a:p>
            <a:pPr algn="ctr"/>
            <a:r>
              <a:rPr lang="pt-BR" dirty="0" smtClean="0">
                <a:latin typeface="Book Antiqua" panose="02040602050305030304" pitchFamily="18" charset="0"/>
              </a:rPr>
              <a:t> Investigar a resposta a curto prazo das células de câncer de pâncreas à </a:t>
            </a:r>
            <a:r>
              <a:rPr lang="pt-BR" dirty="0" err="1" smtClean="0">
                <a:latin typeface="Book Antiqua" panose="02040602050305030304" pitchFamily="18" charset="0"/>
              </a:rPr>
              <a:t>gemcitabina</a:t>
            </a:r>
            <a:r>
              <a:rPr lang="pt-BR" dirty="0" smtClean="0">
                <a:latin typeface="Book Antiqua" panose="02040602050305030304" pitchFamily="18" charset="0"/>
              </a:rPr>
              <a:t>, para explorar o papel da HAb18G / CD147 nesta resposta e determinar o mecanismo molecular correspondente da ação. </a:t>
            </a:r>
          </a:p>
          <a:p>
            <a:pPr algn="ctr"/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5220072" y="3701643"/>
            <a:ext cx="1625197" cy="3034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de seta reta 25"/>
          <p:cNvCxnSpPr/>
          <p:nvPr/>
        </p:nvCxnSpPr>
        <p:spPr>
          <a:xfrm>
            <a:off x="6039111" y="4005064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073453" y="4364940"/>
            <a:ext cx="198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Resistência celular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789575" y="5373564"/>
            <a:ext cx="255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Ação de HAb18G/CD147</a:t>
            </a:r>
            <a:endParaRPr lang="pt-BR" dirty="0">
              <a:latin typeface="Book Antiqua" panose="02040602050305030304" pitchFamily="18" charset="0"/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6051264" y="5011271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6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  <p:bldP spid="18" grpId="0"/>
      <p:bldP spid="19" grpId="0" animBg="1"/>
      <p:bldP spid="21" grpId="0" animBg="1"/>
      <p:bldP spid="25" grpId="0"/>
      <p:bldP spid="3" grpId="0"/>
      <p:bldP spid="28" grpId="0" animBg="1"/>
      <p:bldP spid="5" grpId="0" animBg="1"/>
      <p:bldP spid="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060938" y="315166"/>
            <a:ext cx="6687526" cy="8095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dirty="0" smtClean="0"/>
              <a:t>Material e métodos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162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67544" y="1268760"/>
            <a:ext cx="8280920" cy="5328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937604" y="1594932"/>
            <a:ext cx="35643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Cultura celular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937604" y="2625771"/>
            <a:ext cx="35643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Estabelecimento das linhagens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25806" y="5975795"/>
            <a:ext cx="35643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Estudos em animais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932305" y="3608087"/>
            <a:ext cx="35643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RNA de interferência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004048" y="4491099"/>
            <a:ext cx="35643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Book Antiqua" panose="02040602050305030304" pitchFamily="18" charset="0"/>
              </a:rPr>
              <a:t>Imunofluorescência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004048" y="5174161"/>
            <a:ext cx="35643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Book Antiqua" panose="02040602050305030304" pitchFamily="18" charset="0"/>
              </a:rPr>
              <a:t>Imunohistoquímica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32305" y="4491099"/>
            <a:ext cx="35643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Ensaio de crescimento celular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932305" y="5174161"/>
            <a:ext cx="35643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Migração e invasão in vitro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004048" y="1628800"/>
            <a:ext cx="35643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Análise de </a:t>
            </a:r>
            <a:r>
              <a:rPr lang="pt-BR" dirty="0" err="1" smtClean="0">
                <a:latin typeface="Book Antiqua" panose="02040602050305030304" pitchFamily="18" charset="0"/>
              </a:rPr>
              <a:t>Citometria</a:t>
            </a:r>
            <a:r>
              <a:rPr lang="pt-BR" dirty="0" smtClean="0">
                <a:latin typeface="Book Antiqua" panose="02040602050305030304" pitchFamily="18" charset="0"/>
              </a:rPr>
              <a:t> de fluxo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982179" y="2592253"/>
            <a:ext cx="35643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ook Antiqua" panose="02040602050305030304" pitchFamily="18" charset="0"/>
              </a:rPr>
              <a:t>Western </a:t>
            </a:r>
            <a:r>
              <a:rPr lang="pt-BR" dirty="0" err="1" smtClean="0">
                <a:latin typeface="Book Antiqua" panose="02040602050305030304" pitchFamily="18" charset="0"/>
              </a:rPr>
              <a:t>Bloting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982179" y="3637431"/>
            <a:ext cx="35643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Book Antiqua" panose="02040602050305030304" pitchFamily="18" charset="0"/>
              </a:rPr>
              <a:t>qPCR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27" name="Título 3"/>
          <p:cNvSpPr txBox="1">
            <a:spLocks/>
          </p:cNvSpPr>
          <p:nvPr/>
        </p:nvSpPr>
        <p:spPr>
          <a:xfrm>
            <a:off x="2060938" y="354397"/>
            <a:ext cx="6687526" cy="8095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dirty="0" smtClean="0"/>
              <a:t>resultados</a:t>
            </a:r>
            <a:endParaRPr lang="pt-BR" sz="3200" dirty="0"/>
          </a:p>
        </p:txBody>
      </p:sp>
      <p:pic>
        <p:nvPicPr>
          <p:cNvPr id="4098" name="Picture 2" descr="C:\Users\Usuario\Google Drive\MESTRADO\tumor pancreático\figura 1 artigo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47" y="994243"/>
            <a:ext cx="5878513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uario\Google Drive\MESTRADO\tumor pancreático\figura 2 artigo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83251"/>
            <a:ext cx="7488831" cy="569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uario\Google Drive\MESTRADO\tumor pancreático\figura 3 artigo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994242"/>
            <a:ext cx="6840760" cy="57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uario\Google Drive\MESTRADO\tumor pancreático\figura 4 artigo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4242"/>
            <a:ext cx="7560840" cy="578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uario\Google Drive\MESTRADO\tumor pancreático\figura 5 artigo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994242"/>
            <a:ext cx="7560840" cy="578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2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3688" y="278092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latin typeface="Book Antiqua" panose="02040602050305030304" pitchFamily="18" charset="0"/>
              </a:rPr>
              <a:t>Obrigada!</a:t>
            </a:r>
            <a:endParaRPr lang="pt-BR" sz="5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cial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193</TotalTime>
  <Words>650</Words>
  <Application>Microsoft Office PowerPoint</Application>
  <PresentationFormat>Apresentação na tela (4:3)</PresentationFormat>
  <Paragraphs>75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Essencial</vt:lpstr>
      <vt:lpstr>Apresentação do PowerPoint</vt:lpstr>
      <vt:lpstr>O câncer</vt:lpstr>
      <vt:lpstr>Apresentação do PowerPoint</vt:lpstr>
      <vt:lpstr>Apresentação do PowerPoint</vt:lpstr>
      <vt:lpstr>O câncer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19</cp:revision>
  <dcterms:created xsi:type="dcterms:W3CDTF">2016-09-04T08:44:53Z</dcterms:created>
  <dcterms:modified xsi:type="dcterms:W3CDTF">2016-09-04T11:58:26Z</dcterms:modified>
</cp:coreProperties>
</file>