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66" r:id="rId4"/>
    <p:sldId id="258" r:id="rId5"/>
    <p:sldId id="267" r:id="rId6"/>
    <p:sldId id="269" r:id="rId7"/>
    <p:sldId id="268" r:id="rId8"/>
    <p:sldId id="276" r:id="rId9"/>
    <p:sldId id="265" r:id="rId10"/>
    <p:sldId id="257" r:id="rId11"/>
    <p:sldId id="259" r:id="rId12"/>
    <p:sldId id="277" r:id="rId13"/>
    <p:sldId id="260" r:id="rId14"/>
    <p:sldId id="261" r:id="rId15"/>
    <p:sldId id="262" r:id="rId16"/>
    <p:sldId id="263" r:id="rId17"/>
    <p:sldId id="264" r:id="rId18"/>
    <p:sldId id="278" r:id="rId19"/>
    <p:sldId id="270" r:id="rId20"/>
    <p:sldId id="271" r:id="rId21"/>
    <p:sldId id="272" r:id="rId22"/>
    <p:sldId id="273" r:id="rId23"/>
    <p:sldId id="274" r:id="rId24"/>
    <p:sldId id="28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1B910-BC81-4754-9F32-B4752A106EE2}" type="datetimeFigureOut">
              <a:rPr lang="pt-BR" smtClean="0"/>
              <a:pPr/>
              <a:t>15/11/2020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7F9E-4BD4-4AAB-B8A1-1EBE4F5244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Barcelona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El estado en el que se encuentra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En España, Barcelona es la ciudad que presenta más congestión de tráfico. En  Europa, aparece en el puesto 17.</a:t>
            </a:r>
            <a:endParaRPr lang="pt-BR" sz="2400" dirty="0"/>
          </a:p>
          <a:p>
            <a:pPr lvl="0" algn="just"/>
            <a:r>
              <a:rPr lang="es-ES" sz="2400" dirty="0"/>
              <a:t>El embotellamiento perjudica la velocidad de los autobuses.</a:t>
            </a:r>
            <a:endParaRPr lang="pt-BR" sz="2400" dirty="0"/>
          </a:p>
          <a:p>
            <a:pPr lvl="0" algn="just"/>
            <a:r>
              <a:rPr lang="es-ES" sz="2400" dirty="0"/>
              <a:t>Actualmente, cuenta con 104 líneas de autobuses. Se trata de una red extensa, pero, a la vez, confusa porque no atiende algunas áreas. A veces los autobuses circulan a menos de 10km/h. </a:t>
            </a:r>
            <a:endParaRPr lang="pt-BR" sz="2400" dirty="0"/>
          </a:p>
          <a:p>
            <a:pPr lvl="0" algn="just"/>
            <a:r>
              <a:rPr lang="es-ES" sz="2400" dirty="0"/>
              <a:t>Se dice que la bicicleta tal vez sea el medio de transporte más eficiente y que hay que potenciar su uso, garantizar espacios seguros para el ciclista y construir carriles más organizados.</a:t>
            </a:r>
            <a:endParaRPr lang="pt-BR" sz="2400" dirty="0"/>
          </a:p>
          <a:p>
            <a:pPr lvl="0" algn="just"/>
            <a:r>
              <a:rPr lang="es-ES" sz="2400" dirty="0"/>
              <a:t>España es el país más ruidoso en todo el mundo. A causa del ruido, los españoles padecen problemas de salud (dificultades de concentración, aprendizaje, memoria).</a:t>
            </a:r>
            <a:endParaRPr lang="pt-BR" sz="2400" dirty="0"/>
          </a:p>
          <a:p>
            <a:pPr lvl="0" algn="just"/>
            <a:r>
              <a:rPr lang="es-ES" sz="2400" dirty="0"/>
              <a:t>Hay pocos parques en el Ensanche.</a:t>
            </a:r>
            <a:endParaRPr lang="pt-BR" sz="2400" dirty="0"/>
          </a:p>
          <a:p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El estado en el que se encuentra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s-ES" dirty="0"/>
              <a:t>De acuerdo con la OMS, es importante que haya 10m2 de área verde por persona y lo ideal sería 15m2.</a:t>
            </a:r>
            <a:endParaRPr lang="pt-BR" sz="3600" dirty="0"/>
          </a:p>
          <a:p>
            <a:pPr lvl="0" algn="just"/>
            <a:r>
              <a:rPr lang="es-ES" dirty="0"/>
              <a:t>En el ensanche, los espacios verdes se limitan a las aceras porque no hay parque y plazas. </a:t>
            </a:r>
            <a:endParaRPr lang="pt-BR" sz="3600" dirty="0"/>
          </a:p>
          <a:p>
            <a:pPr lvl="0" algn="just"/>
            <a:r>
              <a:rPr lang="es-ES" dirty="0"/>
              <a:t>Planes para la ciudad: (1) una red de transportes eficiente compuesto por 29 líneas de autobuses; (2) 17 ejes cívicos para peatones y bicicletas por toda la ciudad; (3) 175 hectáreas de nuevo espacio público; (4) supermanzanas definidas por las vías motorizadas y por el centro de esas manzanas pasarán los ejes cívicos; (5) nuevas ideas para los aparcamientos. </a:t>
            </a:r>
            <a:endParaRPr lang="pt-BR" sz="3600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Construcciones con formas que expresan cambio – hechas entre todos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983743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48EA70-2014-43AB-8C7C-EECE1A40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ABB5E09-7B34-40F6-BC21-1C151134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El transitó se lentificó, se volvió lento.</a:t>
            </a:r>
          </a:p>
          <a:p>
            <a:r>
              <a:rPr lang="es-UY" dirty="0"/>
              <a:t>En Barcelona,  el espacio para los peatones o los transeúntes </a:t>
            </a:r>
            <a:r>
              <a:rPr lang="es-UY" b="1" dirty="0"/>
              <a:t>se achicó </a:t>
            </a:r>
            <a:r>
              <a:rPr lang="es-UY" dirty="0"/>
              <a:t>frente al hecho de que </a:t>
            </a:r>
            <a:r>
              <a:rPr lang="es-UY" b="1" dirty="0"/>
              <a:t>se agrandó</a:t>
            </a:r>
            <a:r>
              <a:rPr lang="es-UY" dirty="0"/>
              <a:t>, </a:t>
            </a:r>
            <a:r>
              <a:rPr lang="es-UY" b="1" dirty="0"/>
              <a:t>se amplió</a:t>
            </a:r>
            <a:r>
              <a:rPr lang="es-UY" dirty="0"/>
              <a:t>, </a:t>
            </a:r>
            <a:r>
              <a:rPr lang="es-UY" b="1" dirty="0"/>
              <a:t>se extendió </a:t>
            </a:r>
            <a:r>
              <a:rPr lang="es-UY" dirty="0"/>
              <a:t>el número de vehículos (los autos, las bicicletas, los buses, los colectivos). Los espacios verdes permanecieron, no se ampliaron lo suficiente incluso para el crecimiento de la población. </a:t>
            </a:r>
          </a:p>
        </p:txBody>
      </p:sp>
    </p:spTree>
    <p:extLst>
      <p:ext uri="{BB962C8B-B14F-4D97-AF65-F5344CB8AC3E}">
        <p14:creationId xmlns:p14="http://schemas.microsoft.com/office/powerpoint/2010/main" xmlns="" val="288380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48EA70-2014-43AB-8C7C-EECE1A408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ABB5E09-7B34-40F6-BC21-1C1511342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/>
              <a:t>El plan inicial se volvió obsoleto.</a:t>
            </a:r>
          </a:p>
          <a:p>
            <a:pPr algn="just"/>
            <a:r>
              <a:rPr lang="es-UY" dirty="0" smtClean="0"/>
              <a:t>La ciudad se </a:t>
            </a:r>
            <a:r>
              <a:rPr lang="es-UY" dirty="0"/>
              <a:t>desarrolló mucho, se industrializó, evolucionó. </a:t>
            </a:r>
          </a:p>
          <a:p>
            <a:pPr algn="just"/>
            <a:r>
              <a:rPr lang="es-UY" dirty="0"/>
              <a:t>El ruido empeora la salud de las personas, de los ciudadanos. El ruido enferma a las personas. </a:t>
            </a:r>
          </a:p>
          <a:p>
            <a:pPr algn="just"/>
            <a:r>
              <a:rPr lang="es-UY" dirty="0"/>
              <a:t>La contaminación sonora hace que algunas  </a:t>
            </a:r>
            <a:r>
              <a:rPr lang="es-UY" dirty="0" smtClean="0"/>
              <a:t>personas se enfermen. / tengan problemas de salud. 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xmlns="" val="257029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553DCE-790D-40F2-89FA-CDD02DF81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8FF9856-F6D5-4759-8F37-645B64C6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/>
              <a:t>La gran cantidad de vehículos congestionó el trafico de la ciudad. </a:t>
            </a:r>
          </a:p>
          <a:p>
            <a:r>
              <a:rPr lang="es-CO" dirty="0"/>
              <a:t>Si los aparcamientos fueran subterráneos, los que ahora son abiertos se podrían transformar en parques. </a:t>
            </a:r>
          </a:p>
          <a:p>
            <a:r>
              <a:rPr lang="es-CO" dirty="0"/>
              <a:t>La ciudad se convertiría en algo más acorde al conjunto de transeúntes.</a:t>
            </a:r>
          </a:p>
          <a:p>
            <a:r>
              <a:rPr lang="es-CO" dirty="0"/>
              <a:t>La red viaria se organizaría, se ampliaría y descongestionaría, reduciría el número de autobuses. Los atascos disminuirían? Se diluirían </a:t>
            </a:r>
          </a:p>
          <a:p>
            <a:r>
              <a:rPr lang="es-CO" dirty="0"/>
              <a:t>La ciudad se modernizaría. 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11827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DED6CB-FA47-40B4-8101-0FB53C222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B295CF4-CF72-4B27-9EAB-5CAA19818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El cambio climático viene empeorando, con estos cambios en todas las ciudades se ablandará. </a:t>
            </a:r>
          </a:p>
          <a:p>
            <a:r>
              <a:rPr lang="es-CL" dirty="0"/>
              <a:t>Se democratizará, saldrá de la tiranía de los autos. </a:t>
            </a:r>
          </a:p>
          <a:p>
            <a:r>
              <a:rPr lang="es-CL" dirty="0"/>
              <a:t>Si no hacemos todo esto, la tierra cada vez se calentará más. Necesita enfriarse. </a:t>
            </a:r>
          </a:p>
          <a:p>
            <a:r>
              <a:rPr lang="es-CL" dirty="0"/>
              <a:t>Una ciudad más limpia, las ciudades </a:t>
            </a:r>
            <a:r>
              <a:rPr lang="es-CL" b="1" dirty="0"/>
              <a:t>se ensucian </a:t>
            </a:r>
            <a:r>
              <a:rPr lang="es-CL" dirty="0"/>
              <a:t>permanentemente. </a:t>
            </a:r>
          </a:p>
          <a:p>
            <a:r>
              <a:rPr lang="es-CL" dirty="0"/>
              <a:t>El tráfico </a:t>
            </a:r>
            <a:r>
              <a:rPr lang="es-CL" b="1" dirty="0"/>
              <a:t>se fue poniendo </a:t>
            </a:r>
            <a:r>
              <a:rPr lang="es-CL" dirty="0"/>
              <a:t>más intenso / se fue intensificando </a:t>
            </a:r>
          </a:p>
          <a:p>
            <a:r>
              <a:rPr lang="es-CL" dirty="0"/>
              <a:t>Los problemas se </a:t>
            </a:r>
            <a:r>
              <a:rPr lang="es-CL" b="1" dirty="0"/>
              <a:t>han puesto </a:t>
            </a:r>
            <a:r>
              <a:rPr lang="es-CL" dirty="0"/>
              <a:t>más </a:t>
            </a:r>
            <a:r>
              <a:rPr lang="es-CL" u="sng" dirty="0"/>
              <a:t>graves</a:t>
            </a:r>
            <a:r>
              <a:rPr lang="es-CL" dirty="0"/>
              <a:t> a partir del turismo. </a:t>
            </a:r>
            <a:r>
              <a:rPr lang="es-CL" b="1" dirty="0"/>
              <a:t>Se han ido agravando</a:t>
            </a:r>
            <a:r>
              <a:rPr lang="es-C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98328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HN" dirty="0"/>
              <a:t>Se volvió una ciudad turística y este hecho agravó su situación. </a:t>
            </a:r>
          </a:p>
          <a:p>
            <a:r>
              <a:rPr lang="es-HN" dirty="0"/>
              <a:t>Barcelona tiene que descongestionarse para convertirse en una ciudad más desahogada, más transitable, más habitable. </a:t>
            </a:r>
          </a:p>
        </p:txBody>
      </p:sp>
    </p:spTree>
    <p:extLst>
      <p:ext uri="{BB962C8B-B14F-4D97-AF65-F5344CB8AC3E}">
        <p14:creationId xmlns:p14="http://schemas.microsoft.com/office/powerpoint/2010/main" xmlns="" val="3203816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Otras construcciones con formas que expresan cambio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09856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Otras construcciones </a:t>
            </a:r>
            <a:r>
              <a:rPr lang="es-AR" dirty="0" smtClean="0"/>
              <a:t>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Barcelona se convirtió en una ciudad de referencia mundial.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Se convirtió en la cuarta ciudad más turística de Europa.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Se volvió una de las ciudades con mejor calidad de vida.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Se volvió una de las ciudades más densas.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Sin embargo, Barcelona necesita modernizarse más.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Va a hacerse más moderna. (cambio gradual)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es-ES" dirty="0"/>
              <a:t>•	Se hará más moderna. (cambio gradual)</a:t>
            </a:r>
          </a:p>
          <a:p>
            <a:pPr marL="0" indent="0"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324776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Campo lexical y expresiones de cambio movilizadas en nuestro encuentro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76139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Otras 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•	Es necesario que los atascos disminuyan.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•	Es necesario que la contaminación acústica mejore.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•	Si se reduce la cantidad de coches, mejorará la contaminación acústica.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•	El embotellamiento convierte la red de autobuses en una red ineficiente.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•	La red de autobuses se </a:t>
            </a:r>
            <a:r>
              <a:rPr lang="es-ES" dirty="0" smtClean="0"/>
              <a:t>volvió </a:t>
            </a:r>
            <a:r>
              <a:rPr lang="es-ES" dirty="0"/>
              <a:t>ineficiente con la mala planificación y los 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atascos.</a:t>
            </a:r>
          </a:p>
          <a:p>
            <a:pPr marL="0" indent="0" algn="just">
              <a:buNone/>
              <a:tabLst>
                <a:tab pos="355600" algn="l"/>
              </a:tabLst>
            </a:pPr>
            <a:r>
              <a:rPr lang="es-ES" dirty="0"/>
              <a:t>•	La red de autobuses se </a:t>
            </a:r>
            <a:r>
              <a:rPr lang="es-ES" dirty="0" smtClean="0"/>
              <a:t>hizo </a:t>
            </a:r>
            <a:r>
              <a:rPr lang="es-ES" dirty="0"/>
              <a:t>ineficiente. (cambio gradual)</a:t>
            </a:r>
          </a:p>
          <a:p>
            <a:pPr marL="0" indent="0"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1517141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Otras 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defTabSz="355600">
              <a:buNone/>
            </a:pPr>
            <a:r>
              <a:rPr lang="es-ES" dirty="0"/>
              <a:t>•	El sistema de autobuses se hizo lento a causa de los atascos. (cambio gradual)</a:t>
            </a:r>
          </a:p>
          <a:p>
            <a:pPr marL="0" indent="0" algn="just" defTabSz="355600">
              <a:buNone/>
            </a:pPr>
            <a:r>
              <a:rPr lang="es-ES" dirty="0"/>
              <a:t>•	La red de autobuses se hizo confusa debido a la cantidad de líneas y a la mala </a:t>
            </a:r>
            <a:r>
              <a:rPr lang="es-ES" dirty="0" smtClean="0"/>
              <a:t>planificación</a:t>
            </a:r>
            <a:r>
              <a:rPr lang="es-ES" dirty="0"/>
              <a:t>. (cambio gradual</a:t>
            </a:r>
            <a:r>
              <a:rPr lang="es-ES" dirty="0" smtClean="0"/>
              <a:t>)</a:t>
            </a:r>
          </a:p>
          <a:p>
            <a:pPr marL="0" indent="0" algn="just" defTabSz="355600">
              <a:buNone/>
            </a:pPr>
            <a:r>
              <a:rPr lang="es-ES" dirty="0" smtClean="0"/>
              <a:t>•</a:t>
            </a:r>
            <a:r>
              <a:rPr lang="es-ES" dirty="0"/>
              <a:t>	La red de autobuses se volvió confusa.</a:t>
            </a:r>
          </a:p>
          <a:p>
            <a:pPr marL="0" indent="0" algn="just" defTabSz="355600">
              <a:buNone/>
            </a:pPr>
            <a:r>
              <a:rPr lang="es-ES" dirty="0"/>
              <a:t>•	Los atascos en la ciudad empeoran cada día.</a:t>
            </a:r>
          </a:p>
          <a:p>
            <a:pPr marL="0" indent="0" algn="just" defTabSz="355600">
              <a:buNone/>
            </a:pPr>
            <a:r>
              <a:rPr lang="es-ES" dirty="0"/>
              <a:t>•	Barcelona quedará muy agradable si se hacen más parques.</a:t>
            </a:r>
          </a:p>
          <a:p>
            <a:pPr marL="0" indent="0" algn="just" defTabSz="355600">
              <a:buNone/>
            </a:pPr>
            <a:r>
              <a:rPr lang="es-ES" dirty="0"/>
              <a:t>•	La bicicleta se convirtió en / se volvió el medio de transporte más eficiente.</a:t>
            </a:r>
          </a:p>
          <a:p>
            <a:pPr marL="0" indent="0" algn="just" defTabSz="355600">
              <a:buNone/>
            </a:pPr>
            <a:r>
              <a:rPr lang="es-ES" dirty="0"/>
              <a:t>•	La bicicleta se hizo muy eficiente. (cambio gradual)</a:t>
            </a:r>
          </a:p>
          <a:p>
            <a:pPr marL="0" indent="0" algn="just">
              <a:buNone/>
            </a:pP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3596800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Otras 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 algn="just" defTabSz="355600">
              <a:buNone/>
              <a:tabLst>
                <a:tab pos="273050" algn="l"/>
              </a:tabLst>
            </a:pPr>
            <a:r>
              <a:rPr lang="es-ES" dirty="0"/>
              <a:t>•	El uso de la bicicleta como medio de transporte se ampliará si se construyen </a:t>
            </a:r>
            <a:r>
              <a:rPr lang="es-ES" dirty="0" smtClean="0"/>
              <a:t>carriles </a:t>
            </a:r>
            <a:r>
              <a:rPr lang="es-ES" dirty="0"/>
              <a:t>seguros para los ciclistas. </a:t>
            </a:r>
          </a:p>
          <a:p>
            <a:pPr marL="0" indent="0" algn="just" defTabSz="355600">
              <a:buNone/>
              <a:tabLst>
                <a:tab pos="273050" algn="l"/>
              </a:tabLst>
            </a:pPr>
            <a:r>
              <a:rPr lang="es-ES" dirty="0"/>
              <a:t>•	El uso de la bicicleta como medio de transporte se democratizará a </a:t>
            </a:r>
            <a:r>
              <a:rPr lang="es-ES" dirty="0" smtClean="0"/>
              <a:t>condición de </a:t>
            </a:r>
            <a:r>
              <a:rPr lang="es-ES" dirty="0"/>
              <a:t>que toda la población tenga acceso a carriles seguros.</a:t>
            </a:r>
          </a:p>
          <a:p>
            <a:pPr marL="0" indent="0" algn="just" defTabSz="355600">
              <a:buNone/>
              <a:tabLst>
                <a:tab pos="273050" algn="l"/>
              </a:tabLst>
            </a:pPr>
            <a:r>
              <a:rPr lang="es-ES" dirty="0"/>
              <a:t>•	Los problemas de salud de la población se agravaron a causa del ruido </a:t>
            </a:r>
            <a:r>
              <a:rPr lang="es-ES" dirty="0" smtClean="0"/>
              <a:t>excesivo </a:t>
            </a:r>
            <a:r>
              <a:rPr lang="es-ES" dirty="0"/>
              <a:t>en la ciudad.</a:t>
            </a:r>
          </a:p>
          <a:p>
            <a:pPr marL="0" indent="0" algn="just" defTabSz="355600">
              <a:buNone/>
              <a:tabLst>
                <a:tab pos="273050" algn="l"/>
              </a:tabLst>
            </a:pPr>
            <a:r>
              <a:rPr lang="es-ES" dirty="0"/>
              <a:t>•	La salud de la población empeoró.</a:t>
            </a:r>
          </a:p>
          <a:p>
            <a:pPr marL="0" indent="0" algn="just" defTabSz="355600">
              <a:buNone/>
              <a:tabLst>
                <a:tab pos="273050" algn="l"/>
              </a:tabLst>
            </a:pPr>
            <a:r>
              <a:rPr lang="es-ES" dirty="0"/>
              <a:t>•	La población se enfermó a causa del ruido excesivo. </a:t>
            </a:r>
          </a:p>
          <a:p>
            <a:pPr marL="0" indent="0" algn="just" defTabSz="355600">
              <a:buNone/>
              <a:tabLst>
                <a:tab pos="273050" algn="l"/>
              </a:tabLst>
            </a:pPr>
            <a:r>
              <a:rPr lang="es-ES" dirty="0"/>
              <a:t>•	Si la ciudad se llena de parques y plazas, la salud de la gente mejorará.</a:t>
            </a:r>
          </a:p>
        </p:txBody>
      </p:sp>
    </p:spTree>
    <p:extLst>
      <p:ext uri="{BB962C8B-B14F-4D97-AF65-F5344CB8AC3E}">
        <p14:creationId xmlns:p14="http://schemas.microsoft.com/office/powerpoint/2010/main" xmlns="" val="136881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Otras construcciones con formas que expresan cambio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 la cantidad de parques y plazas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amplían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muchos árboles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florecerán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idea es que las calles de las metrópolis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vacíen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coches y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llenen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personas y bicis.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efectos del cambio climático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ablandarán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si hay más espacios verdes en las metrópolis.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tierra no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seguirá calentándose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si se plantan más árboles.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ciudad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 ensucia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si no la cuidamos.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Los niños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crecen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con más salud si tienen más contacto con la naturaleza.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SzPts val="900"/>
              <a:buFont typeface="Symbol" panose="05050102010706020507" pitchFamily="18" charset="2"/>
              <a:buChar char=""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gente </a:t>
            </a:r>
            <a:r>
              <a:rPr lang="es-ES" sz="2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envejece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mejor si la ciudad ofrece una buena calidad de vida.</a:t>
            </a:r>
            <a:endParaRPr lang="pt-BR" sz="2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697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EB92B1-61A9-4475-A824-4B784406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Otras construcciones con formas que expresan </a:t>
            </a:r>
            <a:r>
              <a:rPr lang="es-AR" dirty="0" smtClean="0"/>
              <a:t>cambio </a:t>
            </a:r>
            <a:r>
              <a:rPr lang="pt-BR" dirty="0" smtClean="0"/>
              <a:t>– </a:t>
            </a:r>
            <a:r>
              <a:rPr lang="pt-BR" dirty="0"/>
              <a:t>São Paulo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EC0E6DA-269B-437A-AF65-52BD4425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lvl="0" indent="0" algn="just" defTabSz="355600">
              <a:spcBef>
                <a:spcPts val="600"/>
              </a:spcBef>
              <a:spcAft>
                <a:spcPts val="0"/>
              </a:spcAft>
              <a:buSzPts val="900"/>
              <a:buNone/>
            </a:pPr>
            <a:endParaRPr lang="es-ES" sz="23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 defTabSz="355600">
              <a:spcBef>
                <a:spcPts val="600"/>
              </a:spcBef>
              <a:spcAft>
                <a:spcPts val="0"/>
              </a:spcAft>
              <a:buSzPts val="900"/>
              <a:buNone/>
            </a:pPr>
            <a:r>
              <a:rPr lang="es-ES" sz="23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 São 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Paulo se convirtió en una ciudad con muchos coches.</a:t>
            </a:r>
          </a:p>
          <a:p>
            <a:pPr marL="0" lvl="0" indent="0" algn="just" defTabSz="355600">
              <a:spcBef>
                <a:spcPts val="600"/>
              </a:spcBef>
              <a:spcAft>
                <a:spcPts val="0"/>
              </a:spcAft>
              <a:buSzPts val="900"/>
              <a:buNone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	Los medios de transporte se vuelven insuficientes.</a:t>
            </a:r>
          </a:p>
          <a:p>
            <a:pPr marL="0" lvl="0" indent="0" algn="just" defTabSz="355600">
              <a:spcBef>
                <a:spcPts val="600"/>
              </a:spcBef>
              <a:spcAft>
                <a:spcPts val="0"/>
              </a:spcAft>
              <a:buSzPts val="900"/>
              <a:buNone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	Si el uso de las bicicletas como medio de transporte se democratiza, mejorará </a:t>
            </a:r>
            <a:r>
              <a:rPr lang="es-ES" sz="23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calidad de vida de las personas.</a:t>
            </a:r>
          </a:p>
          <a:p>
            <a:pPr marL="0" lvl="0" indent="0" algn="just" defTabSz="355600">
              <a:spcBef>
                <a:spcPts val="600"/>
              </a:spcBef>
              <a:spcAft>
                <a:spcPts val="0"/>
              </a:spcAft>
              <a:buSzPts val="900"/>
              <a:buNone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	La población se pone enferma a causa de la contaminación del aire.</a:t>
            </a:r>
          </a:p>
          <a:p>
            <a:pPr marL="0" lvl="0" indent="0" algn="just" defTabSz="355600">
              <a:spcBef>
                <a:spcPts val="600"/>
              </a:spcBef>
              <a:spcAft>
                <a:spcPts val="0"/>
              </a:spcAft>
              <a:buSzPts val="900"/>
              <a:buNone/>
            </a:pP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	Aumentará la calidad de vida de la población a condición de que se invierta en </a:t>
            </a:r>
            <a:r>
              <a:rPr lang="es-ES" sz="23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medios </a:t>
            </a:r>
            <a:r>
              <a:rPr lang="es-ES" sz="23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transporte limpios y en parques públicos. </a:t>
            </a:r>
            <a:endParaRPr lang="pt-BR" sz="2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645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Campo lexical y expresiones de cambio movilizadas en nuestro encuentro</a:t>
            </a:r>
            <a:endParaRPr lang="x-none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9119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s-ES" sz="2000" dirty="0" smtClean="0"/>
              <a:t>Subterráneamente - por </a:t>
            </a:r>
            <a:r>
              <a:rPr lang="es-ES" sz="2000" dirty="0"/>
              <a:t>túneles </a:t>
            </a:r>
            <a:endParaRPr lang="pt-B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pt-BR" sz="2000" dirty="0"/>
          </a:p>
          <a:p>
            <a:r>
              <a:rPr lang="es-ES" sz="2000" dirty="0"/>
              <a:t>se desahogarían las vías</a:t>
            </a:r>
            <a:endParaRPr lang="pt-B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pt-BR" sz="2000" dirty="0"/>
          </a:p>
          <a:p>
            <a:r>
              <a:rPr lang="es-ES" sz="2000" dirty="0"/>
              <a:t>la ciudad se descongestionaría</a:t>
            </a:r>
            <a:endParaRPr lang="pt-BR" sz="2000" dirty="0"/>
          </a:p>
          <a:p>
            <a:pPr marL="0" indent="0">
              <a:buNone/>
            </a:pPr>
            <a:r>
              <a:rPr lang="es-ES" sz="2000" dirty="0"/>
              <a:t> </a:t>
            </a:r>
            <a:endParaRPr lang="pt-BR" sz="2000" dirty="0"/>
          </a:p>
          <a:p>
            <a:r>
              <a:rPr lang="es-ES" sz="2000" dirty="0"/>
              <a:t>si las bicicletas se popularizaran, la ciudad mejoraría</a:t>
            </a:r>
          </a:p>
          <a:p>
            <a:endParaRPr lang="es-ES" sz="2000" dirty="0"/>
          </a:p>
          <a:p>
            <a:r>
              <a:rPr lang="es-ES" sz="2000" dirty="0"/>
              <a:t>los carriles para bicicletas</a:t>
            </a:r>
          </a:p>
          <a:p>
            <a:endParaRPr lang="es-ES" sz="2000" dirty="0"/>
          </a:p>
          <a:p>
            <a:r>
              <a:rPr lang="es-ES" sz="2000" dirty="0"/>
              <a:t>hay que descentralizar la ciudad y el país</a:t>
            </a:r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434514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Campo lexical y expresiones de cambio movilizadas en nuestro encuentro</a:t>
            </a:r>
            <a:endParaRPr lang="x-none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9119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los ríos se afearon y afearon la ciudad 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por los olores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enterramos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São Paulo les volvió las espaldas a los ríos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documental</a:t>
            </a:r>
            <a:endParaRPr lang="pt-BR" sz="2000" dirty="0"/>
          </a:p>
          <a:p>
            <a:pPr marL="0" indent="0"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Campo lexical y expresiones de cambio movilizadas en nuestro encuentro</a:t>
            </a:r>
            <a:endParaRPr lang="x-none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9119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 smtClean="0"/>
              <a:t>el </a:t>
            </a:r>
            <a:r>
              <a:rPr lang="es-ES" sz="2000" dirty="0"/>
              <a:t>boleto / el </a:t>
            </a:r>
            <a:r>
              <a:rPr lang="es-ES" sz="2000" dirty="0" smtClean="0"/>
              <a:t>billete (para el transporte)</a:t>
            </a: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la tarjeta </a:t>
            </a:r>
            <a:r>
              <a:rPr lang="es-ES" sz="2000" dirty="0" smtClean="0"/>
              <a:t>(para el transporte)</a:t>
            </a:r>
            <a:endParaRPr lang="pt-BR" sz="20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 </a:t>
            </a: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abaratar el transporte</a:t>
            </a:r>
            <a:endParaRPr lang="pt-BR" sz="20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 </a:t>
            </a:r>
            <a:endParaRPr lang="pt-BR" sz="20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volverlo gratuito</a:t>
            </a:r>
            <a:endParaRPr lang="pt-BR" sz="2000" dirty="0"/>
          </a:p>
          <a:p>
            <a:pPr marL="0" indent="0"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40510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Vocabulario de la clase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9119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/>
              <a:t>confort / comodidad</a:t>
            </a:r>
            <a:endParaRPr lang="pt-BR" sz="21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/>
              <a:t> </a:t>
            </a:r>
            <a:endParaRPr lang="pt-BR" sz="21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 smtClean="0"/>
              <a:t>se </a:t>
            </a:r>
            <a:r>
              <a:rPr lang="es-ES" sz="2100" dirty="0"/>
              <a:t>desapropia</a:t>
            </a:r>
            <a:endParaRPr lang="pt-BR" sz="21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/>
              <a:t> </a:t>
            </a:r>
            <a:endParaRPr lang="pt-BR" sz="21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/>
              <a:t>cerca - lejos</a:t>
            </a:r>
            <a:endParaRPr lang="pt-BR" sz="21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/>
              <a:t> </a:t>
            </a:r>
            <a:endParaRPr lang="pt-BR" sz="2100" dirty="0"/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100" dirty="0"/>
              <a:t>alejados</a:t>
            </a:r>
            <a:endParaRPr lang="pt-BR" sz="2100" dirty="0"/>
          </a:p>
          <a:p>
            <a:pPr marL="0" indent="0"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30009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Vocabulario de la clase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9119"/>
            <a:ext cx="8229600" cy="513424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 la recolección de basura</a:t>
            </a:r>
          </a:p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 smtClean="0"/>
              <a:t>r</a:t>
            </a:r>
            <a:r>
              <a:rPr lang="es-ES" sz="2000" dirty="0" smtClean="0"/>
              <a:t>ejillas – alcantarillas - las </a:t>
            </a:r>
            <a:r>
              <a:rPr lang="es-ES" sz="2000" dirty="0"/>
              <a:t>bocas de tormenta</a:t>
            </a:r>
          </a:p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 smtClean="0"/>
              <a:t>Polución - </a:t>
            </a:r>
            <a:r>
              <a:rPr lang="es-ES" sz="2000" dirty="0" smtClean="0">
                <a:solidFill>
                  <a:schemeClr val="accent2">
                    <a:lumMod val="75000"/>
                  </a:schemeClr>
                </a:solidFill>
              </a:rPr>
              <a:t>contaminación</a:t>
            </a:r>
            <a:endParaRPr lang="es-E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  <a:p>
            <a:pPr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s-ES" sz="2000" dirty="0"/>
              <a:t>de a poco</a:t>
            </a:r>
            <a:endParaRPr lang="pt-BR" sz="2000" dirty="0"/>
          </a:p>
          <a:p>
            <a:pPr marL="0" indent="0"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407992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El estado en que se encuentra Barcelona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150960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El estado en el que se encuentra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s-ES" sz="2000" dirty="0"/>
              <a:t>Barcelona es una ciudad de referencia mundial. </a:t>
            </a:r>
            <a:endParaRPr lang="pt-BR" sz="2000" dirty="0"/>
          </a:p>
          <a:p>
            <a:pPr lvl="0"/>
            <a:r>
              <a:rPr lang="es-ES" sz="2000" dirty="0"/>
              <a:t>Es la cuarta ciudad más turística de Europa.</a:t>
            </a:r>
            <a:endParaRPr lang="pt-BR" sz="2000" dirty="0"/>
          </a:p>
          <a:p>
            <a:pPr lvl="0"/>
            <a:r>
              <a:rPr lang="es-ES" sz="2000" dirty="0"/>
              <a:t>Aparece en el puesto 42 de las ciudades que tienen mejor calidad de vida.</a:t>
            </a:r>
            <a:endParaRPr lang="pt-BR" sz="2000" dirty="0"/>
          </a:p>
          <a:p>
            <a:pPr lvl="0"/>
            <a:r>
              <a:rPr lang="es-ES" sz="2000" dirty="0"/>
              <a:t>Tiene grandes ideas, cultura, industria y nuevas tecnologías.</a:t>
            </a:r>
            <a:endParaRPr lang="pt-BR" sz="2000" dirty="0"/>
          </a:p>
          <a:p>
            <a:pPr lvl="0"/>
            <a:r>
              <a:rPr lang="es-ES" sz="2000" dirty="0"/>
              <a:t>Es una de las ciudades más densas.</a:t>
            </a:r>
            <a:endParaRPr lang="pt-BR" sz="2000" dirty="0"/>
          </a:p>
          <a:p>
            <a:pPr lvl="0"/>
            <a:r>
              <a:rPr lang="es-ES" sz="2000" dirty="0"/>
              <a:t>Los objetivos para el siglo XXI son:</a:t>
            </a:r>
            <a:endParaRPr lang="pt-BR" sz="2000" dirty="0"/>
          </a:p>
          <a:p>
            <a:pPr lvl="1"/>
            <a:r>
              <a:rPr lang="es-ES" sz="2000" dirty="0"/>
              <a:t>Hay una propuesta para la avda. Diagonal: ¿</a:t>
            </a:r>
            <a:r>
              <a:rPr lang="es-ES" sz="2000" i="1" dirty="0"/>
              <a:t>Boulevard</a:t>
            </a:r>
            <a:r>
              <a:rPr lang="es-ES" sz="2000" dirty="0"/>
              <a:t> o rambla? </a:t>
            </a:r>
            <a:endParaRPr lang="pt-BR" sz="2000" dirty="0"/>
          </a:p>
          <a:p>
            <a:pPr lvl="1"/>
            <a:r>
              <a:rPr lang="es-ES" sz="2000" dirty="0"/>
              <a:t>Tal vez haya nuevas ideas y proyectos para resolver los problemas actuales de Barcelona.</a:t>
            </a:r>
            <a:endParaRPr lang="pt-BR" sz="2000" dirty="0"/>
          </a:p>
          <a:p>
            <a:endParaRPr lang="pt-BR" sz="2000" dirty="0"/>
          </a:p>
          <a:p>
            <a:pPr lvl="0"/>
            <a:r>
              <a:rPr lang="es-ES" sz="2000" dirty="0"/>
              <a:t>Problemas: (1) congestión de tráfico; (2) contaminación acústica; (3) escasez de espacios públicos en el centro.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1535502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997</Words>
  <Application>Microsoft Office PowerPoint</Application>
  <PresentationFormat>Apresentação na tela (4:3)</PresentationFormat>
  <Paragraphs>143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Barcelona </vt:lpstr>
      <vt:lpstr>Campo lexical y expresiones de cambio movilizadas en nuestro encuentro</vt:lpstr>
      <vt:lpstr>Campo lexical y expresiones de cambio movilizadas en nuestro encuentro</vt:lpstr>
      <vt:lpstr>Campo lexical y expresiones de cambio movilizadas en nuestro encuentro</vt:lpstr>
      <vt:lpstr>Campo lexical y expresiones de cambio movilizadas en nuestro encuentro</vt:lpstr>
      <vt:lpstr>Vocabulario de la clase</vt:lpstr>
      <vt:lpstr>Vocabulario de la clase</vt:lpstr>
      <vt:lpstr>El estado en que se encuentra Barcelona</vt:lpstr>
      <vt:lpstr>El estado en el que se encuentra</vt:lpstr>
      <vt:lpstr>El estado en el que se encuentra</vt:lpstr>
      <vt:lpstr>El estado en el que se encuentra</vt:lpstr>
      <vt:lpstr>Construcciones con formas que expresan cambio – hechas entre todos</vt:lpstr>
      <vt:lpstr>Construcciones con formas que expresan cambio</vt:lpstr>
      <vt:lpstr>Construcciones con formas que expresan cambio</vt:lpstr>
      <vt:lpstr>Construcciones con formas que expresan cambio</vt:lpstr>
      <vt:lpstr>Construcciones con formas que expresan cambio</vt:lpstr>
      <vt:lpstr>Construcciones con formas que expresan cambio</vt:lpstr>
      <vt:lpstr>Otras construcciones con formas que expresan cambio</vt:lpstr>
      <vt:lpstr>Otras construcciones con formas que expresan cambio</vt:lpstr>
      <vt:lpstr>Otras construcciones con formas que expresan cambio</vt:lpstr>
      <vt:lpstr>Otras construcciones con formas que expresan cambio</vt:lpstr>
      <vt:lpstr>Otras construcciones con formas que expresan cambio</vt:lpstr>
      <vt:lpstr>Otras construcciones con formas que expresan cambio</vt:lpstr>
      <vt:lpstr>Otras construcciones con formas que expresan cambio – São Paulo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Barcelona</dc:title>
  <dc:creator>Maite</dc:creator>
  <cp:lastModifiedBy>Maite</cp:lastModifiedBy>
  <cp:revision>14</cp:revision>
  <dcterms:created xsi:type="dcterms:W3CDTF">2020-11-07T17:28:18Z</dcterms:created>
  <dcterms:modified xsi:type="dcterms:W3CDTF">2020-11-15T21:26:26Z</dcterms:modified>
</cp:coreProperties>
</file>