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74" r:id="rId19"/>
    <p:sldId id="287" r:id="rId20"/>
    <p:sldId id="289" r:id="rId21"/>
    <p:sldId id="290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  <p:sldId id="285" r:id="rId34"/>
    <p:sldId id="286" r:id="rId35"/>
    <p:sldId id="291" r:id="rId36"/>
    <p:sldId id="293" r:id="rId37"/>
    <p:sldId id="294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53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3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3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6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0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7256-73A0-433E-8DC6-DDDF2AC61BAE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6063-EE2D-4F4D-8969-9BCC2CC85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7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091" y="704671"/>
            <a:ext cx="11042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Aula </a:t>
            </a:r>
            <a:r>
              <a:rPr lang="pt-BR" sz="5400" dirty="0"/>
              <a:t>9</a:t>
            </a:r>
            <a:r>
              <a:rPr lang="pt-BR" sz="5400" dirty="0" smtClean="0"/>
              <a:t> </a:t>
            </a:r>
            <a:r>
              <a:rPr lang="pt-BR" sz="5400" dirty="0" smtClean="0"/>
              <a:t>– </a:t>
            </a:r>
            <a:r>
              <a:rPr lang="pt-BR" sz="5400" dirty="0" err="1" smtClean="0"/>
              <a:t>GeoDa</a:t>
            </a:r>
            <a:endParaRPr lang="pt-BR" sz="5400" dirty="0" smtClean="0"/>
          </a:p>
          <a:p>
            <a:pPr algn="ctr"/>
            <a:endParaRPr lang="pt-BR" sz="5400" dirty="0"/>
          </a:p>
          <a:p>
            <a:pPr algn="ctr"/>
            <a:r>
              <a:rPr lang="pt-BR" sz="5400" dirty="0" smtClean="0"/>
              <a:t>Mapeamento de taxas</a:t>
            </a:r>
            <a:endParaRPr lang="en-GB" sz="5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34291" y="4175473"/>
            <a:ext cx="1058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The Center for </a:t>
            </a:r>
            <a:r>
              <a:rPr lang="pt-BR" sz="3600" dirty="0" err="1" smtClean="0"/>
              <a:t>Spatial</a:t>
            </a:r>
            <a:r>
              <a:rPr lang="pt-BR" sz="3600" dirty="0" smtClean="0"/>
              <a:t> Data Science </a:t>
            </a:r>
          </a:p>
          <a:p>
            <a:pPr algn="ctr"/>
            <a:r>
              <a:rPr lang="pt-BR" sz="3600" dirty="0" smtClean="0"/>
              <a:t>The </a:t>
            </a:r>
            <a:r>
              <a:rPr lang="pt-BR" sz="3600" dirty="0" err="1" smtClean="0"/>
              <a:t>University</a:t>
            </a:r>
            <a:r>
              <a:rPr lang="pt-BR" sz="3600" dirty="0" smtClean="0"/>
              <a:t> </a:t>
            </a:r>
            <a:r>
              <a:rPr lang="pt-BR" sz="3600" dirty="0" err="1" smtClean="0"/>
              <a:t>of</a:t>
            </a:r>
            <a:r>
              <a:rPr lang="pt-BR" sz="3600" dirty="0" smtClean="0"/>
              <a:t> Chicago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Site: https://spatial.uchicago.edu/geoda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329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563" y="261257"/>
            <a:ext cx="4516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1 - Taxas brutas</a:t>
            </a:r>
          </a:p>
          <a:p>
            <a:endParaRPr lang="pt-BR" sz="2800" dirty="0"/>
          </a:p>
          <a:p>
            <a:r>
              <a:rPr lang="pt-BR" sz="2800" dirty="0" smtClean="0"/>
              <a:t>Vamos calcular as taxas brutas de </a:t>
            </a:r>
            <a:r>
              <a:rPr lang="pt-BR" sz="2800" dirty="0" err="1" smtClean="0"/>
              <a:t>ca</a:t>
            </a:r>
            <a:r>
              <a:rPr lang="pt-BR" sz="2800" dirty="0" smtClean="0"/>
              <a:t> de pulmão em mulheres (‘LFW68’ – número da casos em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Varianble</a:t>
            </a:r>
            <a:r>
              <a:rPr lang="pt-BR" sz="2800" dirty="0" smtClean="0"/>
              <a:t>’ e ‘POPFW68’ como população em 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’) – escolhemos a opção ‘Box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(</a:t>
            </a:r>
            <a:r>
              <a:rPr lang="pt-BR" sz="2800" dirty="0" err="1" smtClean="0"/>
              <a:t>Hinge</a:t>
            </a:r>
            <a:r>
              <a:rPr lang="pt-BR" sz="2800" dirty="0" smtClean="0"/>
              <a:t> = 1.5)’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80" y="344465"/>
            <a:ext cx="7053942" cy="59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93" y="1280219"/>
            <a:ext cx="8024326" cy="535076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70384" y="0"/>
            <a:ext cx="1013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Resultado obtido: 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das taxas de mortalidade por </a:t>
            </a:r>
            <a:r>
              <a:rPr lang="pt-BR" sz="2800" dirty="0" err="1" smtClean="0"/>
              <a:t>ca</a:t>
            </a:r>
            <a:r>
              <a:rPr lang="pt-BR" sz="2800" dirty="0" smtClean="0"/>
              <a:t> de pulmão em  mulheres</a:t>
            </a:r>
            <a:r>
              <a:rPr lang="pt-B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7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12" y="758995"/>
            <a:ext cx="8110779" cy="54178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290" y="746449"/>
            <a:ext cx="3135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Clicar no quadrado no lado esquerdo de ‘</a:t>
            </a:r>
            <a:r>
              <a:rPr lang="pt-BR" sz="2800" dirty="0" err="1" smtClean="0"/>
              <a:t>Upper</a:t>
            </a:r>
            <a:r>
              <a:rPr lang="pt-BR" sz="2800" dirty="0" smtClean="0"/>
              <a:t> </a:t>
            </a:r>
            <a:r>
              <a:rPr lang="pt-BR" sz="2800" dirty="0" err="1" smtClean="0"/>
              <a:t>outlier</a:t>
            </a:r>
            <a:r>
              <a:rPr lang="pt-BR" sz="2800" dirty="0" smtClean="0"/>
              <a:t>’ – destaque para as cidades com taxas consideradas ‘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88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580" y="223935"/>
            <a:ext cx="11047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Salvando as  taxas brutas para a tabela de atributos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Clicar no mapa com o botão direito abre o menu de opções ao lado 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Escolhemos ‘</a:t>
            </a:r>
            <a:r>
              <a:rPr lang="pt-BR" sz="2800" dirty="0" err="1" smtClean="0"/>
              <a:t>Save</a:t>
            </a:r>
            <a:r>
              <a:rPr lang="pt-BR" sz="2800" dirty="0" smtClean="0"/>
              <a:t> Rates’ e informamos o nome da taxa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7" y="2219098"/>
            <a:ext cx="6149651" cy="41162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03" y="3047902"/>
            <a:ext cx="3390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93" y="872846"/>
            <a:ext cx="8305508" cy="52150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9918" y="872846"/>
            <a:ext cx="26125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taxa bruta foi inserida como o último campo da tabela de atributos.</a:t>
            </a:r>
          </a:p>
          <a:p>
            <a:endParaRPr lang="pt-BR" sz="2800" dirty="0"/>
          </a:p>
          <a:p>
            <a:r>
              <a:rPr lang="pt-BR" sz="2800" dirty="0" smtClean="0"/>
              <a:t>Clicamos em ‘</a:t>
            </a:r>
            <a:r>
              <a:rPr lang="pt-BR" sz="2800" dirty="0" err="1" smtClean="0"/>
              <a:t>Save</a:t>
            </a:r>
            <a:r>
              <a:rPr lang="pt-BR" sz="2800" dirty="0" smtClean="0"/>
              <a:t>’ para salvar os dados correntes ou em ‘ </a:t>
            </a:r>
            <a:r>
              <a:rPr lang="pt-BR" sz="2800" dirty="0" err="1" smtClean="0"/>
              <a:t>Save</a:t>
            </a:r>
            <a:r>
              <a:rPr lang="pt-BR" sz="2800" dirty="0" smtClean="0"/>
              <a:t> as’ para salvar um  novo banco de dados.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31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85422" y="193080"/>
            <a:ext cx="638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Calculando taxas pela tabela de atributos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1783132"/>
            <a:ext cx="3270150" cy="43939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58" y="2990892"/>
            <a:ext cx="7236901" cy="34675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090071"/>
            <a:ext cx="518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Clicar em ‘</a:t>
            </a:r>
            <a:r>
              <a:rPr lang="pt-BR" sz="2800" dirty="0" err="1" smtClean="0"/>
              <a:t>Table</a:t>
            </a:r>
            <a:r>
              <a:rPr lang="pt-BR" sz="2800" dirty="0" smtClean="0"/>
              <a:t>’ e em ‘</a:t>
            </a:r>
            <a:r>
              <a:rPr lang="pt-BR" sz="2800" dirty="0" err="1" smtClean="0"/>
              <a:t>Calculator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47258" y="1987062"/>
            <a:ext cx="6805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 ‘</a:t>
            </a:r>
            <a:r>
              <a:rPr lang="pt-BR" sz="2800" dirty="0" err="1" smtClean="0"/>
              <a:t>Calculator</a:t>
            </a:r>
            <a:r>
              <a:rPr lang="pt-BR" sz="2800" dirty="0" smtClean="0"/>
              <a:t>’, escolher ‘Rates’ e, em ‘</a:t>
            </a:r>
            <a:r>
              <a:rPr lang="pt-BR" sz="2800" dirty="0" err="1" smtClean="0"/>
              <a:t>Method</a:t>
            </a:r>
            <a:r>
              <a:rPr lang="pt-BR" sz="2800" dirty="0" smtClean="0"/>
              <a:t>’, escolher ‘</a:t>
            </a:r>
            <a:r>
              <a:rPr lang="pt-BR" sz="2800" dirty="0" err="1" smtClean="0"/>
              <a:t>Raw</a:t>
            </a:r>
            <a:r>
              <a:rPr lang="pt-BR" sz="2800" dirty="0" smtClean="0"/>
              <a:t> Rate’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83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108" y="386862"/>
            <a:ext cx="11166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Clicar em ‘</a:t>
            </a:r>
            <a:r>
              <a:rPr lang="pt-BR" sz="2800" dirty="0" err="1" smtClean="0"/>
              <a:t>Add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’, informar nome da taxa (‘LRATE’), tipo (real), posicionamento, comprimento , precisão e em  ‘</a:t>
            </a:r>
            <a:r>
              <a:rPr lang="pt-BR" sz="2800" dirty="0" err="1" smtClean="0"/>
              <a:t>Add</a:t>
            </a:r>
            <a:r>
              <a:rPr lang="pt-BR" sz="2800" dirty="0" smtClean="0"/>
              <a:t>”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91091"/>
            <a:ext cx="90868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3092" y="228600"/>
            <a:ext cx="1127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escolher ‘LFW68’, em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escolher ‘POPFW68’ e ‘</a:t>
            </a:r>
            <a:r>
              <a:rPr lang="pt-BR" sz="2800" dirty="0" err="1" smtClean="0"/>
              <a:t>Apply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1" y="2033954"/>
            <a:ext cx="90868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04985"/>
            <a:ext cx="8986837" cy="54232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262" y="844062"/>
            <a:ext cx="2813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nova coluna ‘LRATE’ foi incluída no final da tabela de atributos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49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6185" y="281354"/>
            <a:ext cx="11148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Obtendo a taxa bruta por 100000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err="1" smtClean="0"/>
              <a:t>Table</a:t>
            </a:r>
            <a:r>
              <a:rPr lang="pt-BR" sz="2800" dirty="0" smtClean="0"/>
              <a:t> &gt; </a:t>
            </a:r>
            <a:r>
              <a:rPr lang="pt-BR" sz="2800" dirty="0" err="1" smtClean="0"/>
              <a:t>Calculator</a:t>
            </a:r>
            <a:r>
              <a:rPr lang="pt-BR" sz="2800" dirty="0" smtClean="0"/>
              <a:t> e escolher ‘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’ 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Criar variável em ‘</a:t>
            </a:r>
            <a:r>
              <a:rPr lang="pt-BR" sz="2800" dirty="0" err="1" smtClean="0"/>
              <a:t>Add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(</a:t>
            </a:r>
            <a:r>
              <a:rPr lang="pt-BR" sz="2800" dirty="0" err="1" smtClean="0"/>
              <a:t>tx_bruta</a:t>
            </a:r>
            <a:r>
              <a:rPr lang="pt-BR" sz="28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Em ‘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 /  </a:t>
            </a:r>
            <a:r>
              <a:rPr lang="pt-BR" sz="2800" dirty="0" err="1" smtClean="0"/>
              <a:t>Constan</a:t>
            </a:r>
            <a:r>
              <a:rPr lang="pt-BR" sz="2800" dirty="0" smtClean="0"/>
              <a:t>’ inserir ‘LRATE’; em operador, inserir ‘MULTIPLY’; e em ‘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 / Constant’, inserir 100000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58" y="3194627"/>
            <a:ext cx="7230451" cy="34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940" y="890700"/>
            <a:ext cx="11517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Mapas para taxas</a:t>
            </a:r>
          </a:p>
          <a:p>
            <a:endParaRPr lang="pt-BR" sz="2800" dirty="0"/>
          </a:p>
          <a:p>
            <a:r>
              <a:rPr lang="pt-BR" sz="2800" dirty="0" smtClean="0"/>
              <a:t>Dados caracterizados por instabilidade intrínseca da variância – a precisão da taxa, como uma estimativa do risco </a:t>
            </a:r>
            <a:r>
              <a:rPr lang="pt-BR" sz="2800" dirty="0" err="1" smtClean="0"/>
              <a:t>subjancente</a:t>
            </a:r>
            <a:r>
              <a:rPr lang="pt-BR" sz="2800" dirty="0" smtClean="0"/>
              <a:t> (ou de base) é inversamente proporcional à população em risco.</a:t>
            </a:r>
          </a:p>
          <a:p>
            <a:endParaRPr lang="pt-BR" sz="2800" dirty="0"/>
          </a:p>
          <a:p>
            <a:r>
              <a:rPr lang="pt-BR" sz="2800" dirty="0" smtClean="0"/>
              <a:t>Taxas estimadas a partir de pequenas populações pode ter um grande erro padrão – também podem sugerir erroneamente presença de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 smtClean="0"/>
              <a:t>Vamos trabalhar com o banco </a:t>
            </a:r>
            <a:r>
              <a:rPr lang="pt-BR" sz="2800" dirty="0"/>
              <a:t>de dados </a:t>
            </a:r>
            <a:r>
              <a:rPr lang="pt-BR" sz="2800" dirty="0" smtClean="0"/>
              <a:t>de óbito por </a:t>
            </a:r>
            <a:r>
              <a:rPr lang="pt-BR" sz="2800" dirty="0"/>
              <a:t>câncer de pulmão de 88 cidades do estado de Ohio, </a:t>
            </a:r>
            <a:r>
              <a:rPr lang="pt-BR" sz="2800" dirty="0" smtClean="0"/>
              <a:t>EUA (</a:t>
            </a:r>
            <a:r>
              <a:rPr lang="pt-BR" sz="2800" dirty="0" err="1" smtClean="0"/>
              <a:t>ohlung.shp</a:t>
            </a:r>
            <a:r>
              <a:rPr lang="pt-BR" sz="2800" dirty="0" smtClean="0"/>
              <a:t>)</a:t>
            </a:r>
            <a:endParaRPr lang="pt-BR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38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8014" y="315310"/>
            <a:ext cx="1152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taxa bruta por 100000 foi inserida  no final da tabela de atributos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49" y="1087266"/>
            <a:ext cx="7030501" cy="4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607" y="173421"/>
            <a:ext cx="11272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Mapeando a taxa bruta a partir dos valores da tabela de atributo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(</a:t>
            </a:r>
            <a:r>
              <a:rPr lang="pt-BR" sz="2800" dirty="0" err="1" smtClean="0"/>
              <a:t>Hinge</a:t>
            </a:r>
            <a:r>
              <a:rPr lang="pt-BR" sz="2800" dirty="0" smtClean="0"/>
              <a:t> = 1.5)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8" y="1745803"/>
            <a:ext cx="7727722" cy="5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58262"/>
            <a:ext cx="11377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Excesso de Risco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Também denominado Risco Relativo ou Taxa de Mortalidade (ou Incidência) padronizada (SMR – </a:t>
            </a:r>
            <a:r>
              <a:rPr lang="pt-BR" sz="2800" dirty="0" err="1" smtClean="0"/>
              <a:t>standardized</a:t>
            </a:r>
            <a:r>
              <a:rPr lang="pt-BR" sz="2800" dirty="0" smtClean="0"/>
              <a:t> </a:t>
            </a:r>
            <a:r>
              <a:rPr lang="pt-BR" sz="2800" dirty="0" err="1" smtClean="0"/>
              <a:t>mortality</a:t>
            </a:r>
            <a:r>
              <a:rPr lang="pt-BR" sz="2800" dirty="0" smtClean="0"/>
              <a:t> rate) - comparação da mortalidade (incidência) observada com um padrão nacional ou regional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Isso é feito a partir da comparação do número de óbitos observados com o número de eventos que seria esperado a partir da consideração de um risco de referência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Em muitas aplicações, estima-se o risco de referência a partir da agregação de todas as observações em consideração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Os valores esperados também podem ser obtidos por padronização indireta, levando-se em conta, por exemplo, a estrutura etária e de sexo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36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1692" y="351692"/>
            <a:ext cx="110783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Calculando a SMR para os óbitos por </a:t>
            </a:r>
            <a:r>
              <a:rPr lang="pt-BR" sz="2800" b="1" dirty="0" err="1" smtClean="0"/>
              <a:t>ca</a:t>
            </a:r>
            <a:r>
              <a:rPr lang="pt-BR" sz="2800" b="1" dirty="0" smtClean="0"/>
              <a:t> de pulmão em mulheres em Ohio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 taxa de referência pode ser a soma de todos os eventos sobre a soma e todas as populações em risco, conforme segue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endParaRPr lang="pt-BR" sz="2800" dirty="0" smtClean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 partir da taxa de referência, o número de eventos em cada área pode ser calculado por 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E o risco relativo (ou SMR) é obtido pela divisão entre o observado e esperado em cada área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148" y="1617785"/>
            <a:ext cx="2673584" cy="13495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82" y="3500851"/>
            <a:ext cx="2433488" cy="7185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69" y="4782305"/>
            <a:ext cx="2170132" cy="9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769" y="193431"/>
            <a:ext cx="11359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 de excesso de risco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Excess</a:t>
            </a:r>
            <a:r>
              <a:rPr lang="pt-BR" sz="2800" dirty="0" smtClean="0"/>
              <a:t> </a:t>
            </a:r>
            <a:r>
              <a:rPr lang="pt-BR" sz="2800" dirty="0" err="1" smtClean="0"/>
              <a:t>Risk</a:t>
            </a:r>
            <a:endParaRPr lang="pt-BR" sz="2800" dirty="0" smtClean="0"/>
          </a:p>
          <a:p>
            <a:endParaRPr lang="pt-BR" sz="2800" dirty="0"/>
          </a:p>
          <a:p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74" y="2342633"/>
            <a:ext cx="5630851" cy="40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769" y="351692"/>
            <a:ext cx="1127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Escolher ‘LFW68’ como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 ‘POPFW68’ como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93" y="1298913"/>
            <a:ext cx="5578197" cy="45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55" y="1003926"/>
            <a:ext cx="7526214" cy="50446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439615"/>
            <a:ext cx="4044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 de excesso de risco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Tons azuis para cidades com SMR &lt; 1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Tons marrons para cidades com SMR &gt; 1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Seis cidades com SMR &gt; 2 – elevado risco em relação à taxa média.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6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2" y="1480418"/>
            <a:ext cx="7702061" cy="51359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8938" y="228600"/>
            <a:ext cx="37806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Incluindo os SMR na tabela de atributos: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Botão direito no mapa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‘</a:t>
            </a:r>
            <a:r>
              <a:rPr lang="pt-BR" sz="2800" dirty="0" err="1" smtClean="0"/>
              <a:t>Save</a:t>
            </a:r>
            <a:r>
              <a:rPr lang="pt-BR" sz="2800" dirty="0" smtClean="0"/>
              <a:t> rates’</a:t>
            </a:r>
          </a:p>
          <a:p>
            <a:endParaRPr lang="pt-BR" sz="2800" dirty="0" smtClean="0"/>
          </a:p>
          <a:p>
            <a:r>
              <a:rPr lang="pt-BR" sz="2800" dirty="0" smtClean="0"/>
              <a:t>Usar ‘</a:t>
            </a:r>
            <a:r>
              <a:rPr lang="pt-BR" sz="2800" dirty="0" err="1" smtClean="0"/>
              <a:t>Save</a:t>
            </a:r>
            <a:r>
              <a:rPr lang="pt-BR" sz="2800" dirty="0" smtClean="0"/>
              <a:t> </a:t>
            </a:r>
            <a:r>
              <a:rPr lang="pt-BR" sz="2800" dirty="0" err="1" smtClean="0"/>
              <a:t>categories</a:t>
            </a:r>
            <a:r>
              <a:rPr lang="pt-BR" sz="2800" dirty="0" smtClean="0"/>
              <a:t>’ para criar coluna com categorias na tabela de atributos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57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18" y="886743"/>
            <a:ext cx="2721900" cy="17434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318" y="3520763"/>
            <a:ext cx="3437850" cy="1621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985" y="693313"/>
            <a:ext cx="3715200" cy="5654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8938" y="1150513"/>
            <a:ext cx="29190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Duas novas colunas criadas na tabela de atributos: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R_EXCESS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CATEGORIES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38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354" y="334108"/>
            <a:ext cx="1113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Comparação dos resultados - clicando no quadrado a esquerda do ‘</a:t>
            </a:r>
            <a:r>
              <a:rPr lang="pt-BR" sz="2800" dirty="0" err="1" smtClean="0"/>
              <a:t>Upper</a:t>
            </a:r>
            <a:r>
              <a:rPr lang="pt-BR" sz="2800" dirty="0" smtClean="0"/>
              <a:t>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’ no mapa da taxas brutas, vemos as cidades correspondentes tanto neste mapa como no mapa de excesso de risco (e vice-versa) </a:t>
            </a:r>
            <a:endParaRPr lang="en-GB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55" y="2288229"/>
            <a:ext cx="11268151" cy="37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" y="1557308"/>
            <a:ext cx="11347572" cy="12778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4785" y="316523"/>
            <a:ext cx="1104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Tela inicial do </a:t>
            </a:r>
            <a:r>
              <a:rPr lang="pt-BR" sz="2800" dirty="0" err="1" smtClean="0"/>
              <a:t>GeoDa</a:t>
            </a:r>
            <a:r>
              <a:rPr lang="pt-BR" sz="2800" dirty="0" smtClean="0"/>
              <a:t>: Clicar em File e em New – Abre tela para leitura de arquivo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72" y="3121831"/>
            <a:ext cx="7204197" cy="32797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0350" y="3838367"/>
            <a:ext cx="4296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Leitura do </a:t>
            </a:r>
            <a:r>
              <a:rPr lang="pt-BR" sz="2800" dirty="0" err="1" smtClean="0"/>
              <a:t>shape</a:t>
            </a:r>
            <a:r>
              <a:rPr lang="pt-BR" sz="2800" dirty="0" smtClean="0"/>
              <a:t>: arrastar o arquivo “</a:t>
            </a:r>
            <a:r>
              <a:rPr lang="pt-BR" sz="2800" dirty="0" err="1" smtClean="0"/>
              <a:t>ohlung.shp</a:t>
            </a:r>
            <a:r>
              <a:rPr lang="pt-BR" sz="2800" dirty="0" smtClean="0"/>
              <a:t> para a área pontilhada</a:t>
            </a:r>
            <a:r>
              <a:rPr lang="pt-BR" sz="2800" dirty="0" smtClean="0"/>
              <a:t>’ ou clicar em ‘</a:t>
            </a:r>
            <a:r>
              <a:rPr lang="pt-BR" sz="2800" dirty="0" err="1" smtClean="0"/>
              <a:t>Imput</a:t>
            </a:r>
            <a:r>
              <a:rPr lang="pt-BR" sz="2800" dirty="0" smtClean="0"/>
              <a:t> file”.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44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523" y="193431"/>
            <a:ext cx="11324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Taxa Bayesiana Empírica Global (EB rate </a:t>
            </a:r>
            <a:r>
              <a:rPr lang="pt-BR" sz="2800" b="1" dirty="0" err="1" smtClean="0"/>
              <a:t>map</a:t>
            </a:r>
            <a:r>
              <a:rPr lang="pt-BR" sz="2800" b="1" dirty="0" smtClean="0"/>
              <a:t>)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&gt; </a:t>
            </a:r>
            <a:r>
              <a:rPr lang="pt-BR" sz="2800" dirty="0" err="1" smtClean="0"/>
              <a:t>Empirical</a:t>
            </a:r>
            <a:r>
              <a:rPr lang="pt-BR" sz="2800" dirty="0" smtClean="0"/>
              <a:t> </a:t>
            </a:r>
            <a:r>
              <a:rPr lang="pt-BR" sz="2800" dirty="0" err="1" smtClean="0"/>
              <a:t>Bayes</a:t>
            </a:r>
            <a:r>
              <a:rPr lang="pt-BR" sz="2800" dirty="0" smtClean="0"/>
              <a:t>; escolher ‘LFW68’ em ‘</a:t>
            </a:r>
            <a:r>
              <a:rPr lang="pt-BR" sz="2800" dirty="0" err="1" smtClean="0"/>
              <a:t>Event</a:t>
            </a:r>
            <a:r>
              <a:rPr lang="pt-BR" sz="2800" dirty="0" smtClean="0"/>
              <a:t>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 e ‘POPFW68’ em ‘Base 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’; escolher ‘Box </a:t>
            </a:r>
            <a:r>
              <a:rPr lang="pt-BR" sz="2800" dirty="0" err="1" smtClean="0"/>
              <a:t>Map</a:t>
            </a:r>
            <a:r>
              <a:rPr lang="pt-BR" sz="2800" dirty="0" smtClean="0"/>
              <a:t> (</a:t>
            </a:r>
            <a:r>
              <a:rPr lang="pt-BR" sz="2800" dirty="0" err="1" smtClean="0"/>
              <a:t>hinge</a:t>
            </a:r>
            <a:r>
              <a:rPr lang="pt-BR" sz="2800" dirty="0" smtClean="0"/>
              <a:t> = 1.5)’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5" y="2202466"/>
            <a:ext cx="5468816" cy="4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70" y="989304"/>
            <a:ext cx="7385538" cy="50071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1354" y="562708"/>
            <a:ext cx="34817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Resultado da EB rate</a:t>
            </a:r>
          </a:p>
          <a:p>
            <a:endParaRPr lang="pt-BR" sz="2800" dirty="0"/>
          </a:p>
          <a:p>
            <a:r>
              <a:rPr lang="pt-BR" sz="2800" dirty="0" smtClean="0"/>
              <a:t>Salvar as taxas Bayesiana para a tabela de atributos – mesmo modo como feito para os anteriores</a:t>
            </a:r>
          </a:p>
        </p:txBody>
      </p:sp>
    </p:spTree>
    <p:extLst>
      <p:ext uri="{BB962C8B-B14F-4D97-AF65-F5344CB8AC3E}">
        <p14:creationId xmlns:p14="http://schemas.microsoft.com/office/powerpoint/2010/main" val="18930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483" y="299545"/>
            <a:ext cx="1130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a taxa bayesiana empírica global por 100000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45" y="1206321"/>
            <a:ext cx="7140151" cy="47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6151" y="246185"/>
            <a:ext cx="11132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Comparando os resultados da taxa bruta com a </a:t>
            </a:r>
            <a:r>
              <a:rPr lang="pt-BR" sz="2800" dirty="0" err="1" smtClean="0"/>
              <a:t>Bayesina</a:t>
            </a:r>
            <a:r>
              <a:rPr lang="pt-BR" sz="2800" dirty="0" smtClean="0"/>
              <a:t> empírica global, usando o Box </a:t>
            </a:r>
            <a:r>
              <a:rPr lang="pt-BR" sz="2800" dirty="0" err="1" smtClean="0"/>
              <a:t>Map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 para a taxa bruta deixaram de ser </a:t>
            </a:r>
            <a:r>
              <a:rPr lang="pt-BR" sz="2800" dirty="0" err="1" smtClean="0"/>
              <a:t>outliers</a:t>
            </a:r>
            <a:r>
              <a:rPr lang="pt-BR" sz="2800" dirty="0" smtClean="0"/>
              <a:t> para a taxa </a:t>
            </a:r>
            <a:r>
              <a:rPr lang="pt-BR" sz="2800" dirty="0" err="1" smtClean="0"/>
              <a:t>baysiana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7" y="2492863"/>
            <a:ext cx="11345551" cy="37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779" y="204952"/>
            <a:ext cx="11398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Comparando as taxas brutas e as taxas bayesianas empíricas globais usando o </a:t>
            </a:r>
            <a:r>
              <a:rPr lang="pt-BR" sz="2800" dirty="0" err="1" smtClean="0"/>
              <a:t>quantis</a:t>
            </a:r>
            <a:r>
              <a:rPr lang="pt-BR" sz="2800" dirty="0" smtClean="0"/>
              <a:t>: a amplitude diminuiu!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97" y="1887023"/>
            <a:ext cx="11358451" cy="38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3682" y="540176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Taxa espacialmente suavizada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Médias ponderadas são aplicadas separadamente nos numeradores e denominadores – com base em uma matriz de vizinhança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 taxa espacialmente alisada para uma determinada localidade i é dada por: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endParaRPr lang="pt-BR" sz="2800" dirty="0" smtClean="0"/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Onde, </a:t>
            </a:r>
            <a:r>
              <a:rPr lang="pt-BR" sz="2800" dirty="0" err="1" smtClean="0"/>
              <a:t>Oj</a:t>
            </a:r>
            <a:r>
              <a:rPr lang="pt-BR" sz="2800" dirty="0" smtClean="0"/>
              <a:t> é a contagem na localidade j, </a:t>
            </a:r>
            <a:r>
              <a:rPr lang="pt-BR" sz="2800" dirty="0" err="1" smtClean="0"/>
              <a:t>Pj</a:t>
            </a:r>
            <a:r>
              <a:rPr lang="pt-BR" sz="2800" dirty="0" smtClean="0"/>
              <a:t> é a população em risco na localidade j e </a:t>
            </a:r>
            <a:r>
              <a:rPr lang="pt-BR" sz="2800" dirty="0" err="1" smtClean="0"/>
              <a:t>wij</a:t>
            </a:r>
            <a:r>
              <a:rPr lang="pt-BR" sz="2800" dirty="0" smtClean="0"/>
              <a:t> são os pesos espaciais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53" y="3171666"/>
            <a:ext cx="2897547" cy="11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5310" y="252248"/>
            <a:ext cx="11256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Antes de obter as taxas espacialmente suavizada, é necessário obter as matrizes de vizinhança</a:t>
            </a:r>
          </a:p>
          <a:p>
            <a:endParaRPr lang="pt-BR" sz="2800" dirty="0"/>
          </a:p>
          <a:p>
            <a:r>
              <a:rPr lang="pt-BR" sz="2800" dirty="0" smtClean="0"/>
              <a:t>- Tools &gt; </a:t>
            </a:r>
            <a:r>
              <a:rPr lang="pt-BR" sz="2800" dirty="0" err="1" smtClean="0"/>
              <a:t>Weights</a:t>
            </a:r>
            <a:r>
              <a:rPr lang="pt-BR" sz="2800" dirty="0" smtClean="0"/>
              <a:t> Manager e ‘</a:t>
            </a:r>
            <a:r>
              <a:rPr lang="pt-BR" sz="2800" dirty="0" err="1" smtClean="0"/>
              <a:t>create</a:t>
            </a:r>
            <a:r>
              <a:rPr lang="pt-BR" sz="2800" dirty="0" smtClean="0"/>
              <a:t>’ - matriz de vizinhança por contiguidade do tipo ‘Queen’ – salvar a matriz ‘</a:t>
            </a:r>
            <a:r>
              <a:rPr lang="pt-BR" sz="2800" dirty="0" err="1" smtClean="0"/>
              <a:t>ohlung.gal</a:t>
            </a:r>
            <a:r>
              <a:rPr lang="pt-BR" sz="2800" dirty="0" smtClean="0"/>
              <a:t>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16" y="2826048"/>
            <a:ext cx="6805367" cy="36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2" y="456800"/>
            <a:ext cx="3624900" cy="5944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38" y="788276"/>
            <a:ext cx="7636139" cy="5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2248" y="110359"/>
            <a:ext cx="1152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as taxas espacialmente suavizadas</a:t>
            </a:r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Rate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91" y="1674009"/>
            <a:ext cx="5991601" cy="49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6841" y="252248"/>
            <a:ext cx="11020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Após salvar a taxa e multiplica-la por 100000, temos a comparação com a taxa bruta: diminuição da amplitude!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27885"/>
            <a:ext cx="11397151" cy="3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21169" y="12309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GeoDa</a:t>
            </a:r>
            <a:r>
              <a:rPr lang="pt-BR" sz="2800" dirty="0" smtClean="0"/>
              <a:t> leu o </a:t>
            </a:r>
            <a:r>
              <a:rPr lang="pt-BR" sz="2800" dirty="0" err="1" smtClean="0"/>
              <a:t>shape</a:t>
            </a:r>
            <a:endParaRPr lang="en-GB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081087"/>
            <a:ext cx="70485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58" y="90523"/>
            <a:ext cx="6556325" cy="65749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0632" y="240632"/>
            <a:ext cx="5065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Diagrama de dispersão entre taxa bruta e taxa espacialmente suavizada</a:t>
            </a:r>
          </a:p>
          <a:p>
            <a:endParaRPr lang="pt-BR" sz="2800" dirty="0"/>
          </a:p>
          <a:p>
            <a:r>
              <a:rPr lang="pt-BR" sz="2800" dirty="0" smtClean="0"/>
              <a:t>- Explore &gt; </a:t>
            </a:r>
            <a:r>
              <a:rPr lang="pt-BR" sz="2800" dirty="0" err="1" smtClean="0"/>
              <a:t>Scatter</a:t>
            </a:r>
            <a:r>
              <a:rPr lang="pt-BR" sz="2800" dirty="0" smtClean="0"/>
              <a:t> </a:t>
            </a:r>
            <a:r>
              <a:rPr lang="pt-BR" sz="2800" dirty="0" err="1" smtClean="0"/>
              <a:t>Plot</a:t>
            </a:r>
            <a:r>
              <a:rPr lang="pt-BR" sz="2800" dirty="0" smtClean="0"/>
              <a:t> – escolher variáveis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97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32347"/>
            <a:ext cx="11285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Taxas bayesianas empíricas locais ou Suavização Bayesiana empírica espacial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Mesmo princípio que a taxa bayesiana empírica global – agora médias e variâncias são calculadas localmente e necessita-se de uma matriz de vizinhança</a:t>
            </a:r>
          </a:p>
          <a:p>
            <a:pPr marL="457200" indent="-457200">
              <a:buFontTx/>
              <a:buChar char="-"/>
            </a:pP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</a:t>
            </a:r>
            <a:r>
              <a:rPr lang="pt-BR" sz="2800" dirty="0" err="1" smtClean="0"/>
              <a:t>Empirical</a:t>
            </a:r>
            <a:r>
              <a:rPr lang="pt-BR" sz="2800" dirty="0" smtClean="0"/>
              <a:t> </a:t>
            </a:r>
            <a:r>
              <a:rPr lang="pt-BR" sz="2800" dirty="0" err="1" smtClean="0"/>
              <a:t>Bayes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74" y="2981513"/>
            <a:ext cx="4547251" cy="3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442" y="168442"/>
            <a:ext cx="11562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Calculando a taxa bayesiana empírica local por 100000 e comparando com a taxa bruta – diminuiu amplitude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88" y="2297021"/>
            <a:ext cx="11300401" cy="3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69" y="275626"/>
            <a:ext cx="5551472" cy="56749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2509" y="598516"/>
            <a:ext cx="52037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Diagrama de dispersão entre taxa bruta e </a:t>
            </a:r>
            <a:r>
              <a:rPr lang="pt-BR" sz="2800" dirty="0" smtClean="0"/>
              <a:t>taxa bayesiana empírica local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- Explore &gt; </a:t>
            </a:r>
            <a:r>
              <a:rPr lang="pt-BR" sz="2800" dirty="0" err="1"/>
              <a:t>Scatter</a:t>
            </a:r>
            <a:r>
              <a:rPr lang="pt-BR" sz="2800" dirty="0"/>
              <a:t> </a:t>
            </a:r>
            <a:r>
              <a:rPr lang="pt-BR" sz="2800" dirty="0" err="1"/>
              <a:t>Plot</a:t>
            </a:r>
            <a:r>
              <a:rPr lang="pt-BR" sz="2800" dirty="0"/>
              <a:t> – escolher variáveis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93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756" y="133004"/>
            <a:ext cx="1172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Taxa Bayesiana Empírica local com matrizes de vizinhança baseada em distância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2756" y="1729047"/>
            <a:ext cx="4272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centroides dos polígonos: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Botão direito no mapa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‘</a:t>
            </a:r>
            <a:r>
              <a:rPr lang="pt-BR" sz="2800" dirty="0" err="1" smtClean="0"/>
              <a:t>Shape</a:t>
            </a:r>
            <a:r>
              <a:rPr lang="pt-BR" sz="2800" dirty="0" smtClean="0"/>
              <a:t> Centers’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‘</a:t>
            </a:r>
            <a:r>
              <a:rPr lang="pt-BR" sz="2800" dirty="0" err="1" smtClean="0"/>
              <a:t>Add</a:t>
            </a:r>
            <a:r>
              <a:rPr lang="pt-BR" sz="2800" dirty="0" smtClean="0"/>
              <a:t> </a:t>
            </a:r>
            <a:r>
              <a:rPr lang="pt-BR" sz="2800" dirty="0" err="1" smtClean="0"/>
              <a:t>Centroids</a:t>
            </a:r>
            <a:r>
              <a:rPr lang="pt-BR" sz="2800" dirty="0" smtClean="0"/>
              <a:t> </a:t>
            </a:r>
            <a:r>
              <a:rPr lang="pt-BR" sz="2800" dirty="0" err="1" smtClean="0"/>
              <a:t>to</a:t>
            </a:r>
            <a:r>
              <a:rPr lang="pt-BR" sz="2800" dirty="0" smtClean="0"/>
              <a:t> </a:t>
            </a:r>
            <a:r>
              <a:rPr lang="pt-BR" sz="2800" dirty="0" err="1" smtClean="0"/>
              <a:t>table</a:t>
            </a:r>
            <a:r>
              <a:rPr lang="pt-BR" sz="2800" dirty="0" smtClean="0"/>
              <a:t>’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43" y="1479661"/>
            <a:ext cx="7657931" cy="44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4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510" y="1030778"/>
            <a:ext cx="4389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Obtendo matriz de distância entre vizinhos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Tools &gt; </a:t>
            </a:r>
            <a:r>
              <a:rPr lang="pt-BR" sz="2800" dirty="0" err="1" smtClean="0"/>
              <a:t>Weights</a:t>
            </a:r>
            <a:r>
              <a:rPr lang="pt-BR" sz="2800" dirty="0" smtClean="0"/>
              <a:t> Manager &gt; </a:t>
            </a:r>
            <a:r>
              <a:rPr lang="pt-BR" sz="2800" dirty="0" err="1" smtClean="0"/>
              <a:t>Create</a:t>
            </a:r>
            <a:r>
              <a:rPr lang="pt-BR" sz="2800" dirty="0" smtClean="0"/>
              <a:t> &gt; </a:t>
            </a:r>
            <a:r>
              <a:rPr lang="pt-BR" sz="2800" dirty="0" err="1" smtClean="0"/>
              <a:t>Distance</a:t>
            </a:r>
            <a:r>
              <a:rPr lang="pt-BR" sz="2800" dirty="0" smtClean="0"/>
              <a:t> </a:t>
            </a:r>
            <a:r>
              <a:rPr lang="pt-BR" sz="2800" dirty="0" err="1" smtClean="0"/>
              <a:t>Weight</a:t>
            </a:r>
            <a:endParaRPr lang="pt-BR" sz="2800" dirty="0" smtClean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Escolher coordenadas e </a:t>
            </a:r>
            <a:r>
              <a:rPr lang="pt-BR" sz="2800" dirty="0" err="1" smtClean="0"/>
              <a:t>Distance</a:t>
            </a:r>
            <a:r>
              <a:rPr lang="pt-BR" sz="2800" dirty="0" smtClean="0"/>
              <a:t> Band (em torno de </a:t>
            </a:r>
            <a:r>
              <a:rPr lang="pt-BR" sz="2800" dirty="0" smtClean="0"/>
              <a:t>100.000 </a:t>
            </a:r>
            <a:r>
              <a:rPr lang="pt-BR" sz="2800" dirty="0" err="1" smtClean="0"/>
              <a:t>feet</a:t>
            </a:r>
            <a:r>
              <a:rPr lang="pt-BR" sz="2800" dirty="0" smtClean="0"/>
              <a:t> ou 30 km)</a:t>
            </a:r>
          </a:p>
          <a:p>
            <a:pPr marL="285750" indent="-285750">
              <a:buFontTx/>
              <a:buChar char="-"/>
            </a:pP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23" y="329181"/>
            <a:ext cx="4979401" cy="60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8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49" y="1037229"/>
            <a:ext cx="3248184" cy="54115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6132" y="216130"/>
            <a:ext cx="1167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Características da matriz de vizinhança por distância e gráfico de conectividade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5" y="1419799"/>
            <a:ext cx="7249073" cy="48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0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6007" y="299258"/>
            <a:ext cx="1133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Obtendo taxa bayesiana empírica local a partir de matriz de vizinhança por distância</a:t>
            </a:r>
            <a:endParaRPr lang="en-GB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6008" y="1662545"/>
            <a:ext cx="46385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Calculated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</a:t>
            </a:r>
            <a:r>
              <a:rPr lang="pt-BR" sz="2800" dirty="0" err="1" smtClean="0"/>
              <a:t>Empirical</a:t>
            </a:r>
            <a:r>
              <a:rPr lang="pt-BR" sz="2800" dirty="0" smtClean="0"/>
              <a:t> </a:t>
            </a:r>
            <a:r>
              <a:rPr lang="pt-BR" sz="2800" dirty="0" err="1" smtClean="0"/>
              <a:t>Bayes</a:t>
            </a:r>
            <a:endParaRPr lang="pt-BR" sz="2800" dirty="0" smtClean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Escolher tipo de mapa e matriz de vizinhança por distância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Salvar as taxas obtidas e calculá-las por 100000 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53" y="1662545"/>
            <a:ext cx="6009814" cy="49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2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4" y="2012763"/>
            <a:ext cx="11235901" cy="376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2262" y="199505"/>
            <a:ext cx="11039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Comparação entre taxa Bayesiana empírica local usando matriz de vizinhança por contiguidade e por distância – quanto mais vizinhos, maior é o alisamento.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415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2" y="1163164"/>
            <a:ext cx="11126251" cy="12609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79230" y="211015"/>
            <a:ext cx="997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Abrir a tabela de atributos: clicar no ícone ‘</a:t>
            </a:r>
            <a:r>
              <a:rPr lang="pt-BR" sz="2800" dirty="0" err="1" smtClean="0"/>
              <a:t>table</a:t>
            </a:r>
            <a:r>
              <a:rPr lang="pt-BR" sz="2800" dirty="0" smtClean="0"/>
              <a:t>’</a:t>
            </a:r>
            <a:endParaRPr lang="en-GB" sz="2800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497015" y="734235"/>
            <a:ext cx="6471139" cy="120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62" y="2641146"/>
            <a:ext cx="10001750" cy="42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7930" y="278296"/>
            <a:ext cx="11072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Variáveis espacialmente extensivas e intensivas: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Variáveis espacialmente extensivas – contagem de casos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Variáveis espacialmente intensivas – taxas – razão entre número de casos e populações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Se Oi é o número de casos da área i e </a:t>
            </a:r>
            <a:r>
              <a:rPr lang="pt-BR" sz="2800" dirty="0" err="1" smtClean="0"/>
              <a:t>Pi</a:t>
            </a:r>
            <a:r>
              <a:rPr lang="pt-BR" sz="2800" dirty="0" smtClean="0"/>
              <a:t> é a população correspondente em risco, então a taxa bruta será igual 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50" y="3516840"/>
            <a:ext cx="2715870" cy="22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257" y="298580"/>
            <a:ext cx="111780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Instabilidade da variância</a:t>
            </a:r>
          </a:p>
          <a:p>
            <a:endParaRPr lang="pt-BR" sz="2800" dirty="0"/>
          </a:p>
          <a:p>
            <a:r>
              <a:rPr lang="pt-BR" sz="2800" dirty="0" smtClean="0"/>
              <a:t>A taxa bruta ‘ri’ é um estimador do risco subjacente que desconhecemos </a:t>
            </a:r>
          </a:p>
          <a:p>
            <a:endParaRPr lang="pt-BR" sz="2800" dirty="0"/>
          </a:p>
          <a:p>
            <a:r>
              <a:rPr lang="pt-BR" sz="2800" dirty="0" smtClean="0"/>
              <a:t>A taxa bruta é um estimador não </a:t>
            </a:r>
            <a:r>
              <a:rPr lang="pt-BR" sz="2800" dirty="0" err="1" smtClean="0"/>
              <a:t>viesado</a:t>
            </a:r>
            <a:r>
              <a:rPr lang="pt-BR" sz="2800" dirty="0" smtClean="0"/>
              <a:t> do risco, mas sua variância tem uma propriedade não desejada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‘πi’: risco subjacente na área i – quanto maior a população da área, menor a variância do estimador e, portanto, maior sua precisão.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25" y="2996542"/>
            <a:ext cx="3645439" cy="12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273" y="261257"/>
            <a:ext cx="11122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Problemas: 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P</a:t>
            </a:r>
            <a:r>
              <a:rPr lang="pt-BR" sz="2800" dirty="0" smtClean="0"/>
              <a:t>ara </a:t>
            </a:r>
            <a:r>
              <a:rPr lang="pt-BR" sz="2800" dirty="0"/>
              <a:t>áreas com populações pequenas a estimativa de risco será </a:t>
            </a:r>
            <a:r>
              <a:rPr lang="pt-BR" sz="2800" dirty="0" smtClean="0"/>
              <a:t>imprecisa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A variação da população entre as áreas implicará que a precisão de cada taxa também irá variar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r>
              <a:rPr lang="pt-BR" sz="2800" dirty="0" smtClean="0"/>
              <a:t>A instabilidade da variância precisa estar refletiva ou ser corrigida no mapa das taxas – evitar uma representação espúria da distribuição espacial do risco subjacente – esta é a principal motivação para proceder a suavização de taxas.</a:t>
            </a:r>
          </a:p>
        </p:txBody>
      </p:sp>
    </p:spTree>
    <p:extLst>
      <p:ext uri="{BB962C8B-B14F-4D97-AF65-F5344CB8AC3E}">
        <p14:creationId xmlns:p14="http://schemas.microsoft.com/office/powerpoint/2010/main" val="18184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7241" y="186612"/>
            <a:ext cx="38068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Mapas de taxas</a:t>
            </a:r>
          </a:p>
          <a:p>
            <a:endParaRPr lang="pt-BR" sz="2800" dirty="0"/>
          </a:p>
          <a:p>
            <a:r>
              <a:rPr lang="pt-BR" sz="2800" dirty="0" smtClean="0"/>
              <a:t>Os mapas </a:t>
            </a:r>
            <a:r>
              <a:rPr lang="pt-BR" sz="2800" dirty="0" err="1" smtClean="0"/>
              <a:t>cloropléticos</a:t>
            </a:r>
            <a:r>
              <a:rPr lang="pt-BR" sz="2800" dirty="0" smtClean="0"/>
              <a:t> disponíveis para a obtenção de taxas está no menu ‘</a:t>
            </a:r>
            <a:r>
              <a:rPr lang="pt-BR" sz="2800" dirty="0" err="1" smtClean="0"/>
              <a:t>Map</a:t>
            </a:r>
            <a:r>
              <a:rPr lang="pt-BR" sz="2800" dirty="0" smtClean="0"/>
              <a:t> &gt; Rates-</a:t>
            </a:r>
            <a:r>
              <a:rPr lang="pt-BR" sz="2800" dirty="0" err="1" smtClean="0"/>
              <a:t>Calculted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 smtClean="0"/>
              <a:t>Este caminho oferece cinco diferentes opções para o cálculo de taxas – obtidos diretamente do número de casos e da população em risco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42" y="877079"/>
            <a:ext cx="6093013" cy="53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1546</Words>
  <Application>Microsoft Office PowerPoint</Application>
  <PresentationFormat>Widescreen</PresentationFormat>
  <Paragraphs>164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N</cp:lastModifiedBy>
  <cp:revision>60</cp:revision>
  <dcterms:created xsi:type="dcterms:W3CDTF">2018-09-08T13:11:39Z</dcterms:created>
  <dcterms:modified xsi:type="dcterms:W3CDTF">2021-10-02T22:08:47Z</dcterms:modified>
</cp:coreProperties>
</file>