
<file path=[Content_Types].xml><?xml version="1.0" encoding="utf-8"?>
<Types xmlns="http://schemas.openxmlformats.org/package/2006/content-types">
  <Default Extension="png" ContentType="image/png"/>
  <Default Extension="m4a" ContentType="audio/mp4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590" r:id="rId2"/>
    <p:sldId id="594" r:id="rId3"/>
    <p:sldId id="1102" r:id="rId4"/>
    <p:sldId id="532" r:id="rId5"/>
    <p:sldId id="533" r:id="rId6"/>
    <p:sldId id="534" r:id="rId7"/>
    <p:sldId id="420" r:id="rId8"/>
    <p:sldId id="421" r:id="rId9"/>
    <p:sldId id="432" r:id="rId10"/>
    <p:sldId id="422" r:id="rId11"/>
    <p:sldId id="423" r:id="rId12"/>
    <p:sldId id="433" r:id="rId13"/>
    <p:sldId id="431" r:id="rId14"/>
    <p:sldId id="581" r:id="rId15"/>
    <p:sldId id="473" r:id="rId16"/>
    <p:sldId id="474" r:id="rId17"/>
    <p:sldId id="478" r:id="rId18"/>
    <p:sldId id="479" r:id="rId19"/>
    <p:sldId id="480" r:id="rId20"/>
    <p:sldId id="481" r:id="rId21"/>
    <p:sldId id="477" r:id="rId22"/>
    <p:sldId id="475" r:id="rId23"/>
    <p:sldId id="591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+CAIoewA5uuF5MYY5wUo+Q==" hashData="WqNSh9ka80/MDyls+tJDeNAxS4EHfmwkBCNS0AyRoZtD/NxkeVrOmeFMMb8OYYqG8/2dYJYTJsjPLypUJuj1yA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1"/>
    <p:restoredTop sz="94674"/>
  </p:normalViewPr>
  <p:slideViewPr>
    <p:cSldViewPr snapToGrid="0" snapToObjects="1" showGuides="1">
      <p:cViewPr varScale="1">
        <p:scale>
          <a:sx n="131" d="100"/>
          <a:sy n="131" d="100"/>
        </p:scale>
        <p:origin x="37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2E717-9187-724E-9A30-1FA1106DC53B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A85C5-DD3D-5141-821D-92024FF917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83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9A8D002-BE0B-A443-8C18-2AB43DA12781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0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483D05-2E24-4A49-AA10-BF4C0FAAEE20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06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E7FC5A5-CF01-704F-B19D-2BD92CD09B8C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116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603DCD1-746A-0D4C-B736-706103CD30E8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743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4F14141-D71C-1F45-9F2D-713AF1637022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17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06A6BE-7714-8449-BCF6-EC8135CA0309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75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F1AA498-6163-B74A-8B18-B271930387B0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407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C3CF2A2-5825-F541-A245-88B45503F2F5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17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64EEF5-7561-5841-9FAA-B668372F09BC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63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1AC749-BB9D-C447-BDE2-86CE0AC25C87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89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7883AE8-16BC-B34A-A4B5-2A99A09F0F8D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408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8F630B0-D1F0-6F4C-83C1-E9CBC241059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299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9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831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1ECEE61-4443-C144-82A8-DCA20BE938A3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33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2F0BF39-DBEB-3649-A683-397EB65284DC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21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FE6BBCE-AC93-6D4E-A160-B879443A43BD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pt-BR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7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FA081D-0AC0-3B4D-8493-3A3D17094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5BDD3D-DF0C-A844-9BBA-B692EDCA93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53779A-B167-C74A-817E-F36DC0846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0B6E44-A4EF-2649-9534-B3AFFEC3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256E89-3AD8-9B44-9B67-EDA6E6F6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375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A9EBA7-B84B-A34F-B3D0-BB41FCD5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F70F8E-0105-084B-AA52-7FC7B63382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B8CDC6-91AE-BB48-8EE9-D61AA59F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6020AF-E29F-5245-ADB8-2EEBE5ACF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04EAA6A-5E17-D348-995A-6EC94780E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513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3700E36-DD43-A44D-8D65-721BCEB8E3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74033EC-5809-2947-B77A-87E716E4A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DB162-8ED4-114D-9FB3-4C6F0CFBB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D0CDFC-B653-D146-9A7D-492C3C292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EEAE0AB-1438-6040-8F76-3723AEA55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1138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859B3-BEA1-D144-B419-DFE559C8129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478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E2669-4574-4246-90E0-C4FA2A12803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19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733EC-DBC1-D54B-8591-BE10667AFD6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0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243BA4-A657-AD42-BBF1-3CCEA4DB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D65C16-466C-5141-BD67-F9FC54328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EA8D48-370E-F74F-BA99-7426B6180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2EC920-AAA4-8042-AE4E-2620572F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DCFF29-8995-C947-A478-5A00F5A0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648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63D4F8-3C3C-244A-9EFF-96C9085FF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CA7F49-E43C-5241-8819-05C323F8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63E6A52-C27E-A24E-A75B-C5A657BAB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CB29B88-A2FB-B144-906E-EE8D022A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9E19953-E5B0-0D4A-B658-63F878B5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9633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BA34B-5294-4B4C-9F9F-79B3E96E3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677939C-FD92-4148-BCCF-57A893D703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909B665-6A0B-224E-9D96-E987F5B77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53A8742-FB5B-ED4D-8B9B-13278910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002640-FB80-F642-ACD6-B2B0D8CFE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0320F1-649C-3740-90E4-68B09DF33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138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10BE78-CB7E-CF43-8938-9120A628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27FF022-9BC1-5E42-8BCB-13F5AA53D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6E67E0-062F-0348-8BA6-C5E542BAF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6C0A9FC-7A66-8340-BB27-27FD38A6B7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8778F88-72EA-C04F-AAF2-F8038FB1E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FBCEB10-821C-E347-A032-D40F8CC55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5A70E2F-230B-1D44-8201-39BBC293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279C9FB-3337-8549-9EC5-02D6DB6B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062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BF2CAD-9EAB-404A-9D8B-55C202C2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686B6C4-C93F-7143-8C30-7DFB91EC6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C3B5ACB-DCA8-094C-803E-4D0048E9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177C780-5460-3B40-AFC4-C12C24726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144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8048A53-227C-3E4A-BB3A-DA24519D0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FF5BFFD-FDDB-2E4F-B54F-765D7845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BEC075-9942-C44E-9E74-A9B75266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2426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408DE-4B3B-8147-9E0B-8D8B615A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EF6F6B-62B9-D94E-9EE1-01A0F0CB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F60760A-8F89-7B4C-9D3B-3B9BDB2019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581586F-8A1A-C246-88C1-16A1101D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2108D6-9522-7148-A93F-D610279E4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EABD809-5773-D349-AFDD-AC7038DE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482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9BF39-7E4B-2747-AB00-8B6E156B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1BB5F76-4C5C-8545-9207-6196A4F9B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B2BE1B-61F0-6D4E-8A4E-F0B307F5E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9DC5ADE-DA0E-C04A-B88F-1221C89F2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671748-7EEB-3E43-86E8-3A8176FEA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3A2AC3-633D-B449-A610-4C57D3B42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917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FA890D0-8389-9D4F-A824-8AFF47842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AD5C43-14FB-974C-BB6C-36983729C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C14FE5-FEC1-AD49-A6B1-E68C2F4A9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4A88F-3DBA-E648-944A-B32C72D238DA}" type="datetimeFigureOut">
              <a:rPr lang="pt-BR" smtClean="0"/>
              <a:t>17/03/2020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B89E98-86E9-8745-8E93-D0F931F8B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E5894C-F5BD-B043-8969-F0B6215591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8C2E4-7579-B444-BA78-74DC1573C31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614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4.wmf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15.m4a"/><Relationship Id="rId7" Type="http://schemas.openxmlformats.org/officeDocument/2006/relationships/image" Target="../media/image7.wmf"/><Relationship Id="rId2" Type="http://schemas.microsoft.com/office/2007/relationships/media" Target="../media/media15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9.wmf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wm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wmf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6.wmf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9.wmf"/><Relationship Id="rId5" Type="http://schemas.openxmlformats.org/officeDocument/2006/relationships/image" Target="../media/image18.wmf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audio" Target="../media/media21.m4a"/><Relationship Id="rId7" Type="http://schemas.openxmlformats.org/officeDocument/2006/relationships/image" Target="../media/image20.wmf"/><Relationship Id="rId2" Type="http://schemas.microsoft.com/office/2007/relationships/media" Target="../media/media21.m4a"/><Relationship Id="rId1" Type="http://schemas.openxmlformats.org/officeDocument/2006/relationships/tags" Target="../tags/tag2.xml"/><Relationship Id="rId6" Type="http://schemas.openxmlformats.org/officeDocument/2006/relationships/image" Target="../media/image19.wm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4D428A1-0A1B-004D-9365-AEBB736B8E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93"/>
    </mc:Choice>
    <mc:Fallback>
      <p:transition spd="slow" advTm="10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Text Box 4"/>
          <p:cNvSpPr txBox="1">
            <a:spLocks noChangeArrowheads="1"/>
          </p:cNvSpPr>
          <p:nvPr/>
        </p:nvSpPr>
        <p:spPr bwMode="auto">
          <a:xfrm>
            <a:off x="2208213" y="692151"/>
            <a:ext cx="74168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/>
              <a:t>Etapas: 1. calcula as melhores estimativas dos parâmetros </a:t>
            </a:r>
            <a:r>
              <a:rPr lang="el-GR">
                <a:cs typeface="Arial" charset="0"/>
              </a:rPr>
              <a:t>a</a:t>
            </a:r>
            <a:r>
              <a:rPr lang="pt-BR">
                <a:cs typeface="Arial" charset="0"/>
              </a:rPr>
              <a:t> e </a:t>
            </a:r>
            <a:r>
              <a:rPr lang="el-GR">
                <a:cs typeface="Arial" charset="0"/>
              </a:rPr>
              <a:t>b</a:t>
            </a:r>
            <a:r>
              <a:rPr lang="pt-BR">
                <a:cs typeface="Arial" charset="0"/>
              </a:rPr>
              <a:t> </a:t>
            </a:r>
            <a:r>
              <a:rPr lang="pt-BR"/>
              <a:t>(pelo método dos mínimos quadrados) e seus erros padrões</a:t>
            </a:r>
          </a:p>
          <a:p>
            <a:pPr eaLnBrk="1" hangingPunct="1">
              <a:spcBef>
                <a:spcPct val="50000"/>
              </a:spcBef>
            </a:pPr>
            <a:r>
              <a:rPr lang="pt-BR"/>
              <a:t>	2. testa hipóteses como </a:t>
            </a:r>
            <a:r>
              <a:rPr lang="el-GR">
                <a:cs typeface="Arial" charset="0"/>
              </a:rPr>
              <a:t>b</a:t>
            </a:r>
            <a:r>
              <a:rPr lang="pt-BR">
                <a:cs typeface="Arial" charset="0"/>
              </a:rPr>
              <a:t>=0, e a força da associação (r</a:t>
            </a:r>
            <a:r>
              <a:rPr lang="pt-BR" baseline="30000">
                <a:cs typeface="Arial" charset="0"/>
              </a:rPr>
              <a:t>2</a:t>
            </a:r>
            <a:r>
              <a:rPr lang="pt-BR">
                <a:cs typeface="Arial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pt-BR">
              <a:cs typeface="Arial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E9BF40E-1564-E044-8716-B6193FE10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9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925"/>
    </mc:Choice>
    <mc:Fallback>
      <p:transition spd="slow" advTm="65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937" name="Picture 3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" t="5698" r="5275" b="6946"/>
          <a:stretch>
            <a:fillRect/>
          </a:stretch>
        </p:blipFill>
        <p:spPr>
          <a:xfrm>
            <a:off x="3143251" y="0"/>
            <a:ext cx="5400675" cy="5111750"/>
          </a:xfrm>
          <a:noFill/>
        </p:spPr>
      </p:pic>
      <p:sp>
        <p:nvSpPr>
          <p:cNvPr id="295938" name="Text Box 5"/>
          <p:cNvSpPr txBox="1">
            <a:spLocks noChangeArrowheads="1"/>
          </p:cNvSpPr>
          <p:nvPr/>
        </p:nvSpPr>
        <p:spPr bwMode="auto">
          <a:xfrm>
            <a:off x="2135188" y="5300663"/>
            <a:ext cx="80645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000"/>
              <a:t>Na regressão linear: </a:t>
            </a:r>
            <a:r>
              <a:rPr lang="pt-BR" sz="2000" u="sng"/>
              <a:t>O coeficiente de determinação (r</a:t>
            </a:r>
            <a:r>
              <a:rPr lang="pt-BR" sz="2000" u="sng" baseline="30000"/>
              <a:t>2 </a:t>
            </a:r>
            <a:r>
              <a:rPr lang="pt-BR" sz="2000" u="sng"/>
              <a:t>) é o importante (determina a magnitude do efeito)</a:t>
            </a:r>
            <a:r>
              <a:rPr lang="pt-BR" sz="2000"/>
              <a:t>. Mede a variação explicada pela regressão = (SSregressão/ SSregressão + SSresidual)</a:t>
            </a:r>
          </a:p>
          <a:p>
            <a:pPr eaLnBrk="1" hangingPunct="1">
              <a:spcBef>
                <a:spcPct val="50000"/>
              </a:spcBef>
            </a:pPr>
            <a:r>
              <a:rPr lang="pt-BR" sz="2000"/>
              <a:t>Raiz quadrada de r</a:t>
            </a:r>
            <a:r>
              <a:rPr lang="pt-BR" sz="2000" baseline="30000"/>
              <a:t>2</a:t>
            </a:r>
            <a:r>
              <a:rPr lang="pt-BR" sz="2000"/>
              <a:t> é o </a:t>
            </a:r>
            <a:r>
              <a:rPr lang="pt-BR" sz="2000" u="sng"/>
              <a:t>coeficiente de correlação de Pearson</a:t>
            </a:r>
            <a:endParaRPr lang="en-US" sz="2000" u="sng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9B6B3B5C-F0DC-4D48-8298-92E347D533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1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338"/>
    </mc:Choice>
    <mc:Fallback>
      <p:transition spd="slow" advTm="180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5" name="Text Box 3"/>
          <p:cNvSpPr txBox="1">
            <a:spLocks noChangeArrowheads="1"/>
          </p:cNvSpPr>
          <p:nvPr/>
        </p:nvSpPr>
        <p:spPr bwMode="auto">
          <a:xfrm>
            <a:off x="2135188" y="188913"/>
            <a:ext cx="7777162" cy="323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/>
              <a:t>Análise de correlação: descreve a força e a direção da relação linear entre duas variáveis</a:t>
            </a:r>
          </a:p>
          <a:p>
            <a:pPr eaLnBrk="1" hangingPunct="1">
              <a:spcBef>
                <a:spcPct val="50000"/>
              </a:spcBef>
            </a:pPr>
            <a:endParaRPr lang="pt-BR"/>
          </a:p>
          <a:p>
            <a:pPr eaLnBrk="1" hangingPunct="1">
              <a:spcBef>
                <a:spcPct val="50000"/>
              </a:spcBef>
            </a:pPr>
            <a:r>
              <a:rPr lang="pt-BR"/>
              <a:t>Coeficiente de correlação: Usado para calcular a </a:t>
            </a:r>
            <a:r>
              <a:rPr lang="pt-BR" u="sng"/>
              <a:t>força da associação</a:t>
            </a:r>
            <a:r>
              <a:rPr lang="pt-BR"/>
              <a:t> entre as variáveis</a:t>
            </a:r>
          </a:p>
          <a:p>
            <a:pPr eaLnBrk="1" hangingPunct="1">
              <a:spcBef>
                <a:spcPct val="50000"/>
              </a:spcBef>
            </a:pPr>
            <a:r>
              <a:rPr lang="pt-BR"/>
              <a:t>Coeficiente de correlação de Pearson (r): vai de -1 a 1 (0=nenhuma associação)</a:t>
            </a:r>
            <a:endParaRPr lang="en-US"/>
          </a:p>
        </p:txBody>
      </p:sp>
      <p:sp>
        <p:nvSpPr>
          <p:cNvPr id="297986" name="Text Box 4"/>
          <p:cNvSpPr txBox="1">
            <a:spLocks noChangeArrowheads="1"/>
          </p:cNvSpPr>
          <p:nvPr/>
        </p:nvSpPr>
        <p:spPr bwMode="auto">
          <a:xfrm>
            <a:off x="2063750" y="3573464"/>
            <a:ext cx="79200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/>
              <a:t>Correlação linear de Pearson:</a:t>
            </a:r>
          </a:p>
          <a:p>
            <a:pPr eaLnBrk="1" hangingPunct="1">
              <a:spcBef>
                <a:spcPct val="50000"/>
              </a:spcBef>
            </a:pPr>
            <a:r>
              <a:rPr lang="pt-BR"/>
              <a:t> Mede a força da associação linear entre as variáveis (se não houver relação linear ela pode não ser adequada: </a:t>
            </a:r>
            <a:r>
              <a:rPr lang="pt-BR" u="sng"/>
              <a:t>ver o scatter plot</a:t>
            </a:r>
            <a:r>
              <a:rPr lang="pt-BR"/>
              <a:t>)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Outro pré-requisito: homoscedasticidade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AF9A858-D5B2-244D-BFC2-96AC2334F7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091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00"/>
    </mc:Choice>
    <mc:Fallback>
      <p:transition spd="slow" advTm="134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033" name="Group 6"/>
          <p:cNvGrpSpPr>
            <a:grpSpLocks/>
          </p:cNvGrpSpPr>
          <p:nvPr/>
        </p:nvGrpSpPr>
        <p:grpSpPr bwMode="auto">
          <a:xfrm>
            <a:off x="1919288" y="836613"/>
            <a:ext cx="7777162" cy="2862262"/>
            <a:chOff x="249" y="527"/>
            <a:chExt cx="4899" cy="1803"/>
          </a:xfrm>
        </p:grpSpPr>
        <p:sp>
          <p:nvSpPr>
            <p:cNvPr id="300034" name="Text Box 3"/>
            <p:cNvSpPr txBox="1">
              <a:spLocks noChangeArrowheads="1"/>
            </p:cNvSpPr>
            <p:nvPr/>
          </p:nvSpPr>
          <p:spPr bwMode="auto">
            <a:xfrm>
              <a:off x="249" y="527"/>
              <a:ext cx="4899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/>
                <a:t>Cuidado com os “</a:t>
              </a:r>
              <a:r>
                <a:rPr lang="pt-BR" altLang="ja-JP"/>
                <a:t>Rs</a:t>
              </a:r>
              <a:r>
                <a:rPr lang="pt-BR"/>
                <a:t>”</a:t>
              </a:r>
              <a:r>
                <a:rPr lang="pt-BR" altLang="ja-JP"/>
                <a:t> significantes (dependem muito do n e, no caso da correleção de Pearson, de valores extremos)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/>
                <a:t>Calculado por t= r/</a:t>
              </a:r>
              <a:r>
                <a:rPr lang="pt-BR">
                  <a:cs typeface="Arial" charset="0"/>
                </a:rPr>
                <a:t>√(1-r</a:t>
              </a:r>
              <a:r>
                <a:rPr lang="pt-BR" baseline="30000">
                  <a:cs typeface="Arial" charset="0"/>
                </a:rPr>
                <a:t>2</a:t>
              </a:r>
              <a:r>
                <a:rPr lang="pt-BR">
                  <a:cs typeface="Arial" charset="0"/>
                </a:rPr>
                <a:t>)/(n-2)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/>
                <a:t>Ex: 	r=0,7, n=8, p=0,053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pt-BR"/>
                <a:t>	r=0,2, n=100, p=0,043	</a:t>
              </a:r>
              <a:endParaRPr lang="en-US"/>
            </a:p>
          </p:txBody>
        </p:sp>
        <p:sp>
          <p:nvSpPr>
            <p:cNvPr id="300035" name="Line 5"/>
            <p:cNvSpPr>
              <a:spLocks noChangeShapeType="1"/>
            </p:cNvSpPr>
            <p:nvPr/>
          </p:nvSpPr>
          <p:spPr bwMode="auto">
            <a:xfrm>
              <a:off x="1973" y="1389"/>
              <a:ext cx="907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42D2C0A-783D-6546-8E1D-4E5A039D7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06"/>
    </mc:Choice>
    <mc:Fallback>
      <p:transition spd="slow" advTm="73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1" name="Picture 2" descr="correlacoe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88" y="333376"/>
            <a:ext cx="6697662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2" name="TextBox 3"/>
          <p:cNvSpPr txBox="1">
            <a:spLocks noChangeArrowheads="1"/>
          </p:cNvSpPr>
          <p:nvPr/>
        </p:nvSpPr>
        <p:spPr bwMode="auto">
          <a:xfrm>
            <a:off x="2855914" y="6092825"/>
            <a:ext cx="626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1800"/>
              <a:t>Exemplos de correlações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977E0F4-4CCD-854D-A4F7-B7993BA7D4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519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85"/>
    </mc:Choice>
    <mc:Fallback>
      <p:transition spd="slow" advTm="48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Text Box 3"/>
          <p:cNvSpPr txBox="1">
            <a:spLocks noChangeArrowheads="1"/>
          </p:cNvSpPr>
          <p:nvPr/>
        </p:nvSpPr>
        <p:spPr bwMode="auto">
          <a:xfrm>
            <a:off x="2424114" y="549275"/>
            <a:ext cx="71278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/>
              <a:t>Alternativa ao coeficiente de correlação linear de Pearson:</a:t>
            </a:r>
          </a:p>
          <a:p>
            <a:pPr eaLnBrk="1" hangingPunct="1">
              <a:spcBef>
                <a:spcPct val="50000"/>
              </a:spcBef>
            </a:pPr>
            <a:r>
              <a:rPr lang="pt-BR" sz="1800"/>
              <a:t>Coeficiente de Correlação de Spearman (não paramétrico): sofre menos influência de pontos extremos</a:t>
            </a:r>
            <a:endParaRPr lang="en-US" sz="1800"/>
          </a:p>
        </p:txBody>
      </p:sp>
      <p:pic>
        <p:nvPicPr>
          <p:cNvPr id="30310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5" y="2133601"/>
            <a:ext cx="4038600" cy="3230563"/>
          </a:xfrm>
          <a:noFill/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6383338" y="2276476"/>
            <a:ext cx="4038600" cy="3679825"/>
            <a:chOff x="3061" y="1434"/>
            <a:chExt cx="2544" cy="2318"/>
          </a:xfrm>
        </p:grpSpPr>
        <p:pic>
          <p:nvPicPr>
            <p:cNvPr id="303108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" y="1434"/>
              <a:ext cx="2327" cy="1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3109" name="Picture 1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886"/>
              <a:ext cx="2544" cy="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E480202-7834-B241-A4AF-C9BF3B0662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108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83"/>
    </mc:Choice>
    <mc:Fallback>
      <p:transition spd="slow" advTm="6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Text Box 6"/>
          <p:cNvSpPr txBox="1">
            <a:spLocks noChangeArrowheads="1"/>
          </p:cNvSpPr>
          <p:nvPr/>
        </p:nvSpPr>
        <p:spPr bwMode="auto">
          <a:xfrm>
            <a:off x="2424114" y="260350"/>
            <a:ext cx="7056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800"/>
              <a:t>Análise de Covariância</a:t>
            </a:r>
          </a:p>
          <a:p>
            <a:pPr eaLnBrk="1" hangingPunct="1">
              <a:spcBef>
                <a:spcPct val="50000"/>
              </a:spcBef>
            </a:pPr>
            <a:r>
              <a:rPr lang="pt-BR" sz="2800"/>
              <a:t>Ajusta a ANOVA para possíveis influências de outras variáveis (combina a regressão e ANOVA)</a:t>
            </a:r>
            <a:endParaRPr lang="en-US" sz="2800"/>
          </a:p>
        </p:txBody>
      </p:sp>
      <p:sp>
        <p:nvSpPr>
          <p:cNvPr id="282626" name="CaixaDeTexto 2"/>
          <p:cNvSpPr txBox="1">
            <a:spLocks noChangeArrowheads="1"/>
          </p:cNvSpPr>
          <p:nvPr/>
        </p:nvSpPr>
        <p:spPr bwMode="auto">
          <a:xfrm>
            <a:off x="2667001" y="3214689"/>
            <a:ext cx="7821613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20000"/>
              </a:lnSpc>
              <a:defRPr/>
            </a:pPr>
            <a:r>
              <a:rPr lang="pt-BR" sz="2000" dirty="0"/>
              <a:t>Pré-requisitos: 1. as linhas de regressão  da </a:t>
            </a:r>
            <a:r>
              <a:rPr lang="pt-BR" sz="2000" dirty="0" err="1"/>
              <a:t>covariável</a:t>
            </a:r>
            <a:r>
              <a:rPr lang="pt-BR" sz="2000" dirty="0"/>
              <a:t> sobre as 	variáveis  devem ser lineares e paralelas</a:t>
            </a:r>
          </a:p>
          <a:p>
            <a:pPr marL="808038" indent="-808038" eaLnBrk="1" hangingPunct="1">
              <a:lnSpc>
                <a:spcPct val="120000"/>
              </a:lnSpc>
              <a:defRPr/>
            </a:pPr>
            <a:r>
              <a:rPr lang="pt-BR" sz="2000" dirty="0"/>
              <a:t>2. A </a:t>
            </a:r>
            <a:r>
              <a:rPr lang="pt-BR" sz="2000" dirty="0" err="1"/>
              <a:t>covariável</a:t>
            </a:r>
            <a:r>
              <a:rPr lang="pt-BR" sz="2000" dirty="0"/>
              <a:t> deve ser relacionada à variável dependente (correlação entre ambas deve ter </a:t>
            </a:r>
            <a:r>
              <a:rPr lang="pt-BR" sz="2000" dirty="0" err="1"/>
              <a:t>r</a:t>
            </a:r>
            <a:r>
              <a:rPr lang="pt-BR" sz="2000" dirty="0"/>
              <a:t> &gt; 0,3)</a:t>
            </a:r>
          </a:p>
          <a:p>
            <a:pPr marL="808038" indent="-808038" eaLnBrk="1" hangingPunct="1">
              <a:lnSpc>
                <a:spcPct val="120000"/>
              </a:lnSpc>
              <a:defRPr/>
            </a:pPr>
            <a:r>
              <a:rPr lang="pt-BR" sz="2000" dirty="0"/>
              <a:t>3. A </a:t>
            </a:r>
            <a:r>
              <a:rPr lang="pt-BR" sz="2000" dirty="0" err="1"/>
              <a:t>covariável</a:t>
            </a:r>
            <a:r>
              <a:rPr lang="pt-BR" sz="2000" dirty="0"/>
              <a:t> não deve ser relacionada diretamente ao tratamento (</a:t>
            </a:r>
            <a:r>
              <a:rPr lang="pt-BR" sz="2000" u="sng" dirty="0"/>
              <a:t>ideal medir antes</a:t>
            </a:r>
            <a:r>
              <a:rPr lang="pt-BR" sz="2000" dirty="0"/>
              <a:t>)</a:t>
            </a:r>
          </a:p>
          <a:p>
            <a:pPr marL="808038" indent="-808038" eaLnBrk="1" hangingPunct="1">
              <a:lnSpc>
                <a:spcPct val="120000"/>
              </a:lnSpc>
              <a:defRPr/>
            </a:pPr>
            <a:r>
              <a:rPr lang="pt-BR" sz="2000" dirty="0"/>
              <a:t>4. Se várias </a:t>
            </a:r>
            <a:r>
              <a:rPr lang="pt-BR" sz="2000" dirty="0" err="1"/>
              <a:t>covariáveis</a:t>
            </a:r>
            <a:r>
              <a:rPr lang="pt-BR" sz="2000" dirty="0"/>
              <a:t> forem utilizadas, elas não devem ser fortemente relacionadas entre si (</a:t>
            </a:r>
            <a:r>
              <a:rPr lang="pt-BR" sz="2000" dirty="0" err="1"/>
              <a:t>r</a:t>
            </a:r>
            <a:r>
              <a:rPr lang="pt-BR" sz="2000" dirty="0"/>
              <a:t>&gt;0.8).</a:t>
            </a:r>
          </a:p>
          <a:p>
            <a:pPr eaLnBrk="1" hangingPunct="1">
              <a:defRPr/>
            </a:pPr>
            <a:endParaRPr lang="pt-BR" sz="1800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ECA2F5B-CADF-D146-A25F-3B614A708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0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378"/>
    </mc:Choice>
    <mc:Fallback>
      <p:transition spd="slow" advTm="175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Text Box 6"/>
          <p:cNvSpPr txBox="1">
            <a:spLocks noChangeArrowheads="1"/>
          </p:cNvSpPr>
          <p:nvPr/>
        </p:nvSpPr>
        <p:spPr bwMode="auto">
          <a:xfrm>
            <a:off x="2782889" y="333376"/>
            <a:ext cx="72723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000"/>
              <a:t>Exemplo: uso de medida basal (ou pré-tratamento)</a:t>
            </a:r>
            <a:endParaRPr lang="en-US" sz="2000"/>
          </a:p>
        </p:txBody>
      </p:sp>
      <p:pic>
        <p:nvPicPr>
          <p:cNvPr id="307202" name="Picture 7" descr="intercao"/>
          <p:cNvPicPr>
            <a:picLocks noGrp="1" noChangeAspect="1" noChangeArrowheads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30" b="7527"/>
          <a:stretch>
            <a:fillRect/>
          </a:stretch>
        </p:blipFill>
        <p:spPr>
          <a:xfrm>
            <a:off x="3503614" y="1700214"/>
            <a:ext cx="5184775" cy="3889375"/>
          </a:xfrm>
          <a:solidFill>
            <a:schemeClr val="bg1"/>
          </a:solidFill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B846E4E-BF41-8F41-8701-92EE8F81D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9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48"/>
    </mc:Choice>
    <mc:Fallback>
      <p:transition spd="slow" advTm="16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Text Box 3"/>
          <p:cNvSpPr txBox="1">
            <a:spLocks noChangeArrowheads="1"/>
          </p:cNvSpPr>
          <p:nvPr/>
        </p:nvSpPr>
        <p:spPr bwMode="auto">
          <a:xfrm>
            <a:off x="3432175" y="1"/>
            <a:ext cx="5545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/>
              <a:t>Análise multivariada de medidas repetidas</a:t>
            </a:r>
            <a:endParaRPr lang="en-US" sz="1800"/>
          </a:p>
        </p:txBody>
      </p:sp>
      <p:pic>
        <p:nvPicPr>
          <p:cNvPr id="30925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57563"/>
            <a:ext cx="4643438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692151"/>
            <a:ext cx="4500562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4" y="3357563"/>
            <a:ext cx="464343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92151"/>
            <a:ext cx="47879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F1EFDB0-11B0-C049-ACBC-B2CE37F87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56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86"/>
    </mc:Choice>
    <mc:Fallback>
      <p:transition spd="slow" advTm="9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908051"/>
            <a:ext cx="4392612" cy="1712913"/>
          </a:xfrm>
          <a:noFill/>
        </p:spPr>
      </p:pic>
      <p:pic>
        <p:nvPicPr>
          <p:cNvPr id="311298" name="Picture 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8463" y="2852739"/>
            <a:ext cx="4356100" cy="2606675"/>
          </a:xfrm>
          <a:noFill/>
        </p:spPr>
      </p:pic>
      <p:pic>
        <p:nvPicPr>
          <p:cNvPr id="311299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765175"/>
            <a:ext cx="4608512" cy="1924050"/>
          </a:xfrm>
          <a:noFill/>
        </p:spPr>
      </p:pic>
      <p:pic>
        <p:nvPicPr>
          <p:cNvPr id="311300" name="Picture 2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7438" y="2852738"/>
            <a:ext cx="4500562" cy="2570162"/>
          </a:xfrm>
          <a:noFill/>
        </p:spPr>
      </p:pic>
      <p:sp>
        <p:nvSpPr>
          <p:cNvPr id="311301" name="Text Box 24"/>
          <p:cNvSpPr txBox="1">
            <a:spLocks noChangeArrowheads="1"/>
          </p:cNvSpPr>
          <p:nvPr/>
        </p:nvSpPr>
        <p:spPr bwMode="auto">
          <a:xfrm>
            <a:off x="2927351" y="188913"/>
            <a:ext cx="6696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800"/>
              <a:t>rANCOVA</a:t>
            </a:r>
            <a:endParaRPr lang="en-US" sz="18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52BDD8D-9E9F-C94C-8C08-1D4EEC1E40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4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0"/>
    </mc:Choice>
    <mc:Fallback>
      <p:transition spd="slow" advTm="12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524000" y="1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dirty="0"/>
              <a:t>Seminário 4a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04D5BA-36CF-C040-A6FD-DA2113227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3632" y="774893"/>
            <a:ext cx="7306518" cy="5854507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E61D200-A6F9-2C4B-A72F-32CCAB46F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5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019"/>
    </mc:Choice>
    <mc:Fallback>
      <p:transition spd="slow" advTm="39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93" name="Group 16"/>
          <p:cNvGrpSpPr>
            <a:grpSpLocks/>
          </p:cNvGrpSpPr>
          <p:nvPr/>
        </p:nvGrpSpPr>
        <p:grpSpPr bwMode="auto">
          <a:xfrm>
            <a:off x="1992313" y="0"/>
            <a:ext cx="4679950" cy="3213100"/>
            <a:chOff x="288" y="1026"/>
            <a:chExt cx="2544" cy="1908"/>
          </a:xfrm>
        </p:grpSpPr>
        <p:pic>
          <p:nvPicPr>
            <p:cNvPr id="315402" name="Picture 7" descr="ancova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42" r="5341" b="3787"/>
            <a:stretch>
              <a:fillRect/>
            </a:stretch>
          </p:blipFill>
          <p:spPr bwMode="auto">
            <a:xfrm>
              <a:off x="288" y="1026"/>
              <a:ext cx="2544" cy="19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5403" name="Text Box 12"/>
            <p:cNvSpPr txBox="1">
              <a:spLocks noChangeArrowheads="1"/>
            </p:cNvSpPr>
            <p:nvPr/>
          </p:nvSpPr>
          <p:spPr bwMode="auto">
            <a:xfrm>
              <a:off x="884" y="1714"/>
              <a:ext cx="22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 b="1"/>
                <a:t>*</a:t>
              </a:r>
              <a:endParaRPr lang="en-US" sz="1800" b="1"/>
            </a:p>
          </p:txBody>
        </p:sp>
        <p:sp>
          <p:nvSpPr>
            <p:cNvPr id="315404" name="Text Box 13"/>
            <p:cNvSpPr txBox="1">
              <a:spLocks noChangeArrowheads="1"/>
            </p:cNvSpPr>
            <p:nvPr/>
          </p:nvSpPr>
          <p:spPr bwMode="auto">
            <a:xfrm>
              <a:off x="884" y="2049"/>
              <a:ext cx="22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 b="1"/>
                <a:t>*</a:t>
              </a:r>
              <a:endParaRPr lang="en-US" sz="1800" b="1"/>
            </a:p>
          </p:txBody>
        </p:sp>
        <p:sp>
          <p:nvSpPr>
            <p:cNvPr id="315405" name="Text Box 14"/>
            <p:cNvSpPr txBox="1">
              <a:spLocks noChangeArrowheads="1"/>
            </p:cNvSpPr>
            <p:nvPr/>
          </p:nvSpPr>
          <p:spPr bwMode="auto">
            <a:xfrm>
              <a:off x="2199" y="1685"/>
              <a:ext cx="22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 b="1"/>
                <a:t>*</a:t>
              </a:r>
              <a:endParaRPr lang="en-US" sz="1800" b="1"/>
            </a:p>
          </p:txBody>
        </p:sp>
        <p:sp>
          <p:nvSpPr>
            <p:cNvPr id="315406" name="Text Box 15"/>
            <p:cNvSpPr txBox="1">
              <a:spLocks noChangeArrowheads="1"/>
            </p:cNvSpPr>
            <p:nvPr/>
          </p:nvSpPr>
          <p:spPr bwMode="auto">
            <a:xfrm>
              <a:off x="2199" y="2028"/>
              <a:ext cx="227" cy="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 b="1"/>
                <a:t>*</a:t>
              </a:r>
              <a:endParaRPr lang="en-US" sz="1800" b="1"/>
            </a:p>
          </p:txBody>
        </p:sp>
      </p:grpSp>
      <p:grpSp>
        <p:nvGrpSpPr>
          <p:cNvPr id="315394" name="Group 18"/>
          <p:cNvGrpSpPr>
            <a:grpSpLocks noChangeAspect="1"/>
          </p:cNvGrpSpPr>
          <p:nvPr/>
        </p:nvGrpSpPr>
        <p:grpSpPr bwMode="auto">
          <a:xfrm>
            <a:off x="1992313" y="3141664"/>
            <a:ext cx="4667250" cy="3500437"/>
            <a:chOff x="1292" y="799"/>
            <a:chExt cx="3674" cy="2756"/>
          </a:xfrm>
        </p:grpSpPr>
        <p:pic>
          <p:nvPicPr>
            <p:cNvPr id="315397" name="Picture 19" descr="interca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2" y="799"/>
              <a:ext cx="3674" cy="27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5398" name="Text Box 20"/>
            <p:cNvSpPr txBox="1">
              <a:spLocks noChangeAspect="1" noChangeArrowheads="1"/>
            </p:cNvSpPr>
            <p:nvPr/>
          </p:nvSpPr>
          <p:spPr bwMode="auto">
            <a:xfrm>
              <a:off x="3093" y="2614"/>
              <a:ext cx="181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/>
                <a:t>+</a:t>
              </a:r>
              <a:endParaRPr lang="en-US" sz="1800"/>
            </a:p>
          </p:txBody>
        </p:sp>
        <p:sp>
          <p:nvSpPr>
            <p:cNvPr id="315399" name="Text Box 21"/>
            <p:cNvSpPr txBox="1">
              <a:spLocks noChangeAspect="1" noChangeArrowheads="1"/>
            </p:cNvSpPr>
            <p:nvPr/>
          </p:nvSpPr>
          <p:spPr bwMode="auto">
            <a:xfrm>
              <a:off x="4089" y="2065"/>
              <a:ext cx="181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/>
                <a:t>+</a:t>
              </a:r>
              <a:endParaRPr lang="en-US" sz="1800"/>
            </a:p>
          </p:txBody>
        </p:sp>
        <p:sp>
          <p:nvSpPr>
            <p:cNvPr id="315400" name="Text Box 22"/>
            <p:cNvSpPr txBox="1">
              <a:spLocks noChangeAspect="1" noChangeArrowheads="1"/>
            </p:cNvSpPr>
            <p:nvPr/>
          </p:nvSpPr>
          <p:spPr bwMode="auto">
            <a:xfrm>
              <a:off x="3093" y="1426"/>
              <a:ext cx="181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/>
                <a:t>+</a:t>
              </a:r>
              <a:endParaRPr lang="en-US" sz="1800"/>
            </a:p>
          </p:txBody>
        </p:sp>
        <p:sp>
          <p:nvSpPr>
            <p:cNvPr id="315401" name="Text Box 23"/>
            <p:cNvSpPr txBox="1">
              <a:spLocks noChangeAspect="1" noChangeArrowheads="1"/>
            </p:cNvSpPr>
            <p:nvPr/>
          </p:nvSpPr>
          <p:spPr bwMode="auto">
            <a:xfrm>
              <a:off x="4097" y="1206"/>
              <a:ext cx="180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/>
                <a:t>+</a:t>
              </a:r>
              <a:endParaRPr lang="en-US" sz="1800"/>
            </a:p>
          </p:txBody>
        </p:sp>
      </p:grpSp>
      <p:sp>
        <p:nvSpPr>
          <p:cNvPr id="315395" name="Text Box 24"/>
          <p:cNvSpPr txBox="1">
            <a:spLocks noChangeArrowheads="1"/>
          </p:cNvSpPr>
          <p:nvPr/>
        </p:nvSpPr>
        <p:spPr bwMode="auto">
          <a:xfrm>
            <a:off x="7248525" y="549276"/>
            <a:ext cx="1511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/>
              <a:t>rANCOVA </a:t>
            </a:r>
            <a:endParaRPr lang="en-US" sz="1800"/>
          </a:p>
        </p:txBody>
      </p:sp>
      <p:sp>
        <p:nvSpPr>
          <p:cNvPr id="315396" name="Text Box 25"/>
          <p:cNvSpPr txBox="1">
            <a:spLocks noChangeArrowheads="1"/>
          </p:cNvSpPr>
          <p:nvPr/>
        </p:nvSpPr>
        <p:spPr bwMode="auto">
          <a:xfrm>
            <a:off x="7175500" y="4437063"/>
            <a:ext cx="1511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/>
              <a:t>rANOVA </a:t>
            </a:r>
            <a:endParaRPr lang="en-US" sz="18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B76D4EDF-E6E8-0D4B-947B-577F5E499C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9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830264"/>
            <a:ext cx="4038600" cy="1665287"/>
          </a:xfrm>
          <a:noFill/>
        </p:spPr>
      </p:pic>
      <p:grpSp>
        <p:nvGrpSpPr>
          <p:cNvPr id="317442" name="Group 12"/>
          <p:cNvGrpSpPr>
            <a:grpSpLocks/>
          </p:cNvGrpSpPr>
          <p:nvPr/>
        </p:nvGrpSpPr>
        <p:grpSpPr bwMode="auto">
          <a:xfrm>
            <a:off x="6600825" y="476251"/>
            <a:ext cx="3455988" cy="4824413"/>
            <a:chOff x="3107" y="482"/>
            <a:chExt cx="2381" cy="3175"/>
          </a:xfrm>
        </p:grpSpPr>
        <p:pic>
          <p:nvPicPr>
            <p:cNvPr id="317446" name="Picture 5" descr="ancova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007" b="3787"/>
            <a:stretch>
              <a:fillRect/>
            </a:stretch>
          </p:blipFill>
          <p:spPr bwMode="auto">
            <a:xfrm>
              <a:off x="3107" y="482"/>
              <a:ext cx="2381" cy="3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47" name="Text Box 8"/>
            <p:cNvSpPr txBox="1">
              <a:spLocks noChangeArrowheads="1"/>
            </p:cNvSpPr>
            <p:nvPr/>
          </p:nvSpPr>
          <p:spPr bwMode="auto">
            <a:xfrm>
              <a:off x="4425" y="613"/>
              <a:ext cx="268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 b="1"/>
                <a:t>*</a:t>
              </a:r>
              <a:endParaRPr lang="en-US" sz="1800" b="1"/>
            </a:p>
          </p:txBody>
        </p:sp>
        <p:sp>
          <p:nvSpPr>
            <p:cNvPr id="317448" name="Text Box 9"/>
            <p:cNvSpPr txBox="1">
              <a:spLocks noChangeArrowheads="1"/>
            </p:cNvSpPr>
            <p:nvPr/>
          </p:nvSpPr>
          <p:spPr bwMode="auto">
            <a:xfrm>
              <a:off x="4402" y="2131"/>
              <a:ext cx="268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 b="1"/>
                <a:t>*</a:t>
              </a:r>
              <a:endParaRPr lang="en-US" sz="1800" b="1"/>
            </a:p>
          </p:txBody>
        </p:sp>
        <p:sp>
          <p:nvSpPr>
            <p:cNvPr id="317449" name="Text Box 10"/>
            <p:cNvSpPr txBox="1">
              <a:spLocks noChangeArrowheads="1"/>
            </p:cNvSpPr>
            <p:nvPr/>
          </p:nvSpPr>
          <p:spPr bwMode="auto">
            <a:xfrm>
              <a:off x="4476" y="2314"/>
              <a:ext cx="268" cy="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 b="1"/>
                <a:t>*</a:t>
              </a:r>
              <a:endParaRPr lang="en-US" sz="1800" b="1"/>
            </a:p>
          </p:txBody>
        </p:sp>
        <p:sp>
          <p:nvSpPr>
            <p:cNvPr id="317450" name="Text Box 11"/>
            <p:cNvSpPr txBox="1">
              <a:spLocks noChangeArrowheads="1"/>
            </p:cNvSpPr>
            <p:nvPr/>
          </p:nvSpPr>
          <p:spPr bwMode="auto">
            <a:xfrm>
              <a:off x="4220" y="2479"/>
              <a:ext cx="268" cy="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 sz="1800" b="1"/>
                <a:t>*</a:t>
              </a:r>
              <a:endParaRPr lang="en-US" sz="1800" b="1"/>
            </a:p>
          </p:txBody>
        </p:sp>
      </p:grpSp>
      <p:sp>
        <p:nvSpPr>
          <p:cNvPr id="317443" name="Text Box 13"/>
          <p:cNvSpPr txBox="1">
            <a:spLocks noChangeArrowheads="1"/>
          </p:cNvSpPr>
          <p:nvPr/>
        </p:nvSpPr>
        <p:spPr bwMode="auto">
          <a:xfrm>
            <a:off x="2135189" y="2486026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/>
              <a:t>E agora?</a:t>
            </a:r>
            <a:endParaRPr lang="en-US" sz="1800"/>
          </a:p>
        </p:txBody>
      </p:sp>
      <p:pic>
        <p:nvPicPr>
          <p:cNvPr id="500750" name="Picture 1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8" y="3287713"/>
            <a:ext cx="4608512" cy="2157412"/>
          </a:xfrm>
          <a:noFill/>
        </p:spPr>
      </p:pic>
      <p:sp>
        <p:nvSpPr>
          <p:cNvPr id="317445" name="Text Box 13"/>
          <p:cNvSpPr txBox="1">
            <a:spLocks noChangeArrowheads="1"/>
          </p:cNvSpPr>
          <p:nvPr/>
        </p:nvSpPr>
        <p:spPr bwMode="auto">
          <a:xfrm>
            <a:off x="6024564" y="1"/>
            <a:ext cx="3240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/>
              <a:t>Outro exemplo</a:t>
            </a:r>
            <a:endParaRPr lang="en-US" sz="18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8C604C9-ACF3-2044-87FF-0C69AE975D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070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9"/>
    </mc:Choice>
    <mc:Fallback>
      <p:transition spd="slow" advTm="3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0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Text Box 6"/>
          <p:cNvSpPr txBox="1">
            <a:spLocks noChangeArrowheads="1"/>
          </p:cNvSpPr>
          <p:nvPr/>
        </p:nvSpPr>
        <p:spPr bwMode="auto">
          <a:xfrm>
            <a:off x="1774825" y="188913"/>
            <a:ext cx="795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/>
              <a:t>Meta-análise</a:t>
            </a:r>
            <a:endParaRPr lang="en-US"/>
          </a:p>
        </p:txBody>
      </p:sp>
      <p:sp>
        <p:nvSpPr>
          <p:cNvPr id="319490" name="Text Box 7"/>
          <p:cNvSpPr txBox="1">
            <a:spLocks noChangeArrowheads="1"/>
          </p:cNvSpPr>
          <p:nvPr/>
        </p:nvSpPr>
        <p:spPr bwMode="auto">
          <a:xfrm>
            <a:off x="2351089" y="765175"/>
            <a:ext cx="69119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800"/>
              <a:t>Um procedimento estatístico para agrupar os resultados de estudos individuais: como o n é aumentado, os intervalos de confiança diminuem e aumenta o poder para detectar diferenças</a:t>
            </a:r>
            <a:endParaRPr lang="en-US" sz="1800"/>
          </a:p>
        </p:txBody>
      </p:sp>
      <p:pic>
        <p:nvPicPr>
          <p:cNvPr id="319491" name="Picture 8" descr="METAANALISE ANTIPSICOTICOS"/>
          <p:cNvPicPr>
            <a:picLocks noGrp="1" noChangeAspect="1" noChangeArrowheads="1"/>
          </p:cNvPicPr>
          <p:nvPr>
            <p:ph/>
          </p:nvPr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3" y="2349500"/>
            <a:ext cx="5688012" cy="3543300"/>
          </a:xfrm>
          <a:noFill/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E0C0E99-1EFC-E444-9CA2-3D746AE991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60"/>
    </mc:Choice>
    <mc:Fallback>
      <p:transition spd="slow" advTm="108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E1FBCC09-5344-3846-9461-80D3D8F2F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779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4"/>
    </mc:Choice>
    <mc:Fallback>
      <p:transition spd="slow" advTm="10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>
            <a:extLst>
              <a:ext uri="{FF2B5EF4-FFF2-40B4-BE49-F238E27FC236}">
                <a16:creationId xmlns:a16="http://schemas.microsoft.com/office/drawing/2014/main" id="{37F8178F-6E34-DA4D-8D51-C49394967BC3}"/>
              </a:ext>
            </a:extLst>
          </p:cNvPr>
          <p:cNvSpPr/>
          <p:nvPr/>
        </p:nvSpPr>
        <p:spPr>
          <a:xfrm>
            <a:off x="2153816" y="701988"/>
            <a:ext cx="78843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Testes de efeitos entre sujeitos					</a:t>
            </a:r>
          </a:p>
          <a:p>
            <a:r>
              <a:rPr lang="pt-BR" sz="1200" dirty="0"/>
              <a:t>Variável dependente:   </a:t>
            </a:r>
            <a:r>
              <a:rPr lang="pt-BR" sz="1200" dirty="0" err="1"/>
              <a:t>tempoab</a:t>
            </a:r>
            <a:r>
              <a:rPr lang="pt-BR" sz="1200" dirty="0"/>
              <a:t> </a:t>
            </a:r>
          </a:p>
          <a:p>
            <a:r>
              <a:rPr lang="pt-BR" sz="1200" dirty="0"/>
              <a:t>Origem	Tipo III </a:t>
            </a:r>
          </a:p>
          <a:p>
            <a:r>
              <a:rPr lang="pt-BR" sz="1200" dirty="0"/>
              <a:t>	SS	</a:t>
            </a:r>
            <a:r>
              <a:rPr lang="pt-BR" sz="1200" dirty="0" err="1"/>
              <a:t>gl</a:t>
            </a:r>
            <a:r>
              <a:rPr lang="pt-BR" sz="1200" dirty="0"/>
              <a:t>       Quadrado Médio	</a:t>
            </a:r>
            <a:r>
              <a:rPr lang="pt-BR" sz="1200" dirty="0" err="1"/>
              <a:t>F</a:t>
            </a:r>
            <a:r>
              <a:rPr lang="pt-BR" sz="1200" dirty="0"/>
              <a:t>	</a:t>
            </a:r>
            <a:r>
              <a:rPr lang="pt-BR" sz="1200" dirty="0" err="1"/>
              <a:t>Sig</a:t>
            </a:r>
            <a:r>
              <a:rPr lang="pt-BR" sz="1200" dirty="0"/>
              <a:t>.</a:t>
            </a:r>
          </a:p>
          <a:p>
            <a:r>
              <a:rPr lang="pt-BR" sz="1200" dirty="0"/>
              <a:t>trat1	18,750	1	18,750	12,000	,009</a:t>
            </a:r>
          </a:p>
          <a:p>
            <a:r>
              <a:rPr lang="pt-BR" sz="1200" dirty="0"/>
              <a:t>trat2	90,750	1	90,750	58,080	,000</a:t>
            </a:r>
          </a:p>
          <a:p>
            <a:r>
              <a:rPr lang="pt-BR" sz="1200" dirty="0"/>
              <a:t>trat1 * trat2	18,750	1	18,750	12,000	</a:t>
            </a:r>
            <a:r>
              <a:rPr lang="pt-BR" sz="1200" b="1" dirty="0"/>
              <a:t>,009</a:t>
            </a:r>
          </a:p>
          <a:p>
            <a:r>
              <a:rPr lang="pt-BR" sz="1200" dirty="0"/>
              <a:t>Erro	12,500	8	1,563		</a:t>
            </a:r>
          </a:p>
          <a:p>
            <a:r>
              <a:rPr lang="pt-BR" sz="1200" dirty="0"/>
              <a:t>Total	309,500	12			</a:t>
            </a:r>
          </a:p>
          <a:p>
            <a:r>
              <a:rPr lang="pt-BR" sz="1200" dirty="0"/>
              <a:t>			</a:t>
            </a:r>
          </a:p>
          <a:p>
            <a:r>
              <a:rPr lang="pt-BR" dirty="0"/>
              <a:t>				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C8CFCA1-2366-F84C-AB08-F079B8DF0FB9}"/>
              </a:ext>
            </a:extLst>
          </p:cNvPr>
          <p:cNvSpPr txBox="1"/>
          <p:nvPr/>
        </p:nvSpPr>
        <p:spPr>
          <a:xfrm>
            <a:off x="2495600" y="33265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ANOVA de dois fatores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CE8A1D6-EA48-2D42-9990-63F9BACACD1E}"/>
              </a:ext>
            </a:extLst>
          </p:cNvPr>
          <p:cNvSpPr txBox="1"/>
          <p:nvPr/>
        </p:nvSpPr>
        <p:spPr>
          <a:xfrm>
            <a:off x="1955540" y="3397321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ANOVA de um fator seguida do teste post-hoc de </a:t>
            </a:r>
            <a:r>
              <a:rPr lang="pt-BR" dirty="0" err="1"/>
              <a:t>Student</a:t>
            </a:r>
            <a:r>
              <a:rPr lang="pt-BR" dirty="0"/>
              <a:t>-Newman-</a:t>
            </a:r>
            <a:r>
              <a:rPr lang="pt-BR" dirty="0" err="1"/>
              <a:t>Keuls</a:t>
            </a:r>
            <a:endParaRPr lang="pt-BR" dirty="0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5B20CDE7-0CBB-E544-A26C-5EA919263230}"/>
              </a:ext>
            </a:extLst>
          </p:cNvPr>
          <p:cNvSpPr/>
          <p:nvPr/>
        </p:nvSpPr>
        <p:spPr>
          <a:xfrm>
            <a:off x="2153816" y="3919062"/>
            <a:ext cx="8406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ANOVA	</a:t>
            </a:r>
            <a:r>
              <a:rPr lang="pt-BR" sz="1200" dirty="0" err="1"/>
              <a:t>tempoab</a:t>
            </a:r>
            <a:r>
              <a:rPr lang="pt-BR" sz="1200" dirty="0"/>
              <a:t> </a:t>
            </a:r>
          </a:p>
          <a:p>
            <a:r>
              <a:rPr lang="pt-BR" sz="1200" dirty="0"/>
              <a:t>	   SS	</a:t>
            </a:r>
            <a:r>
              <a:rPr lang="pt-BR" sz="1200" dirty="0" err="1"/>
              <a:t>gl</a:t>
            </a:r>
            <a:r>
              <a:rPr lang="pt-BR" sz="1200" dirty="0"/>
              <a:t>     Quadrado Médio	</a:t>
            </a:r>
            <a:r>
              <a:rPr lang="pt-BR" sz="1200" dirty="0" err="1"/>
              <a:t>F</a:t>
            </a:r>
            <a:r>
              <a:rPr lang="pt-BR" sz="1200" dirty="0"/>
              <a:t>	</a:t>
            </a:r>
            <a:r>
              <a:rPr lang="pt-BR" sz="1200" dirty="0" err="1"/>
              <a:t>Sig</a:t>
            </a:r>
            <a:r>
              <a:rPr lang="pt-BR" sz="1200" dirty="0"/>
              <a:t>.</a:t>
            </a:r>
          </a:p>
          <a:p>
            <a:r>
              <a:rPr lang="pt-BR" sz="1200" dirty="0"/>
              <a:t>Entre Grupos	128,250	3	42,750	27,360	,000</a:t>
            </a:r>
          </a:p>
          <a:p>
            <a:r>
              <a:rPr lang="pt-BR" sz="1200" dirty="0"/>
              <a:t>Nos grupos	12,500	8	1,563		</a:t>
            </a:r>
          </a:p>
          <a:p>
            <a:r>
              <a:rPr lang="pt-BR" sz="1200" dirty="0"/>
              <a:t>Total	140,750	11			</a:t>
            </a:r>
          </a:p>
          <a:p>
            <a:endParaRPr lang="pt-BR" sz="1200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FF59F436-AAC4-1346-A8DF-FDD926C128BF}"/>
              </a:ext>
            </a:extLst>
          </p:cNvPr>
          <p:cNvSpPr txBox="1"/>
          <p:nvPr/>
        </p:nvSpPr>
        <p:spPr>
          <a:xfrm>
            <a:off x="2153816" y="5373216"/>
            <a:ext cx="8046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S-N-K: </a:t>
            </a:r>
            <a:r>
              <a:rPr lang="pt-BR" sz="1200" dirty="0" err="1"/>
              <a:t>Veic-Veic</a:t>
            </a:r>
            <a:r>
              <a:rPr lang="pt-BR" sz="1200" dirty="0"/>
              <a:t>  e </a:t>
            </a:r>
            <a:r>
              <a:rPr lang="pt-BR" sz="1200" dirty="0" err="1"/>
              <a:t>flumazenil-veic</a:t>
            </a:r>
            <a:r>
              <a:rPr lang="pt-BR" sz="1200" dirty="0"/>
              <a:t> diferente dos demais grupos (</a:t>
            </a:r>
            <a:r>
              <a:rPr lang="pt-BR" sz="1200" dirty="0" err="1"/>
              <a:t>p</a:t>
            </a:r>
            <a:r>
              <a:rPr lang="pt-BR" sz="1200" dirty="0"/>
              <a:t>&lt;0,05)</a:t>
            </a:r>
          </a:p>
          <a:p>
            <a:r>
              <a:rPr lang="pt-BR" sz="1200" dirty="0" err="1"/>
              <a:t>Veic-Diazepam</a:t>
            </a:r>
            <a:r>
              <a:rPr lang="pt-BR" sz="1200" dirty="0"/>
              <a:t> diferente de </a:t>
            </a:r>
            <a:r>
              <a:rPr lang="pt-BR" sz="1200" dirty="0" err="1"/>
              <a:t>flumazenil</a:t>
            </a:r>
            <a:r>
              <a:rPr lang="pt-BR" sz="1200" dirty="0"/>
              <a:t> </a:t>
            </a:r>
            <a:r>
              <a:rPr lang="pt-BR" sz="1200" dirty="0" err="1"/>
              <a:t>diazepam</a:t>
            </a:r>
            <a:r>
              <a:rPr lang="pt-BR" sz="1200" dirty="0"/>
              <a:t>, </a:t>
            </a:r>
            <a:r>
              <a:rPr lang="pt-BR" sz="1200" dirty="0" err="1"/>
              <a:t>p</a:t>
            </a:r>
            <a:r>
              <a:rPr lang="pt-BR" sz="1200" dirty="0"/>
              <a:t>&lt;0,05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7DA0BAB-AD0B-2941-A722-FE306C804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36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05"/>
    </mc:Choice>
    <mc:Fallback>
      <p:transition spd="slow" advTm="8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7" name="Text Box 3"/>
          <p:cNvSpPr txBox="1">
            <a:spLocks noChangeArrowheads="1"/>
          </p:cNvSpPr>
          <p:nvPr/>
        </p:nvSpPr>
        <p:spPr bwMode="auto">
          <a:xfrm>
            <a:off x="1775520" y="292894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dirty="0"/>
              <a:t>Seminário 4b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A99ACF5-16C7-BC4C-9758-F1DF56944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6901" y="836712"/>
            <a:ext cx="6780031" cy="5432648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282AD42C-038A-7C40-A935-F46375121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7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3"/>
    </mc:Choice>
    <mc:Fallback>
      <p:transition spd="slow" advTm="33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Text Box 2"/>
          <p:cNvSpPr txBox="1">
            <a:spLocks noChangeArrowheads="1"/>
          </p:cNvSpPr>
          <p:nvPr/>
        </p:nvSpPr>
        <p:spPr bwMode="auto">
          <a:xfrm>
            <a:off x="1919288" y="260351"/>
            <a:ext cx="1873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dirty="0"/>
              <a:t>Seminário 4b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A8C3F90-AE3F-8647-8951-57A922A21872}"/>
              </a:ext>
            </a:extLst>
          </p:cNvPr>
          <p:cNvSpPr/>
          <p:nvPr/>
        </p:nvSpPr>
        <p:spPr>
          <a:xfrm>
            <a:off x="2423592" y="616283"/>
            <a:ext cx="8244408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Testes multivariados						</a:t>
            </a:r>
          </a:p>
          <a:p>
            <a:r>
              <a:rPr lang="pt-BR" sz="1100" dirty="0"/>
              <a:t>Efeito			Valor	</a:t>
            </a:r>
            <a:r>
              <a:rPr lang="pt-BR" sz="1100" dirty="0" err="1"/>
              <a:t>F</a:t>
            </a:r>
            <a:r>
              <a:rPr lang="pt-BR" sz="1100" dirty="0"/>
              <a:t>	</a:t>
            </a:r>
            <a:r>
              <a:rPr lang="pt-BR" sz="1100" dirty="0" err="1"/>
              <a:t>gl</a:t>
            </a:r>
            <a:r>
              <a:rPr lang="pt-BR" sz="1100" dirty="0"/>
              <a:t> de hipótese	Erro </a:t>
            </a:r>
            <a:r>
              <a:rPr lang="pt-BR" sz="1100" dirty="0" err="1"/>
              <a:t>gl</a:t>
            </a:r>
            <a:r>
              <a:rPr lang="pt-BR" sz="1100" dirty="0"/>
              <a:t>	</a:t>
            </a:r>
            <a:r>
              <a:rPr lang="pt-BR" sz="1100" dirty="0" err="1"/>
              <a:t>Sig</a:t>
            </a:r>
            <a:r>
              <a:rPr lang="pt-BR" sz="1100" dirty="0"/>
              <a:t>.</a:t>
            </a:r>
          </a:p>
          <a:p>
            <a:r>
              <a:rPr lang="pt-BR" sz="1100" dirty="0"/>
              <a:t>tempo	Rastreio de </a:t>
            </a:r>
            <a:r>
              <a:rPr lang="pt-BR" sz="1100" dirty="0" err="1"/>
              <a:t>Pillai</a:t>
            </a:r>
            <a:r>
              <a:rPr lang="pt-BR" sz="1100" dirty="0"/>
              <a:t>	,653	6,576b	2,000	7,000	,025</a:t>
            </a:r>
          </a:p>
          <a:p>
            <a:r>
              <a:rPr lang="pt-BR" sz="1100" dirty="0"/>
              <a:t>	Lambda de </a:t>
            </a:r>
            <a:r>
              <a:rPr lang="pt-BR" sz="1100" dirty="0" err="1"/>
              <a:t>Wilks</a:t>
            </a:r>
            <a:r>
              <a:rPr lang="pt-BR" sz="1100" dirty="0"/>
              <a:t>	,347	6,576b	2,000	7,000	,025</a:t>
            </a:r>
          </a:p>
          <a:p>
            <a:r>
              <a:rPr lang="pt-BR" sz="1100" dirty="0"/>
              <a:t>	Rastreio de </a:t>
            </a:r>
            <a:r>
              <a:rPr lang="pt-BR" sz="1100" dirty="0" err="1"/>
              <a:t>Hotelling</a:t>
            </a:r>
            <a:r>
              <a:rPr lang="pt-BR" sz="1100" dirty="0"/>
              <a:t>	1,879	6,576b	2,000	7,000	,025</a:t>
            </a:r>
          </a:p>
          <a:p>
            <a:r>
              <a:rPr lang="pt-BR" sz="1100" dirty="0"/>
              <a:t>	Maior raiz de Roy	1,879	6,576b	2,000	7,000	,025</a:t>
            </a:r>
          </a:p>
          <a:p>
            <a:r>
              <a:rPr lang="pt-BR" sz="1100" dirty="0"/>
              <a:t>tempo * tratamento	</a:t>
            </a:r>
          </a:p>
          <a:p>
            <a:r>
              <a:rPr lang="pt-BR" sz="1100" dirty="0"/>
              <a:t>	Rastreio de </a:t>
            </a:r>
            <a:r>
              <a:rPr lang="pt-BR" sz="1100" dirty="0" err="1"/>
              <a:t>Pillai</a:t>
            </a:r>
            <a:r>
              <a:rPr lang="pt-BR" sz="1100" dirty="0"/>
              <a:t>	,455	2,918b	2,000	7,000	,120</a:t>
            </a:r>
          </a:p>
          <a:p>
            <a:r>
              <a:rPr lang="pt-BR" sz="1100" dirty="0"/>
              <a:t>	Lambda de </a:t>
            </a:r>
            <a:r>
              <a:rPr lang="pt-BR" sz="1100" dirty="0" err="1"/>
              <a:t>Wilks</a:t>
            </a:r>
            <a:r>
              <a:rPr lang="pt-BR" sz="1100" dirty="0"/>
              <a:t>	,545	2,918b	2,000	7,000	,120</a:t>
            </a:r>
          </a:p>
          <a:p>
            <a:r>
              <a:rPr lang="pt-BR" sz="1100" dirty="0"/>
              <a:t>	Rastreio de </a:t>
            </a:r>
            <a:r>
              <a:rPr lang="pt-BR" sz="1100" dirty="0" err="1"/>
              <a:t>Hotelling</a:t>
            </a:r>
            <a:r>
              <a:rPr lang="pt-BR" sz="1100" dirty="0"/>
              <a:t>	,834	2,918b	2,000	7,000	,120</a:t>
            </a:r>
          </a:p>
          <a:p>
            <a:r>
              <a:rPr lang="pt-BR" sz="1100" dirty="0"/>
              <a:t>	Maior raiz de Roy	,834	2,918b	2,000	7,000	,120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46F8F5F-7F46-344B-9F85-5C9349AA54E4}"/>
              </a:ext>
            </a:extLst>
          </p:cNvPr>
          <p:cNvSpPr/>
          <p:nvPr/>
        </p:nvSpPr>
        <p:spPr>
          <a:xfrm>
            <a:off x="2243064" y="3180511"/>
            <a:ext cx="842493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Teste de esfericidade de </a:t>
            </a:r>
            <a:r>
              <a:rPr lang="pt-BR" sz="1100" dirty="0" err="1"/>
              <a:t>Mauchly</a:t>
            </a:r>
            <a:r>
              <a:rPr lang="pt-BR" sz="1100" dirty="0"/>
              <a:t>							</a:t>
            </a:r>
          </a:p>
          <a:p>
            <a:r>
              <a:rPr lang="pt-BR" sz="1100" dirty="0"/>
              <a:t>    W de </a:t>
            </a:r>
            <a:r>
              <a:rPr lang="pt-BR" sz="1100" dirty="0" err="1"/>
              <a:t>Mauchly</a:t>
            </a:r>
            <a:r>
              <a:rPr lang="pt-BR" sz="1100" dirty="0"/>
              <a:t>   Aprox. </a:t>
            </a:r>
            <a:r>
              <a:rPr lang="pt-BR" sz="1100" dirty="0" err="1"/>
              <a:t>Qui</a:t>
            </a:r>
            <a:r>
              <a:rPr lang="pt-BR" sz="1100" dirty="0"/>
              <a:t>-quadrado	</a:t>
            </a:r>
            <a:r>
              <a:rPr lang="pt-BR" sz="1100" dirty="0" err="1"/>
              <a:t>gl</a:t>
            </a:r>
            <a:r>
              <a:rPr lang="pt-BR" sz="1100" dirty="0"/>
              <a:t>          </a:t>
            </a:r>
            <a:r>
              <a:rPr lang="pt-BR" sz="1100" dirty="0" err="1"/>
              <a:t>Sig.Epsilon</a:t>
            </a:r>
            <a:r>
              <a:rPr lang="pt-BR" sz="1100" dirty="0"/>
              <a:t>  </a:t>
            </a:r>
            <a:r>
              <a:rPr lang="pt-BR" sz="1100" dirty="0" err="1"/>
              <a:t>Greenhouse-Geisser</a:t>
            </a:r>
            <a:r>
              <a:rPr lang="pt-BR" sz="1100" dirty="0"/>
              <a:t>	</a:t>
            </a:r>
            <a:r>
              <a:rPr lang="pt-BR" sz="1100" dirty="0" err="1"/>
              <a:t>Huynh-Feldt</a:t>
            </a:r>
            <a:r>
              <a:rPr lang="pt-BR" sz="1100" dirty="0"/>
              <a:t>	Limite inferior</a:t>
            </a:r>
          </a:p>
          <a:p>
            <a:r>
              <a:rPr lang="pt-BR" sz="1100" dirty="0"/>
              <a:t>tempo	,375	6,869	2	,032	,615	,761	,500</a:t>
            </a:r>
          </a:p>
          <a:p>
            <a:r>
              <a:rPr lang="pt-BR" dirty="0"/>
              <a:t>						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D84CD74B-EEF4-AC46-9280-FAE7102B0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60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1"/>
    </mc:Choice>
    <mc:Fallback>
      <p:transition spd="slow" advTm="6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541FB2C-A39D-534C-B695-6F2680723B07}"/>
              </a:ext>
            </a:extLst>
          </p:cNvPr>
          <p:cNvSpPr/>
          <p:nvPr/>
        </p:nvSpPr>
        <p:spPr>
          <a:xfrm>
            <a:off x="1919536" y="188640"/>
            <a:ext cx="9145016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Testes de efeitos dentre-sujeitos						</a:t>
            </a:r>
          </a:p>
          <a:p>
            <a:r>
              <a:rPr lang="pt-BR" sz="1100" dirty="0"/>
              <a:t>Medida:   MEASURE_1 </a:t>
            </a:r>
          </a:p>
          <a:p>
            <a:r>
              <a:rPr lang="pt-BR" sz="1100" dirty="0"/>
              <a:t>Origem    Tipo III                     Soma dos Quadrados	</a:t>
            </a:r>
            <a:r>
              <a:rPr lang="pt-BR" sz="1100" dirty="0" err="1"/>
              <a:t>gl</a:t>
            </a:r>
            <a:r>
              <a:rPr lang="pt-BR" sz="1100" dirty="0"/>
              <a:t>     Quadrado Médio	</a:t>
            </a:r>
            <a:r>
              <a:rPr lang="pt-BR" sz="1100" dirty="0" err="1"/>
              <a:t>F</a:t>
            </a:r>
            <a:r>
              <a:rPr lang="pt-BR" sz="1100" dirty="0"/>
              <a:t>	</a:t>
            </a:r>
            <a:r>
              <a:rPr lang="pt-BR" sz="1100" dirty="0" err="1"/>
              <a:t>Sig</a:t>
            </a:r>
            <a:r>
              <a:rPr lang="pt-BR" sz="1100" dirty="0"/>
              <a:t>.</a:t>
            </a:r>
          </a:p>
          <a:p>
            <a:r>
              <a:rPr lang="pt-BR" sz="1100" dirty="0"/>
              <a:t>tempo	Esfericidade considerada	83,400	2	41,700	3,536	,053</a:t>
            </a:r>
          </a:p>
          <a:p>
            <a:r>
              <a:rPr lang="pt-BR" sz="1100" dirty="0"/>
              <a:t>	</a:t>
            </a:r>
            <a:r>
              <a:rPr lang="pt-BR" sz="1100" dirty="0" err="1"/>
              <a:t>Greenhouse-Geisser</a:t>
            </a:r>
            <a:r>
              <a:rPr lang="pt-BR" sz="1100" dirty="0"/>
              <a:t>	83,400	1,231	67,769	3,536	,085</a:t>
            </a:r>
          </a:p>
          <a:p>
            <a:r>
              <a:rPr lang="pt-BR" sz="1100" dirty="0"/>
              <a:t>	</a:t>
            </a:r>
            <a:r>
              <a:rPr lang="pt-BR" sz="1100" dirty="0" err="1"/>
              <a:t>Huynh-Feldt</a:t>
            </a:r>
            <a:r>
              <a:rPr lang="pt-BR" sz="1100" dirty="0"/>
              <a:t>	           	83,400	1,523	54,777	3,536	,071</a:t>
            </a:r>
          </a:p>
          <a:p>
            <a:r>
              <a:rPr lang="pt-BR" sz="1100" dirty="0"/>
              <a:t>	Limite inferior		83,400	1,000	83,400	3,536	,097</a:t>
            </a:r>
          </a:p>
          <a:p>
            <a:r>
              <a:rPr lang="pt-BR" sz="1100" dirty="0"/>
              <a:t>tempo * </a:t>
            </a:r>
            <a:r>
              <a:rPr lang="pt-BR" sz="1100" dirty="0" err="1"/>
              <a:t>trat</a:t>
            </a:r>
            <a:r>
              <a:rPr lang="pt-BR" sz="1100" dirty="0"/>
              <a:t> Esfericidade considerada	39,267	2	19,633	1,665	,220</a:t>
            </a:r>
          </a:p>
          <a:p>
            <a:r>
              <a:rPr lang="pt-BR" sz="1100" dirty="0"/>
              <a:t>	</a:t>
            </a:r>
            <a:r>
              <a:rPr lang="pt-BR" sz="1100" dirty="0" err="1"/>
              <a:t>Greenhouse-Geisser</a:t>
            </a:r>
            <a:r>
              <a:rPr lang="pt-BR" sz="1100" dirty="0"/>
              <a:t>	39,267	1,231	31,907	1,665	,232</a:t>
            </a:r>
          </a:p>
          <a:p>
            <a:r>
              <a:rPr lang="pt-BR" sz="1100" dirty="0"/>
              <a:t>	</a:t>
            </a:r>
            <a:r>
              <a:rPr lang="pt-BR" sz="1100" dirty="0" err="1"/>
              <a:t>Huynh-Feldt</a:t>
            </a:r>
            <a:r>
              <a:rPr lang="pt-BR" sz="1100" dirty="0"/>
              <a:t>		39,267	1,523	25,790	1,665	,228</a:t>
            </a:r>
          </a:p>
          <a:p>
            <a:r>
              <a:rPr lang="pt-BR" sz="1100" dirty="0"/>
              <a:t>	Limite inferior		39,267	1,000	39,267	1,665	,233</a:t>
            </a:r>
          </a:p>
          <a:p>
            <a:r>
              <a:rPr lang="pt-BR" sz="1100" dirty="0"/>
              <a:t>Erro(tempo)	Esfericidade considerada	188,667	16	11,792		</a:t>
            </a:r>
          </a:p>
          <a:p>
            <a:r>
              <a:rPr lang="pt-BR" sz="1100" dirty="0"/>
              <a:t>	</a:t>
            </a:r>
            <a:r>
              <a:rPr lang="pt-BR" sz="1100" dirty="0" err="1"/>
              <a:t>Greenhouse-Geisser</a:t>
            </a:r>
            <a:r>
              <a:rPr lang="pt-BR" sz="1100" dirty="0"/>
              <a:t>	188,667	9,845	19,163		</a:t>
            </a:r>
          </a:p>
          <a:p>
            <a:r>
              <a:rPr lang="pt-BR" sz="1100" dirty="0"/>
              <a:t>	</a:t>
            </a:r>
            <a:r>
              <a:rPr lang="pt-BR" sz="1100" dirty="0" err="1"/>
              <a:t>Huynh-Feldt</a:t>
            </a:r>
            <a:r>
              <a:rPr lang="pt-BR" sz="1100" dirty="0"/>
              <a:t>		188,667	12,180	15,490		</a:t>
            </a:r>
          </a:p>
          <a:p>
            <a:r>
              <a:rPr lang="pt-BR" sz="1100" dirty="0"/>
              <a:t>	Limite inferior		188,667	8,000	23,583		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6B9C371-5C42-6240-A49B-DAC1C5004CBB}"/>
              </a:ext>
            </a:extLst>
          </p:cNvPr>
          <p:cNvSpPr/>
          <p:nvPr/>
        </p:nvSpPr>
        <p:spPr>
          <a:xfrm>
            <a:off x="1920044" y="3212976"/>
            <a:ext cx="8747956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dirty="0"/>
              <a:t>Testes de efeitos entre sujeitos					</a:t>
            </a:r>
          </a:p>
          <a:p>
            <a:r>
              <a:rPr lang="pt-BR" sz="1100" dirty="0"/>
              <a:t>Medida:   MEASURE_1 </a:t>
            </a:r>
          </a:p>
          <a:p>
            <a:r>
              <a:rPr lang="pt-BR" sz="1100" dirty="0"/>
              <a:t>Variável transformada:   Média </a:t>
            </a:r>
          </a:p>
          <a:p>
            <a:r>
              <a:rPr lang="pt-BR" sz="1100" dirty="0"/>
              <a:t>        Soma dos Quadrados	</a:t>
            </a:r>
            <a:r>
              <a:rPr lang="pt-BR" sz="1100" dirty="0" err="1"/>
              <a:t>g</a:t>
            </a:r>
            <a:r>
              <a:rPr lang="pt-BR" sz="1100" dirty="0"/>
              <a:t>      Quadrado Médio	</a:t>
            </a:r>
            <a:r>
              <a:rPr lang="pt-BR" sz="1100" dirty="0" err="1"/>
              <a:t>F</a:t>
            </a:r>
            <a:r>
              <a:rPr lang="pt-BR" sz="1100" dirty="0"/>
              <a:t>	</a:t>
            </a:r>
            <a:r>
              <a:rPr lang="pt-BR" sz="1100" dirty="0" err="1"/>
              <a:t>Sig</a:t>
            </a:r>
            <a:r>
              <a:rPr lang="pt-BR" sz="1100" dirty="0"/>
              <a:t>.</a:t>
            </a:r>
          </a:p>
          <a:p>
            <a:r>
              <a:rPr lang="pt-BR" sz="1100" dirty="0"/>
              <a:t>Intercepto	349272,300	1	349272,300	826,843	,000</a:t>
            </a:r>
          </a:p>
          <a:p>
            <a:r>
              <a:rPr lang="pt-BR" sz="1100" dirty="0"/>
              <a:t>tratamento	28,033	1	28,033	,066	,803</a:t>
            </a:r>
          </a:p>
          <a:p>
            <a:r>
              <a:rPr lang="pt-BR" sz="1100" dirty="0"/>
              <a:t>Erro	3379,333	8	422,417		</a:t>
            </a:r>
          </a:p>
          <a:p>
            <a:endParaRPr lang="pt-BR" sz="1100" dirty="0"/>
          </a:p>
          <a:p>
            <a:endParaRPr lang="pt-BR" sz="1100" dirty="0"/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970ECBB-5FAB-7D45-99CE-9EDAA605CEFD}"/>
              </a:ext>
            </a:extLst>
          </p:cNvPr>
          <p:cNvSpPr txBox="1"/>
          <p:nvPr/>
        </p:nvSpPr>
        <p:spPr>
          <a:xfrm>
            <a:off x="2351584" y="510580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Levene</a:t>
            </a:r>
            <a:r>
              <a:rPr lang="pt-BR" dirty="0"/>
              <a:t>: não </a:t>
            </a:r>
            <a:r>
              <a:rPr lang="pt-BR" dirty="0" err="1"/>
              <a:t>signficante</a:t>
            </a:r>
            <a:endParaRPr lang="pt-BR" dirty="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8448B790-3060-A141-8123-DBCBC49EE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00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27"/>
    </mc:Choice>
    <mc:Fallback>
      <p:transition spd="slow" advTm="87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Text Box 3"/>
          <p:cNvSpPr txBox="1">
            <a:spLocks noChangeArrowheads="1"/>
          </p:cNvSpPr>
          <p:nvPr/>
        </p:nvSpPr>
        <p:spPr bwMode="auto">
          <a:xfrm>
            <a:off x="3000375" y="1916113"/>
            <a:ext cx="59769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3600"/>
              <a:t>Medidas de Associação</a:t>
            </a:r>
            <a:endParaRPr lang="en-US" sz="36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225565D9-20E2-984A-A3BB-D718BBC15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23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68"/>
    </mc:Choice>
    <mc:Fallback>
      <p:transition spd="slow" advTm="11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3" name="Text Box 5"/>
          <p:cNvSpPr txBox="1">
            <a:spLocks noChangeArrowheads="1"/>
          </p:cNvSpPr>
          <p:nvPr/>
        </p:nvSpPr>
        <p:spPr bwMode="auto">
          <a:xfrm>
            <a:off x="2495550" y="333376"/>
            <a:ext cx="74168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/>
              <a:t>Regressão: estuda a relação entre duas variáveis numa situação em que uma </a:t>
            </a:r>
            <a:r>
              <a:rPr lang="pt-BR" u="sng"/>
              <a:t>variável (x)</a:t>
            </a:r>
            <a:r>
              <a:rPr lang="pt-BR"/>
              <a:t> é utilizada para fazer previsões sobre outra </a:t>
            </a:r>
            <a:r>
              <a:rPr lang="pt-BR" u="sng"/>
              <a:t>variável (y)</a:t>
            </a:r>
          </a:p>
          <a:p>
            <a:pPr eaLnBrk="1" hangingPunct="1">
              <a:spcBef>
                <a:spcPct val="50000"/>
              </a:spcBef>
            </a:pPr>
            <a:r>
              <a:rPr lang="pt-BR"/>
              <a:t>Produz uma estimativa de quanto uma </a:t>
            </a:r>
            <a:r>
              <a:rPr lang="pt-BR" u="sng"/>
              <a:t>variável dependente (y)</a:t>
            </a:r>
            <a:r>
              <a:rPr lang="pt-BR"/>
              <a:t> muda em função da mudança de uma </a:t>
            </a:r>
            <a:r>
              <a:rPr lang="pt-BR" u="sng"/>
              <a:t>variável independente (x)</a:t>
            </a:r>
            <a:r>
              <a:rPr lang="pt-BR"/>
              <a:t>, e uma estimativa da </a:t>
            </a:r>
            <a:r>
              <a:rPr lang="pt-BR" u="sng"/>
              <a:t>variabilidade</a:t>
            </a:r>
            <a:r>
              <a:rPr lang="pt-BR"/>
              <a:t> da variável dependente sobre uma linha de médias</a:t>
            </a:r>
          </a:p>
          <a:p>
            <a:pPr eaLnBrk="1" hangingPunct="1">
              <a:spcBef>
                <a:spcPct val="50000"/>
              </a:spcBef>
            </a:pPr>
            <a:r>
              <a:rPr lang="pt-BR"/>
              <a:t>Caso mais simples: regressão linear simples: </a:t>
            </a:r>
          </a:p>
          <a:p>
            <a:pPr eaLnBrk="1" hangingPunct="1">
              <a:spcBef>
                <a:spcPct val="50000"/>
              </a:spcBef>
            </a:pPr>
            <a:r>
              <a:rPr lang="pt-BR"/>
              <a:t>y= </a:t>
            </a:r>
            <a:r>
              <a:rPr lang="el-GR">
                <a:cs typeface="Arial" charset="0"/>
              </a:rPr>
              <a:t>a</a:t>
            </a:r>
            <a:r>
              <a:rPr lang="pt-BR"/>
              <a:t> + </a:t>
            </a:r>
            <a:r>
              <a:rPr lang="el-GR">
                <a:cs typeface="Arial" charset="0"/>
              </a:rPr>
              <a:t>b</a:t>
            </a:r>
            <a:r>
              <a:rPr lang="pt-BR"/>
              <a:t>X</a:t>
            </a:r>
          </a:p>
          <a:p>
            <a:pPr eaLnBrk="1" hangingPunct="1">
              <a:spcBef>
                <a:spcPct val="50000"/>
              </a:spcBef>
            </a:pPr>
            <a:r>
              <a:rPr lang="pt-BR"/>
              <a:t>Testa a H0 que </a:t>
            </a:r>
            <a:r>
              <a:rPr lang="el-GR">
                <a:cs typeface="Arial" charset="0"/>
              </a:rPr>
              <a:t>b</a:t>
            </a:r>
            <a:r>
              <a:rPr lang="pt-BR">
                <a:cs typeface="Arial" charset="0"/>
              </a:rPr>
              <a:t> não é igual a zero </a:t>
            </a:r>
            <a:endParaRPr lang="en-US">
              <a:cs typeface="Arial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A011672B-6229-0F4D-8AA2-EFA187F89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4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04"/>
    </mc:Choice>
    <mc:Fallback>
      <p:transition spd="slow" advTm="8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1" name="Text Box 3"/>
          <p:cNvSpPr txBox="1">
            <a:spLocks noChangeArrowheads="1"/>
          </p:cNvSpPr>
          <p:nvPr/>
        </p:nvSpPr>
        <p:spPr bwMode="auto">
          <a:xfrm>
            <a:off x="1809751" y="1916113"/>
            <a:ext cx="9072563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/>
              <a:t>Pressupostos: 1. homogeneidade das variâncias</a:t>
            </a:r>
          </a:p>
          <a:p>
            <a:pPr eaLnBrk="1" hangingPunct="1">
              <a:spcBef>
                <a:spcPct val="50000"/>
              </a:spcBef>
            </a:pPr>
            <a:r>
              <a:rPr lang="pt-BR" sz="2800"/>
              <a:t>	2. X é uma variável não aleatória</a:t>
            </a:r>
          </a:p>
          <a:p>
            <a:pPr eaLnBrk="1" hangingPunct="1">
              <a:spcBef>
                <a:spcPct val="50000"/>
              </a:spcBef>
            </a:pPr>
            <a:r>
              <a:rPr lang="pt-BR" sz="2800"/>
              <a:t>	3. Y é formado por observações independentes</a:t>
            </a:r>
          </a:p>
          <a:p>
            <a:pPr eaLnBrk="1" hangingPunct="1">
              <a:spcBef>
                <a:spcPct val="50000"/>
              </a:spcBef>
            </a:pPr>
            <a:r>
              <a:rPr lang="pt-BR" sz="2800"/>
              <a:t>	4. A distribuição de y a um dado x é normal</a:t>
            </a:r>
            <a:endParaRPr lang="en-US" sz="2800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C0C1479D-F1DC-E64D-86CE-F1D89760B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13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68"/>
    </mc:Choice>
    <mc:Fallback>
      <p:transition spd="slow" advTm="56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1227</Words>
  <Application>Microsoft Macintosh PowerPoint</Application>
  <PresentationFormat>Widescreen</PresentationFormat>
  <Paragraphs>138</Paragraphs>
  <Slides>23</Slides>
  <Notes>15</Notes>
  <HiddenSlides>0</HiddenSlides>
  <MMClips>23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Usuário do Microsoft Office</cp:lastModifiedBy>
  <cp:revision>4</cp:revision>
  <dcterms:created xsi:type="dcterms:W3CDTF">2020-03-17T20:19:00Z</dcterms:created>
  <dcterms:modified xsi:type="dcterms:W3CDTF">2020-03-17T21:19:21Z</dcterms:modified>
</cp:coreProperties>
</file>