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67" r:id="rId5"/>
    <p:sldId id="271" r:id="rId6"/>
    <p:sldId id="272" r:id="rId7"/>
    <p:sldId id="273" r:id="rId8"/>
    <p:sldId id="258" r:id="rId9"/>
    <p:sldId id="259" r:id="rId10"/>
    <p:sldId id="27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498"/>
  </p:normalViewPr>
  <p:slideViewPr>
    <p:cSldViewPr snapToGrid="0" snapToObjects="1">
      <p:cViewPr varScale="1">
        <p:scale>
          <a:sx n="83" d="100"/>
          <a:sy n="83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4887-01AA-E64C-AAAC-CE9F2AF684F5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B319-3423-3946-99D1-B3112168D6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99018-DD97-D848-81D1-EDF8E09EDA0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1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7D29AA-8888-A846-93AD-E23CAC30468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0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DF1F6F-09C6-9449-B399-1747991EAF5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75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C609B7-5BD7-1E45-AFA6-E477845E6B9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9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78280A-BF50-A541-A305-D1D8A5A32CC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9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A6709-83E2-6F44-9451-BD6710848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1B4ED2-988C-A743-B5C4-48FA122C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3C11B-6ED7-3940-9C41-ACCEB56A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80B73-F341-274E-BA59-4FEA7E26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4CEA7-669D-0249-9CBF-B17B2E8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9F4B6-C7A9-7C42-A1B5-B1937B85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3F9C31-5187-5A4D-974C-BACC7D358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44290-2AAC-2C40-9556-1A79603A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BD5E5-6295-D146-BC94-4FC8CC4C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8BDFA7-E1B2-B248-AF8D-7F225C43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5B2EBB-4FD0-7E45-BF26-258217868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84540-9FCF-174A-B755-870F89A9A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A342D2-2DB3-CD4F-88B8-47E56AEC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D4235B-84F8-BA45-85F9-FEC04DF7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DC014-71A8-5C4C-A24A-43224022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228C2-6219-5443-9876-2E46EA73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279BA-34E1-1C40-A5EB-133AC45B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244AA-9735-004B-A0CE-9F0BC7C8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ED3A4-06B8-A948-B97E-0D6B1DD2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EAD8E-6CC1-DB4F-8C06-D34854AC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CEC3B-4494-F342-B5FF-23B50FB7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AC2CB5-243A-0348-8908-31977E16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708515-0A49-EA4E-91ED-5A52AF7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FE51A-6FE9-C64A-85A0-906EB03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6FB60D-18ED-124A-B954-362EA9B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ACBE4-9AB4-0C49-A961-64B0E6AD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E0FD23-FDE9-4049-922D-A10D6818A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DB365E-D026-944D-8ED7-3E70DF8CE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DC36E-C1AA-AB4D-ABCD-3361B14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FBC4B7-F9C8-7F4B-8439-ADE0AF4A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47C8E2-8671-7F4C-9E28-FDB504A7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3CE72-5320-5740-8BE8-92897286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C25125-61CA-EC4F-B719-5699E82D4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B9F0FD-347D-104E-9AD9-0CA444B6C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EB0A60-9207-B749-914E-79DF73CDB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BC3A85-0E2C-324E-86D6-33E692D5B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530C90-DFD5-4640-A637-28634D4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BA25DB-53A8-3249-9499-E14983AD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7720B7-BF2E-9040-878D-5595260A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AAE36-26F3-584F-97B5-764AF079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AC4C70-A80E-2548-8E52-8C63F0D4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2673B0-9F5F-C144-83D6-8A94828B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E48DE6-3CF7-7847-9B4B-03B71CB6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D3B474-A167-984C-AD17-81E820B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31FD80-CF77-484D-B46B-2DC265D6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91B1AE-AE51-164F-AF25-1A0A9FB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34437-612A-5B4B-AEE0-2BD91CD3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F3B3E-5E53-BE41-B53E-197134AA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7D671-B6FC-194A-9A2B-2D578C2A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089F6C-9F8A-2E40-80AF-55C955EA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48A8DE-89D8-7246-89CC-6E2F7961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C9FA13-AE75-8443-BCAE-5C8EA7D2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9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CC544-2D66-8E4D-850C-D0577EB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3B3A12-E3F1-8C4F-9E54-43FE9B02E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6AA88-C09B-434F-9CB0-4952CE3B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378A25-F90B-6E4C-8B81-032E86FD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04828A-0C48-834A-97AF-0BC6A159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22BFB7-3A92-FE4B-8FE1-859D826F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805281-E3EA-8948-8A11-440FBC6C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42ACD4-F1FD-EA40-8790-BFCE63AF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21792-448C-5640-9939-4F858A02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C8A-2E3B-0341-93F3-12DEE8C940A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2AE13-67E9-C249-A0F6-8E3356595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4026F-62C2-7148-B669-73395DB5B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78FFA-E4AA-3D40-97F6-32989E65D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Regimes </a:t>
            </a:r>
            <a:r>
              <a:rPr lang="en-US" sz="4000" dirty="0" err="1"/>
              <a:t>Internacionais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Perspectiva</a:t>
            </a:r>
            <a:r>
              <a:rPr lang="en-US" sz="4000" dirty="0"/>
              <a:t> </a:t>
            </a:r>
            <a:r>
              <a:rPr lang="en-US" sz="4000" dirty="0" err="1"/>
              <a:t>Comparada</a:t>
            </a:r>
            <a:r>
              <a:rPr lang="en-US" sz="4000" dirty="0"/>
              <a:t> – BRI0045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1E305-8846-F347-B105-7394C40CE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2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D19A1-B198-164F-A832-69A4FDC4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Domestic Politics and International Human Rights Tribunals [Courtney </a:t>
            </a:r>
            <a:r>
              <a:rPr lang="en-US" sz="3600" dirty="0" err="1"/>
              <a:t>Hillebrecht</a:t>
            </a:r>
            <a:r>
              <a:rPr lang="en-US" sz="3600" dirty="0"/>
              <a:t>]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492EA724-2B52-7944-891E-59BE9C1AF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3665349" y="488197"/>
            <a:ext cx="4246536" cy="692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5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9FB99-374E-C446-A021-99097604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Roteiro</a:t>
            </a:r>
            <a:endParaRPr lang="en-US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3E2E46-1604-894C-AB73-6E4262C7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Thomas </a:t>
            </a:r>
            <a:r>
              <a:rPr lang="en-US" dirty="0" err="1">
                <a:latin typeface="Bookman Old Style" pitchFamily="18" charset="0"/>
              </a:rPr>
              <a:t>Buergenthal</a:t>
            </a:r>
            <a:r>
              <a:rPr lang="en-US" dirty="0">
                <a:latin typeface="Bookman Old Style" pitchFamily="18" charset="0"/>
              </a:rPr>
              <a:t> (1997)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>
                <a:latin typeface="Bookman Old Style" pitchFamily="18" charset="0"/>
              </a:rPr>
              <a:t>“The Normative and Institutional Evolution of International Human Rights”</a:t>
            </a:r>
          </a:p>
          <a:p>
            <a:r>
              <a:rPr lang="en-US" dirty="0">
                <a:latin typeface="Bookman Old Style" pitchFamily="18" charset="0"/>
              </a:rPr>
              <a:t>Beth Simmons (2009)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Bookman Old Style" pitchFamily="18" charset="0"/>
              </a:rPr>
              <a:t>“Mobilizing for Human Rights”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pt-BR" dirty="0"/>
              <a:t>Courtney </a:t>
            </a:r>
            <a:r>
              <a:rPr lang="pt-BR" dirty="0" err="1"/>
              <a:t>Hillebrecht</a:t>
            </a:r>
            <a:r>
              <a:rPr lang="pt-BR" dirty="0"/>
              <a:t> (2016) </a:t>
            </a:r>
          </a:p>
          <a:p>
            <a:pPr marL="891540" lvl="2" indent="-342900"/>
            <a:r>
              <a:rPr lang="pt-BR" sz="2400" i="1" dirty="0" err="1"/>
              <a:t>Domestic</a:t>
            </a:r>
            <a:r>
              <a:rPr lang="pt-BR" sz="2400" i="1" dirty="0"/>
              <a:t> </a:t>
            </a:r>
            <a:r>
              <a:rPr lang="pt-BR" sz="2400" i="1" dirty="0" err="1"/>
              <a:t>Politics</a:t>
            </a:r>
            <a:r>
              <a:rPr lang="pt-BR" sz="2400" i="1" dirty="0"/>
              <a:t> </a:t>
            </a:r>
            <a:r>
              <a:rPr lang="pt-BR" sz="2400" i="1" dirty="0" err="1"/>
              <a:t>and</a:t>
            </a:r>
            <a:r>
              <a:rPr lang="pt-BR" sz="2400" i="1" dirty="0"/>
              <a:t> </a:t>
            </a:r>
            <a:r>
              <a:rPr lang="pt-BR" sz="2400" i="1" dirty="0" err="1"/>
              <a:t>International</a:t>
            </a:r>
            <a:r>
              <a:rPr lang="pt-BR" sz="2400" i="1" dirty="0"/>
              <a:t> </a:t>
            </a:r>
            <a:r>
              <a:rPr lang="pt-BR" sz="2400" i="1" dirty="0" err="1"/>
              <a:t>Human</a:t>
            </a:r>
            <a:r>
              <a:rPr lang="pt-BR" sz="2400" i="1" dirty="0"/>
              <a:t> </a:t>
            </a:r>
            <a:r>
              <a:rPr lang="pt-BR" sz="2400" i="1" dirty="0" err="1"/>
              <a:t>Rights</a:t>
            </a:r>
            <a:r>
              <a:rPr lang="pt-BR" sz="2400" i="1" dirty="0"/>
              <a:t> </a:t>
            </a:r>
            <a:r>
              <a:rPr lang="pt-BR" sz="2400" i="1" dirty="0" err="1"/>
              <a:t>Tribunals</a:t>
            </a:r>
            <a:r>
              <a:rPr lang="pt-BR" sz="2400" i="1" dirty="0"/>
              <a:t>. </a:t>
            </a:r>
            <a:endParaRPr lang="pt-BR" sz="2400" dirty="0"/>
          </a:p>
          <a:p>
            <a:pPr marL="548640" lvl="2" indent="0">
              <a:buNone/>
            </a:pPr>
            <a:endParaRPr lang="en-US" sz="2300" dirty="0">
              <a:solidFill>
                <a:schemeClr val="tx2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1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AB09FE-D688-694D-A2CC-0398EAD1326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>
                <a:latin typeface="Arial" charset="0"/>
              </a:rPr>
              <a:t>A Evolução Normativa e Institucional dos Direitos Humanos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§"/>
            </a:pPr>
            <a:endParaRPr lang="en-US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>
                <a:latin typeface="Arial" charset="0"/>
              </a:rPr>
              <a:t>Thomas Buergenthal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>
                <a:latin typeface="Arial" charset="0"/>
              </a:rPr>
              <a:t>A Carta das Nações Unidas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Internacionalização dos direitos humanos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Humanização do direito internacional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en-US">
                <a:latin typeface="Arial" charset="0"/>
              </a:rPr>
              <a:t>Processo de evolução: quatro etapas</a:t>
            </a:r>
          </a:p>
          <a:p>
            <a:pPr eaLnBrk="1" hangingPunct="1">
              <a:buFont typeface="Wingdings" charset="0"/>
              <a:buChar char="§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3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5D5ED-E7CA-7E46-8113-4FDA18C84C8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Primeiro Período (1945-1966)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marL="571500" indent="-571500">
              <a:buSzPct val="60000"/>
              <a:buNone/>
            </a:pPr>
            <a:r>
              <a:rPr lang="pt-BR" sz="2700">
                <a:latin typeface="Arial" charset="0"/>
              </a:rPr>
              <a:t>A fundação normativa: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Declaração Universal dos Direitos Humanos (1948)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sobre a Proibição do Genocídio (1951)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para a Eliminação de todas as Formas de Discriminação (1965)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Convenção Europeia de Direitos Humanos (1950)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r>
              <a:rPr lang="pt-BR" sz="2300">
                <a:latin typeface="Arial" charset="0"/>
              </a:rPr>
              <a:t>Declaração Americana dos Direitos e Deveres do Homem (1948)</a:t>
            </a:r>
          </a:p>
          <a:p>
            <a:pPr marL="966788" lvl="1" indent="-495300">
              <a:buSzPct val="60000"/>
              <a:buFont typeface="Arial" charset="0"/>
              <a:buAutoNum type="arabicPeriod"/>
            </a:pPr>
            <a:endParaRPr lang="en-US" sz="2300">
              <a:latin typeface="Arial" charset="0"/>
            </a:endParaRPr>
          </a:p>
          <a:p>
            <a:pPr marL="966788" lvl="1" indent="-495300">
              <a:buSzPct val="60000"/>
              <a:buFont typeface="Arial" charset="0"/>
              <a:buAutoNum type="arabicPeriod"/>
            </a:pPr>
            <a:endParaRPr lang="en-US" sz="23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9CC762-D018-EA4B-85A5-7AC91EE5555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Segundo Período (1960s-1980s)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>
                <a:latin typeface="Arial" charset="0"/>
              </a:rPr>
              <a:t>Dois Pactos de Direitos Humanos</a:t>
            </a: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 i="1">
                <a:latin typeface="Arial" charset="0"/>
              </a:rPr>
              <a:t>Institution building</a:t>
            </a:r>
          </a:p>
          <a:p>
            <a:pPr marL="1131888" lvl="1" indent="-660400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de Direitos Humanos (Conselho de Direitos Humanos)</a:t>
            </a:r>
          </a:p>
          <a:p>
            <a:pPr marL="1131888" lvl="1" indent="-660400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Comitê de Direitos Humanos</a:t>
            </a:r>
          </a:p>
          <a:p>
            <a:pPr marL="1131888" lvl="1" indent="-660400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e Corte Europeia de Direitos Humanos</a:t>
            </a:r>
          </a:p>
          <a:p>
            <a:pPr marL="1131888" lvl="1" indent="-660400">
              <a:lnSpc>
                <a:spcPct val="80000"/>
              </a:lnSpc>
              <a:buSzPct val="60000"/>
              <a:buFont typeface="Arial" charset="0"/>
              <a:buAutoNum type="romanUcPeriod"/>
            </a:pPr>
            <a:r>
              <a:rPr lang="pt-BR" sz="2100">
                <a:latin typeface="Arial" charset="0"/>
              </a:rPr>
              <a:t>Comissão e Corte Interamericana de Direitos Humanos</a:t>
            </a: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>
                <a:latin typeface="Arial" charset="0"/>
              </a:rPr>
              <a:t>Fortalecimento e multiplicação das ONGs</a:t>
            </a: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r>
              <a:rPr lang="pt-BR">
                <a:latin typeface="Arial" charset="0"/>
              </a:rPr>
              <a:t>Descolonização e Apartheid</a:t>
            </a: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  <a:p>
            <a:pPr marL="762000" indent="-762000">
              <a:lnSpc>
                <a:spcPct val="80000"/>
              </a:lnSpc>
              <a:buSzPct val="60000"/>
              <a:buFont typeface="Wingdings" charset="0"/>
              <a:buChar char="§"/>
            </a:pP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777488-C8A9-5448-A28F-3FAF791B993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Terceiro Período (Pós-Guerra Fria)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 sz="2700">
                <a:latin typeface="Arial" charset="0"/>
              </a:rPr>
              <a:t>Implementação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en-US" sz="2700" i="1">
                <a:latin typeface="Arial" charset="0"/>
              </a:rPr>
              <a:t>Vienna Declaration on Human Rights </a:t>
            </a:r>
            <a:r>
              <a:rPr lang="en-US" sz="2700">
                <a:latin typeface="Arial" charset="0"/>
              </a:rPr>
              <a:t>(1993)</a:t>
            </a:r>
          </a:p>
          <a:p>
            <a:pPr lvl="1" eaLnBrk="1" hangingPunct="1">
              <a:buSzPct val="60000"/>
              <a:buFontTx/>
              <a:buNone/>
            </a:pPr>
            <a:r>
              <a:rPr lang="ja-JP" altLang="en-US" sz="2300" i="1">
                <a:latin typeface="Arial" charset="0"/>
              </a:rPr>
              <a:t>“</a:t>
            </a:r>
            <a:r>
              <a:rPr lang="en-US" sz="2300" i="1">
                <a:latin typeface="Arial" charset="0"/>
              </a:rPr>
              <a:t>… Democracy, development and respect for human rights and fundamental freedoms are interdependent and mutually reinforcing …</a:t>
            </a:r>
            <a:r>
              <a:rPr lang="ja-JP" altLang="en-US" sz="2300" i="1">
                <a:latin typeface="Arial" charset="0"/>
              </a:rPr>
              <a:t>”</a:t>
            </a:r>
            <a:r>
              <a:rPr lang="en-US" sz="2300" i="1">
                <a:latin typeface="Arial" charset="0"/>
              </a:rPr>
              <a:t> [Paragraph 8] </a:t>
            </a:r>
          </a:p>
        </p:txBody>
      </p:sp>
    </p:spTree>
    <p:extLst>
      <p:ext uri="{BB962C8B-B14F-4D97-AF65-F5344CB8AC3E}">
        <p14:creationId xmlns:p14="http://schemas.microsoft.com/office/powerpoint/2010/main" val="97851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2B421-DF87-2148-ADB1-9CC1997C21F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Quarto Período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60000"/>
              <a:buFont typeface="Wingdings" charset="0"/>
              <a:buChar char="§"/>
            </a:pPr>
            <a:endParaRPr lang="en-US" sz="2700">
              <a:latin typeface="Arial" charset="0"/>
            </a:endParaRP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Responsabilidade criminal individual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Tribunais Militares Internacionais de Tóquio e Nuremberg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Criminal Internacional para a antiga Iugoslávia 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Criminal Internacional para Ruanda</a:t>
            </a:r>
          </a:p>
          <a:p>
            <a:pPr lvl="1" eaLnBrk="1" hangingPunct="1">
              <a:buSzPct val="60000"/>
              <a:buFont typeface="Wingdings" charset="0"/>
              <a:buChar char="Ø"/>
            </a:pPr>
            <a:r>
              <a:rPr lang="pt-BR" sz="2300">
                <a:latin typeface="Arial" charset="0"/>
              </a:rPr>
              <a:t>Tribunal Penal Internacional (TPI)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Intervenções humanitárias</a:t>
            </a:r>
          </a:p>
          <a:p>
            <a:pPr eaLnBrk="1" hangingPunct="1">
              <a:buSzPct val="60000"/>
              <a:buFont typeface="Wingdings" charset="0"/>
              <a:buChar char="§"/>
            </a:pPr>
            <a:r>
              <a:rPr lang="pt-BR" sz="2700">
                <a:latin typeface="Arial" charset="0"/>
              </a:rPr>
              <a:t>Direitos das minorias</a:t>
            </a:r>
          </a:p>
        </p:txBody>
      </p:sp>
    </p:spTree>
    <p:extLst>
      <p:ext uri="{BB962C8B-B14F-4D97-AF65-F5344CB8AC3E}">
        <p14:creationId xmlns:p14="http://schemas.microsoft.com/office/powerpoint/2010/main" val="20131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>
                <a:latin typeface="Bookman Old Style" panose="02050604050505020204" pitchFamily="18" charset="0"/>
              </a:rPr>
            </a:br>
            <a:r>
              <a:rPr lang="en-US" altLang="pt-BR" sz="2200">
                <a:latin typeface="Bookman Old Style" panose="02050604050505020204" pitchFamily="18" charset="0"/>
              </a:rPr>
              <a:t>Introdução</a:t>
            </a:r>
            <a:endParaRPr lang="en-US" altLang="pt-BR" sz="22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000" dirty="0">
                <a:latin typeface="+mj-lt"/>
              </a:rPr>
              <a:t>Porque um governo escolheria vincular-se internacionalmente com vistas a limitar sua Liberdade de ação no âmbito doméstico?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000" dirty="0">
                <a:latin typeface="+mj-lt"/>
              </a:rPr>
              <a:t>Em que medida o conjunto crescente de acordos jurídicos melhorou as “oportunidades de direitos” para aqueles indivíduos cujos direitos essas regras visaram proteger?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2000" dirty="0">
              <a:latin typeface="+mj-lt"/>
            </a:endParaRPr>
          </a:p>
          <a:p>
            <a:pPr marL="274320" lvl="1" indent="0">
              <a:buSzPct val="60000"/>
              <a:buNone/>
              <a:defRPr/>
            </a:pPr>
            <a:r>
              <a:rPr lang="pt-BR" sz="1700" dirty="0">
                <a:latin typeface="+mj-lt"/>
              </a:rPr>
              <a:t>→ Relação entre o regime internacional de direitos humanos e as práticas domésticas</a:t>
            </a:r>
          </a:p>
          <a:p>
            <a:pPr marL="274320" lvl="1" indent="0">
              <a:buSzPct val="60000"/>
              <a:buNone/>
              <a:defRPr/>
            </a:pPr>
            <a:r>
              <a:rPr lang="pt-BR" sz="1700" dirty="0">
                <a:latin typeface="+mj-lt"/>
              </a:rPr>
              <a:t>→ Evidência de relações ao longo do tempo e do espaço</a:t>
            </a:r>
          </a:p>
        </p:txBody>
      </p:sp>
    </p:spTree>
    <p:extLst>
      <p:ext uri="{BB962C8B-B14F-4D97-AF65-F5344CB8AC3E}">
        <p14:creationId xmlns:p14="http://schemas.microsoft.com/office/powerpoint/2010/main" val="259083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>
                <a:latin typeface="Bookman Old Style" panose="02050604050505020204" pitchFamily="18" charset="0"/>
              </a:rPr>
              <a:t>Mobilizing for Human Rights</a:t>
            </a:r>
            <a:br>
              <a:rPr lang="en-US" altLang="pt-BR">
                <a:latin typeface="Bookman Old Style" panose="02050604050505020204" pitchFamily="18" charset="0"/>
              </a:rPr>
            </a:br>
            <a:r>
              <a:rPr lang="en-US" altLang="pt-BR" sz="2200">
                <a:latin typeface="Bookman Old Style" panose="02050604050505020204" pitchFamily="18" charset="0"/>
              </a:rPr>
              <a:t>Introdução</a:t>
            </a:r>
            <a:endParaRPr lang="en-US" altLang="pt-B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>
                <a:latin typeface="+mj-lt"/>
              </a:rPr>
              <a:t>Tratados refletem a política</a:t>
            </a: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>
                <a:latin typeface="+mj-lt"/>
              </a:rPr>
              <a:t>Governos negociam tratados</a:t>
            </a:r>
          </a:p>
          <a:p>
            <a:pPr>
              <a:buSzPct val="60000"/>
              <a:buFont typeface="Wingdings" pitchFamily="-28" charset="2"/>
              <a:buChar char="§"/>
              <a:defRPr/>
            </a:pPr>
            <a:endParaRPr lang="pt-BR" sz="24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  <a:defRPr/>
            </a:pPr>
            <a:r>
              <a:rPr lang="pt-BR" sz="2400" dirty="0">
                <a:latin typeface="+mj-lt"/>
              </a:rPr>
              <a:t>Tratados alteram a política</a:t>
            </a:r>
            <a:endParaRPr lang="pt-BR" sz="17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  <a:defRPr/>
            </a:pPr>
            <a:r>
              <a:rPr lang="pt-BR" sz="2100" dirty="0">
                <a:latin typeface="+mj-lt"/>
              </a:rPr>
              <a:t>Tratados incorporam novas questões à política doméstica que não existiriam na ausência da política internacional</a:t>
            </a:r>
          </a:p>
          <a:p>
            <a:pPr marL="274320" lvl="1" indent="0">
              <a:buSzPct val="60000"/>
              <a:buNone/>
              <a:defRPr/>
            </a:pPr>
            <a:endParaRPr lang="pt-BR" dirty="0"/>
          </a:p>
          <a:p>
            <a:pPr marL="548640" lvl="2" indent="0">
              <a:buSzPct val="60000"/>
              <a:buNone/>
              <a:defRPr/>
            </a:pPr>
            <a:r>
              <a:rPr lang="pt-BR" dirty="0"/>
              <a:t>→ A ratificação de tratados de direitos humanos está associada à melhora no nível de proteção (resultados), mas os tratados não são a explicação mais importante pare esse progresso</a:t>
            </a:r>
          </a:p>
        </p:txBody>
      </p:sp>
    </p:spTree>
    <p:extLst>
      <p:ext uri="{BB962C8B-B14F-4D97-AF65-F5344CB8AC3E}">
        <p14:creationId xmlns:p14="http://schemas.microsoft.com/office/powerpoint/2010/main" val="2494894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417</Words>
  <Application>Microsoft Macintosh PowerPoint</Application>
  <PresentationFormat>Widescreen</PresentationFormat>
  <Paragraphs>78</Paragraphs>
  <Slides>10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ＭＳ Ｐゴシック</vt:lpstr>
      <vt:lpstr>游ゴシック</vt:lpstr>
      <vt:lpstr>Arial</vt:lpstr>
      <vt:lpstr>Bookman Old Style</vt:lpstr>
      <vt:lpstr>Calibri</vt:lpstr>
      <vt:lpstr>Calibri Light</vt:lpstr>
      <vt:lpstr>Wingdings</vt:lpstr>
      <vt:lpstr>Tema do Office</vt:lpstr>
      <vt:lpstr>Regimes Internacionais em Perspectiva Comparada – BRI0045</vt:lpstr>
      <vt:lpstr>Roteiro</vt:lpstr>
      <vt:lpstr>A Evolução Normativa e Institucional dos Direitos Humanos</vt:lpstr>
      <vt:lpstr>Primeiro Período (1945-1966)</vt:lpstr>
      <vt:lpstr>Segundo Período (1960s-1980s)</vt:lpstr>
      <vt:lpstr>Terceiro Período (Pós-Guerra Fria)</vt:lpstr>
      <vt:lpstr>Quarto Período</vt:lpstr>
      <vt:lpstr>Mobilizing for Human Rights Introdução</vt:lpstr>
      <vt:lpstr>Mobilizing for Human Rights Introdução</vt:lpstr>
      <vt:lpstr>Domestic Politics and International Human Rights Tribunals [Courtney Hillebrecht]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Regimes Internacionais em Perspectiva Comparada – BRI0045</dc:title>
  <dc:creator>Cristiane</dc:creator>
  <cp:lastModifiedBy>Cristiane</cp:lastModifiedBy>
  <cp:revision>28</cp:revision>
  <dcterms:created xsi:type="dcterms:W3CDTF">2023-08-19T18:59:43Z</dcterms:created>
  <dcterms:modified xsi:type="dcterms:W3CDTF">2023-08-29T22:07:55Z</dcterms:modified>
</cp:coreProperties>
</file>