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19" r:id="rId2"/>
    <p:sldId id="441" r:id="rId3"/>
    <p:sldId id="487" r:id="rId4"/>
    <p:sldId id="507" r:id="rId5"/>
    <p:sldId id="508" r:id="rId6"/>
    <p:sldId id="485" r:id="rId7"/>
    <p:sldId id="491" r:id="rId8"/>
    <p:sldId id="509" r:id="rId9"/>
    <p:sldId id="505" r:id="rId10"/>
    <p:sldId id="496" r:id="rId11"/>
    <p:sldId id="498" r:id="rId12"/>
    <p:sldId id="503" r:id="rId13"/>
    <p:sldId id="506" r:id="rId14"/>
    <p:sldId id="473" r:id="rId1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3A3DD64-6FCB-45B8-861F-373BF4529B65}">
          <p14:sldIdLst>
            <p14:sldId id="319"/>
            <p14:sldId id="441"/>
            <p14:sldId id="487"/>
            <p14:sldId id="507"/>
            <p14:sldId id="508"/>
            <p14:sldId id="485"/>
            <p14:sldId id="491"/>
            <p14:sldId id="509"/>
            <p14:sldId id="505"/>
            <p14:sldId id="496"/>
            <p14:sldId id="498"/>
            <p14:sldId id="503"/>
            <p14:sldId id="506"/>
            <p14:sldId id="473"/>
          </p14:sldIdLst>
        </p14:section>
        <p14:section name="Seção sem Título" id="{9E2ED9C7-1D44-4C29-8619-B5A26F78BD7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FF6600"/>
    <a:srgbClr val="339933"/>
    <a:srgbClr val="FFCC00"/>
    <a:srgbClr val="FFFF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71" autoAdjust="0"/>
  </p:normalViewPr>
  <p:slideViewPr>
    <p:cSldViewPr>
      <p:cViewPr varScale="1">
        <p:scale>
          <a:sx n="115" d="100"/>
          <a:sy n="115" d="100"/>
        </p:scale>
        <p:origin x="153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19E9FF-761F-4314-8FB6-421046D036A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530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E1BD87-5E96-4217-A9BE-D50086FFDB9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408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1BD87-5E96-4217-A9BE-D50086FFDB94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2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Slide de Título - Apresentação em MS Power Point - Contorno Cinza"/>
          <p:cNvPicPr>
            <a:picLocks noChangeAspect="1" noChangeArrowheads="1"/>
          </p:cNvPicPr>
          <p:nvPr userDrawn="1"/>
        </p:nvPicPr>
        <p:blipFill>
          <a:blip r:embed="rId2" cstate="print"/>
          <a:srcRect l="1845" t="2705" r="2040" b="24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67000" y="1752600"/>
            <a:ext cx="62484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352800"/>
            <a:ext cx="6172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457200"/>
            <a:ext cx="2057400" cy="56388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6019800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457200"/>
            <a:ext cx="8229600" cy="563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6962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40386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76800" y="19812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76800" y="41148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6962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Slide de Texto - Apresentação em MS Power Point - Contorno Cinz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457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852097" y="4149080"/>
            <a:ext cx="47361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Profs. Responsáveis: </a:t>
            </a:r>
          </a:p>
          <a:p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Paulo José do Amaral Sobral</a:t>
            </a:r>
          </a:p>
          <a:p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María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pt-BR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Jeannine</a:t>
            </a:r>
            <a:r>
              <a:rPr lang="pt-BR" sz="1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pt-BR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Bonilla</a:t>
            </a:r>
            <a:r>
              <a:rPr lang="pt-BR" sz="1800" dirty="0">
                <a:solidFill>
                  <a:prstClr val="black"/>
                </a:solidFill>
                <a:latin typeface="Arial" charset="0"/>
                <a:cs typeface="Arial" charset="0"/>
              </a:rPr>
              <a:t> Lagos</a:t>
            </a:r>
            <a:endParaRPr lang="pt-BR" sz="18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pt-BR" sz="18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r>
              <a:rPr lang="pt-BR" sz="1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Alunos PAE:</a:t>
            </a:r>
          </a:p>
          <a:p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Larissa </a:t>
            </a:r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Tessaro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(doutoranda)</a:t>
            </a:r>
          </a:p>
          <a:p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Lía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pt-BR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Ethel</a:t>
            </a:r>
            <a:r>
              <a:rPr lang="pt-BR" sz="1800" dirty="0">
                <a:solidFill>
                  <a:prstClr val="black"/>
                </a:solidFill>
                <a:latin typeface="Arial" charset="0"/>
                <a:cs typeface="Arial" charset="0"/>
              </a:rPr>
              <a:t> Velásquez </a:t>
            </a:r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Castillo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(doutoranda)</a:t>
            </a:r>
          </a:p>
          <a:p>
            <a:endParaRPr lang="pt-BR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/>
            <a:r>
              <a:rPr lang="pt-BR" sz="1800" b="1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2º semestre de 2020</a:t>
            </a:r>
            <a:endParaRPr lang="pt-BR" sz="1800" b="1" i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682589" y="1988840"/>
            <a:ext cx="56979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dirty="0" smtClean="0">
                <a:solidFill>
                  <a:prstClr val="black"/>
                </a:solidFill>
                <a:latin typeface="AR BLANCA" panose="02000000000000000000" pitchFamily="2" charset="0"/>
                <a:cs typeface="Arial" charset="0"/>
              </a:rPr>
              <a:t>Propriedades Coligativas</a:t>
            </a:r>
          </a:p>
          <a:p>
            <a:pPr algn="ctr"/>
            <a:endParaRPr lang="pt-BR" sz="2000" b="1" dirty="0" smtClean="0">
              <a:solidFill>
                <a:prstClr val="black"/>
              </a:solidFill>
              <a:latin typeface="AR BLANCA" panose="02000000000000000000" pitchFamily="2" charset="0"/>
              <a:cs typeface="Arial" charset="0"/>
            </a:endParaRPr>
          </a:p>
          <a:p>
            <a:pPr lvl="0" algn="ctr"/>
            <a:r>
              <a:rPr lang="pt-BR" sz="2800" b="1" dirty="0">
                <a:solidFill>
                  <a:srgbClr val="0000FF"/>
                </a:solidFill>
                <a:latin typeface="Calibri"/>
              </a:rPr>
              <a:t>Elevação da temperatura de </a:t>
            </a:r>
            <a:r>
              <a:rPr lang="pt-BR" sz="2800" b="1" dirty="0" smtClean="0">
                <a:solidFill>
                  <a:srgbClr val="0000FF"/>
                </a:solidFill>
                <a:latin typeface="Calibri"/>
              </a:rPr>
              <a:t>ebulição</a:t>
            </a:r>
            <a:endParaRPr lang="pt-BR" sz="28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587481" y="692696"/>
            <a:ext cx="6878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prstClr val="black"/>
                </a:solidFill>
                <a:latin typeface="AR BLANCA" panose="02000000000000000000" pitchFamily="2" charset="0"/>
                <a:cs typeface="Arial" charset="0"/>
              </a:rPr>
              <a:t>Físico-química dos alimentos  (ZEA0663)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5275" y="830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b="0" dirty="0" smtClean="0">
                    <a:ea typeface="Cambria Math" panose="02040503050406030204" pitchFamily="18" charset="0"/>
                  </a:rPr>
                  <a:t>Portanto, teremos, similarmente, à redução da temperatura de congelamento, na seguinte equação: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𝑑𝑇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𝑒𝑏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/>
                  <a:t>  </a:t>
                </a:r>
                <a:r>
                  <a:rPr lang="pt-BR" dirty="0" smtClean="0"/>
                  <a:t>(12)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         E, teremos, finalmente, com </a:t>
                </a:r>
                <a:r>
                  <a:rPr lang="pt-BR" dirty="0"/>
                  <a:t>[</a:t>
                </a:r>
                <a:r>
                  <a:rPr lang="pt-BR" i="1" dirty="0" smtClean="0"/>
                  <a:t>K</a:t>
                </a:r>
                <a:r>
                  <a:rPr lang="pt-BR" i="1" baseline="-25000" dirty="0" smtClean="0"/>
                  <a:t>eb</a:t>
                </a:r>
                <a:r>
                  <a:rPr lang="pt-BR" dirty="0" smtClean="0"/>
                  <a:t>] </a:t>
                </a:r>
                <a:r>
                  <a:rPr lang="pt-BR" dirty="0"/>
                  <a:t>= </a:t>
                </a:r>
                <a:r>
                  <a:rPr lang="pt-BR" dirty="0" err="1" smtClean="0"/>
                  <a:t>kg.K</a:t>
                </a:r>
                <a:r>
                  <a:rPr lang="pt-BR" dirty="0" smtClean="0"/>
                  <a:t>/mol,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𝑒𝑏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    (13)</a:t>
                </a:r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 t="-9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3491880" y="4941168"/>
            <a:ext cx="1872208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Agora, vamos calcular o valor de </a:t>
                </a:r>
                <a:r>
                  <a:rPr lang="pt-BR" i="1" dirty="0" smtClean="0"/>
                  <a:t>K</a:t>
                </a:r>
                <a:r>
                  <a:rPr lang="pt-BR" i="1" baseline="-25000" dirty="0" smtClean="0"/>
                  <a:t>eb</a:t>
                </a:r>
                <a:r>
                  <a:rPr lang="pt-BR" dirty="0" smtClean="0"/>
                  <a:t> para a </a:t>
                </a:r>
                <a:r>
                  <a:rPr lang="pt-BR" b="1" dirty="0" smtClean="0"/>
                  <a:t>água</a:t>
                </a:r>
                <a:r>
                  <a:rPr lang="pt-BR" dirty="0" smtClean="0"/>
                  <a:t>, sabendo...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𝑒𝑏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02</m:t>
                              </m:r>
                            </m:sup>
                          </m:sSup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1000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E, conhecendo:</a:t>
                </a:r>
              </a:p>
              <a:p>
                <a:pPr marL="0" indent="0">
                  <a:buNone/>
                </a:pPr>
                <a:r>
                  <a:rPr lang="pt-BR" dirty="0" smtClean="0"/>
                  <a:t>	M</a:t>
                </a:r>
                <a:r>
                  <a:rPr lang="pt-BR" baseline="-25000" dirty="0" smtClean="0"/>
                  <a:t>1</a:t>
                </a:r>
                <a:r>
                  <a:rPr lang="pt-BR" dirty="0" smtClean="0"/>
                  <a:t> = 18 g/mol</a:t>
                </a:r>
              </a:p>
              <a:p>
                <a:pPr marL="0" indent="0">
                  <a:buNone/>
                </a:pPr>
                <a:r>
                  <a:rPr lang="pt-BR" dirty="0" smtClean="0"/>
                  <a:t>	T</a:t>
                </a:r>
                <a:r>
                  <a:rPr lang="pt-BR" baseline="30000" dirty="0" smtClean="0"/>
                  <a:t>0</a:t>
                </a:r>
                <a:r>
                  <a:rPr lang="pt-BR" dirty="0" smtClean="0"/>
                  <a:t> = 100 </a:t>
                </a:r>
                <a:r>
                  <a:rPr lang="pt-BR" dirty="0" err="1" smtClean="0"/>
                  <a:t>ºC</a:t>
                </a: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	R= 1,9872 cal/</a:t>
                </a:r>
                <a:r>
                  <a:rPr lang="pt-BR" dirty="0" err="1" smtClean="0"/>
                  <a:t>K.mol</a:t>
                </a: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	</a:t>
                </a:r>
                <a:r>
                  <a:rPr lang="pt-BR" dirty="0" smtClean="0">
                    <a:sym typeface="Symbol" panose="05050102010706020507" pitchFamily="18" charset="2"/>
                  </a:rPr>
                  <a:t></a:t>
                </a:r>
                <a:r>
                  <a:rPr lang="pt-BR" i="1" dirty="0" smtClean="0"/>
                  <a:t>H</a:t>
                </a:r>
                <a:r>
                  <a:rPr lang="pt-BR" i="1" baseline="-25000" dirty="0" smtClean="0"/>
                  <a:t>eb</a:t>
                </a:r>
                <a:r>
                  <a:rPr lang="pt-BR" dirty="0" smtClean="0"/>
                  <a:t> = 9.717,1 cal/mol</a:t>
                </a:r>
              </a:p>
              <a:p>
                <a:pPr marL="0" indent="0" algn="ctr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           </a:t>
                </a:r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  <a:blipFill>
                <a:blip r:embed="rId4"/>
                <a:stretch>
                  <a:fillRect l="-1199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É preciso usar as unidades:</a:t>
                </a:r>
              </a:p>
              <a:p>
                <a:pPr marL="0" indent="0">
                  <a:buNone/>
                </a:pPr>
                <a:endParaRPr lang="pt-BR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𝑒𝑏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pt-BR" dirty="0"/>
                            <m:t>18 </m:t>
                          </m:r>
                          <m:r>
                            <m:rPr>
                              <m:nor/>
                            </m:rPr>
                            <a:rPr lang="pt-BR" b="0" i="0" dirty="0" smtClean="0"/>
                            <m:t>(</m:t>
                          </m:r>
                          <m:r>
                            <m:rPr>
                              <m:nor/>
                            </m:rPr>
                            <a:rPr lang="pt-BR" dirty="0"/>
                            <m:t>g</m:t>
                          </m:r>
                          <m:r>
                            <m:rPr>
                              <m:nor/>
                            </m:rPr>
                            <a:rPr lang="pt-BR" dirty="0"/>
                            <m:t>/</m:t>
                          </m:r>
                          <m:r>
                            <m:rPr>
                              <m:nor/>
                            </m:rPr>
                            <a:rPr lang="pt-BR" dirty="0"/>
                            <m:t>mol</m:t>
                          </m:r>
                          <m:r>
                            <m:rPr>
                              <m:nor/>
                            </m:rPr>
                            <a:rPr lang="pt-BR" b="0" i="0" dirty="0" smtClean="0"/>
                            <m:t>)</m:t>
                          </m:r>
                          <m:r>
                            <m:rPr>
                              <m:nor/>
                            </m:rPr>
                            <a:rPr lang="pt-BR" dirty="0"/>
                            <m:t>1,9872 </m:t>
                          </m:r>
                          <m:r>
                            <m:rPr>
                              <m:nor/>
                            </m:rPr>
                            <a:rPr lang="pt-BR" b="0" i="0" dirty="0" smtClean="0"/>
                            <m:t>(</m:t>
                          </m:r>
                          <m:r>
                            <m:rPr>
                              <m:nor/>
                            </m:rPr>
                            <a:rPr lang="pt-BR" dirty="0"/>
                            <m:t>cal</m:t>
                          </m:r>
                          <m:r>
                            <m:rPr>
                              <m:nor/>
                            </m:rPr>
                            <a:rPr lang="pt-BR" dirty="0"/>
                            <m:t>/</m:t>
                          </m:r>
                          <m:r>
                            <m:rPr>
                              <m:nor/>
                            </m:rPr>
                            <a:rPr lang="pt-BR" dirty="0"/>
                            <m:t>K</m:t>
                          </m:r>
                          <m:r>
                            <m:rPr>
                              <m:nor/>
                            </m:rPr>
                            <a:rPr lang="pt-BR" dirty="0"/>
                            <m:t>.</m:t>
                          </m:r>
                          <m:r>
                            <m:rPr>
                              <m:nor/>
                            </m:rPr>
                            <a:rPr lang="pt-BR" dirty="0"/>
                            <m:t>mol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)3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73,15</m:t>
                          </m:r>
                          <m:r>
                            <a:rPr lang="pt-BR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(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1000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𝑘𝑔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pt-BR" b="0" i="0" dirty="0" smtClean="0"/>
                            <m:t>9717,1</m:t>
                          </m:r>
                          <m:r>
                            <m:rPr>
                              <m:nor/>
                            </m:rPr>
                            <a:rPr lang="pt-BR" dirty="0"/>
                            <m:t> </m:t>
                          </m:r>
                          <m:r>
                            <m:rPr>
                              <m:nor/>
                            </m:rPr>
                            <a:rPr lang="pt-BR" b="0" i="0" dirty="0" smtClean="0"/>
                            <m:t>(</m:t>
                          </m:r>
                          <m:r>
                            <m:rPr>
                              <m:nor/>
                            </m:rPr>
                            <a:rPr lang="pt-BR" dirty="0"/>
                            <m:t>cal</m:t>
                          </m:r>
                          <m:r>
                            <m:rPr>
                              <m:nor/>
                            </m:rPr>
                            <a:rPr lang="pt-BR" dirty="0"/>
                            <m:t>/</m:t>
                          </m:r>
                          <m:r>
                            <m:rPr>
                              <m:nor/>
                            </m:rPr>
                            <a:rPr lang="pt-BR" dirty="0"/>
                            <m:t>mol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Portanto,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𝑒𝑏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dirty="0" smtClean="0"/>
                  <a:t> 0,513 </a:t>
                </a:r>
                <a:r>
                  <a:rPr lang="pt-BR" dirty="0" err="1" smtClean="0"/>
                  <a:t>kg.K</a:t>
                </a:r>
                <a:r>
                  <a:rPr lang="pt-BR" dirty="0" smtClean="0"/>
                  <a:t>/mol</a:t>
                </a:r>
              </a:p>
              <a:p>
                <a:pPr marL="0" indent="0">
                  <a:buNone/>
                </a:pPr>
                <a:r>
                  <a:rPr lang="pt-BR" dirty="0" smtClean="0"/>
                  <a:t>	 </a:t>
                </a:r>
              </a:p>
              <a:p>
                <a:pPr marL="0" indent="0">
                  <a:buNone/>
                </a:pPr>
                <a:r>
                  <a:rPr lang="pt-BR" dirty="0" smtClean="0"/>
                  <a:t>           </a:t>
                </a:r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  <a:blipFill>
                <a:blip r:embed="rId4"/>
                <a:stretch>
                  <a:fillRect l="-1199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ector reto 2"/>
          <p:cNvCxnSpPr/>
          <p:nvPr/>
        </p:nvCxnSpPr>
        <p:spPr>
          <a:xfrm flipH="1">
            <a:off x="2771800" y="2420888"/>
            <a:ext cx="216024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flipH="1">
            <a:off x="4427984" y="2852936"/>
            <a:ext cx="72008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5796136" y="2420888"/>
            <a:ext cx="504056" cy="28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6516216" y="2996952"/>
            <a:ext cx="504056" cy="28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4932040" y="2420888"/>
            <a:ext cx="432048" cy="28803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H="1">
            <a:off x="5940152" y="2996952"/>
            <a:ext cx="432048" cy="28803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5436096" y="2420888"/>
            <a:ext cx="216024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H="1">
            <a:off x="7956376" y="2420888"/>
            <a:ext cx="216024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/>
          <p:nvPr/>
        </p:nvSpPr>
        <p:spPr>
          <a:xfrm flipV="1">
            <a:off x="4211960" y="3129675"/>
            <a:ext cx="432048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7596336" y="2420888"/>
            <a:ext cx="360040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3084556" y="2420888"/>
            <a:ext cx="69535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7600" y="332656"/>
            <a:ext cx="609600" cy="6096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275856" y="4293096"/>
            <a:ext cx="3240360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04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628800"/>
            <a:ext cx="8229600" cy="4114800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E agora, vamos fazer a comparação com mais solventes...</a:t>
            </a:r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492482"/>
              </p:ext>
            </p:extLst>
          </p:nvPr>
        </p:nvGraphicFramePr>
        <p:xfrm>
          <a:off x="1619672" y="2582912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658821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1707153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39996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Solvente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</a:t>
                      </a:r>
                      <a:r>
                        <a:rPr lang="pt-BR" baseline="-25000" dirty="0" smtClean="0"/>
                        <a:t>1</a:t>
                      </a:r>
                      <a:endParaRPr lang="pt-B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K</a:t>
                      </a:r>
                      <a:r>
                        <a:rPr lang="pt-BR" baseline="-25000" dirty="0" smtClean="0"/>
                        <a:t>eb</a:t>
                      </a:r>
                      <a:endParaRPr lang="pt-BR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176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Água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0,513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064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Álcool etílico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1,23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81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Ácido acético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3,07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696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Brometo de </a:t>
                      </a:r>
                      <a:r>
                        <a:rPr lang="pt-BR" dirty="0" err="1" smtClean="0"/>
                        <a:t>etila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2,93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900717"/>
                  </a:ext>
                </a:extLst>
              </a:tr>
            </a:tbl>
          </a:graphicData>
        </a:graphic>
      </p:graphicFrame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556792"/>
            <a:ext cx="8229600" cy="5256584"/>
          </a:xfrm>
        </p:spPr>
        <p:txBody>
          <a:bodyPr/>
          <a:lstStyle/>
          <a:p>
            <a:pPr marL="0" indent="0" algn="ctr">
              <a:buNone/>
            </a:pPr>
            <a:r>
              <a:rPr lang="pt-BR" sz="2000" b="1" dirty="0" smtClean="0"/>
              <a:t>Considerações finais</a:t>
            </a:r>
          </a:p>
          <a:p>
            <a:pPr marL="0" indent="0" algn="ctr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 smtClean="0"/>
              <a:t>Por causa dos menores valores da constante, essa propriedade coligativa é menos usada em análises para determinação de massa molecular (além das dificuldades experimentais).</a:t>
            </a:r>
          </a:p>
          <a:p>
            <a:pPr marL="0" indent="0">
              <a:buNone/>
            </a:pPr>
            <a:endParaRPr lang="pt-BR" sz="2000" dirty="0" smtClean="0"/>
          </a:p>
          <a:p>
            <a:pPr marL="0" indent="0">
              <a:buNone/>
            </a:pPr>
            <a:r>
              <a:rPr lang="pt-BR" sz="2000" dirty="0" smtClean="0"/>
              <a:t>Treinem as demonstrações no papel, refletindo passo a passo, baseando-se na demonstração do problema da </a:t>
            </a:r>
            <a:r>
              <a:rPr lang="pt-BR" sz="2000" dirty="0" err="1" smtClean="0"/>
              <a:t>crioscopia</a:t>
            </a:r>
            <a:r>
              <a:rPr lang="pt-BR" sz="2000" smtClean="0"/>
              <a:t>...</a:t>
            </a:r>
          </a:p>
          <a:p>
            <a:pPr marL="0" indent="0">
              <a:buNone/>
            </a:pPr>
            <a:endParaRPr lang="pt-BR" sz="2000" dirty="0" smtClean="0"/>
          </a:p>
          <a:p>
            <a:pPr marL="0" indent="0" algn="ctr">
              <a:buNone/>
            </a:pPr>
            <a:r>
              <a:rPr lang="pt-BR" sz="2000" dirty="0" smtClean="0"/>
              <a:t>Isso é muito importante para vocês assimilarem os conceitos.</a:t>
            </a:r>
          </a:p>
          <a:p>
            <a:pPr marL="0" indent="0">
              <a:buNone/>
            </a:pPr>
            <a:endParaRPr lang="pt-BR" sz="2000" dirty="0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6"/>
          <p:cNvSpPr txBox="1">
            <a:spLocks/>
          </p:cNvSpPr>
          <p:nvPr/>
        </p:nvSpPr>
        <p:spPr bwMode="auto">
          <a:xfrm>
            <a:off x="1115616" y="626388"/>
            <a:ext cx="784887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864096" y="1556792"/>
            <a:ext cx="7956376" cy="5040560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Propriedades Coligativas de Soluções</a:t>
            </a:r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r>
              <a:rPr lang="pt-BR" dirty="0" smtClean="0"/>
              <a:t>A diminuição do potencial químico de um solvente devido a presença de soluto provoca mudanças em algumas propriedades da solução</a:t>
            </a:r>
            <a:r>
              <a:rPr lang="pt-BR" b="1" dirty="0" smtClean="0"/>
              <a:t>:</a:t>
            </a:r>
          </a:p>
          <a:p>
            <a:pPr marL="0" indent="0">
              <a:buNone/>
            </a:pPr>
            <a:r>
              <a:rPr lang="pt-BR" b="1" dirty="0"/>
              <a:t>	</a:t>
            </a:r>
            <a:r>
              <a:rPr lang="pt-BR" i="1" dirty="0" smtClean="0"/>
              <a:t>- Redução da pressão de vapor</a:t>
            </a:r>
          </a:p>
          <a:p>
            <a:pPr marL="0" indent="0">
              <a:buNone/>
            </a:pPr>
            <a:r>
              <a:rPr lang="pt-BR" i="1" dirty="0"/>
              <a:t>	</a:t>
            </a:r>
            <a:r>
              <a:rPr lang="pt-BR" i="1" dirty="0" smtClean="0"/>
              <a:t>- Abaixamento da temperatura de congelamento</a:t>
            </a:r>
          </a:p>
          <a:p>
            <a:pPr marL="0" indent="0">
              <a:buNone/>
            </a:pPr>
            <a:r>
              <a:rPr lang="pt-BR" i="1" dirty="0"/>
              <a:t>	</a:t>
            </a:r>
            <a:r>
              <a:rPr lang="pt-BR" i="1" dirty="0" smtClean="0"/>
              <a:t>- </a:t>
            </a:r>
            <a:r>
              <a:rPr lang="pt-BR" i="1" dirty="0" smtClean="0">
                <a:solidFill>
                  <a:srgbClr val="0000FF"/>
                </a:solidFill>
              </a:rPr>
              <a:t>Elevação da temperatura de ebulição</a:t>
            </a:r>
          </a:p>
          <a:p>
            <a:pPr marL="0" indent="0">
              <a:buNone/>
            </a:pPr>
            <a:r>
              <a:rPr lang="pt-BR" i="1" dirty="0"/>
              <a:t>	</a:t>
            </a:r>
            <a:r>
              <a:rPr lang="pt-BR" i="1" dirty="0" smtClean="0"/>
              <a:t>- Pressão osmótica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372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4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556792"/>
            <a:ext cx="8136904" cy="5112568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ELEVAÇÃO DA TEMPERATURA DE EBULIÇÃO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Vamos considerar que uma solução</a:t>
            </a:r>
          </a:p>
          <a:p>
            <a:pPr marL="0" indent="0">
              <a:buNone/>
            </a:pPr>
            <a:r>
              <a:rPr lang="pt-BR" dirty="0" smtClean="0"/>
              <a:t>está em equilíbrio com o vapor do</a:t>
            </a:r>
          </a:p>
          <a:p>
            <a:pPr marL="0" indent="0">
              <a:buNone/>
            </a:pPr>
            <a:r>
              <a:rPr lang="pt-BR" dirty="0" smtClean="0"/>
              <a:t>solvente. 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061" y="2442964"/>
            <a:ext cx="2229427" cy="2138164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54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pt-BR" b="1" dirty="0" smtClean="0"/>
                  <a:t>ELEVAÇÃO DA TEMPERATURA DE EBULIÇÃO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Vamos considerar que uma solução</a:t>
                </a:r>
              </a:p>
              <a:p>
                <a:pPr marL="0" indent="0">
                  <a:buNone/>
                </a:pPr>
                <a:r>
                  <a:rPr lang="pt-BR" dirty="0" smtClean="0"/>
                  <a:t>está em equilíbrio com o vapor do</a:t>
                </a:r>
              </a:p>
              <a:p>
                <a:pPr marL="0" indent="0">
                  <a:buNone/>
                </a:pPr>
                <a:r>
                  <a:rPr lang="pt-BR" dirty="0" smtClean="0"/>
                  <a:t>solvente. Portanto: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𝑠𝑜𝑙𝑢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çã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𝑎𝑝𝑜𝑟</m:t>
                        </m:r>
                      </m:sub>
                    </m:sSub>
                  </m:oMath>
                </a14:m>
                <a:r>
                  <a:rPr lang="pt-BR" dirty="0"/>
                  <a:t>   </a:t>
                </a:r>
                <a:r>
                  <a:rPr lang="pt-BR" dirty="0" smtClean="0"/>
                  <a:t>(1)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Sendo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𝑠𝑜𝑙𝑢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çã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dirty="0"/>
                  <a:t> =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pt-BR" dirty="0" smtClean="0"/>
                  <a:t>(T, p, x)   (2)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𝑣𝑎𝑝𝑜𝑟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pt-BR" dirty="0" smtClean="0"/>
                  <a:t>(T, p)     (3)</a:t>
                </a:r>
                <a:endParaRPr lang="pt-BR" dirty="0"/>
              </a:p>
              <a:p>
                <a:pPr marL="0" indent="0" algn="ctr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:r>
                  <a:rPr lang="pt-BR" dirty="0" smtClean="0"/>
                  <a:t>Com, T e p = constantes</a:t>
                </a:r>
                <a:endParaRPr lang="pt-BR" dirty="0"/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  <a:blipFill>
                <a:blip r:embed="rId4"/>
                <a:stretch>
                  <a:fillRect l="-1199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061" y="2442964"/>
            <a:ext cx="2229427" cy="2138164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5563" y="354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Já vimos que para uma solução ideal:</a:t>
                </a:r>
              </a:p>
              <a:p>
                <a:pPr marL="0" indent="0">
                  <a:buNone/>
                </a:pPr>
                <a:endParaRPr lang="pt-BR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𝑠𝑜𝑙𝑢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çã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i="1" dirty="0"/>
                  <a:t> </a:t>
                </a:r>
                <a:r>
                  <a:rPr lang="pt-BR" i="1" dirty="0" smtClean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     (4)</a:t>
                </a:r>
              </a:p>
              <a:p>
                <a:pPr marL="0" indent="0">
                  <a:buNone/>
                </a:pPr>
                <a:r>
                  <a:rPr lang="pt-BR" dirty="0" smtClean="0"/>
                  <a:t>E, portanto</a:t>
                </a: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𝑎𝑝𝑜𝑟</m:t>
                        </m:r>
                      </m:sub>
                    </m:sSub>
                  </m:oMath>
                </a14:m>
                <a:r>
                  <a:rPr lang="pt-BR" i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/>
                  <a:t>        </a:t>
                </a:r>
                <a:r>
                  <a:rPr lang="pt-BR" dirty="0" smtClean="0"/>
                  <a:t>(5)</a:t>
                </a:r>
                <a:endParaRPr lang="pt-BR" dirty="0"/>
              </a:p>
            </p:txBody>
          </p:sp>
        </mc:Choice>
        <mc:Fallback xmlns=""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  <a:blipFill>
                <a:blip r:embed="rId4"/>
                <a:stretch>
                  <a:fillRect l="-1226" t="-94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Já vimos que para uma solução ideal:</a:t>
                </a:r>
              </a:p>
              <a:p>
                <a:pPr marL="0" indent="0">
                  <a:buNone/>
                </a:pPr>
                <a:endParaRPr lang="pt-BR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𝑠𝑜𝑙𝑢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çã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i="1" dirty="0"/>
                  <a:t> </a:t>
                </a:r>
                <a:r>
                  <a:rPr lang="pt-BR" i="1" dirty="0" smtClean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     (4)</a:t>
                </a:r>
              </a:p>
              <a:p>
                <a:pPr marL="0" indent="0">
                  <a:buNone/>
                </a:pPr>
                <a:r>
                  <a:rPr lang="pt-BR" dirty="0" smtClean="0"/>
                  <a:t>E, portanto</a:t>
                </a: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𝑎𝑝𝑜𝑟</m:t>
                        </m:r>
                      </m:sub>
                    </m:sSub>
                  </m:oMath>
                </a14:m>
                <a:r>
                  <a:rPr lang="pt-BR" i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/>
                  <a:t>        </a:t>
                </a:r>
                <a:r>
                  <a:rPr lang="pt-BR" dirty="0" smtClean="0"/>
                  <a:t>(5)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Ou seja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𝑣𝑎𝑝𝑜𝑟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pt-BR" dirty="0"/>
                          <m:t> 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𝐿𝑛𝑥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      (6)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         Sabemos ainda que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𝑣𝑎𝑝𝑜𝑟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 −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𝑒𝑏𝑢𝑙𝑖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çã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dirty="0"/>
                  <a:t>          </a:t>
                </a:r>
                <a:r>
                  <a:rPr lang="pt-BR" dirty="0" smtClean="0"/>
                  <a:t>(7)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sz="1800" dirty="0" smtClean="0"/>
                  <a:t>                        porque aumenta     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  <a:blipFill>
                <a:blip r:embed="rId4"/>
                <a:stretch>
                  <a:fillRect l="-1226" t="-940" b="-10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ector de Seta Reta 3"/>
          <p:cNvCxnSpPr/>
          <p:nvPr/>
        </p:nvCxnSpPr>
        <p:spPr>
          <a:xfrm flipV="1">
            <a:off x="4427984" y="6237312"/>
            <a:ext cx="144016" cy="21602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Da mesma maneira que fizemos para a redução da temperatura de congelamento, nós podemos chegar na seguinte equação: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𝐿𝑛𝑥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𝑒𝑏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dirty="0" smtClean="0"/>
                  <a:t>      (8)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  <a:blipFill>
                <a:blip r:embed="rId4"/>
                <a:stretch>
                  <a:fillRect l="-1173" t="-954" r="-95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Da mesma maneira que fizemos para a redução da temperatura de congelamento, nós podemos chegar na seguinte equação: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𝐿𝑛𝑥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𝑒𝑏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dirty="0" smtClean="0"/>
                  <a:t>      (8)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E assim, encontramos a primeira solução: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𝐿𝑛𝑥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dirty="0"/>
                  <a:t>      </a:t>
                </a:r>
                <a:r>
                  <a:rPr lang="pt-BR" dirty="0" smtClean="0"/>
                  <a:t>(9)</a:t>
                </a:r>
              </a:p>
              <a:p>
                <a:pPr marL="0" indent="0">
                  <a:buNone/>
                </a:pPr>
                <a:r>
                  <a:rPr lang="pt-BR" dirty="0" smtClean="0"/>
                  <a:t>                                   </a:t>
                </a:r>
              </a:p>
              <a:p>
                <a:pPr marL="0" indent="0">
                  <a:buNone/>
                </a:pPr>
                <a:r>
                  <a:rPr lang="pt-BR" sz="1800" dirty="0"/>
                  <a:t>	</a:t>
                </a:r>
                <a:r>
                  <a:rPr lang="pt-BR" sz="1800" dirty="0" smtClean="0"/>
                  <a:t>		   T = f(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1800" dirty="0" smtClean="0"/>
                  <a:t>)</a:t>
                </a:r>
                <a:endParaRPr lang="pt-BR" sz="1800" dirty="0"/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  <a:blipFill>
                <a:blip r:embed="rId4"/>
                <a:stretch>
                  <a:fillRect l="-1173" t="-954" r="-95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3419872" y="5157192"/>
            <a:ext cx="216024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3059832" y="6309320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b="0" dirty="0" smtClean="0">
                    <a:ea typeface="Cambria Math" panose="02040503050406030204" pitchFamily="18" charset="0"/>
                  </a:rPr>
                  <a:t>Igualmente, chegamos na equação seguinte:</a:t>
                </a:r>
              </a:p>
              <a:p>
                <a:pPr marL="0" indent="0">
                  <a:buNone/>
                </a:pPr>
                <a:endParaRPr lang="pt-BR" b="0" dirty="0" smtClean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1000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𝑒𝑏</m:t>
                            </m:r>
                          </m:sub>
                        </m:sSub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 smtClean="0"/>
                  <a:t>  (10)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Ou seja: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pt-BR" b="0" i="1" baseline="-2500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𝑅</m:t>
                        </m:r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02</m:t>
                            </m:r>
                          </m:sup>
                        </m:sSup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1000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𝑒𝑏</m:t>
                            </m:r>
                          </m:sub>
                        </m:sSub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𝑒𝑏</m:t>
                        </m:r>
                      </m:sub>
                    </m:sSub>
                  </m:oMath>
                </a14:m>
                <a:r>
                  <a:rPr lang="pt-BR" dirty="0" smtClean="0"/>
                  <a:t>     (11)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       Onde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𝑒𝑏</m:t>
                        </m:r>
                      </m:sub>
                    </m:sSub>
                  </m:oMath>
                </a14:m>
                <a:r>
                  <a:rPr lang="pt-BR" dirty="0" smtClean="0"/>
                  <a:t> é a </a:t>
                </a:r>
                <a:r>
                  <a:rPr lang="pt-BR" b="1" dirty="0" smtClean="0"/>
                  <a:t>constante de ebulição</a:t>
                </a:r>
                <a:r>
                  <a:rPr lang="pt-BR" dirty="0" smtClean="0"/>
                  <a:t>. </a:t>
                </a:r>
              </a:p>
              <a:p>
                <a:pPr marL="0" indent="0">
                  <a:buNone/>
                </a:pPr>
                <a:endParaRPr lang="pt-BR" dirty="0" smtClean="0"/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 t="-9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9181</TotalTime>
  <Words>307</Words>
  <Application>Microsoft Office PowerPoint</Application>
  <PresentationFormat>Apresentação na tela (4:3)</PresentationFormat>
  <Paragraphs>122</Paragraphs>
  <Slides>14</Slides>
  <Notes>1</Notes>
  <HiddenSlides>0</HiddenSlides>
  <MMClips>14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3" baseType="lpstr">
      <vt:lpstr>AR BLANCA</vt:lpstr>
      <vt:lpstr>Arial</vt:lpstr>
      <vt:lpstr>Calibri</vt:lpstr>
      <vt:lpstr>Cambria Math</vt:lpstr>
      <vt:lpstr>Century Gothic</vt:lpstr>
      <vt:lpstr>Symbol</vt:lpstr>
      <vt:lpstr>Times New Roman</vt:lpstr>
      <vt:lpstr>Wingdings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Clique para adicionar do título</dc:title>
  <dc:creator>FZEA</dc:creator>
  <cp:lastModifiedBy>PJSobral</cp:lastModifiedBy>
  <cp:revision>837</cp:revision>
  <dcterms:created xsi:type="dcterms:W3CDTF">2006-06-27T13:27:53Z</dcterms:created>
  <dcterms:modified xsi:type="dcterms:W3CDTF">2020-09-01T14:14:57Z</dcterms:modified>
</cp:coreProperties>
</file>