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57" r:id="rId4"/>
    <p:sldId id="258" r:id="rId5"/>
    <p:sldId id="261" r:id="rId6"/>
    <p:sldId id="263" r:id="rId7"/>
    <p:sldId id="265" r:id="rId8"/>
    <p:sldId id="259" r:id="rId9"/>
    <p:sldId id="260" r:id="rId10"/>
    <p:sldId id="270" r:id="rId11"/>
    <p:sldId id="271" r:id="rId12"/>
    <p:sldId id="266" r:id="rId13"/>
    <p:sldId id="267" r:id="rId14"/>
    <p:sldId id="283" r:id="rId15"/>
    <p:sldId id="268" r:id="rId16"/>
    <p:sldId id="274" r:id="rId17"/>
    <p:sldId id="275" r:id="rId18"/>
    <p:sldId id="276" r:id="rId19"/>
    <p:sldId id="273" r:id="rId20"/>
    <p:sldId id="272" r:id="rId21"/>
    <p:sldId id="277" r:id="rId22"/>
    <p:sldId id="281" r:id="rId23"/>
    <p:sldId id="280" r:id="rId24"/>
    <p:sldId id="278" r:id="rId25"/>
    <p:sldId id="282" r:id="rId26"/>
    <p:sldId id="27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us\ownCloud\introdu&#231;&#227;o%20&#224;%20economia\material%20de%20apoio\cap.%205\Elasticida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us\ownCloud\introdu&#231;&#227;o%20&#224;%20economia\material%20de%20apoio\cap.%205\Elasticidad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us\ownCloud\introdu&#231;&#227;o%20&#224;%20economia\material%20de%20apoio\cap.%205\Elasticida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us\ownCloud\introdu&#231;&#227;o%20&#224;%20economia\material%20de%20apoio\cap.%205\Elasticida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us\ownCloud\introdu&#231;&#227;o%20&#224;%20economia\material%20de%20apoio\cap.%205\Elasticidad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us\ownCloud\introdu&#231;&#227;o%20&#224;%20economia\material%20de%20apoio\cap.%205\Elasticidad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us\ownCloud\introdu&#231;&#227;o%20&#224;%20economia\material%20de%20apoio\cap.%205\Elasticidad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jus\ownCloud\introdu&#231;&#227;o%20&#224;%20economia\material%20de%20apoio\cap.%205\Elasticidad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Planilha3!$D$4</c:f>
              <c:strCache>
                <c:ptCount val="1"/>
                <c:pt idx="0">
                  <c:v>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Planilha3!$C$5:$C$26</c:f>
              <c:numCache>
                <c:formatCode>General</c:formatCode>
                <c:ptCount val="22"/>
                <c:pt idx="0">
                  <c:v>98</c:v>
                </c:pt>
                <c:pt idx="1">
                  <c:v>97</c:v>
                </c:pt>
                <c:pt idx="2">
                  <c:v>96</c:v>
                </c:pt>
                <c:pt idx="3">
                  <c:v>95</c:v>
                </c:pt>
                <c:pt idx="4">
                  <c:v>94</c:v>
                </c:pt>
                <c:pt idx="5">
                  <c:v>93</c:v>
                </c:pt>
                <c:pt idx="6">
                  <c:v>92</c:v>
                </c:pt>
                <c:pt idx="7">
                  <c:v>91</c:v>
                </c:pt>
                <c:pt idx="8">
                  <c:v>90</c:v>
                </c:pt>
                <c:pt idx="9">
                  <c:v>89</c:v>
                </c:pt>
                <c:pt idx="10">
                  <c:v>88</c:v>
                </c:pt>
                <c:pt idx="11">
                  <c:v>87</c:v>
                </c:pt>
                <c:pt idx="12">
                  <c:v>86</c:v>
                </c:pt>
                <c:pt idx="13">
                  <c:v>85</c:v>
                </c:pt>
                <c:pt idx="14">
                  <c:v>84</c:v>
                </c:pt>
                <c:pt idx="15">
                  <c:v>83</c:v>
                </c:pt>
                <c:pt idx="16">
                  <c:v>82</c:v>
                </c:pt>
                <c:pt idx="17">
                  <c:v>81</c:v>
                </c:pt>
                <c:pt idx="18">
                  <c:v>80</c:v>
                </c:pt>
                <c:pt idx="19">
                  <c:v>79</c:v>
                </c:pt>
                <c:pt idx="20">
                  <c:v>78</c:v>
                </c:pt>
                <c:pt idx="21">
                  <c:v>77</c:v>
                </c:pt>
              </c:numCache>
            </c:numRef>
          </c:xVal>
          <c:yVal>
            <c:numRef>
              <c:f>Planilha3!$D$5:$D$26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60-4494-A362-8863568E7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320400"/>
        <c:axId val="777314576"/>
      </c:scatterChart>
      <c:valAx>
        <c:axId val="77732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quantidade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7314576"/>
        <c:crosses val="autoZero"/>
        <c:crossBetween val="midCat"/>
      </c:valAx>
      <c:valAx>
        <c:axId val="77731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preço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7320400"/>
        <c:crosses val="autoZero"/>
        <c:crossBetween val="midCat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Receita</a:t>
            </a:r>
            <a:r>
              <a:rPr lang="pt-BR" baseline="0"/>
              <a:t>  X Preço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Planilha1!$I$14:$I$62</c:f>
              <c:numCache>
                <c:formatCode>General</c:formatCode>
                <c:ptCount val="49"/>
                <c:pt idx="0">
                  <c:v>98</c:v>
                </c:pt>
                <c:pt idx="1">
                  <c:v>192</c:v>
                </c:pt>
                <c:pt idx="2">
                  <c:v>282</c:v>
                </c:pt>
                <c:pt idx="3">
                  <c:v>368</c:v>
                </c:pt>
                <c:pt idx="4">
                  <c:v>450</c:v>
                </c:pt>
                <c:pt idx="5">
                  <c:v>528</c:v>
                </c:pt>
                <c:pt idx="6">
                  <c:v>602</c:v>
                </c:pt>
                <c:pt idx="7">
                  <c:v>672</c:v>
                </c:pt>
                <c:pt idx="8">
                  <c:v>738</c:v>
                </c:pt>
                <c:pt idx="9">
                  <c:v>800</c:v>
                </c:pt>
                <c:pt idx="10">
                  <c:v>858</c:v>
                </c:pt>
                <c:pt idx="11">
                  <c:v>912</c:v>
                </c:pt>
                <c:pt idx="12">
                  <c:v>962</c:v>
                </c:pt>
                <c:pt idx="13">
                  <c:v>1008</c:v>
                </c:pt>
                <c:pt idx="14">
                  <c:v>1050</c:v>
                </c:pt>
                <c:pt idx="15">
                  <c:v>1088</c:v>
                </c:pt>
                <c:pt idx="16">
                  <c:v>1122</c:v>
                </c:pt>
                <c:pt idx="17">
                  <c:v>1152</c:v>
                </c:pt>
                <c:pt idx="18">
                  <c:v>1178</c:v>
                </c:pt>
                <c:pt idx="19">
                  <c:v>1200</c:v>
                </c:pt>
                <c:pt idx="20">
                  <c:v>1218</c:v>
                </c:pt>
                <c:pt idx="21">
                  <c:v>1232</c:v>
                </c:pt>
                <c:pt idx="22">
                  <c:v>1242</c:v>
                </c:pt>
                <c:pt idx="23">
                  <c:v>1248</c:v>
                </c:pt>
                <c:pt idx="24">
                  <c:v>1250</c:v>
                </c:pt>
                <c:pt idx="25">
                  <c:v>1248</c:v>
                </c:pt>
                <c:pt idx="26">
                  <c:v>1242</c:v>
                </c:pt>
                <c:pt idx="27">
                  <c:v>1232</c:v>
                </c:pt>
                <c:pt idx="28">
                  <c:v>1218</c:v>
                </c:pt>
                <c:pt idx="29">
                  <c:v>1200</c:v>
                </c:pt>
                <c:pt idx="30">
                  <c:v>1178</c:v>
                </c:pt>
                <c:pt idx="31">
                  <c:v>1152</c:v>
                </c:pt>
                <c:pt idx="32">
                  <c:v>1122</c:v>
                </c:pt>
                <c:pt idx="33">
                  <c:v>1088</c:v>
                </c:pt>
                <c:pt idx="34">
                  <c:v>1050</c:v>
                </c:pt>
                <c:pt idx="35">
                  <c:v>1008</c:v>
                </c:pt>
                <c:pt idx="36">
                  <c:v>962</c:v>
                </c:pt>
                <c:pt idx="37">
                  <c:v>912</c:v>
                </c:pt>
                <c:pt idx="38">
                  <c:v>858</c:v>
                </c:pt>
                <c:pt idx="39">
                  <c:v>800</c:v>
                </c:pt>
                <c:pt idx="40">
                  <c:v>738</c:v>
                </c:pt>
                <c:pt idx="41">
                  <c:v>672</c:v>
                </c:pt>
                <c:pt idx="42">
                  <c:v>602</c:v>
                </c:pt>
                <c:pt idx="43">
                  <c:v>528</c:v>
                </c:pt>
                <c:pt idx="44">
                  <c:v>450</c:v>
                </c:pt>
                <c:pt idx="45">
                  <c:v>368</c:v>
                </c:pt>
                <c:pt idx="46">
                  <c:v>282</c:v>
                </c:pt>
                <c:pt idx="47">
                  <c:v>192</c:v>
                </c:pt>
                <c:pt idx="48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54-4B53-8119-E628BF7A4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6411408"/>
        <c:axId val="2106419728"/>
      </c:lineChart>
      <c:catAx>
        <c:axId val="2106411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Preço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6419728"/>
        <c:crosses val="autoZero"/>
        <c:auto val="1"/>
        <c:lblAlgn val="ctr"/>
        <c:lblOffset val="100"/>
        <c:noMultiLvlLbl val="0"/>
      </c:catAx>
      <c:valAx>
        <c:axId val="210641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Receita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64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Planilha4!$J$12</c:f>
              <c:strCache>
                <c:ptCount val="1"/>
                <c:pt idx="0">
                  <c:v>Inclinação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Planilha4!$E$13:$E$62</c:f>
              <c:numCache>
                <c:formatCode>General</c:formatCode>
                <c:ptCount val="50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</c:numCache>
            </c:numRef>
          </c:xVal>
          <c:yVal>
            <c:numRef>
              <c:f>Planilha4!$J$13:$J$62</c:f>
              <c:numCache>
                <c:formatCode>General</c:formatCode>
                <c:ptCount val="50"/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76</c:v>
                </c:pt>
                <c:pt idx="7">
                  <c:v>72</c:v>
                </c:pt>
                <c:pt idx="8">
                  <c:v>68</c:v>
                </c:pt>
                <c:pt idx="9">
                  <c:v>64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48</c:v>
                </c:pt>
                <c:pt idx="14">
                  <c:v>44</c:v>
                </c:pt>
                <c:pt idx="15">
                  <c:v>40</c:v>
                </c:pt>
                <c:pt idx="16">
                  <c:v>36</c:v>
                </c:pt>
                <c:pt idx="17">
                  <c:v>32</c:v>
                </c:pt>
                <c:pt idx="18">
                  <c:v>28</c:v>
                </c:pt>
                <c:pt idx="19">
                  <c:v>24</c:v>
                </c:pt>
                <c:pt idx="20">
                  <c:v>20.000000000000004</c:v>
                </c:pt>
                <c:pt idx="21">
                  <c:v>16</c:v>
                </c:pt>
                <c:pt idx="22">
                  <c:v>12</c:v>
                </c:pt>
                <c:pt idx="23">
                  <c:v>8</c:v>
                </c:pt>
                <c:pt idx="24">
                  <c:v>3.9999999999999973</c:v>
                </c:pt>
                <c:pt idx="25">
                  <c:v>0</c:v>
                </c:pt>
                <c:pt idx="26">
                  <c:v>-3.9999999999999964</c:v>
                </c:pt>
                <c:pt idx="27">
                  <c:v>-8.0000000000000053</c:v>
                </c:pt>
                <c:pt idx="28">
                  <c:v>-12</c:v>
                </c:pt>
                <c:pt idx="29">
                  <c:v>-16</c:v>
                </c:pt>
                <c:pt idx="30">
                  <c:v>-20</c:v>
                </c:pt>
                <c:pt idx="31">
                  <c:v>-24</c:v>
                </c:pt>
                <c:pt idx="32">
                  <c:v>-27.999999999999996</c:v>
                </c:pt>
                <c:pt idx="33">
                  <c:v>-32</c:v>
                </c:pt>
                <c:pt idx="34">
                  <c:v>-36</c:v>
                </c:pt>
                <c:pt idx="35">
                  <c:v>-40.000000000000007</c:v>
                </c:pt>
                <c:pt idx="36">
                  <c:v>-44.000000000000007</c:v>
                </c:pt>
                <c:pt idx="37">
                  <c:v>-48</c:v>
                </c:pt>
                <c:pt idx="38">
                  <c:v>-52</c:v>
                </c:pt>
                <c:pt idx="39">
                  <c:v>-56</c:v>
                </c:pt>
                <c:pt idx="40">
                  <c:v>-60</c:v>
                </c:pt>
                <c:pt idx="41">
                  <c:v>-64</c:v>
                </c:pt>
                <c:pt idx="42">
                  <c:v>-68</c:v>
                </c:pt>
                <c:pt idx="43">
                  <c:v>-72</c:v>
                </c:pt>
                <c:pt idx="44">
                  <c:v>-76</c:v>
                </c:pt>
                <c:pt idx="45">
                  <c:v>-80</c:v>
                </c:pt>
                <c:pt idx="46">
                  <c:v>-84</c:v>
                </c:pt>
                <c:pt idx="47">
                  <c:v>-88</c:v>
                </c:pt>
                <c:pt idx="48">
                  <c:v>-92</c:v>
                </c:pt>
                <c:pt idx="49">
                  <c:v>-96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FE-4667-A620-A95B0E84E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8777023"/>
        <c:axId val="1818772031"/>
      </c:scatterChart>
      <c:valAx>
        <c:axId val="1818777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Preço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8772031"/>
        <c:crosses val="autoZero"/>
        <c:crossBetween val="midCat"/>
      </c:valAx>
      <c:valAx>
        <c:axId val="181877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Inclinação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87770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Planilha3!$D$28</c:f>
              <c:strCache>
                <c:ptCount val="1"/>
                <c:pt idx="0">
                  <c:v>Q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Planilha3!$C$29:$C$50</c:f>
              <c:numCache>
                <c:formatCode>General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</c:numCache>
            </c:numRef>
          </c:xVal>
          <c:yVal>
            <c:numRef>
              <c:f>Planilha3!$D$29:$D$50</c:f>
              <c:numCache>
                <c:formatCode>General</c:formatCode>
                <c:ptCount val="22"/>
                <c:pt idx="0">
                  <c:v>98</c:v>
                </c:pt>
                <c:pt idx="1">
                  <c:v>97</c:v>
                </c:pt>
                <c:pt idx="2">
                  <c:v>96</c:v>
                </c:pt>
                <c:pt idx="3">
                  <c:v>95</c:v>
                </c:pt>
                <c:pt idx="4">
                  <c:v>94</c:v>
                </c:pt>
                <c:pt idx="5">
                  <c:v>93</c:v>
                </c:pt>
                <c:pt idx="6">
                  <c:v>92</c:v>
                </c:pt>
                <c:pt idx="7">
                  <c:v>91</c:v>
                </c:pt>
                <c:pt idx="8">
                  <c:v>90</c:v>
                </c:pt>
                <c:pt idx="9">
                  <c:v>89</c:v>
                </c:pt>
                <c:pt idx="10">
                  <c:v>88</c:v>
                </c:pt>
                <c:pt idx="11">
                  <c:v>87</c:v>
                </c:pt>
                <c:pt idx="12">
                  <c:v>86</c:v>
                </c:pt>
                <c:pt idx="13">
                  <c:v>85</c:v>
                </c:pt>
                <c:pt idx="14">
                  <c:v>84</c:v>
                </c:pt>
                <c:pt idx="15">
                  <c:v>83</c:v>
                </c:pt>
                <c:pt idx="16">
                  <c:v>82</c:v>
                </c:pt>
                <c:pt idx="17">
                  <c:v>81</c:v>
                </c:pt>
                <c:pt idx="18">
                  <c:v>80</c:v>
                </c:pt>
                <c:pt idx="19">
                  <c:v>79</c:v>
                </c:pt>
                <c:pt idx="20">
                  <c:v>78</c:v>
                </c:pt>
                <c:pt idx="21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81-4ACD-A472-DBCA19F1D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847904"/>
        <c:axId val="611848320"/>
      </c:scatterChart>
      <c:valAx>
        <c:axId val="61184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Preço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1848320"/>
        <c:crosses val="autoZero"/>
        <c:crossBetween val="midCat"/>
      </c:valAx>
      <c:valAx>
        <c:axId val="6118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Quantidade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1847904"/>
        <c:crosses val="autoZero"/>
        <c:crossBetween val="midCat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Planilha3!$U$29</c:f>
              <c:strCache>
                <c:ptCount val="1"/>
                <c:pt idx="0">
                  <c:v>Q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Planilha3!$T$30:$T$51</c:f>
              <c:numCache>
                <c:formatCode>General</c:formatCode>
                <c:ptCount val="22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</c:numCache>
            </c:numRef>
          </c:xVal>
          <c:yVal>
            <c:numRef>
              <c:f>Planilha3!$U$30:$U$51</c:f>
              <c:numCache>
                <c:formatCode>General</c:formatCode>
                <c:ptCount val="22"/>
                <c:pt idx="0">
                  <c:v>50</c:v>
                </c:pt>
                <c:pt idx="1">
                  <c:v>48</c:v>
                </c:pt>
                <c:pt idx="2">
                  <c:v>46</c:v>
                </c:pt>
                <c:pt idx="3">
                  <c:v>44</c:v>
                </c:pt>
                <c:pt idx="4">
                  <c:v>42</c:v>
                </c:pt>
                <c:pt idx="5">
                  <c:v>40</c:v>
                </c:pt>
                <c:pt idx="6">
                  <c:v>38</c:v>
                </c:pt>
                <c:pt idx="7">
                  <c:v>36</c:v>
                </c:pt>
                <c:pt idx="8">
                  <c:v>34</c:v>
                </c:pt>
                <c:pt idx="9">
                  <c:v>32</c:v>
                </c:pt>
                <c:pt idx="10">
                  <c:v>30</c:v>
                </c:pt>
                <c:pt idx="11">
                  <c:v>28</c:v>
                </c:pt>
                <c:pt idx="12">
                  <c:v>26</c:v>
                </c:pt>
                <c:pt idx="13">
                  <c:v>24</c:v>
                </c:pt>
                <c:pt idx="14">
                  <c:v>22</c:v>
                </c:pt>
                <c:pt idx="15">
                  <c:v>20</c:v>
                </c:pt>
                <c:pt idx="16">
                  <c:v>18</c:v>
                </c:pt>
                <c:pt idx="17">
                  <c:v>16</c:v>
                </c:pt>
                <c:pt idx="18">
                  <c:v>14</c:v>
                </c:pt>
                <c:pt idx="19">
                  <c:v>12</c:v>
                </c:pt>
                <c:pt idx="20">
                  <c:v>10</c:v>
                </c:pt>
                <c:pt idx="21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3B-4E28-A2E3-981E55B24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507920"/>
        <c:axId val="614504592"/>
      </c:scatterChart>
      <c:valAx>
        <c:axId val="61450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4504592"/>
        <c:crosses val="autoZero"/>
        <c:crossBetween val="midCat"/>
      </c:valAx>
      <c:valAx>
        <c:axId val="61450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4507920"/>
        <c:crosses val="autoZero"/>
        <c:crossBetween val="midCat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Planilha3!$U$5</c:f>
              <c:strCache>
                <c:ptCount val="1"/>
                <c:pt idx="0">
                  <c:v>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Planilha3!$T$6:$T$27</c:f>
              <c:numCache>
                <c:formatCode>General</c:formatCode>
                <c:ptCount val="22"/>
                <c:pt idx="0">
                  <c:v>50</c:v>
                </c:pt>
                <c:pt idx="1">
                  <c:v>48</c:v>
                </c:pt>
                <c:pt idx="2">
                  <c:v>46</c:v>
                </c:pt>
                <c:pt idx="3">
                  <c:v>44</c:v>
                </c:pt>
                <c:pt idx="4">
                  <c:v>42</c:v>
                </c:pt>
                <c:pt idx="5">
                  <c:v>40</c:v>
                </c:pt>
                <c:pt idx="6">
                  <c:v>38</c:v>
                </c:pt>
                <c:pt idx="7">
                  <c:v>36</c:v>
                </c:pt>
                <c:pt idx="8">
                  <c:v>34</c:v>
                </c:pt>
                <c:pt idx="9">
                  <c:v>32</c:v>
                </c:pt>
                <c:pt idx="10">
                  <c:v>30</c:v>
                </c:pt>
                <c:pt idx="11">
                  <c:v>28</c:v>
                </c:pt>
                <c:pt idx="12">
                  <c:v>26</c:v>
                </c:pt>
                <c:pt idx="13">
                  <c:v>24</c:v>
                </c:pt>
                <c:pt idx="14">
                  <c:v>22</c:v>
                </c:pt>
                <c:pt idx="15">
                  <c:v>20</c:v>
                </c:pt>
                <c:pt idx="16">
                  <c:v>18</c:v>
                </c:pt>
                <c:pt idx="17">
                  <c:v>16</c:v>
                </c:pt>
                <c:pt idx="18">
                  <c:v>14</c:v>
                </c:pt>
                <c:pt idx="19">
                  <c:v>12</c:v>
                </c:pt>
                <c:pt idx="20">
                  <c:v>10</c:v>
                </c:pt>
                <c:pt idx="21">
                  <c:v>8</c:v>
                </c:pt>
              </c:numCache>
            </c:numRef>
          </c:xVal>
          <c:yVal>
            <c:numRef>
              <c:f>Planilha3!$U$6:$U$27</c:f>
              <c:numCache>
                <c:formatCode>General</c:formatCode>
                <c:ptCount val="22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45-4C86-BB69-4C4695F4E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377408"/>
        <c:axId val="619372000"/>
      </c:scatterChart>
      <c:valAx>
        <c:axId val="61937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9372000"/>
        <c:crosses val="autoZero"/>
        <c:crossBetween val="midCat"/>
      </c:valAx>
      <c:valAx>
        <c:axId val="61937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9377408"/>
        <c:crosses val="autoZero"/>
        <c:crossBetween val="midCat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Função de Demanda 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6021747281589804E-2"/>
          <c:y val="9.1043310036962158E-2"/>
          <c:w val="0.90045444319460066"/>
          <c:h val="0.8234530894400801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Planilha1!$D$13:$D$54</c:f>
              <c:numCache>
                <c:formatCode>General</c:formatCode>
                <c:ptCount val="42"/>
                <c:pt idx="0">
                  <c:v>0.7</c:v>
                </c:pt>
                <c:pt idx="1">
                  <c:v>0.8</c:v>
                </c:pt>
                <c:pt idx="2">
                  <c:v>0.9</c:v>
                </c:pt>
                <c:pt idx="3">
                  <c:v>1</c:v>
                </c:pt>
                <c:pt idx="4">
                  <c:v>1.1000000000000001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1.5</c:v>
                </c:pt>
                <c:pt idx="9">
                  <c:v>1.6</c:v>
                </c:pt>
                <c:pt idx="10">
                  <c:v>1.7</c:v>
                </c:pt>
                <c:pt idx="11">
                  <c:v>1.8</c:v>
                </c:pt>
                <c:pt idx="12">
                  <c:v>1.9</c:v>
                </c:pt>
                <c:pt idx="13">
                  <c:v>2</c:v>
                </c:pt>
                <c:pt idx="14">
                  <c:v>2.1</c:v>
                </c:pt>
                <c:pt idx="15">
                  <c:v>2.2000000000000002</c:v>
                </c:pt>
                <c:pt idx="16">
                  <c:v>2.2999999999999998</c:v>
                </c:pt>
                <c:pt idx="17">
                  <c:v>2.4</c:v>
                </c:pt>
                <c:pt idx="18">
                  <c:v>2.5</c:v>
                </c:pt>
                <c:pt idx="19">
                  <c:v>2.6</c:v>
                </c:pt>
                <c:pt idx="20">
                  <c:v>2.7</c:v>
                </c:pt>
                <c:pt idx="21">
                  <c:v>2.8</c:v>
                </c:pt>
                <c:pt idx="22">
                  <c:v>2.9</c:v>
                </c:pt>
                <c:pt idx="23">
                  <c:v>3</c:v>
                </c:pt>
                <c:pt idx="24">
                  <c:v>3.1</c:v>
                </c:pt>
                <c:pt idx="25">
                  <c:v>3.2</c:v>
                </c:pt>
                <c:pt idx="26">
                  <c:v>3.3</c:v>
                </c:pt>
                <c:pt idx="27">
                  <c:v>3.4</c:v>
                </c:pt>
                <c:pt idx="28">
                  <c:v>3.5</c:v>
                </c:pt>
                <c:pt idx="29">
                  <c:v>3.6</c:v>
                </c:pt>
                <c:pt idx="30">
                  <c:v>3.7</c:v>
                </c:pt>
                <c:pt idx="31">
                  <c:v>3.8</c:v>
                </c:pt>
                <c:pt idx="32">
                  <c:v>3.9</c:v>
                </c:pt>
                <c:pt idx="33">
                  <c:v>4</c:v>
                </c:pt>
                <c:pt idx="34">
                  <c:v>4.0999999999999996</c:v>
                </c:pt>
                <c:pt idx="35">
                  <c:v>4.2</c:v>
                </c:pt>
                <c:pt idx="36">
                  <c:v>4.3</c:v>
                </c:pt>
                <c:pt idx="37">
                  <c:v>4.4000000000000004</c:v>
                </c:pt>
                <c:pt idx="38">
                  <c:v>4.5</c:v>
                </c:pt>
              </c:numCache>
            </c:numRef>
          </c:xVal>
          <c:yVal>
            <c:numRef>
              <c:f>Planilha1!$E$13:$E$57</c:f>
              <c:numCache>
                <c:formatCode>General</c:formatCode>
                <c:ptCount val="45"/>
                <c:pt idx="0">
                  <c:v>1428.5714285714287</c:v>
                </c:pt>
                <c:pt idx="1">
                  <c:v>1250</c:v>
                </c:pt>
                <c:pt idx="2">
                  <c:v>1111.1111111111111</c:v>
                </c:pt>
                <c:pt idx="3">
                  <c:v>1000</c:v>
                </c:pt>
                <c:pt idx="4">
                  <c:v>909.09090909090901</c:v>
                </c:pt>
                <c:pt idx="5">
                  <c:v>833.33333333333337</c:v>
                </c:pt>
                <c:pt idx="6">
                  <c:v>769.23076923076917</c:v>
                </c:pt>
                <c:pt idx="7">
                  <c:v>714.28571428571433</c:v>
                </c:pt>
                <c:pt idx="8">
                  <c:v>666.66666666666663</c:v>
                </c:pt>
                <c:pt idx="9">
                  <c:v>625</c:v>
                </c:pt>
                <c:pt idx="10">
                  <c:v>588.23529411764707</c:v>
                </c:pt>
                <c:pt idx="11">
                  <c:v>555.55555555555554</c:v>
                </c:pt>
                <c:pt idx="12">
                  <c:v>526.31578947368416</c:v>
                </c:pt>
                <c:pt idx="13">
                  <c:v>500</c:v>
                </c:pt>
                <c:pt idx="14">
                  <c:v>476.19047619047615</c:v>
                </c:pt>
                <c:pt idx="15">
                  <c:v>454.5454545454545</c:v>
                </c:pt>
                <c:pt idx="16">
                  <c:v>434.78260869565224</c:v>
                </c:pt>
                <c:pt idx="17">
                  <c:v>416.66666666666669</c:v>
                </c:pt>
                <c:pt idx="18">
                  <c:v>400</c:v>
                </c:pt>
                <c:pt idx="19">
                  <c:v>384.61538461538458</c:v>
                </c:pt>
                <c:pt idx="20">
                  <c:v>370.37037037037032</c:v>
                </c:pt>
                <c:pt idx="21">
                  <c:v>357.14285714285717</c:v>
                </c:pt>
                <c:pt idx="22">
                  <c:v>344.82758620689657</c:v>
                </c:pt>
                <c:pt idx="23">
                  <c:v>333.33333333333331</c:v>
                </c:pt>
                <c:pt idx="24">
                  <c:v>322.58064516129031</c:v>
                </c:pt>
                <c:pt idx="25">
                  <c:v>312.5</c:v>
                </c:pt>
                <c:pt idx="26">
                  <c:v>303.03030303030306</c:v>
                </c:pt>
                <c:pt idx="27">
                  <c:v>294.11764705882354</c:v>
                </c:pt>
                <c:pt idx="28">
                  <c:v>285.71428571428572</c:v>
                </c:pt>
                <c:pt idx="29">
                  <c:v>277.77777777777777</c:v>
                </c:pt>
                <c:pt idx="30">
                  <c:v>270.2702702702702</c:v>
                </c:pt>
                <c:pt idx="31">
                  <c:v>263.15789473684208</c:v>
                </c:pt>
                <c:pt idx="32">
                  <c:v>256.41025641025647</c:v>
                </c:pt>
                <c:pt idx="33">
                  <c:v>250</c:v>
                </c:pt>
                <c:pt idx="34">
                  <c:v>243.90243902439028</c:v>
                </c:pt>
                <c:pt idx="35">
                  <c:v>238.09523809523807</c:v>
                </c:pt>
                <c:pt idx="36">
                  <c:v>232.55813953488371</c:v>
                </c:pt>
                <c:pt idx="37">
                  <c:v>227.27272727272725</c:v>
                </c:pt>
                <c:pt idx="38">
                  <c:v>222.2222222222222</c:v>
                </c:pt>
                <c:pt idx="42">
                  <c:v>0</c:v>
                </c:pt>
                <c:pt idx="43">
                  <c:v>0.1</c:v>
                </c:pt>
                <c:pt idx="44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18-491C-9D9F-E7E1C305C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420336"/>
        <c:axId val="110422416"/>
      </c:scatterChart>
      <c:valAx>
        <c:axId val="110420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Preço</a:t>
                </a:r>
                <a:endParaRPr lang="pt-B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422416"/>
        <c:crosses val="autoZero"/>
        <c:crossBetween val="midCat"/>
      </c:valAx>
      <c:valAx>
        <c:axId val="110422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Quantidade</a:t>
                </a:r>
                <a:endParaRPr lang="pt-B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420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Função</a:t>
            </a:r>
            <a:r>
              <a:rPr lang="en-US" baseline="0"/>
              <a:t> Original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Planilha1!$E$6</c:f>
              <c:strCache>
                <c:ptCount val="1"/>
                <c:pt idx="0">
                  <c:v>Q (0,25)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Planilha1!$D$7:$D$51</c:f>
              <c:numCache>
                <c:formatCode>General</c:formatCode>
                <c:ptCount val="4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</c:numCache>
            </c:numRef>
          </c:xVal>
          <c:yVal>
            <c:numRef>
              <c:f>Planilha1!$E$7:$E$51</c:f>
              <c:numCache>
                <c:formatCode>General</c:formatCode>
                <c:ptCount val="45"/>
                <c:pt idx="0">
                  <c:v>10000</c:v>
                </c:pt>
                <c:pt idx="1">
                  <c:v>5000</c:v>
                </c:pt>
                <c:pt idx="2">
                  <c:v>3333.3333333333335</c:v>
                </c:pt>
                <c:pt idx="3">
                  <c:v>2500</c:v>
                </c:pt>
                <c:pt idx="4">
                  <c:v>2000</c:v>
                </c:pt>
                <c:pt idx="5">
                  <c:v>1666.6666666666667</c:v>
                </c:pt>
                <c:pt idx="6">
                  <c:v>1428.5714285714287</c:v>
                </c:pt>
                <c:pt idx="7">
                  <c:v>1250</c:v>
                </c:pt>
                <c:pt idx="8">
                  <c:v>1111.1111111111111</c:v>
                </c:pt>
                <c:pt idx="9">
                  <c:v>1000</c:v>
                </c:pt>
                <c:pt idx="10">
                  <c:v>909.09090909090901</c:v>
                </c:pt>
                <c:pt idx="11">
                  <c:v>833.33333333333337</c:v>
                </c:pt>
                <c:pt idx="12">
                  <c:v>769.23076923076917</c:v>
                </c:pt>
                <c:pt idx="13">
                  <c:v>714.28571428571433</c:v>
                </c:pt>
                <c:pt idx="14">
                  <c:v>666.66666666666663</c:v>
                </c:pt>
                <c:pt idx="15">
                  <c:v>625</c:v>
                </c:pt>
                <c:pt idx="16">
                  <c:v>588.23529411764707</c:v>
                </c:pt>
                <c:pt idx="17">
                  <c:v>555.55555555555554</c:v>
                </c:pt>
                <c:pt idx="18">
                  <c:v>526.31578947368416</c:v>
                </c:pt>
                <c:pt idx="19">
                  <c:v>500</c:v>
                </c:pt>
                <c:pt idx="20">
                  <c:v>476.19047619047615</c:v>
                </c:pt>
                <c:pt idx="21">
                  <c:v>454.5454545454545</c:v>
                </c:pt>
                <c:pt idx="22">
                  <c:v>434.78260869565224</c:v>
                </c:pt>
                <c:pt idx="23">
                  <c:v>416.66666666666669</c:v>
                </c:pt>
                <c:pt idx="24">
                  <c:v>400</c:v>
                </c:pt>
                <c:pt idx="25">
                  <c:v>384.61538461538458</c:v>
                </c:pt>
                <c:pt idx="26">
                  <c:v>370.37037037037032</c:v>
                </c:pt>
                <c:pt idx="27">
                  <c:v>357.14285714285717</c:v>
                </c:pt>
                <c:pt idx="28">
                  <c:v>344.82758620689657</c:v>
                </c:pt>
                <c:pt idx="29">
                  <c:v>333.33333333333331</c:v>
                </c:pt>
                <c:pt idx="30">
                  <c:v>322.58064516129031</c:v>
                </c:pt>
                <c:pt idx="31">
                  <c:v>312.5</c:v>
                </c:pt>
                <c:pt idx="32">
                  <c:v>303.03030303030306</c:v>
                </c:pt>
                <c:pt idx="33">
                  <c:v>294.11764705882354</c:v>
                </c:pt>
                <c:pt idx="34">
                  <c:v>285.71428571428572</c:v>
                </c:pt>
                <c:pt idx="35">
                  <c:v>277.77777777777777</c:v>
                </c:pt>
                <c:pt idx="36">
                  <c:v>270.2702702702702</c:v>
                </c:pt>
                <c:pt idx="37">
                  <c:v>263.15789473684208</c:v>
                </c:pt>
                <c:pt idx="38">
                  <c:v>256.41025641025647</c:v>
                </c:pt>
                <c:pt idx="39">
                  <c:v>250</c:v>
                </c:pt>
                <c:pt idx="40">
                  <c:v>243.90243902439028</c:v>
                </c:pt>
                <c:pt idx="41">
                  <c:v>238.09523809523807</c:v>
                </c:pt>
                <c:pt idx="42">
                  <c:v>232.55813953488371</c:v>
                </c:pt>
                <c:pt idx="43">
                  <c:v>227.27272727272725</c:v>
                </c:pt>
                <c:pt idx="44">
                  <c:v>222.2222222222222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CC-464F-BCB7-41D33C3FD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420336"/>
        <c:axId val="110409104"/>
      </c:scatterChart>
      <c:valAx>
        <c:axId val="11042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Preço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409104"/>
        <c:crosses val="autoZero"/>
        <c:crossBetween val="midCat"/>
      </c:valAx>
      <c:valAx>
        <c:axId val="11040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Quantidade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420336"/>
        <c:crosses val="autoZero"/>
        <c:crossBetween val="midCat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Inversa da Demanda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Planilha1!$E$55</c:f>
              <c:strCache>
                <c:ptCount val="1"/>
                <c:pt idx="0">
                  <c:v>Preço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Planilha1!$D$56:$D$100</c:f>
              <c:numCache>
                <c:formatCode>General</c:formatCode>
                <c:ptCount val="45"/>
                <c:pt idx="0">
                  <c:v>10000</c:v>
                </c:pt>
                <c:pt idx="1">
                  <c:v>5000</c:v>
                </c:pt>
                <c:pt idx="2">
                  <c:v>3333.3333333333335</c:v>
                </c:pt>
                <c:pt idx="3">
                  <c:v>2500</c:v>
                </c:pt>
                <c:pt idx="4">
                  <c:v>2000</c:v>
                </c:pt>
                <c:pt idx="5">
                  <c:v>1666.6666666666667</c:v>
                </c:pt>
                <c:pt idx="6">
                  <c:v>1428.5714285714287</c:v>
                </c:pt>
                <c:pt idx="7">
                  <c:v>1250</c:v>
                </c:pt>
                <c:pt idx="8">
                  <c:v>1111.1111111111111</c:v>
                </c:pt>
                <c:pt idx="9">
                  <c:v>1000</c:v>
                </c:pt>
                <c:pt idx="10">
                  <c:v>909.09090909090901</c:v>
                </c:pt>
                <c:pt idx="11">
                  <c:v>833.33333333333337</c:v>
                </c:pt>
                <c:pt idx="12">
                  <c:v>769.23076923076917</c:v>
                </c:pt>
                <c:pt idx="13">
                  <c:v>714.28571428571433</c:v>
                </c:pt>
                <c:pt idx="14">
                  <c:v>666.66666666666663</c:v>
                </c:pt>
                <c:pt idx="15">
                  <c:v>625</c:v>
                </c:pt>
                <c:pt idx="16">
                  <c:v>588.23529411764707</c:v>
                </c:pt>
                <c:pt idx="17">
                  <c:v>555.55555555555554</c:v>
                </c:pt>
                <c:pt idx="18">
                  <c:v>526.31578947368416</c:v>
                </c:pt>
                <c:pt idx="19">
                  <c:v>500</c:v>
                </c:pt>
                <c:pt idx="20">
                  <c:v>476.19047619047615</c:v>
                </c:pt>
                <c:pt idx="21">
                  <c:v>454.5454545454545</c:v>
                </c:pt>
                <c:pt idx="22">
                  <c:v>434.78260869565224</c:v>
                </c:pt>
                <c:pt idx="23">
                  <c:v>416.66666666666669</c:v>
                </c:pt>
                <c:pt idx="24">
                  <c:v>400</c:v>
                </c:pt>
                <c:pt idx="25">
                  <c:v>384.61538461538458</c:v>
                </c:pt>
                <c:pt idx="26">
                  <c:v>370.37037037037032</c:v>
                </c:pt>
                <c:pt idx="27">
                  <c:v>357.14285714285717</c:v>
                </c:pt>
                <c:pt idx="28">
                  <c:v>344.82758620689657</c:v>
                </c:pt>
                <c:pt idx="29">
                  <c:v>333.33333333333331</c:v>
                </c:pt>
                <c:pt idx="30">
                  <c:v>322.58064516129031</c:v>
                </c:pt>
                <c:pt idx="31">
                  <c:v>312.5</c:v>
                </c:pt>
                <c:pt idx="32">
                  <c:v>303.03030303030306</c:v>
                </c:pt>
                <c:pt idx="33">
                  <c:v>294.11764705882354</c:v>
                </c:pt>
                <c:pt idx="34">
                  <c:v>285.71428571428572</c:v>
                </c:pt>
                <c:pt idx="35">
                  <c:v>277.77777777777777</c:v>
                </c:pt>
                <c:pt idx="36">
                  <c:v>270.2702702702702</c:v>
                </c:pt>
                <c:pt idx="37">
                  <c:v>263.15789473684208</c:v>
                </c:pt>
                <c:pt idx="38">
                  <c:v>256.41025641025647</c:v>
                </c:pt>
                <c:pt idx="39">
                  <c:v>250</c:v>
                </c:pt>
                <c:pt idx="40">
                  <c:v>243.90243902439028</c:v>
                </c:pt>
                <c:pt idx="41">
                  <c:v>238.09523809523807</c:v>
                </c:pt>
                <c:pt idx="42">
                  <c:v>232.55813953488371</c:v>
                </c:pt>
                <c:pt idx="43">
                  <c:v>227.27272727272725</c:v>
                </c:pt>
                <c:pt idx="44">
                  <c:v>222.2222222222222</c:v>
                </c:pt>
              </c:numCache>
            </c:numRef>
          </c:xVal>
          <c:yVal>
            <c:numRef>
              <c:f>Planilha1!$E$56:$E$100</c:f>
              <c:numCache>
                <c:formatCode>General</c:formatCode>
                <c:ptCount val="4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A8-47F4-B51A-98DEF8F5E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50496"/>
        <c:axId val="36951744"/>
      </c:scatterChart>
      <c:valAx>
        <c:axId val="36950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Quantidade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951744"/>
        <c:crosses val="autoZero"/>
        <c:crossBetween val="midCat"/>
      </c:valAx>
      <c:valAx>
        <c:axId val="36951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Preço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950496"/>
        <c:crosses val="autoZero"/>
        <c:crossBetween val="midCat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Elasticidade: Q = 100 - 2P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Planilha4!$H$12</c:f>
              <c:strCache>
                <c:ptCount val="1"/>
                <c:pt idx="0">
                  <c:v>Elasticidade</c:v>
                </c:pt>
              </c:strCache>
            </c:strRef>
          </c:tx>
          <c:spPr>
            <a:ln w="53975" cap="flat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Planilha4!$E$13:$E$62</c:f>
              <c:numCache>
                <c:formatCode>General</c:formatCode>
                <c:ptCount val="50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</c:numCache>
            </c:numRef>
          </c:xVal>
          <c:yVal>
            <c:numRef>
              <c:f>Planilha4!$H$13:$H$62</c:f>
              <c:numCache>
                <c:formatCode>0.00</c:formatCode>
                <c:ptCount val="50"/>
                <c:pt idx="1">
                  <c:v>2.0408163265306121E-2</c:v>
                </c:pt>
                <c:pt idx="2">
                  <c:v>4.1666666666666664E-2</c:v>
                </c:pt>
                <c:pt idx="3">
                  <c:v>6.3829787234042548E-2</c:v>
                </c:pt>
                <c:pt idx="4">
                  <c:v>8.6956521739130432E-2</c:v>
                </c:pt>
                <c:pt idx="5">
                  <c:v>0.1111111111111111</c:v>
                </c:pt>
                <c:pt idx="6">
                  <c:v>0.13636363636363635</c:v>
                </c:pt>
                <c:pt idx="7">
                  <c:v>0.16279069767441862</c:v>
                </c:pt>
                <c:pt idx="8">
                  <c:v>0.19047619047619047</c:v>
                </c:pt>
                <c:pt idx="9">
                  <c:v>0.21951219512195122</c:v>
                </c:pt>
                <c:pt idx="10">
                  <c:v>0.25</c:v>
                </c:pt>
                <c:pt idx="11">
                  <c:v>0.28205128205128205</c:v>
                </c:pt>
                <c:pt idx="12">
                  <c:v>0.31578947368421051</c:v>
                </c:pt>
                <c:pt idx="13">
                  <c:v>0.35135135135135137</c:v>
                </c:pt>
                <c:pt idx="14">
                  <c:v>0.3888888888888889</c:v>
                </c:pt>
                <c:pt idx="15">
                  <c:v>0.42857142857142855</c:v>
                </c:pt>
                <c:pt idx="16">
                  <c:v>0.47058823529411764</c:v>
                </c:pt>
                <c:pt idx="17">
                  <c:v>0.51515151515151514</c:v>
                </c:pt>
                <c:pt idx="18">
                  <c:v>0.5625</c:v>
                </c:pt>
                <c:pt idx="19">
                  <c:v>0.61290322580645162</c:v>
                </c:pt>
                <c:pt idx="20">
                  <c:v>0.66666666666666663</c:v>
                </c:pt>
                <c:pt idx="21">
                  <c:v>0.72413793103448276</c:v>
                </c:pt>
                <c:pt idx="22">
                  <c:v>0.7857142857142857</c:v>
                </c:pt>
                <c:pt idx="23">
                  <c:v>0.85185185185185186</c:v>
                </c:pt>
                <c:pt idx="24">
                  <c:v>0.92307692307692313</c:v>
                </c:pt>
                <c:pt idx="25">
                  <c:v>1</c:v>
                </c:pt>
                <c:pt idx="26">
                  <c:v>1.0833333333333333</c:v>
                </c:pt>
                <c:pt idx="27">
                  <c:v>1.173913043478261</c:v>
                </c:pt>
                <c:pt idx="28">
                  <c:v>1.2727272727272727</c:v>
                </c:pt>
                <c:pt idx="29">
                  <c:v>1.3809523809523809</c:v>
                </c:pt>
                <c:pt idx="30">
                  <c:v>1.5</c:v>
                </c:pt>
                <c:pt idx="31">
                  <c:v>1.631578947368421</c:v>
                </c:pt>
                <c:pt idx="32">
                  <c:v>1.7777777777777777</c:v>
                </c:pt>
                <c:pt idx="33">
                  <c:v>1.9411764705882353</c:v>
                </c:pt>
                <c:pt idx="34">
                  <c:v>2.125</c:v>
                </c:pt>
                <c:pt idx="35">
                  <c:v>2.3333333333333335</c:v>
                </c:pt>
                <c:pt idx="36">
                  <c:v>2.5714285714285716</c:v>
                </c:pt>
                <c:pt idx="37">
                  <c:v>2.8461538461538463</c:v>
                </c:pt>
                <c:pt idx="38">
                  <c:v>3.1666666666666665</c:v>
                </c:pt>
                <c:pt idx="39">
                  <c:v>3.5454545454545454</c:v>
                </c:pt>
                <c:pt idx="40">
                  <c:v>4</c:v>
                </c:pt>
                <c:pt idx="41">
                  <c:v>4.5555555555555554</c:v>
                </c:pt>
                <c:pt idx="42">
                  <c:v>5.25</c:v>
                </c:pt>
                <c:pt idx="43">
                  <c:v>6.1428571428571432</c:v>
                </c:pt>
                <c:pt idx="44">
                  <c:v>7.333333333333333</c:v>
                </c:pt>
                <c:pt idx="45">
                  <c:v>9</c:v>
                </c:pt>
                <c:pt idx="46">
                  <c:v>11.5</c:v>
                </c:pt>
                <c:pt idx="47">
                  <c:v>15.666666666666666</c:v>
                </c:pt>
                <c:pt idx="48">
                  <c:v>24</c:v>
                </c:pt>
                <c:pt idx="49">
                  <c:v>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03-448E-AB59-7E6F99482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8687567"/>
        <c:axId val="1868678415"/>
      </c:scatterChart>
      <c:valAx>
        <c:axId val="1868687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Preço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8678415"/>
        <c:crosses val="autoZero"/>
        <c:crossBetween val="midCat"/>
      </c:valAx>
      <c:valAx>
        <c:axId val="186867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Elasticidade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86875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Receita x Elasticidade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Planilha1!$I$12</c:f>
              <c:strCache>
                <c:ptCount val="1"/>
                <c:pt idx="0">
                  <c:v>Receita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Planilha1!$H$13:$H$62</c:f>
              <c:numCache>
                <c:formatCode>0.00</c:formatCode>
                <c:ptCount val="50"/>
                <c:pt idx="1">
                  <c:v>2.0408163265306121E-2</c:v>
                </c:pt>
                <c:pt idx="2">
                  <c:v>4.1666666666666664E-2</c:v>
                </c:pt>
                <c:pt idx="3">
                  <c:v>6.3829787234042548E-2</c:v>
                </c:pt>
                <c:pt idx="4">
                  <c:v>8.6956521739130432E-2</c:v>
                </c:pt>
                <c:pt idx="5">
                  <c:v>0.1111111111111111</c:v>
                </c:pt>
                <c:pt idx="6">
                  <c:v>0.13636363636363635</c:v>
                </c:pt>
                <c:pt idx="7">
                  <c:v>0.16279069767441862</c:v>
                </c:pt>
                <c:pt idx="8">
                  <c:v>0.19047619047619047</c:v>
                </c:pt>
                <c:pt idx="9">
                  <c:v>0.21951219512195122</c:v>
                </c:pt>
                <c:pt idx="10">
                  <c:v>0.25</c:v>
                </c:pt>
                <c:pt idx="11">
                  <c:v>0.28205128205128205</c:v>
                </c:pt>
                <c:pt idx="12">
                  <c:v>0.31578947368421051</c:v>
                </c:pt>
                <c:pt idx="13">
                  <c:v>0.35135135135135137</c:v>
                </c:pt>
                <c:pt idx="14">
                  <c:v>0.3888888888888889</c:v>
                </c:pt>
                <c:pt idx="15">
                  <c:v>0.42857142857142855</c:v>
                </c:pt>
                <c:pt idx="16">
                  <c:v>0.47058823529411764</c:v>
                </c:pt>
                <c:pt idx="17">
                  <c:v>0.51515151515151514</c:v>
                </c:pt>
                <c:pt idx="18">
                  <c:v>0.5625</c:v>
                </c:pt>
                <c:pt idx="19">
                  <c:v>0.61290322580645162</c:v>
                </c:pt>
                <c:pt idx="20">
                  <c:v>0.66666666666666663</c:v>
                </c:pt>
                <c:pt idx="21">
                  <c:v>0.72413793103448276</c:v>
                </c:pt>
                <c:pt idx="22">
                  <c:v>0.7857142857142857</c:v>
                </c:pt>
                <c:pt idx="23">
                  <c:v>0.85185185185185186</c:v>
                </c:pt>
                <c:pt idx="24">
                  <c:v>0.92307692307692313</c:v>
                </c:pt>
                <c:pt idx="25">
                  <c:v>1</c:v>
                </c:pt>
                <c:pt idx="26">
                  <c:v>1.0833333333333333</c:v>
                </c:pt>
                <c:pt idx="27">
                  <c:v>1.173913043478261</c:v>
                </c:pt>
                <c:pt idx="28">
                  <c:v>1.2727272727272727</c:v>
                </c:pt>
                <c:pt idx="29">
                  <c:v>1.3809523809523809</c:v>
                </c:pt>
                <c:pt idx="30">
                  <c:v>1.5</c:v>
                </c:pt>
                <c:pt idx="31">
                  <c:v>1.631578947368421</c:v>
                </c:pt>
                <c:pt idx="32">
                  <c:v>1.7777777777777777</c:v>
                </c:pt>
                <c:pt idx="33">
                  <c:v>1.9411764705882353</c:v>
                </c:pt>
                <c:pt idx="34">
                  <c:v>2.125</c:v>
                </c:pt>
                <c:pt idx="35">
                  <c:v>2.3333333333333335</c:v>
                </c:pt>
                <c:pt idx="36">
                  <c:v>2.5714285714285716</c:v>
                </c:pt>
                <c:pt idx="37">
                  <c:v>2.8461538461538463</c:v>
                </c:pt>
                <c:pt idx="38">
                  <c:v>3.1666666666666665</c:v>
                </c:pt>
                <c:pt idx="39">
                  <c:v>3.5454545454545454</c:v>
                </c:pt>
                <c:pt idx="40">
                  <c:v>4</c:v>
                </c:pt>
                <c:pt idx="41">
                  <c:v>4.5555555555555554</c:v>
                </c:pt>
                <c:pt idx="42">
                  <c:v>5.25</c:v>
                </c:pt>
                <c:pt idx="43">
                  <c:v>6.1428571428571432</c:v>
                </c:pt>
                <c:pt idx="44">
                  <c:v>7.333333333333333</c:v>
                </c:pt>
                <c:pt idx="45">
                  <c:v>9</c:v>
                </c:pt>
                <c:pt idx="46">
                  <c:v>11.5</c:v>
                </c:pt>
                <c:pt idx="47">
                  <c:v>15.666666666666666</c:v>
                </c:pt>
                <c:pt idx="48">
                  <c:v>24</c:v>
                </c:pt>
                <c:pt idx="49">
                  <c:v>49</c:v>
                </c:pt>
              </c:numCache>
            </c:numRef>
          </c:xVal>
          <c:yVal>
            <c:numRef>
              <c:f>Planilha1!$I$13:$I$62</c:f>
              <c:numCache>
                <c:formatCode>General</c:formatCode>
                <c:ptCount val="50"/>
                <c:pt idx="1">
                  <c:v>98</c:v>
                </c:pt>
                <c:pt idx="2">
                  <c:v>192</c:v>
                </c:pt>
                <c:pt idx="3">
                  <c:v>282</c:v>
                </c:pt>
                <c:pt idx="4">
                  <c:v>368</c:v>
                </c:pt>
                <c:pt idx="5">
                  <c:v>450</c:v>
                </c:pt>
                <c:pt idx="6">
                  <c:v>528</c:v>
                </c:pt>
                <c:pt idx="7">
                  <c:v>602</c:v>
                </c:pt>
                <c:pt idx="8">
                  <c:v>672</c:v>
                </c:pt>
                <c:pt idx="9">
                  <c:v>738</c:v>
                </c:pt>
                <c:pt idx="10">
                  <c:v>800</c:v>
                </c:pt>
                <c:pt idx="11">
                  <c:v>858</c:v>
                </c:pt>
                <c:pt idx="12">
                  <c:v>912</c:v>
                </c:pt>
                <c:pt idx="13">
                  <c:v>962</c:v>
                </c:pt>
                <c:pt idx="14">
                  <c:v>1008</c:v>
                </c:pt>
                <c:pt idx="15">
                  <c:v>1050</c:v>
                </c:pt>
                <c:pt idx="16">
                  <c:v>1088</c:v>
                </c:pt>
                <c:pt idx="17">
                  <c:v>1122</c:v>
                </c:pt>
                <c:pt idx="18">
                  <c:v>1152</c:v>
                </c:pt>
                <c:pt idx="19">
                  <c:v>1178</c:v>
                </c:pt>
                <c:pt idx="20">
                  <c:v>1200</c:v>
                </c:pt>
                <c:pt idx="21">
                  <c:v>1218</c:v>
                </c:pt>
                <c:pt idx="22">
                  <c:v>1232</c:v>
                </c:pt>
                <c:pt idx="23">
                  <c:v>1242</c:v>
                </c:pt>
                <c:pt idx="24">
                  <c:v>1248</c:v>
                </c:pt>
                <c:pt idx="25">
                  <c:v>1250</c:v>
                </c:pt>
                <c:pt idx="26">
                  <c:v>1248</c:v>
                </c:pt>
                <c:pt idx="27">
                  <c:v>1242</c:v>
                </c:pt>
                <c:pt idx="28">
                  <c:v>1232</c:v>
                </c:pt>
                <c:pt idx="29">
                  <c:v>1218</c:v>
                </c:pt>
                <c:pt idx="30">
                  <c:v>1200</c:v>
                </c:pt>
                <c:pt idx="31">
                  <c:v>1178</c:v>
                </c:pt>
                <c:pt idx="32">
                  <c:v>1152</c:v>
                </c:pt>
                <c:pt idx="33">
                  <c:v>1122</c:v>
                </c:pt>
                <c:pt idx="34">
                  <c:v>1088</c:v>
                </c:pt>
                <c:pt idx="35">
                  <c:v>1050</c:v>
                </c:pt>
                <c:pt idx="36">
                  <c:v>1008</c:v>
                </c:pt>
                <c:pt idx="37">
                  <c:v>962</c:v>
                </c:pt>
                <c:pt idx="38">
                  <c:v>912</c:v>
                </c:pt>
                <c:pt idx="39">
                  <c:v>858</c:v>
                </c:pt>
                <c:pt idx="40">
                  <c:v>800</c:v>
                </c:pt>
                <c:pt idx="41">
                  <c:v>738</c:v>
                </c:pt>
                <c:pt idx="42">
                  <c:v>672</c:v>
                </c:pt>
                <c:pt idx="43">
                  <c:v>602</c:v>
                </c:pt>
                <c:pt idx="44">
                  <c:v>528</c:v>
                </c:pt>
                <c:pt idx="45">
                  <c:v>450</c:v>
                </c:pt>
                <c:pt idx="46">
                  <c:v>368</c:v>
                </c:pt>
                <c:pt idx="47">
                  <c:v>282</c:v>
                </c:pt>
                <c:pt idx="48">
                  <c:v>192</c:v>
                </c:pt>
                <c:pt idx="49">
                  <c:v>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23-4881-9E72-EBE1EB584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49440"/>
        <c:axId val="164062336"/>
      </c:scatterChart>
      <c:valAx>
        <c:axId val="16404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Elasticidade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062336"/>
        <c:crosses val="autoZero"/>
        <c:crossBetween val="midCat"/>
      </c:valAx>
      <c:valAx>
        <c:axId val="1640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Receita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049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221E-A200-4265-88E4-600C61559FC5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29CB1-985B-4261-A0F5-22C0797818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42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scielo.php?script=sci_serial&amp;pid=0101-4161&amp;lng=en&amp;nrm=iso" TargetMode="External"/><Relationship Id="rId7" Type="http://schemas.openxmlformats.org/officeDocument/2006/relationships/hyperlink" Target="http://www.scielo.br/img/revistas/ee/v37n2/04t5.gi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cielo.br/scielo.php?pid=S0101-41612007000200004&amp;script=sci_arttext&amp;tlng=pt#tab4" TargetMode="External"/><Relationship Id="rId5" Type="http://schemas.openxmlformats.org/officeDocument/2006/relationships/hyperlink" Target="http://www.scielo.br/scielo.php?pid=S0101-41612007000200004&amp;script=sci_arttext&amp;tlng=pt#back" TargetMode="External"/><Relationship Id="rId4" Type="http://schemas.openxmlformats.org/officeDocument/2006/relationships/hyperlink" Target="https://doi.org/10.1590/S0101-41612007000200004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Estudos Econômicos (São Paulo)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 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ISSN 0101-4161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On-line 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ISSN 1980-5357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Estud. Econ. vol.37 no.2 São Paulo 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./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June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2007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https://doi.org/10.1590/S0101-41612007000200004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Elasticidade-renda dos produtos alimentares nas regiões metropolitanas brasileiras: uma aplicação da POF 1995/1996</a:t>
            </a:r>
            <a:r>
              <a:rPr lang="pt-BR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*</a:t>
            </a:r>
            <a:endParaRPr lang="pt-BR" sz="1200" b="1" i="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1" i="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dados da elasticidade-renda Brasil (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Tabela 4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indicam que os produtos, na maioria, são bens normais, exceção apenas para farinha de mandioca e leite em pó, que se apresentam como bens inferiores. Uma análise regional (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Tabela 5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mostra que a farinha de mandioca aparece como bem normal nas regiões do Norte e Nordeste, assim como no DF. Tais resultados vão bem ao encontro das evidências, pois além destas serem as regiões mais pobres do País, nelas o consumo da farinha de mandioca possui traços culturais fortes. Em Belo Horizonte tal produto comporta-se como bem inferior. Nas demais regiões – Rio de Janeiro, São Paulo, Curitiba, Porto Alegre e Goiânia – a participação deste produto na renda impossibilita o cálculo da elasticidade-renda.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Fernando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Gaiger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Silveira</a:t>
            </a:r>
            <a:r>
              <a:rPr lang="pt-BR" sz="1200" b="1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Tatiane A. de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Menezes</a:t>
            </a:r>
            <a:r>
              <a:rPr lang="pt-BR" sz="1200" b="1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Luís Carlos G. de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Magalhães</a:t>
            </a:r>
            <a:r>
              <a:rPr lang="pt-BR" sz="1200" b="1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Bernardo P. Campolina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Diniz</a:t>
            </a:r>
            <a:r>
              <a:rPr lang="pt-BR" sz="1200" b="1" i="0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29CB1-985B-4261-A0F5-22C0797818E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90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Demanda por cerveja no Brasil: um estudo</a:t>
            </a: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econométrico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RUBENS P. CYSNE**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JOÃO VICTOR ISSLER***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MARCELO RESENDE****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RICARDO WYLLIE*****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Pesq.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Econ., Rio de Janeiro, v. 31, n. 2, p. 249-268, ago. 2001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29CB1-985B-4261-A0F5-22C0797818E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00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78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80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62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8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06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8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20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57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3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5EA3-F643-4109-AAC0-F4DA07D19627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CF97-657E-461B-850F-A1C4FC073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32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140988313000418?casa_token=sKAmX9QloksAAAAA:KZh92l2b8AVRVqPKZRNs2ZpbB2rdSNh_sdFBMH_O7NF1yh_uBmo-D_NPooNXpqvZrrSkfgVKln4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Elasticidades – Notas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Sérgio Kannebley Júnior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6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de Demanda  (parte inelástica)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579280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40586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81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de Demanda  (</a:t>
            </a:r>
            <a:r>
              <a:rPr lang="pt-BR" dirty="0" smtClean="0"/>
              <a:t>parte elástica</a:t>
            </a:r>
            <a:r>
              <a:rPr lang="pt-BR" dirty="0"/>
              <a:t>)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876212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366377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07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Elasticidade-preço da demanda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Curva de Elasticidade Constante: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bSup>
                    </m:oMath>
                  </m:oMathPara>
                </a14:m>
                <a:endParaRPr lang="pt-BR" dirty="0" smtClean="0"/>
              </a:p>
              <a:p>
                <a:pPr lvl="1"/>
                <a:r>
                  <a:rPr lang="pt-BR" dirty="0" smtClean="0"/>
                  <a:t>Então tomando o logaritmo: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𝑙𝑛𝐴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err="1" smtClean="0"/>
                  <a:t>Vcs</a:t>
                </a:r>
                <a:r>
                  <a:rPr lang="pt-BR" dirty="0" smtClean="0"/>
                  <a:t> poderão verificar que</a:t>
                </a:r>
              </a:p>
              <a:p>
                <a:pPr marL="457200" lvl="1" indent="0" algn="ctr">
                  <a:buNone/>
                </a:pP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𝑑𝑙𝑛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Portanto:</a:t>
                </a:r>
              </a:p>
              <a:p>
                <a:pPr marL="457200" lvl="1" indent="0" algn="ctr">
                  <a:buNone/>
                </a:pPr>
                <a:endParaRPr lang="pt-BR" dirty="0" smtClean="0"/>
              </a:p>
              <a:p>
                <a:pPr marL="457200" lvl="1" indent="0" algn="ctr">
                  <a:buNone/>
                </a:pP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𝑑𝑙𝑛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4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Exemplo : 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=100∗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78150"/>
              </p:ext>
            </p:extLst>
          </p:nvPr>
        </p:nvGraphicFramePr>
        <p:xfrm>
          <a:off x="3428999" y="1976846"/>
          <a:ext cx="5967549" cy="471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04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Elasticidade-preço da gasolina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58" y="2050474"/>
            <a:ext cx="11235523" cy="38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Inversa da Demanda</a:t>
            </a:r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352424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Espaço Reservado para Conteú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245714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9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 e Elasticidade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pt-BR" dirty="0" smtClean="0"/>
                  <a:t>Receita = Preço X Quantidade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t-BR" dirty="0" smtClean="0"/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∗∆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r>
                  <a:rPr lang="pt-BR" dirty="0" smtClean="0"/>
                  <a:t>Mas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dirty="0" smtClean="0"/>
                  <a:t>   implica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6" name="Espaço Reservado para Conteú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2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Elasticidade-preço da demanda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Função de Demanda                      </a:t>
                </a:r>
                <a:endParaRPr lang="pt-B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=100−2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t-BR" dirty="0" smtClean="0"/>
                  <a:t>. </a:t>
                </a:r>
              </a:p>
              <a:p>
                <a:endParaRPr lang="pt-BR" dirty="0"/>
              </a:p>
              <a:p>
                <a:r>
                  <a:rPr lang="pt-BR" dirty="0" smtClean="0"/>
                  <a:t>Elasticidade-preço da demanda: </a:t>
                </a: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100−2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9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Para P =25,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dirty="0" smtClean="0"/>
                  <a:t> ,           então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dirty="0" smtClean="0"/>
                  <a:t>    →  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 Para P = </a:t>
                </a:r>
                <a:r>
                  <a:rPr lang="pt-BR" dirty="0" smtClean="0"/>
                  <a:t>20,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=0,67</m:t>
                    </m:r>
                  </m:oMath>
                </a14:m>
                <a:r>
                  <a:rPr lang="pt-BR" dirty="0" smtClean="0"/>
                  <a:t> ,   então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dirty="0" smtClean="0"/>
                  <a:t>  </a:t>
                </a:r>
                <a:r>
                  <a:rPr lang="pt-BR" dirty="0"/>
                  <a:t> →</a:t>
                </a:r>
                <a:r>
                  <a:rPr lang="pt-BR" dirty="0" smtClean="0"/>
                  <a:t>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/>
                  <a:t> </a:t>
                </a:r>
              </a:p>
              <a:p>
                <a:endParaRPr lang="pt-BR" dirty="0"/>
              </a:p>
              <a:p>
                <a:r>
                  <a:rPr lang="pt-BR" dirty="0"/>
                  <a:t> Para P = </a:t>
                </a:r>
                <a:r>
                  <a:rPr lang="pt-BR" dirty="0" smtClean="0"/>
                  <a:t>30,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=1,5</m:t>
                    </m:r>
                  </m:oMath>
                </a14:m>
                <a:r>
                  <a:rPr lang="pt-BR" dirty="0" smtClean="0"/>
                  <a:t>,      então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dirty="0"/>
                  <a:t>   →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pt-BR" dirty="0"/>
                  <a:t> 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4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 e Elasticidade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789667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Espaço Reservado para Conteú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245553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11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Vamos supor que um evento exógeno desloque a oferta por gasolina e que cause um aumento no seu preço.</a:t>
            </a:r>
          </a:p>
          <a:p>
            <a:r>
              <a:rPr lang="pt-BR" dirty="0" smtClean="0"/>
              <a:t>Como os consumidores vão reagir a esse aumento?</a:t>
            </a:r>
          </a:p>
          <a:p>
            <a:r>
              <a:rPr lang="pt-BR" dirty="0" smtClean="0"/>
              <a:t>Além da direção da reação, qual será a magnitude dessa reação?</a:t>
            </a:r>
          </a:p>
          <a:p>
            <a:r>
              <a:rPr lang="pt-BR" dirty="0" smtClean="0"/>
              <a:t>Quem oferece uma resposta a essa pergunta é a medida de elasticidade: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https://www.sciencedirect.com/science/article/pii/S0140988313000418?casa_token=sKAmX9QloksAAAAA:KZh92l2b8AVRVqPKZRNs2ZpbB2rdSNh_sdFBMH_O7NF1yh_uBmo-D_NPooNXpqvZrrSkfgVKln4q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898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 e Elasticidade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453732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44320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83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Elasticidade-renda da demanda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O conceito de elasticidade-renda: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/>
                  <a:t>Lembrando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pt-BR" dirty="0"/>
              </a:p>
              <a:p>
                <a:r>
                  <a:rPr lang="pt-BR" dirty="0"/>
                  <a:t>Se um bem é Normal: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pt-BR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bSup>
                      </m:num>
                      <m:den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den>
                    </m:f>
                    <m:r>
                      <a:rPr lang="pt-B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b="1" dirty="0"/>
                  <a:t> </a:t>
                </a:r>
              </a:p>
              <a:p>
                <a:r>
                  <a:rPr lang="pt-BR" dirty="0"/>
                  <a:t>Se um bem é Inferior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/>
                  <a:t> 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" name="Espaço Reservado para Conteú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2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Elasticidade-renda dos produtos alimentares nas regiões metropolitanas brasileiras: uma aplicação da POF 1995/1996</a:t>
            </a:r>
            <a:endParaRPr lang="pt-BR" dirty="0"/>
          </a:p>
        </p:txBody>
      </p:sp>
      <p:pic>
        <p:nvPicPr>
          <p:cNvPr id="1026" name="Picture 2" descr="http://www.scielo.br/img/revistas/ee/v37n2/04t4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1825624"/>
            <a:ext cx="3305471" cy="47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da Demanda por Automóveis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979" y="1825625"/>
            <a:ext cx="6637530" cy="4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Elasticidade-preço cruzada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conceito de elasticidade-preço cruzada da </a:t>
                </a:r>
                <a:r>
                  <a:rPr lang="pt-BR" dirty="0"/>
                  <a:t>demanda é: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 smtClean="0"/>
                  <a:t>  </a:t>
                </a:r>
              </a:p>
              <a:p>
                <a:pPr marL="0" indent="0" algn="ctr">
                  <a:buNone/>
                </a:pPr>
                <a:r>
                  <a:rPr lang="pt-BR" dirty="0" smtClean="0"/>
                  <a:t> </a:t>
                </a:r>
              </a:p>
              <a:p>
                <a:r>
                  <a:rPr lang="pt-BR" dirty="0" smtClean="0"/>
                  <a:t> </a:t>
                </a:r>
                <a:r>
                  <a:rPr lang="pt-BR" dirty="0"/>
                  <a:t>Se um bem é complementar: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pt-BR" dirty="0"/>
              </a:p>
              <a:p>
                <a:r>
                  <a:rPr lang="pt-BR" dirty="0" smtClean="0"/>
                  <a:t> Se </a:t>
                </a:r>
                <a:r>
                  <a:rPr lang="pt-BR" dirty="0"/>
                  <a:t>um bem é substituto: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Exemplo:Demanda</a:t>
            </a:r>
            <a:r>
              <a:rPr lang="pt-BR" dirty="0" smtClean="0"/>
              <a:t> por Cerveja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6735" y="1825625"/>
            <a:ext cx="46385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Elasticidade-preço da oferta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Temos a curva de oferta:</a:t>
                </a:r>
              </a:p>
              <a:p>
                <a:pPr marL="0" indent="0" algn="ctr">
                  <a:buNone/>
                </a:pPr>
                <a:r>
                  <a:rPr lang="pt-BR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𝑇𝑒𝑐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marL="0" indent="0" algn="ctr">
                  <a:buNone/>
                </a:pPr>
                <a:endParaRPr lang="pt-BR" dirty="0" smtClean="0"/>
              </a:p>
              <a:p>
                <a:r>
                  <a:rPr lang="pt-BR" dirty="0" smtClean="0"/>
                  <a:t>Assim a elasticidade-preço da oferta é dada por: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0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Expressão Matemática - Elasticidade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Para qualquer função total dada: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A elasticidade-ponto de y em relação a x é dada por: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𝑓𝑢𝑛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𝑚𝑎𝑟𝑔𝑖𝑛𝑎𝑙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𝑓𝑢𝑛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4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- Gráfico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135" y="2342606"/>
            <a:ext cx="7138268" cy="33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- Gráfico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527" y="2246811"/>
            <a:ext cx="7274037" cy="34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Elasticidade da Demanda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Função de Demanda:</a:t>
                </a:r>
                <a:endParaRPr lang="pt-BR" i="1" dirty="0" smtClean="0">
                  <a:latin typeface="Cambria Math" panose="02040503050406030204" pitchFamily="18" charset="0"/>
                </a:endParaRPr>
              </a:p>
              <a:p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lvl="1"/>
                <a:r>
                  <a:rPr lang="pt-BR" dirty="0" smtClean="0"/>
                  <a:t>Preço do Próprio Bem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Preços de Bens Substitutos ou Complementares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𝑐𝑜𝑚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Renda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Gostos ou Preferências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Expectativas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Número de Compradores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Elasticidade da Demanda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conceito de elasticidade-preço da demanda é: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r>
                  <a:rPr lang="pt-BR" dirty="0"/>
                  <a:t>Ceteris </a:t>
                </a:r>
                <a:r>
                  <a:rPr lang="pt-BR" dirty="0" err="1"/>
                  <a:t>Paribus</a:t>
                </a:r>
                <a:r>
                  <a:rPr lang="pt-BR" dirty="0"/>
                  <a:t>, sabemos que a lei da demanda diz que: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. Para evitarmos o número negativo usamos o valor absoluto:</a:t>
                </a:r>
              </a:p>
              <a:p>
                <a:pPr marL="0" indent="0" algn="ctr">
                  <a:buNone/>
                </a:pPr>
                <a:endParaRPr lang="pt-BR" dirty="0" smtClean="0"/>
              </a:p>
              <a:p>
                <a:pPr marL="0" indent="0" algn="ctr">
                  <a:buNone/>
                </a:pP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%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%</m:t>
                            </m:r>
                          </m:den>
                        </m:f>
                      </m:e>
                    </m:d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Elasticidade-preço da demanda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Calcule a elasticidade-preço da demanda para a função                   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=100−2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t-BR" dirty="0" smtClean="0"/>
                  <a:t>. </a:t>
                </a:r>
              </a:p>
              <a:p>
                <a:endParaRPr lang="pt-BR" dirty="0"/>
              </a:p>
              <a:p>
                <a:r>
                  <a:rPr lang="pt-BR" dirty="0" smtClean="0"/>
                  <a:t>A função marginal é dada por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pt-BR" b="0" dirty="0" smtClean="0"/>
              </a:p>
              <a:p>
                <a:r>
                  <a:rPr lang="pt-BR" dirty="0" smtClean="0"/>
                  <a:t>A função média é dada por: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100−2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Então a elasticidade-preço da demanda: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100−2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50−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4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Elasticidade-preço da demanda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Para P =25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50−25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pt-BR" dirty="0" smtClean="0"/>
                  <a:t>    ou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 smtClean="0"/>
                  <a:t>   →  elasticidade unitária</a:t>
                </a:r>
              </a:p>
              <a:p>
                <a:endParaRPr lang="pt-BR" dirty="0"/>
              </a:p>
              <a:p>
                <a:r>
                  <a:rPr lang="pt-BR" dirty="0" smtClean="0"/>
                  <a:t> Para P = 20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50−20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=−0,67</m:t>
                    </m:r>
                  </m:oMath>
                </a14:m>
                <a:r>
                  <a:rPr lang="pt-BR" dirty="0" smtClean="0"/>
                  <a:t>    ou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=0,67</m:t>
                    </m:r>
                  </m:oMath>
                </a14:m>
                <a:r>
                  <a:rPr lang="pt-BR" dirty="0" smtClean="0"/>
                  <a:t>   →  inelástica</a:t>
                </a:r>
              </a:p>
              <a:p>
                <a:endParaRPr lang="pt-BR" dirty="0"/>
              </a:p>
              <a:p>
                <a:r>
                  <a:rPr lang="pt-BR" dirty="0" smtClean="0"/>
                  <a:t> Para P = 30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−30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50−30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=−1,5</m:t>
                    </m:r>
                  </m:oMath>
                </a14:m>
                <a:r>
                  <a:rPr lang="pt-BR" dirty="0" smtClean="0"/>
                  <a:t>    ou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=1,5</m:t>
                    </m:r>
                  </m:oMath>
                </a14:m>
                <a:r>
                  <a:rPr lang="pt-BR" dirty="0" smtClean="0"/>
                  <a:t>   →  elástica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6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371</Words>
  <Application>Microsoft Office PowerPoint</Application>
  <PresentationFormat>Widescreen</PresentationFormat>
  <Paragraphs>168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Tema do Office</vt:lpstr>
      <vt:lpstr>Elasticidades – Notas</vt:lpstr>
      <vt:lpstr>Introdução</vt:lpstr>
      <vt:lpstr>Expressão Matemática - Elasticidade</vt:lpstr>
      <vt:lpstr>Elasticidade - Gráfico</vt:lpstr>
      <vt:lpstr>Elasticidade - Gráfico</vt:lpstr>
      <vt:lpstr>Elasticidade da Demanda</vt:lpstr>
      <vt:lpstr>Elasticidade da Demanda</vt:lpstr>
      <vt:lpstr>Exemplo: Elasticidade-preço da demanda</vt:lpstr>
      <vt:lpstr>Exemplo: Elasticidade-preço da demanda</vt:lpstr>
      <vt:lpstr>Função de Demanda  (parte inelástica)</vt:lpstr>
      <vt:lpstr>Função de Demanda  (parte elástica)</vt:lpstr>
      <vt:lpstr>Exemplo: Elasticidade-preço da demanda</vt:lpstr>
      <vt:lpstr>Exemplo :  Q_i=100∗P_i^(-1)</vt:lpstr>
      <vt:lpstr>Elasticidade-preço da gasolina</vt:lpstr>
      <vt:lpstr>Função Inversa da Demanda</vt:lpstr>
      <vt:lpstr>Receita e Elasticidade</vt:lpstr>
      <vt:lpstr>Exemplo: Elasticidade-preço da demanda</vt:lpstr>
      <vt:lpstr>Exemplo:</vt:lpstr>
      <vt:lpstr>Receita e Elasticidade</vt:lpstr>
      <vt:lpstr>Receita e Elasticidade</vt:lpstr>
      <vt:lpstr>Elasticidade-renda da demanda</vt:lpstr>
      <vt:lpstr>Elasticidade-renda dos produtos alimentares nas regiões metropolitanas brasileiras: uma aplicação da POF 1995/1996</vt:lpstr>
      <vt:lpstr>Elasticidade da Demanda por Automóveis</vt:lpstr>
      <vt:lpstr>Elasticidade-preço cruzada</vt:lpstr>
      <vt:lpstr>Exemplo:Demanda por Cerveja</vt:lpstr>
      <vt:lpstr>Elasticidade-preço da oferta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Elasticidades – Notas</dc:title>
  <dc:creator>Sérgio Kannebley Júnior</dc:creator>
  <cp:lastModifiedBy>Sérgio Kannebley Júnior</cp:lastModifiedBy>
  <cp:revision>40</cp:revision>
  <dcterms:created xsi:type="dcterms:W3CDTF">2020-04-13T15:44:47Z</dcterms:created>
  <dcterms:modified xsi:type="dcterms:W3CDTF">2020-04-25T16:55:54Z</dcterms:modified>
</cp:coreProperties>
</file>