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88" r:id="rId5"/>
    <p:sldId id="258" r:id="rId6"/>
    <p:sldId id="275" r:id="rId7"/>
    <p:sldId id="276" r:id="rId8"/>
    <p:sldId id="259" r:id="rId9"/>
    <p:sldId id="260" r:id="rId10"/>
    <p:sldId id="289" r:id="rId11"/>
    <p:sldId id="263" r:id="rId12"/>
    <p:sldId id="262" r:id="rId13"/>
    <p:sldId id="261" r:id="rId14"/>
    <p:sldId id="290" r:id="rId15"/>
    <p:sldId id="292" r:id="rId16"/>
    <p:sldId id="291" r:id="rId17"/>
    <p:sldId id="277" r:id="rId18"/>
    <p:sldId id="265" r:id="rId19"/>
    <p:sldId id="278" r:id="rId20"/>
    <p:sldId id="266" r:id="rId21"/>
    <p:sldId id="264" r:id="rId22"/>
    <p:sldId id="279" r:id="rId23"/>
    <p:sldId id="280" r:id="rId24"/>
    <p:sldId id="268" r:id="rId25"/>
    <p:sldId id="267" r:id="rId26"/>
    <p:sldId id="281" r:id="rId27"/>
    <p:sldId id="293" r:id="rId28"/>
    <p:sldId id="269" r:id="rId29"/>
    <p:sldId id="270" r:id="rId30"/>
    <p:sldId id="271" r:id="rId31"/>
    <p:sldId id="282" r:id="rId32"/>
    <p:sldId id="286" r:id="rId33"/>
    <p:sldId id="283" r:id="rId34"/>
    <p:sldId id="284" r:id="rId35"/>
    <p:sldId id="285" r:id="rId36"/>
    <p:sldId id="287" r:id="rId37"/>
    <p:sldId id="273" r:id="rId3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199808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31561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333769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54481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109347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0F029D2-212F-4469-BBA4-8B05A5FA19E7}" type="datetimeFigureOut">
              <a:rPr lang="pt-BR" smtClean="0"/>
              <a:t>23/02/2016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151991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0F029D2-212F-4469-BBA4-8B05A5FA19E7}" type="datetimeFigureOut">
              <a:rPr lang="pt-BR" smtClean="0"/>
              <a:t>23/02/2016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157795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0F029D2-212F-4469-BBA4-8B05A5FA19E7}" type="datetimeFigureOut">
              <a:rPr lang="pt-BR" smtClean="0"/>
              <a:t>23/02/2016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322336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F029D2-212F-4469-BBA4-8B05A5FA19E7}" type="datetimeFigureOut">
              <a:rPr lang="pt-BR" smtClean="0"/>
              <a:t>23/02/2016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356350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0F029D2-212F-4469-BBA4-8B05A5FA19E7}" type="datetimeFigureOut">
              <a:rPr lang="pt-BR" smtClean="0"/>
              <a:t>23/02/2016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290917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0F029D2-212F-4469-BBA4-8B05A5FA19E7}" type="datetimeFigureOut">
              <a:rPr lang="pt-BR" smtClean="0"/>
              <a:t>23/02/2016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10E81A-F078-42FA-9CD4-1DCAFF51B8C9}" type="slidenum">
              <a:rPr lang="pt-BR" smtClean="0"/>
              <a:t>‹nº›</a:t>
            </a:fld>
            <a:endParaRPr lang="pt-BR"/>
          </a:p>
        </p:txBody>
      </p:sp>
    </p:spTree>
    <p:extLst>
      <p:ext uri="{BB962C8B-B14F-4D97-AF65-F5344CB8AC3E}">
        <p14:creationId xmlns:p14="http://schemas.microsoft.com/office/powerpoint/2010/main" val="391270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029D2-212F-4469-BBA4-8B05A5FA19E7}" type="datetimeFigureOut">
              <a:rPr lang="pt-BR" smtClean="0"/>
              <a:t>23/02/2016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0E81A-F078-42FA-9CD4-1DCAFF51B8C9}" type="slidenum">
              <a:rPr lang="pt-BR" smtClean="0"/>
              <a:t>‹nº›</a:t>
            </a:fld>
            <a:endParaRPr lang="pt-BR"/>
          </a:p>
        </p:txBody>
      </p:sp>
    </p:spTree>
    <p:extLst>
      <p:ext uri="{BB962C8B-B14F-4D97-AF65-F5344CB8AC3E}">
        <p14:creationId xmlns:p14="http://schemas.microsoft.com/office/powerpoint/2010/main" val="205496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ensus.gov/hhes/www/poverty/about/overview/index.html#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Help:IPA_for_Fren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Pobreza: afinal do que se trata?</a:t>
            </a:r>
            <a:endParaRPr lang="pt-BR" dirty="0"/>
          </a:p>
        </p:txBody>
      </p:sp>
      <p:sp>
        <p:nvSpPr>
          <p:cNvPr id="3" name="Subtítulo 2"/>
          <p:cNvSpPr>
            <a:spLocks noGrp="1"/>
          </p:cNvSpPr>
          <p:nvPr>
            <p:ph type="subTitle" idx="1"/>
          </p:nvPr>
        </p:nvSpPr>
        <p:spPr/>
        <p:txBody>
          <a:bodyPr/>
          <a:lstStyle/>
          <a:p>
            <a:r>
              <a:rPr lang="pt-BR" dirty="0" smtClean="0"/>
              <a:t>Objetivo: examinar as principais abordagens quando se trata de conceituar e medir pobreza</a:t>
            </a:r>
            <a:endParaRPr lang="pt-BR" dirty="0"/>
          </a:p>
        </p:txBody>
      </p:sp>
    </p:spTree>
    <p:extLst>
      <p:ext uri="{BB962C8B-B14F-4D97-AF65-F5344CB8AC3E}">
        <p14:creationId xmlns:p14="http://schemas.microsoft.com/office/powerpoint/2010/main" val="561025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t>At-risk-of-poverty threshold (source: SILC) - </a:t>
            </a:r>
            <a:r>
              <a:rPr lang="en-US" b="1" dirty="0" smtClean="0"/>
              <a:t>PPS</a:t>
            </a:r>
            <a:endParaRPr lang="pt-BR" dirty="0"/>
          </a:p>
        </p:txBody>
      </p:sp>
      <p:sp>
        <p:nvSpPr>
          <p:cNvPr id="3" name="Espaço Reservado para Conteúdo 2"/>
          <p:cNvSpPr>
            <a:spLocks noGrp="1"/>
          </p:cNvSpPr>
          <p:nvPr>
            <p:ph idx="1"/>
          </p:nvPr>
        </p:nvSpPr>
        <p:spPr/>
        <p:txBody>
          <a:bodyPr/>
          <a:lstStyle/>
          <a:p>
            <a:r>
              <a:rPr lang="en-US" u="sng" dirty="0" smtClean="0"/>
              <a:t>Short </a:t>
            </a:r>
            <a:r>
              <a:rPr lang="en-US" u="sng" dirty="0"/>
              <a:t>Description:</a:t>
            </a:r>
            <a:r>
              <a:rPr lang="en-US" dirty="0"/>
              <a:t> The threshold is set at 60 % of the national median </a:t>
            </a:r>
            <a:r>
              <a:rPr lang="en-US" dirty="0" err="1"/>
              <a:t>equivalised</a:t>
            </a:r>
            <a:r>
              <a:rPr lang="en-US" dirty="0"/>
              <a:t> disposable income (after social transfers). It is expressed in Purchase Parity Standards (PPS) in order to take into account differences in cost of living across EU Member States. </a:t>
            </a:r>
          </a:p>
          <a:p>
            <a:endParaRPr lang="pt-BR" dirty="0"/>
          </a:p>
        </p:txBody>
      </p:sp>
    </p:spTree>
    <p:extLst>
      <p:ext uri="{BB962C8B-B14F-4D97-AF65-F5344CB8AC3E}">
        <p14:creationId xmlns:p14="http://schemas.microsoft.com/office/powerpoint/2010/main" val="1897459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143000"/>
          </a:xfrm>
        </p:spPr>
        <p:txBody>
          <a:bodyPr/>
          <a:lstStyle/>
          <a:p>
            <a:r>
              <a:rPr lang="pt-BR" dirty="0" smtClean="0"/>
              <a:t>Renda equivalente</a:t>
            </a:r>
            <a:endParaRPr lang="pt-BR" dirty="0"/>
          </a:p>
        </p:txBody>
      </p:sp>
      <p:sp>
        <p:nvSpPr>
          <p:cNvPr id="4" name="Espaço Reservado para Conteúdo 3"/>
          <p:cNvSpPr txBox="1">
            <a:spLocks noGrp="1"/>
          </p:cNvSpPr>
          <p:nvPr>
            <p:ph idx="1"/>
          </p:nvPr>
        </p:nvSpPr>
        <p:spPr>
          <a:xfrm>
            <a:off x="457200" y="1196752"/>
            <a:ext cx="8363272" cy="4893647"/>
          </a:xfrm>
          <a:prstGeom prst="rect">
            <a:avLst/>
          </a:prstGeom>
          <a:noFill/>
        </p:spPr>
        <p:txBody>
          <a:bodyPr wrap="square" rtlCol="0">
            <a:spAutoFit/>
          </a:bodyPr>
          <a:lstStyle/>
          <a:p>
            <a:r>
              <a:rPr lang="en-US" sz="2600" dirty="0"/>
              <a:t>To take into account the impact of differences in household size and composition, the total disposable household income is "</a:t>
            </a:r>
            <a:r>
              <a:rPr lang="en-US" sz="2600" dirty="0" err="1"/>
              <a:t>equivalised</a:t>
            </a:r>
            <a:r>
              <a:rPr lang="en-US" sz="2600" dirty="0"/>
              <a:t>". The </a:t>
            </a:r>
            <a:r>
              <a:rPr lang="en-US" sz="2600" dirty="0" err="1"/>
              <a:t>equivalised</a:t>
            </a:r>
            <a:r>
              <a:rPr lang="en-US" sz="2600" dirty="0"/>
              <a:t> income attributed to each member of the household is calculated by dividing the total disposable income of the household by the </a:t>
            </a:r>
            <a:r>
              <a:rPr lang="en-US" sz="2600" dirty="0" err="1"/>
              <a:t>equivalisation</a:t>
            </a:r>
            <a:r>
              <a:rPr lang="en-US" sz="2600" dirty="0"/>
              <a:t> factor. </a:t>
            </a:r>
            <a:r>
              <a:rPr lang="en-US" sz="2600" dirty="0" err="1"/>
              <a:t>Equivalisation</a:t>
            </a:r>
            <a:r>
              <a:rPr lang="en-US" sz="2600" dirty="0"/>
              <a:t> factors can be determined in various ways. Eurostat applies an </a:t>
            </a:r>
            <a:r>
              <a:rPr lang="en-US" sz="2600" dirty="0" err="1"/>
              <a:t>equivalisation</a:t>
            </a:r>
            <a:r>
              <a:rPr lang="en-US" sz="2600" dirty="0"/>
              <a:t> factor calculated according to the OECD-modified scale first proposed in 1994 - which gives a weight of 1.0 to the first person aged 14 or more, a weight of 0.5 to other persons aged 14 or more and a weight of 0.3 to persons aged 0-13.</a:t>
            </a:r>
            <a:endParaRPr lang="pt-BR" sz="2600" dirty="0"/>
          </a:p>
        </p:txBody>
      </p:sp>
    </p:spTree>
    <p:extLst>
      <p:ext uri="{BB962C8B-B14F-4D97-AF65-F5344CB8AC3E}">
        <p14:creationId xmlns:p14="http://schemas.microsoft.com/office/powerpoint/2010/main" val="2845955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648072"/>
          </a:xfrm>
        </p:spPr>
        <p:txBody>
          <a:bodyPr>
            <a:normAutofit fontScale="90000"/>
          </a:bodyPr>
          <a:lstStyle/>
          <a:p>
            <a:r>
              <a:rPr lang="pt-BR" dirty="0" smtClean="0"/>
              <a:t>Linhas e incidência de pobreza (2014) </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470412194"/>
              </p:ext>
            </p:extLst>
          </p:nvPr>
        </p:nvGraphicFramePr>
        <p:xfrm>
          <a:off x="827584" y="1124744"/>
          <a:ext cx="7416825" cy="4417379"/>
        </p:xfrm>
        <a:graphic>
          <a:graphicData uri="http://schemas.openxmlformats.org/drawingml/2006/table">
            <a:tbl>
              <a:tblPr firstRow="1" bandRow="1">
                <a:tableStyleId>{5C22544A-7EE6-4342-B048-85BDC9FD1C3A}</a:tableStyleId>
              </a:tblPr>
              <a:tblGrid>
                <a:gridCol w="1186692"/>
                <a:gridCol w="1087801"/>
                <a:gridCol w="1285583"/>
                <a:gridCol w="1285583"/>
                <a:gridCol w="1285583"/>
                <a:gridCol w="1285583"/>
              </a:tblGrid>
              <a:tr h="796107">
                <a:tc>
                  <a:txBody>
                    <a:bodyPr/>
                    <a:lstStyle/>
                    <a:p>
                      <a:r>
                        <a:rPr lang="pt-BR" dirty="0" smtClean="0"/>
                        <a:t>países</a:t>
                      </a:r>
                      <a:endParaRPr lang="pt-BR" dirty="0"/>
                    </a:p>
                  </a:txBody>
                  <a:tcPr/>
                </a:tc>
                <a:tc>
                  <a:txBody>
                    <a:bodyPr/>
                    <a:lstStyle/>
                    <a:p>
                      <a:r>
                        <a:rPr lang="pt-BR" dirty="0" smtClean="0"/>
                        <a:t>Linha de pobreza (EUR mil)</a:t>
                      </a:r>
                      <a:endParaRPr lang="pt-BR" dirty="0"/>
                    </a:p>
                  </a:txBody>
                  <a:tcPr/>
                </a:tc>
                <a:tc>
                  <a:txBody>
                    <a:bodyPr/>
                    <a:lstStyle/>
                    <a:p>
                      <a:r>
                        <a:rPr lang="pt-BR" dirty="0" smtClean="0"/>
                        <a:t>(*4,356*1000)/12</a:t>
                      </a:r>
                      <a:endParaRPr lang="pt-BR" dirty="0"/>
                    </a:p>
                  </a:txBody>
                  <a:tcPr/>
                </a:tc>
                <a:tc>
                  <a:txBody>
                    <a:bodyPr/>
                    <a:lstStyle/>
                    <a:p>
                      <a:r>
                        <a:rPr lang="pt-BR" dirty="0" smtClean="0"/>
                        <a:t>% de pobres</a:t>
                      </a:r>
                    </a:p>
                    <a:p>
                      <a:r>
                        <a:rPr lang="pt-BR" dirty="0" smtClean="0"/>
                        <a:t>(1995)</a:t>
                      </a:r>
                      <a:endParaRPr lang="pt-BR" dirty="0"/>
                    </a:p>
                  </a:txBody>
                  <a:tcPr/>
                </a:tc>
                <a:tc>
                  <a:txBody>
                    <a:bodyPr/>
                    <a:lstStyle/>
                    <a:p>
                      <a:r>
                        <a:rPr lang="pt-BR" dirty="0" smtClean="0"/>
                        <a:t>% de pobres</a:t>
                      </a:r>
                    </a:p>
                    <a:p>
                      <a:r>
                        <a:rPr lang="pt-BR" dirty="0" smtClean="0"/>
                        <a:t>(2011)</a:t>
                      </a:r>
                    </a:p>
                    <a:p>
                      <a:endParaRPr lang="pt-BR" dirty="0"/>
                    </a:p>
                  </a:txBody>
                  <a:tcPr/>
                </a:tc>
                <a:tc>
                  <a:txBody>
                    <a:bodyPr/>
                    <a:lstStyle/>
                    <a:p>
                      <a:r>
                        <a:rPr lang="pt-BR" dirty="0" smtClean="0"/>
                        <a:t>% de pobres</a:t>
                      </a:r>
                    </a:p>
                    <a:p>
                      <a:r>
                        <a:rPr lang="pt-BR" dirty="0" smtClean="0"/>
                        <a:t>(2014)</a:t>
                      </a:r>
                    </a:p>
                    <a:p>
                      <a:endParaRPr lang="pt-BR" dirty="0"/>
                    </a:p>
                  </a:txBody>
                  <a:tcPr/>
                </a:tc>
              </a:tr>
              <a:tr h="461237">
                <a:tc>
                  <a:txBody>
                    <a:bodyPr/>
                    <a:lstStyle/>
                    <a:p>
                      <a:r>
                        <a:rPr lang="pt-BR" dirty="0" smtClean="0"/>
                        <a:t>Alemanha</a:t>
                      </a:r>
                      <a:endParaRPr lang="pt-BR" dirty="0"/>
                    </a:p>
                  </a:txBody>
                  <a:tcPr/>
                </a:tc>
                <a:tc>
                  <a:txBody>
                    <a:bodyPr/>
                    <a:lstStyle/>
                    <a:p>
                      <a:pPr marL="0" algn="ctr" defTabSz="914400" rtl="0" eaLnBrk="1" fontAlgn="ctr" latinLnBrk="0" hangingPunct="1"/>
                      <a:r>
                        <a:rPr lang="pt-BR" dirty="0" smtClean="0"/>
                        <a:t>24,317 </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dirty="0">
                          <a:solidFill>
                            <a:srgbClr val="000000"/>
                          </a:solidFill>
                          <a:effectLst/>
                          <a:latin typeface="Calibri"/>
                        </a:rPr>
                        <a:t>8761,73</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15</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15.8</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16.7</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Dinamarca</a:t>
                      </a:r>
                      <a:endParaRPr lang="pt-BR" dirty="0"/>
                    </a:p>
                  </a:txBody>
                  <a:tcPr/>
                </a:tc>
                <a:tc>
                  <a:txBody>
                    <a:bodyPr/>
                    <a:lstStyle/>
                    <a:p>
                      <a:pPr marL="0" algn="ctr" defTabSz="914400" rtl="0" eaLnBrk="1" fontAlgn="ctr" latinLnBrk="0" hangingPunct="1"/>
                      <a:r>
                        <a:rPr lang="pt-BR" dirty="0" smtClean="0"/>
                        <a:t>25,183 </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a:solidFill>
                            <a:srgbClr val="000000"/>
                          </a:solidFill>
                          <a:effectLst/>
                          <a:latin typeface="Calibri"/>
                        </a:rPr>
                        <a:t>9141,43</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10</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13.0</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12.1</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Espanha</a:t>
                      </a:r>
                      <a:endParaRPr lang="pt-BR" dirty="0"/>
                    </a:p>
                  </a:txBody>
                  <a:tcPr/>
                </a:tc>
                <a:tc>
                  <a:txBody>
                    <a:bodyPr/>
                    <a:lstStyle/>
                    <a:p>
                      <a:pPr marL="0" algn="ctr" defTabSz="914400" rtl="0" eaLnBrk="1" fontAlgn="ctr" latinLnBrk="0" hangingPunct="1"/>
                      <a:r>
                        <a:rPr lang="pt-BR" dirty="0" smtClean="0"/>
                        <a:t>17,886 </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a:solidFill>
                            <a:srgbClr val="000000"/>
                          </a:solidFill>
                          <a:effectLst/>
                          <a:latin typeface="Calibri"/>
                        </a:rPr>
                        <a:t>6492,62</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19</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20.6</a:t>
                      </a:r>
                      <a:endParaRPr lang="pt-BR" sz="1800" kern="1200" dirty="0">
                        <a:solidFill>
                          <a:schemeClr val="dk1"/>
                        </a:solidFill>
                        <a:latin typeface="+mn-lt"/>
                        <a:ea typeface="+mn-ea"/>
                        <a:cs typeface="+mn-cs"/>
                      </a:endParaRP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22.2</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França </a:t>
                      </a:r>
                      <a:endParaRPr lang="pt-BR" dirty="0"/>
                    </a:p>
                  </a:txBody>
                  <a:tcPr/>
                </a:tc>
                <a:tc>
                  <a:txBody>
                    <a:bodyPr/>
                    <a:lstStyle/>
                    <a:p>
                      <a:pPr marL="0" algn="ctr" defTabSz="914400" rtl="0" eaLnBrk="1" fontAlgn="ctr" latinLnBrk="0" hangingPunct="1"/>
                      <a:r>
                        <a:rPr lang="pt-BR" dirty="0" smtClean="0"/>
                        <a:t>24,327 </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a:solidFill>
                            <a:srgbClr val="000000"/>
                          </a:solidFill>
                          <a:effectLst/>
                          <a:latin typeface="Calibri"/>
                        </a:rPr>
                        <a:t>8830,70</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15</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14.0</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13.3</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Inglaterra</a:t>
                      </a:r>
                      <a:endParaRPr lang="pt-BR" dirty="0"/>
                    </a:p>
                  </a:txBody>
                  <a:tcPr/>
                </a:tc>
                <a:tc>
                  <a:txBody>
                    <a:bodyPr/>
                    <a:lstStyle/>
                    <a:p>
                      <a:pPr marL="0" algn="ctr" defTabSz="914400" rtl="0" eaLnBrk="1" fontAlgn="ctr" latinLnBrk="0" hangingPunct="1"/>
                      <a:r>
                        <a:rPr lang="pt-BR" dirty="0" smtClean="0"/>
                        <a:t>21,335 </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a:solidFill>
                            <a:srgbClr val="000000"/>
                          </a:solidFill>
                          <a:effectLst/>
                          <a:latin typeface="Calibri"/>
                        </a:rPr>
                        <a:t>7744,61</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20</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16.2</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16.8</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Itália</a:t>
                      </a:r>
                      <a:endParaRPr lang="pt-BR" dirty="0"/>
                    </a:p>
                  </a:txBody>
                  <a:tcPr/>
                </a:tc>
                <a:tc>
                  <a:txBody>
                    <a:bodyPr/>
                    <a:lstStyle/>
                    <a:p>
                      <a:pPr algn="ctr"/>
                      <a:r>
                        <a:rPr lang="pt-BR" dirty="0"/>
                        <a:t>19,246 </a:t>
                      </a:r>
                    </a:p>
                  </a:txBody>
                  <a:tcPr marL="0" marR="0" marT="0" marB="0"/>
                </a:tc>
                <a:tc>
                  <a:txBody>
                    <a:bodyPr/>
                    <a:lstStyle/>
                    <a:p>
                      <a:pPr algn="ctr" rtl="0" fontAlgn="b"/>
                      <a:r>
                        <a:rPr lang="pt-BR" sz="1800" b="0" i="0" u="none" strike="noStrike">
                          <a:solidFill>
                            <a:srgbClr val="000000"/>
                          </a:solidFill>
                          <a:effectLst/>
                          <a:latin typeface="Calibri"/>
                        </a:rPr>
                        <a:t>6986,30</a:t>
                      </a:r>
                    </a:p>
                  </a:txBody>
                  <a:tcPr marL="9525" marR="9525" marT="9525" marB="0"/>
                </a:tc>
                <a:tc>
                  <a:txBody>
                    <a:bodyPr/>
                    <a:lstStyle/>
                    <a:p>
                      <a:pPr marL="0" algn="ctr" defTabSz="914400" rtl="0" eaLnBrk="1" fontAlgn="ctr" latinLnBrk="0" hangingPunct="1"/>
                      <a:endParaRPr lang="pt-BR" sz="1800" kern="1200" dirty="0">
                        <a:solidFill>
                          <a:schemeClr val="dk1"/>
                        </a:solidFill>
                        <a:latin typeface="+mn-lt"/>
                        <a:ea typeface="+mn-ea"/>
                        <a:cs typeface="+mn-cs"/>
                      </a:endParaRP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19.8</a:t>
                      </a:r>
                      <a:endParaRPr lang="pt-BR" sz="1800" kern="1200" dirty="0">
                        <a:solidFill>
                          <a:schemeClr val="dk1"/>
                        </a:solidFill>
                        <a:latin typeface="+mn-lt"/>
                        <a:ea typeface="+mn-ea"/>
                        <a:cs typeface="+mn-cs"/>
                      </a:endParaRP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19.4</a:t>
                      </a:r>
                      <a:endParaRPr lang="pt-BR" sz="1800" kern="1200" dirty="0">
                        <a:solidFill>
                          <a:schemeClr val="dk1"/>
                        </a:solidFill>
                        <a:latin typeface="+mn-lt"/>
                        <a:ea typeface="+mn-ea"/>
                        <a:cs typeface="+mn-cs"/>
                      </a:endParaRPr>
                    </a:p>
                  </a:txBody>
                  <a:tcPr marL="9525" marR="9525" marT="9525" marB="0"/>
                </a:tc>
              </a:tr>
              <a:tr h="461237">
                <a:tc>
                  <a:txBody>
                    <a:bodyPr/>
                    <a:lstStyle/>
                    <a:p>
                      <a:r>
                        <a:rPr lang="pt-BR" dirty="0" smtClean="0"/>
                        <a:t>Portugal</a:t>
                      </a:r>
                      <a:endParaRPr lang="pt-BR" dirty="0"/>
                    </a:p>
                  </a:txBody>
                  <a:tcPr/>
                </a:tc>
                <a:tc>
                  <a:txBody>
                    <a:bodyPr/>
                    <a:lstStyle/>
                    <a:p>
                      <a:pPr marL="0" algn="ctr" defTabSz="914400" rtl="0" eaLnBrk="1" fontAlgn="ctr" latinLnBrk="0" hangingPunct="1"/>
                      <a:r>
                        <a:rPr lang="pt-BR" dirty="0" smtClean="0"/>
                        <a:t>12,758</a:t>
                      </a:r>
                      <a:endParaRPr lang="pt-BR" sz="1800" kern="1200" dirty="0">
                        <a:solidFill>
                          <a:schemeClr val="dk1"/>
                        </a:solidFill>
                        <a:latin typeface="+mn-lt"/>
                        <a:ea typeface="+mn-ea"/>
                        <a:cs typeface="+mn-cs"/>
                      </a:endParaRPr>
                    </a:p>
                  </a:txBody>
                  <a:tcPr marL="9525" marR="9525" marT="9525" marB="0"/>
                </a:tc>
                <a:tc>
                  <a:txBody>
                    <a:bodyPr/>
                    <a:lstStyle/>
                    <a:p>
                      <a:pPr algn="ctr" rtl="0" fontAlgn="b"/>
                      <a:r>
                        <a:rPr lang="pt-BR" sz="1800" b="0" i="0" u="none" strike="noStrike" dirty="0">
                          <a:solidFill>
                            <a:srgbClr val="000000"/>
                          </a:solidFill>
                          <a:effectLst/>
                          <a:latin typeface="Calibri"/>
                        </a:rPr>
                        <a:t>4631,15</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23</a:t>
                      </a:r>
                    </a:p>
                  </a:txBody>
                  <a:tcPr marL="9525" marR="9525" marT="9525" marB="0"/>
                </a:tc>
                <a:tc>
                  <a:txBody>
                    <a:bodyPr/>
                    <a:lstStyle/>
                    <a:p>
                      <a:pPr marL="0" algn="ctr" defTabSz="914400" rtl="0" eaLnBrk="1" fontAlgn="ctr" latinLnBrk="0" hangingPunct="1"/>
                      <a:r>
                        <a:rPr lang="pt-BR" sz="1800" kern="1200" dirty="0">
                          <a:solidFill>
                            <a:schemeClr val="dk1"/>
                          </a:solidFill>
                          <a:latin typeface="+mn-lt"/>
                          <a:ea typeface="+mn-ea"/>
                          <a:cs typeface="+mn-cs"/>
                        </a:rPr>
                        <a:t>18.0</a:t>
                      </a:r>
                    </a:p>
                  </a:txBody>
                  <a:tcPr marL="9525" marR="9525" marT="9525" marB="0"/>
                </a:tc>
                <a:tc>
                  <a:txBody>
                    <a:bodyPr/>
                    <a:lstStyle/>
                    <a:p>
                      <a:pPr marL="0" algn="ctr" defTabSz="914400" rtl="0" eaLnBrk="1" fontAlgn="ctr" latinLnBrk="0" hangingPunct="1"/>
                      <a:r>
                        <a:rPr lang="pt-BR" sz="1800" kern="1200" dirty="0" smtClean="0">
                          <a:solidFill>
                            <a:schemeClr val="dk1"/>
                          </a:solidFill>
                          <a:latin typeface="+mn-lt"/>
                          <a:ea typeface="+mn-ea"/>
                          <a:cs typeface="+mn-cs"/>
                        </a:rPr>
                        <a:t>19.5</a:t>
                      </a:r>
                      <a:endParaRPr lang="pt-BR" sz="1800" kern="1200" dirty="0">
                        <a:solidFill>
                          <a:schemeClr val="dk1"/>
                        </a:solidFill>
                        <a:latin typeface="+mn-lt"/>
                        <a:ea typeface="+mn-ea"/>
                        <a:cs typeface="+mn-cs"/>
                      </a:endParaRPr>
                    </a:p>
                  </a:txBody>
                  <a:tcPr marL="9525" marR="9525" marT="9525" marB="0"/>
                </a:tc>
              </a:tr>
            </a:tbl>
          </a:graphicData>
        </a:graphic>
      </p:graphicFrame>
      <p:sp>
        <p:nvSpPr>
          <p:cNvPr id="5" name="CaixaDeTexto 4"/>
          <p:cNvSpPr txBox="1"/>
          <p:nvPr/>
        </p:nvSpPr>
        <p:spPr>
          <a:xfrm>
            <a:off x="827584" y="5464095"/>
            <a:ext cx="2376264" cy="646331"/>
          </a:xfrm>
          <a:prstGeom prst="rect">
            <a:avLst/>
          </a:prstGeom>
          <a:noFill/>
        </p:spPr>
        <p:txBody>
          <a:bodyPr wrap="square" rtlCol="0">
            <a:spAutoFit/>
          </a:bodyPr>
          <a:lstStyle/>
          <a:p>
            <a:r>
              <a:rPr lang="pt-BR" dirty="0" smtClean="0"/>
              <a:t>Fonte: </a:t>
            </a:r>
            <a:r>
              <a:rPr lang="pt-BR" dirty="0" err="1" smtClean="0"/>
              <a:t>Eurostat</a:t>
            </a:r>
            <a:endParaRPr lang="pt-BR" dirty="0"/>
          </a:p>
          <a:p>
            <a:endParaRPr lang="pt-BR" dirty="0"/>
          </a:p>
        </p:txBody>
      </p:sp>
      <p:sp>
        <p:nvSpPr>
          <p:cNvPr id="8" name="CaixaDeTexto 7"/>
          <p:cNvSpPr txBox="1"/>
          <p:nvPr/>
        </p:nvSpPr>
        <p:spPr>
          <a:xfrm>
            <a:off x="683568" y="5787261"/>
            <a:ext cx="7704856" cy="954107"/>
          </a:xfrm>
          <a:prstGeom prst="rect">
            <a:avLst/>
          </a:prstGeom>
          <a:noFill/>
        </p:spPr>
        <p:txBody>
          <a:bodyPr wrap="square" rtlCol="0">
            <a:spAutoFit/>
          </a:bodyPr>
          <a:lstStyle/>
          <a:p>
            <a:r>
              <a:rPr lang="pt-BR" sz="2800" dirty="0" smtClean="0"/>
              <a:t>Para uma família com a seguinte composição: um casal e duas crianças menores de 14 anos.</a:t>
            </a:r>
            <a:endParaRPr lang="pt-BR" sz="2800" dirty="0"/>
          </a:p>
        </p:txBody>
      </p:sp>
    </p:spTree>
    <p:extLst>
      <p:ext uri="{BB962C8B-B14F-4D97-AF65-F5344CB8AC3E}">
        <p14:creationId xmlns:p14="http://schemas.microsoft.com/office/powerpoint/2010/main" val="3974864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EUA</a:t>
            </a:r>
            <a:endParaRPr lang="pt-BR" dirty="0"/>
          </a:p>
        </p:txBody>
      </p:sp>
      <p:sp>
        <p:nvSpPr>
          <p:cNvPr id="3" name="Espaço Reservado para Conteúdo 2"/>
          <p:cNvSpPr>
            <a:spLocks noGrp="1"/>
          </p:cNvSpPr>
          <p:nvPr>
            <p:ph idx="1"/>
          </p:nvPr>
        </p:nvSpPr>
        <p:spPr>
          <a:xfrm>
            <a:off x="457200" y="1556792"/>
            <a:ext cx="8229600" cy="4569371"/>
          </a:xfrm>
        </p:spPr>
        <p:txBody>
          <a:bodyPr>
            <a:normAutofit lnSpcReduction="10000"/>
          </a:bodyPr>
          <a:lstStyle/>
          <a:p>
            <a:r>
              <a:rPr lang="pt-BR" dirty="0" smtClean="0"/>
              <a:t>Utilizam linhas de pobreza com base no custo de uma cesta alimentar (desde 1965). A cesta não alimentar foi multiplicada por 3, já que a despesa alimentar correspondia a 1/3 das despesas totais. </a:t>
            </a:r>
          </a:p>
          <a:p>
            <a:r>
              <a:rPr lang="pt-BR" dirty="0" smtClean="0"/>
              <a:t>A linha de pobreza americana leva em conta tamanho da família, número de crianças, idade e gênero do chefe da família, residência urbana ou rural.</a:t>
            </a:r>
            <a:endParaRPr lang="pt-BR" dirty="0"/>
          </a:p>
        </p:txBody>
      </p:sp>
    </p:spTree>
    <p:extLst>
      <p:ext uri="{BB962C8B-B14F-4D97-AF65-F5344CB8AC3E}">
        <p14:creationId xmlns:p14="http://schemas.microsoft.com/office/powerpoint/2010/main" val="2827332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512494132"/>
              </p:ext>
            </p:extLst>
          </p:nvPr>
        </p:nvGraphicFramePr>
        <p:xfrm>
          <a:off x="107504" y="332656"/>
          <a:ext cx="9721084" cy="5918168"/>
        </p:xfrm>
        <a:graphic>
          <a:graphicData uri="http://schemas.openxmlformats.org/drawingml/2006/table">
            <a:tbl>
              <a:tblPr>
                <a:tableStyleId>{5C22544A-7EE6-4342-B048-85BDC9FD1C3A}</a:tableStyleId>
              </a:tblPr>
              <a:tblGrid>
                <a:gridCol w="2439553"/>
                <a:gridCol w="813185"/>
                <a:gridCol w="802045"/>
                <a:gridCol w="813185"/>
                <a:gridCol w="802045"/>
                <a:gridCol w="813185"/>
                <a:gridCol w="802045"/>
                <a:gridCol w="816898"/>
                <a:gridCol w="802045"/>
                <a:gridCol w="816898"/>
              </a:tblGrid>
              <a:tr h="118737">
                <a:tc gridSpan="6">
                  <a:txBody>
                    <a:bodyPr/>
                    <a:lstStyle/>
                    <a:p>
                      <a:pPr algn="l" fontAlgn="b"/>
                      <a:r>
                        <a:rPr lang="en-US" sz="1200" u="none" strike="noStrike">
                          <a:effectLst/>
                        </a:rPr>
                        <a:t>Poverty Thresholds for 2015 by Size of Family and Number of Related Children Under 18 Years</a:t>
                      </a:r>
                      <a:endParaRPr lang="en-US" sz="1200" b="0" i="0" u="none" strike="noStrike">
                        <a:effectLst/>
                        <a:latin typeface="Arial"/>
                      </a:endParaRPr>
                    </a:p>
                  </a:txBody>
                  <a:tcPr marL="6985" marR="6985" marT="6985"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200" b="0" i="0" u="none" strike="noStrike">
                        <a:effectLst/>
                        <a:latin typeface="Arial"/>
                      </a:endParaRPr>
                    </a:p>
                  </a:txBody>
                  <a:tcPr marL="6985" marR="6985" marT="6985" marB="0" anchor="b"/>
                </a:tc>
                <a:tc>
                  <a:txBody>
                    <a:bodyPr/>
                    <a:lstStyle/>
                    <a:p>
                      <a:pPr algn="l" fontAlgn="b"/>
                      <a:endParaRPr lang="pt-BR" sz="1200" b="0" i="0" u="none" strike="noStrike">
                        <a:effectLst/>
                        <a:latin typeface="Arial"/>
                      </a:endParaRPr>
                    </a:p>
                  </a:txBody>
                  <a:tcPr marL="6985" marR="6985" marT="6985" marB="0" anchor="b"/>
                </a:tc>
                <a:tc>
                  <a:txBody>
                    <a:bodyPr/>
                    <a:lstStyle/>
                    <a:p>
                      <a:pPr algn="l" fontAlgn="b"/>
                      <a:endParaRPr lang="pt-BR" sz="1200" b="0" i="0" u="none" strike="noStrike">
                        <a:effectLst/>
                        <a:latin typeface="Arial"/>
                      </a:endParaRPr>
                    </a:p>
                  </a:txBody>
                  <a:tcPr marL="6985" marR="6985" marT="6985" marB="0" anchor="b"/>
                </a:tc>
                <a:tc>
                  <a:txBody>
                    <a:bodyPr/>
                    <a:lstStyle/>
                    <a:p>
                      <a:pPr algn="l" fontAlgn="b"/>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rowSpan="2" gridSpan="9">
                  <a:txBody>
                    <a:bodyPr/>
                    <a:lstStyle/>
                    <a:p>
                      <a:pPr algn="ctr" fontAlgn="ctr"/>
                      <a:r>
                        <a:rPr lang="en-US" sz="1200" u="none" strike="noStrike">
                          <a:effectLst/>
                        </a:rPr>
                        <a:t>Related children under 18 years</a:t>
                      </a:r>
                      <a:endParaRPr lang="en-US" sz="1200" b="0" i="0" u="none" strike="noStrike">
                        <a:effectLst/>
                        <a:latin typeface="Arial"/>
                      </a:endParaRPr>
                    </a:p>
                  </a:txBody>
                  <a:tcPr marL="6985" marR="6985" marT="6985" marB="0" anchor="ct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c rowSpan="2" hMerge="1">
                  <a:txBody>
                    <a:bodyPr/>
                    <a:lstStyle/>
                    <a:p>
                      <a:endParaRPr lang="pt-BR"/>
                    </a:p>
                  </a:txBody>
                  <a:tcPr/>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gridSpan="9"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c hMerge="1" vMerge="1">
                  <a:txBody>
                    <a:bodyPr/>
                    <a:lstStyle/>
                    <a:p>
                      <a:endParaRPr lang="pt-BR"/>
                    </a:p>
                  </a:txBody>
                  <a:tcPr/>
                </a:tc>
              </a:tr>
              <a:tr h="118737">
                <a:tc>
                  <a:txBody>
                    <a:bodyPr/>
                    <a:lstStyle/>
                    <a:p>
                      <a:pPr algn="ctr" fontAlgn="b"/>
                      <a:r>
                        <a:rPr lang="pt-BR" sz="1200" u="none" strike="noStrike">
                          <a:effectLst/>
                        </a:rPr>
                        <a:t>Size of family unit</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Eight</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None</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One</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Two</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Three</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Four</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Five</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Six</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Seven</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or more</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230489">
                <a:tc>
                  <a:txBody>
                    <a:bodyPr/>
                    <a:lstStyle/>
                    <a:p>
                      <a:pPr algn="l" fontAlgn="b"/>
                      <a:r>
                        <a:rPr lang="pt-BR" sz="1200" u="none" strike="noStrike">
                          <a:effectLst/>
                        </a:rPr>
                        <a:t>One person (unrelated individual).…..</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Under 65 years....................………</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12.331</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65 years and over.................………</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11.367</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Two people.........................………..</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Householder under 65 years...........</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15.871</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16.337</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230489">
                <a:tc>
                  <a:txBody>
                    <a:bodyPr/>
                    <a:lstStyle/>
                    <a:p>
                      <a:pPr algn="l" fontAlgn="b"/>
                      <a:r>
                        <a:rPr lang="en-US" sz="1200" u="none" strike="noStrike">
                          <a:effectLst/>
                        </a:rPr>
                        <a:t>  Householder 65 years and over...….</a:t>
                      </a:r>
                      <a:endParaRPr lang="en-US" sz="1200" b="0" i="0" u="none" strike="noStrike">
                        <a:effectLst/>
                        <a:latin typeface="Arial"/>
                      </a:endParaRPr>
                    </a:p>
                  </a:txBody>
                  <a:tcPr marL="6985" marR="6985" marT="6985" marB="0" anchor="b"/>
                </a:tc>
                <a:tc>
                  <a:txBody>
                    <a:bodyPr/>
                    <a:lstStyle/>
                    <a:p>
                      <a:pPr algn="r" fontAlgn="b"/>
                      <a:r>
                        <a:rPr lang="pt-BR" sz="1200" u="none" strike="noStrike">
                          <a:effectLst/>
                        </a:rPr>
                        <a:t>14.326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16.275</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Three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18.540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19.078</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19.096</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Four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24.447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24.847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24.036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24.120</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Five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29.482</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29.911</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28.995</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28.286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27.853</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Six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33.909</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34.044</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33.342</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32.670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31.670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31.078</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Seven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39.017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39.260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38.421</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37.835</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36.745</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35.473</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34.077</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342241">
                <a:tc>
                  <a:txBody>
                    <a:bodyPr/>
                    <a:lstStyle/>
                    <a:p>
                      <a:pPr algn="l" fontAlgn="b"/>
                      <a:r>
                        <a:rPr lang="pt-BR" sz="1200" u="none" strike="noStrike">
                          <a:effectLst/>
                        </a:rPr>
                        <a:t>Eight people.......................………………………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43.637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44.023</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43.230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42.536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41.551</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40.300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38.999</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38.668</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r>
              <a:tr h="230489">
                <a:tc>
                  <a:txBody>
                    <a:bodyPr/>
                    <a:lstStyle/>
                    <a:p>
                      <a:pPr algn="l" fontAlgn="b"/>
                      <a:r>
                        <a:rPr lang="pt-BR" sz="1200" u="none" strike="noStrike">
                          <a:effectLst/>
                        </a:rPr>
                        <a:t>Nine people or more................……………………</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52.493</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52.747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52.046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51.457</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50.490</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49.159</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47.956</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47.658</a:t>
                      </a:r>
                      <a:endParaRPr lang="pt-BR" sz="1200" b="0" i="0" u="none" strike="noStrike">
                        <a:effectLst/>
                        <a:latin typeface="Arial"/>
                      </a:endParaRPr>
                    </a:p>
                  </a:txBody>
                  <a:tcPr marL="6985" marR="6985" marT="6985" marB="0" anchor="b"/>
                </a:tc>
                <a:tc>
                  <a:txBody>
                    <a:bodyPr/>
                    <a:lstStyle/>
                    <a:p>
                      <a:pPr algn="r" fontAlgn="b"/>
                      <a:r>
                        <a:rPr lang="pt-BR" sz="1200" u="none" strike="noStrike">
                          <a:effectLst/>
                        </a:rPr>
                        <a:t>45.822</a:t>
                      </a:r>
                      <a:endParaRPr lang="pt-BR" sz="1200" b="0" i="0" u="none" strike="noStrike">
                        <a:effectLst/>
                        <a:latin typeface="Arial"/>
                      </a:endParaRPr>
                    </a:p>
                  </a:txBody>
                  <a:tcPr marL="6985" marR="6985" marT="6985" marB="0" anchor="b"/>
                </a:tc>
              </a:tr>
              <a:tr h="118737">
                <a:tc>
                  <a:txBody>
                    <a:bodyPr/>
                    <a:lstStyle/>
                    <a:p>
                      <a:pPr algn="l" fontAlgn="b"/>
                      <a:r>
                        <a:rPr lang="pt-BR" sz="1200" u="none" strike="noStrike">
                          <a:effectLst/>
                        </a:rPr>
                        <a:t>Source:  U.S. Census Bureau.</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a:effectLst/>
                        </a:rPr>
                        <a:t> </a:t>
                      </a:r>
                      <a:endParaRPr lang="pt-BR" sz="1200" b="0" i="0" u="none" strike="noStrike">
                        <a:effectLst/>
                        <a:latin typeface="Arial"/>
                      </a:endParaRPr>
                    </a:p>
                  </a:txBody>
                  <a:tcPr marL="6985" marR="6985" marT="6985" marB="0" anchor="b"/>
                </a:tc>
                <a:tc>
                  <a:txBody>
                    <a:bodyPr/>
                    <a:lstStyle/>
                    <a:p>
                      <a:pPr algn="l" fontAlgn="b"/>
                      <a:r>
                        <a:rPr lang="pt-BR" sz="1200" u="none" strike="noStrike" dirty="0">
                          <a:effectLst/>
                        </a:rPr>
                        <a:t> </a:t>
                      </a:r>
                      <a:endParaRPr lang="pt-BR" sz="1200" b="0" i="0" u="none" strike="noStrike" dirty="0">
                        <a:effectLst/>
                        <a:latin typeface="Arial"/>
                      </a:endParaRPr>
                    </a:p>
                  </a:txBody>
                  <a:tcPr marL="6985" marR="6985" marT="6985" marB="0" anchor="b"/>
                </a:tc>
              </a:tr>
            </a:tbl>
          </a:graphicData>
        </a:graphic>
      </p:graphicFrame>
    </p:spTree>
    <p:extLst>
      <p:ext uri="{BB962C8B-B14F-4D97-AF65-F5344CB8AC3E}">
        <p14:creationId xmlns:p14="http://schemas.microsoft.com/office/powerpoint/2010/main" val="186841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2014 </a:t>
            </a:r>
            <a:r>
              <a:rPr lang="en-US" b="1" dirty="0" smtClean="0"/>
              <a:t>Highlights</a:t>
            </a:r>
            <a:endParaRPr lang="pt-BR" dirty="0"/>
          </a:p>
        </p:txBody>
      </p:sp>
      <p:sp>
        <p:nvSpPr>
          <p:cNvPr id="3" name="Espaço Reservado para Conteúdo 2"/>
          <p:cNvSpPr>
            <a:spLocks noGrp="1"/>
          </p:cNvSpPr>
          <p:nvPr>
            <p:ph idx="1"/>
          </p:nvPr>
        </p:nvSpPr>
        <p:spPr/>
        <p:txBody>
          <a:bodyPr>
            <a:normAutofit fontScale="70000" lnSpcReduction="20000"/>
          </a:bodyPr>
          <a:lstStyle/>
          <a:p>
            <a:r>
              <a:rPr lang="en-US" i="1" dirty="0" smtClean="0"/>
              <a:t>The </a:t>
            </a:r>
            <a:r>
              <a:rPr lang="en-US" i="1" dirty="0"/>
              <a:t>data presented here are from the Current Population Survey (CPS), 2015 Annual Social and Economic Supplement (ASEC), the source of official poverty estimates. The CPS ASEC is a sample survey of approximately 100,000 household nationwide. These data reflect conditions in calendar year 2014.</a:t>
            </a:r>
            <a:endParaRPr lang="en-US" dirty="0"/>
          </a:p>
          <a:p>
            <a:r>
              <a:rPr lang="en-US" b="1" dirty="0"/>
              <a:t>In 2014, the official poverty rate was 14.8 percent</a:t>
            </a:r>
            <a:r>
              <a:rPr lang="en-US" dirty="0"/>
              <a:t>. There were 46.7 million people in poverty. Neither the poverty rate nor the number of people in poverty were statistically different from the 2013 estimates. </a:t>
            </a:r>
          </a:p>
          <a:p>
            <a:r>
              <a:rPr lang="en-US" dirty="0"/>
              <a:t>For the fourth consecutive year, the number of people in poverty at the national level was not sta­tistically different from the previ­ous year’s estimates.</a:t>
            </a:r>
          </a:p>
          <a:p>
            <a:r>
              <a:rPr lang="en-US" dirty="0"/>
              <a:t>The 2014 poverty rate was 2.3 percentage points higher than in 2007, the year before the most recent recession.</a:t>
            </a:r>
          </a:p>
          <a:p>
            <a:endParaRPr lang="pt-BR" dirty="0"/>
          </a:p>
        </p:txBody>
      </p:sp>
    </p:spTree>
    <p:extLst>
      <p:ext uri="{BB962C8B-B14F-4D97-AF65-F5344CB8AC3E}">
        <p14:creationId xmlns:p14="http://schemas.microsoft.com/office/powerpoint/2010/main" val="3643598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2014 </a:t>
            </a:r>
            <a:r>
              <a:rPr lang="en-US" b="1" dirty="0" smtClean="0"/>
              <a:t>Highlights</a:t>
            </a:r>
            <a:endParaRPr lang="pt-BR" dirty="0"/>
          </a:p>
        </p:txBody>
      </p:sp>
      <p:sp>
        <p:nvSpPr>
          <p:cNvPr id="3" name="Espaço Reservado para Conteúdo 2"/>
          <p:cNvSpPr>
            <a:spLocks noGrp="1"/>
          </p:cNvSpPr>
          <p:nvPr>
            <p:ph idx="1"/>
          </p:nvPr>
        </p:nvSpPr>
        <p:spPr/>
        <p:txBody>
          <a:bodyPr>
            <a:normAutofit fontScale="70000" lnSpcReduction="20000"/>
          </a:bodyPr>
          <a:lstStyle/>
          <a:p>
            <a:r>
              <a:rPr lang="en-US" dirty="0" smtClean="0"/>
              <a:t>The </a:t>
            </a:r>
            <a:r>
              <a:rPr lang="en-US" dirty="0"/>
              <a:t>2014 poverty rates for most demographic groups examined were not statistically different from the 2013 rates. Poverty rates went up between 2013 and 2014 for only two groups: people with a bachelor’s degree or more, and married-couple families.</a:t>
            </a:r>
          </a:p>
          <a:p>
            <a:r>
              <a:rPr lang="en-US" dirty="0"/>
              <a:t>For most groups, the number of people in poverty either decreased or did not show a statistically significant change. The number of people in poverty increased for unrelated individu­als, people aged 18 to 64 with a disability, people with at least a bachelor’s degree and married-couple families.</a:t>
            </a:r>
          </a:p>
          <a:p>
            <a:r>
              <a:rPr lang="en-US" dirty="0"/>
              <a:t>The poverty rate in 2014 for chil­dren under age 18 was 21.1 per­cent. The poverty rate for people aged 18 to 64 was 13.5 percent, while the rate for people aged 65 and older was 10.0 percent. None of these poverty rates were sta­tistically different from the 2013 estimates.</a:t>
            </a:r>
            <a:r>
              <a:rPr lang="en-US" baseline="30000" dirty="0">
                <a:hlinkClick r:id="rId2"/>
              </a:rPr>
              <a:t>1</a:t>
            </a:r>
            <a:endParaRPr lang="en-US" dirty="0"/>
          </a:p>
          <a:p>
            <a:endParaRPr lang="pt-BR" dirty="0"/>
          </a:p>
        </p:txBody>
      </p:sp>
    </p:spTree>
    <p:extLst>
      <p:ext uri="{BB962C8B-B14F-4D97-AF65-F5344CB8AC3E}">
        <p14:creationId xmlns:p14="http://schemas.microsoft.com/office/powerpoint/2010/main" val="398463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706090"/>
          </a:xfrm>
        </p:spPr>
        <p:txBody>
          <a:bodyPr>
            <a:normAutofit fontScale="90000"/>
          </a:bodyPr>
          <a:lstStyle/>
          <a:p>
            <a:r>
              <a:rPr lang="pt-BR" dirty="0" smtClean="0"/>
              <a:t>Brasil</a:t>
            </a:r>
            <a:endParaRPr lang="pt-BR" dirty="0"/>
          </a:p>
        </p:txBody>
      </p:sp>
      <p:sp>
        <p:nvSpPr>
          <p:cNvPr id="3" name="Espaço Reservado para Conteúdo 2"/>
          <p:cNvSpPr>
            <a:spLocks noGrp="1"/>
          </p:cNvSpPr>
          <p:nvPr>
            <p:ph idx="1"/>
          </p:nvPr>
        </p:nvSpPr>
        <p:spPr>
          <a:xfrm>
            <a:off x="457200" y="1196752"/>
            <a:ext cx="8229600" cy="5184576"/>
          </a:xfrm>
        </p:spPr>
        <p:txBody>
          <a:bodyPr>
            <a:normAutofit fontScale="92500" lnSpcReduction="10000"/>
          </a:bodyPr>
          <a:lstStyle/>
          <a:p>
            <a:r>
              <a:rPr lang="pt-BR" dirty="0" smtClean="0"/>
              <a:t>Abordagem absoluta ainda é relevante.</a:t>
            </a:r>
          </a:p>
          <a:p>
            <a:r>
              <a:rPr lang="pt-BR" dirty="0" smtClean="0"/>
              <a:t>Em função da disponibilidade de dados, faz sentido calcular valores que estabeleçam as cestas com os nutrientes mínimos... </a:t>
            </a:r>
          </a:p>
          <a:p>
            <a:r>
              <a:rPr lang="pt-BR" dirty="0" smtClean="0"/>
              <a:t>Nesse sentido, os indigentes são aqueles que não tem renda suficiente para comprar tal cesta... </a:t>
            </a:r>
          </a:p>
          <a:p>
            <a:r>
              <a:rPr lang="pt-BR" dirty="0" smtClean="0"/>
              <a:t>No entanto, importante ter em mente que dizer que ele tem a renda não necessariamente significa dizer que tem nutrição adequada, ou seja, não podemos fazer inferências sobre o seu estado nutricional...  </a:t>
            </a:r>
            <a:endParaRPr lang="pt-BR" dirty="0"/>
          </a:p>
        </p:txBody>
      </p:sp>
    </p:spTree>
    <p:extLst>
      <p:ext uri="{BB962C8B-B14F-4D97-AF65-F5344CB8AC3E}">
        <p14:creationId xmlns:p14="http://schemas.microsoft.com/office/powerpoint/2010/main" val="524943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Dificuldades de usar a renda</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Importante pensar que em países onde o nível de desenvolvimento é muito baixo, o uso da renda sofre muitas restrições.</a:t>
            </a:r>
          </a:p>
          <a:p>
            <a:r>
              <a:rPr lang="pt-BR" dirty="0" smtClean="0"/>
              <a:t>Isso porque muitas das trocas (principalmente para os mais pobres) não são feitas no mercado</a:t>
            </a:r>
          </a:p>
          <a:p>
            <a:r>
              <a:rPr lang="pt-BR" dirty="0" smtClean="0"/>
              <a:t>“</a:t>
            </a:r>
            <a:r>
              <a:rPr lang="pt-BR" i="1" dirty="0" smtClean="0"/>
              <a:t>Desse modo, quando uma parte preponderante das necessidades não é atendida via transações mercantis, a renda se torna um critério irrelevante para delimitar a população pobre</a:t>
            </a:r>
            <a:r>
              <a:rPr lang="pt-BR" dirty="0" smtClean="0"/>
              <a:t>.”</a:t>
            </a:r>
            <a:endParaRPr lang="pt-BR" dirty="0"/>
          </a:p>
        </p:txBody>
      </p:sp>
    </p:spTree>
    <p:extLst>
      <p:ext uri="{BB962C8B-B14F-4D97-AF65-F5344CB8AC3E}">
        <p14:creationId xmlns:p14="http://schemas.microsoft.com/office/powerpoint/2010/main" val="2349847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Dificuldades de usar a renda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92500" lnSpcReduction="20000"/>
          </a:bodyPr>
          <a:lstStyle/>
          <a:p>
            <a:r>
              <a:rPr lang="pt-BR" dirty="0" smtClean="0"/>
              <a:t>Indivíduos ‘subestimam’ a renda efetiva </a:t>
            </a:r>
            <a:r>
              <a:rPr lang="pt-BR" dirty="0" smtClean="0">
                <a:sym typeface="Wingdings" pitchFamily="2" charset="2"/>
              </a:rPr>
              <a:t> superestimação da pobreza</a:t>
            </a:r>
          </a:p>
          <a:p>
            <a:r>
              <a:rPr lang="pt-BR" dirty="0" smtClean="0"/>
              <a:t>renda corrente x renda permanente</a:t>
            </a:r>
          </a:p>
          <a:p>
            <a:r>
              <a:rPr lang="pt-BR" dirty="0" smtClean="0"/>
              <a:t>renda bruta x renda disponível</a:t>
            </a:r>
          </a:p>
          <a:p>
            <a:r>
              <a:rPr lang="pt-BR" dirty="0" smtClean="0"/>
              <a:t>efeito patrimônio</a:t>
            </a:r>
          </a:p>
          <a:p>
            <a:r>
              <a:rPr lang="pt-BR" dirty="0" smtClean="0"/>
              <a:t>Acesso diferenciado a bens e serviços públicos sobre o bem estar</a:t>
            </a:r>
          </a:p>
          <a:p>
            <a:endParaRPr lang="pt-BR" dirty="0"/>
          </a:p>
          <a:p>
            <a:r>
              <a:rPr lang="pt-BR" dirty="0" smtClean="0"/>
              <a:t>Para comparações entre países, dificuldade por se tratar de diferentes moedas, diferentes preços, diferentes taxas de câmbio...</a:t>
            </a:r>
            <a:endParaRPr lang="pt-BR" dirty="0"/>
          </a:p>
        </p:txBody>
      </p:sp>
    </p:spTree>
    <p:extLst>
      <p:ext uri="{BB962C8B-B14F-4D97-AF65-F5344CB8AC3E}">
        <p14:creationId xmlns:p14="http://schemas.microsoft.com/office/powerpoint/2010/main" val="199601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conceito</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i="1" dirty="0" smtClean="0"/>
              <a:t>Pobreza é um fenômeno complexo, podendo ser definido de forma genérica como a situação na qual as </a:t>
            </a:r>
            <a:r>
              <a:rPr lang="pt-BR" i="1" dirty="0" smtClean="0">
                <a:solidFill>
                  <a:srgbClr val="FF0000"/>
                </a:solidFill>
              </a:rPr>
              <a:t>necessidades</a:t>
            </a:r>
            <a:r>
              <a:rPr lang="pt-BR" i="1" dirty="0" smtClean="0"/>
              <a:t> não são atendidas de forma </a:t>
            </a:r>
            <a:r>
              <a:rPr lang="pt-BR" i="1" dirty="0" smtClean="0">
                <a:solidFill>
                  <a:srgbClr val="FF0000"/>
                </a:solidFill>
              </a:rPr>
              <a:t>adequada</a:t>
            </a:r>
            <a:r>
              <a:rPr lang="pt-BR" dirty="0" smtClean="0"/>
              <a:t>.</a:t>
            </a:r>
          </a:p>
          <a:p>
            <a:r>
              <a:rPr lang="pt-BR" dirty="0" smtClean="0"/>
              <a:t>As necessidades bem como o que é adequado podem mudar ao longo do tempo e podem diferir entre os países.</a:t>
            </a:r>
          </a:p>
          <a:p>
            <a:r>
              <a:rPr lang="pt-BR" dirty="0" smtClean="0"/>
              <a:t>Assim, </a:t>
            </a:r>
            <a:r>
              <a:rPr lang="pt-BR" i="1" dirty="0" smtClean="0"/>
              <a:t>ser pobre significa não dispor dos meios para operar adequadamente no grupo social em que se vive.</a:t>
            </a:r>
            <a:r>
              <a:rPr lang="pt-BR" dirty="0" smtClean="0"/>
              <a:t> </a:t>
            </a:r>
            <a:endParaRPr lang="pt-BR" dirty="0"/>
          </a:p>
        </p:txBody>
      </p:sp>
    </p:spTree>
    <p:extLst>
      <p:ext uri="{BB962C8B-B14F-4D97-AF65-F5344CB8AC3E}">
        <p14:creationId xmlns:p14="http://schemas.microsoft.com/office/powerpoint/2010/main" val="3060930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pt-BR" dirty="0" smtClean="0"/>
              <a:t>Dificuldades de usar a renda</a:t>
            </a:r>
            <a:endParaRPr lang="pt-BR" dirty="0"/>
          </a:p>
        </p:txBody>
      </p:sp>
      <p:sp>
        <p:nvSpPr>
          <p:cNvPr id="3" name="Espaço Reservado para Conteúdo 2"/>
          <p:cNvSpPr>
            <a:spLocks noGrp="1"/>
          </p:cNvSpPr>
          <p:nvPr>
            <p:ph idx="1"/>
          </p:nvPr>
        </p:nvSpPr>
        <p:spPr>
          <a:xfrm>
            <a:off x="457200" y="1484784"/>
            <a:ext cx="8229600" cy="4968552"/>
          </a:xfrm>
        </p:spPr>
        <p:txBody>
          <a:bodyPr>
            <a:normAutofit fontScale="92500" lnSpcReduction="10000"/>
          </a:bodyPr>
          <a:lstStyle/>
          <a:p>
            <a:r>
              <a:rPr lang="pt-BR" dirty="0" smtClean="0"/>
              <a:t>Ideia do uso da renda: estreita correlação entre a renda e indicadores físicos de qualidade de vida  </a:t>
            </a:r>
            <a:r>
              <a:rPr lang="pt-BR" dirty="0" smtClean="0">
                <a:sym typeface="Wingdings" pitchFamily="2" charset="2"/>
              </a:rPr>
              <a:t> mas há problemas...</a:t>
            </a:r>
          </a:p>
          <a:p>
            <a:r>
              <a:rPr lang="pt-BR" dirty="0" smtClean="0">
                <a:sym typeface="Wingdings" pitchFamily="2" charset="2"/>
              </a:rPr>
              <a:t>Além da questão da ‘renda’ não captar produção-trocas que não ocorrem via mercado, m</a:t>
            </a:r>
            <a:r>
              <a:rPr lang="pt-BR" dirty="0" smtClean="0"/>
              <a:t>uitas políticas públicas </a:t>
            </a:r>
            <a:r>
              <a:rPr lang="pt-BR" dirty="0" err="1" smtClean="0"/>
              <a:t>antipobreza</a:t>
            </a:r>
            <a:r>
              <a:rPr lang="pt-BR" dirty="0" smtClean="0"/>
              <a:t> são via subsídios, oferta de bens públicos e outros benefícios que não se manifestam através da renda...</a:t>
            </a:r>
          </a:p>
          <a:p>
            <a:pPr>
              <a:buFont typeface="Wingdings" panose="05000000000000000000" pitchFamily="2" charset="2"/>
              <a:buChar char="v"/>
            </a:pPr>
            <a:r>
              <a:rPr lang="pt-BR" dirty="0" smtClean="0"/>
              <a:t>é nesse ponto que tem impulso as abordagens que utilizam indicadores sociais ao invés da renda como proxy para bem-estar. </a:t>
            </a:r>
          </a:p>
        </p:txBody>
      </p:sp>
    </p:spTree>
    <p:extLst>
      <p:ext uri="{BB962C8B-B14F-4D97-AF65-F5344CB8AC3E}">
        <p14:creationId xmlns:p14="http://schemas.microsoft.com/office/powerpoint/2010/main" val="500651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Basic </a:t>
            </a:r>
            <a:r>
              <a:rPr lang="pt-BR" dirty="0" err="1" smtClean="0"/>
              <a:t>needs</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92500" lnSpcReduction="20000"/>
          </a:bodyPr>
          <a:lstStyle/>
          <a:p>
            <a:r>
              <a:rPr lang="pt-BR" dirty="0" smtClean="0"/>
              <a:t>Abordagem baseada em indicadores sociais relacionados às necessidades básicas das pessoas</a:t>
            </a:r>
          </a:p>
          <a:p>
            <a:r>
              <a:rPr lang="pt-BR" dirty="0" smtClean="0"/>
              <a:t>Por exemplo, usar indicadores relacionados à desnutrição (peso e altura para crianças, por exemplo) como uma medida da pobreza ; ou então, taxa de mortalidade infantil, ou expectativa de vida são todos indicadores relacionados à pobreza extrema.  </a:t>
            </a:r>
          </a:p>
          <a:p>
            <a:r>
              <a:rPr lang="pt-BR" dirty="0" smtClean="0"/>
              <a:t>Essa abordagem se refere à ideia de pobreza absoluta (‘pobres’ são as pessoas cujas necessidades básicas (no caso alimentação) não estão sendo atendidas)</a:t>
            </a:r>
          </a:p>
          <a:p>
            <a:endParaRPr lang="pt-BR" dirty="0"/>
          </a:p>
        </p:txBody>
      </p:sp>
    </p:spTree>
    <p:extLst>
      <p:ext uri="{BB962C8B-B14F-4D97-AF65-F5344CB8AC3E}">
        <p14:creationId xmlns:p14="http://schemas.microsoft.com/office/powerpoint/2010/main" val="1867495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Basic </a:t>
            </a:r>
            <a:r>
              <a:rPr lang="pt-BR" dirty="0" err="1" smtClean="0"/>
              <a:t>needs</a:t>
            </a:r>
            <a:endParaRPr lang="pt-BR" dirty="0"/>
          </a:p>
        </p:txBody>
      </p:sp>
      <p:sp>
        <p:nvSpPr>
          <p:cNvPr id="3" name="Espaço Reservado para Conteúdo 2"/>
          <p:cNvSpPr>
            <a:spLocks noGrp="1"/>
          </p:cNvSpPr>
          <p:nvPr>
            <p:ph idx="1"/>
          </p:nvPr>
        </p:nvSpPr>
        <p:spPr/>
        <p:txBody>
          <a:bodyPr>
            <a:normAutofit/>
          </a:bodyPr>
          <a:lstStyle/>
          <a:p>
            <a:r>
              <a:rPr lang="pt-BR" dirty="0" smtClean="0"/>
              <a:t>Essa abordagem abre diversas possibilidades e podemos pensar em estabelecer parâmetros para diferentes necessidades básicas </a:t>
            </a:r>
          </a:p>
          <a:p>
            <a:r>
              <a:rPr lang="pt-BR" dirty="0" smtClean="0"/>
              <a:t>E de fato, quais indicadores/parâmetros escolher vai depender da situação econômica de cada sociedade</a:t>
            </a:r>
          </a:p>
          <a:p>
            <a:pPr lvl="1"/>
            <a:r>
              <a:rPr lang="pt-BR" dirty="0" smtClean="0"/>
              <a:t>Aprender a ler e escrever; em países onde a alfabetização é generalizada esse critério não será bom para identificar os pobres  </a:t>
            </a:r>
          </a:p>
          <a:p>
            <a:endParaRPr lang="pt-BR" dirty="0"/>
          </a:p>
        </p:txBody>
      </p:sp>
    </p:spTree>
    <p:extLst>
      <p:ext uri="{BB962C8B-B14F-4D97-AF65-F5344CB8AC3E}">
        <p14:creationId xmlns:p14="http://schemas.microsoft.com/office/powerpoint/2010/main" val="3475045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Basic </a:t>
            </a:r>
            <a:r>
              <a:rPr lang="pt-BR" dirty="0" err="1" smtClean="0"/>
              <a:t>needs</a:t>
            </a:r>
            <a:endParaRPr lang="pt-BR" dirty="0"/>
          </a:p>
        </p:txBody>
      </p:sp>
      <p:sp>
        <p:nvSpPr>
          <p:cNvPr id="3" name="Espaço Reservado para Conteúdo 2"/>
          <p:cNvSpPr>
            <a:spLocks noGrp="1"/>
          </p:cNvSpPr>
          <p:nvPr>
            <p:ph idx="1"/>
          </p:nvPr>
        </p:nvSpPr>
        <p:spPr>
          <a:xfrm>
            <a:off x="457200" y="1600200"/>
            <a:ext cx="8229600" cy="4781128"/>
          </a:xfrm>
        </p:spPr>
        <p:txBody>
          <a:bodyPr>
            <a:normAutofit lnSpcReduction="10000"/>
          </a:bodyPr>
          <a:lstStyle/>
          <a:p>
            <a:r>
              <a:rPr lang="pt-BR" dirty="0" smtClean="0"/>
              <a:t>Mas, seria possível então estabelecer parâmetros mais altos (todas as crianças tem que concluir o ensino fundamental) e, nesse sentido, nos aproximaríamos mais da abordagem relativa.</a:t>
            </a:r>
          </a:p>
          <a:p>
            <a:r>
              <a:rPr lang="pt-BR" dirty="0" smtClean="0"/>
              <a:t>Enfim, há um grande espaço para se definir quais são essas necessidades básicas, de forma a ordenar os pobres de acordo com o numero de necessidades básicas não atendidas.</a:t>
            </a:r>
            <a:endParaRPr lang="pt-BR" dirty="0"/>
          </a:p>
        </p:txBody>
      </p:sp>
    </p:spTree>
    <p:extLst>
      <p:ext uri="{BB962C8B-B14F-4D97-AF65-F5344CB8AC3E}">
        <p14:creationId xmlns:p14="http://schemas.microsoft.com/office/powerpoint/2010/main" val="270386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Basic </a:t>
            </a:r>
            <a:r>
              <a:rPr lang="pt-BR" dirty="0" err="1" smtClean="0"/>
              <a:t>needs</a:t>
            </a:r>
            <a:endParaRPr lang="pt-BR" dirty="0"/>
          </a:p>
        </p:txBody>
      </p:sp>
      <p:sp>
        <p:nvSpPr>
          <p:cNvPr id="3" name="Espaço Reservado para Conteúdo 2"/>
          <p:cNvSpPr>
            <a:spLocks noGrp="1"/>
          </p:cNvSpPr>
          <p:nvPr>
            <p:ph idx="1"/>
          </p:nvPr>
        </p:nvSpPr>
        <p:spPr/>
        <p:txBody>
          <a:bodyPr>
            <a:normAutofit/>
          </a:bodyPr>
          <a:lstStyle/>
          <a:p>
            <a:r>
              <a:rPr lang="pt-BR" dirty="0" smtClean="0"/>
              <a:t>Diferenças principais com relação a abordagem da linha de pobreza:</a:t>
            </a:r>
          </a:p>
          <a:p>
            <a:pPr lvl="1"/>
            <a:r>
              <a:rPr lang="pt-BR" dirty="0" smtClean="0"/>
              <a:t>usa </a:t>
            </a:r>
            <a:r>
              <a:rPr lang="pt-BR" dirty="0"/>
              <a:t>os ‘resultados’ do processo e não os ‘insumos’</a:t>
            </a:r>
          </a:p>
          <a:p>
            <a:pPr lvl="1"/>
            <a:r>
              <a:rPr lang="pt-BR" dirty="0" smtClean="0"/>
              <a:t>Estabelece objetivos para a sociedade como um todo, não delimitando uma subpopulação pobre</a:t>
            </a:r>
          </a:p>
          <a:p>
            <a:pPr lvl="1"/>
            <a:r>
              <a:rPr lang="pt-BR" dirty="0" smtClean="0"/>
              <a:t>Dá ênfase ao caráter multidimensional da pobreza</a:t>
            </a:r>
          </a:p>
          <a:p>
            <a:pPr lvl="1"/>
            <a:endParaRPr lang="pt-BR" dirty="0"/>
          </a:p>
        </p:txBody>
      </p:sp>
    </p:spTree>
    <p:extLst>
      <p:ext uri="{BB962C8B-B14F-4D97-AF65-F5344CB8AC3E}">
        <p14:creationId xmlns:p14="http://schemas.microsoft.com/office/powerpoint/2010/main" val="34946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r>
              <a:rPr lang="pt-BR" dirty="0" smtClean="0"/>
              <a:t>Dificuldades operacionais</a:t>
            </a:r>
            <a:endParaRPr lang="pt-BR" dirty="0"/>
          </a:p>
        </p:txBody>
      </p:sp>
      <p:sp>
        <p:nvSpPr>
          <p:cNvPr id="3" name="Espaço Reservado para Conteúdo 2"/>
          <p:cNvSpPr>
            <a:spLocks noGrp="1"/>
          </p:cNvSpPr>
          <p:nvPr>
            <p:ph idx="1"/>
          </p:nvPr>
        </p:nvSpPr>
        <p:spPr>
          <a:xfrm>
            <a:off x="457200" y="980728"/>
            <a:ext cx="8229600" cy="5145435"/>
          </a:xfrm>
        </p:spPr>
        <p:txBody>
          <a:bodyPr>
            <a:normAutofit/>
          </a:bodyPr>
          <a:lstStyle/>
          <a:p>
            <a:r>
              <a:rPr lang="pt-BR" dirty="0"/>
              <a:t>U</a:t>
            </a:r>
            <a:r>
              <a:rPr lang="pt-BR" dirty="0" smtClean="0"/>
              <a:t>sar múltiplos indicadores: dificuldades para interpretar resultados e fazer comparações</a:t>
            </a:r>
          </a:p>
          <a:p>
            <a:r>
              <a:rPr lang="pt-BR" dirty="0" smtClean="0"/>
              <a:t>Busca por um indicador sintético</a:t>
            </a:r>
          </a:p>
          <a:p>
            <a:r>
              <a:rPr lang="pt-BR" dirty="0" smtClean="0"/>
              <a:t>Exemplo: IDH – </a:t>
            </a:r>
            <a:r>
              <a:rPr lang="pt-BR" dirty="0"/>
              <a:t>Í</a:t>
            </a:r>
            <a:r>
              <a:rPr lang="pt-BR" dirty="0" smtClean="0"/>
              <a:t>ndice de Desenvolvimento Humano – divulgado pela 1ª vez em 1990</a:t>
            </a:r>
          </a:p>
          <a:p>
            <a:r>
              <a:rPr lang="pt-BR" dirty="0" smtClean="0"/>
              <a:t>Foi criado tendo como base o PQLI – </a:t>
            </a:r>
            <a:r>
              <a:rPr lang="pt-BR" dirty="0" err="1" smtClean="0"/>
              <a:t>physical</a:t>
            </a:r>
            <a:r>
              <a:rPr lang="pt-BR" dirty="0" smtClean="0"/>
              <a:t> </a:t>
            </a:r>
            <a:r>
              <a:rPr lang="pt-BR" dirty="0" err="1" smtClean="0"/>
              <a:t>quality</a:t>
            </a:r>
            <a:r>
              <a:rPr lang="pt-BR" dirty="0" smtClean="0"/>
              <a:t> </a:t>
            </a:r>
            <a:r>
              <a:rPr lang="pt-BR" dirty="0" err="1" smtClean="0"/>
              <a:t>of</a:t>
            </a:r>
            <a:r>
              <a:rPr lang="pt-BR" dirty="0" smtClean="0"/>
              <a:t> </a:t>
            </a:r>
            <a:r>
              <a:rPr lang="pt-BR" dirty="0" err="1" smtClean="0"/>
              <a:t>life</a:t>
            </a:r>
            <a:r>
              <a:rPr lang="pt-BR" dirty="0" smtClean="0"/>
              <a:t> index – Morris e </a:t>
            </a:r>
            <a:r>
              <a:rPr lang="pt-BR" dirty="0" err="1" smtClean="0"/>
              <a:t>Liser</a:t>
            </a:r>
            <a:r>
              <a:rPr lang="pt-BR" dirty="0" smtClean="0"/>
              <a:t> (1977): mortalidade infantil, esperança de vida com um ano de idade e taxa de alfabetização</a:t>
            </a:r>
            <a:endParaRPr lang="pt-BR" dirty="0"/>
          </a:p>
        </p:txBody>
      </p:sp>
      <p:cxnSp>
        <p:nvCxnSpPr>
          <p:cNvPr id="5" name="Conector de seta reta 4"/>
          <p:cNvCxnSpPr/>
          <p:nvPr/>
        </p:nvCxnSpPr>
        <p:spPr>
          <a:xfrm flipH="1">
            <a:off x="2483768" y="5301208"/>
            <a:ext cx="158417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395536" y="6165304"/>
            <a:ext cx="8388424" cy="369332"/>
          </a:xfrm>
          <a:prstGeom prst="rect">
            <a:avLst/>
          </a:prstGeom>
          <a:noFill/>
        </p:spPr>
        <p:txBody>
          <a:bodyPr wrap="square" rtlCol="0">
            <a:spAutoFit/>
          </a:bodyPr>
          <a:lstStyle/>
          <a:p>
            <a:r>
              <a:rPr lang="pt-BR" dirty="0" smtClean="0"/>
              <a:t>Não usam renda...e espelham resultados relacionados à qualidade de vida...</a:t>
            </a:r>
            <a:endParaRPr lang="pt-BR" dirty="0"/>
          </a:p>
        </p:txBody>
      </p:sp>
    </p:spTree>
    <p:extLst>
      <p:ext uri="{BB962C8B-B14F-4D97-AF65-F5344CB8AC3E}">
        <p14:creationId xmlns:p14="http://schemas.microsoft.com/office/powerpoint/2010/main" val="1188134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Dificuldades operacionais</a:t>
            </a:r>
            <a:endParaRPr lang="pt-BR" dirty="0"/>
          </a:p>
        </p:txBody>
      </p:sp>
      <p:sp>
        <p:nvSpPr>
          <p:cNvPr id="3" name="Espaço Reservado para Conteúdo 2"/>
          <p:cNvSpPr>
            <a:spLocks noGrp="1"/>
          </p:cNvSpPr>
          <p:nvPr>
            <p:ph idx="1"/>
          </p:nvPr>
        </p:nvSpPr>
        <p:spPr/>
        <p:txBody>
          <a:bodyPr>
            <a:normAutofit lnSpcReduction="10000"/>
          </a:bodyPr>
          <a:lstStyle/>
          <a:p>
            <a:r>
              <a:rPr lang="pt-BR" i="1" dirty="0" smtClean="0"/>
              <a:t>No entanto, ao usar ‘taxa de alfabetização’ o índice deixa de ser puramente ‘físico’ e culturalmente neutro, e passa a valorar, em parte, o progresso social</a:t>
            </a:r>
            <a:r>
              <a:rPr lang="pt-BR" dirty="0" smtClean="0"/>
              <a:t>...</a:t>
            </a:r>
          </a:p>
          <a:p>
            <a:r>
              <a:rPr lang="pt-BR" dirty="0" err="1" smtClean="0"/>
              <a:t>Sen</a:t>
            </a:r>
            <a:r>
              <a:rPr lang="pt-BR" dirty="0" smtClean="0"/>
              <a:t> (1980): </a:t>
            </a:r>
            <a:r>
              <a:rPr lang="pt-BR" dirty="0"/>
              <a:t>í</a:t>
            </a:r>
            <a:r>
              <a:rPr lang="pt-BR" dirty="0" smtClean="0"/>
              <a:t>ndice é muito restrito.... </a:t>
            </a:r>
            <a:r>
              <a:rPr lang="pt-BR" i="1" dirty="0" smtClean="0"/>
              <a:t>Não capta o sofrimento da fome e de outras privações, que não se refletem adequadamente nas estatísticas de mortalidade</a:t>
            </a:r>
            <a:endParaRPr lang="pt-BR" i="1" dirty="0"/>
          </a:p>
        </p:txBody>
      </p:sp>
    </p:spTree>
    <p:extLst>
      <p:ext uri="{BB962C8B-B14F-4D97-AF65-F5344CB8AC3E}">
        <p14:creationId xmlns:p14="http://schemas.microsoft.com/office/powerpoint/2010/main" val="2285464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t>IDH</a:t>
            </a:r>
            <a:endParaRPr lang="pt-BR" dirty="0"/>
          </a:p>
        </p:txBody>
      </p:sp>
      <p:sp>
        <p:nvSpPr>
          <p:cNvPr id="3" name="Espaço Reservado para Conteúdo 2"/>
          <p:cNvSpPr>
            <a:spLocks noGrp="1"/>
          </p:cNvSpPr>
          <p:nvPr>
            <p:ph idx="1"/>
          </p:nvPr>
        </p:nvSpPr>
        <p:spPr>
          <a:xfrm>
            <a:off x="457200" y="1124745"/>
            <a:ext cx="8229600" cy="5400600"/>
          </a:xfrm>
        </p:spPr>
        <p:txBody>
          <a:bodyPr>
            <a:normAutofit fontScale="85000" lnSpcReduction="20000"/>
          </a:bodyPr>
          <a:lstStyle/>
          <a:p>
            <a:r>
              <a:rPr lang="pt-BR" i="1" dirty="0"/>
              <a:t>O Índice de Desenvolvimento Humano (IDH) é uma medida resumida do progresso a longo prazo em três dimensões básicas do desenvolvimento humano: renda, educação e saúde. </a:t>
            </a:r>
          </a:p>
          <a:p>
            <a:r>
              <a:rPr lang="pt-BR" i="1" dirty="0" smtClean="0"/>
              <a:t>O </a:t>
            </a:r>
            <a:r>
              <a:rPr lang="pt-BR" i="1" dirty="0"/>
              <a:t>objetivo da criação do IDH foi o de oferecer um contraponto a outro indicador muito utilizado, o Produto Interno Bruto (PIB) per capita, que considera apenas a dimensão econômica do desenvolvimento. </a:t>
            </a:r>
            <a:endParaRPr lang="pt-BR" i="1" dirty="0" smtClean="0"/>
          </a:p>
          <a:p>
            <a:r>
              <a:rPr lang="pt-BR" i="1" dirty="0" smtClean="0"/>
              <a:t>Criado </a:t>
            </a:r>
            <a:r>
              <a:rPr lang="pt-BR" i="1" dirty="0"/>
              <a:t>por </a:t>
            </a:r>
            <a:r>
              <a:rPr lang="pt-BR" i="1" dirty="0" err="1"/>
              <a:t>Mahbub</a:t>
            </a:r>
            <a:r>
              <a:rPr lang="pt-BR" i="1" dirty="0"/>
              <a:t> </a:t>
            </a:r>
            <a:r>
              <a:rPr lang="pt-BR" i="1" dirty="0" err="1"/>
              <a:t>ul</a:t>
            </a:r>
            <a:r>
              <a:rPr lang="pt-BR" i="1" dirty="0"/>
              <a:t> </a:t>
            </a:r>
            <a:r>
              <a:rPr lang="pt-BR" i="1" dirty="0" err="1"/>
              <a:t>Haq</a:t>
            </a:r>
            <a:r>
              <a:rPr lang="pt-BR" i="1" dirty="0"/>
              <a:t> com a colaboração do economista indiano Amartya </a:t>
            </a:r>
            <a:r>
              <a:rPr lang="pt-BR" i="1" dirty="0" err="1"/>
              <a:t>Sen</a:t>
            </a:r>
            <a:r>
              <a:rPr lang="pt-BR" i="1" dirty="0"/>
              <a:t>, ganhador do Prêmio Nobel de Economia de 1998, o IDH pretende ser uma medida geral e sintética que, apesar de ampliar a perspectiva sobre o desenvolvimento humano, não abrange nem esgota todos os aspectos de desenvolvimento.</a:t>
            </a:r>
          </a:p>
        </p:txBody>
      </p:sp>
    </p:spTree>
    <p:extLst>
      <p:ext uri="{BB962C8B-B14F-4D97-AF65-F5344CB8AC3E}">
        <p14:creationId xmlns:p14="http://schemas.microsoft.com/office/powerpoint/2010/main" val="764407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IDH</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t>Média aritmética de três indicadores:</a:t>
            </a:r>
          </a:p>
          <a:p>
            <a:r>
              <a:rPr lang="pt-BR" dirty="0" smtClean="0"/>
              <a:t>Esperança de vida ao nascer</a:t>
            </a:r>
          </a:p>
          <a:p>
            <a:r>
              <a:rPr lang="pt-BR" dirty="0" smtClean="0"/>
              <a:t>Nível educacional</a:t>
            </a:r>
          </a:p>
          <a:p>
            <a:pPr lvl="1"/>
            <a:r>
              <a:rPr lang="pt-BR" dirty="0" smtClean="0"/>
              <a:t>Taxa de matrícula nos três níveis de ensino (1)</a:t>
            </a:r>
          </a:p>
          <a:p>
            <a:pPr lvl="1"/>
            <a:r>
              <a:rPr lang="pt-BR" dirty="0" smtClean="0"/>
              <a:t>Taxa de alfabetização (2)</a:t>
            </a:r>
          </a:p>
          <a:p>
            <a:r>
              <a:rPr lang="pt-BR" dirty="0" smtClean="0">
                <a:solidFill>
                  <a:srgbClr val="FF0000"/>
                </a:solidFill>
              </a:rPr>
              <a:t>PIB per capita</a:t>
            </a:r>
          </a:p>
          <a:p>
            <a:endParaRPr lang="pt-BR" dirty="0"/>
          </a:p>
          <a:p>
            <a:r>
              <a:rPr lang="pt-BR" dirty="0" smtClean="0"/>
              <a:t>Cada um dos indicadores é normalizado entre 0 e 1 e depois calcula-se a média simples [(valor – mínimo) / (máximo – mínimo)]</a:t>
            </a:r>
            <a:endParaRPr lang="pt-BR" dirty="0"/>
          </a:p>
        </p:txBody>
      </p:sp>
    </p:spTree>
    <p:extLst>
      <p:ext uri="{BB962C8B-B14F-4D97-AF65-F5344CB8AC3E}">
        <p14:creationId xmlns:p14="http://schemas.microsoft.com/office/powerpoint/2010/main" val="1730871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IDH</a:t>
            </a:r>
            <a:endParaRPr lang="pt-BR" dirty="0"/>
          </a:p>
        </p:txBody>
      </p:sp>
      <p:sp>
        <p:nvSpPr>
          <p:cNvPr id="3" name="Espaço Reservado para Conteúdo 2"/>
          <p:cNvSpPr>
            <a:spLocks noGrp="1"/>
          </p:cNvSpPr>
          <p:nvPr>
            <p:ph idx="1"/>
          </p:nvPr>
        </p:nvSpPr>
        <p:spPr/>
        <p:txBody>
          <a:bodyPr/>
          <a:lstStyle/>
          <a:p>
            <a:r>
              <a:rPr lang="pt-BR" dirty="0" smtClean="0"/>
              <a:t>Ainda não resolve o problema da comparação e monitoração: indicadores se baseiam nas médias e não permitem monitorar situações de bolsões de pobreza</a:t>
            </a:r>
          </a:p>
          <a:p>
            <a:r>
              <a:rPr lang="pt-BR" dirty="0" smtClean="0"/>
              <a:t>IDH não permite diferenciar, a um dado nível de renda per capita, situações de extrema pobreza em função da concentração da renda </a:t>
            </a:r>
            <a:endParaRPr lang="pt-BR" dirty="0"/>
          </a:p>
        </p:txBody>
      </p:sp>
    </p:spTree>
    <p:extLst>
      <p:ext uri="{BB962C8B-B14F-4D97-AF65-F5344CB8AC3E}">
        <p14:creationId xmlns:p14="http://schemas.microsoft.com/office/powerpoint/2010/main" val="2489170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t>conceito</a:t>
            </a:r>
            <a:endParaRPr lang="pt-BR" dirty="0"/>
          </a:p>
        </p:txBody>
      </p:sp>
      <p:sp>
        <p:nvSpPr>
          <p:cNvPr id="3" name="Espaço Reservado para Conteúdo 2"/>
          <p:cNvSpPr>
            <a:spLocks noGrp="1"/>
          </p:cNvSpPr>
          <p:nvPr>
            <p:ph idx="1"/>
          </p:nvPr>
        </p:nvSpPr>
        <p:spPr>
          <a:xfrm>
            <a:off x="457200" y="1196752"/>
            <a:ext cx="8435280" cy="5328592"/>
          </a:xfrm>
        </p:spPr>
        <p:txBody>
          <a:bodyPr>
            <a:normAutofit fontScale="92500" lnSpcReduction="20000"/>
          </a:bodyPr>
          <a:lstStyle/>
          <a:p>
            <a:r>
              <a:rPr lang="pt-BR" dirty="0" smtClean="0"/>
              <a:t>Qual o conceito de pobreza usar? Quais instrumentos usar para sua mensuração? </a:t>
            </a:r>
          </a:p>
          <a:p>
            <a:r>
              <a:rPr lang="pt-BR" dirty="0" err="1" smtClean="0"/>
              <a:t>Resp</a:t>
            </a:r>
            <a:r>
              <a:rPr lang="pt-BR" dirty="0" smtClean="0"/>
              <a:t>: depende de cada realidade social</a:t>
            </a:r>
          </a:p>
          <a:p>
            <a:r>
              <a:rPr lang="pt-BR" dirty="0" smtClean="0"/>
              <a:t>No contexto abaixo...</a:t>
            </a:r>
            <a:endParaRPr lang="pt-BR" dirty="0"/>
          </a:p>
          <a:p>
            <a:pPr fontAlgn="base"/>
            <a:r>
              <a:rPr lang="pt-BR" dirty="0" smtClean="0"/>
              <a:t>“</a:t>
            </a:r>
            <a:r>
              <a:rPr lang="en-US" dirty="0"/>
              <a:t>According to the most recent estimates, in 2011, 17 percent of people in the developing world lived at or below $1.25 a day. That’s down from 43 percent in 1990 and 52 percent in </a:t>
            </a:r>
            <a:r>
              <a:rPr lang="en-US" dirty="0" smtClean="0"/>
              <a:t>1981</a:t>
            </a:r>
            <a:r>
              <a:rPr lang="en-US" dirty="0"/>
              <a:t> </a:t>
            </a:r>
            <a:r>
              <a:rPr lang="en-US" dirty="0" smtClean="0"/>
              <a:t>(</a:t>
            </a:r>
            <a:r>
              <a:rPr lang="en-US" dirty="0" err="1" smtClean="0"/>
              <a:t>estimativas</a:t>
            </a:r>
            <a:r>
              <a:rPr lang="en-US" dirty="0" smtClean="0"/>
              <a:t> do Banco Mundial).”</a:t>
            </a:r>
          </a:p>
          <a:p>
            <a:pPr fontAlgn="base"/>
            <a:r>
              <a:rPr lang="en-US" dirty="0" smtClean="0"/>
              <a:t>… o </a:t>
            </a:r>
            <a:r>
              <a:rPr lang="en-US" dirty="0" err="1" smtClean="0"/>
              <a:t>objetivo</a:t>
            </a:r>
            <a:r>
              <a:rPr lang="en-US" dirty="0" smtClean="0"/>
              <a:t> é </a:t>
            </a:r>
            <a:r>
              <a:rPr lang="en-US" dirty="0" err="1" smtClean="0"/>
              <a:t>pensar</a:t>
            </a:r>
            <a:r>
              <a:rPr lang="en-US" dirty="0" smtClean="0"/>
              <a:t> no </a:t>
            </a:r>
            <a:r>
              <a:rPr lang="en-US" dirty="0" err="1" smtClean="0"/>
              <a:t>montante</a:t>
            </a:r>
            <a:r>
              <a:rPr lang="en-US" dirty="0" smtClean="0"/>
              <a:t> de </a:t>
            </a:r>
            <a:r>
              <a:rPr lang="en-US" dirty="0" err="1" smtClean="0"/>
              <a:t>pessoas</a:t>
            </a:r>
            <a:r>
              <a:rPr lang="en-US" dirty="0" smtClean="0"/>
              <a:t> </a:t>
            </a:r>
            <a:r>
              <a:rPr lang="en-US" dirty="0" err="1" smtClean="0"/>
              <a:t>privadas</a:t>
            </a:r>
            <a:r>
              <a:rPr lang="en-US" dirty="0" smtClean="0"/>
              <a:t> do </a:t>
            </a:r>
            <a:r>
              <a:rPr lang="en-US" dirty="0" err="1" smtClean="0"/>
              <a:t>atendimento</a:t>
            </a:r>
            <a:r>
              <a:rPr lang="en-US" dirty="0" smtClean="0"/>
              <a:t> de </a:t>
            </a:r>
            <a:r>
              <a:rPr lang="en-US" dirty="0" err="1" smtClean="0"/>
              <a:t>suas</a:t>
            </a:r>
            <a:r>
              <a:rPr lang="en-US" dirty="0" smtClean="0"/>
              <a:t> </a:t>
            </a:r>
            <a:r>
              <a:rPr lang="en-US" dirty="0" err="1" smtClean="0"/>
              <a:t>necessidades</a:t>
            </a:r>
            <a:r>
              <a:rPr lang="en-US" dirty="0" smtClean="0"/>
              <a:t> </a:t>
            </a:r>
            <a:r>
              <a:rPr lang="en-US" dirty="0" err="1" smtClean="0"/>
              <a:t>mais</a:t>
            </a:r>
            <a:r>
              <a:rPr lang="en-US" dirty="0" smtClean="0"/>
              <a:t> </a:t>
            </a:r>
            <a:r>
              <a:rPr lang="en-US" dirty="0" err="1" smtClean="0"/>
              <a:t>básicas</a:t>
            </a:r>
            <a:r>
              <a:rPr lang="en-US" dirty="0" smtClean="0"/>
              <a:t>. </a:t>
            </a:r>
          </a:p>
          <a:p>
            <a:pPr fontAlgn="base"/>
            <a:endParaRPr lang="pt-BR" dirty="0"/>
          </a:p>
        </p:txBody>
      </p:sp>
    </p:spTree>
    <p:extLst>
      <p:ext uri="{BB962C8B-B14F-4D97-AF65-F5344CB8AC3E}">
        <p14:creationId xmlns:p14="http://schemas.microsoft.com/office/powerpoint/2010/main" val="2157978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pt-BR" dirty="0" smtClean="0"/>
              <a:t>IPH</a:t>
            </a:r>
            <a:endParaRPr lang="pt-BR" dirty="0"/>
          </a:p>
        </p:txBody>
      </p:sp>
      <p:sp>
        <p:nvSpPr>
          <p:cNvPr id="3" name="Espaço Reservado para Conteúdo 2"/>
          <p:cNvSpPr>
            <a:spLocks noGrp="1"/>
          </p:cNvSpPr>
          <p:nvPr>
            <p:ph idx="1"/>
          </p:nvPr>
        </p:nvSpPr>
        <p:spPr>
          <a:xfrm>
            <a:off x="457200" y="1340768"/>
            <a:ext cx="8229600" cy="5256584"/>
          </a:xfrm>
        </p:spPr>
        <p:txBody>
          <a:bodyPr>
            <a:normAutofit fontScale="77500" lnSpcReduction="20000"/>
          </a:bodyPr>
          <a:lstStyle/>
          <a:p>
            <a:r>
              <a:rPr lang="pt-BR" dirty="0" smtClean="0"/>
              <a:t>Índice de Pobreza Humano – PNUD – 1997</a:t>
            </a:r>
          </a:p>
          <a:p>
            <a:pPr lvl="1"/>
            <a:r>
              <a:rPr lang="pt-BR" dirty="0" smtClean="0"/>
              <a:t>Trata países em vias de desenvolvimento diferente de países industrializados (</a:t>
            </a:r>
            <a:r>
              <a:rPr lang="pt-BR" dirty="0" smtClean="0">
                <a:solidFill>
                  <a:srgbClr val="FF0000"/>
                </a:solidFill>
              </a:rPr>
              <a:t>IPH-1</a:t>
            </a:r>
            <a:r>
              <a:rPr lang="pt-BR" dirty="0" smtClean="0"/>
              <a:t> e </a:t>
            </a:r>
            <a:r>
              <a:rPr lang="pt-BR" dirty="0" smtClean="0">
                <a:solidFill>
                  <a:schemeClr val="accent1"/>
                </a:solidFill>
              </a:rPr>
              <a:t>IPH-2</a:t>
            </a:r>
            <a:r>
              <a:rPr lang="pt-BR" dirty="0" smtClean="0"/>
              <a:t>)</a:t>
            </a:r>
          </a:p>
          <a:p>
            <a:r>
              <a:rPr lang="pt-BR" dirty="0" smtClean="0"/>
              <a:t>Três componentes:</a:t>
            </a:r>
          </a:p>
          <a:p>
            <a:pPr>
              <a:buFont typeface="Wingdings" panose="05000000000000000000" pitchFamily="2" charset="2"/>
              <a:buChar char="ü"/>
            </a:pPr>
            <a:r>
              <a:rPr lang="pt-BR" dirty="0" smtClean="0">
                <a:solidFill>
                  <a:srgbClr val="00B050"/>
                </a:solidFill>
              </a:rPr>
              <a:t>% de pessoas com esperança de vida inferior aos 40 anos;</a:t>
            </a:r>
          </a:p>
          <a:p>
            <a:pPr>
              <a:buFont typeface="Wingdings" panose="05000000000000000000" pitchFamily="2" charset="2"/>
              <a:buChar char="ü"/>
            </a:pPr>
            <a:r>
              <a:rPr lang="pt-BR" dirty="0" smtClean="0">
                <a:solidFill>
                  <a:srgbClr val="00B050"/>
                </a:solidFill>
              </a:rPr>
              <a:t>% de adultos analfabetos</a:t>
            </a:r>
          </a:p>
          <a:p>
            <a:pPr>
              <a:buFont typeface="Wingdings" panose="05000000000000000000" pitchFamily="2" charset="2"/>
              <a:buChar char="ü"/>
            </a:pPr>
            <a:r>
              <a:rPr lang="pt-BR" dirty="0" smtClean="0">
                <a:solidFill>
                  <a:srgbClr val="FF0000"/>
                </a:solidFill>
              </a:rPr>
              <a:t>Media simples entre a % da população sem acesso a agua tratada e a % de crianças menores de 5 anos com peso insuficiente</a:t>
            </a:r>
          </a:p>
          <a:p>
            <a:pPr>
              <a:buFont typeface="Wingdings" panose="05000000000000000000" pitchFamily="2" charset="2"/>
              <a:buChar char="ü"/>
            </a:pPr>
            <a:r>
              <a:rPr lang="pt-BR" dirty="0" smtClean="0">
                <a:solidFill>
                  <a:srgbClr val="0070C0"/>
                </a:solidFill>
              </a:rPr>
              <a:t>% pobres e taxa de desemprego de mais de 12 meses</a:t>
            </a:r>
          </a:p>
          <a:p>
            <a:endParaRPr lang="pt-BR" dirty="0">
              <a:solidFill>
                <a:srgbClr val="0070C0"/>
              </a:solidFill>
            </a:endParaRPr>
          </a:p>
          <a:p>
            <a:pPr marL="0" indent="0">
              <a:buNone/>
            </a:pPr>
            <a:r>
              <a:rPr lang="pt-BR" dirty="0" smtClean="0">
                <a:solidFill>
                  <a:srgbClr val="0070C0"/>
                </a:solidFill>
              </a:rPr>
              <a:t>renda per capita menor do que 50% da renda mediana do país</a:t>
            </a:r>
            <a:endParaRPr lang="pt-BR" dirty="0">
              <a:solidFill>
                <a:srgbClr val="0070C0"/>
              </a:solidFill>
            </a:endParaRPr>
          </a:p>
        </p:txBody>
      </p:sp>
      <p:cxnSp>
        <p:nvCxnSpPr>
          <p:cNvPr id="5" name="Conector de seta reta 4"/>
          <p:cNvCxnSpPr/>
          <p:nvPr/>
        </p:nvCxnSpPr>
        <p:spPr>
          <a:xfrm>
            <a:off x="1547664" y="4797152"/>
            <a:ext cx="0"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986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02630"/>
            <a:ext cx="8229600" cy="634082"/>
          </a:xfrm>
        </p:spPr>
        <p:txBody>
          <a:bodyPr>
            <a:noAutofit/>
          </a:bodyPr>
          <a:lstStyle/>
          <a:p>
            <a:r>
              <a:rPr lang="pt-BR" sz="3600" dirty="0"/>
              <a:t>Í</a:t>
            </a:r>
            <a:r>
              <a:rPr lang="pt-BR" sz="3600" dirty="0" smtClean="0"/>
              <a:t>ndice de Pobreza Multidimensional (IPM)</a:t>
            </a:r>
            <a:endParaRPr lang="pt-BR" sz="3600" dirty="0"/>
          </a:p>
        </p:txBody>
      </p:sp>
      <p:sp>
        <p:nvSpPr>
          <p:cNvPr id="3" name="Espaço Reservado para Conteúdo 2"/>
          <p:cNvSpPr>
            <a:spLocks noGrp="1"/>
          </p:cNvSpPr>
          <p:nvPr>
            <p:ph idx="1"/>
          </p:nvPr>
        </p:nvSpPr>
        <p:spPr>
          <a:xfrm>
            <a:off x="457200" y="1196752"/>
            <a:ext cx="8229600" cy="5472608"/>
          </a:xfrm>
        </p:spPr>
        <p:txBody>
          <a:bodyPr>
            <a:normAutofit fontScale="92500" lnSpcReduction="20000"/>
          </a:bodyPr>
          <a:lstStyle/>
          <a:p>
            <a:pPr fontAlgn="base"/>
            <a:r>
              <a:rPr lang="pt-BR" dirty="0"/>
              <a:t>O IDH 2010 introduziu o Índice de Pobreza Multidimensional (IPM), que identifica privações múltiplas em educação, saúde e padrão de vida nos mesmos domicílios. As dimensões de educação e saúde se baseiam em dois indicadores </a:t>
            </a:r>
            <a:r>
              <a:rPr lang="pt-BR" dirty="0" smtClean="0"/>
              <a:t>cada [nutrição </a:t>
            </a:r>
            <a:r>
              <a:rPr lang="pt-BR" dirty="0"/>
              <a:t>e mortalidade infantil (saúde); anos de escolaridade e crianças matriculadas (educação</a:t>
            </a:r>
            <a:r>
              <a:rPr lang="pt-BR" dirty="0" smtClean="0"/>
              <a:t>);], </a:t>
            </a:r>
            <a:r>
              <a:rPr lang="pt-BR" dirty="0"/>
              <a:t>enquanto a dimensão do padrão de vida se baseia em seis </a:t>
            </a:r>
            <a:r>
              <a:rPr lang="pt-BR" dirty="0" smtClean="0"/>
              <a:t>indicadores (gás </a:t>
            </a:r>
            <a:r>
              <a:rPr lang="pt-BR" dirty="0"/>
              <a:t>de cozinha, sanitários, água, eletricidade, pavimento e bens </a:t>
            </a:r>
            <a:r>
              <a:rPr lang="pt-BR" dirty="0" smtClean="0"/>
              <a:t>domésticos).</a:t>
            </a:r>
          </a:p>
          <a:p>
            <a:pPr fontAlgn="base"/>
            <a:r>
              <a:rPr lang="pt-BR" dirty="0"/>
              <a:t>Todos os indicadores necessários para elaborar o IPM para um domicílio são obtidos pela mesma pesquisa domiciliar.</a:t>
            </a:r>
          </a:p>
          <a:p>
            <a:endParaRPr lang="pt-BR" dirty="0"/>
          </a:p>
        </p:txBody>
      </p:sp>
    </p:spTree>
    <p:extLst>
      <p:ext uri="{BB962C8B-B14F-4D97-AF65-F5344CB8AC3E}">
        <p14:creationId xmlns:p14="http://schemas.microsoft.com/office/powerpoint/2010/main" val="508845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706090"/>
          </a:xfrm>
        </p:spPr>
        <p:txBody>
          <a:bodyPr>
            <a:normAutofit fontScale="90000"/>
          </a:bodyPr>
          <a:lstStyle/>
          <a:p>
            <a:r>
              <a:rPr lang="pt-BR" dirty="0" smtClean="0"/>
              <a:t>IPM</a:t>
            </a:r>
            <a:endParaRPr lang="pt-BR" dirty="0"/>
          </a:p>
        </p:txBody>
      </p:sp>
      <p:sp>
        <p:nvSpPr>
          <p:cNvPr id="3" name="Espaço Reservado para Conteúdo 2"/>
          <p:cNvSpPr>
            <a:spLocks noGrp="1"/>
          </p:cNvSpPr>
          <p:nvPr>
            <p:ph idx="1"/>
          </p:nvPr>
        </p:nvSpPr>
        <p:spPr>
          <a:xfrm>
            <a:off x="446856" y="1268760"/>
            <a:ext cx="8229600" cy="5001419"/>
          </a:xfrm>
        </p:spPr>
        <p:txBody>
          <a:bodyPr>
            <a:normAutofit fontScale="85000" lnSpcReduction="20000"/>
          </a:bodyPr>
          <a:lstStyle/>
          <a:p>
            <a:pPr fontAlgn="base"/>
            <a:r>
              <a:rPr lang="pt-BR" dirty="0"/>
              <a:t>Os indicadores são ponderados e os níveis de privação são computados para cada domicílio na pesquisa. Um corte de 33,3%, que equivale a um terço dos indicadores ponderados, é usado para distinguir entre os pobres e os não pobres. </a:t>
            </a:r>
            <a:endParaRPr lang="pt-BR" dirty="0" smtClean="0"/>
          </a:p>
          <a:p>
            <a:pPr fontAlgn="base"/>
            <a:r>
              <a:rPr lang="pt-BR" dirty="0" smtClean="0"/>
              <a:t>Se </a:t>
            </a:r>
            <a:r>
              <a:rPr lang="pt-BR" dirty="0"/>
              <a:t>o nível de privação domiciliar for 33,3% ou maior, esse domicílio (e todos nele) é </a:t>
            </a:r>
            <a:r>
              <a:rPr lang="pt-BR" dirty="0" err="1"/>
              <a:t>multidimensionalmente</a:t>
            </a:r>
            <a:r>
              <a:rPr lang="pt-BR" dirty="0"/>
              <a:t> pobre. </a:t>
            </a:r>
            <a:endParaRPr lang="pt-BR" dirty="0" smtClean="0"/>
          </a:p>
          <a:p>
            <a:pPr fontAlgn="base"/>
            <a:r>
              <a:rPr lang="pt-BR" dirty="0" smtClean="0"/>
              <a:t>Os </a:t>
            </a:r>
            <a:r>
              <a:rPr lang="pt-BR" dirty="0"/>
              <a:t>domicílios com um nível de privação maior que ou igual a 20%, mas menor que 33,3%, são vulneráveis ou estão em risco de se tornarem </a:t>
            </a:r>
            <a:r>
              <a:rPr lang="pt-BR" dirty="0" err="1"/>
              <a:t>multidimensionalmente</a:t>
            </a:r>
            <a:r>
              <a:rPr lang="pt-BR" dirty="0"/>
              <a:t> pobres.</a:t>
            </a:r>
          </a:p>
          <a:p>
            <a:pPr fontAlgn="base"/>
            <a:r>
              <a:rPr lang="pt-BR" dirty="0"/>
              <a:t>O IPM substituiu o IPH.</a:t>
            </a:r>
          </a:p>
          <a:p>
            <a:endParaRPr lang="pt-BR" dirty="0"/>
          </a:p>
        </p:txBody>
      </p:sp>
    </p:spTree>
    <p:extLst>
      <p:ext uri="{BB962C8B-B14F-4D97-AF65-F5344CB8AC3E}">
        <p14:creationId xmlns:p14="http://schemas.microsoft.com/office/powerpoint/2010/main" val="9479209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7010"/>
            <a:ext cx="5400600" cy="6666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5594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8640"/>
            <a:ext cx="5544616" cy="6508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lipse 1"/>
          <p:cNvSpPr/>
          <p:nvPr/>
        </p:nvSpPr>
        <p:spPr>
          <a:xfrm>
            <a:off x="395536" y="4910725"/>
            <a:ext cx="6264696" cy="3960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p:cNvSpPr txBox="1"/>
          <p:nvPr/>
        </p:nvSpPr>
        <p:spPr>
          <a:xfrm>
            <a:off x="6948264" y="2132856"/>
            <a:ext cx="2016224" cy="646331"/>
          </a:xfrm>
          <a:prstGeom prst="rect">
            <a:avLst/>
          </a:prstGeom>
          <a:noFill/>
        </p:spPr>
        <p:txBody>
          <a:bodyPr wrap="square" rtlCol="0">
            <a:spAutoFit/>
          </a:bodyPr>
          <a:lstStyle/>
          <a:p>
            <a:r>
              <a:rPr lang="pt-BR" dirty="0" smtClean="0"/>
              <a:t>Ao todo são 187 países.</a:t>
            </a:r>
            <a:endParaRPr lang="pt-BR" dirty="0"/>
          </a:p>
        </p:txBody>
      </p:sp>
    </p:spTree>
    <p:extLst>
      <p:ext uri="{BB962C8B-B14F-4D97-AF65-F5344CB8AC3E}">
        <p14:creationId xmlns:p14="http://schemas.microsoft.com/office/powerpoint/2010/main" val="2073755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3182"/>
            <a:ext cx="5184576" cy="641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ângulo 1"/>
          <p:cNvSpPr/>
          <p:nvPr/>
        </p:nvSpPr>
        <p:spPr>
          <a:xfrm>
            <a:off x="5436096" y="1124744"/>
            <a:ext cx="3635896" cy="646331"/>
          </a:xfrm>
          <a:prstGeom prst="rect">
            <a:avLst/>
          </a:prstGeom>
        </p:spPr>
        <p:txBody>
          <a:bodyPr wrap="square">
            <a:spAutoFit/>
          </a:bodyPr>
          <a:lstStyle/>
          <a:p>
            <a:r>
              <a:rPr lang="pt-BR" dirty="0"/>
              <a:t>http://www.pnud.org.br/atlas/ranking/Ranking-IDH-Global-2013.aspx</a:t>
            </a:r>
          </a:p>
        </p:txBody>
      </p:sp>
    </p:spTree>
    <p:extLst>
      <p:ext uri="{BB962C8B-B14F-4D97-AF65-F5344CB8AC3E}">
        <p14:creationId xmlns:p14="http://schemas.microsoft.com/office/powerpoint/2010/main" val="144644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Relatório PNUD</a:t>
            </a:r>
            <a:endParaRPr lang="pt-BR" dirty="0"/>
          </a:p>
        </p:txBody>
      </p:sp>
      <p:sp>
        <p:nvSpPr>
          <p:cNvPr id="3" name="Espaço Reservado para Conteúdo 2"/>
          <p:cNvSpPr>
            <a:spLocks noGrp="1"/>
          </p:cNvSpPr>
          <p:nvPr>
            <p:ph idx="1"/>
          </p:nvPr>
        </p:nvSpPr>
        <p:spPr/>
        <p:txBody>
          <a:bodyPr/>
          <a:lstStyle/>
          <a:p>
            <a:r>
              <a:rPr lang="pt-BR" dirty="0"/>
              <a:t>http://www.pnud.org.br/arquivos/RDH2014.pdf</a:t>
            </a:r>
          </a:p>
        </p:txBody>
      </p:sp>
    </p:spTree>
    <p:extLst>
      <p:ext uri="{BB962C8B-B14F-4D97-AF65-F5344CB8AC3E}">
        <p14:creationId xmlns:p14="http://schemas.microsoft.com/office/powerpoint/2010/main" val="41310304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Renda e </a:t>
            </a:r>
            <a:r>
              <a:rPr lang="pt-BR" dirty="0" err="1" smtClean="0"/>
              <a:t>basic</a:t>
            </a:r>
            <a:r>
              <a:rPr lang="pt-BR" dirty="0" smtClean="0"/>
              <a:t> </a:t>
            </a:r>
            <a:r>
              <a:rPr lang="pt-BR" dirty="0" err="1" smtClean="0"/>
              <a:t>needs</a:t>
            </a:r>
            <a:endParaRPr lang="pt-BR" dirty="0"/>
          </a:p>
        </p:txBody>
      </p:sp>
      <p:sp>
        <p:nvSpPr>
          <p:cNvPr id="3" name="Espaço Reservado para Conteúdo 2"/>
          <p:cNvSpPr>
            <a:spLocks noGrp="1"/>
          </p:cNvSpPr>
          <p:nvPr>
            <p:ph idx="1"/>
          </p:nvPr>
        </p:nvSpPr>
        <p:spPr/>
        <p:txBody>
          <a:bodyPr/>
          <a:lstStyle/>
          <a:p>
            <a:r>
              <a:rPr lang="pt-BR" dirty="0" smtClean="0"/>
              <a:t>Podem ser vistas como abordagens complementares...</a:t>
            </a:r>
          </a:p>
          <a:p>
            <a:endParaRPr lang="pt-BR" dirty="0" smtClean="0"/>
          </a:p>
          <a:p>
            <a:r>
              <a:rPr lang="pt-BR" dirty="0" smtClean="0"/>
              <a:t>O que usar vai depender da realidade social da localidade... </a:t>
            </a:r>
          </a:p>
          <a:p>
            <a:r>
              <a:rPr lang="pt-BR" dirty="0" smtClean="0"/>
              <a:t>Ler Box “As necessidades de informações estatísticas”.</a:t>
            </a:r>
            <a:endParaRPr lang="pt-BR" dirty="0"/>
          </a:p>
          <a:p>
            <a:endParaRPr lang="pt-BR" dirty="0"/>
          </a:p>
        </p:txBody>
      </p:sp>
    </p:spTree>
    <p:extLst>
      <p:ext uri="{BB962C8B-B14F-4D97-AF65-F5344CB8AC3E}">
        <p14:creationId xmlns:p14="http://schemas.microsoft.com/office/powerpoint/2010/main" val="450180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r>
              <a:rPr lang="pt-BR" dirty="0" smtClean="0"/>
              <a:t>Importância do conceito de pobreza</a:t>
            </a:r>
            <a:endParaRPr lang="pt-BR" dirty="0"/>
          </a:p>
        </p:txBody>
      </p:sp>
      <p:sp>
        <p:nvSpPr>
          <p:cNvPr id="3" name="Espaço Reservado para Conteúdo 2"/>
          <p:cNvSpPr>
            <a:spLocks noGrp="1"/>
          </p:cNvSpPr>
          <p:nvPr>
            <p:ph idx="1"/>
          </p:nvPr>
        </p:nvSpPr>
        <p:spPr>
          <a:xfrm>
            <a:off x="457200" y="1268760"/>
            <a:ext cx="8229600" cy="4968551"/>
          </a:xfrm>
        </p:spPr>
        <p:txBody>
          <a:bodyPr>
            <a:normAutofit fontScale="85000" lnSpcReduction="20000"/>
          </a:bodyPr>
          <a:lstStyle/>
          <a:p>
            <a:r>
              <a:rPr lang="pt-BR" dirty="0" smtClean="0"/>
              <a:t>Definir o conceito de pobreza e como mensurá-la é parte essencial para a aplicação de políticas </a:t>
            </a:r>
            <a:r>
              <a:rPr lang="pt-BR" dirty="0" err="1" smtClean="0"/>
              <a:t>antipobreza</a:t>
            </a:r>
            <a:r>
              <a:rPr lang="pt-BR" dirty="0" smtClean="0"/>
              <a:t> adequadas.</a:t>
            </a:r>
          </a:p>
          <a:p>
            <a:r>
              <a:rPr lang="pt-BR" dirty="0" smtClean="0"/>
              <a:t>Temos que identificar o perfil de pobreza em cada sociedade para poder desenhar a política correta para combatê-la.</a:t>
            </a:r>
          </a:p>
          <a:p>
            <a:r>
              <a:rPr lang="pt-BR" i="1" dirty="0" smtClean="0"/>
              <a:t>A pobreza é generalizada, atingindo a maior parte da população, ou, ao contrário, é geograficamente localizada? Quais são os seus determinantes? É um fenômeno crônico ou está associado a mudanças econômicas e tecnológicas? Quais são seus sintomas principais – subnutrição, baixa escolaridade, falta de acesso a serviços básicos, desemprego ou marginalidade?</a:t>
            </a:r>
          </a:p>
          <a:p>
            <a:endParaRPr lang="pt-BR" dirty="0" smtClean="0"/>
          </a:p>
          <a:p>
            <a:pPr marL="0" indent="0">
              <a:buNone/>
            </a:pPr>
            <a:endParaRPr lang="pt-BR" dirty="0"/>
          </a:p>
        </p:txBody>
      </p:sp>
    </p:spTree>
    <p:extLst>
      <p:ext uri="{BB962C8B-B14F-4D97-AF65-F5344CB8AC3E}">
        <p14:creationId xmlns:p14="http://schemas.microsoft.com/office/powerpoint/2010/main" val="1578249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Pobreza absoluta, pobreza relativa</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As preocupações com pobreza surgem no pós-guerra nos países desenvolvidos. </a:t>
            </a:r>
          </a:p>
          <a:p>
            <a:r>
              <a:rPr lang="pt-BR" dirty="0" smtClean="0"/>
              <a:t>“</a:t>
            </a:r>
            <a:r>
              <a:rPr lang="pt-BR" i="1" dirty="0" smtClean="0"/>
              <a:t>Tratava-se de alertar para situações de privação onde as questões de sobrevivência física não estavam em jogo</a:t>
            </a:r>
            <a:r>
              <a:rPr lang="pt-BR" dirty="0" smtClean="0"/>
              <a:t>.” </a:t>
            </a:r>
          </a:p>
          <a:p>
            <a:r>
              <a:rPr lang="pt-BR" dirty="0" smtClean="0"/>
              <a:t>Isso levou a uma ênfase no conceito de pobreza </a:t>
            </a:r>
            <a:r>
              <a:rPr lang="pt-BR" u="sng" dirty="0" smtClean="0"/>
              <a:t>relativa</a:t>
            </a:r>
            <a:r>
              <a:rPr lang="pt-BR" i="1" dirty="0" smtClean="0"/>
              <a:t>:  Esse conceito (...) implica delimitar um conjunto de indivíduos como relativamente pobres em sociedades onde o mínimo vital já é garantido a todos.</a:t>
            </a:r>
          </a:p>
          <a:p>
            <a:r>
              <a:rPr lang="pt-BR" dirty="0" smtClean="0"/>
              <a:t>Pobreza </a:t>
            </a:r>
            <a:r>
              <a:rPr lang="pt-BR" u="sng" dirty="0" smtClean="0"/>
              <a:t>absoluta</a:t>
            </a:r>
            <a:r>
              <a:rPr lang="pt-BR" dirty="0" smtClean="0"/>
              <a:t>: não atendimento das necessidades vinculadas a um mínimo vital (sobrevivência física).</a:t>
            </a:r>
            <a:r>
              <a:rPr lang="pt-BR" i="1" dirty="0" smtClean="0"/>
              <a:t> </a:t>
            </a:r>
            <a:endParaRPr lang="pt-BR" i="1" dirty="0"/>
          </a:p>
        </p:txBody>
      </p:sp>
    </p:spTree>
    <p:extLst>
      <p:ext uri="{BB962C8B-B14F-4D97-AF65-F5344CB8AC3E}">
        <p14:creationId xmlns:p14="http://schemas.microsoft.com/office/powerpoint/2010/main" val="4082037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renda como critério de pobreza</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Em economias monetizadas, onde a troca mercantil é a prática comum, a forma de operacionalizar o que significa o “atendimento de necessidades básicas” é de forma indireta, via renda.</a:t>
            </a:r>
          </a:p>
          <a:p>
            <a:r>
              <a:rPr lang="pt-BR" dirty="0" smtClean="0"/>
              <a:t>A ideia é avaliar quanto custa uma cesta de bens capaz de atender as necessidades nutricionais de uma pessoa da população de interesse. Esse valor é denominado linha de indigência. </a:t>
            </a:r>
            <a:endParaRPr lang="pt-BR" dirty="0"/>
          </a:p>
        </p:txBody>
      </p:sp>
    </p:spTree>
    <p:extLst>
      <p:ext uri="{BB962C8B-B14F-4D97-AF65-F5344CB8AC3E}">
        <p14:creationId xmlns:p14="http://schemas.microsoft.com/office/powerpoint/2010/main" val="2681567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renda como critério de pobreza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Quando nos referimos a um conjunto mais amplo de necessidades </a:t>
            </a:r>
            <a:r>
              <a:rPr lang="pt-BR" dirty="0" smtClean="0">
                <a:sym typeface="Wingdings" panose="05000000000000000000" pitchFamily="2" charset="2"/>
              </a:rPr>
              <a:t> linha de pobreza</a:t>
            </a:r>
          </a:p>
          <a:p>
            <a:r>
              <a:rPr lang="pt-BR" dirty="0" smtClean="0">
                <a:sym typeface="Wingdings" panose="05000000000000000000" pitchFamily="2" charset="2"/>
              </a:rPr>
              <a:t>Na pratica, esses cálculos tem várias dificuldades que nós veremos mais adiante.</a:t>
            </a:r>
          </a:p>
          <a:p>
            <a:r>
              <a:rPr lang="pt-BR" dirty="0" smtClean="0">
                <a:sym typeface="Wingdings" panose="05000000000000000000" pitchFamily="2" charset="2"/>
              </a:rPr>
              <a:t>No caso das linhas relativas, estas estão bastante relacionadas às questões de distribuição de renda. Em geral, são estabelecidas com base na renda média ou mediana de uma população. </a:t>
            </a:r>
            <a:endParaRPr lang="pt-BR" dirty="0"/>
          </a:p>
        </p:txBody>
      </p:sp>
    </p:spTree>
    <p:extLst>
      <p:ext uri="{BB962C8B-B14F-4D97-AF65-F5344CB8AC3E}">
        <p14:creationId xmlns:p14="http://schemas.microsoft.com/office/powerpoint/2010/main" val="131501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Pobreza absoluta, pobreza relativa</a:t>
            </a:r>
            <a:endParaRPr lang="pt-BR" dirty="0"/>
          </a:p>
        </p:txBody>
      </p:sp>
      <p:sp>
        <p:nvSpPr>
          <p:cNvPr id="3" name="Espaço Reservado para Conteúdo 2"/>
          <p:cNvSpPr>
            <a:spLocks noGrp="1"/>
          </p:cNvSpPr>
          <p:nvPr>
            <p:ph idx="1"/>
          </p:nvPr>
        </p:nvSpPr>
        <p:spPr>
          <a:xfrm>
            <a:off x="457200" y="1600200"/>
            <a:ext cx="8229600" cy="4853136"/>
          </a:xfrm>
        </p:spPr>
        <p:txBody>
          <a:bodyPr>
            <a:normAutofit fontScale="92500" lnSpcReduction="10000"/>
          </a:bodyPr>
          <a:lstStyle/>
          <a:p>
            <a:r>
              <a:rPr lang="pt-BR" dirty="0" smtClean="0"/>
              <a:t>Exemplos de linhas relativas:</a:t>
            </a:r>
          </a:p>
          <a:p>
            <a:pPr lvl="1"/>
            <a:r>
              <a:rPr lang="pt-BR" dirty="0" smtClean="0"/>
              <a:t>União Europeia: linha relativa = 60% da renda mediana</a:t>
            </a:r>
          </a:p>
          <a:p>
            <a:pPr lvl="1"/>
            <a:r>
              <a:rPr lang="pt-BR" dirty="0" smtClean="0"/>
              <a:t>PNUD adota 50% da renda mediana como linha de pobreza nos países industrializados.</a:t>
            </a:r>
          </a:p>
          <a:p>
            <a:r>
              <a:rPr lang="pt-BR" dirty="0" smtClean="0"/>
              <a:t>Dificuldade está na comparação com outros países e mesmo ao longo do tempo... </a:t>
            </a:r>
          </a:p>
          <a:p>
            <a:r>
              <a:rPr lang="pt-BR" dirty="0" smtClean="0"/>
              <a:t>de qualquer forma, o uso de linhas relativas se disseminou em países desenvolvidos, onde a ênfase se coloca sobre temas relacionados à desigualdade de renda e exclusão social</a:t>
            </a:r>
            <a:endParaRPr lang="pt-BR" dirty="0"/>
          </a:p>
        </p:txBody>
      </p:sp>
    </p:spTree>
    <p:extLst>
      <p:ext uri="{BB962C8B-B14F-4D97-AF65-F5344CB8AC3E}">
        <p14:creationId xmlns:p14="http://schemas.microsoft.com/office/powerpoint/2010/main" val="195777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648072"/>
          </a:xfrm>
        </p:spPr>
        <p:txBody>
          <a:bodyPr>
            <a:normAutofit fontScale="90000"/>
          </a:bodyPr>
          <a:lstStyle/>
          <a:p>
            <a:r>
              <a:rPr lang="pt-BR" dirty="0" smtClean="0"/>
              <a:t>Linhas e incidência de pobreza (1995) </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372683691"/>
              </p:ext>
            </p:extLst>
          </p:nvPr>
        </p:nvGraphicFramePr>
        <p:xfrm>
          <a:off x="1115617" y="1089607"/>
          <a:ext cx="7128792" cy="3563529"/>
        </p:xfrm>
        <a:graphic>
          <a:graphicData uri="http://schemas.openxmlformats.org/drawingml/2006/table">
            <a:tbl>
              <a:tblPr firstRow="1" bandRow="1">
                <a:tableStyleId>{5C22544A-7EE6-4342-B048-85BDC9FD1C3A}</a:tableStyleId>
              </a:tblPr>
              <a:tblGrid>
                <a:gridCol w="2376264"/>
                <a:gridCol w="2376264"/>
                <a:gridCol w="2376264"/>
              </a:tblGrid>
              <a:tr h="796107">
                <a:tc>
                  <a:txBody>
                    <a:bodyPr/>
                    <a:lstStyle/>
                    <a:p>
                      <a:r>
                        <a:rPr lang="pt-BR" dirty="0" smtClean="0"/>
                        <a:t>países</a:t>
                      </a:r>
                      <a:endParaRPr lang="pt-BR" dirty="0"/>
                    </a:p>
                  </a:txBody>
                  <a:tcPr/>
                </a:tc>
                <a:tc>
                  <a:txBody>
                    <a:bodyPr/>
                    <a:lstStyle/>
                    <a:p>
                      <a:r>
                        <a:rPr lang="pt-BR" dirty="0" smtClean="0"/>
                        <a:t>Linha de pobreza (ECU mil)</a:t>
                      </a:r>
                      <a:endParaRPr lang="pt-BR" dirty="0"/>
                    </a:p>
                  </a:txBody>
                  <a:tcPr/>
                </a:tc>
                <a:tc>
                  <a:txBody>
                    <a:bodyPr/>
                    <a:lstStyle/>
                    <a:p>
                      <a:r>
                        <a:rPr lang="pt-BR" dirty="0" smtClean="0"/>
                        <a:t>% de pobres</a:t>
                      </a:r>
                      <a:endParaRPr lang="pt-BR" dirty="0"/>
                    </a:p>
                  </a:txBody>
                  <a:tcPr/>
                </a:tc>
              </a:tr>
              <a:tr h="461237">
                <a:tc>
                  <a:txBody>
                    <a:bodyPr/>
                    <a:lstStyle/>
                    <a:p>
                      <a:r>
                        <a:rPr lang="pt-BR" dirty="0" smtClean="0"/>
                        <a:t>Alemanha</a:t>
                      </a:r>
                      <a:endParaRPr lang="pt-BR" dirty="0"/>
                    </a:p>
                  </a:txBody>
                  <a:tcPr/>
                </a:tc>
                <a:tc>
                  <a:txBody>
                    <a:bodyPr/>
                    <a:lstStyle/>
                    <a:p>
                      <a:r>
                        <a:rPr lang="pt-BR" dirty="0" smtClean="0"/>
                        <a:t>14,0</a:t>
                      </a:r>
                      <a:endParaRPr lang="pt-BR" dirty="0"/>
                    </a:p>
                  </a:txBody>
                  <a:tcPr/>
                </a:tc>
                <a:tc>
                  <a:txBody>
                    <a:bodyPr/>
                    <a:lstStyle/>
                    <a:p>
                      <a:r>
                        <a:rPr lang="pt-BR" dirty="0" smtClean="0"/>
                        <a:t>10,7</a:t>
                      </a:r>
                      <a:endParaRPr lang="pt-BR" dirty="0"/>
                    </a:p>
                  </a:txBody>
                  <a:tcPr/>
                </a:tc>
              </a:tr>
              <a:tr h="461237">
                <a:tc>
                  <a:txBody>
                    <a:bodyPr/>
                    <a:lstStyle/>
                    <a:p>
                      <a:r>
                        <a:rPr lang="pt-BR" dirty="0" smtClean="0"/>
                        <a:t>Dinamarca</a:t>
                      </a:r>
                      <a:endParaRPr lang="pt-BR" dirty="0"/>
                    </a:p>
                  </a:txBody>
                  <a:tcPr/>
                </a:tc>
                <a:tc>
                  <a:txBody>
                    <a:bodyPr/>
                    <a:lstStyle/>
                    <a:p>
                      <a:r>
                        <a:rPr lang="pt-BR" dirty="0" smtClean="0"/>
                        <a:t>16,8</a:t>
                      </a:r>
                      <a:endParaRPr lang="pt-BR" dirty="0"/>
                    </a:p>
                  </a:txBody>
                  <a:tcPr/>
                </a:tc>
                <a:tc>
                  <a:txBody>
                    <a:bodyPr/>
                    <a:lstStyle/>
                    <a:p>
                      <a:r>
                        <a:rPr lang="pt-BR" dirty="0" smtClean="0"/>
                        <a:t>10</a:t>
                      </a:r>
                      <a:endParaRPr lang="pt-BR" dirty="0"/>
                    </a:p>
                  </a:txBody>
                  <a:tcPr/>
                </a:tc>
              </a:tr>
              <a:tr h="461237">
                <a:tc>
                  <a:txBody>
                    <a:bodyPr/>
                    <a:lstStyle/>
                    <a:p>
                      <a:r>
                        <a:rPr lang="pt-BR" dirty="0" smtClean="0"/>
                        <a:t>Espanha</a:t>
                      </a:r>
                      <a:endParaRPr lang="pt-BR" dirty="0"/>
                    </a:p>
                  </a:txBody>
                  <a:tcPr/>
                </a:tc>
                <a:tc>
                  <a:txBody>
                    <a:bodyPr/>
                    <a:lstStyle/>
                    <a:p>
                      <a:r>
                        <a:rPr lang="pt-BR" dirty="0" smtClean="0"/>
                        <a:t>7,5</a:t>
                      </a:r>
                      <a:endParaRPr lang="pt-BR" dirty="0"/>
                    </a:p>
                  </a:txBody>
                  <a:tcPr/>
                </a:tc>
                <a:tc>
                  <a:txBody>
                    <a:bodyPr/>
                    <a:lstStyle/>
                    <a:p>
                      <a:r>
                        <a:rPr lang="pt-BR" dirty="0" smtClean="0"/>
                        <a:t>23,9</a:t>
                      </a:r>
                      <a:endParaRPr lang="pt-BR" dirty="0"/>
                    </a:p>
                  </a:txBody>
                  <a:tcPr/>
                </a:tc>
              </a:tr>
              <a:tr h="461237">
                <a:tc>
                  <a:txBody>
                    <a:bodyPr/>
                    <a:lstStyle/>
                    <a:p>
                      <a:r>
                        <a:rPr lang="pt-BR" dirty="0" smtClean="0"/>
                        <a:t>França </a:t>
                      </a:r>
                      <a:endParaRPr lang="pt-BR" dirty="0"/>
                    </a:p>
                  </a:txBody>
                  <a:tcPr/>
                </a:tc>
                <a:tc>
                  <a:txBody>
                    <a:bodyPr/>
                    <a:lstStyle/>
                    <a:p>
                      <a:r>
                        <a:rPr lang="pt-BR" dirty="0" smtClean="0"/>
                        <a:t>12,8</a:t>
                      </a:r>
                      <a:endParaRPr lang="pt-BR" dirty="0"/>
                    </a:p>
                  </a:txBody>
                  <a:tcPr/>
                </a:tc>
                <a:tc>
                  <a:txBody>
                    <a:bodyPr/>
                    <a:lstStyle/>
                    <a:p>
                      <a:r>
                        <a:rPr lang="pt-BR" dirty="0" smtClean="0"/>
                        <a:t>20,5</a:t>
                      </a:r>
                      <a:endParaRPr lang="pt-BR" dirty="0"/>
                    </a:p>
                  </a:txBody>
                  <a:tcPr/>
                </a:tc>
              </a:tr>
              <a:tr h="461237">
                <a:tc>
                  <a:txBody>
                    <a:bodyPr/>
                    <a:lstStyle/>
                    <a:p>
                      <a:r>
                        <a:rPr lang="pt-BR" dirty="0" smtClean="0"/>
                        <a:t>Inglaterra</a:t>
                      </a:r>
                      <a:endParaRPr lang="pt-BR" dirty="0"/>
                    </a:p>
                  </a:txBody>
                  <a:tcPr/>
                </a:tc>
                <a:tc>
                  <a:txBody>
                    <a:bodyPr/>
                    <a:lstStyle/>
                    <a:p>
                      <a:r>
                        <a:rPr lang="pt-BR" dirty="0" smtClean="0"/>
                        <a:t>11,2</a:t>
                      </a:r>
                      <a:endParaRPr lang="pt-BR" dirty="0"/>
                    </a:p>
                  </a:txBody>
                  <a:tcPr/>
                </a:tc>
                <a:tc>
                  <a:txBody>
                    <a:bodyPr/>
                    <a:lstStyle/>
                    <a:p>
                      <a:r>
                        <a:rPr lang="pt-BR" dirty="0" smtClean="0"/>
                        <a:t>21,4</a:t>
                      </a:r>
                      <a:endParaRPr lang="pt-BR" dirty="0"/>
                    </a:p>
                  </a:txBody>
                  <a:tcPr/>
                </a:tc>
              </a:tr>
              <a:tr h="461237">
                <a:tc>
                  <a:txBody>
                    <a:bodyPr/>
                    <a:lstStyle/>
                    <a:p>
                      <a:r>
                        <a:rPr lang="pt-BR" dirty="0" smtClean="0"/>
                        <a:t>Portugal</a:t>
                      </a:r>
                      <a:endParaRPr lang="pt-BR" dirty="0"/>
                    </a:p>
                  </a:txBody>
                  <a:tcPr/>
                </a:tc>
                <a:tc>
                  <a:txBody>
                    <a:bodyPr/>
                    <a:lstStyle/>
                    <a:p>
                      <a:r>
                        <a:rPr lang="pt-BR" dirty="0" smtClean="0"/>
                        <a:t>6,3</a:t>
                      </a:r>
                      <a:endParaRPr lang="pt-BR" dirty="0"/>
                    </a:p>
                  </a:txBody>
                  <a:tcPr/>
                </a:tc>
                <a:tc>
                  <a:txBody>
                    <a:bodyPr/>
                    <a:lstStyle/>
                    <a:p>
                      <a:r>
                        <a:rPr lang="pt-BR" dirty="0" smtClean="0"/>
                        <a:t>17</a:t>
                      </a:r>
                      <a:endParaRPr lang="pt-BR" dirty="0"/>
                    </a:p>
                  </a:txBody>
                  <a:tcPr/>
                </a:tc>
              </a:tr>
            </a:tbl>
          </a:graphicData>
        </a:graphic>
      </p:graphicFrame>
      <p:sp>
        <p:nvSpPr>
          <p:cNvPr id="5" name="CaixaDeTexto 4"/>
          <p:cNvSpPr txBox="1"/>
          <p:nvPr/>
        </p:nvSpPr>
        <p:spPr>
          <a:xfrm>
            <a:off x="1259632" y="4726885"/>
            <a:ext cx="2376264" cy="646331"/>
          </a:xfrm>
          <a:prstGeom prst="rect">
            <a:avLst/>
          </a:prstGeom>
          <a:noFill/>
        </p:spPr>
        <p:txBody>
          <a:bodyPr wrap="square" rtlCol="0">
            <a:spAutoFit/>
          </a:bodyPr>
          <a:lstStyle/>
          <a:p>
            <a:r>
              <a:rPr lang="pt-BR" dirty="0" smtClean="0"/>
              <a:t>Fonte: </a:t>
            </a:r>
            <a:r>
              <a:rPr lang="pt-BR" dirty="0" err="1" smtClean="0"/>
              <a:t>Eurostat</a:t>
            </a:r>
            <a:endParaRPr lang="pt-BR" dirty="0"/>
          </a:p>
          <a:p>
            <a:endParaRPr lang="pt-BR" dirty="0"/>
          </a:p>
        </p:txBody>
      </p:sp>
      <p:sp>
        <p:nvSpPr>
          <p:cNvPr id="3" name="CaixaDeTexto 2"/>
          <p:cNvSpPr txBox="1"/>
          <p:nvPr/>
        </p:nvSpPr>
        <p:spPr>
          <a:xfrm>
            <a:off x="467544" y="5229200"/>
            <a:ext cx="8208912" cy="1200329"/>
          </a:xfrm>
          <a:prstGeom prst="rect">
            <a:avLst/>
          </a:prstGeom>
          <a:noFill/>
        </p:spPr>
        <p:txBody>
          <a:bodyPr wrap="square" rtlCol="0">
            <a:spAutoFit/>
          </a:bodyPr>
          <a:lstStyle/>
          <a:p>
            <a:r>
              <a:rPr lang="en-US" dirty="0"/>
              <a:t>The </a:t>
            </a:r>
            <a:r>
              <a:rPr lang="en-US" b="1" dirty="0"/>
              <a:t>European Currency Unit</a:t>
            </a:r>
            <a:r>
              <a:rPr lang="en-US" dirty="0"/>
              <a:t> (</a:t>
            </a:r>
            <a:r>
              <a:rPr lang="en-US" b="1" dirty="0"/>
              <a:t>₠</a:t>
            </a:r>
            <a:r>
              <a:rPr lang="en-US" dirty="0"/>
              <a:t> or </a:t>
            </a:r>
            <a:r>
              <a:rPr lang="en-US" b="1" dirty="0"/>
              <a:t>ECU</a:t>
            </a:r>
            <a:r>
              <a:rPr lang="en-US" dirty="0"/>
              <a:t>, French pronunciation: ​</a:t>
            </a:r>
            <a:r>
              <a:rPr lang="en-US" dirty="0">
                <a:hlinkClick r:id="rId2" tooltip="Help:IPA for French"/>
              </a:rPr>
              <a:t>[</a:t>
            </a:r>
            <a:r>
              <a:rPr lang="en-US" dirty="0" err="1">
                <a:hlinkClick r:id="rId2" tooltip="Help:IPA for French"/>
              </a:rPr>
              <a:t>eky</a:t>
            </a:r>
            <a:r>
              <a:rPr lang="en-US" dirty="0">
                <a:hlinkClick r:id="rId2" tooltip="Help:IPA for French"/>
              </a:rPr>
              <a:t>]</a:t>
            </a:r>
            <a:r>
              <a:rPr lang="en-US" dirty="0"/>
              <a:t>) was a basket of the currencies of the European Community member states, used as the unit of account of the European Community before being replaced by the euro on 1 January 1999, at parity.</a:t>
            </a:r>
            <a:endParaRPr lang="pt-BR" dirty="0"/>
          </a:p>
        </p:txBody>
      </p:sp>
    </p:spTree>
    <p:extLst>
      <p:ext uri="{BB962C8B-B14F-4D97-AF65-F5344CB8AC3E}">
        <p14:creationId xmlns:p14="http://schemas.microsoft.com/office/powerpoint/2010/main" val="2533792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2218</TotalTime>
  <Words>2697</Words>
  <Application>Microsoft Office PowerPoint</Application>
  <PresentationFormat>Apresentação na tela (4:3)</PresentationFormat>
  <Paragraphs>430</Paragraphs>
  <Slides>37</Slides>
  <Notes>0</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Tema do Office</vt:lpstr>
      <vt:lpstr>Pobreza: afinal do que se trata?</vt:lpstr>
      <vt:lpstr>conceito</vt:lpstr>
      <vt:lpstr>conceito</vt:lpstr>
      <vt:lpstr>Importância do conceito de pobreza</vt:lpstr>
      <vt:lpstr>Pobreza absoluta, pobreza relativa</vt:lpstr>
      <vt:lpstr>A renda como critério de pobreza</vt:lpstr>
      <vt:lpstr>A renda como critério de pobreza</vt:lpstr>
      <vt:lpstr>Pobreza absoluta, pobreza relativa</vt:lpstr>
      <vt:lpstr>Linhas e incidência de pobreza (1995) </vt:lpstr>
      <vt:lpstr>At-risk-of-poverty threshold (source: SILC) - PPS</vt:lpstr>
      <vt:lpstr>Renda equivalente</vt:lpstr>
      <vt:lpstr>Linhas e incidência de pobreza (2014) </vt:lpstr>
      <vt:lpstr>EUA</vt:lpstr>
      <vt:lpstr>Apresentação do PowerPoint</vt:lpstr>
      <vt:lpstr>2014 Highlights</vt:lpstr>
      <vt:lpstr>2014 Highlights</vt:lpstr>
      <vt:lpstr>Brasil</vt:lpstr>
      <vt:lpstr>Dificuldades de usar a renda</vt:lpstr>
      <vt:lpstr>Dificuldades de usar a renda</vt:lpstr>
      <vt:lpstr>Dificuldades de usar a renda</vt:lpstr>
      <vt:lpstr>Basic needs</vt:lpstr>
      <vt:lpstr>Basic needs</vt:lpstr>
      <vt:lpstr>Basic needs</vt:lpstr>
      <vt:lpstr>Basic needs</vt:lpstr>
      <vt:lpstr>Dificuldades operacionais</vt:lpstr>
      <vt:lpstr>Dificuldades operacionais</vt:lpstr>
      <vt:lpstr>IDH</vt:lpstr>
      <vt:lpstr>IDH</vt:lpstr>
      <vt:lpstr>IDH</vt:lpstr>
      <vt:lpstr>IPH</vt:lpstr>
      <vt:lpstr>Índice de Pobreza Multidimensional (IPM)</vt:lpstr>
      <vt:lpstr>IPM</vt:lpstr>
      <vt:lpstr>Apresentação do PowerPoint</vt:lpstr>
      <vt:lpstr>Apresentação do PowerPoint</vt:lpstr>
      <vt:lpstr>Apresentação do PowerPoint</vt:lpstr>
      <vt:lpstr>Relatório PNUD</vt:lpstr>
      <vt:lpstr>Renda e basic needs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Pobreza: afinal do que se trata?</dc:title>
  <dc:creator>Elaine</dc:creator>
  <cp:lastModifiedBy>User</cp:lastModifiedBy>
  <cp:revision>55</cp:revision>
  <dcterms:created xsi:type="dcterms:W3CDTF">2013-03-08T21:44:07Z</dcterms:created>
  <dcterms:modified xsi:type="dcterms:W3CDTF">2016-02-23T15:52:34Z</dcterms:modified>
</cp:coreProperties>
</file>