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>
        <p:scale>
          <a:sx n="80" d="100"/>
          <a:sy n="80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Comunicação Pública e Participação Ativa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Debora Braga 2020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702368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Pág. 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prática eficaz da comunicação pública nos três segmentos</a:t>
            </a:r>
            <a:br>
              <a:rPr lang="pt-BR" dirty="0"/>
            </a:br>
            <a:r>
              <a:rPr lang="pt-BR" dirty="0"/>
              <a:t>– Estado, mercado e </a:t>
            </a:r>
            <a:r>
              <a:rPr lang="pt-BR" dirty="0">
                <a:solidFill>
                  <a:schemeClr val="bg1">
                    <a:lumMod val="95000"/>
                    <a:lumOff val="5000"/>
                  </a:schemeClr>
                </a:solidFill>
              </a:rPr>
              <a:t>sociedade civil organizada </a:t>
            </a:r>
            <a:r>
              <a:rPr lang="pt-BR" dirty="0"/>
              <a:t>– dependerá,</a:t>
            </a:r>
            <a:br>
              <a:rPr lang="pt-BR" dirty="0"/>
            </a:br>
            <a:r>
              <a:rPr lang="pt-BR" dirty="0"/>
              <a:t>imprescindivelmente, de um trabalho integrado das diversas áreas </a:t>
            </a:r>
            <a:r>
              <a:rPr lang="pt-BR" dirty="0" smtClean="0"/>
              <a:t>da comunicação</a:t>
            </a:r>
            <a:r>
              <a:rPr lang="pt-BR" dirty="0"/>
              <a:t>, como relações públicas, comunicação </a:t>
            </a:r>
            <a:r>
              <a:rPr lang="pt-BR" dirty="0" smtClean="0"/>
              <a:t>organizacional, jornalismo</a:t>
            </a:r>
            <a:r>
              <a:rPr lang="pt-BR" dirty="0"/>
              <a:t>, publicidade e propaganda, editoração </a:t>
            </a:r>
            <a:r>
              <a:rPr lang="pt-BR" dirty="0" smtClean="0"/>
              <a:t>multimídia, comunicação </a:t>
            </a:r>
            <a:r>
              <a:rPr lang="pt-BR" dirty="0"/>
              <a:t>audiovisual, comunicação digital etc.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1157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Maria José Oliveira	 In: </a:t>
            </a:r>
            <a:r>
              <a:rPr lang="pt-BR" dirty="0" err="1" smtClean="0"/>
              <a:t>Heloiza</a:t>
            </a:r>
            <a:r>
              <a:rPr lang="pt-BR" dirty="0" smtClean="0"/>
              <a:t> Matos</a:t>
            </a:r>
            <a:br>
              <a:rPr lang="pt-BR" dirty="0" smtClean="0"/>
            </a:br>
            <a:r>
              <a:rPr lang="pt-BR" dirty="0" smtClean="0"/>
              <a:t>Pág. 31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706" y="1987250"/>
            <a:ext cx="11685494" cy="4386656"/>
          </a:xfrm>
        </p:spPr>
        <p:txBody>
          <a:bodyPr>
            <a:noAutofit/>
          </a:bodyPr>
          <a:lstStyle/>
          <a:p>
            <a:r>
              <a:rPr lang="pt-BR" sz="2300" dirty="0"/>
              <a:t>Cidadania, participação social e movimentos </a:t>
            </a:r>
            <a:r>
              <a:rPr lang="pt-BR" sz="2300" dirty="0" smtClean="0"/>
              <a:t>comunitários integram-se </a:t>
            </a:r>
            <a:r>
              <a:rPr lang="pt-BR" sz="2300" dirty="0"/>
              <a:t>como conceito e ação, já que a cidadania tem relação </a:t>
            </a:r>
            <a:r>
              <a:rPr lang="pt-BR" sz="2300" dirty="0" smtClean="0"/>
              <a:t>direta com </a:t>
            </a:r>
            <a:r>
              <a:rPr lang="pt-BR" sz="2300" dirty="0"/>
              <a:t>a </a:t>
            </a:r>
            <a:r>
              <a:rPr lang="pt-BR" sz="2300" dirty="0" smtClean="0"/>
              <a:t>sociedade democrática</a:t>
            </a:r>
            <a:r>
              <a:rPr lang="pt-BR" sz="2300" dirty="0"/>
              <a:t>, de participação na esfera pública, </a:t>
            </a:r>
            <a:r>
              <a:rPr lang="pt-BR" sz="2300" dirty="0" smtClean="0"/>
              <a:t>sendo capazes </a:t>
            </a:r>
            <a:r>
              <a:rPr lang="pt-BR" sz="2300" dirty="0"/>
              <a:t>de implementar movimentos sociais, relacionamentos entre</a:t>
            </a:r>
            <a:r>
              <a:rPr lang="pt-BR" sz="2300" dirty="0"/>
              <a:t> </a:t>
            </a:r>
            <a:r>
              <a:rPr lang="pt-BR" sz="2300" dirty="0" smtClean="0"/>
              <a:t>os </a:t>
            </a:r>
            <a:r>
              <a:rPr lang="pt-BR" sz="2300" dirty="0"/>
              <a:t>atores sociais e tendo como base respeito aos direitos </a:t>
            </a:r>
            <a:r>
              <a:rPr lang="pt-BR" sz="2300" dirty="0" smtClean="0"/>
              <a:t>humanos, participação </a:t>
            </a:r>
            <a:r>
              <a:rPr lang="pt-BR" sz="2300" dirty="0"/>
              <a:t>nos negócios públicos, </a:t>
            </a:r>
            <a:r>
              <a:rPr lang="pt-BR" sz="2300" dirty="0" smtClean="0"/>
              <a:t>enfim, deveres </a:t>
            </a:r>
            <a:r>
              <a:rPr lang="pt-BR" sz="2300" dirty="0"/>
              <a:t>e direitos, </a:t>
            </a:r>
            <a:r>
              <a:rPr lang="pt-BR" sz="2300" dirty="0" smtClean="0"/>
              <a:t>inclusive os </a:t>
            </a:r>
            <a:r>
              <a:rPr lang="pt-BR" sz="2300" dirty="0"/>
              <a:t>ecológicos, de gênero, étnicos, liberdade de expressão; respeito </a:t>
            </a:r>
            <a:r>
              <a:rPr lang="pt-BR" sz="2300" dirty="0" smtClean="0"/>
              <a:t>à individualidade </a:t>
            </a:r>
            <a:r>
              <a:rPr lang="pt-BR" sz="2300" dirty="0"/>
              <a:t>e às identidades específicas e justiça </a:t>
            </a:r>
            <a:r>
              <a:rPr lang="pt-BR" sz="2300" dirty="0" smtClean="0"/>
              <a:t>social.</a:t>
            </a:r>
          </a:p>
          <a:p>
            <a:r>
              <a:rPr lang="pt-BR" sz="2300" dirty="0"/>
              <a:t>Como decorrência desta abordagem, surge o conceito </a:t>
            </a:r>
            <a:r>
              <a:rPr lang="pt-BR" sz="2300" dirty="0" smtClean="0"/>
              <a:t>de comunicação </a:t>
            </a:r>
            <a:r>
              <a:rPr lang="pt-BR" sz="2300" dirty="0"/>
              <a:t>pública, que só existe em contextos democráticos, </a:t>
            </a:r>
            <a:r>
              <a:rPr lang="pt-BR" sz="2300" dirty="0" smtClean="0"/>
              <a:t>de cidadania </a:t>
            </a:r>
            <a:r>
              <a:rPr lang="pt-BR" sz="2300" dirty="0"/>
              <a:t>e com a presença de capital social, contribuindo com </a:t>
            </a:r>
            <a:r>
              <a:rPr lang="pt-BR" sz="2300" dirty="0" smtClean="0"/>
              <a:t>uma nova </a:t>
            </a:r>
            <a:r>
              <a:rPr lang="pt-BR" sz="2300" dirty="0"/>
              <a:t>percepção de política </a:t>
            </a:r>
            <a:r>
              <a:rPr lang="pt-BR" sz="2300" dirty="0" smtClean="0"/>
              <a:t>de comunicação</a:t>
            </a:r>
            <a:r>
              <a:rPr lang="pt-BR" sz="2300" dirty="0"/>
              <a:t>. Para Duarte (2007, p.59</a:t>
            </a:r>
            <a:r>
              <a:rPr lang="pt-BR" sz="2300" dirty="0" smtClean="0"/>
              <a:t>), por </a:t>
            </a:r>
            <a:r>
              <a:rPr lang="pt-BR" sz="2300" dirty="0"/>
              <a:t>exemplo, comunicação pública centraliza o processo no </a:t>
            </a:r>
            <a:r>
              <a:rPr lang="pt-BR" sz="2300" dirty="0" smtClean="0"/>
              <a:t>cidadão. Tal </a:t>
            </a:r>
            <a:r>
              <a:rPr lang="pt-BR" sz="2300" dirty="0"/>
              <a:t>conceito é confirmado por Matos (apud Duarte, 2007, p.47), que</a:t>
            </a:r>
            <a:br>
              <a:rPr lang="pt-BR" sz="2300" dirty="0"/>
            </a:br>
            <a:r>
              <a:rPr lang="pt-BR" sz="2300" dirty="0"/>
              <a:t>também trata de evidenciar o conceito de comunicação pública “</a:t>
            </a:r>
            <a:r>
              <a:rPr lang="pt-BR" sz="2300" dirty="0" smtClean="0"/>
              <a:t>como espaço </a:t>
            </a:r>
            <a:r>
              <a:rPr lang="pt-BR" sz="2300" dirty="0"/>
              <a:t>plural para a intervenção do cidadão no debate das questões </a:t>
            </a:r>
            <a:r>
              <a:rPr lang="pt-BR" sz="2300" dirty="0" smtClean="0"/>
              <a:t>de interesse </a:t>
            </a:r>
            <a:r>
              <a:rPr lang="pt-BR" sz="2300" dirty="0"/>
              <a:t>público”</a:t>
            </a:r>
            <a:r>
              <a:rPr lang="pt-BR" sz="2300" dirty="0"/>
              <a:t> </a:t>
            </a:r>
            <a:r>
              <a:rPr lang="pt-BR" sz="2300" dirty="0" smtClean="0"/>
              <a:t>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775420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Lebna</a:t>
            </a:r>
            <a:r>
              <a:rPr lang="pt-BR" i="1" dirty="0"/>
              <a:t> </a:t>
            </a:r>
            <a:r>
              <a:rPr lang="pt-BR" i="1" dirty="0" err="1"/>
              <a:t>Landgraf</a:t>
            </a:r>
            <a:r>
              <a:rPr lang="pt-BR" i="1" dirty="0"/>
              <a:t> do Nascimento</a:t>
            </a:r>
            <a:r>
              <a:rPr lang="pt-BR" dirty="0"/>
              <a:t> </a:t>
            </a:r>
            <a:br>
              <a:rPr lang="pt-BR" dirty="0"/>
            </a:br>
            <a:r>
              <a:rPr lang="pt-BR" dirty="0" smtClean="0"/>
              <a:t>Pág. 292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</a:t>
            </a:r>
            <a:r>
              <a:rPr lang="pt-BR" dirty="0" err="1"/>
              <a:t>Twitter</a:t>
            </a:r>
            <a:r>
              <a:rPr lang="pt-BR" dirty="0"/>
              <a:t> é uma das redes sociais digitais que compõe</a:t>
            </a:r>
            <a:br>
              <a:rPr lang="pt-BR" dirty="0"/>
            </a:br>
            <a:r>
              <a:rPr lang="pt-BR" dirty="0"/>
              <a:t>a mudança de paradigma da comunicação provocada pelas</a:t>
            </a:r>
            <a:br>
              <a:rPr lang="pt-BR" dirty="0"/>
            </a:br>
            <a:r>
              <a:rPr lang="pt-BR" dirty="0"/>
              <a:t>Tecnologias Digitais de Informação e Comunicação (</a:t>
            </a:r>
            <a:r>
              <a:rPr lang="pt-BR" dirty="0" err="1"/>
              <a:t>TICs</a:t>
            </a:r>
            <a:r>
              <a:rPr lang="pt-BR" dirty="0"/>
              <a:t>).</a:t>
            </a:r>
            <a:br>
              <a:rPr lang="pt-BR" dirty="0"/>
            </a:br>
            <a:r>
              <a:rPr lang="pt-BR" dirty="0"/>
              <a:t>As transformações no cenário contemporâneo nos impulsionam</a:t>
            </a:r>
            <a:br>
              <a:rPr lang="pt-BR" dirty="0"/>
            </a:br>
            <a:r>
              <a:rPr lang="pt-BR" dirty="0"/>
              <a:t>a recorrer a abordagens teóricas capazes de auxiliar no</a:t>
            </a:r>
            <a:br>
              <a:rPr lang="pt-BR" dirty="0"/>
            </a:br>
            <a:r>
              <a:rPr lang="pt-BR" dirty="0"/>
              <a:t>entendimento da complexidade do mundo em que vivemos.</a:t>
            </a:r>
            <a:br>
              <a:rPr lang="pt-BR" dirty="0"/>
            </a:br>
            <a:r>
              <a:rPr lang="pt-BR" dirty="0"/>
              <a:t>O tema é amplamente discutido por </a:t>
            </a:r>
            <a:r>
              <a:rPr lang="pt-BR" dirty="0" err="1"/>
              <a:t>Bauman</a:t>
            </a:r>
            <a:r>
              <a:rPr lang="pt-BR" dirty="0"/>
              <a:t> (2001), que utiliza as</a:t>
            </a:r>
            <a:br>
              <a:rPr lang="pt-BR" dirty="0"/>
            </a:br>
            <a:r>
              <a:rPr lang="pt-BR" dirty="0"/>
              <a:t>metáforas “fluidez” e “liquidez” para caracterizar a sociedade atual. O</a:t>
            </a:r>
            <a:br>
              <a:rPr lang="pt-BR" dirty="0"/>
            </a:br>
            <a:r>
              <a:rPr lang="pt-BR" dirty="0"/>
              <a:t>autor descreve o rompimento e a substituição dos antigos padrões</a:t>
            </a:r>
            <a:br>
              <a:rPr lang="pt-BR" dirty="0"/>
            </a:br>
            <a:r>
              <a:rPr lang="pt-BR" dirty="0"/>
              <a:t>vigentes da modernidade sólida por outros que ainda não estão</a:t>
            </a:r>
            <a:br>
              <a:rPr lang="pt-BR" dirty="0"/>
            </a:br>
            <a:r>
              <a:rPr lang="pt-BR" dirty="0"/>
              <a:t>completamente definidos. Associa ainda a leveza à mobilidade e à</a:t>
            </a:r>
            <a:br>
              <a:rPr lang="pt-BR" dirty="0"/>
            </a:br>
            <a:r>
              <a:rPr lang="pt-BR" dirty="0"/>
              <a:t>inconstância, isso porque quanto mais leve, maior a facilidade e a</a:t>
            </a:r>
            <a:br>
              <a:rPr lang="pt-BR" dirty="0"/>
            </a:br>
            <a:r>
              <a:rPr lang="pt-BR" dirty="0"/>
              <a:t>rapidez dos movimentos.</a:t>
            </a: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26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Pág. 296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2047" y="2336872"/>
            <a:ext cx="11631706" cy="4521128"/>
          </a:xfrm>
        </p:spPr>
        <p:txBody>
          <a:bodyPr>
            <a:normAutofit fontScale="77500" lnSpcReduction="20000"/>
          </a:bodyPr>
          <a:lstStyle/>
          <a:p>
            <a:r>
              <a:rPr lang="pt-BR" sz="3100" dirty="0"/>
              <a:t>Administração Pública Federal (APF). Ao justificar a importância </a:t>
            </a:r>
            <a:r>
              <a:rPr lang="pt-BR" sz="3100" dirty="0" smtClean="0"/>
              <a:t>da Portaria</a:t>
            </a:r>
            <a:r>
              <a:rPr lang="pt-BR" sz="3100" dirty="0"/>
              <a:t>, o texto afirma que:</a:t>
            </a:r>
            <a:br>
              <a:rPr lang="pt-BR" sz="3100" dirty="0"/>
            </a:br>
            <a:r>
              <a:rPr lang="pt-BR" sz="2800" i="1" dirty="0"/>
              <a:t>o fenômeno das redes sociais é uma realidade mundial. No </a:t>
            </a:r>
            <a:r>
              <a:rPr lang="pt-BR" sz="2800" i="1" dirty="0" smtClean="0"/>
              <a:t>Brasil, o </a:t>
            </a:r>
            <a:r>
              <a:rPr lang="pt-BR" sz="2800" i="1" dirty="0"/>
              <a:t>seu uso vem crescendo </a:t>
            </a:r>
            <a:r>
              <a:rPr lang="pt-BR" sz="2800" i="1" dirty="0" smtClean="0"/>
              <a:t>exponencialmente</a:t>
            </a:r>
            <a:r>
              <a:rPr lang="pt-BR" sz="2800" i="1" dirty="0"/>
              <a:t>, inclusive nos </a:t>
            </a:r>
            <a:r>
              <a:rPr lang="pt-BR" sz="2800" i="1" dirty="0" smtClean="0"/>
              <a:t>órgãos e </a:t>
            </a:r>
            <a:r>
              <a:rPr lang="pt-BR" sz="2800" i="1" dirty="0"/>
              <a:t>entidades da APF, como uma ferramenta para aproximarem-se</a:t>
            </a:r>
            <a:br>
              <a:rPr lang="pt-BR" sz="2800" i="1" dirty="0"/>
            </a:br>
            <a:r>
              <a:rPr lang="pt-BR" sz="2800" i="1" dirty="0"/>
              <a:t>ainda mais do cidadão brasileiro e prestar atendimento e </a:t>
            </a:r>
            <a:r>
              <a:rPr lang="pt-BR" sz="2800" i="1" dirty="0" smtClean="0"/>
              <a:t>serviços públicos </a:t>
            </a:r>
            <a:r>
              <a:rPr lang="pt-BR" sz="2800" i="1" dirty="0"/>
              <a:t>de forma mais ágil e transparente, em </a:t>
            </a:r>
            <a:r>
              <a:rPr lang="pt-BR" sz="2800" i="1" dirty="0" smtClean="0"/>
              <a:t>consonância com </a:t>
            </a:r>
            <a:r>
              <a:rPr lang="pt-BR" sz="2800" i="1" dirty="0"/>
              <a:t>os princípios constitucionais da legalidade, </a:t>
            </a:r>
            <a:r>
              <a:rPr lang="pt-BR" sz="2800" i="1" dirty="0" smtClean="0"/>
              <a:t>impessoalidade, moralidade</a:t>
            </a:r>
            <a:r>
              <a:rPr lang="pt-BR" sz="2800" i="1" dirty="0"/>
              <a:t>, publicidade e eficiência. (Brasil, 2012</a:t>
            </a:r>
            <a:r>
              <a:rPr lang="pt-BR" sz="2800" i="1" dirty="0" smtClean="0"/>
              <a:t>)</a:t>
            </a:r>
            <a:endParaRPr lang="pt-BR" sz="2800" dirty="0" smtClean="0"/>
          </a:p>
          <a:p>
            <a:r>
              <a:rPr lang="pt-BR" sz="3100" dirty="0"/>
              <a:t>Um dos focos do trabalho de comunicação pública para </a:t>
            </a:r>
            <a:r>
              <a:rPr lang="pt-BR" sz="3100" dirty="0" smtClean="0"/>
              <a:t>os próximos </a:t>
            </a:r>
            <a:r>
              <a:rPr lang="pt-BR" sz="3100" dirty="0"/>
              <a:t>anos deverá estar centrado nas redes sociais. Essa é a </a:t>
            </a:r>
            <a:r>
              <a:rPr lang="pt-BR" sz="3100" dirty="0" smtClean="0"/>
              <a:t>visão de </a:t>
            </a:r>
            <a:r>
              <a:rPr lang="pt-BR" sz="3100" dirty="0"/>
              <a:t>30 gestores de comunicação de órgãos públicos brasileiros que</a:t>
            </a:r>
            <a:br>
              <a:rPr lang="pt-BR" sz="3100" dirty="0"/>
            </a:br>
            <a:r>
              <a:rPr lang="pt-BR" sz="3100" dirty="0"/>
              <a:t>participaram do Mapa da Comunicação Brasileira 2011, </a:t>
            </a:r>
            <a:r>
              <a:rPr lang="pt-BR" sz="3100" dirty="0" smtClean="0"/>
              <a:t>pesquisa realizada </a:t>
            </a:r>
            <a:r>
              <a:rPr lang="pt-BR" sz="3100" dirty="0"/>
              <a:t>pelo Instituto FSB Pesquisa. Comparando a pesquisa </a:t>
            </a:r>
            <a:r>
              <a:rPr lang="pt-BR" sz="3100" dirty="0" smtClean="0"/>
              <a:t>realizada em </a:t>
            </a:r>
            <a:r>
              <a:rPr lang="pt-BR" sz="3100" dirty="0"/>
              <a:t>2009 com a de 2011, o Mapa da Comunicação mostra que, </a:t>
            </a:r>
            <a:r>
              <a:rPr lang="pt-BR" sz="3100" dirty="0" smtClean="0"/>
              <a:t>nos órgãos </a:t>
            </a:r>
            <a:r>
              <a:rPr lang="pt-BR" sz="3100" dirty="0"/>
              <a:t>públicos, o crescimento no uso do </a:t>
            </a:r>
            <a:r>
              <a:rPr lang="pt-BR" sz="3100" dirty="0" err="1"/>
              <a:t>Twitter</a:t>
            </a:r>
            <a:r>
              <a:rPr lang="pt-BR" sz="3100" dirty="0"/>
              <a:t> foi de 63%, e o </a:t>
            </a:r>
            <a:r>
              <a:rPr lang="pt-BR" sz="3100" dirty="0" smtClean="0"/>
              <a:t>uso do </a:t>
            </a:r>
            <a:r>
              <a:rPr lang="pt-BR" sz="3100" dirty="0"/>
              <a:t>Facebook de 33%. 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/>
            </a:r>
            <a:br>
              <a:rPr lang="pt-BR" sz="3100" dirty="0"/>
            </a:b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361302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Jorge Duarte – Comunicação Pública pág. 1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680321" y="2041038"/>
            <a:ext cx="11018620" cy="35993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As mudanças, entretanto, não parecem ter despertado um sentimento coletivo de valorização </a:t>
            </a:r>
            <a:r>
              <a:rPr lang="pt-BR" sz="2800" dirty="0" smtClean="0"/>
              <a:t>da cidadania </a:t>
            </a:r>
            <a:r>
              <a:rPr lang="pt-BR" sz="2800" dirty="0"/>
              <a:t>ou de satisfação com a representação democrática. O cidadão parece considerar </a:t>
            </a:r>
            <a:r>
              <a:rPr lang="pt-BR" sz="2800" dirty="0" smtClean="0"/>
              <a:t>os governos </a:t>
            </a:r>
            <a:r>
              <a:rPr lang="pt-BR" sz="2800" dirty="0"/>
              <a:t>como algo não relacionado à sua vida e tornam-se um tanto cínicas com relação </a:t>
            </a:r>
            <a:r>
              <a:rPr lang="pt-BR" sz="2800" dirty="0" smtClean="0"/>
              <a:t>à política </a:t>
            </a:r>
            <a:r>
              <a:rPr lang="pt-BR" sz="2800" dirty="0"/>
              <a:t>e à capacidade dos governantes de buscar o interesse público. Mais do que </a:t>
            </a:r>
            <a:r>
              <a:rPr lang="pt-BR" sz="2800" dirty="0" smtClean="0"/>
              <a:t>simples desinteresse </a:t>
            </a:r>
            <a:r>
              <a:rPr lang="pt-BR" sz="2800" dirty="0"/>
              <a:t>do indivíduo em ser sujeito da ação, muitas vezes a apatia e a falta de </a:t>
            </a:r>
            <a:r>
              <a:rPr lang="pt-BR" sz="2800" dirty="0" smtClean="0"/>
              <a:t>formação política </a:t>
            </a:r>
            <a:r>
              <a:rPr lang="pt-BR" sz="2800" dirty="0"/>
              <a:t>são resultado do cruzamento entre desinformação, falta de oportunidades de </a:t>
            </a:r>
            <a:r>
              <a:rPr lang="pt-BR" sz="2800" dirty="0" smtClean="0"/>
              <a:t>participação e </a:t>
            </a:r>
            <a:r>
              <a:rPr lang="pt-BR" sz="2800" dirty="0"/>
              <a:t>descrédito com a gestão pública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r>
              <a:rPr lang="pt-BR" sz="2800" dirty="0" smtClean="0"/>
              <a:t>Figura página 2. </a:t>
            </a:r>
            <a:r>
              <a:rPr lang="pt-BR" sz="2800" dirty="0"/>
              <a:t>M</a:t>
            </a:r>
            <a:r>
              <a:rPr lang="pt-BR" sz="2800" dirty="0" smtClean="0"/>
              <a:t>odelo </a:t>
            </a:r>
            <a:r>
              <a:rPr lang="pt-BR" sz="2800" dirty="0"/>
              <a:t>de campo da comunicação </a:t>
            </a:r>
            <a:r>
              <a:rPr lang="pt-BR" sz="2800" dirty="0" smtClean="0"/>
              <a:t>pública</a:t>
            </a:r>
          </a:p>
          <a:p>
            <a:pPr marL="0" indent="0">
              <a:buNone/>
            </a:pPr>
            <a:r>
              <a:rPr lang="pt-BR" sz="2800" dirty="0" smtClean="0"/>
              <a:t> 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6106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Pág.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346267" cy="35993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Adotam-se como referência, para tratar de CP, conceitos como cidadania, </a:t>
            </a:r>
            <a:r>
              <a:rPr lang="pt-BR" sz="2800" dirty="0" smtClean="0"/>
              <a:t>democratização, participação</a:t>
            </a:r>
            <a:r>
              <a:rPr lang="pt-BR" sz="2800" dirty="0"/>
              <a:t>, diálogo, interesse público. Mais poder para a sociedade, menos para os </a:t>
            </a:r>
            <a:r>
              <a:rPr lang="pt-BR" sz="2800" dirty="0" smtClean="0"/>
              <a:t>governos; mais </a:t>
            </a:r>
            <a:r>
              <a:rPr lang="pt-BR" sz="2800" dirty="0"/>
              <a:t>comunicação, </a:t>
            </a:r>
            <a:r>
              <a:rPr lang="pt-BR" sz="2800" dirty="0" smtClean="0"/>
              <a:t>menos divulgação</a:t>
            </a:r>
            <a:r>
              <a:rPr lang="pt-BR" sz="2800" dirty="0"/>
              <a:t>; mais diálogo e participação, menos dirigismo, são </a:t>
            </a:r>
            <a:r>
              <a:rPr lang="pt-BR" sz="2800" dirty="0" smtClean="0"/>
              <a:t>algumas das </a:t>
            </a:r>
            <a:r>
              <a:rPr lang="pt-BR" sz="2800" dirty="0"/>
              <a:t>premissas. A </a:t>
            </a:r>
            <a:r>
              <a:rPr lang="pt-BR" sz="2800" dirty="0" err="1"/>
              <a:t>idéia</a:t>
            </a:r>
            <a:r>
              <a:rPr lang="pt-BR" sz="2800" dirty="0"/>
              <a:t>-chave talvez seja a de </a:t>
            </a:r>
            <a:r>
              <a:rPr lang="pt-BR" sz="2800" i="1" dirty="0"/>
              <a:t>espírito público</a:t>
            </a:r>
            <a:r>
              <a:rPr lang="pt-BR" sz="2800" dirty="0"/>
              <a:t>, </a:t>
            </a:r>
            <a:r>
              <a:rPr lang="pt-BR" sz="2800" dirty="0" smtClean="0"/>
              <a:t>o compromisso </a:t>
            </a:r>
            <a:r>
              <a:rPr lang="pt-BR" sz="2800" dirty="0"/>
              <a:t>de colocar </a:t>
            </a:r>
            <a:r>
              <a:rPr lang="pt-BR" sz="2800" dirty="0" smtClean="0"/>
              <a:t>o interesse </a:t>
            </a:r>
            <a:r>
              <a:rPr lang="pt-BR" sz="2800" dirty="0"/>
              <a:t>da sociedade antes </a:t>
            </a:r>
            <a:r>
              <a:rPr lang="pt-BR" sz="2800" dirty="0" smtClean="0"/>
              <a:t>da conveniência </a:t>
            </a:r>
            <a:r>
              <a:rPr lang="pt-BR" sz="2800" dirty="0"/>
              <a:t>da empresa, da entidade, do governante, do </a:t>
            </a:r>
            <a:r>
              <a:rPr lang="pt-BR" sz="2800" dirty="0" smtClean="0"/>
              <a:t>ator político</a:t>
            </a:r>
            <a:r>
              <a:rPr lang="pt-BR" sz="2800" dirty="0"/>
              <a:t>. </a:t>
            </a:r>
            <a:r>
              <a:rPr lang="pt-BR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 objetivo central é fazer com que a sociedade ajude a melhorar a própria sociedade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r>
              <a:rPr lang="pt-BR" sz="2800" dirty="0" smtClean="0"/>
              <a:t> 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2701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4543" y="753228"/>
            <a:ext cx="9613861" cy="1080938"/>
          </a:xfrm>
        </p:spPr>
        <p:txBody>
          <a:bodyPr/>
          <a:lstStyle/>
          <a:p>
            <a:r>
              <a:rPr lang="pt-BR" dirty="0" smtClean="0"/>
              <a:t>Elementos básicos da Comunicação Pública Pág</a:t>
            </a:r>
            <a:r>
              <a:rPr lang="pt-BR" dirty="0"/>
              <a:t>. 3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24" y="1963271"/>
            <a:ext cx="11900647" cy="463923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 smtClean="0"/>
              <a:t>a</a:t>
            </a:r>
            <a:r>
              <a:rPr lang="pt-BR" dirty="0"/>
              <a:t>) identificar demandas sociais;</a:t>
            </a:r>
            <a:br>
              <a:rPr lang="pt-BR" dirty="0"/>
            </a:br>
            <a:r>
              <a:rPr lang="pt-BR" dirty="0"/>
              <a:t>b) definir conceitos e eixos para uma ação pública coerente e integrada;</a:t>
            </a:r>
            <a:br>
              <a:rPr lang="pt-BR" dirty="0"/>
            </a:br>
            <a:r>
              <a:rPr lang="pt-BR" dirty="0"/>
              <a:t>c) promover e valorizar o interesse público;</a:t>
            </a:r>
            <a:br>
              <a:rPr lang="pt-BR" dirty="0"/>
            </a:br>
            <a:r>
              <a:rPr lang="pt-BR" dirty="0"/>
              <a:t>d) qualificar a formulação e implementação de políticas públicas;</a:t>
            </a:r>
            <a:br>
              <a:rPr lang="pt-BR" dirty="0"/>
            </a:br>
            <a:r>
              <a:rPr lang="pt-BR" dirty="0"/>
              <a:t>e) orientar os administradores em direção a uma gestão mais eficiente;</a:t>
            </a:r>
            <a:br>
              <a:rPr lang="pt-BR" dirty="0"/>
            </a:br>
            <a:r>
              <a:rPr lang="pt-BR" dirty="0"/>
              <a:t>f) garantir a participação coletiva na definição, implementação, monitoramento, controle </a:t>
            </a:r>
            <a:r>
              <a:rPr lang="pt-BR" dirty="0" smtClean="0"/>
              <a:t>e viabilização</a:t>
            </a:r>
            <a:r>
              <a:rPr lang="pt-BR" dirty="0"/>
              <a:t>, avaliação e revisão das políticas e ações públicas;</a:t>
            </a:r>
            <a:br>
              <a:rPr lang="pt-BR" dirty="0"/>
            </a:br>
            <a:r>
              <a:rPr lang="pt-BR" dirty="0"/>
              <a:t>g) atender as necessidades do cidadão e dos diferentes atores sociais por obter e </a:t>
            </a:r>
            <a:r>
              <a:rPr lang="pt-BR" dirty="0" smtClean="0"/>
              <a:t>disseminar informações </a:t>
            </a:r>
            <a:r>
              <a:rPr lang="pt-BR" dirty="0"/>
              <a:t>e opiniões, garantindo a pluralidade no debate público;</a:t>
            </a:r>
            <a:br>
              <a:rPr lang="pt-BR" dirty="0"/>
            </a:br>
            <a:r>
              <a:rPr lang="pt-BR" dirty="0"/>
              <a:t>h) estimular uma cidadania consciente, ativa e solidária;</a:t>
            </a:r>
            <a:br>
              <a:rPr lang="pt-BR" dirty="0"/>
            </a:br>
            <a:r>
              <a:rPr lang="pt-BR" dirty="0"/>
              <a:t>i) melhorar a compreensão sobre o funcionamento do setor público;</a:t>
            </a:r>
            <a:br>
              <a:rPr lang="pt-BR" dirty="0"/>
            </a:br>
            <a:r>
              <a:rPr lang="pt-BR" dirty="0"/>
              <a:t>j) induzir e qualificar a interação com a gestão e a execução dos serviços </a:t>
            </a:r>
            <a:r>
              <a:rPr lang="pt-BR" dirty="0" smtClean="0"/>
              <a:t>públicos; e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k) avaliar a execução das ações de interesse coletivo.</a:t>
            </a: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362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813" y="2027591"/>
            <a:ext cx="11793070" cy="3599316"/>
          </a:xfrm>
        </p:spPr>
        <p:txBody>
          <a:bodyPr>
            <a:noAutofit/>
          </a:bodyPr>
          <a:lstStyle/>
          <a:p>
            <a:r>
              <a:rPr lang="pt-BR" sz="1650" dirty="0"/>
              <a:t>Comunicação não se reduz à informação. Comunicação é um processo circular, permanente, </a:t>
            </a:r>
            <a:r>
              <a:rPr lang="pt-BR" sz="1650" dirty="0" smtClean="0"/>
              <a:t>de troca </a:t>
            </a:r>
            <a:r>
              <a:rPr lang="pt-BR" sz="1650" dirty="0"/>
              <a:t>de informações e de mútua influência. A troca de informações faz parte do processo </a:t>
            </a:r>
            <a:r>
              <a:rPr lang="pt-BR" sz="1650" dirty="0" smtClean="0"/>
              <a:t>de comunicação</a:t>
            </a:r>
            <a:r>
              <a:rPr lang="pt-BR" sz="1650" dirty="0"/>
              <a:t>.</a:t>
            </a:r>
            <a:r>
              <a:rPr lang="pt-BR" sz="1650" dirty="0"/>
              <a:t> </a:t>
            </a:r>
            <a:endParaRPr lang="pt-BR" sz="1650" dirty="0" smtClean="0"/>
          </a:p>
          <a:p>
            <a:r>
              <a:rPr lang="pt-BR" sz="1650" dirty="0"/>
              <a:t>Um dos principais atores no campo da comunicação pública é a imprensa. Ela estabelece </a:t>
            </a:r>
            <a:r>
              <a:rPr lang="pt-BR" sz="1650" dirty="0" smtClean="0"/>
              <a:t>espaço público indispensável </a:t>
            </a:r>
            <a:r>
              <a:rPr lang="pt-BR" sz="1650" dirty="0"/>
              <a:t>de informação, debate e formação da opinião na </a:t>
            </a:r>
            <a:r>
              <a:rPr lang="pt-BR" sz="1650" dirty="0" smtClean="0"/>
              <a:t>democracia contemporânea</a:t>
            </a:r>
            <a:r>
              <a:rPr lang="pt-BR" sz="1650" dirty="0"/>
              <a:t>. É otimismo, entretanto, imaginar que imprensa livre seja suficiente para </a:t>
            </a:r>
            <a:r>
              <a:rPr lang="pt-BR" sz="1650" dirty="0" smtClean="0"/>
              <a:t>a viabilização </a:t>
            </a:r>
            <a:r>
              <a:rPr lang="pt-BR" sz="1650" dirty="0"/>
              <a:t>do acesso pleno à informação ou concretização da mediação social. Além </a:t>
            </a:r>
            <a:r>
              <a:rPr lang="pt-BR" sz="1650" dirty="0" smtClean="0"/>
              <a:t>das idiossincrasias </a:t>
            </a:r>
            <a:r>
              <a:rPr lang="pt-BR" sz="1650" dirty="0"/>
              <a:t>e restrições naturais de formato (informação superficial, objetiva), </a:t>
            </a:r>
            <a:r>
              <a:rPr lang="pt-BR" sz="1650" dirty="0" smtClean="0"/>
              <a:t>direcionamento (unilateral</a:t>
            </a:r>
            <a:r>
              <a:rPr lang="pt-BR" sz="1650" dirty="0"/>
              <a:t>) e alcance (limitado, mesmo nos de maior público), no dia a dia, cada veículo </a:t>
            </a:r>
            <a:r>
              <a:rPr lang="pt-BR" sz="1650" dirty="0" smtClean="0"/>
              <a:t>de comunicação </a:t>
            </a:r>
            <a:r>
              <a:rPr lang="pt-BR" sz="1650" dirty="0"/>
              <a:t>de massa estabelece seus próprios critérios de seleção de temas, conteúdo </a:t>
            </a:r>
            <a:r>
              <a:rPr lang="pt-BR" sz="1650" dirty="0" smtClean="0"/>
              <a:t>e opiniões </a:t>
            </a:r>
            <a:r>
              <a:rPr lang="pt-BR" sz="1650" dirty="0"/>
              <a:t>e a maneira de apresentá-los</a:t>
            </a:r>
            <a:r>
              <a:rPr lang="pt-BR" sz="1650" dirty="0" smtClean="0"/>
              <a:t>.</a:t>
            </a:r>
          </a:p>
          <a:p>
            <a:r>
              <a:rPr lang="pt-BR" sz="1650" dirty="0"/>
              <a:t>A comunicação diz respeito à </a:t>
            </a:r>
            <a:r>
              <a:rPr lang="pt-BR" sz="1650" dirty="0" smtClean="0"/>
              <a:t>criação de </a:t>
            </a:r>
            <a:r>
              <a:rPr lang="pt-BR" sz="1650" dirty="0"/>
              <a:t>formas de acesso e participação; à ampliação de redes sociais </a:t>
            </a:r>
            <a:r>
              <a:rPr lang="pt-BR" sz="1650" dirty="0" smtClean="0"/>
              <a:t>que permitam </a:t>
            </a:r>
            <a:r>
              <a:rPr lang="pt-BR" sz="1650" dirty="0"/>
              <a:t>maior </a:t>
            </a:r>
            <a:r>
              <a:rPr lang="pt-BR" sz="1650" dirty="0" smtClean="0"/>
              <a:t>ligação entre </a:t>
            </a:r>
            <a:r>
              <a:rPr lang="pt-BR" sz="1650" dirty="0"/>
              <a:t>os agentes públicos, os grupos de interesse e o cidadão. O estímulo à controvérsia, </a:t>
            </a:r>
            <a:r>
              <a:rPr lang="pt-BR" sz="1650" dirty="0" smtClean="0"/>
              <a:t>ao debate</a:t>
            </a:r>
            <a:r>
              <a:rPr lang="pt-BR" sz="1650" dirty="0"/>
              <a:t>, ao confronto de opiniões, à consciência e exercício da cidadania, é apenas parte </a:t>
            </a:r>
            <a:r>
              <a:rPr lang="pt-BR" sz="1650" dirty="0" smtClean="0"/>
              <a:t>da pedagogia </a:t>
            </a:r>
            <a:r>
              <a:rPr lang="pt-BR" sz="1650" dirty="0"/>
              <a:t>que busca compreensão, entendimento, satisfação e avanço no estabelecimento </a:t>
            </a:r>
            <a:r>
              <a:rPr lang="pt-BR" sz="1650" dirty="0" smtClean="0"/>
              <a:t>do interesse </a:t>
            </a:r>
            <a:r>
              <a:rPr lang="pt-BR" sz="1650" dirty="0"/>
              <a:t>social. As possibilidades de aprimoramento da comunicação são extraordinárias.</a:t>
            </a:r>
            <a:r>
              <a:rPr lang="pt-BR" sz="1650" dirty="0"/>
              <a:t> </a:t>
            </a:r>
            <a:endParaRPr lang="pt-BR" sz="1650" dirty="0" smtClean="0"/>
          </a:p>
          <a:p>
            <a:r>
              <a:rPr lang="pt-BR" sz="1650" dirty="0"/>
              <a:t>As políticas devem ser integrativas, elaboradas </a:t>
            </a:r>
            <a:r>
              <a:rPr lang="pt-BR" sz="1650" dirty="0" err="1"/>
              <a:t>participativamente</a:t>
            </a:r>
            <a:r>
              <a:rPr lang="pt-BR" sz="1650" dirty="0"/>
              <a:t>, exercitar uma visão global e </a:t>
            </a:r>
            <a:r>
              <a:rPr lang="pt-BR" sz="1650" dirty="0" smtClean="0"/>
              <a:t>ter perspectiva </a:t>
            </a:r>
            <a:r>
              <a:rPr lang="pt-BR" sz="1650" dirty="0"/>
              <a:t>relativamente duradoura. Elas devem ser baseadas nas aspirações coletivas, </a:t>
            </a:r>
            <a:r>
              <a:rPr lang="pt-BR" sz="1650" dirty="0" smtClean="0"/>
              <a:t>buscar estimular </a:t>
            </a:r>
            <a:r>
              <a:rPr lang="pt-BR" sz="1650" dirty="0"/>
              <a:t>a participação, o desenvolvimento da democracia, aumentar a </a:t>
            </a:r>
            <a:r>
              <a:rPr lang="pt-BR" sz="1650" dirty="0" smtClean="0"/>
              <a:t>governabilidade, estimular </a:t>
            </a:r>
            <a:r>
              <a:rPr lang="pt-BR" sz="1650" dirty="0"/>
              <a:t>a competitividade e a integração social. É possível, por exemplo, formalizar </a:t>
            </a:r>
            <a:r>
              <a:rPr lang="pt-BR" sz="1650" dirty="0" smtClean="0"/>
              <a:t>políticas públicas </a:t>
            </a:r>
            <a:r>
              <a:rPr lang="pt-BR" sz="1650" dirty="0"/>
              <a:t>em áreas como internet, acesso a dados, </a:t>
            </a:r>
            <a:r>
              <a:rPr lang="pt-BR" sz="1650" dirty="0" smtClean="0"/>
              <a:t>publicidade, radiodifusão</a:t>
            </a:r>
            <a:r>
              <a:rPr lang="pt-BR" sz="1650" dirty="0"/>
              <a:t>, acesso à </a:t>
            </a:r>
            <a:r>
              <a:rPr lang="pt-BR" sz="1650" dirty="0" smtClean="0"/>
              <a:t>informação, gestão </a:t>
            </a:r>
            <a:r>
              <a:rPr lang="pt-BR" sz="1650" dirty="0"/>
              <a:t>da comunicação, atendimento ao cidadão, comunicação </a:t>
            </a:r>
            <a:r>
              <a:rPr lang="pt-BR" sz="1650" dirty="0" smtClean="0"/>
              <a:t>interna, relacionamento </a:t>
            </a:r>
            <a:r>
              <a:rPr lang="pt-BR" sz="1650" dirty="0"/>
              <a:t>com </a:t>
            </a:r>
            <a:r>
              <a:rPr lang="pt-BR" sz="1650" dirty="0" smtClean="0"/>
              <a:t>a imprensa</a:t>
            </a:r>
            <a:r>
              <a:rPr lang="pt-BR" sz="1650" dirty="0"/>
              <a:t>.</a:t>
            </a:r>
            <a:r>
              <a:rPr lang="pt-BR" sz="16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44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C000"/>
                </a:solidFill>
              </a:rPr>
              <a:t>Eixos centrais da Comunicação Pública</a:t>
            </a:r>
            <a:br>
              <a:rPr lang="pt-BR" dirty="0" smtClean="0">
                <a:solidFill>
                  <a:srgbClr val="FFC000"/>
                </a:solidFill>
              </a:rPr>
            </a:br>
            <a:r>
              <a:rPr lang="pt-BR" dirty="0" smtClean="0">
                <a:solidFill>
                  <a:srgbClr val="FFC000"/>
                </a:solidFill>
              </a:rPr>
              <a:t>Diretrizes para o processo de comunicação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5495" y="2135166"/>
            <a:ext cx="11936505" cy="359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  <a:r>
              <a:rPr lang="pt-BR" sz="2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) </a:t>
            </a:r>
            <a:r>
              <a:rPr lang="pt-BR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transparência: </a:t>
            </a:r>
            <a:r>
              <a:rPr lang="pt-BR" sz="2000" dirty="0" smtClean="0"/>
              <a:t>assumir </a:t>
            </a:r>
            <a:r>
              <a:rPr lang="pt-BR" sz="2000" dirty="0"/>
              <a:t>compromisso com a atuação responsável no </a:t>
            </a:r>
            <a:r>
              <a:rPr lang="pt-BR" sz="2000" dirty="0" smtClean="0"/>
              <a:t>trato com </a:t>
            </a:r>
            <a:r>
              <a:rPr lang="pt-BR" sz="2000" dirty="0"/>
              <a:t>as questões públicas, incluindo a oferta de informações, estímulo ao </a:t>
            </a:r>
            <a:r>
              <a:rPr lang="pt-BR" sz="2000" dirty="0" smtClean="0"/>
              <a:t>acesso, facilitação </a:t>
            </a:r>
            <a:r>
              <a:rPr lang="pt-BR" sz="2000" dirty="0"/>
              <a:t>da fiscalização e a prestação de contas. </a:t>
            </a:r>
            <a:r>
              <a:rPr lang="pt-BR" sz="2000" dirty="0" smtClean="0"/>
              <a:t>Incorporação </a:t>
            </a:r>
            <a:r>
              <a:rPr lang="pt-BR" sz="2000" dirty="0"/>
              <a:t>de valores éticos por todos os agentes públicos envolvidos;</a:t>
            </a:r>
            <a:br>
              <a:rPr lang="pt-BR" sz="2000" dirty="0"/>
            </a:br>
            <a:r>
              <a:rPr lang="pt-BR" sz="2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b) acesso: </a:t>
            </a:r>
            <a:r>
              <a:rPr lang="pt-BR" sz="2000" dirty="0" smtClean="0"/>
              <a:t>facilidade </a:t>
            </a:r>
            <a:r>
              <a:rPr lang="pt-BR" sz="2000" dirty="0"/>
              <a:t>de obter informações, ser estimulada e </a:t>
            </a:r>
            <a:r>
              <a:rPr lang="pt-BR" sz="2000" dirty="0" smtClean="0"/>
              <a:t>orientada a </a:t>
            </a:r>
            <a:r>
              <a:rPr lang="pt-BR" sz="2000" dirty="0"/>
              <a:t>buscá-las, a dar sua opinião, a fiscalizar e a influir na gestão daquilo que é público. </a:t>
            </a:r>
            <a:r>
              <a:rPr lang="pt-BR" sz="2000" dirty="0" smtClean="0"/>
              <a:t>A informação deve </a:t>
            </a:r>
            <a:r>
              <a:rPr lang="pt-BR" sz="2000" dirty="0"/>
              <a:t>despertar </a:t>
            </a:r>
            <a:r>
              <a:rPr lang="pt-BR" sz="2000" dirty="0" smtClean="0"/>
              <a:t>interesse em </a:t>
            </a:r>
            <a:r>
              <a:rPr lang="pt-BR" sz="2000" dirty="0"/>
              <a:t>ser interpretada e </a:t>
            </a:r>
            <a:r>
              <a:rPr lang="pt-BR" sz="2000" dirty="0" smtClean="0"/>
              <a:t>apropriada </a:t>
            </a:r>
            <a:r>
              <a:rPr lang="pt-BR" sz="2000" dirty="0"/>
              <a:t>de maneira </a:t>
            </a:r>
            <a:r>
              <a:rPr lang="pt-BR" sz="2000" dirty="0" smtClean="0"/>
              <a:t>que </a:t>
            </a:r>
            <a:r>
              <a:rPr lang="pt-BR" sz="2000" dirty="0"/>
              <a:t>seja transformada </a:t>
            </a:r>
            <a:r>
              <a:rPr lang="pt-BR" sz="2000" dirty="0" smtClean="0"/>
              <a:t>para </a:t>
            </a:r>
            <a:r>
              <a:rPr lang="pt-BR" sz="2000" dirty="0"/>
              <a:t>reflexão e ação. </a:t>
            </a:r>
            <a:r>
              <a:rPr lang="pt-BR" sz="2000" dirty="0" err="1" smtClean="0"/>
              <a:t>Iincluír</a:t>
            </a:r>
            <a:r>
              <a:rPr lang="pt-BR" sz="2000" dirty="0" smtClean="0"/>
              <a:t> linguagem </a:t>
            </a:r>
            <a:r>
              <a:rPr lang="pt-BR" sz="2000" dirty="0"/>
              <a:t>adaptada, até o uso de artifícios de </a:t>
            </a:r>
            <a:r>
              <a:rPr lang="pt-BR" sz="2000" i="1" dirty="0" smtClean="0"/>
              <a:t>layout</a:t>
            </a:r>
            <a:r>
              <a:rPr lang="pt-BR" sz="2000" dirty="0" smtClean="0"/>
              <a:t>, diversidade </a:t>
            </a:r>
            <a:r>
              <a:rPr lang="pt-BR" sz="2000" dirty="0"/>
              <a:t>de formatos, mídias, fluxos, horários e processos que permitam </a:t>
            </a:r>
            <a:r>
              <a:rPr lang="pt-BR" sz="2000" dirty="0" smtClean="0"/>
              <a:t>interação;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c) interação:</a:t>
            </a:r>
            <a:r>
              <a:rPr lang="pt-BR" sz="2000" dirty="0"/>
              <a:t> </a:t>
            </a:r>
            <a:r>
              <a:rPr lang="pt-BR" sz="2000" dirty="0" smtClean="0"/>
              <a:t>criação</a:t>
            </a:r>
            <a:r>
              <a:rPr lang="pt-BR" sz="2000" dirty="0"/>
              <a:t>, manutenção e fortalecimento de instrumentos </a:t>
            </a:r>
            <a:r>
              <a:rPr lang="pt-BR" sz="2000" dirty="0" smtClean="0"/>
              <a:t>de comunicação </a:t>
            </a:r>
            <a:r>
              <a:rPr lang="pt-BR" sz="2000" dirty="0"/>
              <a:t>que viabilizem fluxos bi ou </a:t>
            </a:r>
            <a:r>
              <a:rPr lang="pt-BR" sz="2000" dirty="0" smtClean="0"/>
              <a:t>multilaterais. Respeito a premissas de </a:t>
            </a:r>
            <a:r>
              <a:rPr lang="pt-BR" sz="2000" dirty="0"/>
              <a:t>diálogo equilibrado, simétrico, </a:t>
            </a:r>
            <a:r>
              <a:rPr lang="pt-BR" sz="2000" dirty="0" smtClean="0"/>
              <a:t>igualdade de </a:t>
            </a:r>
            <a:r>
              <a:rPr lang="pt-BR" sz="2000" dirty="0"/>
              <a:t>direito </a:t>
            </a:r>
            <a:r>
              <a:rPr lang="pt-BR" sz="2000" dirty="0" smtClean="0"/>
              <a:t>e oportunidade </a:t>
            </a:r>
            <a:r>
              <a:rPr lang="pt-BR" sz="2000" dirty="0"/>
              <a:t>de </a:t>
            </a:r>
            <a:r>
              <a:rPr lang="pt-BR" sz="2000" dirty="0" smtClean="0"/>
              <a:t>falar. Criação </a:t>
            </a:r>
            <a:r>
              <a:rPr lang="pt-BR" sz="2000" dirty="0"/>
              <a:t>de produtos, serviços, ambientes e situações que permitam estimular </a:t>
            </a:r>
            <a:r>
              <a:rPr lang="pt-BR" sz="2000" dirty="0" smtClean="0"/>
              <a:t>e viabilizar </a:t>
            </a:r>
            <a:r>
              <a:rPr lang="pt-BR" sz="2000" dirty="0"/>
              <a:t>o acesso, a compreensão, </a:t>
            </a:r>
            <a:r>
              <a:rPr lang="pt-BR" sz="2000" dirty="0" smtClean="0"/>
              <a:t>a cooperação</a:t>
            </a:r>
            <a:r>
              <a:rPr lang="pt-BR" sz="2000" dirty="0"/>
              <a:t>, </a:t>
            </a:r>
            <a:r>
              <a:rPr lang="pt-BR" sz="2000" dirty="0" smtClean="0"/>
              <a:t>a participação </a:t>
            </a:r>
            <a:r>
              <a:rPr lang="pt-BR" sz="2000" dirty="0"/>
              <a:t>e </a:t>
            </a:r>
            <a:r>
              <a:rPr lang="pt-BR" sz="2000" dirty="0" smtClean="0"/>
              <a:t>a crítica</a:t>
            </a:r>
            <a:r>
              <a:rPr lang="pt-BR" sz="2000" dirty="0"/>
              <a:t>; e</a:t>
            </a:r>
            <a:br>
              <a:rPr lang="pt-BR" sz="2000" dirty="0"/>
            </a:br>
            <a:r>
              <a:rPr lang="pt-BR" sz="2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d) ouvidoria </a:t>
            </a:r>
            <a:r>
              <a:rPr lang="pt-BR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social / participação ativa: </a:t>
            </a:r>
            <a:r>
              <a:rPr lang="pt-BR" sz="2000" dirty="0" smtClean="0"/>
              <a:t>interesse </a:t>
            </a:r>
            <a:r>
              <a:rPr lang="pt-BR" sz="2000" dirty="0"/>
              <a:t>em conhecer e compreender a opinião pública e os </a:t>
            </a:r>
            <a:r>
              <a:rPr lang="pt-BR" sz="2000" dirty="0" smtClean="0"/>
              <a:t>diversos segmentos </a:t>
            </a:r>
            <a:r>
              <a:rPr lang="pt-BR" sz="2000" dirty="0"/>
              <a:t>que a </a:t>
            </a:r>
            <a:r>
              <a:rPr lang="pt-BR" sz="2000" dirty="0" smtClean="0"/>
              <a:t>compõem. </a:t>
            </a:r>
            <a:r>
              <a:rPr lang="pt-BR" sz="2000" dirty="0"/>
              <a:t>Adota as diferentes formas de pesquisa como referência e exige habilidade </a:t>
            </a:r>
            <a:r>
              <a:rPr lang="pt-BR" sz="2000" dirty="0" smtClean="0"/>
              <a:t>de compreender </a:t>
            </a:r>
            <a:r>
              <a:rPr lang="pt-BR" sz="2000" dirty="0"/>
              <a:t>motivações, interesses, propostas e critérios de satisfação e assumir </a:t>
            </a:r>
            <a:r>
              <a:rPr lang="pt-BR" sz="2000" dirty="0" err="1" smtClean="0"/>
              <a:t>ocompromisso</a:t>
            </a:r>
            <a:r>
              <a:rPr lang="pt-BR" sz="2000" dirty="0" smtClean="0"/>
              <a:t> </a:t>
            </a:r>
            <a:r>
              <a:rPr lang="pt-BR" sz="2000" dirty="0"/>
              <a:t>de considerá-los como referência na ação.</a:t>
            </a:r>
            <a:r>
              <a:rPr lang="pt-BR" sz="2000" dirty="0"/>
              <a:t> 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0262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C000"/>
                </a:solidFill>
              </a:rPr>
              <a:t>Tipo de interação 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3"/>
            <a:ext cx="11206879" cy="3599316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1ª etapa - Informação – Dados da planilha + análises dos dados considerando contexto regional -&gt;</a:t>
            </a:r>
          </a:p>
          <a:p>
            <a:r>
              <a:rPr lang="pt-BR" sz="2800" dirty="0" smtClean="0"/>
              <a:t>2ª etapa – Consulta -&gt; &lt;- </a:t>
            </a:r>
            <a:r>
              <a:rPr lang="pt-BR" sz="2800" dirty="0" smtClean="0">
                <a:solidFill>
                  <a:schemeClr val="bg1"/>
                </a:solidFill>
              </a:rPr>
              <a:t>definir atores-chave</a:t>
            </a:r>
          </a:p>
          <a:p>
            <a:r>
              <a:rPr lang="pt-BR" sz="2800" dirty="0" smtClean="0"/>
              <a:t>3ª etapa - Participação ativa &lt;-&gt;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7512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0" y="941487"/>
            <a:ext cx="9613861" cy="1080938"/>
          </a:xfrm>
        </p:spPr>
        <p:txBody>
          <a:bodyPr>
            <a:normAutofit/>
          </a:bodyPr>
          <a:lstStyle/>
          <a:p>
            <a:r>
              <a:rPr lang="pt-BR" b="1" dirty="0"/>
              <a:t>Márcio </a:t>
            </a:r>
            <a:r>
              <a:rPr lang="pt-BR" b="1" dirty="0" smtClean="0"/>
              <a:t>Henriques; Júlio de </a:t>
            </a:r>
            <a:r>
              <a:rPr lang="pt-BR" b="1" dirty="0"/>
              <a:t>Pinho </a:t>
            </a:r>
            <a:r>
              <a:rPr lang="pt-BR" b="1" dirty="0" smtClean="0"/>
              <a:t>Neto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Pág.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388732" cy="3599316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Para buscar esta metodologia de ação, alguns aspectos precisam ser considerados: </a:t>
            </a:r>
            <a:endParaRPr lang="pt-BR" dirty="0" smtClean="0"/>
          </a:p>
          <a:p>
            <a:r>
              <a:rPr lang="pt-BR" dirty="0" smtClean="0"/>
              <a:t>(</a:t>
            </a:r>
            <a:r>
              <a:rPr lang="pt-BR" dirty="0"/>
              <a:t>a) </a:t>
            </a:r>
            <a:r>
              <a:rPr lang="pt-BR" dirty="0" smtClean="0"/>
              <a:t>a </a:t>
            </a:r>
            <a:r>
              <a:rPr lang="pt-BR" dirty="0" err="1" smtClean="0"/>
              <a:t>co-responsabilidade</a:t>
            </a:r>
            <a:r>
              <a:rPr lang="pt-BR" dirty="0" smtClean="0"/>
              <a:t> </a:t>
            </a:r>
            <a:r>
              <a:rPr lang="pt-BR" dirty="0"/>
              <a:t>e participação dos atores </a:t>
            </a:r>
            <a:r>
              <a:rPr lang="pt-BR" dirty="0" smtClean="0"/>
              <a:t>sociais – </a:t>
            </a:r>
            <a:r>
              <a:rPr lang="pt-B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coesão e continuidade</a:t>
            </a:r>
            <a:r>
              <a:rPr lang="pt-BR" dirty="0" smtClean="0"/>
              <a:t>; </a:t>
            </a:r>
          </a:p>
          <a:p>
            <a:r>
              <a:rPr lang="pt-BR" dirty="0" smtClean="0"/>
              <a:t>(</a:t>
            </a:r>
            <a:r>
              <a:rPr lang="pt-BR" dirty="0"/>
              <a:t>b) a visibilidade e os fatores </a:t>
            </a:r>
            <a:r>
              <a:rPr lang="pt-BR" dirty="0" smtClean="0"/>
              <a:t>de identificação </a:t>
            </a:r>
            <a:r>
              <a:rPr lang="pt-BR" dirty="0"/>
              <a:t>do projeto </a:t>
            </a:r>
            <a:r>
              <a:rPr lang="pt-BR" dirty="0" smtClean="0"/>
              <a:t>mobilizador – </a:t>
            </a:r>
            <a:r>
              <a:rPr lang="pt-B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compartilhamento e divulgação</a:t>
            </a:r>
            <a:r>
              <a:rPr lang="pt-BR" dirty="0" smtClean="0"/>
              <a:t>; </a:t>
            </a:r>
          </a:p>
          <a:p>
            <a:r>
              <a:rPr lang="pt-BR" dirty="0" smtClean="0"/>
              <a:t>(</a:t>
            </a:r>
            <a:r>
              <a:rPr lang="pt-BR" dirty="0"/>
              <a:t>c) a difusão de informações qualificadas de </a:t>
            </a:r>
            <a:r>
              <a:rPr lang="pt-BR" dirty="0" smtClean="0"/>
              <a:t>caráter pedagógico – </a:t>
            </a:r>
            <a:r>
              <a:rPr lang="pt-B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valores e desafios</a:t>
            </a:r>
            <a:r>
              <a:rPr lang="pt-BR" dirty="0" smtClean="0"/>
              <a:t>.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6161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Margarida </a:t>
            </a:r>
            <a:r>
              <a:rPr lang="pt-BR" dirty="0" err="1" smtClean="0"/>
              <a:t>Kunsch</a:t>
            </a:r>
            <a:r>
              <a:rPr lang="pt-BR" dirty="0" smtClean="0"/>
              <a:t> 	In: </a:t>
            </a:r>
            <a:r>
              <a:rPr lang="pt-BR" dirty="0" err="1" smtClean="0"/>
              <a:t>Heloiza</a:t>
            </a:r>
            <a:r>
              <a:rPr lang="pt-BR" dirty="0" smtClean="0"/>
              <a:t> Matos.</a:t>
            </a:r>
            <a:br>
              <a:rPr lang="pt-BR" dirty="0" smtClean="0"/>
            </a:br>
            <a:r>
              <a:rPr lang="pt-BR" dirty="0" smtClean="0"/>
              <a:t>Pág.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2388" y="2097741"/>
            <a:ext cx="11631706" cy="4585447"/>
          </a:xfrm>
        </p:spPr>
        <p:txBody>
          <a:bodyPr>
            <a:noAutofit/>
          </a:bodyPr>
          <a:lstStyle/>
          <a:p>
            <a:r>
              <a:rPr lang="pt-BR" sz="2300" dirty="0"/>
              <a:t>Alguns princípios são fundamentais para nortear a </a:t>
            </a:r>
            <a:r>
              <a:rPr lang="pt-BR" sz="2300" dirty="0" smtClean="0"/>
              <a:t>comunicação na </a:t>
            </a:r>
            <a:r>
              <a:rPr lang="pt-BR" sz="2300" dirty="0"/>
              <a:t>administração pública. A instituição pública/governamental </a:t>
            </a:r>
            <a:r>
              <a:rPr lang="pt-BR" sz="2300" dirty="0" smtClean="0"/>
              <a:t>deve ser </a:t>
            </a:r>
            <a:r>
              <a:rPr lang="pt-BR" sz="2300" dirty="0"/>
              <a:t>hoje concebida como instituição aberta, que interage com </a:t>
            </a:r>
            <a:r>
              <a:rPr lang="pt-BR" sz="2300" dirty="0" smtClean="0"/>
              <a:t>a sociedade</a:t>
            </a:r>
            <a:r>
              <a:rPr lang="pt-BR" sz="2300" dirty="0"/>
              <a:t>, com os meios de comunicação e com o sistema </a:t>
            </a:r>
            <a:r>
              <a:rPr lang="pt-BR" sz="2300" dirty="0" smtClean="0"/>
              <a:t>produtivo. Ela </a:t>
            </a:r>
            <a:r>
              <a:rPr lang="pt-BR" sz="2300" dirty="0"/>
              <a:t>precisa atuar como um órgão que extrapola os muros da </a:t>
            </a:r>
            <a:r>
              <a:rPr lang="pt-BR" sz="2300" dirty="0" smtClean="0"/>
              <a:t>burocracia para </a:t>
            </a:r>
            <a:r>
              <a:rPr lang="pt-BR" sz="2300" dirty="0"/>
              <a:t>chegar ao cidadão comum, graças a um trabalho conjunto com</a:t>
            </a:r>
            <a:br>
              <a:rPr lang="pt-BR" sz="2300" dirty="0"/>
            </a:br>
            <a:r>
              <a:rPr lang="pt-BR" sz="2300" dirty="0"/>
              <a:t>os meios de comunicação. É a instituição que ouve a sociedade, </a:t>
            </a:r>
            <a:r>
              <a:rPr lang="pt-BR" sz="2300" dirty="0" smtClean="0"/>
              <a:t>que atende </a:t>
            </a:r>
            <a:r>
              <a:rPr lang="pt-BR" sz="2300" dirty="0"/>
              <a:t>às demandas sociais, procurando, por meio da abertura </a:t>
            </a:r>
            <a:r>
              <a:rPr lang="pt-BR" sz="2300" dirty="0" smtClean="0"/>
              <a:t>de canais</a:t>
            </a:r>
            <a:r>
              <a:rPr lang="pt-BR" sz="2300" dirty="0"/>
              <a:t>, amenizar os problemas cruciais da população, como </a:t>
            </a:r>
            <a:r>
              <a:rPr lang="pt-BR" sz="2300" dirty="0" smtClean="0"/>
              <a:t>saúde, educação</a:t>
            </a:r>
            <a:r>
              <a:rPr lang="pt-BR" sz="2300" dirty="0"/>
              <a:t>, transportes, moradia e exclusão social</a:t>
            </a:r>
            <a:r>
              <a:rPr lang="pt-BR" sz="2300" dirty="0"/>
              <a:t> </a:t>
            </a:r>
            <a:r>
              <a:rPr lang="pt-BR" sz="2300" dirty="0" smtClean="0"/>
              <a:t>.</a:t>
            </a:r>
          </a:p>
          <a:p>
            <a:r>
              <a:rPr lang="pt-BR" sz="2300" dirty="0"/>
              <a:t>Para que o Estado cumpra sua missão e promova de fato </a:t>
            </a:r>
            <a:r>
              <a:rPr lang="pt-BR" sz="2300" dirty="0" smtClean="0"/>
              <a:t>a construção da verdadeira </a:t>
            </a:r>
            <a:r>
              <a:rPr lang="pt-BR" sz="2300" dirty="0"/>
              <a:t>cidadania, faz-se necessária uma </a:t>
            </a:r>
            <a:r>
              <a:rPr lang="pt-BR" sz="2300" dirty="0" smtClean="0"/>
              <a:t>mudança cultural </a:t>
            </a:r>
            <a:r>
              <a:rPr lang="pt-BR" sz="2300" dirty="0"/>
              <a:t>de mentalidade, tanto do serviço público quanto da </a:t>
            </a:r>
            <a:r>
              <a:rPr lang="pt-BR" sz="2300" dirty="0" smtClean="0"/>
              <a:t>sociedade, para </a:t>
            </a:r>
            <a:r>
              <a:rPr lang="pt-BR" sz="2300" dirty="0"/>
              <a:t>resgatar a legitimidade do poder público e sua </a:t>
            </a:r>
            <a:r>
              <a:rPr lang="pt-BR" sz="2300" dirty="0" smtClean="0"/>
              <a:t>responsabilização (</a:t>
            </a:r>
            <a:r>
              <a:rPr lang="pt-BR" sz="2300" i="1" dirty="0" err="1" smtClean="0"/>
              <a:t>accountability</a:t>
            </a:r>
            <a:r>
              <a:rPr lang="pt-BR" sz="2300" dirty="0"/>
              <a:t>), por meio de um controle </a:t>
            </a:r>
            <a:r>
              <a:rPr lang="pt-BR" sz="2300" dirty="0" smtClean="0"/>
              <a:t>social permanente</a:t>
            </a:r>
            <a:r>
              <a:rPr lang="pt-BR" sz="2300" dirty="0"/>
              <a:t>. E </a:t>
            </a:r>
            <a:r>
              <a:rPr lang="pt-BR" sz="2300" dirty="0" smtClean="0"/>
              <a:t>a comunicação </a:t>
            </a:r>
            <a:r>
              <a:rPr lang="pt-BR" sz="2300" dirty="0"/>
              <a:t>exerce um papel preponderante em todo esse contexto.</a:t>
            </a:r>
            <a:r>
              <a:rPr lang="pt-BR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016327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347</TotalTime>
  <Words>997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Berlim</vt:lpstr>
      <vt:lpstr>Comunicação Pública e Participação Ativa</vt:lpstr>
      <vt:lpstr>Jorge Duarte – Comunicação Pública pág. 1</vt:lpstr>
      <vt:lpstr>Pág. 3</vt:lpstr>
      <vt:lpstr>Elementos básicos da Comunicação Pública Pág. 3 </vt:lpstr>
      <vt:lpstr>Apresentação do PowerPoint</vt:lpstr>
      <vt:lpstr>Eixos centrais da Comunicação Pública Diretrizes para o processo de comunicação</vt:lpstr>
      <vt:lpstr>Tipo de interação </vt:lpstr>
      <vt:lpstr>Márcio Henriques; Júlio de Pinho Neto Pág. 7</vt:lpstr>
      <vt:lpstr>Margarida Kunsch  In: Heloiza Matos. Pág. 3</vt:lpstr>
      <vt:lpstr>Pág. 20</vt:lpstr>
      <vt:lpstr>Maria José Oliveira  In: Heloiza Matos Pág. 31</vt:lpstr>
      <vt:lpstr>Lebna Landgraf do Nascimento  Pág. 292</vt:lpstr>
      <vt:lpstr>Pág. 296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Comunicação Pública e Participação Ativa</dc:title>
  <dc:creator>Avaliador</dc:creator>
  <cp:lastModifiedBy>Avaliador</cp:lastModifiedBy>
  <cp:revision>36</cp:revision>
  <dcterms:created xsi:type="dcterms:W3CDTF">2020-10-05T19:24:40Z</dcterms:created>
  <dcterms:modified xsi:type="dcterms:W3CDTF">2020-10-06T01:11:41Z</dcterms:modified>
</cp:coreProperties>
</file>