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62" r:id="rId2"/>
    <p:sldId id="269" r:id="rId3"/>
    <p:sldId id="257" r:id="rId4"/>
    <p:sldId id="258" r:id="rId5"/>
    <p:sldId id="260" r:id="rId6"/>
    <p:sldId id="259" r:id="rId7"/>
    <p:sldId id="271" r:id="rId8"/>
    <p:sldId id="272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08"/>
  </p:normalViewPr>
  <p:slideViewPr>
    <p:cSldViewPr snapToGrid="0" snapToObjects="1" showGuides="1">
      <p:cViewPr varScale="1">
        <p:scale>
          <a:sx n="117" d="100"/>
          <a:sy n="117" d="100"/>
        </p:scale>
        <p:origin x="2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77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78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50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15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23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01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1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0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66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82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33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10/22/20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88" r:id="rId7"/>
    <p:sldLayoutId id="2147483689" r:id="rId8"/>
    <p:sldLayoutId id="2147483690" r:id="rId9"/>
    <p:sldLayoutId id="2147483691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BCE32E-CB0A-C24B-9EEA-855D84AAE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136" y="590062"/>
            <a:ext cx="5141964" cy="2838938"/>
          </a:xfrm>
        </p:spPr>
        <p:txBody>
          <a:bodyPr>
            <a:norm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Projeto Digital </a:t>
            </a:r>
            <a:r>
              <a:rPr lang="pt-BR" sz="5400" dirty="0" err="1">
                <a:solidFill>
                  <a:schemeClr val="bg1"/>
                </a:solidFill>
              </a:rPr>
              <a:t>IoT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2AD035-CA6A-3D47-B094-B3ED95799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136" y="3505199"/>
            <a:ext cx="5141949" cy="1198120"/>
          </a:xfrm>
        </p:spPr>
        <p:txBody>
          <a:bodyPr>
            <a:norm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PCS 3645 - Temas</a:t>
            </a:r>
          </a:p>
          <a:p>
            <a:r>
              <a:rPr lang="pt-BR" sz="2000" dirty="0">
                <a:solidFill>
                  <a:schemeClr val="bg1"/>
                </a:solidFill>
              </a:rPr>
              <a:t>Outubro de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E1BD7-BD3A-4133-AB43-0F68486C2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56" r="32060" b="-1"/>
          <a:stretch/>
        </p:blipFill>
        <p:spPr>
          <a:xfrm>
            <a:off x="7480300" y="10"/>
            <a:ext cx="4711700" cy="6857990"/>
          </a:xfrm>
          <a:prstGeom prst="rect">
            <a:avLst/>
          </a:prstGeom>
        </p:spPr>
      </p:pic>
      <p:sp>
        <p:nvSpPr>
          <p:cNvPr id="1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2C4B3A7E-EF20-5A4F-ABF9-0A1278454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782725"/>
              </p:ext>
            </p:extLst>
          </p:nvPr>
        </p:nvGraphicFramePr>
        <p:xfrm>
          <a:off x="2194926" y="4344823"/>
          <a:ext cx="4720209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900">
                  <a:extLst>
                    <a:ext uri="{9D8B030D-6E8A-4147-A177-3AD203B41FA5}">
                      <a16:colId xmlns:a16="http://schemas.microsoft.com/office/drawing/2014/main" val="1415191236"/>
                    </a:ext>
                  </a:extLst>
                </a:gridCol>
                <a:gridCol w="3729309">
                  <a:extLst>
                    <a:ext uri="{9D8B030D-6E8A-4147-A177-3AD203B41FA5}">
                      <a16:colId xmlns:a16="http://schemas.microsoft.com/office/drawing/2014/main" val="2151970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Datas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Artefatos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221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03/11, 04/11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q"/>
                      </a:pPr>
                      <a:r>
                        <a:rPr lang="pt-BR" sz="1200" dirty="0"/>
                        <a:t>Requisitos, Solução Técnica, Jornada Básica 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06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10/11, 11/11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Nova"/>
                          <a:ea typeface="+mn-ea"/>
                          <a:cs typeface="+mn-cs"/>
                        </a:rPr>
                        <a:t>Jornada Básica 2/2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86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17/11, 18/11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pt-BR" sz="12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Nova"/>
                          <a:ea typeface="+mn-ea"/>
                          <a:cs typeface="+mn-cs"/>
                        </a:rPr>
                        <a:t>Dashboard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Nova"/>
                          <a:ea typeface="+mn-ea"/>
                          <a:cs typeface="+mn-cs"/>
                        </a:rPr>
                        <a:t>/Monitoração 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381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24/11, 25/11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pt-BR" sz="12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Nova"/>
                          <a:ea typeface="+mn-ea"/>
                          <a:cs typeface="+mn-cs"/>
                        </a:rPr>
                        <a:t>Dashboard</a:t>
                      </a: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Nova"/>
                          <a:ea typeface="+mn-ea"/>
                          <a:cs typeface="+mn-cs"/>
                        </a:rPr>
                        <a:t>/monitoração 2/2, Preparação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326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02/12, 03/12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l Sans Nova"/>
                          <a:ea typeface="+mn-ea"/>
                          <a:cs typeface="+mn-cs"/>
                        </a:rPr>
                        <a:t>Demonstração para professores, Feira de Demonstrações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699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78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A4A9DF6-E2C7-BA49-A083-53CB49DB1497}"/>
              </a:ext>
            </a:extLst>
          </p:cNvPr>
          <p:cNvSpPr/>
          <p:nvPr/>
        </p:nvSpPr>
        <p:spPr>
          <a:xfrm>
            <a:off x="3184264" y="1893346"/>
            <a:ext cx="4765637" cy="31304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213C7A9-5B25-A74E-A6F6-938E89E0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C802705-67CA-3C4A-B491-D2A4AB79BA6F}"/>
              </a:ext>
            </a:extLst>
          </p:cNvPr>
          <p:cNvSpPr/>
          <p:nvPr/>
        </p:nvSpPr>
        <p:spPr>
          <a:xfrm>
            <a:off x="3977768" y="2685654"/>
            <a:ext cx="3178628" cy="1312434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139700" dir="2700000" algn="t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B40BE0-DAC2-7B48-9701-A484353B7982}"/>
              </a:ext>
            </a:extLst>
          </p:cNvPr>
          <p:cNvSpPr txBox="1"/>
          <p:nvPr/>
        </p:nvSpPr>
        <p:spPr>
          <a:xfrm>
            <a:off x="4335332" y="2721684"/>
            <a:ext cx="1977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6 Experiências</a:t>
            </a:r>
          </a:p>
          <a:p>
            <a:pPr marL="285750" indent="-285750">
              <a:buFontTx/>
              <a:buChar char="-"/>
            </a:pPr>
            <a:r>
              <a:rPr lang="pt-BR" dirty="0"/>
              <a:t>Sensor</a:t>
            </a:r>
          </a:p>
          <a:p>
            <a:pPr marL="285750" indent="-285750">
              <a:buFontTx/>
              <a:buChar char="-"/>
            </a:pPr>
            <a:r>
              <a:rPr lang="pt-BR" dirty="0"/>
              <a:t>Atuador (servo)</a:t>
            </a:r>
          </a:p>
          <a:p>
            <a:pPr marL="285750" indent="-285750">
              <a:buFontTx/>
              <a:buChar char="-"/>
            </a:pPr>
            <a:r>
              <a:rPr lang="pt-BR" dirty="0"/>
              <a:t>UART (</a:t>
            </a:r>
            <a:r>
              <a:rPr lang="pt-BR" dirty="0" err="1"/>
              <a:t>T</a:t>
            </a:r>
            <a:r>
              <a:rPr lang="pt-BR" dirty="0"/>
              <a:t>/</a:t>
            </a:r>
            <a:r>
              <a:rPr lang="pt-BR" dirty="0" err="1"/>
              <a:t>R</a:t>
            </a:r>
            <a:r>
              <a:rPr lang="pt-BR" dirty="0"/>
              <a:t>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FA0354-BF1F-4144-ADC7-ABED6E33286A}"/>
              </a:ext>
            </a:extLst>
          </p:cNvPr>
          <p:cNvSpPr txBox="1"/>
          <p:nvPr/>
        </p:nvSpPr>
        <p:spPr>
          <a:xfrm>
            <a:off x="3368937" y="1971067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Projeto: tema-livre</a:t>
            </a:r>
          </a:p>
          <a:p>
            <a:r>
              <a:rPr lang="pt-BR" dirty="0"/>
              <a:t>Deve incluir: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5EA3BD5-0BA9-404D-ABFB-14611DEF4C53}"/>
              </a:ext>
            </a:extLst>
          </p:cNvPr>
          <p:cNvSpPr txBox="1"/>
          <p:nvPr/>
        </p:nvSpPr>
        <p:spPr>
          <a:xfrm>
            <a:off x="3368937" y="4255053"/>
            <a:ext cx="436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Pode adicionar: Home </a:t>
            </a:r>
            <a:r>
              <a:rPr lang="pt-BR" dirty="0" err="1"/>
              <a:t>lab</a:t>
            </a:r>
            <a:r>
              <a:rPr lang="pt-BR" dirty="0"/>
              <a:t> ou desafio similar. </a:t>
            </a:r>
          </a:p>
        </p:txBody>
      </p:sp>
    </p:spTree>
    <p:extLst>
      <p:ext uri="{BB962C8B-B14F-4D97-AF65-F5344CB8AC3E}">
        <p14:creationId xmlns:p14="http://schemas.microsoft.com/office/powerpoint/2010/main" val="12968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E3D670C-226D-A342-BB9F-93929C7A18C1}"/>
              </a:ext>
            </a:extLst>
          </p:cNvPr>
          <p:cNvSpPr txBox="1"/>
          <p:nvPr/>
        </p:nvSpPr>
        <p:spPr>
          <a:xfrm>
            <a:off x="1045029" y="449943"/>
            <a:ext cx="217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Contexto do Projeto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746551-DA57-9B40-9B44-535ABDDEB0CD}"/>
              </a:ext>
            </a:extLst>
          </p:cNvPr>
          <p:cNvSpPr txBox="1"/>
          <p:nvPr/>
        </p:nvSpPr>
        <p:spPr>
          <a:xfrm>
            <a:off x="1045029" y="963482"/>
            <a:ext cx="5208862" cy="327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Projeto de engenharia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Criar com inovação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Aplicação de conceitos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Habilidades de entregas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Adicionar valor para as pessoas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Professores, técnicos e monitores como time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Inspirar projetos acadêmicos e industriais</a:t>
            </a:r>
          </a:p>
        </p:txBody>
      </p:sp>
      <p:pic>
        <p:nvPicPr>
          <p:cNvPr id="1028" name="Picture 4" descr="Iot, Internet Of Things, Network, Cloud Computing">
            <a:extLst>
              <a:ext uri="{FF2B5EF4-FFF2-40B4-BE49-F238E27FC236}">
                <a16:creationId xmlns:a16="http://schemas.microsoft.com/office/drawing/2014/main" id="{82325222-68ED-0747-8839-3729C3BC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43" y="449943"/>
            <a:ext cx="2452897" cy="16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n, Businessmen, Woman, Economy, Community">
            <a:extLst>
              <a:ext uri="{FF2B5EF4-FFF2-40B4-BE49-F238E27FC236}">
                <a16:creationId xmlns:a16="http://schemas.microsoft.com/office/drawing/2014/main" id="{026856F1-A8EC-F94A-8570-8DF864C1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557752"/>
            <a:ext cx="6106604" cy="43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97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11AFB38-B08F-3345-962E-3BA0752C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241" y="4465702"/>
            <a:ext cx="1879448" cy="125171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052D837-388B-604B-89E9-9F5F6498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804" y="4426810"/>
            <a:ext cx="1230261" cy="92269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2C28D3F-A0DE-8341-BFB1-D8B7380F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335" y="2194532"/>
            <a:ext cx="1625600" cy="1625600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0A130D16-2343-6A44-9B0F-4906F0CA7FD4}"/>
              </a:ext>
            </a:extLst>
          </p:cNvPr>
          <p:cNvCxnSpPr>
            <a:cxnSpLocks/>
          </p:cNvCxnSpPr>
          <p:nvPr/>
        </p:nvCxnSpPr>
        <p:spPr>
          <a:xfrm>
            <a:off x="4598392" y="2743200"/>
            <a:ext cx="37925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1B8D188-BDF2-8042-A095-E7159C78FC2C}"/>
              </a:ext>
            </a:extLst>
          </p:cNvPr>
          <p:cNvCxnSpPr>
            <a:cxnSpLocks/>
          </p:cNvCxnSpPr>
          <p:nvPr/>
        </p:nvCxnSpPr>
        <p:spPr>
          <a:xfrm flipH="1">
            <a:off x="4598392" y="3429000"/>
            <a:ext cx="36892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7662239-ED9A-4E43-8560-82E00F1C8957}"/>
              </a:ext>
            </a:extLst>
          </p:cNvPr>
          <p:cNvSpPr txBox="1"/>
          <p:nvPr/>
        </p:nvSpPr>
        <p:spPr>
          <a:xfrm>
            <a:off x="6347012" y="2463501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TX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AD3ECC2-C4A8-D64B-8834-54E32B0FBE60}"/>
              </a:ext>
            </a:extLst>
          </p:cNvPr>
          <p:cNvSpPr txBox="1"/>
          <p:nvPr/>
        </p:nvSpPr>
        <p:spPr>
          <a:xfrm>
            <a:off x="6393392" y="307742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RX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DC58B24-6C69-D84D-A9A8-628D75984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257" y="5377810"/>
            <a:ext cx="1293756" cy="115530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0AF35BD-7D36-CB49-B368-39C72CA2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" y="4929800"/>
            <a:ext cx="1879448" cy="125171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9837413-E18F-0F4D-B6D4-AC8D60724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857" y="5337820"/>
            <a:ext cx="1230261" cy="92269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088CB5B-71BB-AF46-8698-6ADBAF7E0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390" y="5102070"/>
            <a:ext cx="1293755" cy="129375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1B78951-D253-1D45-9D60-05DE894B6BB4}"/>
              </a:ext>
            </a:extLst>
          </p:cNvPr>
          <p:cNvSpPr txBox="1"/>
          <p:nvPr/>
        </p:nvSpPr>
        <p:spPr>
          <a:xfrm>
            <a:off x="8149107" y="3987046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PCS </a:t>
            </a:r>
            <a:r>
              <a:rPr lang="pt-BR" dirty="0" err="1"/>
              <a:t>Lab</a:t>
            </a:r>
            <a:r>
              <a:rPr lang="pt-BR" dirty="0"/>
              <a:t> DIG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F1D8D4C-4E53-584F-BFAE-7E3D2C1FAB8E}"/>
              </a:ext>
            </a:extLst>
          </p:cNvPr>
          <p:cNvSpPr txBox="1"/>
          <p:nvPr/>
        </p:nvSpPr>
        <p:spPr>
          <a:xfrm>
            <a:off x="805551" y="73767"/>
            <a:ext cx="589283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Premissas: Adicionar valor para Pessoas, Animais, Plantas, Casa, Carro, Cidade, outros.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F1AA710-E6DC-9D45-BEDD-1DF56748A20B}"/>
              </a:ext>
            </a:extLst>
          </p:cNvPr>
          <p:cNvGrpSpPr/>
          <p:nvPr/>
        </p:nvGrpSpPr>
        <p:grpSpPr>
          <a:xfrm>
            <a:off x="1277822" y="1110468"/>
            <a:ext cx="3264648" cy="3889500"/>
            <a:chOff x="1006138" y="678484"/>
            <a:chExt cx="3264648" cy="3889500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97F06329-EC7A-5049-9772-E2EB2E5A4039}"/>
                </a:ext>
              </a:extLst>
            </p:cNvPr>
            <p:cNvGrpSpPr/>
            <p:nvPr/>
          </p:nvGrpSpPr>
          <p:grpSpPr>
            <a:xfrm>
              <a:off x="1577664" y="2687530"/>
              <a:ext cx="2123228" cy="1721198"/>
              <a:chOff x="2392491" y="453731"/>
              <a:chExt cx="4315818" cy="3185885"/>
            </a:xfrm>
          </p:grpSpPr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22D4DD17-711A-254A-AA31-95AC0EE29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2491" y="453731"/>
                <a:ext cx="4315818" cy="3185885"/>
              </a:xfrm>
              <a:prstGeom prst="rect">
                <a:avLst/>
              </a:prstGeom>
            </p:spPr>
          </p:pic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1DB6CFB1-54AC-154D-A426-773E14C3DDFB}"/>
                  </a:ext>
                </a:extLst>
              </p:cNvPr>
              <p:cNvSpPr txBox="1"/>
              <p:nvPr/>
            </p:nvSpPr>
            <p:spPr>
              <a:xfrm>
                <a:off x="3621519" y="1323291"/>
                <a:ext cx="2157696" cy="427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900" dirty="0"/>
                  <a:t>Bancada </a:t>
                </a:r>
                <a:r>
                  <a:rPr lang="pt-BR" sz="900" dirty="0" err="1"/>
                  <a:t>IoT</a:t>
                </a:r>
                <a:r>
                  <a:rPr lang="pt-BR" sz="900" dirty="0"/>
                  <a:t> Home</a:t>
                </a:r>
              </a:p>
            </p:txBody>
          </p:sp>
        </p:grp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F59CD933-324C-F843-94FF-6EE685A127CE}"/>
                </a:ext>
              </a:extLst>
            </p:cNvPr>
            <p:cNvGrpSpPr/>
            <p:nvPr/>
          </p:nvGrpSpPr>
          <p:grpSpPr>
            <a:xfrm>
              <a:off x="1543862" y="742776"/>
              <a:ext cx="2123228" cy="1721198"/>
              <a:chOff x="2173821" y="453731"/>
              <a:chExt cx="4315818" cy="3185885"/>
            </a:xfrm>
          </p:grpSpPr>
          <p:pic>
            <p:nvPicPr>
              <p:cNvPr id="28" name="Imagem 27">
                <a:extLst>
                  <a:ext uri="{FF2B5EF4-FFF2-40B4-BE49-F238E27FC236}">
                    <a16:creationId xmlns:a16="http://schemas.microsoft.com/office/drawing/2014/main" id="{F65AFE25-10EB-F746-9820-469F3BCC9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73821" y="453731"/>
                <a:ext cx="4315818" cy="3185885"/>
              </a:xfrm>
              <a:prstGeom prst="rect">
                <a:avLst/>
              </a:prstGeom>
            </p:spPr>
          </p:pic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2A13C08A-3264-8A4E-AFF2-EE8723136D63}"/>
                  </a:ext>
                </a:extLst>
              </p:cNvPr>
              <p:cNvSpPr txBox="1"/>
              <p:nvPr/>
            </p:nvSpPr>
            <p:spPr>
              <a:xfrm>
                <a:off x="3446582" y="1323291"/>
                <a:ext cx="2157696" cy="427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900" dirty="0"/>
                  <a:t>Bancada </a:t>
                </a:r>
                <a:r>
                  <a:rPr lang="pt-BR" sz="900" dirty="0" err="1"/>
                  <a:t>IoT</a:t>
                </a:r>
                <a:r>
                  <a:rPr lang="pt-BR" sz="900" dirty="0"/>
                  <a:t> Home</a:t>
                </a:r>
              </a:p>
            </p:txBody>
          </p:sp>
        </p:grpSp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E44EE3C2-DE04-1049-ADDD-0F8097945F01}"/>
                </a:ext>
              </a:extLst>
            </p:cNvPr>
            <p:cNvSpPr/>
            <p:nvPr/>
          </p:nvSpPr>
          <p:spPr>
            <a:xfrm>
              <a:off x="1006138" y="678484"/>
              <a:ext cx="3264648" cy="38895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7039664-AF3F-0246-8930-8801DEFF5776}"/>
              </a:ext>
            </a:extLst>
          </p:cNvPr>
          <p:cNvGrpSpPr/>
          <p:nvPr/>
        </p:nvGrpSpPr>
        <p:grpSpPr>
          <a:xfrm>
            <a:off x="10035709" y="815792"/>
            <a:ext cx="1504428" cy="1219567"/>
            <a:chOff x="9852564" y="540394"/>
            <a:chExt cx="1504428" cy="1219567"/>
          </a:xfrm>
        </p:grpSpPr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7E2C0759-B636-B446-8008-6047C9E6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2564" y="540394"/>
              <a:ext cx="1504428" cy="1219567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4553A77-38E9-DD43-8F45-A31847C4BA7A}"/>
                </a:ext>
              </a:extLst>
            </p:cNvPr>
            <p:cNvSpPr txBox="1"/>
            <p:nvPr/>
          </p:nvSpPr>
          <p:spPr>
            <a:xfrm>
              <a:off x="10320084" y="809247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700" dirty="0"/>
                <a:t>Professor/</a:t>
              </a:r>
            </a:p>
            <a:p>
              <a:pPr algn="ctr"/>
              <a:r>
                <a:rPr lang="pt-BR" sz="700" dirty="0"/>
                <a:t>Monitor</a:t>
              </a:r>
            </a:p>
          </p:txBody>
        </p:sp>
      </p:grpSp>
      <p:cxnSp>
        <p:nvCxnSpPr>
          <p:cNvPr id="11" name="Conector Angulado 10">
            <a:extLst>
              <a:ext uri="{FF2B5EF4-FFF2-40B4-BE49-F238E27FC236}">
                <a16:creationId xmlns:a16="http://schemas.microsoft.com/office/drawing/2014/main" id="{528317B5-34B4-B440-BE2A-F2038B0EEAA4}"/>
              </a:ext>
            </a:extLst>
          </p:cNvPr>
          <p:cNvCxnSpPr>
            <a:stCxn id="30" idx="2"/>
            <a:endCxn id="6" idx="3"/>
          </p:cNvCxnSpPr>
          <p:nvPr/>
        </p:nvCxnSpPr>
        <p:spPr>
          <a:xfrm rot="5400000">
            <a:off x="9875943" y="2095351"/>
            <a:ext cx="971973" cy="85198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EB2700C-2314-8641-8E49-9F0DD5F4C5F9}"/>
              </a:ext>
            </a:extLst>
          </p:cNvPr>
          <p:cNvCxnSpPr/>
          <p:nvPr/>
        </p:nvCxnSpPr>
        <p:spPr>
          <a:xfrm>
            <a:off x="9935934" y="3262086"/>
            <a:ext cx="11366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10F228D4-13C3-EB4C-AB41-574F862B50B2}"/>
              </a:ext>
            </a:extLst>
          </p:cNvPr>
          <p:cNvCxnSpPr/>
          <p:nvPr/>
        </p:nvCxnSpPr>
        <p:spPr>
          <a:xfrm flipV="1">
            <a:off x="11072616" y="2035358"/>
            <a:ext cx="0" cy="12267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4A4DFB8B-3C54-FF4E-8DFB-7DF19D306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551" y="6013525"/>
            <a:ext cx="1298345" cy="6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45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9C2DC83B-BA8F-3044-9F85-4DBEC4391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789531"/>
              </p:ext>
            </p:extLst>
          </p:nvPr>
        </p:nvGraphicFramePr>
        <p:xfrm>
          <a:off x="2166897" y="1510212"/>
          <a:ext cx="8940801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0267">
                  <a:extLst>
                    <a:ext uri="{9D8B030D-6E8A-4147-A177-3AD203B41FA5}">
                      <a16:colId xmlns:a16="http://schemas.microsoft.com/office/drawing/2014/main" val="3246715851"/>
                    </a:ext>
                  </a:extLst>
                </a:gridCol>
                <a:gridCol w="2980267">
                  <a:extLst>
                    <a:ext uri="{9D8B030D-6E8A-4147-A177-3AD203B41FA5}">
                      <a16:colId xmlns:a16="http://schemas.microsoft.com/office/drawing/2014/main" val="934509769"/>
                    </a:ext>
                  </a:extLst>
                </a:gridCol>
                <a:gridCol w="2980267">
                  <a:extLst>
                    <a:ext uri="{9D8B030D-6E8A-4147-A177-3AD203B41FA5}">
                      <a16:colId xmlns:a16="http://schemas.microsoft.com/office/drawing/2014/main" val="712941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Entregas </a:t>
                      </a:r>
                    </a:p>
                    <a:p>
                      <a:pPr algn="ctr"/>
                      <a:r>
                        <a:rPr lang="pt-BR" dirty="0"/>
                        <a:t>( níveis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Requisitos Não Funcionais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187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1) Uma jornada de uso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Serial 8N2, PCS </a:t>
                      </a:r>
                      <a:r>
                        <a:rPr lang="pt-BR" dirty="0" err="1"/>
                        <a:t>lab</a:t>
                      </a:r>
                      <a:r>
                        <a:rPr lang="pt-BR" dirty="0"/>
                        <a:t>/FPGA, </a:t>
                      </a:r>
                      <a:r>
                        <a:rPr lang="pt-BR" dirty="0" err="1"/>
                        <a:t>blynk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42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2) Monitoração dos serviços</a:t>
                      </a:r>
                    </a:p>
                    <a:p>
                      <a:r>
                        <a:rPr lang="pt-BR" dirty="0"/>
                        <a:t>(</a:t>
                      </a:r>
                      <a:r>
                        <a:rPr lang="pt-BR" dirty="0" err="1"/>
                        <a:t>dashboard</a:t>
                      </a:r>
                      <a:r>
                        <a:rPr lang="pt-B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Arquivos de log e Processing </a:t>
                      </a:r>
                      <a:r>
                        <a:rPr lang="pt-BR" dirty="0" err="1"/>
                        <a:t>like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93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3) Jornadas Sensores e Atuadores </a:t>
                      </a:r>
                      <a:r>
                        <a:rPr lang="pt-BR" dirty="0" err="1"/>
                        <a:t>HomeLab</a:t>
                      </a:r>
                      <a:r>
                        <a:rPr lang="pt-BR" dirty="0"/>
                        <a:t> + ESP 8266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Integração </a:t>
                      </a:r>
                      <a:r>
                        <a:rPr lang="pt-BR" dirty="0" err="1"/>
                        <a:t>lab</a:t>
                      </a:r>
                      <a:r>
                        <a:rPr lang="pt-BR" dirty="0"/>
                        <a:t> e home.</a:t>
                      </a:r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(Alternativa): Interação dois ou mais celulares com a FPGA em tempo real.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85644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7481514F-3844-7E4D-8CBC-CC274202323B}"/>
              </a:ext>
            </a:extLst>
          </p:cNvPr>
          <p:cNvSpPr txBox="1"/>
          <p:nvPr/>
        </p:nvSpPr>
        <p:spPr>
          <a:xfrm>
            <a:off x="1463040" y="806824"/>
            <a:ext cx="594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Complexidade e abrangência do projeto. Valores das entregas: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D0C6A5-C469-1D48-BB74-CC30EF695CC6}"/>
              </a:ext>
            </a:extLst>
          </p:cNvPr>
          <p:cNvSpPr txBox="1"/>
          <p:nvPr/>
        </p:nvSpPr>
        <p:spPr>
          <a:xfrm>
            <a:off x="1463040" y="5163122"/>
            <a:ext cx="736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Atenção: Os grupos devem conceber e especificar os 3 níveis de requisitos.</a:t>
            </a:r>
          </a:p>
        </p:txBody>
      </p:sp>
    </p:spTree>
    <p:extLst>
      <p:ext uri="{BB962C8B-B14F-4D97-AF65-F5344CB8AC3E}">
        <p14:creationId xmlns:p14="http://schemas.microsoft.com/office/powerpoint/2010/main" val="412915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nto Dobrado 5">
            <a:extLst>
              <a:ext uri="{FF2B5EF4-FFF2-40B4-BE49-F238E27FC236}">
                <a16:creationId xmlns:a16="http://schemas.microsoft.com/office/drawing/2014/main" id="{B4519B1D-6770-4444-91BA-EECC4357A221}"/>
              </a:ext>
            </a:extLst>
          </p:cNvPr>
          <p:cNvSpPr/>
          <p:nvPr/>
        </p:nvSpPr>
        <p:spPr>
          <a:xfrm>
            <a:off x="383608" y="1746155"/>
            <a:ext cx="1398494" cy="968188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Tema definido nas aulas 5 e 6.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62F996-8BCD-CE4C-8BB3-8A9ACD6CBA1B}"/>
              </a:ext>
            </a:extLst>
          </p:cNvPr>
          <p:cNvSpPr txBox="1"/>
          <p:nvPr/>
        </p:nvSpPr>
        <p:spPr>
          <a:xfrm>
            <a:off x="1518273" y="871990"/>
            <a:ext cx="963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Planejamento de referência do projeto: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30EC9D3-AD49-2A44-A205-B7F040D06147}"/>
              </a:ext>
            </a:extLst>
          </p:cNvPr>
          <p:cNvGrpSpPr/>
          <p:nvPr/>
        </p:nvGrpSpPr>
        <p:grpSpPr>
          <a:xfrm>
            <a:off x="2047483" y="1746155"/>
            <a:ext cx="1731981" cy="4192321"/>
            <a:chOff x="2047483" y="1746155"/>
            <a:chExt cx="1731981" cy="419232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B38F6FA0-9FB1-384A-8E1C-74A19B6E1DE5}"/>
                </a:ext>
              </a:extLst>
            </p:cNvPr>
            <p:cNvSpPr/>
            <p:nvPr/>
          </p:nvSpPr>
          <p:spPr>
            <a:xfrm>
              <a:off x="2047483" y="1746155"/>
              <a:ext cx="1731981" cy="968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Aula Projeto 1</a:t>
              </a:r>
            </a:p>
            <a:p>
              <a:pPr algn="ctr"/>
              <a:r>
                <a:rPr lang="pt-BR" dirty="0"/>
                <a:t>03/11, 04/11</a:t>
              </a:r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2E4EFF24-B529-764A-AD5F-D351EB76C777}"/>
                </a:ext>
              </a:extLst>
            </p:cNvPr>
            <p:cNvSpPr/>
            <p:nvPr/>
          </p:nvSpPr>
          <p:spPr>
            <a:xfrm>
              <a:off x="2047483" y="3262983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Requisitos do Projeto: Funcionais e não funcionais</a:t>
              </a:r>
            </a:p>
          </p:txBody>
        </p:sp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4F252E3B-3F9B-0D45-BF5C-AB0E99ED2B3F}"/>
                </a:ext>
              </a:extLst>
            </p:cNvPr>
            <p:cNvSpPr/>
            <p:nvPr/>
          </p:nvSpPr>
          <p:spPr>
            <a:xfrm>
              <a:off x="2047483" y="4706300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Solução técnica</a:t>
              </a:r>
            </a:p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Jornada Básica 1/2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D92615E-2895-B746-949A-B7C0C589283D}"/>
              </a:ext>
            </a:extLst>
          </p:cNvPr>
          <p:cNvGrpSpPr/>
          <p:nvPr/>
        </p:nvGrpSpPr>
        <p:grpSpPr>
          <a:xfrm>
            <a:off x="4273273" y="1746155"/>
            <a:ext cx="1731981" cy="4159892"/>
            <a:chOff x="4273274" y="1746155"/>
            <a:chExt cx="1731981" cy="4159892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7A9842CA-6EF5-4E47-A201-8F4442E7CF9D}"/>
                </a:ext>
              </a:extLst>
            </p:cNvPr>
            <p:cNvSpPr/>
            <p:nvPr/>
          </p:nvSpPr>
          <p:spPr>
            <a:xfrm>
              <a:off x="4273274" y="1746155"/>
              <a:ext cx="1731981" cy="968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Aula Projeto 2</a:t>
              </a:r>
            </a:p>
            <a:p>
              <a:pPr algn="ctr"/>
              <a:r>
                <a:rPr lang="pt-BR" dirty="0"/>
                <a:t>10/11, 11/11</a:t>
              </a:r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EB17476C-61B3-E340-8747-116953473EFD}"/>
                </a:ext>
              </a:extLst>
            </p:cNvPr>
            <p:cNvSpPr/>
            <p:nvPr/>
          </p:nvSpPr>
          <p:spPr>
            <a:xfrm>
              <a:off x="4273274" y="3230554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Jornada Básica</a:t>
              </a:r>
            </a:p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2/2</a:t>
              </a:r>
            </a:p>
          </p:txBody>
        </p:sp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F7EA986C-1850-704E-8F8A-FC98CF41E1A2}"/>
                </a:ext>
              </a:extLst>
            </p:cNvPr>
            <p:cNvSpPr/>
            <p:nvPr/>
          </p:nvSpPr>
          <p:spPr>
            <a:xfrm>
              <a:off x="4273274" y="4673871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Testes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B68EA4B-8E82-6C42-9213-1FF37BE60E85}"/>
              </a:ext>
            </a:extLst>
          </p:cNvPr>
          <p:cNvGrpSpPr/>
          <p:nvPr/>
        </p:nvGrpSpPr>
        <p:grpSpPr>
          <a:xfrm>
            <a:off x="6499063" y="1746155"/>
            <a:ext cx="1731981" cy="4159892"/>
            <a:chOff x="6499064" y="1746155"/>
            <a:chExt cx="1731981" cy="415989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9C24E60-EC82-AE46-A5B9-5C3F8FE07EC1}"/>
                </a:ext>
              </a:extLst>
            </p:cNvPr>
            <p:cNvSpPr/>
            <p:nvPr/>
          </p:nvSpPr>
          <p:spPr>
            <a:xfrm>
              <a:off x="6499064" y="1746155"/>
              <a:ext cx="1731981" cy="968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Aula Projeto 3</a:t>
              </a:r>
            </a:p>
            <a:p>
              <a:pPr algn="ctr"/>
              <a:r>
                <a:rPr lang="pt-BR" dirty="0"/>
                <a:t>17/11, 18/11</a:t>
              </a:r>
            </a:p>
          </p:txBody>
        </p:sp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1D4B100A-5BFE-2945-8AD4-7F938B61D013}"/>
                </a:ext>
              </a:extLst>
            </p:cNvPr>
            <p:cNvSpPr/>
            <p:nvPr/>
          </p:nvSpPr>
          <p:spPr>
            <a:xfrm>
              <a:off x="6499064" y="3230554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FFC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Jornada Monitoração Serviços</a:t>
              </a:r>
            </a:p>
          </p:txBody>
        </p:sp>
        <p:sp>
          <p:nvSpPr>
            <p:cNvPr id="13" name="Retângulo Arredondado 12">
              <a:extLst>
                <a:ext uri="{FF2B5EF4-FFF2-40B4-BE49-F238E27FC236}">
                  <a16:creationId xmlns:a16="http://schemas.microsoft.com/office/drawing/2014/main" id="{55719495-401F-C442-A79B-EF1283AEDBBD}"/>
                </a:ext>
              </a:extLst>
            </p:cNvPr>
            <p:cNvSpPr/>
            <p:nvPr/>
          </p:nvSpPr>
          <p:spPr>
            <a:xfrm>
              <a:off x="6499064" y="4673871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FFC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Testes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5D87C5E-10D0-0B42-9A8B-7C7E4A95D61F}"/>
              </a:ext>
            </a:extLst>
          </p:cNvPr>
          <p:cNvGrpSpPr/>
          <p:nvPr/>
        </p:nvGrpSpPr>
        <p:grpSpPr>
          <a:xfrm>
            <a:off x="8724854" y="1746155"/>
            <a:ext cx="1731981" cy="4129739"/>
            <a:chOff x="8724854" y="1746155"/>
            <a:chExt cx="1731981" cy="4129739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CD41CF1-83B7-FC4F-85F7-DE7C61F4091C}"/>
                </a:ext>
              </a:extLst>
            </p:cNvPr>
            <p:cNvSpPr/>
            <p:nvPr/>
          </p:nvSpPr>
          <p:spPr>
            <a:xfrm>
              <a:off x="8724854" y="1746155"/>
              <a:ext cx="1731981" cy="968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Aula Projeto 4</a:t>
              </a:r>
            </a:p>
            <a:p>
              <a:pPr algn="ctr"/>
              <a:r>
                <a:rPr lang="pt-BR" dirty="0"/>
                <a:t>24/11, 25/11</a:t>
              </a:r>
            </a:p>
          </p:txBody>
        </p:sp>
        <p:sp>
          <p:nvSpPr>
            <p:cNvPr id="14" name="Retângulo Arredondado 13">
              <a:extLst>
                <a:ext uri="{FF2B5EF4-FFF2-40B4-BE49-F238E27FC236}">
                  <a16:creationId xmlns:a16="http://schemas.microsoft.com/office/drawing/2014/main" id="{C1321A53-A0FB-3A4D-A65D-7A8C92B594AD}"/>
                </a:ext>
              </a:extLst>
            </p:cNvPr>
            <p:cNvSpPr/>
            <p:nvPr/>
          </p:nvSpPr>
          <p:spPr>
            <a:xfrm>
              <a:off x="8724854" y="3200401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00B0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Jornada Ajustes</a:t>
              </a:r>
            </a:p>
          </p:txBody>
        </p:sp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19B291B1-CF9D-424E-91AF-FA8D292BC1A5}"/>
                </a:ext>
              </a:extLst>
            </p:cNvPr>
            <p:cNvSpPr/>
            <p:nvPr/>
          </p:nvSpPr>
          <p:spPr>
            <a:xfrm>
              <a:off x="8724854" y="4643718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00B0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Testes</a:t>
              </a:r>
            </a:p>
            <a:p>
              <a:pPr algn="ctr"/>
              <a:r>
                <a:rPr lang="pt-B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Preparação</a:t>
              </a:r>
            </a:p>
          </p:txBody>
        </p:sp>
      </p:grpSp>
      <p:sp>
        <p:nvSpPr>
          <p:cNvPr id="16" name="Canto Dobrado 15">
            <a:extLst>
              <a:ext uri="{FF2B5EF4-FFF2-40B4-BE49-F238E27FC236}">
                <a16:creationId xmlns:a16="http://schemas.microsoft.com/office/drawing/2014/main" id="{2DBEABED-2408-0E46-B6C1-25169E9D8142}"/>
              </a:ext>
            </a:extLst>
          </p:cNvPr>
          <p:cNvSpPr/>
          <p:nvPr/>
        </p:nvSpPr>
        <p:spPr>
          <a:xfrm>
            <a:off x="10650924" y="1749571"/>
            <a:ext cx="1398494" cy="968188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Feira dos Projetos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Convidados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01/12, 02/12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64A3DE4-71BD-4548-A2C1-3EC5508DE7C3}"/>
              </a:ext>
            </a:extLst>
          </p:cNvPr>
          <p:cNvSpPr txBox="1"/>
          <p:nvPr/>
        </p:nvSpPr>
        <p:spPr>
          <a:xfrm>
            <a:off x="1518273" y="6149617"/>
            <a:ext cx="963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As variações de planejamento são bem-vindas desde que os riscos das entregas estejam controladas. Os professores ajudam a validar o planejamento na aula 1 de projeto.</a:t>
            </a:r>
          </a:p>
        </p:txBody>
      </p:sp>
    </p:spTree>
    <p:extLst>
      <p:ext uri="{BB962C8B-B14F-4D97-AF65-F5344CB8AC3E}">
        <p14:creationId xmlns:p14="http://schemas.microsoft.com/office/powerpoint/2010/main" val="127808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EF8C1D4-610E-0D43-8CD7-C58209DDF831}"/>
              </a:ext>
            </a:extLst>
          </p:cNvPr>
          <p:cNvSpPr txBox="1"/>
          <p:nvPr/>
        </p:nvSpPr>
        <p:spPr>
          <a:xfrm>
            <a:off x="1357256" y="940931"/>
            <a:ext cx="8810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Comentários sobre a documentação e configuração de itens de projetos:</a:t>
            </a:r>
          </a:p>
          <a:p>
            <a:endParaRPr lang="pt-BR" dirty="0"/>
          </a:p>
          <a:p>
            <a:pPr marL="342900" indent="-342900">
              <a:buAutoNum type="arabicParenR"/>
            </a:pPr>
            <a:r>
              <a:rPr lang="pt-BR" dirty="0"/>
              <a:t>Os documentos, métodos e testes utilizados nas aulas devem servir de referências;</a:t>
            </a:r>
          </a:p>
          <a:p>
            <a:pPr marL="342900" indent="-342900">
              <a:buAutoNum type="arabicParenR"/>
            </a:pPr>
            <a:endParaRPr lang="pt-BR" dirty="0"/>
          </a:p>
          <a:p>
            <a:pPr marL="342900" indent="-342900">
              <a:buAutoNum type="arabicParenR"/>
            </a:pPr>
            <a:r>
              <a:rPr lang="pt-BR" dirty="0"/>
              <a:t>Será bem-vinda a adoção de uma plataforma como </a:t>
            </a:r>
            <a:r>
              <a:rPr lang="pt-BR" dirty="0" err="1"/>
              <a:t>Github</a:t>
            </a:r>
            <a:r>
              <a:rPr lang="pt-BR" dirty="0"/>
              <a:t> para o trabalho colaborativo a distâncias dos artefatos de projetos. Essa ferramenta institui uma poderosa disciplina de gestão de configuração. Incluir todo o time do laboratório;</a:t>
            </a:r>
          </a:p>
          <a:p>
            <a:pPr marL="342900" indent="-342900">
              <a:buAutoNum type="arabicParenR"/>
            </a:pPr>
            <a:endParaRPr lang="pt-BR" dirty="0"/>
          </a:p>
          <a:p>
            <a:pPr marL="342900" indent="-342900">
              <a:buAutoNum type="arabicParenR"/>
            </a:pPr>
            <a:r>
              <a:rPr lang="pt-BR" dirty="0"/>
              <a:t>Procure organizar as 4 aulas de projetos como </a:t>
            </a:r>
            <a:r>
              <a:rPr lang="pt-BR" i="1" dirty="0" err="1"/>
              <a:t>sprints</a:t>
            </a:r>
            <a:r>
              <a:rPr lang="pt-BR" dirty="0"/>
              <a:t> com divisões claras de atividades e entregas. Os professores podem identificar tanto o planejamento como também os riscos de atrasos, em função dos níveis das evidencias, tanto dos artefatos práticos como do planejamento, servindo de avaliação aula-a-aula;</a:t>
            </a:r>
          </a:p>
          <a:p>
            <a:pPr marL="342900" indent="-342900">
              <a:buAutoNum type="arabicParenR"/>
            </a:pPr>
            <a:endParaRPr lang="pt-BR" dirty="0"/>
          </a:p>
          <a:p>
            <a:pPr marL="342900" indent="-342900">
              <a:buAutoNum type="arabicParenR"/>
            </a:pPr>
            <a:r>
              <a:rPr lang="pt-BR" dirty="0"/>
              <a:t>Considerem times de projetos os professores, técnicos e auxiliares de ensino do laboratório para compartilhar as dificuldades, compartilhar os avanços e aproveitar os aceleradores de projetos disponíveis.</a:t>
            </a:r>
          </a:p>
        </p:txBody>
      </p:sp>
    </p:spTree>
    <p:extLst>
      <p:ext uri="{BB962C8B-B14F-4D97-AF65-F5344CB8AC3E}">
        <p14:creationId xmlns:p14="http://schemas.microsoft.com/office/powerpoint/2010/main" val="2051627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B262F996-8BCD-CE4C-8BB3-8A9ACD6CBA1B}"/>
              </a:ext>
            </a:extLst>
          </p:cNvPr>
          <p:cNvSpPr txBox="1"/>
          <p:nvPr/>
        </p:nvSpPr>
        <p:spPr>
          <a:xfrm>
            <a:off x="1518273" y="871990"/>
            <a:ext cx="963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Entregáveis aula a aula e documentação final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30EC9D3-AD49-2A44-A205-B7F040D06147}"/>
              </a:ext>
            </a:extLst>
          </p:cNvPr>
          <p:cNvGrpSpPr/>
          <p:nvPr/>
        </p:nvGrpSpPr>
        <p:grpSpPr>
          <a:xfrm>
            <a:off x="948026" y="1531797"/>
            <a:ext cx="1731981" cy="2390416"/>
            <a:chOff x="2047483" y="1746155"/>
            <a:chExt cx="1731981" cy="419232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B38F6FA0-9FB1-384A-8E1C-74A19B6E1DE5}"/>
                </a:ext>
              </a:extLst>
            </p:cNvPr>
            <p:cNvSpPr/>
            <p:nvPr/>
          </p:nvSpPr>
          <p:spPr>
            <a:xfrm>
              <a:off x="2047483" y="1746155"/>
              <a:ext cx="1731981" cy="968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Aula Projeto 1</a:t>
              </a:r>
            </a:p>
            <a:p>
              <a:pPr algn="ctr"/>
              <a:r>
                <a:rPr lang="pt-BR" sz="1200" dirty="0"/>
                <a:t>03/11, 04/11</a:t>
              </a:r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2E4EFF24-B529-764A-AD5F-D351EB76C777}"/>
                </a:ext>
              </a:extLst>
            </p:cNvPr>
            <p:cNvSpPr/>
            <p:nvPr/>
          </p:nvSpPr>
          <p:spPr>
            <a:xfrm>
              <a:off x="2047483" y="3262983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Requisitos do Projeto: Funcionais e não funcionais</a:t>
              </a:r>
            </a:p>
          </p:txBody>
        </p:sp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4F252E3B-3F9B-0D45-BF5C-AB0E99ED2B3F}"/>
                </a:ext>
              </a:extLst>
            </p:cNvPr>
            <p:cNvSpPr/>
            <p:nvPr/>
          </p:nvSpPr>
          <p:spPr>
            <a:xfrm>
              <a:off x="2047483" y="4706300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Solução técnica</a:t>
              </a:r>
            </a:p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Jornada Básica 1/2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D92615E-2895-B746-949A-B7C0C589283D}"/>
              </a:ext>
            </a:extLst>
          </p:cNvPr>
          <p:cNvGrpSpPr/>
          <p:nvPr/>
        </p:nvGrpSpPr>
        <p:grpSpPr>
          <a:xfrm>
            <a:off x="3173816" y="1531796"/>
            <a:ext cx="1731981" cy="2371925"/>
            <a:chOff x="4273274" y="1746155"/>
            <a:chExt cx="1731981" cy="4159892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7A9842CA-6EF5-4E47-A201-8F4442E7CF9D}"/>
                </a:ext>
              </a:extLst>
            </p:cNvPr>
            <p:cNvSpPr/>
            <p:nvPr/>
          </p:nvSpPr>
          <p:spPr>
            <a:xfrm>
              <a:off x="4273274" y="1746155"/>
              <a:ext cx="1731981" cy="968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Aula Projeto 2</a:t>
              </a:r>
            </a:p>
            <a:p>
              <a:pPr algn="ctr"/>
              <a:r>
                <a:rPr lang="pt-BR" sz="1200" dirty="0"/>
                <a:t>10/11, 11/11</a:t>
              </a:r>
            </a:p>
          </p:txBody>
        </p:sp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EB17476C-61B3-E340-8747-116953473EFD}"/>
                </a:ext>
              </a:extLst>
            </p:cNvPr>
            <p:cNvSpPr/>
            <p:nvPr/>
          </p:nvSpPr>
          <p:spPr>
            <a:xfrm>
              <a:off x="4273274" y="3230554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Jornada Básica</a:t>
              </a:r>
            </a:p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2/2</a:t>
              </a:r>
            </a:p>
          </p:txBody>
        </p:sp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F7EA986C-1850-704E-8F8A-FC98CF41E1A2}"/>
                </a:ext>
              </a:extLst>
            </p:cNvPr>
            <p:cNvSpPr/>
            <p:nvPr/>
          </p:nvSpPr>
          <p:spPr>
            <a:xfrm>
              <a:off x="4273274" y="4673871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Testes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B68EA4B-8E82-6C42-9213-1FF37BE60E85}"/>
              </a:ext>
            </a:extLst>
          </p:cNvPr>
          <p:cNvGrpSpPr/>
          <p:nvPr/>
        </p:nvGrpSpPr>
        <p:grpSpPr>
          <a:xfrm>
            <a:off x="5399606" y="1531796"/>
            <a:ext cx="1731981" cy="2371925"/>
            <a:chOff x="6499064" y="1746155"/>
            <a:chExt cx="1731981" cy="4159892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9C24E60-EC82-AE46-A5B9-5C3F8FE07EC1}"/>
                </a:ext>
              </a:extLst>
            </p:cNvPr>
            <p:cNvSpPr/>
            <p:nvPr/>
          </p:nvSpPr>
          <p:spPr>
            <a:xfrm>
              <a:off x="6499064" y="1746155"/>
              <a:ext cx="1731981" cy="968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Aula Projeto 3</a:t>
              </a:r>
            </a:p>
            <a:p>
              <a:pPr algn="ctr"/>
              <a:r>
                <a:rPr lang="pt-BR" sz="1200" dirty="0"/>
                <a:t>17/11, 18/11</a:t>
              </a:r>
            </a:p>
          </p:txBody>
        </p:sp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1D4B100A-5BFE-2945-8AD4-7F938B61D013}"/>
                </a:ext>
              </a:extLst>
            </p:cNvPr>
            <p:cNvSpPr/>
            <p:nvPr/>
          </p:nvSpPr>
          <p:spPr>
            <a:xfrm>
              <a:off x="6499064" y="3230554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FFC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Jornada Monitoração Serviços</a:t>
              </a:r>
            </a:p>
          </p:txBody>
        </p:sp>
        <p:sp>
          <p:nvSpPr>
            <p:cNvPr id="13" name="Retângulo Arredondado 12">
              <a:extLst>
                <a:ext uri="{FF2B5EF4-FFF2-40B4-BE49-F238E27FC236}">
                  <a16:creationId xmlns:a16="http://schemas.microsoft.com/office/drawing/2014/main" id="{55719495-401F-C442-A79B-EF1283AEDBBD}"/>
                </a:ext>
              </a:extLst>
            </p:cNvPr>
            <p:cNvSpPr/>
            <p:nvPr/>
          </p:nvSpPr>
          <p:spPr>
            <a:xfrm>
              <a:off x="6499064" y="4673871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FFC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Testes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5D87C5E-10D0-0B42-9A8B-7C7E4A95D61F}"/>
              </a:ext>
            </a:extLst>
          </p:cNvPr>
          <p:cNvGrpSpPr/>
          <p:nvPr/>
        </p:nvGrpSpPr>
        <p:grpSpPr>
          <a:xfrm>
            <a:off x="7625397" y="1531797"/>
            <a:ext cx="1731981" cy="2354732"/>
            <a:chOff x="8724854" y="1746155"/>
            <a:chExt cx="1731981" cy="4129739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CD41CF1-83B7-FC4F-85F7-DE7C61F4091C}"/>
                </a:ext>
              </a:extLst>
            </p:cNvPr>
            <p:cNvSpPr/>
            <p:nvPr/>
          </p:nvSpPr>
          <p:spPr>
            <a:xfrm>
              <a:off x="8724854" y="1746155"/>
              <a:ext cx="1731981" cy="968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Aula Projeto 4</a:t>
              </a:r>
            </a:p>
            <a:p>
              <a:pPr algn="ctr"/>
              <a:r>
                <a:rPr lang="pt-BR" sz="1200" dirty="0"/>
                <a:t>24/11, 25/11</a:t>
              </a:r>
            </a:p>
          </p:txBody>
        </p:sp>
        <p:sp>
          <p:nvSpPr>
            <p:cNvPr id="14" name="Retângulo Arredondado 13">
              <a:extLst>
                <a:ext uri="{FF2B5EF4-FFF2-40B4-BE49-F238E27FC236}">
                  <a16:creationId xmlns:a16="http://schemas.microsoft.com/office/drawing/2014/main" id="{C1321A53-A0FB-3A4D-A65D-7A8C92B594AD}"/>
                </a:ext>
              </a:extLst>
            </p:cNvPr>
            <p:cNvSpPr/>
            <p:nvPr/>
          </p:nvSpPr>
          <p:spPr>
            <a:xfrm>
              <a:off x="8724854" y="3200401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00B0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Jornada Ajustes</a:t>
              </a:r>
            </a:p>
          </p:txBody>
        </p:sp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19B291B1-CF9D-424E-91AF-FA8D292BC1A5}"/>
                </a:ext>
              </a:extLst>
            </p:cNvPr>
            <p:cNvSpPr/>
            <p:nvPr/>
          </p:nvSpPr>
          <p:spPr>
            <a:xfrm>
              <a:off x="8724854" y="4643718"/>
              <a:ext cx="1731981" cy="123217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139700" dir="2700000" algn="tl" rotWithShape="0">
                <a:srgbClr val="00B0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Testes</a:t>
              </a:r>
            </a:p>
            <a:p>
              <a:pPr algn="ctr"/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Preparação</a:t>
              </a:r>
            </a:p>
          </p:txBody>
        </p:sp>
      </p:grpSp>
      <p:sp>
        <p:nvSpPr>
          <p:cNvPr id="16" name="Canto Dobrado 15">
            <a:extLst>
              <a:ext uri="{FF2B5EF4-FFF2-40B4-BE49-F238E27FC236}">
                <a16:creationId xmlns:a16="http://schemas.microsoft.com/office/drawing/2014/main" id="{2DBEABED-2408-0E46-B6C1-25169E9D8142}"/>
              </a:ext>
            </a:extLst>
          </p:cNvPr>
          <p:cNvSpPr/>
          <p:nvPr/>
        </p:nvSpPr>
        <p:spPr>
          <a:xfrm>
            <a:off x="9967784" y="1518661"/>
            <a:ext cx="1398494" cy="70257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Feira dos Projetos</a:t>
            </a:r>
          </a:p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Convidados</a:t>
            </a:r>
          </a:p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01/12, 02/12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08F4C6A-1045-5440-B8C7-55D547833B96}"/>
              </a:ext>
            </a:extLst>
          </p:cNvPr>
          <p:cNvSpPr/>
          <p:nvPr/>
        </p:nvSpPr>
        <p:spPr>
          <a:xfrm>
            <a:off x="871826" y="4604553"/>
            <a:ext cx="11092543" cy="1469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3291E8F-8926-F645-8AD0-7F42C539152C}"/>
              </a:ext>
            </a:extLst>
          </p:cNvPr>
          <p:cNvSpPr/>
          <p:nvPr/>
        </p:nvSpPr>
        <p:spPr>
          <a:xfrm>
            <a:off x="981652" y="4724296"/>
            <a:ext cx="1731981" cy="1273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</a:rPr>
              <a:t>Entregas (AP1):</a:t>
            </a:r>
          </a:p>
          <a:p>
            <a:r>
              <a:rPr lang="pt-BR" sz="1200" dirty="0">
                <a:solidFill>
                  <a:schemeClr val="tx1"/>
                </a:solidFill>
              </a:rPr>
              <a:t>. Tema</a:t>
            </a:r>
          </a:p>
          <a:p>
            <a:r>
              <a:rPr lang="pt-BR" sz="1200" dirty="0">
                <a:solidFill>
                  <a:schemeClr val="tx1"/>
                </a:solidFill>
              </a:rPr>
              <a:t>. Requisitos</a:t>
            </a:r>
          </a:p>
          <a:p>
            <a:r>
              <a:rPr lang="pt-BR" sz="1200" dirty="0">
                <a:solidFill>
                  <a:schemeClr val="tx1"/>
                </a:solidFill>
              </a:rPr>
              <a:t>. Solução técnica</a:t>
            </a:r>
          </a:p>
          <a:p>
            <a:r>
              <a:rPr lang="pt-BR" sz="1200" dirty="0">
                <a:solidFill>
                  <a:schemeClr val="tx1"/>
                </a:solidFill>
              </a:rPr>
              <a:t>. Implementação técnica parcial da Jornada Básica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D51BD8B-9A8B-0D4B-AF94-331E1AB34448}"/>
              </a:ext>
            </a:extLst>
          </p:cNvPr>
          <p:cNvSpPr/>
          <p:nvPr/>
        </p:nvSpPr>
        <p:spPr>
          <a:xfrm>
            <a:off x="3207442" y="4724296"/>
            <a:ext cx="1731981" cy="1273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</a:rPr>
              <a:t>Entregas (AP2):</a:t>
            </a:r>
          </a:p>
          <a:p>
            <a:endParaRPr lang="pt-BR" sz="1200" dirty="0">
              <a:solidFill>
                <a:schemeClr val="tx1"/>
              </a:solidFill>
            </a:endParaRPr>
          </a:p>
          <a:p>
            <a:r>
              <a:rPr lang="pt-BR" sz="1200" dirty="0">
                <a:solidFill>
                  <a:schemeClr val="tx1"/>
                </a:solidFill>
              </a:rPr>
              <a:t>. Implementação técnica da Jornada Básica, funcionando e testada.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A7ABEF6-87F3-CD44-805F-9E291C14AC94}"/>
              </a:ext>
            </a:extLst>
          </p:cNvPr>
          <p:cNvSpPr/>
          <p:nvPr/>
        </p:nvSpPr>
        <p:spPr>
          <a:xfrm>
            <a:off x="5433232" y="4724296"/>
            <a:ext cx="1731981" cy="1273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</a:rPr>
              <a:t>Entregas (AP3):</a:t>
            </a:r>
          </a:p>
          <a:p>
            <a:endParaRPr lang="pt-BR" sz="1200" dirty="0">
              <a:solidFill>
                <a:schemeClr val="tx1"/>
              </a:solidFill>
            </a:endParaRPr>
          </a:p>
          <a:p>
            <a:r>
              <a:rPr lang="pt-BR" sz="1200" dirty="0">
                <a:solidFill>
                  <a:schemeClr val="tx1"/>
                </a:solidFill>
              </a:rPr>
              <a:t>. Implementação técnica parcial da Monitoração/</a:t>
            </a:r>
            <a:r>
              <a:rPr lang="pt-BR" sz="1200" dirty="0" err="1">
                <a:solidFill>
                  <a:schemeClr val="tx1"/>
                </a:solidFill>
              </a:rPr>
              <a:t>Dashboard</a:t>
            </a:r>
            <a:r>
              <a:rPr lang="pt-BR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8A3D11A-7240-1C45-8C16-AACC5FE11D1E}"/>
              </a:ext>
            </a:extLst>
          </p:cNvPr>
          <p:cNvSpPr/>
          <p:nvPr/>
        </p:nvSpPr>
        <p:spPr>
          <a:xfrm>
            <a:off x="7659022" y="4724296"/>
            <a:ext cx="1731981" cy="1273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</a:rPr>
              <a:t>Entregas (AP4):</a:t>
            </a:r>
          </a:p>
          <a:p>
            <a:endParaRPr lang="pt-BR" sz="1200" dirty="0">
              <a:solidFill>
                <a:schemeClr val="tx1"/>
              </a:solidFill>
            </a:endParaRPr>
          </a:p>
          <a:p>
            <a:r>
              <a:rPr lang="pt-BR" sz="1200" dirty="0">
                <a:solidFill>
                  <a:schemeClr val="tx1"/>
                </a:solidFill>
              </a:rPr>
              <a:t>. Implementação técnica da Monitoração /</a:t>
            </a:r>
            <a:r>
              <a:rPr lang="pt-BR" sz="1200" dirty="0" err="1">
                <a:solidFill>
                  <a:schemeClr val="tx1"/>
                </a:solidFill>
              </a:rPr>
              <a:t>Dashboard</a:t>
            </a:r>
            <a:r>
              <a:rPr lang="pt-BR" sz="1200" dirty="0">
                <a:solidFill>
                  <a:schemeClr val="tx1"/>
                </a:solidFill>
              </a:rPr>
              <a:t>.</a:t>
            </a:r>
          </a:p>
          <a:p>
            <a:r>
              <a:rPr lang="pt-BR" sz="1200" dirty="0">
                <a:solidFill>
                  <a:schemeClr val="tx1"/>
                </a:solidFill>
              </a:rPr>
              <a:t>. Roteiro demonstração.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54AAC4C-9853-7F45-A3E4-F41C115B2055}"/>
              </a:ext>
            </a:extLst>
          </p:cNvPr>
          <p:cNvSpPr/>
          <p:nvPr/>
        </p:nvSpPr>
        <p:spPr>
          <a:xfrm>
            <a:off x="10001410" y="4724296"/>
            <a:ext cx="1731981" cy="1273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</a:rPr>
              <a:t>Entrega Final:</a:t>
            </a:r>
          </a:p>
          <a:p>
            <a:endParaRPr lang="pt-BR" sz="1200" dirty="0">
              <a:solidFill>
                <a:schemeClr val="tx1"/>
              </a:solidFill>
            </a:endParaRPr>
          </a:p>
          <a:p>
            <a:r>
              <a:rPr lang="pt-BR" sz="1200" dirty="0">
                <a:solidFill>
                  <a:schemeClr val="tx1"/>
                </a:solidFill>
              </a:rPr>
              <a:t>. Especificações</a:t>
            </a:r>
          </a:p>
          <a:p>
            <a:r>
              <a:rPr lang="pt-BR" sz="1200" dirty="0">
                <a:solidFill>
                  <a:schemeClr val="tx1"/>
                </a:solidFill>
              </a:rPr>
              <a:t>. Simulações</a:t>
            </a:r>
          </a:p>
          <a:p>
            <a:r>
              <a:rPr lang="pt-BR" sz="1200" dirty="0">
                <a:solidFill>
                  <a:schemeClr val="tx1"/>
                </a:solidFill>
              </a:rPr>
              <a:t>. Códigos e projetos QAR</a:t>
            </a:r>
          </a:p>
          <a:p>
            <a:r>
              <a:rPr lang="pt-BR" sz="1200" dirty="0">
                <a:solidFill>
                  <a:schemeClr val="tx1"/>
                </a:solidFill>
              </a:rPr>
              <a:t>. Vídeo demonstração.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C4B4D97-CA3B-D142-B210-9C0D41B2528C}"/>
              </a:ext>
            </a:extLst>
          </p:cNvPr>
          <p:cNvSpPr txBox="1"/>
          <p:nvPr/>
        </p:nvSpPr>
        <p:spPr>
          <a:xfrm>
            <a:off x="784738" y="4300537"/>
            <a:ext cx="226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Artefatos de entregas:</a:t>
            </a:r>
          </a:p>
        </p:txBody>
      </p:sp>
    </p:spTree>
    <p:extLst>
      <p:ext uri="{BB962C8B-B14F-4D97-AF65-F5344CB8AC3E}">
        <p14:creationId xmlns:p14="http://schemas.microsoft.com/office/powerpoint/2010/main" val="3665785270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630</Words>
  <Application>Microsoft Macintosh PowerPoint</Application>
  <PresentationFormat>Widescreen</PresentationFormat>
  <Paragraphs>138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Gill Sans Nova</vt:lpstr>
      <vt:lpstr>Wingdings</vt:lpstr>
      <vt:lpstr>GradientVTI</vt:lpstr>
      <vt:lpstr>Projeto Digital IoT</vt:lpstr>
      <vt:lpstr>Contexto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Digital IoT</dc:title>
  <dc:creator>REGINALDO ARAKAKI</dc:creator>
  <cp:lastModifiedBy>REGINALDO ARAKAKI</cp:lastModifiedBy>
  <cp:revision>25</cp:revision>
  <dcterms:created xsi:type="dcterms:W3CDTF">2020-10-01T21:10:04Z</dcterms:created>
  <dcterms:modified xsi:type="dcterms:W3CDTF">2020-10-22T20:40:10Z</dcterms:modified>
</cp:coreProperties>
</file>