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5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6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0.xml" ContentType="application/vnd.openxmlformats-officedocument.presentationml.comment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12" r:id="rId1"/>
  </p:sldMasterIdLst>
  <p:notesMasterIdLst>
    <p:notesMasterId r:id="rId58"/>
  </p:notesMasterIdLst>
  <p:sldIdLst>
    <p:sldId id="256" r:id="rId2"/>
    <p:sldId id="340" r:id="rId3"/>
    <p:sldId id="257" r:id="rId4"/>
    <p:sldId id="260" r:id="rId5"/>
    <p:sldId id="262" r:id="rId6"/>
    <p:sldId id="261" r:id="rId7"/>
    <p:sldId id="269" r:id="rId8"/>
    <p:sldId id="293" r:id="rId9"/>
    <p:sldId id="295" r:id="rId10"/>
    <p:sldId id="297" r:id="rId11"/>
    <p:sldId id="298" r:id="rId12"/>
    <p:sldId id="299" r:id="rId13"/>
    <p:sldId id="272" r:id="rId14"/>
    <p:sldId id="273" r:id="rId15"/>
    <p:sldId id="274" r:id="rId16"/>
    <p:sldId id="275" r:id="rId17"/>
    <p:sldId id="276" r:id="rId18"/>
    <p:sldId id="302" r:id="rId19"/>
    <p:sldId id="304" r:id="rId20"/>
    <p:sldId id="267" r:id="rId21"/>
    <p:sldId id="305" r:id="rId22"/>
    <p:sldId id="277" r:id="rId23"/>
    <p:sldId id="323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290" r:id="rId34"/>
    <p:sldId id="318" r:id="rId35"/>
    <p:sldId id="319" r:id="rId36"/>
    <p:sldId id="320" r:id="rId37"/>
    <p:sldId id="321" r:id="rId38"/>
    <p:sldId id="264" r:id="rId39"/>
    <p:sldId id="278" r:id="rId40"/>
    <p:sldId id="322" r:id="rId41"/>
    <p:sldId id="331" r:id="rId42"/>
    <p:sldId id="328" r:id="rId43"/>
    <p:sldId id="325" r:id="rId44"/>
    <p:sldId id="326" r:id="rId45"/>
    <p:sldId id="333" r:id="rId46"/>
    <p:sldId id="332" r:id="rId47"/>
    <p:sldId id="329" r:id="rId48"/>
    <p:sldId id="330" r:id="rId49"/>
    <p:sldId id="334" r:id="rId50"/>
    <p:sldId id="338" r:id="rId51"/>
    <p:sldId id="335" r:id="rId52"/>
    <p:sldId id="336" r:id="rId53"/>
    <p:sldId id="337" r:id="rId54"/>
    <p:sldId id="339" r:id="rId55"/>
    <p:sldId id="341" r:id="rId56"/>
    <p:sldId id="342" r:id="rId5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5" userDrawn="1">
          <p15:clr>
            <a:srgbClr val="A4A3A4"/>
          </p15:clr>
        </p15:guide>
        <p15:guide id="2" pos="346" userDrawn="1">
          <p15:clr>
            <a:srgbClr val="A4A3A4"/>
          </p15:clr>
        </p15:guide>
        <p15:guide id="3" orient="horz" pos="935" userDrawn="1">
          <p15:clr>
            <a:srgbClr val="A4A3A4"/>
          </p15:clr>
        </p15:guide>
        <p15:guide id="4" pos="158">
          <p15:clr>
            <a:srgbClr val="A4A3A4"/>
          </p15:clr>
        </p15:guide>
        <p15:guide id="5" pos="264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ônica Cairrão Rodrigues" initials="MCR" lastIdx="20" clrIdx="0">
    <p:extLst>
      <p:ext uri="{19B8F6BF-5375-455C-9EA6-DF929625EA0E}">
        <p15:presenceInfo xmlns:p15="http://schemas.microsoft.com/office/powerpoint/2012/main" userId="c68d740c877269a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2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1656" y="72"/>
      </p:cViewPr>
      <p:guideLst>
        <p:guide orient="horz" pos="595"/>
        <p:guide pos="346"/>
        <p:guide orient="horz" pos="935"/>
        <p:guide pos="158"/>
        <p:guide pos="26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6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_MESTRADO\CD\SIMULA&#199;&#195;O%20FINAL%20CENARIO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en-US" sz="1200"/>
              <a:t>Distribuição dos tempos de viagem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30686320353300545"/>
          <c:y val="0.20368976199220629"/>
          <c:w val="0.30208701727983667"/>
          <c:h val="0.73546789821574854"/>
        </c:manualLayout>
      </c:layout>
      <c:pieChart>
        <c:varyColors val="1"/>
        <c:ser>
          <c:idx val="0"/>
          <c:order val="0"/>
          <c:tx>
            <c:strRef>
              <c:f>Plan1!$C$4</c:f>
              <c:strCache>
                <c:ptCount val="1"/>
                <c:pt idx="0">
                  <c:v>%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2">
                  <a:shade val="65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tint val="65000"/>
                </a:schemeClr>
              </a:solidFill>
              <a:ln>
                <a:noFill/>
              </a:ln>
              <a:effectLst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Plan1!$B$5:$B$7</c:f>
              <c:strCache>
                <c:ptCount val="3"/>
                <c:pt idx="0">
                  <c:v>Esperando Ônibus</c:v>
                </c:pt>
                <c:pt idx="1">
                  <c:v>Parado em Semáforos</c:v>
                </c:pt>
                <c:pt idx="2">
                  <c:v>Embarcado</c:v>
                </c:pt>
              </c:strCache>
            </c:strRef>
          </c:cat>
          <c:val>
            <c:numRef>
              <c:f>Plan1!$C$5:$C$7</c:f>
              <c:numCache>
                <c:formatCode>0%</c:formatCode>
                <c:ptCount val="3"/>
                <c:pt idx="0">
                  <c:v>0.25</c:v>
                </c:pt>
                <c:pt idx="1">
                  <c:v>0.25</c:v>
                </c:pt>
                <c:pt idx="2">
                  <c:v>0.5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bg1"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>
              <a:defRPr sz="1100"/>
            </a:pPr>
            <a:r>
              <a:rPr lang="pt-BR" sz="1100" dirty="0" smtClean="0"/>
              <a:t>Calibração auto</a:t>
            </a:r>
            <a:endParaRPr lang="pt-BR" sz="1100" dirty="0"/>
          </a:p>
        </c:rich>
      </c:tx>
      <c:layout>
        <c:manualLayout>
          <c:xMode val="edge"/>
          <c:yMode val="edge"/>
          <c:x val="0.43937322548577884"/>
          <c:y val="4.1666666666666664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'CALIBRAÇÃO - VOLUMES'!$D$1</c:f>
              <c:strCache>
                <c:ptCount val="1"/>
                <c:pt idx="0">
                  <c:v>AUTO s</c:v>
                </c:pt>
              </c:strCache>
            </c:strRef>
          </c:tx>
          <c:spPr>
            <a:ln w="19050">
              <a:noFill/>
            </a:ln>
          </c:spP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-0.20505740106586401"/>
                  <c:y val="3.498063402290349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/>
                  </a:pPr>
                  <a:endParaRPr lang="pt-BR"/>
                </a:p>
              </c:txPr>
            </c:trendlineLbl>
          </c:trendline>
          <c:xVal>
            <c:numRef>
              <c:f>'CALIBRAÇÃO - VOLUMES'!$C$2:$C$8</c:f>
              <c:numCache>
                <c:formatCode>_-* #,##0_-;\-* #,##0_-;_-* "-"??_-;_-@_-</c:formatCode>
                <c:ptCount val="7"/>
                <c:pt idx="0">
                  <c:v>2402</c:v>
                </c:pt>
                <c:pt idx="1">
                  <c:v>2431</c:v>
                </c:pt>
                <c:pt idx="2">
                  <c:v>2935</c:v>
                </c:pt>
                <c:pt idx="3">
                  <c:v>2514</c:v>
                </c:pt>
                <c:pt idx="4">
                  <c:v>2926</c:v>
                </c:pt>
                <c:pt idx="5">
                  <c:v>1007</c:v>
                </c:pt>
                <c:pt idx="6">
                  <c:v>3777</c:v>
                </c:pt>
              </c:numCache>
            </c:numRef>
          </c:xVal>
          <c:yVal>
            <c:numRef>
              <c:f>'CALIBRAÇÃO - VOLUMES'!$D$2:$D$8</c:f>
              <c:numCache>
                <c:formatCode>_-* #,##0_-;\-* #,##0_-;_-* "-"??_-;_-@_-</c:formatCode>
                <c:ptCount val="7"/>
                <c:pt idx="0">
                  <c:v>2150</c:v>
                </c:pt>
                <c:pt idx="1">
                  <c:v>2199</c:v>
                </c:pt>
                <c:pt idx="2">
                  <c:v>2449</c:v>
                </c:pt>
                <c:pt idx="3">
                  <c:v>2079</c:v>
                </c:pt>
                <c:pt idx="4">
                  <c:v>2262</c:v>
                </c:pt>
                <c:pt idx="5">
                  <c:v>677</c:v>
                </c:pt>
                <c:pt idx="6">
                  <c:v>2803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169280"/>
        <c:axId val="148172808"/>
      </c:scatterChart>
      <c:valAx>
        <c:axId val="14816928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800"/>
                </a:pPr>
                <a:r>
                  <a:rPr lang="pt-BR" sz="800"/>
                  <a:t>VEÍCULOS / HORA</a:t>
                </a:r>
              </a:p>
            </c:rich>
          </c:tx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148172808"/>
        <c:crosses val="autoZero"/>
        <c:crossBetween val="midCat"/>
      </c:valAx>
      <c:valAx>
        <c:axId val="1481728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pt-BR" sz="800"/>
                  <a:t>VEÍCULOS / HORA</a:t>
                </a:r>
              </a:p>
            </c:rich>
          </c:tx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148169280"/>
        <c:crosses val="autoZero"/>
        <c:crossBetween val="midCat"/>
      </c:valAx>
    </c:plotArea>
    <c:legend>
      <c:legendPos val="b"/>
      <c:overlay val="0"/>
      <c:txPr>
        <a:bodyPr rot="0" vert="horz"/>
        <a:lstStyle/>
        <a:p>
          <a:pPr>
            <a:defRPr sz="9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 algn="ctr" rtl="0">
              <a:defRPr lang="en-US" sz="1100" b="1" i="0" u="none" strike="noStrike" kern="1200" baseline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en-US" sz="1100" b="1" i="0" u="none" strike="noStrike" kern="1200" baseline="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Calibração</a:t>
            </a:r>
            <a:r>
              <a:rPr lang="en-US" sz="1100" b="1" i="0" u="none" strike="noStrike" kern="1200" baseline="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0" u="none" strike="noStrike" kern="1200" baseline="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</a:t>
            </a:r>
            <a:endParaRPr lang="en-US" sz="1100" b="1" i="0" u="none" strike="noStrike" kern="1200" baseline="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3794912284465804"/>
          <c:y val="5.057471264367816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'CALIBRAÇÃO - VOLUMES'!$F$1</c:f>
              <c:strCache>
                <c:ptCount val="1"/>
                <c:pt idx="0">
                  <c:v>BUS s</c:v>
                </c:pt>
              </c:strCache>
            </c:strRef>
          </c:tx>
          <c:spPr>
            <a:ln w="19050">
              <a:noFill/>
            </a:ln>
          </c:spP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-0.27141066386555313"/>
                  <c:y val="-2.281232090477144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prstClr val="black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pt-BR"/>
                </a:p>
              </c:txPr>
            </c:trendlineLbl>
          </c:trendline>
          <c:xVal>
            <c:numRef>
              <c:f>'CALIBRAÇÃO - VOLUMES'!$E$2:$E$8</c:f>
              <c:numCache>
                <c:formatCode>_-* #,##0_-;\-* #,##0_-;_-* "-"??_-;_-@_-</c:formatCode>
                <c:ptCount val="7"/>
                <c:pt idx="0">
                  <c:v>194</c:v>
                </c:pt>
                <c:pt idx="1">
                  <c:v>214</c:v>
                </c:pt>
                <c:pt idx="2">
                  <c:v>168</c:v>
                </c:pt>
                <c:pt idx="3">
                  <c:v>227</c:v>
                </c:pt>
                <c:pt idx="4">
                  <c:v>233</c:v>
                </c:pt>
                <c:pt idx="5">
                  <c:v>3</c:v>
                </c:pt>
                <c:pt idx="6">
                  <c:v>205</c:v>
                </c:pt>
              </c:numCache>
            </c:numRef>
          </c:xVal>
          <c:yVal>
            <c:numRef>
              <c:f>'CALIBRAÇÃO - VOLUMES'!$F$2:$F$8</c:f>
              <c:numCache>
                <c:formatCode>_-* #,##0_-;\-* #,##0_-;_-* "-"??_-;_-@_-</c:formatCode>
                <c:ptCount val="7"/>
                <c:pt idx="0">
                  <c:v>145</c:v>
                </c:pt>
                <c:pt idx="1">
                  <c:v>145</c:v>
                </c:pt>
                <c:pt idx="2">
                  <c:v>141</c:v>
                </c:pt>
                <c:pt idx="3">
                  <c:v>148</c:v>
                </c:pt>
                <c:pt idx="4">
                  <c:v>146</c:v>
                </c:pt>
                <c:pt idx="5">
                  <c:v>0</c:v>
                </c:pt>
                <c:pt idx="6">
                  <c:v>158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171240"/>
        <c:axId val="148175552"/>
      </c:scatterChart>
      <c:valAx>
        <c:axId val="14817124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 algn="ctr" rtl="0">
                  <a:def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VEÍCULOS / HORA</a:t>
                </a:r>
              </a:p>
            </c:rich>
          </c:tx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148175552"/>
        <c:crosses val="autoZero"/>
        <c:crossBetween val="midCat"/>
      </c:valAx>
      <c:valAx>
        <c:axId val="148175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VEÍCULOS / HORA</a:t>
                </a:r>
              </a:p>
            </c:rich>
          </c:tx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148171240"/>
        <c:crosses val="autoZero"/>
        <c:crossBetween val="midCat"/>
      </c:valAx>
    </c:plotArea>
    <c:legend>
      <c:legendPos val="b"/>
      <c:overlay val="0"/>
      <c:txPr>
        <a:bodyPr rot="0" vert="horz"/>
        <a:lstStyle/>
        <a:p>
          <a:pPr>
            <a:defRPr lang="pt-BR" sz="9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 algn="ctr" rtl="0">
              <a:defRPr lang="pt-BR" sz="1100" b="1" i="0" u="none" strike="noStrike" kern="1200" baseline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pt-BR" sz="1100" b="1" i="0" u="none" strike="noStrike" kern="1200" baseline="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Calibração moto</a:t>
            </a:r>
            <a:endParaRPr lang="pt-BR" sz="1100" b="1" i="0" u="none" strike="noStrike" kern="1200" baseline="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46292901234567901"/>
          <c:y val="3.5277777777777776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'CALIBRAÇÃO - VOLUMES'!$H$1</c:f>
              <c:strCache>
                <c:ptCount val="1"/>
                <c:pt idx="0">
                  <c:v>MOTO s</c:v>
                </c:pt>
              </c:strCache>
            </c:strRef>
          </c:tx>
          <c:spPr>
            <a:ln w="19050">
              <a:noFill/>
            </a:ln>
          </c:spP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-0.25065441352109702"/>
                  <c:y val="-8.6701662292213467E-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prstClr val="black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pt-BR"/>
                </a:p>
              </c:txPr>
            </c:trendlineLbl>
          </c:trendline>
          <c:xVal>
            <c:numRef>
              <c:f>'CALIBRAÇÃO - VOLUMES'!$G$2:$G$8</c:f>
              <c:numCache>
                <c:formatCode>_-* #,##0_-;\-* #,##0_-;_-* "-"??_-;_-@_-</c:formatCode>
                <c:ptCount val="7"/>
                <c:pt idx="0">
                  <c:v>591</c:v>
                </c:pt>
                <c:pt idx="1">
                  <c:v>569</c:v>
                </c:pt>
                <c:pt idx="2">
                  <c:v>649</c:v>
                </c:pt>
                <c:pt idx="3">
                  <c:v>394</c:v>
                </c:pt>
                <c:pt idx="4">
                  <c:v>530</c:v>
                </c:pt>
                <c:pt idx="5">
                  <c:v>119</c:v>
                </c:pt>
                <c:pt idx="6">
                  <c:v>718</c:v>
                </c:pt>
              </c:numCache>
            </c:numRef>
          </c:xVal>
          <c:yVal>
            <c:numRef>
              <c:f>'CALIBRAÇÃO - VOLUMES'!$H$2:$H$8</c:f>
              <c:numCache>
                <c:formatCode>_-* #,##0_-;\-* #,##0_-;_-* "-"??_-;_-@_-</c:formatCode>
                <c:ptCount val="7"/>
                <c:pt idx="0">
                  <c:v>503</c:v>
                </c:pt>
                <c:pt idx="1">
                  <c:v>521</c:v>
                </c:pt>
                <c:pt idx="2">
                  <c:v>576</c:v>
                </c:pt>
                <c:pt idx="3">
                  <c:v>401</c:v>
                </c:pt>
                <c:pt idx="4">
                  <c:v>444</c:v>
                </c:pt>
                <c:pt idx="5">
                  <c:v>140</c:v>
                </c:pt>
                <c:pt idx="6">
                  <c:v>499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172024"/>
        <c:axId val="148172416"/>
      </c:scatterChart>
      <c:valAx>
        <c:axId val="148172024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 algn="ctr" rtl="0">
                  <a:def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VEÍCULOS / HORA</a:t>
                </a:r>
              </a:p>
            </c:rich>
          </c:tx>
          <c:layout>
            <c:manualLayout>
              <c:xMode val="edge"/>
              <c:yMode val="edge"/>
              <c:x val="0.37390542759695145"/>
              <c:y val="0.77181503353747449"/>
            </c:manualLayout>
          </c:layout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148172416"/>
        <c:crosses val="autoZero"/>
        <c:crossBetween val="midCat"/>
      </c:valAx>
      <c:valAx>
        <c:axId val="1481724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VEÍCULOS / HORA</a:t>
                </a:r>
              </a:p>
            </c:rich>
          </c:tx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148172024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20181512345679012"/>
          <c:y val="0.85964365079365079"/>
          <c:w val="0.68260401234567902"/>
          <c:h val="8.9959523809523809E-2"/>
        </c:manualLayout>
      </c:layout>
      <c:overlay val="0"/>
      <c:txPr>
        <a:bodyPr rot="0" vert="horz"/>
        <a:lstStyle/>
        <a:p>
          <a:pPr>
            <a:defRPr lang="pt-BR" sz="9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 algn="ctr" rtl="0">
              <a:defRPr lang="pt-BR" sz="1100" b="1" i="0" u="none" strike="noStrike" kern="1200" baseline="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pt-BR" sz="1100" b="1" i="0" u="none" strike="noStrike" kern="1200" baseline="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Calibração todos modos</a:t>
            </a:r>
          </a:p>
        </c:rich>
      </c:tx>
      <c:layout>
        <c:manualLayout>
          <c:xMode val="edge"/>
          <c:yMode val="edge"/>
          <c:x val="0.36143672839506163"/>
          <c:y val="3.5277777777777776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'CALIBRAÇÃO - VOLUMES'!$J$1</c:f>
              <c:strCache>
                <c:ptCount val="1"/>
                <c:pt idx="0">
                  <c:v>TOTAL s</c:v>
                </c:pt>
              </c:strCache>
            </c:strRef>
          </c:tx>
          <c:spPr>
            <a:ln w="19050">
              <a:noFill/>
            </a:ln>
          </c:spP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-0.37264538033663225"/>
                  <c:y val="-1.857903178769320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prstClr val="black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pt-BR"/>
                </a:p>
              </c:txPr>
            </c:trendlineLbl>
          </c:trendline>
          <c:xVal>
            <c:numRef>
              <c:f>'CALIBRAÇÃO - VOLUMES'!$I$2:$I$8</c:f>
              <c:numCache>
                <c:formatCode>_-* #,##0_-;\-* #,##0_-;_-* "-"??_-;_-@_-</c:formatCode>
                <c:ptCount val="7"/>
                <c:pt idx="0">
                  <c:v>3204</c:v>
                </c:pt>
                <c:pt idx="1">
                  <c:v>3242</c:v>
                </c:pt>
                <c:pt idx="2">
                  <c:v>3772</c:v>
                </c:pt>
                <c:pt idx="3">
                  <c:v>3179</c:v>
                </c:pt>
                <c:pt idx="4">
                  <c:v>3724</c:v>
                </c:pt>
                <c:pt idx="5">
                  <c:v>1141</c:v>
                </c:pt>
                <c:pt idx="6">
                  <c:v>4742</c:v>
                </c:pt>
              </c:numCache>
            </c:numRef>
          </c:xVal>
          <c:yVal>
            <c:numRef>
              <c:f>'CALIBRAÇÃO - VOLUMES'!$J$2:$J$8</c:f>
              <c:numCache>
                <c:formatCode>_-* #,##0_-;\-* #,##0_-;_-* "-"??_-;_-@_-</c:formatCode>
                <c:ptCount val="7"/>
                <c:pt idx="0">
                  <c:v>2798</c:v>
                </c:pt>
                <c:pt idx="1">
                  <c:v>2865</c:v>
                </c:pt>
                <c:pt idx="2">
                  <c:v>3166</c:v>
                </c:pt>
                <c:pt idx="3">
                  <c:v>2628</c:v>
                </c:pt>
                <c:pt idx="4">
                  <c:v>2852</c:v>
                </c:pt>
                <c:pt idx="5">
                  <c:v>817</c:v>
                </c:pt>
                <c:pt idx="6">
                  <c:v>3460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174768"/>
        <c:axId val="148175160"/>
      </c:scatterChart>
      <c:valAx>
        <c:axId val="1481747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pt-BR"/>
                  <a:t>VEÍCULOS / HORA</a:t>
                </a:r>
              </a:p>
            </c:rich>
          </c:tx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148175160"/>
        <c:crosses val="autoZero"/>
        <c:crossBetween val="midCat"/>
      </c:valAx>
      <c:valAx>
        <c:axId val="148175160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pt-BR"/>
                  <a:t>VEÍCULOS / HORA</a:t>
                </a:r>
              </a:p>
            </c:rich>
          </c:tx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b="0"/>
            </a:pPr>
            <a:endParaRPr lang="pt-BR"/>
          </a:p>
        </c:txPr>
        <c:crossAx val="148174768"/>
        <c:crosses val="autoZero"/>
        <c:crossBetween val="midCat"/>
      </c:valAx>
    </c:plotArea>
    <c:legend>
      <c:legendPos val="b"/>
      <c:overlay val="0"/>
      <c:txPr>
        <a:bodyPr rot="0" vert="horz"/>
        <a:lstStyle/>
        <a:p>
          <a:pPr>
            <a:defRPr lang="pt-BR" sz="9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 algn="ctr" rtl="0">
        <a:defRPr lang="pt-BR" sz="800" b="1" i="0" u="none" strike="noStrike" kern="1200" baseline="0">
          <a:solidFill>
            <a:prstClr val="black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'[SIMULAÇÃO FINAL CENARIOS.xlsx]TRAVEL TIMES CENARIO4+RESULTADO'!$AB$47</c:f>
              <c:strCache>
                <c:ptCount val="1"/>
                <c:pt idx="0">
                  <c:v>Ônibus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'[SIMULAÇÃO FINAL CENARIOS.xlsx]TRAVEL TIMES CENARIO4+RESULTADO'!$W$48:$W$52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'[SIMULAÇÃO FINAL CENARIOS.xlsx]TRAVEL TIMES CENARIO4+RESULTADO'!$AB$48:$AB$52</c:f>
              <c:numCache>
                <c:formatCode>h:mm:ss;@</c:formatCode>
                <c:ptCount val="5"/>
                <c:pt idx="0">
                  <c:v>6.7407407407407416E-3</c:v>
                </c:pt>
                <c:pt idx="1">
                  <c:v>5.9936342592592593E-3</c:v>
                </c:pt>
                <c:pt idx="2">
                  <c:v>6.4866898148148149E-3</c:v>
                </c:pt>
                <c:pt idx="3">
                  <c:v>6.100115740740741E-3</c:v>
                </c:pt>
                <c:pt idx="4">
                  <c:v>5.9317129629629633E-3</c:v>
                </c:pt>
              </c:numCache>
            </c:numRef>
          </c:val>
        </c:ser>
        <c:ser>
          <c:idx val="1"/>
          <c:order val="1"/>
          <c:tx>
            <c:strRef>
              <c:f>'[SIMULAÇÃO FINAL CENARIOS.xlsx]TRAVEL TIMES CENARIO4+RESULTADO'!$Y$47</c:f>
              <c:strCache>
                <c:ptCount val="1"/>
                <c:pt idx="0">
                  <c:v>Automóvel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'[SIMULAÇÃO FINAL CENARIOS.xlsx]TRAVEL TIMES CENARIO4+RESULTADO'!$W$48:$W$52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'[SIMULAÇÃO FINAL CENARIOS.xlsx]TRAVEL TIMES CENARIO4+RESULTADO'!$Y$48:$Y$52</c:f>
              <c:numCache>
                <c:formatCode>h:mm:ss;@</c:formatCode>
                <c:ptCount val="5"/>
                <c:pt idx="0">
                  <c:v>4.6180555555555558E-3</c:v>
                </c:pt>
                <c:pt idx="1">
                  <c:v>6.9224537037037041E-3</c:v>
                </c:pt>
                <c:pt idx="2">
                  <c:v>4.4050925925925933E-3</c:v>
                </c:pt>
                <c:pt idx="3">
                  <c:v>4.153935185185185E-3</c:v>
                </c:pt>
                <c:pt idx="4">
                  <c:v>4.1805555555555554E-3</c:v>
                </c:pt>
              </c:numCache>
            </c:numRef>
          </c:val>
        </c:ser>
        <c:ser>
          <c:idx val="3"/>
          <c:order val="2"/>
          <c:tx>
            <c:strRef>
              <c:f>'[SIMULAÇÃO FINAL CENARIOS.xlsx]TRAVEL TIMES CENARIO4+RESULTADO'!$AA$47</c:f>
              <c:strCache>
                <c:ptCount val="1"/>
                <c:pt idx="0">
                  <c:v>Moto</c:v>
                </c:pt>
              </c:strCache>
            </c:strRef>
          </c:tx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700" b="1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'[SIMULAÇÃO FINAL CENARIOS.xlsx]TRAVEL TIMES CENARIO4+RESULTADO'!$W$48:$W$52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'[SIMULAÇÃO FINAL CENARIOS.xlsx]TRAVEL TIMES CENARIO4+RESULTADO'!$AA$48:$AA$52</c:f>
              <c:numCache>
                <c:formatCode>h:mm:ss;@</c:formatCode>
                <c:ptCount val="5"/>
                <c:pt idx="0">
                  <c:v>2.673611111111111E-3</c:v>
                </c:pt>
                <c:pt idx="1">
                  <c:v>2.6238425925925925E-3</c:v>
                </c:pt>
                <c:pt idx="2">
                  <c:v>2.3611111111111111E-3</c:v>
                </c:pt>
                <c:pt idx="3">
                  <c:v>2.2731481481481483E-3</c:v>
                </c:pt>
                <c:pt idx="4">
                  <c:v>2.259259259259259E-3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247328"/>
        <c:axId val="149245760"/>
      </c:barChart>
      <c:catAx>
        <c:axId val="149247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49245760"/>
        <c:crosses val="autoZero"/>
        <c:auto val="1"/>
        <c:lblAlgn val="ctr"/>
        <c:lblOffset val="100"/>
        <c:noMultiLvlLbl val="0"/>
      </c:catAx>
      <c:valAx>
        <c:axId val="149245760"/>
        <c:scaling>
          <c:orientation val="minMax"/>
          <c:max val="1.0000000000000002E-2"/>
        </c:scaling>
        <c:delete val="0"/>
        <c:axPos val="l"/>
        <c:numFmt formatCode="h:mm:ss;@" sourceLinked="1"/>
        <c:majorTickMark val="none"/>
        <c:minorTickMark val="none"/>
        <c:tickLblPos val="nextTo"/>
        <c:crossAx val="14924732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8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'TRAVEL TIMES CENARIO4+RESULTADO'!$AB$47</c:f>
              <c:strCache>
                <c:ptCount val="1"/>
                <c:pt idx="0">
                  <c:v>Ônibus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CENARIO4+RESULTADO'!$W$53:$W$57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'TRAVEL TIMES CENARIO4+RESULTADO'!$AB$53:$AB$57</c:f>
              <c:numCache>
                <c:formatCode>h:mm:ss;@</c:formatCode>
                <c:ptCount val="5"/>
                <c:pt idx="0">
                  <c:v>7.2349537037037035E-3</c:v>
                </c:pt>
                <c:pt idx="1">
                  <c:v>6.664930555555555E-3</c:v>
                </c:pt>
                <c:pt idx="2">
                  <c:v>6.9531250000000001E-3</c:v>
                </c:pt>
                <c:pt idx="3">
                  <c:v>6.9021990740740736E-3</c:v>
                </c:pt>
                <c:pt idx="4">
                  <c:v>6.5393518518518517E-3</c:v>
                </c:pt>
              </c:numCache>
            </c:numRef>
          </c:val>
        </c:ser>
        <c:ser>
          <c:idx val="1"/>
          <c:order val="1"/>
          <c:tx>
            <c:strRef>
              <c:f>'TRAVEL TIMES CENARIO4+RESULTADO'!$Y$47</c:f>
              <c:strCache>
                <c:ptCount val="1"/>
                <c:pt idx="0">
                  <c:v>Automóvel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CENARIO4+RESULTADO'!$W$53:$W$57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'TRAVEL TIMES CENARIO4+RESULTADO'!$Y$53:$Y$57</c:f>
              <c:numCache>
                <c:formatCode>h:mm:ss;@</c:formatCode>
                <c:ptCount val="5"/>
                <c:pt idx="0">
                  <c:v>4.7569444444444447E-3</c:v>
                </c:pt>
                <c:pt idx="1">
                  <c:v>6.2500000000000003E-3</c:v>
                </c:pt>
                <c:pt idx="2">
                  <c:v>5.0462962962962961E-3</c:v>
                </c:pt>
                <c:pt idx="3">
                  <c:v>4.5462962962962965E-3</c:v>
                </c:pt>
                <c:pt idx="4">
                  <c:v>4.5011574074074068E-3</c:v>
                </c:pt>
              </c:numCache>
            </c:numRef>
          </c:val>
        </c:ser>
        <c:ser>
          <c:idx val="3"/>
          <c:order val="2"/>
          <c:tx>
            <c:strRef>
              <c:f>'TRAVEL TIMES CENARIO4+RESULTADO'!$AA$47</c:f>
              <c:strCache>
                <c:ptCount val="1"/>
                <c:pt idx="0">
                  <c:v>Moto</c:v>
                </c:pt>
              </c:strCache>
            </c:strRef>
          </c:tx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700" b="1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CENARIO4+RESULTADO'!$W$53:$W$57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'TRAVEL TIMES CENARIO4+RESULTADO'!$AA$53:$AA$57</c:f>
              <c:numCache>
                <c:formatCode>h:mm:ss;@</c:formatCode>
                <c:ptCount val="5"/>
                <c:pt idx="0">
                  <c:v>2.8425925925925927E-3</c:v>
                </c:pt>
                <c:pt idx="1">
                  <c:v>2.7962962962962963E-3</c:v>
                </c:pt>
                <c:pt idx="2">
                  <c:v>2.4363425925925924E-3</c:v>
                </c:pt>
                <c:pt idx="3">
                  <c:v>2.3935185185185188E-3</c:v>
                </c:pt>
                <c:pt idx="4">
                  <c:v>2.3217592592592591E-3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9248112"/>
        <c:axId val="149245368"/>
      </c:barChart>
      <c:catAx>
        <c:axId val="149248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49245368"/>
        <c:crosses val="autoZero"/>
        <c:auto val="1"/>
        <c:lblAlgn val="ctr"/>
        <c:lblOffset val="100"/>
        <c:noMultiLvlLbl val="0"/>
      </c:catAx>
      <c:valAx>
        <c:axId val="149245368"/>
        <c:scaling>
          <c:orientation val="minMax"/>
          <c:max val="1.0000000000000002E-2"/>
        </c:scaling>
        <c:delete val="0"/>
        <c:axPos val="l"/>
        <c:numFmt formatCode="h:mm:ss;@" sourceLinked="1"/>
        <c:majorTickMark val="none"/>
        <c:minorTickMark val="none"/>
        <c:tickLblPos val="nextTo"/>
        <c:crossAx val="14924811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8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'TRAVEL TIMES CENARIO4+RESULTADO'!$O$104</c:f>
              <c:strCache>
                <c:ptCount val="1"/>
                <c:pt idx="0">
                  <c:v>Rede Referencia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CENARIO4+RESULTADO'!$O$105:$O$107</c:f>
              <c:numCache>
                <c:formatCode>[$-F400]h:mm:ss\ AM/PM</c:formatCode>
                <c:ptCount val="3"/>
                <c:pt idx="0">
                  <c:v>2.3744212962962963E-3</c:v>
                </c:pt>
                <c:pt idx="1">
                  <c:v>1.5983796296296297E-3</c:v>
                </c:pt>
                <c:pt idx="2">
                  <c:v>1.5167824074074072E-3</c:v>
                </c:pt>
              </c:numCache>
            </c:numRef>
          </c:val>
        </c:ser>
        <c:ser>
          <c:idx val="1"/>
          <c:order val="1"/>
          <c:tx>
            <c:strRef>
              <c:f>'TRAVEL TIMES CENARIO4+RESULTADO'!$P$104</c:f>
              <c:strCache>
                <c:ptCount val="1"/>
                <c:pt idx="0">
                  <c:v>Cenário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CENARIO4+RESULTADO'!$P$105:$P$107</c:f>
              <c:numCache>
                <c:formatCode>[$-F400]h:mm:ss\ AM/PM</c:formatCode>
                <c:ptCount val="3"/>
                <c:pt idx="0">
                  <c:v>2.2644675925925927E-3</c:v>
                </c:pt>
                <c:pt idx="1">
                  <c:v>1.4537037037037038E-3</c:v>
                </c:pt>
                <c:pt idx="2">
                  <c:v>1.8512731481481483E-3</c:v>
                </c:pt>
              </c:numCache>
            </c:numRef>
          </c:val>
        </c:ser>
        <c:ser>
          <c:idx val="2"/>
          <c:order val="2"/>
          <c:tx>
            <c:strRef>
              <c:f>'TRAVEL TIMES CENARIO4+RESULTADO'!$Q$104</c:f>
              <c:strCache>
                <c:ptCount val="1"/>
                <c:pt idx="0">
                  <c:v>Cenário 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CENARIO4+RESULTADO'!$Q$105:$Q$107</c:f>
              <c:numCache>
                <c:formatCode>h:mm:ss;@</c:formatCode>
                <c:ptCount val="3"/>
                <c:pt idx="0">
                  <c:v>2.4247685185185188E-3</c:v>
                </c:pt>
                <c:pt idx="1">
                  <c:v>1.7065972222222222E-3</c:v>
                </c:pt>
                <c:pt idx="2">
                  <c:v>1.3894675925925925E-3</c:v>
                </c:pt>
              </c:numCache>
            </c:numRef>
          </c:val>
        </c:ser>
        <c:ser>
          <c:idx val="3"/>
          <c:order val="3"/>
          <c:tx>
            <c:strRef>
              <c:f>'TRAVEL TIMES CENARIO4+RESULTADO'!$R$104</c:f>
              <c:strCache>
                <c:ptCount val="1"/>
                <c:pt idx="0">
                  <c:v>Cenário 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CENARIO4+RESULTADO'!$R$105:$R$107</c:f>
              <c:numCache>
                <c:formatCode>h:mm:ss;@</c:formatCode>
                <c:ptCount val="3"/>
                <c:pt idx="0">
                  <c:v>2.3234953703703703E-3</c:v>
                </c:pt>
                <c:pt idx="1">
                  <c:v>1.5225694444444444E-3</c:v>
                </c:pt>
                <c:pt idx="2">
                  <c:v>1.251736111111111E-3</c:v>
                </c:pt>
              </c:numCache>
            </c:numRef>
          </c:val>
        </c:ser>
        <c:ser>
          <c:idx val="4"/>
          <c:order val="4"/>
          <c:tx>
            <c:strRef>
              <c:f>'TRAVEL TIMES CENARIO4+RESULTADO'!$S$104</c:f>
              <c:strCache>
                <c:ptCount val="1"/>
                <c:pt idx="0">
                  <c:v>Cenário 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CENARIO4+RESULTADO'!$S$105:$S$107</c:f>
              <c:numCache>
                <c:formatCode>h:mm:ss;@</c:formatCode>
                <c:ptCount val="3"/>
                <c:pt idx="0">
                  <c:v>2.2818287037037034E-3</c:v>
                </c:pt>
                <c:pt idx="1">
                  <c:v>1.431712962962963E-3</c:v>
                </c:pt>
                <c:pt idx="2">
                  <c:v>1.2552083333333334E-3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248896"/>
        <c:axId val="149246544"/>
      </c:barChart>
      <c:catAx>
        <c:axId val="14924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700" b="1"/>
            </a:pPr>
            <a:endParaRPr lang="pt-BR"/>
          </a:p>
        </c:txPr>
        <c:crossAx val="149246544"/>
        <c:crosses val="autoZero"/>
        <c:auto val="1"/>
        <c:lblAlgn val="ctr"/>
        <c:lblOffset val="100"/>
        <c:noMultiLvlLbl val="0"/>
      </c:catAx>
      <c:valAx>
        <c:axId val="149246544"/>
        <c:scaling>
          <c:orientation val="minMax"/>
        </c:scaling>
        <c:delete val="0"/>
        <c:axPos val="l"/>
        <c:numFmt formatCode="[$-F400]h:mm:ss\ AM/PM" sourceLinked="1"/>
        <c:majorTickMark val="none"/>
        <c:minorTickMark val="none"/>
        <c:tickLblPos val="nextTo"/>
        <c:crossAx val="1492488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8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'TRAVEL TIMES CENARIO4+RESULTADO'!$O$104</c:f>
              <c:strCache>
                <c:ptCount val="1"/>
                <c:pt idx="0">
                  <c:v>Rede Referencia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CENARIO4+RESULTADO'!$O$109:$O$111</c:f>
              <c:numCache>
                <c:formatCode>[$-F400]h:mm:ss\ AM/PM</c:formatCode>
                <c:ptCount val="3"/>
                <c:pt idx="0">
                  <c:v>1.5543981481481483E-3</c:v>
                </c:pt>
                <c:pt idx="1">
                  <c:v>1.7696759259259261E-3</c:v>
                </c:pt>
                <c:pt idx="2">
                  <c:v>2.1267361111111114E-3</c:v>
                </c:pt>
              </c:numCache>
            </c:numRef>
          </c:val>
        </c:ser>
        <c:ser>
          <c:idx val="1"/>
          <c:order val="1"/>
          <c:tx>
            <c:strRef>
              <c:f>'TRAVEL TIMES CENARIO4+RESULTADO'!$P$104</c:f>
              <c:strCache>
                <c:ptCount val="1"/>
                <c:pt idx="0">
                  <c:v>Cenário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CENARIO4+RESULTADO'!$P$109:$P$111</c:f>
              <c:numCache>
                <c:formatCode>[$-F400]h:mm:ss\ AM/PM</c:formatCode>
                <c:ptCount val="3"/>
                <c:pt idx="0">
                  <c:v>1.4380787037037036E-3</c:v>
                </c:pt>
                <c:pt idx="1">
                  <c:v>1.5283564814814814E-3</c:v>
                </c:pt>
                <c:pt idx="2">
                  <c:v>1.8512731481481483E-3</c:v>
                </c:pt>
              </c:numCache>
            </c:numRef>
          </c:val>
        </c:ser>
        <c:ser>
          <c:idx val="2"/>
          <c:order val="2"/>
          <c:tx>
            <c:strRef>
              <c:f>'TRAVEL TIMES CENARIO4+RESULTADO'!$Q$104</c:f>
              <c:strCache>
                <c:ptCount val="1"/>
                <c:pt idx="0">
                  <c:v>Cenário 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CENARIO4+RESULTADO'!$Q$109:$Q$111</c:f>
              <c:numCache>
                <c:formatCode>h:mm:ss;@</c:formatCode>
                <c:ptCount val="3"/>
                <c:pt idx="0">
                  <c:v>1.5856481481481481E-3</c:v>
                </c:pt>
                <c:pt idx="1">
                  <c:v>1.6261574074074073E-3</c:v>
                </c:pt>
                <c:pt idx="2">
                  <c:v>1.8275462962962963E-3</c:v>
                </c:pt>
              </c:numCache>
            </c:numRef>
          </c:val>
        </c:ser>
        <c:ser>
          <c:idx val="3"/>
          <c:order val="3"/>
          <c:tx>
            <c:strRef>
              <c:f>'TRAVEL TIMES CENARIO4+RESULTADO'!$R$104</c:f>
              <c:strCache>
                <c:ptCount val="1"/>
                <c:pt idx="0">
                  <c:v>Cenário 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CENARIO4+RESULTADO'!$R$109:$R$111</c:f>
              <c:numCache>
                <c:formatCode>h:mm:ss;@</c:formatCode>
                <c:ptCount val="3"/>
                <c:pt idx="0">
                  <c:v>1.4398148148148148E-3</c:v>
                </c:pt>
                <c:pt idx="1">
                  <c:v>1.4866898148148148E-3</c:v>
                </c:pt>
                <c:pt idx="2">
                  <c:v>1.8443287037037037E-3</c:v>
                </c:pt>
              </c:numCache>
            </c:numRef>
          </c:val>
        </c:ser>
        <c:ser>
          <c:idx val="4"/>
          <c:order val="4"/>
          <c:tx>
            <c:strRef>
              <c:f>'TRAVEL TIMES CENARIO4+RESULTADO'!$S$104</c:f>
              <c:strCache>
                <c:ptCount val="1"/>
                <c:pt idx="0">
                  <c:v>Cenário 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CENARIO4+RESULTADO'!$S$109:$S$111</c:f>
              <c:numCache>
                <c:formatCode>h:mm:ss;@</c:formatCode>
                <c:ptCount val="3"/>
                <c:pt idx="0">
                  <c:v>1.3663194444444443E-3</c:v>
                </c:pt>
                <c:pt idx="1">
                  <c:v>1.4872685185185184E-3</c:v>
                </c:pt>
                <c:pt idx="2">
                  <c:v>1.8622685185185183E-3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246936"/>
        <c:axId val="149251248"/>
      </c:barChart>
      <c:catAx>
        <c:axId val="14924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700" b="1"/>
            </a:pPr>
            <a:endParaRPr lang="pt-BR"/>
          </a:p>
        </c:txPr>
        <c:crossAx val="149251248"/>
        <c:crosses val="autoZero"/>
        <c:auto val="1"/>
        <c:lblAlgn val="ctr"/>
        <c:lblOffset val="100"/>
        <c:noMultiLvlLbl val="0"/>
      </c:catAx>
      <c:valAx>
        <c:axId val="149251248"/>
        <c:scaling>
          <c:orientation val="minMax"/>
        </c:scaling>
        <c:delete val="0"/>
        <c:axPos val="l"/>
        <c:numFmt formatCode="[$-F400]h:mm:ss\ AM/PM" sourceLinked="1"/>
        <c:majorTickMark val="none"/>
        <c:minorTickMark val="none"/>
        <c:tickLblPos val="nextTo"/>
        <c:crossAx val="1492469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8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05:49.577" idx="1">
    <p:pos x="10" y="10"/>
    <p:text>Falta colocar o nome do orientador</p:text>
    <p:extLst>
      <p:ext uri="{C676402C-5697-4E1C-873F-D02D1690AC5C}">
        <p15:threadingInfo xmlns:p15="http://schemas.microsoft.com/office/powerpoint/2012/main" timeZoneBias="180"/>
      </p:ext>
    </p:extLst>
  </p:cm>
  <p:cm authorId="1" dt="2015-05-21T10:06:34.081" idx="2">
    <p:pos x="146" y="146"/>
    <p:text>55 slides é muito. A apresentação irá se estender para além de 1 hora e isso é muito</p:text>
    <p:extLst>
      <p:ext uri="{C676402C-5697-4E1C-873F-D02D1690AC5C}">
        <p15:threadingInfo xmlns:p15="http://schemas.microsoft.com/office/powerpoint/2012/main" timeZoneBias="180"/>
      </p:ext>
    </p:extLst>
  </p:cm>
  <p:cm authorId="1" dt="2015-05-21T10:08:24.007" idx="3">
    <p:pos x="282" y="282"/>
    <p:text>Eu gostaria de ter podido realizar uma prévia, em tempo real e com você podendo treinar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1:11:02.501" idx="18">
    <p:pos x="10" y="10"/>
    <p:text>Aqui já estão sendo dadas características especificadas do corredor Rebouças, sem se anunciar antes por que este está sendo escolhido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1:34:14.638" idx="19">
    <p:pos x="10" y="10"/>
    <p:text>Destacar a redução dos tempos de viagem nas transversais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1:37:38.618" idx="20">
    <p:pos x="10" y="10"/>
    <p:text>Vale recordar aqui o que Furth e Muller (2002) disseram, antes de complementar "pode ser corroborada"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10:39.494" idx="4">
    <p:pos x="10" y="10"/>
    <p:text>Os capítulos devem ser nomeados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13:02.375" idx="5">
    <p:pos x="1866" y="1788"/>
    <p:text>Como texto para artigo está ótimo, mas na apresentação essse texto precisa ser itemizado, de forma a ficar mais fácil de ler</p:text>
    <p:extLst>
      <p:ext uri="{C676402C-5697-4E1C-873F-D02D1690AC5C}">
        <p15:threadingInfo xmlns:p15="http://schemas.microsoft.com/office/powerpoint/2012/main" timeZoneBias="180"/>
      </p:ext>
    </p:extLst>
  </p:cm>
  <p:cm authorId="1" dt="2015-05-21T10:27:14.309" idx="6">
    <p:pos x="1108" y="2064"/>
    <p:text>Tentei fazer isso nos praágrafo iniciais. É somente um estilo diferente de apresentar a mesma informação. Em vez de estar na forma de frases, busquei destacar aquilo que você deseja transmitir abusando da itemização (em diferentes escalas). E mesmo assim ainda está "carregada"</p:text>
    <p:extLst>
      <p:ext uri="{C676402C-5697-4E1C-873F-D02D1690AC5C}">
        <p15:threadingInfo xmlns:p15="http://schemas.microsoft.com/office/powerpoint/2012/main" timeZoneBias="180"/>
      </p:ext>
    </p:extLst>
  </p:cm>
  <p:cm authorId="1" dt="2015-05-21T10:32:28.156" idx="7">
    <p:pos x="10" y="10"/>
    <p:text>Essa frase em negrito ao  final é parte do objetivo. Você está antecipando o  objetivo?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39:41.083" idx="8">
    <p:pos x="10" y="10"/>
    <p:text>Destacar aqui que o estudo de caso foi sobre um corredor específico, mas que parte das conclusões podem ser generalizadas.</p:text>
    <p:extLst>
      <p:ext uri="{C676402C-5697-4E1C-873F-D02D1690AC5C}">
        <p15:threadingInfo xmlns:p15="http://schemas.microsoft.com/office/powerpoint/2012/main" timeZoneBias="180"/>
      </p:ext>
    </p:extLst>
  </p:cm>
  <p:cm authorId="1" dt="2015-05-21T10:42:01.813" idx="9">
    <p:pos x="10" y="146"/>
    <p:text>Lembrar</p:text>
    <p:extLst>
      <p:ext uri="{C676402C-5697-4E1C-873F-D02D1690AC5C}">
        <p15:threadingInfo xmlns:p15="http://schemas.microsoft.com/office/powerpoint/2012/main" timeZoneBias="180">
          <p15:parentCm authorId="1" idx="8"/>
        </p15:threadingInfo>
      </p:ext>
    </p:extLst>
  </p:cm>
  <p:cm authorId="1" dt="2015-05-21T10:42:11.499" idx="10">
    <p:pos x="146" y="146"/>
    <p:text>Lembrar o que o Humberto solicitou na defesa: não viemos resolver o problema do corredor Rebouças, mas usar esse como estudo de caso e buscar estrapolar os resultados alcançados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46:21.554" idx="11">
    <p:pos x="10" y="10"/>
    <p:text>Essa frase ao final da transparência parece muito deslocada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47:54.858" idx="12">
    <p:pos x="10" y="10"/>
    <p:text>Isso ficou bem legal</p:text>
    <p:extLst>
      <p:ext uri="{C676402C-5697-4E1C-873F-D02D1690AC5C}">
        <p15:threadingInfo xmlns:p15="http://schemas.microsoft.com/office/powerpoint/2012/main" timeZoneBias="180"/>
      </p:ext>
    </p:extLst>
  </p:cm>
  <p:cm authorId="1" dt="2015-05-21T10:48:07.874" idx="13">
    <p:pos x="146" y="146"/>
    <p:text>Falta esse tipo de diagramação nas transparências anteriores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59:41.307" idx="14">
    <p:pos x="10" y="10"/>
    <p:text>Essa transparência esta itemizada conforme eu gostaria que estivessem algums anteriores, que tem muito texto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1:02:48.016" idx="15">
    <p:pos x="2499" y="2119"/>
    <p:text>Destacar a redução da variabilidade dos tempos de viagem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1:05:05.047" idx="16">
    <p:pos x="10" y="10"/>
    <p:text>O 2º parágrafo já foi citado.</p:text>
    <p:extLst>
      <p:ext uri="{C676402C-5697-4E1C-873F-D02D1690AC5C}">
        <p15:threadingInfo xmlns:p15="http://schemas.microsoft.com/office/powerpoint/2012/main" timeZoneBias="180"/>
      </p:ext>
    </p:extLst>
  </p:cm>
  <p:cm authorId="1" dt="2015-05-21T11:05:38.055" idx="17">
    <p:pos x="146" y="146"/>
    <p:text>O que você quis mostrar aqui? Que não se pode generalizar Portland?</p:text>
    <p:extLst>
      <p:ext uri="{C676402C-5697-4E1C-873F-D02D1690AC5C}">
        <p15:threadingInfo xmlns:p15="http://schemas.microsoft.com/office/powerpoint/2012/main" timeZoneBias="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2D88A-3EAE-402D-A828-059E56FFC212}" type="doc">
      <dgm:prSet loTypeId="urn:microsoft.com/office/officeart/2005/8/layout/vList2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59356287-3994-48BA-B607-956AF9BB2EFD}">
      <dgm:prSet phldrT="[Texto]"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I 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67BE7E9-6765-41B7-9091-A7A6CB409BE3}" type="parTrans" cxnId="{8FA3244D-5A45-40AE-8505-CBD1ED600951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0CE40A3-23CA-46B7-9F3E-1C1AEE9D0475}" type="sibTrans" cxnId="{8FA3244D-5A45-40AE-8505-CBD1ED600951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1C6AEB7-8C40-4A87-9D2F-E4AAADE5349B}">
      <dgm:prSet phldrT="[Texto]" custT="1"/>
      <dgm:spPr/>
      <dgm:t>
        <a:bodyPr/>
        <a:lstStyle/>
        <a:p>
          <a:pPr algn="just"/>
          <a:r>
            <a:rPr lang="pt-BR" sz="1200" b="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Introdução</a:t>
          </a:r>
          <a:endParaRPr lang="pt-BR" sz="1200" b="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D9442C8-E0D2-46B5-BA0C-07752A93EFC5}" type="parTrans" cxnId="{2A24CD5B-1905-41C2-9E10-87ABBB62C2CE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34C07DD-F6E9-4727-9158-5B23A6EA95B7}" type="sibTrans" cxnId="{2A24CD5B-1905-41C2-9E10-87ABBB62C2CE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2C0DA45-8A94-4D35-85A5-5154132D6E16}">
      <dgm:prSet phldrT="[Texto]" custT="1"/>
      <dgm:spPr/>
      <dgm:t>
        <a:bodyPr/>
        <a:lstStyle/>
        <a:p>
          <a:pPr algn="just"/>
          <a:r>
            <a:rPr lang="pt-BR" sz="1200" b="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Objetivo</a:t>
          </a:r>
          <a:endParaRPr lang="pt-BR" sz="1200" b="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620E799-6BB6-4E2B-8359-09AB576DA056}" type="parTrans" cxnId="{6F1945B4-FD1B-49C8-901D-D1333DC978FC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401BA3C-D6F5-45C0-971A-414EC9C9DFDD}" type="sibTrans" cxnId="{6F1945B4-FD1B-49C8-901D-D1333DC978FC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DAC4C27-5AB5-436F-A433-4B986C2142E0}">
      <dgm:prSet phldrT="[Texto]"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II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BAE0395-9066-4C63-9392-C1DB6D310941}" type="parTrans" cxnId="{02D837A3-B133-4D80-AFC9-4CE97D017FD0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BB2A187-5104-4930-94EC-6533AC6434FC}" type="sibTrans" cxnId="{02D837A3-B133-4D80-AFC9-4CE97D017FD0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B73B475-0270-4161-B910-33A507A524DA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Referencial teórico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37A36BC-19B6-48A6-B99D-F9149D51ED68}" type="parTrans" cxnId="{3B9B7FB7-C652-4444-A5F0-913ED2AFB1DD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F6DB6C5-E574-4C92-BB64-D9B9B8C8E9B4}" type="sibTrans" cxnId="{3B9B7FB7-C652-4444-A5F0-913ED2AFB1DD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C188A5C-E3B2-48F2-8B92-65EF28CDB89A}">
      <dgm:prSet phldrT="[Texto]"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III </a:t>
          </a:r>
        </a:p>
      </dgm:t>
    </dgm:pt>
    <dgm:pt modelId="{C6582CF0-A5D8-45A5-B2E6-8D0F515EDB4F}" type="parTrans" cxnId="{D980FA2D-A761-4E5A-9863-CF2D574C9B21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1057CA1-E3DA-4C01-8AF2-7201C96240F1}" type="sibTrans" cxnId="{D980FA2D-A761-4E5A-9863-CF2D574C9B21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F1C91E5-E13E-4B82-8891-37EAF21A07B8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Aplicação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943039A-CBCA-4505-A22A-2D08F9373947}" type="parTrans" cxnId="{516CE997-A895-4B8A-8EAF-5A8041FBC7B4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3A33A37-7594-4E65-BF3B-77A082342F81}" type="sibTrans" cxnId="{516CE997-A895-4B8A-8EAF-5A8041FBC7B4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548BBC2-9CA7-4BDA-91DD-38E2B64B10B3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Hipótese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E42BB4A-166F-43EB-9C49-FCB14927825D}" type="parTrans" cxnId="{4F806354-A900-48B1-8CB5-77128B385E40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EB518EB-7D2F-42E3-9FAE-8292E988351B}" type="sibTrans" cxnId="{4F806354-A900-48B1-8CB5-77128B385E40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669D2ED-A9AF-4D52-B32B-2D898446FBC8}">
      <dgm:prSet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V 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956E27A-C599-4DC8-B356-FBE8A5EA5E9D}" type="parTrans" cxnId="{181EB9BB-8D87-4902-B9AC-7D17B81BB7EF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5C16532-A3D6-4A31-9318-BD4F0ACE9A4B}" type="sibTrans" cxnId="{181EB9BB-8D87-4902-B9AC-7D17B81BB7EF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EB54F8F-4863-4661-BA60-105013284B94}">
      <dgm:prSet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IV 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52A18A4-3B29-4EE9-85FE-74116DC5E9CF}" type="parTrans" cxnId="{4E839015-F2EB-4E9B-BC94-3AA4B7F7EC29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6CF7535-A382-405B-9F8D-A41B2DA088DB}" type="sibTrans" cxnId="{4E839015-F2EB-4E9B-BC94-3AA4B7F7EC29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D1FE771-9CB7-4387-B068-BDD974FEE63E}">
      <dgm:prSet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VI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A06D32B-6DDD-47CF-973F-1C7BD5A7609C}" type="parTrans" cxnId="{FEBCF295-5B24-47B8-B5FF-A362240F1EF2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F442E8C0-E2C2-47BA-8197-0713141C00EA}" type="sibTrans" cxnId="{FEBCF295-5B24-47B8-B5FF-A362240F1EF2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42B7E15-AA38-46D4-B7EF-D285AFA32339}">
      <dgm:prSet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VII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450CEAC-A02C-4584-A748-DD61F972A308}" type="parTrans" cxnId="{6F3EB54E-B41A-4758-A48E-896F4C409BED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E5CE71C-024A-4404-AB0C-852D3D5CB2FB}" type="sibTrans" cxnId="{6F3EB54E-B41A-4758-A48E-896F4C409BED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8020F8A-08A6-4B50-9466-511EB1909E06}">
      <dgm:prSet phldrT="[Texto]" custT="1"/>
      <dgm:spPr/>
      <dgm:t>
        <a:bodyPr/>
        <a:lstStyle/>
        <a:p>
          <a:pPr algn="just"/>
          <a:r>
            <a:rPr lang="pt-BR" sz="1200" b="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Justificativa</a:t>
          </a:r>
          <a:endParaRPr lang="pt-BR" sz="1200" b="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DC2AB07-D790-4870-804F-222810C337DD}" type="parTrans" cxnId="{36966F0A-11F4-46C2-8F60-D10DCAFDF11F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2247F9A-9E84-4E86-B1F1-DDD972E82BD6}" type="sibTrans" cxnId="{36966F0A-11F4-46C2-8F60-D10DCAFDF11F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F2B81B8-C10A-47B3-A61B-BAE282DA0D26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Sistemas Inteligentes</a:t>
          </a:r>
          <a:r>
            <a:rPr lang="pt-BR" sz="1200" b="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de </a:t>
          </a:r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Transportes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A1070A6-2EE4-4BA0-B0E1-1ECEF2FA8170}" type="parTrans" cxnId="{51FB12E8-9723-464A-AC0B-840AA95AA7BB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2EA626A-FA81-4FF5-8D2A-DD4767DD2F2C}" type="sibTrans" cxnId="{51FB12E8-9723-464A-AC0B-840AA95AA7BB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4D5DC56-3104-4452-AE45-3D81A1550287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Microssimulação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5E411ED-3E1F-44FD-974F-3D4985CCA6D8}" type="parTrans" cxnId="{CFE020FD-CF98-42A5-82CA-1723BFA0A7FF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DCB3881-5774-4AAD-A027-A2683D246001}" type="sibTrans" cxnId="{CFE020FD-CF98-42A5-82CA-1723BFA0A7FF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B7493BC-9354-42B9-A407-B16DAE1F1093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Metodologia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FD45061-98BD-40C5-B46A-74093D5D7FC2}" type="parTrans" cxnId="{B4E0CDB6-9A5E-47DB-8615-5195BD1D38A9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6398236-F4D5-4416-92D7-AD7D4647DF33}" type="sibTrans" cxnId="{B4E0CDB6-9A5E-47DB-8615-5195BD1D38A9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7B293D3-7AED-4B9C-A8CC-D92CBBD428F2}">
      <dgm:prSet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Construção do modelo: Vissim 5.40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C09E0E7-EDDF-4B5D-B0E5-7B0DE33CEE57}" type="parTrans" cxnId="{7A0DCA78-79BE-4238-B8A5-6EBE5CAFB490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06C5D3A-E6A3-4A0B-BC33-5321AB1A0F21}" type="sibTrans" cxnId="{7A0DCA78-79BE-4238-B8A5-6EBE5CAFB490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F22868CF-4571-43C1-BE23-A162D566348C}">
      <dgm:prSet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Análises e discussões sobre os resultados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48AC132-DB0A-40F5-B1A6-B67949F22A75}" type="parTrans" cxnId="{76272CD5-E31B-4D7B-A366-4A21533C6088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F480B0F-A2CE-49FD-8B67-12576B0165C2}" type="sibTrans" cxnId="{76272CD5-E31B-4D7B-A366-4A21533C6088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2DC46C3-7DBE-40FF-B89E-B6A17287E512}">
      <dgm:prSet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Conclusões e recomendações para trabalhos futuros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A730BFF-E44E-41BA-B634-B22309BE13EE}" type="parTrans" cxnId="{AEF89D54-0125-461D-B05A-139ABBB80C2D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BB744A3-0557-41CE-A840-D51817F40AE7}" type="sibTrans" cxnId="{AEF89D54-0125-461D-B05A-139ABBB80C2D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1BA146E-94FB-4631-81CD-C1152A777C93}">
      <dgm:prSet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Referências bibliográficas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5FD5E8C-D8C7-4475-87A1-5A9ADFE3DD4C}" type="parTrans" cxnId="{F9873370-3409-4B0E-9AA0-845FB1F42867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5CB1CE5-CB30-4683-AD83-FF4D89D65F56}" type="sibTrans" cxnId="{F9873370-3409-4B0E-9AA0-845FB1F42867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5C15164-CE57-4559-A3C4-9E8476D72C5E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Prioridades para o transporte público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751FB83-67FF-4DED-A2C2-47EE4B9167E5}" type="parTrans" cxnId="{22A270BF-5279-4E48-96C9-85E1E783FAAD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2D6120F-A787-488A-8759-4FA9EDA2D677}" type="sibTrans" cxnId="{22A270BF-5279-4E48-96C9-85E1E783FAAD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F2C029A-02B7-4453-A36C-1236D22C6A12}">
      <dgm:prSet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Calibração da Rede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8AE3C67-4757-49FB-BC57-32A4758AB4BF}" type="parTrans" cxnId="{0145883C-77A5-4F27-BFC3-5013764A15BD}">
      <dgm:prSet/>
      <dgm:spPr/>
      <dgm:t>
        <a:bodyPr/>
        <a:lstStyle/>
        <a:p>
          <a:endParaRPr lang="pt-BR"/>
        </a:p>
      </dgm:t>
    </dgm:pt>
    <dgm:pt modelId="{0B620791-253E-4C63-A521-1B9BE638D881}" type="sibTrans" cxnId="{0145883C-77A5-4F27-BFC3-5013764A15BD}">
      <dgm:prSet/>
      <dgm:spPr/>
      <dgm:t>
        <a:bodyPr/>
        <a:lstStyle/>
        <a:p>
          <a:endParaRPr lang="pt-BR"/>
        </a:p>
      </dgm:t>
    </dgm:pt>
    <dgm:pt modelId="{93F25773-C7E4-4BE1-BBC1-AB5FC3F74DF0}">
      <dgm:prSet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Cenários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762BF42-EB60-48EB-89B1-5B99398CCB3A}" type="parTrans" cxnId="{1E36ED24-DC14-48BE-9589-05D025B104A2}">
      <dgm:prSet/>
      <dgm:spPr/>
      <dgm:t>
        <a:bodyPr/>
        <a:lstStyle/>
        <a:p>
          <a:endParaRPr lang="pt-BR"/>
        </a:p>
      </dgm:t>
    </dgm:pt>
    <dgm:pt modelId="{2855F5A5-8505-4F31-9C01-A77B9871A966}" type="sibTrans" cxnId="{1E36ED24-DC14-48BE-9589-05D025B104A2}">
      <dgm:prSet/>
      <dgm:spPr/>
      <dgm:t>
        <a:bodyPr/>
        <a:lstStyle/>
        <a:p>
          <a:endParaRPr lang="pt-BR"/>
        </a:p>
      </dgm:t>
    </dgm:pt>
    <dgm:pt modelId="{B027800E-36B6-4AA6-95F9-46A4A69523E1}" type="pres">
      <dgm:prSet presAssocID="{F812D88A-3EAE-402D-A828-059E56FFC2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6DE6F12-767E-4C0D-AF41-0B0FB6DA4A67}" type="pres">
      <dgm:prSet presAssocID="{59356287-3994-48BA-B607-956AF9BB2EFD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75D49CF-8CA1-477B-A9F4-3219D751B8F9}" type="pres">
      <dgm:prSet presAssocID="{59356287-3994-48BA-B607-956AF9BB2EFD}" presName="childTex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4DECC0-5AB9-4798-A3B5-4B7F835E6BF8}" type="pres">
      <dgm:prSet presAssocID="{DDAC4C27-5AB5-436F-A433-4B986C2142E0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BD596C-206D-452B-94C9-36774F51E06A}" type="pres">
      <dgm:prSet presAssocID="{DDAC4C27-5AB5-436F-A433-4B986C2142E0}" presName="childTex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5B7519-359B-4839-882E-AC6E9664D474}" type="pres">
      <dgm:prSet presAssocID="{EC188A5C-E3B2-48F2-8B92-65EF28CDB89A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B7ACE2-5634-4896-8BEF-86F169C67CEA}" type="pres">
      <dgm:prSet presAssocID="{EC188A5C-E3B2-48F2-8B92-65EF28CDB89A}" presName="childTex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7AA5F9-0A72-438E-98F0-C112393B57C4}" type="pres">
      <dgm:prSet presAssocID="{8EB54F8F-4863-4661-BA60-105013284B9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E9D907-F6F9-4C5A-BFB5-3E587380C73B}" type="pres">
      <dgm:prSet presAssocID="{8EB54F8F-4863-4661-BA60-105013284B94}" presName="childTex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5C9724-8B85-4217-9364-8AE76EF4D0EC}" type="pres">
      <dgm:prSet presAssocID="{3669D2ED-A9AF-4D52-B32B-2D898446FBC8}" presName="parentText" presStyleLbl="node1" presStyleIdx="4" presStyleCnt="7" custLinFactNeighborX="63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CB39380-B315-4AF7-B107-8BE199D3865D}" type="pres">
      <dgm:prSet presAssocID="{3669D2ED-A9AF-4D52-B32B-2D898446FBC8}" presName="childText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BDD98E7-AE8C-425D-BA62-98850D0A51E9}" type="pres">
      <dgm:prSet presAssocID="{0D1FE771-9CB7-4387-B068-BDD974FEE63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DC51C3-68F8-4576-AA2C-EBDF93CDC82D}" type="pres">
      <dgm:prSet presAssocID="{0D1FE771-9CB7-4387-B068-BDD974FEE63E}" presName="childText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DC1F708-96A4-4E5C-BB35-67D22A9DAD0A}" type="pres">
      <dgm:prSet presAssocID="{942B7E15-AA38-46D4-B7EF-D285AFA3233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BA0DED1-BBBA-438C-A0F9-5232F0D7C386}" type="pres">
      <dgm:prSet presAssocID="{942B7E15-AA38-46D4-B7EF-D285AFA32339}" presName="childText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4E0CDB6-9A5E-47DB-8615-5195BD1D38A9}" srcId="{EC188A5C-E3B2-48F2-8B92-65EF28CDB89A}" destId="{3B7493BC-9354-42B9-A407-B16DAE1F1093}" srcOrd="1" destOrd="0" parTransId="{7FD45061-98BD-40C5-B46A-74093D5D7FC2}" sibTransId="{86398236-F4D5-4416-92D7-AD7D4647DF33}"/>
    <dgm:cxn modelId="{6E9AF26A-E5B2-44BF-AF55-F3DE2CF0F39E}" type="presOf" srcId="{0D1FE771-9CB7-4387-B068-BDD974FEE63E}" destId="{7BDD98E7-AE8C-425D-BA62-98850D0A51E9}" srcOrd="0" destOrd="0" presId="urn:microsoft.com/office/officeart/2005/8/layout/vList2"/>
    <dgm:cxn modelId="{783DA233-FE6C-454C-AD18-115EC58C301D}" type="presOf" srcId="{F812D88A-3EAE-402D-A828-059E56FFC212}" destId="{B027800E-36B6-4AA6-95F9-46A4A69523E1}" srcOrd="0" destOrd="0" presId="urn:microsoft.com/office/officeart/2005/8/layout/vList2"/>
    <dgm:cxn modelId="{20603A34-9B7D-4DB3-8D70-629655CABEC3}" type="presOf" srcId="{EC188A5C-E3B2-48F2-8B92-65EF28CDB89A}" destId="{015B7519-359B-4839-882E-AC6E9664D474}" srcOrd="0" destOrd="0" presId="urn:microsoft.com/office/officeart/2005/8/layout/vList2"/>
    <dgm:cxn modelId="{F9873370-3409-4B0E-9AA0-845FB1F42867}" srcId="{942B7E15-AA38-46D4-B7EF-D285AFA32339}" destId="{71BA146E-94FB-4631-81CD-C1152A777C93}" srcOrd="0" destOrd="0" parTransId="{C5FD5E8C-D8C7-4475-87A1-5A9ADFE3DD4C}" sibTransId="{95CB1CE5-CB30-4683-AD83-FF4D89D65F56}"/>
    <dgm:cxn modelId="{2A24CD5B-1905-41C2-9E10-87ABBB62C2CE}" srcId="{59356287-3994-48BA-B607-956AF9BB2EFD}" destId="{01C6AEB7-8C40-4A87-9D2F-E4AAADE5349B}" srcOrd="0" destOrd="0" parTransId="{DD9442C8-E0D2-46B5-BA0C-07752A93EFC5}" sibTransId="{B34C07DD-F6E9-4727-9158-5B23A6EA95B7}"/>
    <dgm:cxn modelId="{3B9B7FB7-C652-4444-A5F0-913ED2AFB1DD}" srcId="{DDAC4C27-5AB5-436F-A433-4B986C2142E0}" destId="{AB73B475-0270-4161-B910-33A507A524DA}" srcOrd="0" destOrd="0" parTransId="{637A36BC-19B6-48A6-B99D-F9149D51ED68}" sibTransId="{3F6DB6C5-E574-4C92-BB64-D9B9B8C8E9B4}"/>
    <dgm:cxn modelId="{FEBCF295-5B24-47B8-B5FF-A362240F1EF2}" srcId="{F812D88A-3EAE-402D-A828-059E56FFC212}" destId="{0D1FE771-9CB7-4387-B068-BDD974FEE63E}" srcOrd="5" destOrd="0" parTransId="{5A06D32B-6DDD-47CF-973F-1C7BD5A7609C}" sibTransId="{F442E8C0-E2C2-47BA-8197-0713141C00EA}"/>
    <dgm:cxn modelId="{708C1134-EA35-4B0F-9255-B8E3A8191D70}" type="presOf" srcId="{12C0DA45-8A94-4D35-85A5-5154132D6E16}" destId="{375D49CF-8CA1-477B-A9F4-3219D751B8F9}" srcOrd="0" destOrd="1" presId="urn:microsoft.com/office/officeart/2005/8/layout/vList2"/>
    <dgm:cxn modelId="{CFBB9D47-2646-47ED-8D6B-57CEFC25ED4E}" type="presOf" srcId="{3B7493BC-9354-42B9-A407-B16DAE1F1093}" destId="{E3B7ACE2-5634-4896-8BEF-86F169C67CEA}" srcOrd="0" destOrd="1" presId="urn:microsoft.com/office/officeart/2005/8/layout/vList2"/>
    <dgm:cxn modelId="{4F806354-A900-48B1-8CB5-77128B385E40}" srcId="{EC188A5C-E3B2-48F2-8B92-65EF28CDB89A}" destId="{4548BBC2-9CA7-4BDA-91DD-38E2B64B10B3}" srcOrd="2" destOrd="0" parTransId="{AE42BB4A-166F-43EB-9C49-FCB14927825D}" sibTransId="{9EB518EB-7D2F-42E3-9FAE-8292E988351B}"/>
    <dgm:cxn modelId="{2A9B35D0-2B02-4976-876D-3CD8B6392DA9}" type="presOf" srcId="{AB73B475-0270-4161-B910-33A507A524DA}" destId="{BFBD596C-206D-452B-94C9-36774F51E06A}" srcOrd="0" destOrd="0" presId="urn:microsoft.com/office/officeart/2005/8/layout/vList2"/>
    <dgm:cxn modelId="{16035DFA-751D-4084-B2DF-BCC4D5951A38}" type="presOf" srcId="{93F25773-C7E4-4BE1-BBC1-AB5FC3F74DF0}" destId="{E5E9D907-F6F9-4C5A-BFB5-3E587380C73B}" srcOrd="0" destOrd="2" presId="urn:microsoft.com/office/officeart/2005/8/layout/vList2"/>
    <dgm:cxn modelId="{88AC084D-681A-48AB-8610-B1CDD42F7CAB}" type="presOf" srcId="{B4D5DC56-3104-4452-AE45-3D81A1550287}" destId="{BFBD596C-206D-452B-94C9-36774F51E06A}" srcOrd="0" destOrd="3" presId="urn:microsoft.com/office/officeart/2005/8/layout/vList2"/>
    <dgm:cxn modelId="{4B8C1733-F0F4-4AE3-8358-0580AE6D0346}" type="presOf" srcId="{DF2B81B8-C10A-47B3-A61B-BAE282DA0D26}" destId="{BFBD596C-206D-452B-94C9-36774F51E06A}" srcOrd="0" destOrd="2" presId="urn:microsoft.com/office/officeart/2005/8/layout/vList2"/>
    <dgm:cxn modelId="{131C0499-E137-451B-B7FC-090F679E06EA}" type="presOf" srcId="{1F1C91E5-E13E-4B82-8891-37EAF21A07B8}" destId="{E3B7ACE2-5634-4896-8BEF-86F169C67CEA}" srcOrd="0" destOrd="0" presId="urn:microsoft.com/office/officeart/2005/8/layout/vList2"/>
    <dgm:cxn modelId="{22A270BF-5279-4E48-96C9-85E1E783FAAD}" srcId="{AB73B475-0270-4161-B910-33A507A524DA}" destId="{85C15164-CE57-4559-A3C4-9E8476D72C5E}" srcOrd="0" destOrd="0" parTransId="{E751FB83-67FF-4DED-A2C2-47EE4B9167E5}" sibTransId="{A2D6120F-A787-488A-8759-4FA9EDA2D677}"/>
    <dgm:cxn modelId="{4E839015-F2EB-4E9B-BC94-3AA4B7F7EC29}" srcId="{F812D88A-3EAE-402D-A828-059E56FFC212}" destId="{8EB54F8F-4863-4661-BA60-105013284B94}" srcOrd="3" destOrd="0" parTransId="{A52A18A4-3B29-4EE9-85FE-74116DC5E9CF}" sibTransId="{36CF7535-A382-405B-9F8D-A41B2DA088DB}"/>
    <dgm:cxn modelId="{AEF89D54-0125-461D-B05A-139ABBB80C2D}" srcId="{0D1FE771-9CB7-4387-B068-BDD974FEE63E}" destId="{62DC46C3-7DBE-40FF-B89E-B6A17287E512}" srcOrd="0" destOrd="0" parTransId="{AA730BFF-E44E-41BA-B634-B22309BE13EE}" sibTransId="{EBB744A3-0557-41CE-A840-D51817F40AE7}"/>
    <dgm:cxn modelId="{1208FC20-D2E8-461A-9668-38DCD012414E}" type="presOf" srcId="{8F2C029A-02B7-4453-A36C-1236D22C6A12}" destId="{E5E9D907-F6F9-4C5A-BFB5-3E587380C73B}" srcOrd="0" destOrd="1" presId="urn:microsoft.com/office/officeart/2005/8/layout/vList2"/>
    <dgm:cxn modelId="{E463CB66-1D50-4D02-81B8-9E82E7E440CB}" type="presOf" srcId="{942B7E15-AA38-46D4-B7EF-D285AFA32339}" destId="{ADC1F708-96A4-4E5C-BB35-67D22A9DAD0A}" srcOrd="0" destOrd="0" presId="urn:microsoft.com/office/officeart/2005/8/layout/vList2"/>
    <dgm:cxn modelId="{51FB12E8-9723-464A-AC0B-840AA95AA7BB}" srcId="{AB73B475-0270-4161-B910-33A507A524DA}" destId="{DF2B81B8-C10A-47B3-A61B-BAE282DA0D26}" srcOrd="1" destOrd="0" parTransId="{1A1070A6-2EE4-4BA0-B0E1-1ECEF2FA8170}" sibTransId="{72EA626A-FA81-4FF5-8D2A-DD4767DD2F2C}"/>
    <dgm:cxn modelId="{6F3EB54E-B41A-4758-A48E-896F4C409BED}" srcId="{F812D88A-3EAE-402D-A828-059E56FFC212}" destId="{942B7E15-AA38-46D4-B7EF-D285AFA32339}" srcOrd="6" destOrd="0" parTransId="{B450CEAC-A02C-4584-A748-DD61F972A308}" sibTransId="{8E5CE71C-024A-4404-AB0C-852D3D5CB2FB}"/>
    <dgm:cxn modelId="{6F1945B4-FD1B-49C8-901D-D1333DC978FC}" srcId="{59356287-3994-48BA-B607-956AF9BB2EFD}" destId="{12C0DA45-8A94-4D35-85A5-5154132D6E16}" srcOrd="1" destOrd="0" parTransId="{D620E799-6BB6-4E2B-8359-09AB576DA056}" sibTransId="{9401BA3C-D6F5-45C0-971A-414EC9C9DFDD}"/>
    <dgm:cxn modelId="{875765E4-8B3C-4278-8DBD-278658E06941}" type="presOf" srcId="{59356287-3994-48BA-B607-956AF9BB2EFD}" destId="{E6DE6F12-767E-4C0D-AF41-0B0FB6DA4A67}" srcOrd="0" destOrd="0" presId="urn:microsoft.com/office/officeart/2005/8/layout/vList2"/>
    <dgm:cxn modelId="{F1C2B00D-170C-49F7-938D-60B59F5CDBD8}" type="presOf" srcId="{62DC46C3-7DBE-40FF-B89E-B6A17287E512}" destId="{20DC51C3-68F8-4576-AA2C-EBDF93CDC82D}" srcOrd="0" destOrd="0" presId="urn:microsoft.com/office/officeart/2005/8/layout/vList2"/>
    <dgm:cxn modelId="{07FF8470-3FEB-4009-833D-7001E7A5F7CD}" type="presOf" srcId="{F22868CF-4571-43C1-BE23-A162D566348C}" destId="{ECB39380-B315-4AF7-B107-8BE199D3865D}" srcOrd="0" destOrd="0" presId="urn:microsoft.com/office/officeart/2005/8/layout/vList2"/>
    <dgm:cxn modelId="{516CE997-A895-4B8A-8EAF-5A8041FBC7B4}" srcId="{EC188A5C-E3B2-48F2-8B92-65EF28CDB89A}" destId="{1F1C91E5-E13E-4B82-8891-37EAF21A07B8}" srcOrd="0" destOrd="0" parTransId="{0943039A-CBCA-4505-A22A-2D08F9373947}" sibTransId="{D3A33A37-7594-4E65-BF3B-77A082342F81}"/>
    <dgm:cxn modelId="{C3140203-1E64-4A24-8E02-194CBC407BEF}" type="presOf" srcId="{DDAC4C27-5AB5-436F-A433-4B986C2142E0}" destId="{A04DECC0-5AB9-4798-A3B5-4B7F835E6BF8}" srcOrd="0" destOrd="0" presId="urn:microsoft.com/office/officeart/2005/8/layout/vList2"/>
    <dgm:cxn modelId="{65F0D4FB-4FA6-4316-909D-00B0D4170E25}" type="presOf" srcId="{85C15164-CE57-4559-A3C4-9E8476D72C5E}" destId="{BFBD596C-206D-452B-94C9-36774F51E06A}" srcOrd="0" destOrd="1" presId="urn:microsoft.com/office/officeart/2005/8/layout/vList2"/>
    <dgm:cxn modelId="{76272CD5-E31B-4D7B-A366-4A21533C6088}" srcId="{3669D2ED-A9AF-4D52-B32B-2D898446FBC8}" destId="{F22868CF-4571-43C1-BE23-A162D566348C}" srcOrd="0" destOrd="0" parTransId="{948AC132-DB0A-40F5-B1A6-B67949F22A75}" sibTransId="{8F480B0F-A2CE-49FD-8B67-12576B0165C2}"/>
    <dgm:cxn modelId="{6587E40D-BADC-44DA-9BCD-55B5E500A630}" type="presOf" srcId="{71BA146E-94FB-4631-81CD-C1152A777C93}" destId="{DBA0DED1-BBBA-438C-A0F9-5232F0D7C386}" srcOrd="0" destOrd="0" presId="urn:microsoft.com/office/officeart/2005/8/layout/vList2"/>
    <dgm:cxn modelId="{36966F0A-11F4-46C2-8F60-D10DCAFDF11F}" srcId="{59356287-3994-48BA-B607-956AF9BB2EFD}" destId="{D8020F8A-08A6-4B50-9466-511EB1909E06}" srcOrd="2" destOrd="0" parTransId="{7DC2AB07-D790-4870-804F-222810C337DD}" sibTransId="{02247F9A-9E84-4E86-B1F1-DDD972E82BD6}"/>
    <dgm:cxn modelId="{F143D823-0EFD-4ED9-A0D6-FD22029200AB}" type="presOf" srcId="{87B293D3-7AED-4B9C-A8CC-D92CBBD428F2}" destId="{E5E9D907-F6F9-4C5A-BFB5-3E587380C73B}" srcOrd="0" destOrd="0" presId="urn:microsoft.com/office/officeart/2005/8/layout/vList2"/>
    <dgm:cxn modelId="{D44042AB-2345-4F64-9C39-B95AD80B6078}" type="presOf" srcId="{D8020F8A-08A6-4B50-9466-511EB1909E06}" destId="{375D49CF-8CA1-477B-A9F4-3219D751B8F9}" srcOrd="0" destOrd="2" presId="urn:microsoft.com/office/officeart/2005/8/layout/vList2"/>
    <dgm:cxn modelId="{181EB9BB-8D87-4902-B9AC-7D17B81BB7EF}" srcId="{F812D88A-3EAE-402D-A828-059E56FFC212}" destId="{3669D2ED-A9AF-4D52-B32B-2D898446FBC8}" srcOrd="4" destOrd="0" parTransId="{2956E27A-C599-4DC8-B356-FBE8A5EA5E9D}" sibTransId="{E5C16532-A3D6-4A31-9318-BD4F0ACE9A4B}"/>
    <dgm:cxn modelId="{B4CE0767-EE87-4B2E-9E36-135D30467D3C}" type="presOf" srcId="{01C6AEB7-8C40-4A87-9D2F-E4AAADE5349B}" destId="{375D49CF-8CA1-477B-A9F4-3219D751B8F9}" srcOrd="0" destOrd="0" presId="urn:microsoft.com/office/officeart/2005/8/layout/vList2"/>
    <dgm:cxn modelId="{8FA3244D-5A45-40AE-8505-CBD1ED600951}" srcId="{F812D88A-3EAE-402D-A828-059E56FFC212}" destId="{59356287-3994-48BA-B607-956AF9BB2EFD}" srcOrd="0" destOrd="0" parTransId="{567BE7E9-6765-41B7-9091-A7A6CB409BE3}" sibTransId="{70CE40A3-23CA-46B7-9F3E-1C1AEE9D0475}"/>
    <dgm:cxn modelId="{0F03B3D6-272D-42AD-8744-E8D1F1C6EB06}" type="presOf" srcId="{8EB54F8F-4863-4661-BA60-105013284B94}" destId="{D47AA5F9-0A72-438E-98F0-C112393B57C4}" srcOrd="0" destOrd="0" presId="urn:microsoft.com/office/officeart/2005/8/layout/vList2"/>
    <dgm:cxn modelId="{0145883C-77A5-4F27-BFC3-5013764A15BD}" srcId="{8EB54F8F-4863-4661-BA60-105013284B94}" destId="{8F2C029A-02B7-4453-A36C-1236D22C6A12}" srcOrd="1" destOrd="0" parTransId="{88AE3C67-4757-49FB-BC57-32A4758AB4BF}" sibTransId="{0B620791-253E-4C63-A521-1B9BE638D881}"/>
    <dgm:cxn modelId="{7A0DCA78-79BE-4238-B8A5-6EBE5CAFB490}" srcId="{8EB54F8F-4863-4661-BA60-105013284B94}" destId="{87B293D3-7AED-4B9C-A8CC-D92CBBD428F2}" srcOrd="0" destOrd="0" parTransId="{2C09E0E7-EDDF-4B5D-B0E5-7B0DE33CEE57}" sibTransId="{B06C5D3A-E6A3-4A0B-BC33-5321AB1A0F21}"/>
    <dgm:cxn modelId="{02D837A3-B133-4D80-AFC9-4CE97D017FD0}" srcId="{F812D88A-3EAE-402D-A828-059E56FFC212}" destId="{DDAC4C27-5AB5-436F-A433-4B986C2142E0}" srcOrd="1" destOrd="0" parTransId="{2BAE0395-9066-4C63-9392-C1DB6D310941}" sibTransId="{DBB2A187-5104-4930-94EC-6533AC6434FC}"/>
    <dgm:cxn modelId="{F20F0D6B-528B-4C0E-98CA-4F26D1FB44C5}" type="presOf" srcId="{3669D2ED-A9AF-4D52-B32B-2D898446FBC8}" destId="{205C9724-8B85-4217-9364-8AE76EF4D0EC}" srcOrd="0" destOrd="0" presId="urn:microsoft.com/office/officeart/2005/8/layout/vList2"/>
    <dgm:cxn modelId="{CFE020FD-CF98-42A5-82CA-1723BFA0A7FF}" srcId="{AB73B475-0270-4161-B910-33A507A524DA}" destId="{B4D5DC56-3104-4452-AE45-3D81A1550287}" srcOrd="2" destOrd="0" parTransId="{35E411ED-3E1F-44FD-974F-3D4985CCA6D8}" sibTransId="{EDCB3881-5774-4AAD-A027-A2683D246001}"/>
    <dgm:cxn modelId="{1E36ED24-DC14-48BE-9589-05D025B104A2}" srcId="{8EB54F8F-4863-4661-BA60-105013284B94}" destId="{93F25773-C7E4-4BE1-BBC1-AB5FC3F74DF0}" srcOrd="2" destOrd="0" parTransId="{3762BF42-EB60-48EB-89B1-5B99398CCB3A}" sibTransId="{2855F5A5-8505-4F31-9C01-A77B9871A966}"/>
    <dgm:cxn modelId="{B8A97732-9026-4D55-BDE9-4988431C3A70}" type="presOf" srcId="{4548BBC2-9CA7-4BDA-91DD-38E2B64B10B3}" destId="{E3B7ACE2-5634-4896-8BEF-86F169C67CEA}" srcOrd="0" destOrd="2" presId="urn:microsoft.com/office/officeart/2005/8/layout/vList2"/>
    <dgm:cxn modelId="{D980FA2D-A761-4E5A-9863-CF2D574C9B21}" srcId="{F812D88A-3EAE-402D-A828-059E56FFC212}" destId="{EC188A5C-E3B2-48F2-8B92-65EF28CDB89A}" srcOrd="2" destOrd="0" parTransId="{C6582CF0-A5D8-45A5-B2E6-8D0F515EDB4F}" sibTransId="{21057CA1-E3DA-4C01-8AF2-7201C96240F1}"/>
    <dgm:cxn modelId="{C61A7400-C756-41A4-9037-32D3BA011B4B}" type="presParOf" srcId="{B027800E-36B6-4AA6-95F9-46A4A69523E1}" destId="{E6DE6F12-767E-4C0D-AF41-0B0FB6DA4A67}" srcOrd="0" destOrd="0" presId="urn:microsoft.com/office/officeart/2005/8/layout/vList2"/>
    <dgm:cxn modelId="{B146B567-E440-4D65-A44C-7A387B6D400C}" type="presParOf" srcId="{B027800E-36B6-4AA6-95F9-46A4A69523E1}" destId="{375D49CF-8CA1-477B-A9F4-3219D751B8F9}" srcOrd="1" destOrd="0" presId="urn:microsoft.com/office/officeart/2005/8/layout/vList2"/>
    <dgm:cxn modelId="{B7C850FA-958F-47B7-B329-AA9075252EFF}" type="presParOf" srcId="{B027800E-36B6-4AA6-95F9-46A4A69523E1}" destId="{A04DECC0-5AB9-4798-A3B5-4B7F835E6BF8}" srcOrd="2" destOrd="0" presId="urn:microsoft.com/office/officeart/2005/8/layout/vList2"/>
    <dgm:cxn modelId="{FE5471AD-D49E-4D82-9A9E-2F9D875ADD68}" type="presParOf" srcId="{B027800E-36B6-4AA6-95F9-46A4A69523E1}" destId="{BFBD596C-206D-452B-94C9-36774F51E06A}" srcOrd="3" destOrd="0" presId="urn:microsoft.com/office/officeart/2005/8/layout/vList2"/>
    <dgm:cxn modelId="{E58D2239-49B9-4E3F-8EC4-DDB5D31A30F9}" type="presParOf" srcId="{B027800E-36B6-4AA6-95F9-46A4A69523E1}" destId="{015B7519-359B-4839-882E-AC6E9664D474}" srcOrd="4" destOrd="0" presId="urn:microsoft.com/office/officeart/2005/8/layout/vList2"/>
    <dgm:cxn modelId="{74F24D41-131D-48C8-B5C0-A8BA54EC8BDD}" type="presParOf" srcId="{B027800E-36B6-4AA6-95F9-46A4A69523E1}" destId="{E3B7ACE2-5634-4896-8BEF-86F169C67CEA}" srcOrd="5" destOrd="0" presId="urn:microsoft.com/office/officeart/2005/8/layout/vList2"/>
    <dgm:cxn modelId="{E0A80459-D866-4A14-AAFC-22DB5B8A3AB5}" type="presParOf" srcId="{B027800E-36B6-4AA6-95F9-46A4A69523E1}" destId="{D47AA5F9-0A72-438E-98F0-C112393B57C4}" srcOrd="6" destOrd="0" presId="urn:microsoft.com/office/officeart/2005/8/layout/vList2"/>
    <dgm:cxn modelId="{183CC399-FE5F-4B0C-8AFB-C01B558E4203}" type="presParOf" srcId="{B027800E-36B6-4AA6-95F9-46A4A69523E1}" destId="{E5E9D907-F6F9-4C5A-BFB5-3E587380C73B}" srcOrd="7" destOrd="0" presId="urn:microsoft.com/office/officeart/2005/8/layout/vList2"/>
    <dgm:cxn modelId="{CB3FA9F8-F3FC-4BC3-8295-8F765F0F5FE3}" type="presParOf" srcId="{B027800E-36B6-4AA6-95F9-46A4A69523E1}" destId="{205C9724-8B85-4217-9364-8AE76EF4D0EC}" srcOrd="8" destOrd="0" presId="urn:microsoft.com/office/officeart/2005/8/layout/vList2"/>
    <dgm:cxn modelId="{C031678F-0638-4B98-99C9-AF9FD082DE2F}" type="presParOf" srcId="{B027800E-36B6-4AA6-95F9-46A4A69523E1}" destId="{ECB39380-B315-4AF7-B107-8BE199D3865D}" srcOrd="9" destOrd="0" presId="urn:microsoft.com/office/officeart/2005/8/layout/vList2"/>
    <dgm:cxn modelId="{BBBEB0F5-8FAA-411D-AFA8-2AEB8EDF813F}" type="presParOf" srcId="{B027800E-36B6-4AA6-95F9-46A4A69523E1}" destId="{7BDD98E7-AE8C-425D-BA62-98850D0A51E9}" srcOrd="10" destOrd="0" presId="urn:microsoft.com/office/officeart/2005/8/layout/vList2"/>
    <dgm:cxn modelId="{2A4EB883-4515-4069-8F04-C448C364E088}" type="presParOf" srcId="{B027800E-36B6-4AA6-95F9-46A4A69523E1}" destId="{20DC51C3-68F8-4576-AA2C-EBDF93CDC82D}" srcOrd="11" destOrd="0" presId="urn:microsoft.com/office/officeart/2005/8/layout/vList2"/>
    <dgm:cxn modelId="{29085E3F-CA4C-4ABE-B763-16382702D33B}" type="presParOf" srcId="{B027800E-36B6-4AA6-95F9-46A4A69523E1}" destId="{ADC1F708-96A4-4E5C-BB35-67D22A9DAD0A}" srcOrd="12" destOrd="0" presId="urn:microsoft.com/office/officeart/2005/8/layout/vList2"/>
    <dgm:cxn modelId="{DAA87DA5-288D-41F2-B4BE-AD9917A50DD3}" type="presParOf" srcId="{B027800E-36B6-4AA6-95F9-46A4A69523E1}" destId="{DBA0DED1-BBBA-438C-A0F9-5232F0D7C386}" srcOrd="1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87FCB0-C37F-4293-A09A-39B05DE4ECFD}" type="doc">
      <dgm:prSet loTypeId="urn:microsoft.com/office/officeart/2005/8/layout/v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9741980A-4D77-4E6A-91B7-B2D27938D51B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t-BR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Medidas de prioridade para o transporte público coletivo:</a:t>
          </a:r>
        </a:p>
        <a:p>
          <a:r>
            <a: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Principais características e aplicações.</a:t>
          </a:r>
          <a:endParaRPr lang="pt-BR" sz="14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CB87F18-9CA6-4908-A4A5-86B912E62E75}" type="parTrans" cxnId="{9D1A7369-B413-46CA-8A8D-C017FA1F0D23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821136D-3259-4BE7-98C8-AE378A73727A}" type="sibTrans" cxnId="{9D1A7369-B413-46CA-8A8D-C017FA1F0D23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1571D30-1E39-499F-AB83-E78C2F6D73EB}">
      <dgm:prSet phldrT="[Texto]" custT="1"/>
      <dgm:spPr>
        <a:solidFill>
          <a:schemeClr val="bg2"/>
        </a:solidFill>
      </dgm:spPr>
      <dgm:t>
        <a:bodyPr/>
        <a:lstStyle/>
        <a:p>
          <a:r>
            <a:rPr lang="pt-BR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Sistemas Inteligentes de Transportes:</a:t>
          </a:r>
        </a:p>
        <a:p>
          <a:r>
            <a: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Arquitetura, sistemas de prioridade semafórica e medidas de desempenho.</a:t>
          </a:r>
          <a:endParaRPr lang="pt-BR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8909EA3-4384-4D8C-B8CB-E3C912E305AB}" type="parTrans" cxnId="{E862B92A-8387-4E32-AB5B-74151133701A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BADFB84-010B-40A3-B327-F687873DCA02}" type="sibTrans" cxnId="{E862B92A-8387-4E32-AB5B-74151133701A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BDAEF33-D51C-4927-A8C7-6662AC907A9D}">
      <dgm:prSet phldrT="[Texto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t-BR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Microssimulação: </a:t>
          </a:r>
          <a:r>
            <a: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Características do Software.</a:t>
          </a:r>
          <a:endParaRPr lang="pt-BR" sz="14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715BE4C-D1BB-4287-8412-D39F3771E962}" type="parTrans" cxnId="{999B943C-CB03-4971-856D-6A880DE7F6A4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7E552D5-0AA4-43B8-A19E-85328B13101D}" type="sibTrans" cxnId="{999B943C-CB03-4971-856D-6A880DE7F6A4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C678224-E2E3-4BEB-A7FB-35A99A2B4554}" type="pres">
      <dgm:prSet presAssocID="{EB87FCB0-C37F-4293-A09A-39B05DE4ECF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E07F6B8-4E72-4283-BE60-D19EBDEB8B3B}" type="pres">
      <dgm:prSet presAssocID="{EB87FCB0-C37F-4293-A09A-39B05DE4ECFD}" presName="dummyMaxCanvas" presStyleCnt="0">
        <dgm:presLayoutVars/>
      </dgm:prSet>
      <dgm:spPr/>
    </dgm:pt>
    <dgm:pt modelId="{E08DAFA7-732E-40E0-B52E-1A69FB4C8236}" type="pres">
      <dgm:prSet presAssocID="{EB87FCB0-C37F-4293-A09A-39B05DE4ECFD}" presName="ThreeNodes_1" presStyleLbl="node1" presStyleIdx="0" presStyleCnt="3" custScaleX="112496" custLinFactNeighborX="118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EF5FD2-1CBE-4C29-B235-026269497FBA}" type="pres">
      <dgm:prSet presAssocID="{EB87FCB0-C37F-4293-A09A-39B05DE4ECFD}" presName="ThreeNodes_2" presStyleLbl="node1" presStyleIdx="1" presStyleCnt="3" custScaleX="97846" custLinFactNeighborX="284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445F7BC-B97D-4474-950C-5AA7AA9BF9BE}" type="pres">
      <dgm:prSet presAssocID="{EB87FCB0-C37F-4293-A09A-39B05DE4ECFD}" presName="ThreeNodes_3" presStyleLbl="node1" presStyleIdx="2" presStyleCnt="3" custScaleX="87168" custLinFactNeighborX="348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5A65B72-1520-4784-A5F9-0850358A4C34}" type="pres">
      <dgm:prSet presAssocID="{EB87FCB0-C37F-4293-A09A-39B05DE4ECF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E147CC-2756-48B0-A06B-C5E013320FA6}" type="pres">
      <dgm:prSet presAssocID="{EB87FCB0-C37F-4293-A09A-39B05DE4ECF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760C11-11EA-4C4C-A5FA-F7167E9EA04F}" type="pres">
      <dgm:prSet presAssocID="{EB87FCB0-C37F-4293-A09A-39B05DE4ECF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6899BE-F8D2-410C-B26B-F75975FCFAB6}" type="pres">
      <dgm:prSet presAssocID="{EB87FCB0-C37F-4293-A09A-39B05DE4ECF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1FC811-C99E-4A93-BDF2-4B63A4A4E9DF}" type="pres">
      <dgm:prSet presAssocID="{EB87FCB0-C37F-4293-A09A-39B05DE4ECF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47C51AE-8130-4295-81F9-A184A37CA461}" type="presOf" srcId="{C821136D-3259-4BE7-98C8-AE378A73727A}" destId="{85A65B72-1520-4784-A5F9-0850358A4C34}" srcOrd="0" destOrd="0" presId="urn:microsoft.com/office/officeart/2005/8/layout/vProcess5"/>
    <dgm:cxn modelId="{C18D5D62-3E3A-4176-818A-00E7D7DB3DE6}" type="presOf" srcId="{EBDAEF33-D51C-4927-A8C7-6662AC907A9D}" destId="{A445F7BC-B97D-4474-950C-5AA7AA9BF9BE}" srcOrd="0" destOrd="0" presId="urn:microsoft.com/office/officeart/2005/8/layout/vProcess5"/>
    <dgm:cxn modelId="{405E05C9-8B27-461C-A5EE-A85B33164128}" type="presOf" srcId="{8BADFB84-010B-40A3-B327-F687873DCA02}" destId="{32E147CC-2756-48B0-A06B-C5E013320FA6}" srcOrd="0" destOrd="0" presId="urn:microsoft.com/office/officeart/2005/8/layout/vProcess5"/>
    <dgm:cxn modelId="{64C60E5C-80D1-4264-A4C8-C5D5729CBE05}" type="presOf" srcId="{EBDAEF33-D51C-4927-A8C7-6662AC907A9D}" destId="{601FC811-C99E-4A93-BDF2-4B63A4A4E9DF}" srcOrd="1" destOrd="0" presId="urn:microsoft.com/office/officeart/2005/8/layout/vProcess5"/>
    <dgm:cxn modelId="{9D1A7369-B413-46CA-8A8D-C017FA1F0D23}" srcId="{EB87FCB0-C37F-4293-A09A-39B05DE4ECFD}" destId="{9741980A-4D77-4E6A-91B7-B2D27938D51B}" srcOrd="0" destOrd="0" parTransId="{5CB87F18-9CA6-4908-A4A5-86B912E62E75}" sibTransId="{C821136D-3259-4BE7-98C8-AE378A73727A}"/>
    <dgm:cxn modelId="{FE5D5EE4-2DFC-49FB-8039-681205226A17}" type="presOf" srcId="{41571D30-1E39-499F-AB83-E78C2F6D73EB}" destId="{EDEF5FD2-1CBE-4C29-B235-026269497FBA}" srcOrd="0" destOrd="0" presId="urn:microsoft.com/office/officeart/2005/8/layout/vProcess5"/>
    <dgm:cxn modelId="{E862B92A-8387-4E32-AB5B-74151133701A}" srcId="{EB87FCB0-C37F-4293-A09A-39B05DE4ECFD}" destId="{41571D30-1E39-499F-AB83-E78C2F6D73EB}" srcOrd="1" destOrd="0" parTransId="{C8909EA3-4384-4D8C-B8CB-E3C912E305AB}" sibTransId="{8BADFB84-010B-40A3-B327-F687873DCA02}"/>
    <dgm:cxn modelId="{1B41EFEB-3F7F-44B0-8792-EA88FD42EEC1}" type="presOf" srcId="{9741980A-4D77-4E6A-91B7-B2D27938D51B}" destId="{E08DAFA7-732E-40E0-B52E-1A69FB4C8236}" srcOrd="0" destOrd="0" presId="urn:microsoft.com/office/officeart/2005/8/layout/vProcess5"/>
    <dgm:cxn modelId="{A7F2305E-6A52-42D2-9ADD-6100F736DBEB}" type="presOf" srcId="{41571D30-1E39-499F-AB83-E78C2F6D73EB}" destId="{9A6899BE-F8D2-410C-B26B-F75975FCFAB6}" srcOrd="1" destOrd="0" presId="urn:microsoft.com/office/officeart/2005/8/layout/vProcess5"/>
    <dgm:cxn modelId="{999B943C-CB03-4971-856D-6A880DE7F6A4}" srcId="{EB87FCB0-C37F-4293-A09A-39B05DE4ECFD}" destId="{EBDAEF33-D51C-4927-A8C7-6662AC907A9D}" srcOrd="2" destOrd="0" parTransId="{E715BE4C-D1BB-4287-8412-D39F3771E962}" sibTransId="{C7E552D5-0AA4-43B8-A19E-85328B13101D}"/>
    <dgm:cxn modelId="{FB0F2F06-F05C-459F-8AF3-4090C04A1CC2}" type="presOf" srcId="{EB87FCB0-C37F-4293-A09A-39B05DE4ECFD}" destId="{1C678224-E2E3-4BEB-A7FB-35A99A2B4554}" srcOrd="0" destOrd="0" presId="urn:microsoft.com/office/officeart/2005/8/layout/vProcess5"/>
    <dgm:cxn modelId="{F97D60D2-74DF-4051-BB63-2C1CD8BC5218}" type="presOf" srcId="{9741980A-4D77-4E6A-91B7-B2D27938D51B}" destId="{8A760C11-11EA-4C4C-A5FA-F7167E9EA04F}" srcOrd="1" destOrd="0" presId="urn:microsoft.com/office/officeart/2005/8/layout/vProcess5"/>
    <dgm:cxn modelId="{C94CB642-8047-4280-AF3D-72930AAD739E}" type="presParOf" srcId="{1C678224-E2E3-4BEB-A7FB-35A99A2B4554}" destId="{5E07F6B8-4E72-4283-BE60-D19EBDEB8B3B}" srcOrd="0" destOrd="0" presId="urn:microsoft.com/office/officeart/2005/8/layout/vProcess5"/>
    <dgm:cxn modelId="{2E1F4AAE-62A8-41E3-8C60-DF65CD7AC2C1}" type="presParOf" srcId="{1C678224-E2E3-4BEB-A7FB-35A99A2B4554}" destId="{E08DAFA7-732E-40E0-B52E-1A69FB4C8236}" srcOrd="1" destOrd="0" presId="urn:microsoft.com/office/officeart/2005/8/layout/vProcess5"/>
    <dgm:cxn modelId="{C966BFD2-5849-45C4-AFD5-9DA35D9D2FF8}" type="presParOf" srcId="{1C678224-E2E3-4BEB-A7FB-35A99A2B4554}" destId="{EDEF5FD2-1CBE-4C29-B235-026269497FBA}" srcOrd="2" destOrd="0" presId="urn:microsoft.com/office/officeart/2005/8/layout/vProcess5"/>
    <dgm:cxn modelId="{64D26AC7-D565-4A5B-AE2C-4366F88F3F19}" type="presParOf" srcId="{1C678224-E2E3-4BEB-A7FB-35A99A2B4554}" destId="{A445F7BC-B97D-4474-950C-5AA7AA9BF9BE}" srcOrd="3" destOrd="0" presId="urn:microsoft.com/office/officeart/2005/8/layout/vProcess5"/>
    <dgm:cxn modelId="{CBA067F5-2DBD-4AD6-A96E-DE8D22ABBFF1}" type="presParOf" srcId="{1C678224-E2E3-4BEB-A7FB-35A99A2B4554}" destId="{85A65B72-1520-4784-A5F9-0850358A4C34}" srcOrd="4" destOrd="0" presId="urn:microsoft.com/office/officeart/2005/8/layout/vProcess5"/>
    <dgm:cxn modelId="{11C33716-DF79-463D-9125-B682AB5F5BB1}" type="presParOf" srcId="{1C678224-E2E3-4BEB-A7FB-35A99A2B4554}" destId="{32E147CC-2756-48B0-A06B-C5E013320FA6}" srcOrd="5" destOrd="0" presId="urn:microsoft.com/office/officeart/2005/8/layout/vProcess5"/>
    <dgm:cxn modelId="{AECF521B-AC5A-4393-8F0B-603BE5FE8FAB}" type="presParOf" srcId="{1C678224-E2E3-4BEB-A7FB-35A99A2B4554}" destId="{8A760C11-11EA-4C4C-A5FA-F7167E9EA04F}" srcOrd="6" destOrd="0" presId="urn:microsoft.com/office/officeart/2005/8/layout/vProcess5"/>
    <dgm:cxn modelId="{B4CBAD2F-16FE-4C7F-8AF3-079BE6BFE4BB}" type="presParOf" srcId="{1C678224-E2E3-4BEB-A7FB-35A99A2B4554}" destId="{9A6899BE-F8D2-410C-B26B-F75975FCFAB6}" srcOrd="7" destOrd="0" presId="urn:microsoft.com/office/officeart/2005/8/layout/vProcess5"/>
    <dgm:cxn modelId="{45AB2960-AC65-475E-87B1-22BB6967A25B}" type="presParOf" srcId="{1C678224-E2E3-4BEB-A7FB-35A99A2B4554}" destId="{601FC811-C99E-4A93-BDF2-4B63A4A4E9D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68E731-2AD9-481C-8010-02DE6C968234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13F14767-B341-4F06-BEE9-72A48347DB60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Utilizar sistema de controle semafórico centralizado</a:t>
          </a:r>
          <a:endParaRPr lang="pt-BR" sz="1100" dirty="0"/>
        </a:p>
      </dgm:t>
    </dgm:pt>
    <dgm:pt modelId="{4C75E00C-C9BC-4ED2-A6C2-6893163D8F66}" type="parTrans" cxnId="{5CC6629F-6D54-4642-99EE-456FA36B1FFF}">
      <dgm:prSet/>
      <dgm:spPr/>
      <dgm:t>
        <a:bodyPr/>
        <a:lstStyle/>
        <a:p>
          <a:endParaRPr lang="pt-BR" sz="2800"/>
        </a:p>
      </dgm:t>
    </dgm:pt>
    <dgm:pt modelId="{CF588EF3-BBAA-421A-8408-A9B53A354568}" type="sibTrans" cxnId="{5CC6629F-6D54-4642-99EE-456FA36B1FFF}">
      <dgm:prSet/>
      <dgm:spPr/>
      <dgm:t>
        <a:bodyPr/>
        <a:lstStyle/>
        <a:p>
          <a:endParaRPr lang="pt-BR" sz="2800"/>
        </a:p>
      </dgm:t>
    </dgm:pt>
    <dgm:pt modelId="{7EC21D7D-DC38-4798-A7DD-121BB914F2E4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Adaptativo</a:t>
          </a:r>
          <a:endParaRPr lang="pt-BR" sz="1100" dirty="0"/>
        </a:p>
      </dgm:t>
    </dgm:pt>
    <dgm:pt modelId="{447C630C-6D52-495D-B451-D874E160766F}" type="parTrans" cxnId="{7D301BCE-0BF3-4725-9E8E-AE8FB894A521}">
      <dgm:prSet/>
      <dgm:spPr/>
      <dgm:t>
        <a:bodyPr/>
        <a:lstStyle/>
        <a:p>
          <a:endParaRPr lang="pt-BR" sz="2800"/>
        </a:p>
      </dgm:t>
    </dgm:pt>
    <dgm:pt modelId="{653FFB2A-42FB-4F25-BD00-DAEF40F73E2A}" type="sibTrans" cxnId="{7D301BCE-0BF3-4725-9E8E-AE8FB894A521}">
      <dgm:prSet/>
      <dgm:spPr/>
      <dgm:t>
        <a:bodyPr/>
        <a:lstStyle/>
        <a:p>
          <a:endParaRPr lang="pt-BR" sz="2800"/>
        </a:p>
      </dgm:t>
    </dgm:pt>
    <dgm:pt modelId="{B6FEC98F-2CDE-48FB-9CE7-927AC300575D}">
      <dgm:prSet phldrT="[Texto]" custT="1"/>
      <dgm:spPr/>
      <dgm:t>
        <a:bodyPr/>
        <a:lstStyle/>
        <a:p>
          <a:pPr algn="r"/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Prioridade semafórica condicional</a:t>
          </a:r>
        </a:p>
        <a:p>
          <a:pPr algn="r"/>
          <a:r>
            <a:rPr 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baseada no atraso dos ônibus</a:t>
          </a:r>
          <a:endParaRPr lang="pt-BR" sz="1100" dirty="0"/>
        </a:p>
      </dgm:t>
    </dgm:pt>
    <dgm:pt modelId="{8B424C85-690C-4BB3-9CCB-22142C9919DD}" type="parTrans" cxnId="{1C8D117B-3A7D-466F-BE85-C3C1F16DD719}">
      <dgm:prSet/>
      <dgm:spPr/>
      <dgm:t>
        <a:bodyPr/>
        <a:lstStyle/>
        <a:p>
          <a:endParaRPr lang="pt-BR" sz="2800"/>
        </a:p>
      </dgm:t>
    </dgm:pt>
    <dgm:pt modelId="{C30596D0-ADC9-477E-90F4-487BDBEFCA59}" type="sibTrans" cxnId="{1C8D117B-3A7D-466F-BE85-C3C1F16DD719}">
      <dgm:prSet/>
      <dgm:spPr/>
      <dgm:t>
        <a:bodyPr/>
        <a:lstStyle/>
        <a:p>
          <a:endParaRPr lang="pt-BR" sz="2800"/>
        </a:p>
      </dgm:t>
    </dgm:pt>
    <dgm:pt modelId="{9F9F836D-1128-4E8E-915D-37EEF0FC3C9F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Estratégias semafórica:</a:t>
          </a:r>
        </a:p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extensão ou antecipação do verde</a:t>
          </a:r>
          <a:endParaRPr lang="pt-BR" sz="1100" dirty="0"/>
        </a:p>
      </dgm:t>
    </dgm:pt>
    <dgm:pt modelId="{B3F04210-02B0-4F5F-95DD-74020A6DC754}" type="parTrans" cxnId="{E0BFCCF0-ECC8-46BB-A3CA-AA8102ADE0FA}">
      <dgm:prSet/>
      <dgm:spPr/>
      <dgm:t>
        <a:bodyPr/>
        <a:lstStyle/>
        <a:p>
          <a:endParaRPr lang="pt-BR" sz="2800"/>
        </a:p>
      </dgm:t>
    </dgm:pt>
    <dgm:pt modelId="{7A7DA4A3-B60D-45BF-B933-2D39C24D1206}" type="sibTrans" cxnId="{E0BFCCF0-ECC8-46BB-A3CA-AA8102ADE0FA}">
      <dgm:prSet/>
      <dgm:spPr/>
      <dgm:t>
        <a:bodyPr/>
        <a:lstStyle/>
        <a:p>
          <a:endParaRPr lang="pt-BR" sz="2800"/>
        </a:p>
      </dgm:t>
    </dgm:pt>
    <dgm:pt modelId="{9FA3F6F6-4FD3-4AC4-866D-BC34D36AB99B}">
      <dgm:prSet phldrT="[Texto]" custT="1"/>
      <dgm:spPr/>
      <dgm:t>
        <a:bodyPr/>
        <a:lstStyle/>
        <a:p>
          <a:pPr algn="ctr"/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Objetivos:</a:t>
          </a:r>
        </a:p>
        <a:p>
          <a:pPr algn="ctr"/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Aumento de velocidade dos ônibus e redução dos tempos de viagem</a:t>
          </a:r>
        </a:p>
        <a:p>
          <a:pPr algn="ctr"/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Mínimos impactos para os modos não priorizados</a:t>
          </a:r>
        </a:p>
      </dgm:t>
    </dgm:pt>
    <dgm:pt modelId="{1BE07788-CB0C-46F7-A4A1-F31BD7399E39}" type="parTrans" cxnId="{5BCBB35F-FE36-4A50-912E-2214FCC74CE2}">
      <dgm:prSet/>
      <dgm:spPr/>
      <dgm:t>
        <a:bodyPr/>
        <a:lstStyle/>
        <a:p>
          <a:endParaRPr lang="pt-BR"/>
        </a:p>
      </dgm:t>
    </dgm:pt>
    <dgm:pt modelId="{FC615E74-D372-4526-A6AD-7D86B7268D80}" type="sibTrans" cxnId="{5BCBB35F-FE36-4A50-912E-2214FCC74CE2}">
      <dgm:prSet/>
      <dgm:spPr/>
      <dgm:t>
        <a:bodyPr/>
        <a:lstStyle/>
        <a:p>
          <a:endParaRPr lang="pt-BR"/>
        </a:p>
      </dgm:t>
    </dgm:pt>
    <dgm:pt modelId="{C5F9DCD3-BD71-4309-8DF6-EC40A3FFEC3B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Construção da Rede de Simulação com </a:t>
          </a:r>
        </a:p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Emprego do VISSIM e implantação do TSP no VISVAP</a:t>
          </a:r>
        </a:p>
      </dgm:t>
    </dgm:pt>
    <dgm:pt modelId="{ED27AFDA-FD3B-4C8E-A03C-5BE8845F6F51}" type="parTrans" cxnId="{C9FCBAB4-E34D-461B-839C-ED44D8FBA15F}">
      <dgm:prSet/>
      <dgm:spPr/>
      <dgm:t>
        <a:bodyPr/>
        <a:lstStyle/>
        <a:p>
          <a:endParaRPr lang="pt-BR"/>
        </a:p>
      </dgm:t>
    </dgm:pt>
    <dgm:pt modelId="{2B291EA2-6B64-4349-9220-A3AD73AE9FAF}" type="sibTrans" cxnId="{C9FCBAB4-E34D-461B-839C-ED44D8FBA15F}">
      <dgm:prSet/>
      <dgm:spPr/>
      <dgm:t>
        <a:bodyPr/>
        <a:lstStyle/>
        <a:p>
          <a:endParaRPr lang="pt-BR"/>
        </a:p>
      </dgm:t>
    </dgm:pt>
    <dgm:pt modelId="{25CAA516-DC2F-4D2C-9F45-CC75DC89DB04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Especificação do corredor a ser estudado</a:t>
          </a:r>
        </a:p>
      </dgm:t>
    </dgm:pt>
    <dgm:pt modelId="{34289D27-C35F-4822-BCAA-50CDD4D40F43}" type="parTrans" cxnId="{B43E2901-670F-429B-BA59-6F61539845CD}">
      <dgm:prSet/>
      <dgm:spPr/>
      <dgm:t>
        <a:bodyPr/>
        <a:lstStyle/>
        <a:p>
          <a:endParaRPr lang="pt-BR"/>
        </a:p>
      </dgm:t>
    </dgm:pt>
    <dgm:pt modelId="{60556594-83AA-4888-9C49-7458C97E6FB0}" type="sibTrans" cxnId="{B43E2901-670F-429B-BA59-6F61539845CD}">
      <dgm:prSet/>
      <dgm:spPr/>
      <dgm:t>
        <a:bodyPr/>
        <a:lstStyle/>
        <a:p>
          <a:endParaRPr lang="pt-BR"/>
        </a:p>
      </dgm:t>
    </dgm:pt>
    <dgm:pt modelId="{F6C4581D-D92C-4FD5-871A-9D7495EEE0AC}" type="pres">
      <dgm:prSet presAssocID="{6468E731-2AD9-481C-8010-02DE6C968234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pt-BR"/>
        </a:p>
      </dgm:t>
    </dgm:pt>
    <dgm:pt modelId="{E2D04F4C-294C-445B-9B3C-48111B89BEB8}" type="pres">
      <dgm:prSet presAssocID="{6468E731-2AD9-481C-8010-02DE6C968234}" presName="arrowNode" presStyleLbl="node1" presStyleIdx="0" presStyleCnt="1"/>
      <dgm:spPr>
        <a:solidFill>
          <a:srgbClr val="00B050"/>
        </a:solidFill>
      </dgm:spPr>
    </dgm:pt>
    <dgm:pt modelId="{3EC89A1C-B821-4A46-98F0-1C945C4E5961}" type="pres">
      <dgm:prSet presAssocID="{13F14767-B341-4F06-BEE9-72A48347DB60}" presName="txNode1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F7C5C1-D15D-40AE-BC2F-95F5CF8230B9}" type="pres">
      <dgm:prSet presAssocID="{7EC21D7D-DC38-4798-A7DD-121BB914F2E4}" presName="txNode2" presStyleLbl="revTx" presStyleIdx="1" presStyleCnt="7" custLinFactNeighborX="-14657" custLinFactNeighborY="-1564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33E28B4-821A-476C-BE50-BAA44876F48F}" type="pres">
      <dgm:prSet presAssocID="{653FFB2A-42FB-4F25-BD00-DAEF40F73E2A}" presName="dotNode2" presStyleCnt="0"/>
      <dgm:spPr/>
    </dgm:pt>
    <dgm:pt modelId="{353BE74C-C7E4-411B-A849-D4DAF0AADC1C}" type="pres">
      <dgm:prSet presAssocID="{653FFB2A-42FB-4F25-BD00-DAEF40F73E2A}" presName="dotRepeatNode" presStyleLbl="fgShp" presStyleIdx="0" presStyleCnt="5"/>
      <dgm:spPr/>
      <dgm:t>
        <a:bodyPr/>
        <a:lstStyle/>
        <a:p>
          <a:endParaRPr lang="pt-BR"/>
        </a:p>
      </dgm:t>
    </dgm:pt>
    <dgm:pt modelId="{50FDD407-ADE4-46A2-8547-B3B6079F56F0}" type="pres">
      <dgm:prSet presAssocID="{B6FEC98F-2CDE-48FB-9CE7-927AC300575D}" presName="txNode3" presStyleLbl="revTx" presStyleIdx="2" presStyleCnt="7" custScaleX="131630" custLinFactNeighborX="-5192" custLinFactNeighborY="2593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797B50-25AD-43F7-8F19-3A3B6C7B327F}" type="pres">
      <dgm:prSet presAssocID="{C30596D0-ADC9-477E-90F4-487BDBEFCA59}" presName="dotNode3" presStyleCnt="0"/>
      <dgm:spPr/>
    </dgm:pt>
    <dgm:pt modelId="{C0099768-472A-4840-80BC-AA5691B8BA4D}" type="pres">
      <dgm:prSet presAssocID="{C30596D0-ADC9-477E-90F4-487BDBEFCA59}" presName="dotRepeatNode" presStyleLbl="fgShp" presStyleIdx="1" presStyleCnt="5"/>
      <dgm:spPr/>
      <dgm:t>
        <a:bodyPr/>
        <a:lstStyle/>
        <a:p>
          <a:endParaRPr lang="pt-BR"/>
        </a:p>
      </dgm:t>
    </dgm:pt>
    <dgm:pt modelId="{3AB3D78A-9F53-46EE-B9E0-B997696A2FB3}" type="pres">
      <dgm:prSet presAssocID="{9F9F836D-1128-4E8E-915D-37EEF0FC3C9F}" presName="txNode4" presStyleLbl="revTx" presStyleIdx="3" presStyleCnt="7" custLinFactNeighborX="-10300" custLinFactNeighborY="-775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1831326-5F56-4E16-8014-B41D35AAD50E}" type="pres">
      <dgm:prSet presAssocID="{7A7DA4A3-B60D-45BF-B933-2D39C24D1206}" presName="dotNode4" presStyleCnt="0"/>
      <dgm:spPr/>
    </dgm:pt>
    <dgm:pt modelId="{FD479B38-D150-4CC5-A42D-0A6FAF0A4D28}" type="pres">
      <dgm:prSet presAssocID="{7A7DA4A3-B60D-45BF-B933-2D39C24D1206}" presName="dotRepeatNode" presStyleLbl="fgShp" presStyleIdx="2" presStyleCnt="5"/>
      <dgm:spPr/>
      <dgm:t>
        <a:bodyPr/>
        <a:lstStyle/>
        <a:p>
          <a:endParaRPr lang="pt-BR"/>
        </a:p>
      </dgm:t>
    </dgm:pt>
    <dgm:pt modelId="{4C99B4FC-C3DD-4310-9907-B06A59BE800B}" type="pres">
      <dgm:prSet presAssocID="{C5F9DCD3-BD71-4309-8DF6-EC40A3FFEC3B}" presName="txNode5" presStyleLbl="revTx" presStyleIdx="4" presStyleCnt="7" custLinFactNeighborX="2531" custLinFactNeighborY="2996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32423F-548F-4804-A574-78458E4AC150}" type="pres">
      <dgm:prSet presAssocID="{2B291EA2-6B64-4349-9220-A3AD73AE9FAF}" presName="dotNode5" presStyleCnt="0"/>
      <dgm:spPr/>
    </dgm:pt>
    <dgm:pt modelId="{489732D6-9D44-4381-A30E-394873D1A05A}" type="pres">
      <dgm:prSet presAssocID="{2B291EA2-6B64-4349-9220-A3AD73AE9FAF}" presName="dotRepeatNode" presStyleLbl="fgShp" presStyleIdx="3" presStyleCnt="5"/>
      <dgm:spPr/>
      <dgm:t>
        <a:bodyPr/>
        <a:lstStyle/>
        <a:p>
          <a:endParaRPr lang="pt-BR"/>
        </a:p>
      </dgm:t>
    </dgm:pt>
    <dgm:pt modelId="{F13F2334-62CD-4248-9C12-7AA49E208546}" type="pres">
      <dgm:prSet presAssocID="{25CAA516-DC2F-4D2C-9F45-CC75DC89DB04}" presName="txNode6" presStyleLbl="revTx" presStyleIdx="5" presStyleCnt="7" custScaleX="182297" custLinFactNeighborX="24798" custLinFactNeighborY="-2243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822CA1D-7F9E-42B9-B480-3591B652E555}" type="pres">
      <dgm:prSet presAssocID="{60556594-83AA-4888-9C49-7458C97E6FB0}" presName="dotNode6" presStyleCnt="0"/>
      <dgm:spPr/>
    </dgm:pt>
    <dgm:pt modelId="{CE6939A6-EFB8-45BE-84D6-252F79EA29A4}" type="pres">
      <dgm:prSet presAssocID="{60556594-83AA-4888-9C49-7458C97E6FB0}" presName="dotRepeatNode" presStyleLbl="fgShp" presStyleIdx="4" presStyleCnt="5"/>
      <dgm:spPr/>
      <dgm:t>
        <a:bodyPr/>
        <a:lstStyle/>
        <a:p>
          <a:endParaRPr lang="pt-BR"/>
        </a:p>
      </dgm:t>
    </dgm:pt>
    <dgm:pt modelId="{F6C7B4B1-1E34-44D7-B14C-4A28A310BA90}" type="pres">
      <dgm:prSet presAssocID="{9FA3F6F6-4FD3-4AC4-866D-BC34D36AB99B}" presName="txNode7" presStyleLbl="revTx" presStyleIdx="6" presStyleCnt="7" custScaleX="17099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069B97B-606C-4D25-A70F-0E92E1535CE8}" type="presOf" srcId="{B6FEC98F-2CDE-48FB-9CE7-927AC300575D}" destId="{50FDD407-ADE4-46A2-8547-B3B6079F56F0}" srcOrd="0" destOrd="0" presId="urn:microsoft.com/office/officeart/2009/3/layout/DescendingProcess"/>
    <dgm:cxn modelId="{B121E4C7-6298-4FBE-8BF5-773BF1785DDF}" type="presOf" srcId="{2B291EA2-6B64-4349-9220-A3AD73AE9FAF}" destId="{489732D6-9D44-4381-A30E-394873D1A05A}" srcOrd="0" destOrd="0" presId="urn:microsoft.com/office/officeart/2009/3/layout/DescendingProcess"/>
    <dgm:cxn modelId="{E0BFCCF0-ECC8-46BB-A3CA-AA8102ADE0FA}" srcId="{6468E731-2AD9-481C-8010-02DE6C968234}" destId="{9F9F836D-1128-4E8E-915D-37EEF0FC3C9F}" srcOrd="3" destOrd="0" parTransId="{B3F04210-02B0-4F5F-95DD-74020A6DC754}" sibTransId="{7A7DA4A3-B60D-45BF-B933-2D39C24D1206}"/>
    <dgm:cxn modelId="{90B850C7-6FCB-4D8D-BC7E-02655B8EFE00}" type="presOf" srcId="{7EC21D7D-DC38-4798-A7DD-121BB914F2E4}" destId="{F5F7C5C1-D15D-40AE-BC2F-95F5CF8230B9}" srcOrd="0" destOrd="0" presId="urn:microsoft.com/office/officeart/2009/3/layout/DescendingProcess"/>
    <dgm:cxn modelId="{CE6E5D72-70B5-4DED-A4A3-9629732DC723}" type="presOf" srcId="{9FA3F6F6-4FD3-4AC4-866D-BC34D36AB99B}" destId="{F6C7B4B1-1E34-44D7-B14C-4A28A310BA90}" srcOrd="0" destOrd="0" presId="urn:microsoft.com/office/officeart/2009/3/layout/DescendingProcess"/>
    <dgm:cxn modelId="{D021D2F2-EFE3-47D2-8349-AF1BED03EB10}" type="presOf" srcId="{653FFB2A-42FB-4F25-BD00-DAEF40F73E2A}" destId="{353BE74C-C7E4-411B-A849-D4DAF0AADC1C}" srcOrd="0" destOrd="0" presId="urn:microsoft.com/office/officeart/2009/3/layout/DescendingProcess"/>
    <dgm:cxn modelId="{B43E2901-670F-429B-BA59-6F61539845CD}" srcId="{6468E731-2AD9-481C-8010-02DE6C968234}" destId="{25CAA516-DC2F-4D2C-9F45-CC75DC89DB04}" srcOrd="5" destOrd="0" parTransId="{34289D27-C35F-4822-BCAA-50CDD4D40F43}" sibTransId="{60556594-83AA-4888-9C49-7458C97E6FB0}"/>
    <dgm:cxn modelId="{AD5BDC3B-B9AE-4D42-A3D7-1E35433C8EBF}" type="presOf" srcId="{C5F9DCD3-BD71-4309-8DF6-EC40A3FFEC3B}" destId="{4C99B4FC-C3DD-4310-9907-B06A59BE800B}" srcOrd="0" destOrd="0" presId="urn:microsoft.com/office/officeart/2009/3/layout/DescendingProcess"/>
    <dgm:cxn modelId="{5CC6629F-6D54-4642-99EE-456FA36B1FFF}" srcId="{6468E731-2AD9-481C-8010-02DE6C968234}" destId="{13F14767-B341-4F06-BEE9-72A48347DB60}" srcOrd="0" destOrd="0" parTransId="{4C75E00C-C9BC-4ED2-A6C2-6893163D8F66}" sibTransId="{CF588EF3-BBAA-421A-8408-A9B53A354568}"/>
    <dgm:cxn modelId="{90D39873-71DB-4B31-8443-147855067C54}" type="presOf" srcId="{25CAA516-DC2F-4D2C-9F45-CC75DC89DB04}" destId="{F13F2334-62CD-4248-9C12-7AA49E208546}" srcOrd="0" destOrd="0" presId="urn:microsoft.com/office/officeart/2009/3/layout/DescendingProcess"/>
    <dgm:cxn modelId="{8BA05CF7-8A67-4A20-BFE8-CE9060F12EAF}" type="presOf" srcId="{13F14767-B341-4F06-BEE9-72A48347DB60}" destId="{3EC89A1C-B821-4A46-98F0-1C945C4E5961}" srcOrd="0" destOrd="0" presId="urn:microsoft.com/office/officeart/2009/3/layout/DescendingProcess"/>
    <dgm:cxn modelId="{1CF6065C-BE0F-4BBA-9443-003B116ACA0C}" type="presOf" srcId="{60556594-83AA-4888-9C49-7458C97E6FB0}" destId="{CE6939A6-EFB8-45BE-84D6-252F79EA29A4}" srcOrd="0" destOrd="0" presId="urn:microsoft.com/office/officeart/2009/3/layout/DescendingProcess"/>
    <dgm:cxn modelId="{4C674A6E-1C13-4F18-A89C-65FE117AA8F9}" type="presOf" srcId="{7A7DA4A3-B60D-45BF-B933-2D39C24D1206}" destId="{FD479B38-D150-4CC5-A42D-0A6FAF0A4D28}" srcOrd="0" destOrd="0" presId="urn:microsoft.com/office/officeart/2009/3/layout/DescendingProcess"/>
    <dgm:cxn modelId="{C9FCBAB4-E34D-461B-839C-ED44D8FBA15F}" srcId="{6468E731-2AD9-481C-8010-02DE6C968234}" destId="{C5F9DCD3-BD71-4309-8DF6-EC40A3FFEC3B}" srcOrd="4" destOrd="0" parTransId="{ED27AFDA-FD3B-4C8E-A03C-5BE8845F6F51}" sibTransId="{2B291EA2-6B64-4349-9220-A3AD73AE9FAF}"/>
    <dgm:cxn modelId="{C9815FE8-0CD7-45F1-8374-9BF93A6FB7D4}" type="presOf" srcId="{6468E731-2AD9-481C-8010-02DE6C968234}" destId="{F6C4581D-D92C-4FD5-871A-9D7495EEE0AC}" srcOrd="0" destOrd="0" presId="urn:microsoft.com/office/officeart/2009/3/layout/DescendingProcess"/>
    <dgm:cxn modelId="{7D301BCE-0BF3-4725-9E8E-AE8FB894A521}" srcId="{6468E731-2AD9-481C-8010-02DE6C968234}" destId="{7EC21D7D-DC38-4798-A7DD-121BB914F2E4}" srcOrd="1" destOrd="0" parTransId="{447C630C-6D52-495D-B451-D874E160766F}" sibTransId="{653FFB2A-42FB-4F25-BD00-DAEF40F73E2A}"/>
    <dgm:cxn modelId="{5BCBB35F-FE36-4A50-912E-2214FCC74CE2}" srcId="{6468E731-2AD9-481C-8010-02DE6C968234}" destId="{9FA3F6F6-4FD3-4AC4-866D-BC34D36AB99B}" srcOrd="6" destOrd="0" parTransId="{1BE07788-CB0C-46F7-A4A1-F31BD7399E39}" sibTransId="{FC615E74-D372-4526-A6AD-7D86B7268D80}"/>
    <dgm:cxn modelId="{7AB48079-AD6D-4FA9-AF85-8DFA58ABF2AC}" type="presOf" srcId="{9F9F836D-1128-4E8E-915D-37EEF0FC3C9F}" destId="{3AB3D78A-9F53-46EE-B9E0-B997696A2FB3}" srcOrd="0" destOrd="0" presId="urn:microsoft.com/office/officeart/2009/3/layout/DescendingProcess"/>
    <dgm:cxn modelId="{E660A2E6-D71F-4950-816E-EFB7B19B79E9}" type="presOf" srcId="{C30596D0-ADC9-477E-90F4-487BDBEFCA59}" destId="{C0099768-472A-4840-80BC-AA5691B8BA4D}" srcOrd="0" destOrd="0" presId="urn:microsoft.com/office/officeart/2009/3/layout/DescendingProcess"/>
    <dgm:cxn modelId="{1C8D117B-3A7D-466F-BE85-C3C1F16DD719}" srcId="{6468E731-2AD9-481C-8010-02DE6C968234}" destId="{B6FEC98F-2CDE-48FB-9CE7-927AC300575D}" srcOrd="2" destOrd="0" parTransId="{8B424C85-690C-4BB3-9CCB-22142C9919DD}" sibTransId="{C30596D0-ADC9-477E-90F4-487BDBEFCA59}"/>
    <dgm:cxn modelId="{A6281B56-7984-4998-8223-5DD4A5F9488F}" type="presParOf" srcId="{F6C4581D-D92C-4FD5-871A-9D7495EEE0AC}" destId="{E2D04F4C-294C-445B-9B3C-48111B89BEB8}" srcOrd="0" destOrd="0" presId="urn:microsoft.com/office/officeart/2009/3/layout/DescendingProcess"/>
    <dgm:cxn modelId="{F1014436-6B7D-4DEC-804C-B1DD8B59BCD4}" type="presParOf" srcId="{F6C4581D-D92C-4FD5-871A-9D7495EEE0AC}" destId="{3EC89A1C-B821-4A46-98F0-1C945C4E5961}" srcOrd="1" destOrd="0" presId="urn:microsoft.com/office/officeart/2009/3/layout/DescendingProcess"/>
    <dgm:cxn modelId="{E01BE1BC-27D8-4394-96B9-48CD821E50E8}" type="presParOf" srcId="{F6C4581D-D92C-4FD5-871A-9D7495EEE0AC}" destId="{F5F7C5C1-D15D-40AE-BC2F-95F5CF8230B9}" srcOrd="2" destOrd="0" presId="urn:microsoft.com/office/officeart/2009/3/layout/DescendingProcess"/>
    <dgm:cxn modelId="{B819E3EE-A585-49A8-8670-16FD0F3D0064}" type="presParOf" srcId="{F6C4581D-D92C-4FD5-871A-9D7495EEE0AC}" destId="{A33E28B4-821A-476C-BE50-BAA44876F48F}" srcOrd="3" destOrd="0" presId="urn:microsoft.com/office/officeart/2009/3/layout/DescendingProcess"/>
    <dgm:cxn modelId="{A9EA4EF5-ADA5-4891-9062-3CAB00AFD45A}" type="presParOf" srcId="{A33E28B4-821A-476C-BE50-BAA44876F48F}" destId="{353BE74C-C7E4-411B-A849-D4DAF0AADC1C}" srcOrd="0" destOrd="0" presId="urn:microsoft.com/office/officeart/2009/3/layout/DescendingProcess"/>
    <dgm:cxn modelId="{8E2C5876-BF6D-45C6-8D1C-49CDED4F451E}" type="presParOf" srcId="{F6C4581D-D92C-4FD5-871A-9D7495EEE0AC}" destId="{50FDD407-ADE4-46A2-8547-B3B6079F56F0}" srcOrd="4" destOrd="0" presId="urn:microsoft.com/office/officeart/2009/3/layout/DescendingProcess"/>
    <dgm:cxn modelId="{01211DE6-B02A-4929-9E9A-A4E272E949B7}" type="presParOf" srcId="{F6C4581D-D92C-4FD5-871A-9D7495EEE0AC}" destId="{B9797B50-25AD-43F7-8F19-3A3B6C7B327F}" srcOrd="5" destOrd="0" presId="urn:microsoft.com/office/officeart/2009/3/layout/DescendingProcess"/>
    <dgm:cxn modelId="{4F1C8E9D-F46C-479F-9162-5A7103489B1E}" type="presParOf" srcId="{B9797B50-25AD-43F7-8F19-3A3B6C7B327F}" destId="{C0099768-472A-4840-80BC-AA5691B8BA4D}" srcOrd="0" destOrd="0" presId="urn:microsoft.com/office/officeart/2009/3/layout/DescendingProcess"/>
    <dgm:cxn modelId="{1C5EBAE8-463D-48CB-B590-75AB22D30E15}" type="presParOf" srcId="{F6C4581D-D92C-4FD5-871A-9D7495EEE0AC}" destId="{3AB3D78A-9F53-46EE-B9E0-B997696A2FB3}" srcOrd="6" destOrd="0" presId="urn:microsoft.com/office/officeart/2009/3/layout/DescendingProcess"/>
    <dgm:cxn modelId="{4A98EDDA-8745-419E-AB66-CE759DCD802D}" type="presParOf" srcId="{F6C4581D-D92C-4FD5-871A-9D7495EEE0AC}" destId="{D1831326-5F56-4E16-8014-B41D35AAD50E}" srcOrd="7" destOrd="0" presId="urn:microsoft.com/office/officeart/2009/3/layout/DescendingProcess"/>
    <dgm:cxn modelId="{E7BC9FB1-CEDF-4A2F-BB7D-602BB7D6199A}" type="presParOf" srcId="{D1831326-5F56-4E16-8014-B41D35AAD50E}" destId="{FD479B38-D150-4CC5-A42D-0A6FAF0A4D28}" srcOrd="0" destOrd="0" presId="urn:microsoft.com/office/officeart/2009/3/layout/DescendingProcess"/>
    <dgm:cxn modelId="{789CF2EE-D0F5-4E88-AFA3-09D2B9D319D2}" type="presParOf" srcId="{F6C4581D-D92C-4FD5-871A-9D7495EEE0AC}" destId="{4C99B4FC-C3DD-4310-9907-B06A59BE800B}" srcOrd="8" destOrd="0" presId="urn:microsoft.com/office/officeart/2009/3/layout/DescendingProcess"/>
    <dgm:cxn modelId="{4B7F87BE-87D9-49DC-9883-297871DEA19F}" type="presParOf" srcId="{F6C4581D-D92C-4FD5-871A-9D7495EEE0AC}" destId="{0732423F-548F-4804-A574-78458E4AC150}" srcOrd="9" destOrd="0" presId="urn:microsoft.com/office/officeart/2009/3/layout/DescendingProcess"/>
    <dgm:cxn modelId="{62A17C49-8E10-4A42-B83D-07F0C9EB31C3}" type="presParOf" srcId="{0732423F-548F-4804-A574-78458E4AC150}" destId="{489732D6-9D44-4381-A30E-394873D1A05A}" srcOrd="0" destOrd="0" presId="urn:microsoft.com/office/officeart/2009/3/layout/DescendingProcess"/>
    <dgm:cxn modelId="{BD94C02C-9654-49FD-81DC-B2D9908F0E9E}" type="presParOf" srcId="{F6C4581D-D92C-4FD5-871A-9D7495EEE0AC}" destId="{F13F2334-62CD-4248-9C12-7AA49E208546}" srcOrd="10" destOrd="0" presId="urn:microsoft.com/office/officeart/2009/3/layout/DescendingProcess"/>
    <dgm:cxn modelId="{F03C5454-0720-4D68-86E0-40470C5C0F7B}" type="presParOf" srcId="{F6C4581D-D92C-4FD5-871A-9D7495EEE0AC}" destId="{1822CA1D-7F9E-42B9-B480-3591B652E555}" srcOrd="11" destOrd="0" presId="urn:microsoft.com/office/officeart/2009/3/layout/DescendingProcess"/>
    <dgm:cxn modelId="{5CA634C0-9930-4F7F-A45D-95933903B598}" type="presParOf" srcId="{1822CA1D-7F9E-42B9-B480-3591B652E555}" destId="{CE6939A6-EFB8-45BE-84D6-252F79EA29A4}" srcOrd="0" destOrd="0" presId="urn:microsoft.com/office/officeart/2009/3/layout/DescendingProcess"/>
    <dgm:cxn modelId="{9A380FC9-56B3-4E26-B1FB-3E0071100017}" type="presParOf" srcId="{F6C4581D-D92C-4FD5-871A-9D7495EEE0AC}" destId="{F6C7B4B1-1E34-44D7-B14C-4A28A310BA90}" srcOrd="1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360605-D42C-4DC7-8CA6-C450B6CFF75A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BDC7480A-8BE5-487D-B6B2-86AD74F9C269}">
      <dgm:prSet phldrT="[Texto]" custT="1"/>
      <dgm:spPr/>
      <dgm:t>
        <a:bodyPr/>
        <a:lstStyle/>
        <a:p>
          <a:r>
            <a:rPr lang="pt-BR" sz="1200" b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HIPÓTESE </a:t>
          </a:r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1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4410DF7-DD5C-4243-B836-BE39B41C4B27}" type="parTrans" cxnId="{A56B9A52-B75C-4FF8-9873-D80056BBBC99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F6EE07F-B76E-4376-AF02-B6E2AD7FC6B8}" type="sibTrans" cxnId="{A56B9A52-B75C-4FF8-9873-D80056BBBC99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A0FCDEC-70C7-4347-BCE6-367A0A24616F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Aplicação do TSP diretamente sobre a rede calibrada;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98EB72D-EADC-476C-9659-212EB9CD21E5}" type="parTrans" cxnId="{BC73ACB8-36AB-4E4E-A337-35D3C3DFAFA1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ABBCE3D-A648-47D9-93C7-D0426B2429A1}" type="sibTrans" cxnId="{BC73ACB8-36AB-4E4E-A337-35D3C3DFAFA1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0D02672-4968-415A-9498-50921ADA8FED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Oferta atual de transporte público equivalente a 306 ônibus/hora;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642170A-2D90-43BB-AD4B-F1A14F6578D4}" type="parTrans" cxnId="{152E4609-5E54-487B-8B5F-4D92BDCF46E8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FE1460F-C0B8-457B-84A6-E679695BCF44}" type="sibTrans" cxnId="{152E4609-5E54-487B-8B5F-4D92BDCF46E8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EC20464-FFB5-4326-BBE4-1A99B2C45B2C}">
      <dgm:prSet phldrT="[Texto]" custT="1"/>
      <dgm:spPr/>
      <dgm:t>
        <a:bodyPr/>
        <a:lstStyle/>
        <a:p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HIPÓTESE 2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C88D6D6-8A95-426C-8D04-39CE49C55DFF}" type="parTrans" cxnId="{4D5826F3-C21E-4174-8323-EC5BFE30C333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53C6190-6D03-4523-9E33-D393EEC91AA4}" type="sibTrans" cxnId="{4D5826F3-C21E-4174-8323-EC5BFE30C333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9538B53-82E2-46B1-A440-B0F2BB02B582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Aplicação do TSP diretamente sobre a rede calibrada;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785345C-C1C8-4975-B5D1-EC92B36450AA}" type="parTrans" cxnId="{24F63CFD-4E9F-4D86-BF6F-D136DCFF905C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5E85CF3-5DF2-4095-9943-DBDF38DEF532}" type="sibTrans" cxnId="{24F63CFD-4E9F-4D86-BF6F-D136DCFF905C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5D15A54-5666-4F53-90B9-DA3F837A9641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Prioridade condicional apenas para os principais serviços que operam no corredor;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F8022F48-7D70-4AF7-B099-4C9F6A2B41EB}" type="parTrans" cxnId="{34CA6E8B-79F2-4BBE-B630-F041BE03B022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559E8FA-F5C5-420F-A949-86D14B98CB25}" type="sibTrans" cxnId="{34CA6E8B-79F2-4BBE-B630-F041BE03B022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9A3EF5F-7A68-4571-B596-A243DA03A36A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Resultados: Controles semafóricos em operação desregulada, colapso na rede.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EBEE325-A1C0-4C64-B36B-97EC9C991288}" type="parTrans" cxnId="{6DEA3C96-EC06-4995-B405-30A984E2BDD1}">
      <dgm:prSet/>
      <dgm:spPr/>
      <dgm:t>
        <a:bodyPr/>
        <a:lstStyle/>
        <a:p>
          <a:endParaRPr lang="pt-BR"/>
        </a:p>
      </dgm:t>
    </dgm:pt>
    <dgm:pt modelId="{D4DD4ED5-A962-4B7A-A3E2-18AF55C5292D}" type="sibTrans" cxnId="{6DEA3C96-EC06-4995-B405-30A984E2BDD1}">
      <dgm:prSet/>
      <dgm:spPr/>
      <dgm:t>
        <a:bodyPr/>
        <a:lstStyle/>
        <a:p>
          <a:endParaRPr lang="pt-BR"/>
        </a:p>
      </dgm:t>
    </dgm:pt>
    <dgm:pt modelId="{E168CF8D-A854-43EA-B8D1-A581365CBF7F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“Racionalização” . Apenas serviços troncais podem requisitar prioridade: Oferta de 265 ônibus/hora;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F9E08EB-3D0F-4B82-81D4-A11ECE927700}" type="parTrans" cxnId="{6812C0EF-61BD-4076-8FF2-B452A7829A3F}">
      <dgm:prSet/>
      <dgm:spPr/>
      <dgm:t>
        <a:bodyPr/>
        <a:lstStyle/>
        <a:p>
          <a:endParaRPr lang="pt-BR"/>
        </a:p>
      </dgm:t>
    </dgm:pt>
    <dgm:pt modelId="{6D6AA1FE-ADE4-494B-8981-45211D7C5BC5}" type="sibTrans" cxnId="{6812C0EF-61BD-4076-8FF2-B452A7829A3F}">
      <dgm:prSet/>
      <dgm:spPr/>
      <dgm:t>
        <a:bodyPr/>
        <a:lstStyle/>
        <a:p>
          <a:endParaRPr lang="pt-BR"/>
        </a:p>
      </dgm:t>
    </dgm:pt>
    <dgm:pt modelId="{0C6A6C60-A3FD-45BD-BD36-711EAE30E53E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Resultados: Satisfatórios, possibilitando a criação dos cenários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DA0C6A4-D4AF-4F4C-9467-369147A84CB1}" type="parTrans" cxnId="{E160C3A9-7BCD-4410-A1BD-A4DABB8E88D7}">
      <dgm:prSet/>
      <dgm:spPr/>
      <dgm:t>
        <a:bodyPr/>
        <a:lstStyle/>
        <a:p>
          <a:endParaRPr lang="pt-BR"/>
        </a:p>
      </dgm:t>
    </dgm:pt>
    <dgm:pt modelId="{36C33B21-3570-4EB4-863C-900D910A24D7}" type="sibTrans" cxnId="{E160C3A9-7BCD-4410-A1BD-A4DABB8E88D7}">
      <dgm:prSet/>
      <dgm:spPr/>
      <dgm:t>
        <a:bodyPr/>
        <a:lstStyle/>
        <a:p>
          <a:endParaRPr lang="pt-BR"/>
        </a:p>
      </dgm:t>
    </dgm:pt>
    <dgm:pt modelId="{062813E3-353D-4BA3-9524-7F29481EB469}" type="pres">
      <dgm:prSet presAssocID="{B0360605-D42C-4DC7-8CA6-C450B6CFF75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B17412A-F18F-4C9D-8605-6A7E8CA12692}" type="pres">
      <dgm:prSet presAssocID="{BDC7480A-8BE5-487D-B6B2-86AD74F9C269}" presName="parentLin" presStyleCnt="0"/>
      <dgm:spPr/>
    </dgm:pt>
    <dgm:pt modelId="{5DE1E5C8-EEBF-42DD-B9E8-4AD75AEDD15F}" type="pres">
      <dgm:prSet presAssocID="{BDC7480A-8BE5-487D-B6B2-86AD74F9C269}" presName="parentLeftMargin" presStyleLbl="node1" presStyleIdx="0" presStyleCnt="2"/>
      <dgm:spPr/>
      <dgm:t>
        <a:bodyPr/>
        <a:lstStyle/>
        <a:p>
          <a:endParaRPr lang="pt-BR"/>
        </a:p>
      </dgm:t>
    </dgm:pt>
    <dgm:pt modelId="{07FB95B3-5EA6-42F8-B932-284D389DE6C5}" type="pres">
      <dgm:prSet presAssocID="{BDC7480A-8BE5-487D-B6B2-86AD74F9C26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EF08C5-6B39-4B23-9D18-24F1BEA6705E}" type="pres">
      <dgm:prSet presAssocID="{BDC7480A-8BE5-487D-B6B2-86AD74F9C269}" presName="negativeSpace" presStyleCnt="0"/>
      <dgm:spPr/>
    </dgm:pt>
    <dgm:pt modelId="{E938BD0B-0DCE-40FF-BBDD-2BBDCF836BFD}" type="pres">
      <dgm:prSet presAssocID="{BDC7480A-8BE5-487D-B6B2-86AD74F9C269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38E583-3DB9-4FCE-89BA-FA8DA9F1C9B5}" type="pres">
      <dgm:prSet presAssocID="{EF6EE07F-B76E-4376-AF02-B6E2AD7FC6B8}" presName="spaceBetweenRectangles" presStyleCnt="0"/>
      <dgm:spPr/>
    </dgm:pt>
    <dgm:pt modelId="{6CA28BB9-010F-4A1C-91B2-54DEE2569069}" type="pres">
      <dgm:prSet presAssocID="{DEC20464-FFB5-4326-BBE4-1A99B2C45B2C}" presName="parentLin" presStyleCnt="0"/>
      <dgm:spPr/>
    </dgm:pt>
    <dgm:pt modelId="{39259DB6-2760-4BF4-ACA4-1F98B6389C44}" type="pres">
      <dgm:prSet presAssocID="{DEC20464-FFB5-4326-BBE4-1A99B2C45B2C}" presName="parentLeftMargin" presStyleLbl="node1" presStyleIdx="0" presStyleCnt="2"/>
      <dgm:spPr/>
      <dgm:t>
        <a:bodyPr/>
        <a:lstStyle/>
        <a:p>
          <a:endParaRPr lang="pt-BR"/>
        </a:p>
      </dgm:t>
    </dgm:pt>
    <dgm:pt modelId="{FF5E5F04-EC6D-42B9-A8A7-85D07083A84B}" type="pres">
      <dgm:prSet presAssocID="{DEC20464-FFB5-4326-BBE4-1A99B2C45B2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80BC50-5E61-42B7-AD81-B98A37860487}" type="pres">
      <dgm:prSet presAssocID="{DEC20464-FFB5-4326-BBE4-1A99B2C45B2C}" presName="negativeSpace" presStyleCnt="0"/>
      <dgm:spPr/>
    </dgm:pt>
    <dgm:pt modelId="{1A81CA91-3007-4DD0-BE71-BAC2EC78EF69}" type="pres">
      <dgm:prSet presAssocID="{DEC20464-FFB5-4326-BBE4-1A99B2C45B2C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56B9A52-B75C-4FF8-9873-D80056BBBC99}" srcId="{B0360605-D42C-4DC7-8CA6-C450B6CFF75A}" destId="{BDC7480A-8BE5-487D-B6B2-86AD74F9C269}" srcOrd="0" destOrd="0" parTransId="{E4410DF7-DD5C-4243-B836-BE39B41C4B27}" sibTransId="{EF6EE07F-B76E-4376-AF02-B6E2AD7FC6B8}"/>
    <dgm:cxn modelId="{BC73ACB8-36AB-4E4E-A337-35D3C3DFAFA1}" srcId="{BDC7480A-8BE5-487D-B6B2-86AD74F9C269}" destId="{0A0FCDEC-70C7-4347-BCE6-367A0A24616F}" srcOrd="0" destOrd="0" parTransId="{498EB72D-EADC-476C-9659-212EB9CD21E5}" sibTransId="{3ABBCE3D-A648-47D9-93C7-D0426B2429A1}"/>
    <dgm:cxn modelId="{BA3211A4-536D-4452-A07C-26C9B30D4461}" type="presOf" srcId="{B0360605-D42C-4DC7-8CA6-C450B6CFF75A}" destId="{062813E3-353D-4BA3-9524-7F29481EB469}" srcOrd="0" destOrd="0" presId="urn:microsoft.com/office/officeart/2005/8/layout/list1"/>
    <dgm:cxn modelId="{AF9EB3B7-8D30-4A33-A536-5E53DAA01A9B}" type="presOf" srcId="{BDC7480A-8BE5-487D-B6B2-86AD74F9C269}" destId="{5DE1E5C8-EEBF-42DD-B9E8-4AD75AEDD15F}" srcOrd="0" destOrd="0" presId="urn:microsoft.com/office/officeart/2005/8/layout/list1"/>
    <dgm:cxn modelId="{922179FC-32C7-4BBC-96F3-F2D7A6D22F22}" type="presOf" srcId="{DEC20464-FFB5-4326-BBE4-1A99B2C45B2C}" destId="{FF5E5F04-EC6D-42B9-A8A7-85D07083A84B}" srcOrd="1" destOrd="0" presId="urn:microsoft.com/office/officeart/2005/8/layout/list1"/>
    <dgm:cxn modelId="{6DEA3C96-EC06-4995-B405-30A984E2BDD1}" srcId="{BDC7480A-8BE5-487D-B6B2-86AD74F9C269}" destId="{B9A3EF5F-7A68-4571-B596-A243DA03A36A}" srcOrd="2" destOrd="0" parTransId="{9EBEE325-A1C0-4C64-B36B-97EC9C991288}" sibTransId="{D4DD4ED5-A962-4B7A-A3E2-18AF55C5292D}"/>
    <dgm:cxn modelId="{6305B9CC-D546-43C4-8D10-1CA32CFED0D5}" type="presOf" srcId="{E0D02672-4968-415A-9498-50921ADA8FED}" destId="{E938BD0B-0DCE-40FF-BBDD-2BBDCF836BFD}" srcOrd="0" destOrd="1" presId="urn:microsoft.com/office/officeart/2005/8/layout/list1"/>
    <dgm:cxn modelId="{34CA6E8B-79F2-4BBE-B630-F041BE03B022}" srcId="{DEC20464-FFB5-4326-BBE4-1A99B2C45B2C}" destId="{A5D15A54-5666-4F53-90B9-DA3F837A9641}" srcOrd="1" destOrd="0" parTransId="{F8022F48-7D70-4AF7-B099-4C9F6A2B41EB}" sibTransId="{A559E8FA-F5C5-420F-A949-86D14B98CB25}"/>
    <dgm:cxn modelId="{69C306D4-BFDD-4205-906F-05BF6F654811}" type="presOf" srcId="{A5D15A54-5666-4F53-90B9-DA3F837A9641}" destId="{1A81CA91-3007-4DD0-BE71-BAC2EC78EF69}" srcOrd="0" destOrd="1" presId="urn:microsoft.com/office/officeart/2005/8/layout/list1"/>
    <dgm:cxn modelId="{24F63CFD-4E9F-4D86-BF6F-D136DCFF905C}" srcId="{DEC20464-FFB5-4326-BBE4-1A99B2C45B2C}" destId="{D9538B53-82E2-46B1-A440-B0F2BB02B582}" srcOrd="0" destOrd="0" parTransId="{A785345C-C1C8-4975-B5D1-EC92B36450AA}" sibTransId="{35E85CF3-5DF2-4095-9943-DBDF38DEF532}"/>
    <dgm:cxn modelId="{152E4609-5E54-487B-8B5F-4D92BDCF46E8}" srcId="{BDC7480A-8BE5-487D-B6B2-86AD74F9C269}" destId="{E0D02672-4968-415A-9498-50921ADA8FED}" srcOrd="1" destOrd="0" parTransId="{4642170A-2D90-43BB-AD4B-F1A14F6578D4}" sibTransId="{9FE1460F-C0B8-457B-84A6-E679695BCF44}"/>
    <dgm:cxn modelId="{FF585771-DF4D-4640-A8E5-9D5706000B0F}" type="presOf" srcId="{D9538B53-82E2-46B1-A440-B0F2BB02B582}" destId="{1A81CA91-3007-4DD0-BE71-BAC2EC78EF69}" srcOrd="0" destOrd="0" presId="urn:microsoft.com/office/officeart/2005/8/layout/list1"/>
    <dgm:cxn modelId="{820544E5-FE9D-497A-9945-932E18D19CE4}" type="presOf" srcId="{B9A3EF5F-7A68-4571-B596-A243DA03A36A}" destId="{E938BD0B-0DCE-40FF-BBDD-2BBDCF836BFD}" srcOrd="0" destOrd="2" presId="urn:microsoft.com/office/officeart/2005/8/layout/list1"/>
    <dgm:cxn modelId="{A2BDAE88-0210-4848-96C5-A31DC4D861C5}" type="presOf" srcId="{DEC20464-FFB5-4326-BBE4-1A99B2C45B2C}" destId="{39259DB6-2760-4BF4-ACA4-1F98B6389C44}" srcOrd="0" destOrd="0" presId="urn:microsoft.com/office/officeart/2005/8/layout/list1"/>
    <dgm:cxn modelId="{3C1BACE6-410C-46E7-938F-59B65E64FFC1}" type="presOf" srcId="{BDC7480A-8BE5-487D-B6B2-86AD74F9C269}" destId="{07FB95B3-5EA6-42F8-B932-284D389DE6C5}" srcOrd="1" destOrd="0" presId="urn:microsoft.com/office/officeart/2005/8/layout/list1"/>
    <dgm:cxn modelId="{4D5826F3-C21E-4174-8323-EC5BFE30C333}" srcId="{B0360605-D42C-4DC7-8CA6-C450B6CFF75A}" destId="{DEC20464-FFB5-4326-BBE4-1A99B2C45B2C}" srcOrd="1" destOrd="0" parTransId="{3C88D6D6-8A95-426C-8D04-39CE49C55DFF}" sibTransId="{B53C6190-6D03-4523-9E33-D393EEC91AA4}"/>
    <dgm:cxn modelId="{69279E2D-62D2-4954-860D-3B4CE6D10D4C}" type="presOf" srcId="{0C6A6C60-A3FD-45BD-BD36-711EAE30E53E}" destId="{1A81CA91-3007-4DD0-BE71-BAC2EC78EF69}" srcOrd="0" destOrd="3" presId="urn:microsoft.com/office/officeart/2005/8/layout/list1"/>
    <dgm:cxn modelId="{C135EF51-D637-4650-ADB9-66F3AEFB65FB}" type="presOf" srcId="{E168CF8D-A854-43EA-B8D1-A581365CBF7F}" destId="{1A81CA91-3007-4DD0-BE71-BAC2EC78EF69}" srcOrd="0" destOrd="2" presId="urn:microsoft.com/office/officeart/2005/8/layout/list1"/>
    <dgm:cxn modelId="{994338F5-48F0-4721-A291-B4787026D779}" type="presOf" srcId="{0A0FCDEC-70C7-4347-BCE6-367A0A24616F}" destId="{E938BD0B-0DCE-40FF-BBDD-2BBDCF836BFD}" srcOrd="0" destOrd="0" presId="urn:microsoft.com/office/officeart/2005/8/layout/list1"/>
    <dgm:cxn modelId="{E160C3A9-7BCD-4410-A1BD-A4DABB8E88D7}" srcId="{DEC20464-FFB5-4326-BBE4-1A99B2C45B2C}" destId="{0C6A6C60-A3FD-45BD-BD36-711EAE30E53E}" srcOrd="3" destOrd="0" parTransId="{7DA0C6A4-D4AF-4F4C-9467-369147A84CB1}" sibTransId="{36C33B21-3570-4EB4-863C-900D910A24D7}"/>
    <dgm:cxn modelId="{6812C0EF-61BD-4076-8FF2-B452A7829A3F}" srcId="{DEC20464-FFB5-4326-BBE4-1A99B2C45B2C}" destId="{E168CF8D-A854-43EA-B8D1-A581365CBF7F}" srcOrd="2" destOrd="0" parTransId="{5F9E08EB-3D0F-4B82-81D4-A11ECE927700}" sibTransId="{6D6AA1FE-ADE4-494B-8981-45211D7C5BC5}"/>
    <dgm:cxn modelId="{11C2A0B7-A3C0-4D09-8F19-24875B70356A}" type="presParOf" srcId="{062813E3-353D-4BA3-9524-7F29481EB469}" destId="{9B17412A-F18F-4C9D-8605-6A7E8CA12692}" srcOrd="0" destOrd="0" presId="urn:microsoft.com/office/officeart/2005/8/layout/list1"/>
    <dgm:cxn modelId="{D663EBBA-1CB2-45BA-8BB3-F418E534807F}" type="presParOf" srcId="{9B17412A-F18F-4C9D-8605-6A7E8CA12692}" destId="{5DE1E5C8-EEBF-42DD-B9E8-4AD75AEDD15F}" srcOrd="0" destOrd="0" presId="urn:microsoft.com/office/officeart/2005/8/layout/list1"/>
    <dgm:cxn modelId="{D5700434-89D3-472F-BB23-EA83500DC870}" type="presParOf" srcId="{9B17412A-F18F-4C9D-8605-6A7E8CA12692}" destId="{07FB95B3-5EA6-42F8-B932-284D389DE6C5}" srcOrd="1" destOrd="0" presId="urn:microsoft.com/office/officeart/2005/8/layout/list1"/>
    <dgm:cxn modelId="{6304BE81-2A9E-4E74-882F-04C1C3E99CD8}" type="presParOf" srcId="{062813E3-353D-4BA3-9524-7F29481EB469}" destId="{CBEF08C5-6B39-4B23-9D18-24F1BEA6705E}" srcOrd="1" destOrd="0" presId="urn:microsoft.com/office/officeart/2005/8/layout/list1"/>
    <dgm:cxn modelId="{ADDD98E7-37BA-4E3D-9556-19C433EA5630}" type="presParOf" srcId="{062813E3-353D-4BA3-9524-7F29481EB469}" destId="{E938BD0B-0DCE-40FF-BBDD-2BBDCF836BFD}" srcOrd="2" destOrd="0" presId="urn:microsoft.com/office/officeart/2005/8/layout/list1"/>
    <dgm:cxn modelId="{38223842-F8FE-4E5E-BEF0-AD8415E36B4F}" type="presParOf" srcId="{062813E3-353D-4BA3-9524-7F29481EB469}" destId="{DC38E583-3DB9-4FCE-89BA-FA8DA9F1C9B5}" srcOrd="3" destOrd="0" presId="urn:microsoft.com/office/officeart/2005/8/layout/list1"/>
    <dgm:cxn modelId="{C6092BD2-597E-4D2B-AD6F-5AB2DBC2A44F}" type="presParOf" srcId="{062813E3-353D-4BA3-9524-7F29481EB469}" destId="{6CA28BB9-010F-4A1C-91B2-54DEE2569069}" srcOrd="4" destOrd="0" presId="urn:microsoft.com/office/officeart/2005/8/layout/list1"/>
    <dgm:cxn modelId="{644A0FD2-426E-48CA-8668-3348AC88D85E}" type="presParOf" srcId="{6CA28BB9-010F-4A1C-91B2-54DEE2569069}" destId="{39259DB6-2760-4BF4-ACA4-1F98B6389C44}" srcOrd="0" destOrd="0" presId="urn:microsoft.com/office/officeart/2005/8/layout/list1"/>
    <dgm:cxn modelId="{E1A4F901-3C00-4BB0-909C-63D6E82C411A}" type="presParOf" srcId="{6CA28BB9-010F-4A1C-91B2-54DEE2569069}" destId="{FF5E5F04-EC6D-42B9-A8A7-85D07083A84B}" srcOrd="1" destOrd="0" presId="urn:microsoft.com/office/officeart/2005/8/layout/list1"/>
    <dgm:cxn modelId="{631E3BB6-BE80-44D9-A10D-E07CC8B7D67D}" type="presParOf" srcId="{062813E3-353D-4BA3-9524-7F29481EB469}" destId="{B780BC50-5E61-42B7-AD81-B98A37860487}" srcOrd="5" destOrd="0" presId="urn:microsoft.com/office/officeart/2005/8/layout/list1"/>
    <dgm:cxn modelId="{650D89E1-2BE8-4FA2-8709-9313264A2E7B}" type="presParOf" srcId="{062813E3-353D-4BA3-9524-7F29481EB469}" destId="{1A81CA91-3007-4DD0-BE71-BAC2EC78EF6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14BDE-C85B-49EA-9098-47CA9EF72A1C}" type="datetimeFigureOut">
              <a:rPr lang="pt-BR" smtClean="0"/>
              <a:t>16/11/2017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0E63C-F66B-45EE-AAD0-AB057F054C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177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0E63C-F66B-45EE-AAD0-AB057F054C8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126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0E63C-F66B-45EE-AAD0-AB057F054C8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2656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0E63C-F66B-45EE-AAD0-AB057F054C8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805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1650" baseline="0">
                <a:solidFill>
                  <a:schemeClr val="tx1">
                    <a:lumMod val="75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B098BA31-3C68-45A6-B01B-AD2E2C942B4E}" type="datetimeFigureOut">
              <a:rPr lang="pt-BR" smtClean="0"/>
              <a:t>16/11/2017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5730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16/11/2017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55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16/11/2017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760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16/11/2017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592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5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16/11/2017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57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16/11/2017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12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860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500"/>
              </a:spcBef>
              <a:buFontTx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16/11/2017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68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16/11/2017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60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16/11/2017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747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buNone/>
              <a:defRPr sz="9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16/11/2017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4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75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16/11/2017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8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60032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098BA31-3C68-45A6-B01B-AD2E2C942B4E}" type="datetimeFigureOut">
              <a:rPr lang="pt-BR" smtClean="0"/>
              <a:t>16/11/2017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021831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630" y="6172201"/>
            <a:ext cx="6858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27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66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spc="-38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5000"/>
        </a:lnSpc>
        <a:spcBef>
          <a:spcPts val="1050"/>
        </a:spcBef>
        <a:spcAft>
          <a:spcPts val="150"/>
        </a:spcAft>
        <a:buClr>
          <a:schemeClr val="accent1"/>
        </a:buClr>
        <a:buSzPct val="80000"/>
        <a:buFont typeface="Arial" pitchFamily="34" charset="0"/>
        <a:buChar char="•"/>
        <a:defRPr sz="1350" kern="1200" spc="8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omments" Target="../comments/comment6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1521024" y="5683156"/>
            <a:ext cx="610195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675" dirty="0">
                <a:latin typeface="Segoe UI Light" panose="020B0502040204020203" pitchFamily="34" charset="0"/>
              </a:rPr>
              <a:t>São Paulo, 22 de maio de 2015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1540374" y="3723836"/>
            <a:ext cx="61019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0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ESCOLA POLITÉCNICA DA UNIVERSIDADE DE SÃO PAULO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825" b="1" dirty="0">
                <a:latin typeface="Segoe UI Light" panose="020B0502040204020203" pitchFamily="34" charset="0"/>
              </a:rPr>
              <a:t>Departamento de Engenharia de Transportes </a:t>
            </a:r>
            <a:r>
              <a:rPr lang="pt-BR" altLang="pt-BR" sz="825" b="1" dirty="0" smtClean="0">
                <a:latin typeface="Segoe UI Light" panose="020B0502040204020203" pitchFamily="34" charset="0"/>
              </a:rPr>
              <a:t>– PTR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800" dirty="0">
                <a:latin typeface="Segoe UI Light" panose="020B0502040204020203" pitchFamily="34" charset="0"/>
              </a:rPr>
              <a:t>Área de Concentração: Sistemas de Informações Espaciais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825" b="1" dirty="0">
              <a:latin typeface="Segoe UI Light" panose="020B0502040204020203" pitchFamily="34" charset="0"/>
            </a:endParaRPr>
          </a:p>
        </p:txBody>
      </p:sp>
      <p:sp>
        <p:nvSpPr>
          <p:cNvPr id="9" name="CaixaDeTexto 4"/>
          <p:cNvSpPr txBox="1">
            <a:spLocks noChangeArrowheads="1"/>
          </p:cNvSpPr>
          <p:nvPr/>
        </p:nvSpPr>
        <p:spPr bwMode="auto">
          <a:xfrm>
            <a:off x="1521023" y="2359633"/>
            <a:ext cx="61019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 Semibold" panose="020B0702040204020203" pitchFamily="34" charset="0"/>
              </a:rPr>
              <a:t>CONTRIBUIÇÃO METODOLÓGICA PARA APLICAÇÃO DE PRIORIDADE SEMAFÓRICA CONDICIONAL EM CORREDORES DE ÔNIBUS</a:t>
            </a: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1898452" y="1203030"/>
            <a:ext cx="534709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050" b="1" dirty="0">
                <a:latin typeface="Segoe UI Semibold" panose="020B0702040204020203" pitchFamily="34" charset="0"/>
              </a:rPr>
              <a:t>LUCIANO PERON</a:t>
            </a:r>
          </a:p>
        </p:txBody>
      </p:sp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1898451" y="4865102"/>
            <a:ext cx="5511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900" dirty="0">
                <a:latin typeface="Segoe UI Light" panose="020B0502040204020203" pitchFamily="34" charset="0"/>
              </a:rPr>
              <a:t>Exame apresentado à Escola Politécnica da Universidade de São Paulo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900" dirty="0">
                <a:latin typeface="Segoe UI Light" panose="020B0502040204020203" pitchFamily="34" charset="0"/>
              </a:rPr>
              <a:t>para obtenção do título de mestre em engenharia de transportes</a:t>
            </a:r>
            <a:r>
              <a:rPr lang="pt-BR" altLang="pt-BR" sz="900" dirty="0" smtClean="0">
                <a:latin typeface="Segoe UI Light" panose="020B0502040204020203" pitchFamily="34" charset="0"/>
              </a:rPr>
              <a:t>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08964" y="100619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35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27273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8614" y="1711230"/>
            <a:ext cx="795883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Estratégias operacionais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tais como: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retorno operacional, injeção de frota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outras, são praticadas isoladamente por operadores e gestores do transporte público. Objetivo principal: redução dos custos operacionais.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planejamento urbano (uso do solo), implantação e gestão do sistema viário,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serviços de transporte público,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operações de trânsito,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serviços emergenciais e outras atividades inter-relacionadas com as condições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mobilidade,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são comumente administradas pelo poder público de forma estanque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Esta forma de organização dos serviços públicos está se tornando alvo de discussões e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deverá sofrer modificações estruturais de acordo com o novo modelo de mobilidade urbana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Medidas de prioridade para 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ônibus: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Principais características e aplicações.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sistemas de prioridade semafórica 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8615" y="1737533"/>
            <a:ext cx="7885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Sistemas Inteligentes de </a:t>
            </a:r>
            <a:r>
              <a:rPr lang="pt-BR" sz="1200" i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Transportes </a:t>
            </a:r>
            <a:r>
              <a:rPr lang="pt-BR" sz="12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(ITS) abrangem uma ampla gama de tecnologias de comunicação e controle que, sendo estas integradas na infraestrutura do sistema de transporte, ajudam no monitoramento e gerenciamento do trânsito, na redução dos congestionamentos, na provisão de rotas alternativas aos usuários, melhoramento da produtividade e ao final, </a:t>
            </a:r>
            <a:r>
              <a:rPr lang="pt-BR" sz="1200" i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geram </a:t>
            </a:r>
            <a:r>
              <a:rPr lang="pt-BR" sz="12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economias de </a:t>
            </a:r>
            <a:r>
              <a:rPr lang="pt-BR" sz="1200" i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vidas, </a:t>
            </a:r>
            <a:r>
              <a:rPr lang="pt-BR" sz="12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 e dinheiro para a </a:t>
            </a:r>
            <a:r>
              <a:rPr lang="pt-BR" sz="1200" i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sociedade </a:t>
            </a:r>
            <a:r>
              <a:rPr lang="pt-BR" sz="9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(ALBORNOZ, </a:t>
            </a:r>
            <a:r>
              <a:rPr lang="pt-BR" sz="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2005).</a:t>
            </a:r>
            <a:endParaRPr lang="pt-BR" sz="900" dirty="0"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t="12153" b="7431"/>
          <a:stretch/>
        </p:blipFill>
        <p:spPr>
          <a:xfrm>
            <a:off x="653931" y="3340315"/>
            <a:ext cx="7595299" cy="3261681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68615" y="2611779"/>
            <a:ext cx="8456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 </a:t>
            </a: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necessários três 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componentes </a:t>
            </a:r>
            <a:r>
              <a:rPr lang="pt-BR" sz="1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(atores)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as funcionalidades ITS possam ser 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aplicadas:</a:t>
            </a:r>
          </a:p>
          <a:p>
            <a:pPr algn="ctr"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VEÍCULO, USUÁRIO, 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OPERADOR. </a:t>
            </a:r>
            <a:r>
              <a:rPr lang="en-US" sz="1200" b="1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pt-BR" sz="12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7151995" y="3033339"/>
            <a:ext cx="9925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(APTA, 2010</a:t>
            </a:r>
            <a:r>
              <a:rPr lang="pt-BR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pt-BR" sz="1000" dirty="0"/>
          </a:p>
        </p:txBody>
      </p:sp>
      <p:sp>
        <p:nvSpPr>
          <p:cNvPr id="14" name="Retângulo 13"/>
          <p:cNvSpPr/>
          <p:nvPr/>
        </p:nvSpPr>
        <p:spPr>
          <a:xfrm>
            <a:off x="6572169" y="6368119"/>
            <a:ext cx="1677061" cy="294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Adaptado de APTA (2010)</a:t>
            </a:r>
            <a:endParaRPr lang="pt-BR" sz="1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3435658" y="5894773"/>
            <a:ext cx="727969" cy="76797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5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567264"/>
              </p:ext>
            </p:extLst>
          </p:nvPr>
        </p:nvGraphicFramePr>
        <p:xfrm>
          <a:off x="535782" y="1924050"/>
          <a:ext cx="7600949" cy="367069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091603"/>
                <a:gridCol w="2050646"/>
                <a:gridCol w="3458700"/>
              </a:tblGrid>
              <a:tr h="3119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Isolado</a:t>
                      </a:r>
                      <a:endParaRPr kumimoji="0" lang="pt-BR" alt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Coordenado</a:t>
                      </a:r>
                      <a:endParaRPr kumimoji="0" lang="pt-BR" alt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Centralizado (controle por área)</a:t>
                      </a:r>
                      <a:endParaRPr kumimoji="0" lang="pt-BR" alt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57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Atuação independente dos semáforos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Coordenação do tráfego conforme parâmetros: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Opera com 3 estratégias: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15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Não há necessariamente sincronismo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de verde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sng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fixo:</a:t>
                      </a: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Planos semafóricos são implantados de acordo com uma tabela horária.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1537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de ciclo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sng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Seleção dinâmica:</a:t>
                      </a: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Planos semafóricos armazenados num computador que seleciona a programação mais adequada conforme o fluxo da via.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Requer detectores.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1537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Vias arteriais (onda verde)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sng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Real:</a:t>
                      </a: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Planos semafóricos são ajustados dinamicamente conforme a demanda de veículos capturada pelos detectores.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Planos são continuamente ajustados.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Duas estratégias de prioridade: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Passiva e Adaptativa.</a:t>
                      </a:r>
                      <a:endParaRPr kumimoji="0" lang="pt-BR" alt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etângulo 5"/>
          <p:cNvSpPr>
            <a:spLocks noChangeArrowheads="1"/>
          </p:cNvSpPr>
          <p:nvPr/>
        </p:nvSpPr>
        <p:spPr bwMode="auto">
          <a:xfrm>
            <a:off x="544116" y="1557874"/>
            <a:ext cx="65889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Formas de Controle Semafórico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386887" y="5648718"/>
            <a:ext cx="16017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(CUNTO E LOUREIRO, 2011)</a:t>
            </a:r>
            <a:endParaRPr lang="pt-BR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4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/>
          <p:cNvSpPr txBox="1">
            <a:spLocks noChangeArrowheads="1"/>
          </p:cNvSpPr>
          <p:nvPr/>
        </p:nvSpPr>
        <p:spPr bwMode="auto">
          <a:xfrm>
            <a:off x="573088" y="2178879"/>
            <a:ext cx="7671197" cy="220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Passiva</a:t>
            </a:r>
          </a:p>
          <a:p>
            <a:pPr marL="171450" indent="-171450" algn="just" eaLnBrk="1" hangingPunct="1">
              <a:buFont typeface="Wingdings" panose="05000000000000000000" pitchFamily="2" charset="2"/>
              <a:buChar char="ü"/>
            </a:pP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Ajuste manual da programação semafórica ou com auxílio de programas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específicos;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prioridade passiva é mais indicada para corredores onde os tempos de embarque/desembarque não variam muito (NETO, 2004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);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Segundo Gardner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al.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(2009), embora a estratégia passiva não requeira modificações na infraestrutura, os benefícios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obtidos são modestos e por isso não são amplamente implantados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468615" y="1696583"/>
            <a:ext cx="65889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Formas de Prioridade 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Semafórica: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91478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7"/>
          <p:cNvSpPr txBox="1">
            <a:spLocks noChangeArrowheads="1"/>
          </p:cNvSpPr>
          <p:nvPr/>
        </p:nvSpPr>
        <p:spPr bwMode="auto">
          <a:xfrm>
            <a:off x="468615" y="2068817"/>
            <a:ext cx="3640231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Adaptativa (ativa)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Tipo de estratégia mais difundida nos Estados Unidos e demonstrou impactos positivos quanto a qualidade dos serviços prestados (Li </a:t>
            </a:r>
            <a:r>
              <a:rPr lang="pt-BR" altLang="pt-BR" sz="12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</a:t>
            </a: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., 2010).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Dois algoritmos: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Incondicional </a:t>
            </a:r>
            <a:r>
              <a:rPr lang="pt-BR" altLang="pt-BR" sz="135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Condicional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Incondicional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Nenhuma restrição de variáveis de controle,  sendo também conhecida como prioridade absoluta.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Riscos: Prioridade para veículos que não </a:t>
            </a: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precisam: aderentes </a:t>
            </a: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à programação, fora de serviço ou de outros sistemas (USDOT e FTA,  2008). </a:t>
            </a: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Pode causar sérios impactos nas vias não priorizadas.</a:t>
            </a: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46" y="1743075"/>
            <a:ext cx="3996929" cy="36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13"/>
          <p:cNvSpPr>
            <a:spLocks noChangeArrowheads="1"/>
          </p:cNvSpPr>
          <p:nvPr/>
        </p:nvSpPr>
        <p:spPr bwMode="auto">
          <a:xfrm>
            <a:off x="6446346" y="5380435"/>
            <a:ext cx="16594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dirty="0"/>
              <a:t>EKEILA, SAYED, ESAWEY, (2009)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5244353" y="4246960"/>
            <a:ext cx="2644728" cy="0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17"/>
          <p:cNvSpPr txBox="1">
            <a:spLocks noChangeArrowheads="1"/>
          </p:cNvSpPr>
          <p:nvPr/>
        </p:nvSpPr>
        <p:spPr bwMode="auto">
          <a:xfrm>
            <a:off x="6446346" y="4016128"/>
            <a:ext cx="11015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dirty="0"/>
              <a:t>Sistema semafórico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auto">
          <a:xfrm>
            <a:off x="468615" y="1696583"/>
            <a:ext cx="65889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Formas de Prioridade 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Semafórica: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7601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/>
          <a:stretch>
            <a:fillRect/>
          </a:stretch>
        </p:blipFill>
        <p:spPr bwMode="auto">
          <a:xfrm>
            <a:off x="1640582" y="2471663"/>
            <a:ext cx="5047933" cy="137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9"/>
          <p:cNvSpPr>
            <a:spLocks noChangeArrowheads="1"/>
          </p:cNvSpPr>
          <p:nvPr/>
        </p:nvSpPr>
        <p:spPr bwMode="auto">
          <a:xfrm>
            <a:off x="1720037" y="2169244"/>
            <a:ext cx="49684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Extensão do verde:</a:t>
            </a:r>
          </a:p>
        </p:txBody>
      </p:sp>
      <p:pic>
        <p:nvPicPr>
          <p:cNvPr id="6" name="Imagem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2"/>
          <a:stretch>
            <a:fillRect/>
          </a:stretch>
        </p:blipFill>
        <p:spPr bwMode="auto">
          <a:xfrm>
            <a:off x="1640582" y="4617082"/>
            <a:ext cx="5047933" cy="131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17"/>
          <p:cNvSpPr>
            <a:spLocks noChangeArrowheads="1"/>
          </p:cNvSpPr>
          <p:nvPr/>
        </p:nvSpPr>
        <p:spPr bwMode="auto">
          <a:xfrm>
            <a:off x="5680372" y="5938676"/>
            <a:ext cx="10134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(ALEMÁN, 2013</a:t>
            </a:r>
            <a:r>
              <a:rPr lang="pt-BR" altLang="pt-BR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8" name="Retângulo 10"/>
          <p:cNvSpPr>
            <a:spLocks noChangeArrowheads="1"/>
          </p:cNvSpPr>
          <p:nvPr/>
        </p:nvSpPr>
        <p:spPr bwMode="auto">
          <a:xfrm>
            <a:off x="1774806" y="4005187"/>
            <a:ext cx="496847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Interrupção do vermelho ou </a:t>
            </a:r>
            <a:endParaRPr lang="pt-BR" altLang="pt-BR" sz="135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antecipação </a:t>
            </a:r>
            <a:r>
              <a:rPr lang="pt-BR" altLang="pt-BR" sz="13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 verde:</a:t>
            </a: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500658" y="1557874"/>
            <a:ext cx="65889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Estratégias de Prioridade Semafórica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04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/>
          <p:cNvSpPr txBox="1">
            <a:spLocks noChangeArrowheads="1"/>
          </p:cNvSpPr>
          <p:nvPr/>
        </p:nvSpPr>
        <p:spPr bwMode="auto">
          <a:xfrm>
            <a:off x="500837" y="1731963"/>
            <a:ext cx="7461647" cy="368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Condicional: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Conceitos fundamentais: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Evita 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impactos negativos para a corrente do tráfego não 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priorizado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(FURTH E MULLER, 2002);</a:t>
            </a: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Deve-se limitar a frequência de prioridade para ônibus </a:t>
            </a:r>
            <a:r>
              <a:rPr lang="pt-BR" alt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USDOT e 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FTA, 2008);</a:t>
            </a:r>
            <a:endParaRPr lang="pt-BR" altLang="pt-BR" sz="11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endParaRPr lang="pt-BR" altLang="pt-BR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Gerar prioridade apenas para os veículos que atendam critérios pré-estabelecidos, tais como: aderência à programação horária ou ocupação de passageiros nos veículos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Integração do controle semafórico em tempo real a sistemas de informação e identificação/localização automática de veículos </a:t>
            </a:r>
            <a:r>
              <a:rPr lang="pt-BR" alt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(AVI/AVL - Automatic Vehicle </a:t>
            </a:r>
            <a:r>
              <a:rPr lang="pt-BR" altLang="pt-BR" sz="14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Identification</a:t>
            </a:r>
            <a:r>
              <a:rPr lang="pt-BR" alt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Automatic Vehicle Location)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para propor um sistema de prioridade inteligente.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8" name="Retângulo 7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3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t="8234" r="8723" b="20348"/>
          <a:stretch>
            <a:fillRect/>
          </a:stretch>
        </p:blipFill>
        <p:spPr bwMode="auto">
          <a:xfrm>
            <a:off x="798910" y="1935956"/>
            <a:ext cx="6588919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6"/>
          <p:cNvSpPr>
            <a:spLocks noChangeArrowheads="1"/>
          </p:cNvSpPr>
          <p:nvPr/>
        </p:nvSpPr>
        <p:spPr bwMode="auto">
          <a:xfrm>
            <a:off x="5657850" y="5337572"/>
            <a:ext cx="16914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/>
              <a:t>Adaptado de ITS America (2005)</a:t>
            </a:r>
          </a:p>
        </p:txBody>
      </p:sp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544117" y="1558528"/>
            <a:ext cx="3429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Condicional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8" name="Retângulo 7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4" name="Retângulo 3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575771" y="1809957"/>
            <a:ext cx="4360296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Condicional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Portland, EUA.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Características: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 corredores;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250 interseções;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650 veículos;</a:t>
            </a:r>
          </a:p>
          <a:p>
            <a:pPr marL="171450" indent="-17145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Condicionantes do TSP: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Apenas veículos pertencentes ao sistema municipal;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Veículos em operação regular;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 as portas fechadas;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Atraso mínimo: 30 segundos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Extensão dos tempos de verde: 7 a 10 segundos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784" y="2090738"/>
            <a:ext cx="4261000" cy="218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946535" y="4219601"/>
            <a:ext cx="21980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Adaptado </a:t>
            </a: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Gardner </a:t>
            </a:r>
            <a:r>
              <a:rPr lang="pt-BR" sz="105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</a:t>
            </a: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(2009)</a:t>
            </a:r>
            <a:endParaRPr lang="pt-BR" sz="10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507263" y="1832699"/>
            <a:ext cx="2878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 do TSP em Portland, EUA</a:t>
            </a:r>
          </a:p>
        </p:txBody>
      </p:sp>
    </p:spTree>
    <p:extLst>
      <p:ext uri="{BB962C8B-B14F-4D97-AF65-F5344CB8AC3E}">
        <p14:creationId xmlns:p14="http://schemas.microsoft.com/office/powerpoint/2010/main" val="414260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4" name="Retângulo 3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8"/>
          <p:cNvSpPr txBox="1">
            <a:spLocks noChangeArrowheads="1"/>
          </p:cNvSpPr>
          <p:nvPr/>
        </p:nvSpPr>
        <p:spPr bwMode="auto">
          <a:xfrm>
            <a:off x="575771" y="1809957"/>
            <a:ext cx="3454362" cy="318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Condicional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Exemplo de Portland, EUA.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Resultados: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14% de redução dos tempos de viagem</a:t>
            </a: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dos atrasos entre 2 e 13 segundos;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da variabilidade dos tempos de viagem</a:t>
            </a: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Impactos pouco significativos para os modos não priorizados.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Imagem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74" y="1696583"/>
            <a:ext cx="4673241" cy="4904110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4200525" y="6375378"/>
            <a:ext cx="21980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Adaptado </a:t>
            </a: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Gardner </a:t>
            </a:r>
            <a:r>
              <a:rPr lang="pt-BR" sz="105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</a:t>
            </a: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(2009)</a:t>
            </a:r>
            <a:endParaRPr lang="pt-BR" sz="10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49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1223" y="3187341"/>
            <a:ext cx="7541623" cy="1637210"/>
          </a:xfrm>
        </p:spPr>
        <p:txBody>
          <a:bodyPr/>
          <a:lstStyle/>
          <a:p>
            <a:r>
              <a:rPr lang="pt-BR" dirty="0"/>
              <a:t>http://www.</a:t>
            </a:r>
            <a:r>
              <a:rPr lang="pt-BR" b="1" dirty="0">
                <a:solidFill>
                  <a:srgbClr val="FF0000"/>
                </a:solidFill>
              </a:rPr>
              <a:t>teses.usp.br</a:t>
            </a:r>
            <a:r>
              <a:rPr lang="pt-BR" dirty="0"/>
              <a:t>/teses/disponiveis/3/3138/tde-05112015-103715/pt-br.php</a:t>
            </a:r>
          </a:p>
        </p:txBody>
      </p:sp>
      <p:sp>
        <p:nvSpPr>
          <p:cNvPr id="4" name="CaixaDeTexto 4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 Semibold" panose="020B0702040204020203" pitchFamily="34" charset="0"/>
              </a:rPr>
              <a:t>CONTRIBUIÇÃO METODOLÓGICA PARA APLICAÇÃO DE PRIORIDADE SEMAFÓRICA CONDICIONAL EM CORREDORES DE ÔNIBUS</a:t>
            </a:r>
          </a:p>
        </p:txBody>
      </p:sp>
    </p:spTree>
    <p:extLst>
      <p:ext uri="{BB962C8B-B14F-4D97-AF65-F5344CB8AC3E}">
        <p14:creationId xmlns:p14="http://schemas.microsoft.com/office/powerpoint/2010/main" val="1085407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535782" y="1928946"/>
            <a:ext cx="6426994" cy="372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resultados divulgados nos estudos devem ser vistos com cautela.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sistemas de transporte são diferentes (volumes, frequências);</a:t>
            </a: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Área de cobertura (quantidade de interseções);</a:t>
            </a: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Condições de tráfego (volumes e segregações);</a:t>
            </a: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Tecnologias empregadas (detecção, estratégias e veículos).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Apesar das particularidades o </a:t>
            </a: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TSP condicional </a:t>
            </a:r>
            <a:r>
              <a:rPr lang="pt-BR" alt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geralmente resulta em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Aumento da velocidade média dos 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ônibus; </a:t>
            </a: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 tempos de viagem;</a:t>
            </a: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Menores impactos 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o tráfego não priorizado.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sistemas de prioridade semafórica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medidas de </a:t>
            </a:r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1200" dirty="0"/>
          </a:p>
        </p:txBody>
      </p:sp>
      <p:sp>
        <p:nvSpPr>
          <p:cNvPr id="7" name="Retângulo 6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Microssimulação (Ferramenta de Análise)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Características do software</a:t>
            </a:r>
            <a:endParaRPr lang="pt-BR" sz="1200" dirty="0"/>
          </a:p>
        </p:txBody>
      </p:sp>
      <p:sp>
        <p:nvSpPr>
          <p:cNvPr id="7" name="Retângulo 6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Fluxograma: Processo 8"/>
          <p:cNvSpPr/>
          <p:nvPr/>
        </p:nvSpPr>
        <p:spPr>
          <a:xfrm>
            <a:off x="3734396" y="3750626"/>
            <a:ext cx="1241822" cy="1835944"/>
          </a:xfrm>
          <a:prstGeom prst="flowChartProcess">
            <a:avLst/>
          </a:prstGeom>
          <a:solidFill>
            <a:schemeClr val="bg2"/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5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Fluxograma: Processo 9"/>
          <p:cNvSpPr/>
          <p:nvPr/>
        </p:nvSpPr>
        <p:spPr>
          <a:xfrm>
            <a:off x="3734396" y="2130185"/>
            <a:ext cx="1241822" cy="540544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VISSIM</a:t>
            </a:r>
          </a:p>
        </p:txBody>
      </p:sp>
      <p:sp>
        <p:nvSpPr>
          <p:cNvPr id="11" name="Fluxograma: Processo 10"/>
          <p:cNvSpPr/>
          <p:nvPr/>
        </p:nvSpPr>
        <p:spPr>
          <a:xfrm>
            <a:off x="1648421" y="2994579"/>
            <a:ext cx="1241822" cy="540544"/>
          </a:xfrm>
          <a:prstGeom prst="flowChart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SIMULADOR DE TRÁFEGO</a:t>
            </a:r>
          </a:p>
        </p:txBody>
      </p:sp>
      <p:sp>
        <p:nvSpPr>
          <p:cNvPr id="12" name="Fluxograma: Processo 11"/>
          <p:cNvSpPr/>
          <p:nvPr/>
        </p:nvSpPr>
        <p:spPr>
          <a:xfrm>
            <a:off x="5919193" y="2994579"/>
            <a:ext cx="1241822" cy="540544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GERADOR DE ESTADO SEMAFÓRICO</a:t>
            </a:r>
          </a:p>
        </p:txBody>
      </p:sp>
      <p:sp>
        <p:nvSpPr>
          <p:cNvPr id="13" name="CaixaDeTexto 10"/>
          <p:cNvSpPr txBox="1">
            <a:spLocks noChangeArrowheads="1"/>
          </p:cNvSpPr>
          <p:nvPr/>
        </p:nvSpPr>
        <p:spPr bwMode="auto">
          <a:xfrm>
            <a:off x="1628181" y="4386693"/>
            <a:ext cx="1404552" cy="253916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modelos psicofísicos</a:t>
            </a:r>
          </a:p>
        </p:txBody>
      </p:sp>
      <p:cxnSp>
        <p:nvCxnSpPr>
          <p:cNvPr id="14" name="Conector angulado 13"/>
          <p:cNvCxnSpPr>
            <a:stCxn id="10" idx="2"/>
            <a:endCxn id="11" idx="0"/>
          </p:cNvCxnSpPr>
          <p:nvPr/>
        </p:nvCxnSpPr>
        <p:spPr>
          <a:xfrm rot="5400000">
            <a:off x="3149799" y="1789666"/>
            <a:ext cx="323850" cy="208597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do 14"/>
          <p:cNvCxnSpPr>
            <a:stCxn id="10" idx="2"/>
            <a:endCxn id="12" idx="0"/>
          </p:cNvCxnSpPr>
          <p:nvPr/>
        </p:nvCxnSpPr>
        <p:spPr>
          <a:xfrm rot="16200000" flipH="1">
            <a:off x="5285185" y="1740255"/>
            <a:ext cx="323850" cy="218479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6590706" y="4656096"/>
            <a:ext cx="0" cy="440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uxograma: Processo 16"/>
          <p:cNvSpPr/>
          <p:nvPr/>
        </p:nvSpPr>
        <p:spPr>
          <a:xfrm>
            <a:off x="1034059" y="3757770"/>
            <a:ext cx="2483644" cy="588169"/>
          </a:xfrm>
          <a:prstGeom prst="flowChartProcess">
            <a:avLst/>
          </a:prstGeom>
          <a:solidFill>
            <a:schemeClr val="bg2"/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5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Fluxograma: Processo 17"/>
          <p:cNvSpPr/>
          <p:nvPr/>
        </p:nvSpPr>
        <p:spPr>
          <a:xfrm>
            <a:off x="1081683" y="3816110"/>
            <a:ext cx="1152525" cy="452438"/>
          </a:xfrm>
          <a:prstGeom prst="flowChart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Car-following</a:t>
            </a:r>
          </a:p>
        </p:txBody>
      </p:sp>
      <p:sp>
        <p:nvSpPr>
          <p:cNvPr id="19" name="Fluxograma: Processo 18"/>
          <p:cNvSpPr/>
          <p:nvPr/>
        </p:nvSpPr>
        <p:spPr>
          <a:xfrm>
            <a:off x="2310408" y="3812538"/>
            <a:ext cx="1153716" cy="452438"/>
          </a:xfrm>
          <a:prstGeom prst="flowChart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Lane-changing</a:t>
            </a:r>
          </a:p>
        </p:txBody>
      </p:sp>
      <p:cxnSp>
        <p:nvCxnSpPr>
          <p:cNvPr id="20" name="Conector de seta reta 19"/>
          <p:cNvCxnSpPr>
            <a:stCxn id="11" idx="2"/>
            <a:endCxn id="17" idx="0"/>
          </p:cNvCxnSpPr>
          <p:nvPr/>
        </p:nvCxnSpPr>
        <p:spPr>
          <a:xfrm>
            <a:off x="2268737" y="3535123"/>
            <a:ext cx="7144" cy="222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9"/>
          <p:cNvSpPr txBox="1">
            <a:spLocks noChangeArrowheads="1"/>
          </p:cNvSpPr>
          <p:nvPr/>
        </p:nvSpPr>
        <p:spPr bwMode="auto">
          <a:xfrm>
            <a:off x="5809082" y="4389860"/>
            <a:ext cx="1563248" cy="253916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estratégias semafóricas</a:t>
            </a:r>
            <a:endParaRPr lang="pt-BR" altLang="pt-BR" sz="1050" b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Fluxograma: Processo 21"/>
          <p:cNvSpPr/>
          <p:nvPr/>
        </p:nvSpPr>
        <p:spPr>
          <a:xfrm>
            <a:off x="5300068" y="3748245"/>
            <a:ext cx="2484834" cy="588169"/>
          </a:xfrm>
          <a:prstGeom prst="flowChartProcess">
            <a:avLst/>
          </a:prstGeom>
          <a:solidFill>
            <a:schemeClr val="bg2"/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5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Fluxograma: Processo 22"/>
          <p:cNvSpPr/>
          <p:nvPr/>
        </p:nvSpPr>
        <p:spPr>
          <a:xfrm>
            <a:off x="5353646" y="3806585"/>
            <a:ext cx="1153716" cy="45243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 Fixo</a:t>
            </a:r>
          </a:p>
        </p:txBody>
      </p:sp>
      <p:sp>
        <p:nvSpPr>
          <p:cNvPr id="24" name="Fluxograma: Processo 23"/>
          <p:cNvSpPr/>
          <p:nvPr/>
        </p:nvSpPr>
        <p:spPr>
          <a:xfrm>
            <a:off x="6590706" y="3801822"/>
            <a:ext cx="1152525" cy="45243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Adaptativo</a:t>
            </a:r>
          </a:p>
        </p:txBody>
      </p:sp>
      <p:sp>
        <p:nvSpPr>
          <p:cNvPr id="25" name="Fluxograma: Processo 24"/>
          <p:cNvSpPr/>
          <p:nvPr/>
        </p:nvSpPr>
        <p:spPr>
          <a:xfrm>
            <a:off x="3734396" y="2994579"/>
            <a:ext cx="1241822" cy="54054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REDE DE SIMULAÇÃO</a:t>
            </a:r>
          </a:p>
        </p:txBody>
      </p:sp>
      <p:cxnSp>
        <p:nvCxnSpPr>
          <p:cNvPr id="26" name="Conector de seta reta 25"/>
          <p:cNvCxnSpPr>
            <a:stCxn id="10" idx="2"/>
            <a:endCxn id="25" idx="0"/>
          </p:cNvCxnSpPr>
          <p:nvPr/>
        </p:nvCxnSpPr>
        <p:spPr>
          <a:xfrm>
            <a:off x="4354712" y="2670729"/>
            <a:ext cx="0" cy="323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uxograma: Processo 26"/>
          <p:cNvSpPr/>
          <p:nvPr/>
        </p:nvSpPr>
        <p:spPr>
          <a:xfrm>
            <a:off x="3857031" y="3812671"/>
            <a:ext cx="996553" cy="226219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Links</a:t>
            </a:r>
          </a:p>
        </p:txBody>
      </p:sp>
      <p:sp>
        <p:nvSpPr>
          <p:cNvPr id="28" name="Fluxograma: Processo 27"/>
          <p:cNvSpPr/>
          <p:nvPr/>
        </p:nvSpPr>
        <p:spPr>
          <a:xfrm>
            <a:off x="3857031" y="4116016"/>
            <a:ext cx="996553" cy="27384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Conectores</a:t>
            </a:r>
          </a:p>
        </p:txBody>
      </p:sp>
      <p:sp>
        <p:nvSpPr>
          <p:cNvPr id="29" name="Fluxograma: Processo 28"/>
          <p:cNvSpPr/>
          <p:nvPr/>
        </p:nvSpPr>
        <p:spPr>
          <a:xfrm>
            <a:off x="3857031" y="4481670"/>
            <a:ext cx="996553" cy="348853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Pontos de Parada</a:t>
            </a:r>
          </a:p>
        </p:txBody>
      </p:sp>
      <p:sp>
        <p:nvSpPr>
          <p:cNvPr id="30" name="Fluxograma: Processo 29"/>
          <p:cNvSpPr/>
          <p:nvPr/>
        </p:nvSpPr>
        <p:spPr>
          <a:xfrm>
            <a:off x="3857031" y="4918629"/>
            <a:ext cx="996553" cy="23574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Semáforos</a:t>
            </a:r>
          </a:p>
        </p:txBody>
      </p:sp>
      <p:sp>
        <p:nvSpPr>
          <p:cNvPr id="31" name="Fluxograma: Processo 30"/>
          <p:cNvSpPr/>
          <p:nvPr/>
        </p:nvSpPr>
        <p:spPr>
          <a:xfrm>
            <a:off x="3841552" y="5242479"/>
            <a:ext cx="996554" cy="23574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Demanda</a:t>
            </a:r>
          </a:p>
        </p:txBody>
      </p:sp>
      <p:cxnSp>
        <p:nvCxnSpPr>
          <p:cNvPr id="32" name="Conector de seta reta 31"/>
          <p:cNvCxnSpPr>
            <a:stCxn id="25" idx="2"/>
            <a:endCxn id="9" idx="0"/>
          </p:cNvCxnSpPr>
          <p:nvPr/>
        </p:nvCxnSpPr>
        <p:spPr>
          <a:xfrm>
            <a:off x="4354712" y="3535122"/>
            <a:ext cx="0" cy="215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uxograma: Processo 32"/>
          <p:cNvSpPr/>
          <p:nvPr/>
        </p:nvSpPr>
        <p:spPr>
          <a:xfrm>
            <a:off x="6013848" y="5096759"/>
            <a:ext cx="1153716" cy="45243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Módulo Externo VISVAP</a:t>
            </a:r>
            <a:endParaRPr lang="pt-BR" sz="1050" i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4" name="Conector de seta reta 33"/>
          <p:cNvCxnSpPr/>
          <p:nvPr/>
        </p:nvCxnSpPr>
        <p:spPr>
          <a:xfrm>
            <a:off x="6535937" y="3535637"/>
            <a:ext cx="7144" cy="222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4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Hipótese considerada</a:t>
            </a:r>
            <a:endParaRPr lang="pt-BR" sz="1200" dirty="0"/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49727434"/>
              </p:ext>
            </p:extLst>
          </p:nvPr>
        </p:nvGraphicFramePr>
        <p:xfrm>
          <a:off x="110067" y="1332417"/>
          <a:ext cx="8221133" cy="542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Variáveis Utilizadas</a:t>
            </a:r>
            <a:endParaRPr lang="pt-BR" sz="1200" dirty="0"/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468615" y="1484313"/>
            <a:ext cx="7816683" cy="506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450"/>
              </a:spcBef>
              <a:buNone/>
            </a:pPr>
            <a:r>
              <a:rPr lang="pt-BR" altLang="pt-BR" sz="1400" b="1" dirty="0">
                <a:latin typeface="Segoe UI Light" panose="020B0502040204020203" pitchFamily="34" charset="0"/>
              </a:rPr>
              <a:t>Transporte coletivo: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Linhas SPTrans que circulam no corredor (49 linhas);</a:t>
            </a:r>
          </a:p>
          <a:p>
            <a:pPr lvl="2" eaLnBrk="1" hangingPunct="1">
              <a:spcBef>
                <a:spcPts val="450"/>
              </a:spcBef>
              <a:buFontTx/>
              <a:buChar char="o"/>
            </a:pPr>
            <a:r>
              <a:rPr lang="pt-BR" altLang="pt-BR" sz="1400" dirty="0">
                <a:latin typeface="Segoe UI Light" panose="020B0502040204020203" pitchFamily="34" charset="0"/>
              </a:rPr>
              <a:t>Informações operacionais: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Tipo </a:t>
            </a:r>
            <a:r>
              <a:rPr lang="pt-BR" altLang="pt-BR" sz="1400" dirty="0">
                <a:latin typeface="Segoe UI Light" panose="020B0502040204020203" pitchFamily="34" charset="0"/>
              </a:rPr>
              <a:t>de veículo,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Frequências </a:t>
            </a:r>
            <a:r>
              <a:rPr lang="pt-BR" altLang="pt-BR" sz="1400" dirty="0">
                <a:latin typeface="Segoe UI Light" panose="020B0502040204020203" pitchFamily="34" charset="0"/>
              </a:rPr>
              <a:t>(hora/pico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), Velocidade Média;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Cadastramento dos pontos de parada (tamanho dos baias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);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Dados do Sistema Integrado de Monitoramento da SPtrans.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eaLnBrk="1" hangingPunct="1">
              <a:spcBef>
                <a:spcPts val="450"/>
              </a:spcBef>
              <a:buNone/>
            </a:pPr>
            <a:r>
              <a:rPr lang="pt-BR" altLang="pt-BR" sz="1400" b="1" dirty="0" smtClean="0">
                <a:latin typeface="Segoe UI Light" panose="020B0502040204020203" pitchFamily="34" charset="0"/>
              </a:rPr>
              <a:t>Tráfego Geral:</a:t>
            </a:r>
            <a:endParaRPr lang="pt-BR" altLang="pt-BR" sz="1400" b="1" dirty="0">
              <a:latin typeface="Segoe UI Light" panose="020B0502040204020203" pitchFamily="34" charset="0"/>
            </a:endParaRP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Contagens veiculares classificadas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por movimento - CET/SP;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Pesquisa de velocidade de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retardamento - CET/SP;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Planos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semafóricos - CET/SP.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eaLnBrk="1" hangingPunct="1">
              <a:spcBef>
                <a:spcPts val="450"/>
              </a:spcBef>
              <a:buNone/>
            </a:pPr>
            <a:r>
              <a:rPr lang="pt-BR" altLang="pt-BR" sz="1400" b="1" dirty="0" smtClean="0">
                <a:latin typeface="Segoe UI Light" panose="020B0502040204020203" pitchFamily="34" charset="0"/>
              </a:rPr>
              <a:t>Sistema </a:t>
            </a:r>
            <a:r>
              <a:rPr lang="pt-BR" altLang="pt-BR" sz="1400" b="1" dirty="0">
                <a:latin typeface="Segoe UI Light" panose="020B0502040204020203" pitchFamily="34" charset="0"/>
              </a:rPr>
              <a:t>Viário: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Largura das vias;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Quantidade de faixas;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Vias segregadas, conversões e mãos de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direção;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Localização dos Semáforos. </a:t>
            </a:r>
          </a:p>
          <a:p>
            <a:pPr marL="0" lvl="1" indent="0" eaLnBrk="1" hangingPunct="1">
              <a:spcBef>
                <a:spcPts val="450"/>
              </a:spcBef>
              <a:buNone/>
            </a:pPr>
            <a:r>
              <a:rPr lang="pt-BR" altLang="pt-BR" sz="1400" b="1" dirty="0">
                <a:latin typeface="Segoe UI Light" panose="020B0502040204020203" pitchFamily="34" charset="0"/>
              </a:rPr>
              <a:t>Softwares Utilizados: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Google Earth/</a:t>
            </a:r>
            <a:r>
              <a:rPr lang="pt-BR" altLang="pt-BR" sz="1400" dirty="0" err="1" smtClean="0">
                <a:latin typeface="Segoe UI Light" panose="020B0502040204020203" pitchFamily="34" charset="0"/>
              </a:rPr>
              <a:t>Maps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 - Livre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Google </a:t>
            </a:r>
            <a:r>
              <a:rPr lang="pt-BR" altLang="pt-BR" sz="1400" dirty="0" err="1" smtClean="0">
                <a:latin typeface="Segoe UI Light" panose="020B0502040204020203" pitchFamily="34" charset="0"/>
              </a:rPr>
              <a:t>Fusion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 </a:t>
            </a:r>
            <a:r>
              <a:rPr lang="pt-BR" altLang="pt-BR" sz="1400" dirty="0" err="1" smtClean="0">
                <a:latin typeface="Segoe UI Light" panose="020B0502040204020203" pitchFamily="34" charset="0"/>
              </a:rPr>
              <a:t>Tables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 – Livre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PTV/VISSIM – Licença Acadêmica Temporária</a:t>
            </a:r>
            <a:endParaRPr lang="pt-BR" altLang="pt-BR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35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Especificação do corredor a ser estudado</a:t>
            </a:r>
            <a:endParaRPr lang="pt-BR" sz="1200" dirty="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aixaDeTexto 8"/>
          <p:cNvSpPr txBox="1">
            <a:spLocks noChangeArrowheads="1"/>
          </p:cNvSpPr>
          <p:nvPr/>
        </p:nvSpPr>
        <p:spPr bwMode="auto">
          <a:xfrm>
            <a:off x="479951" y="1332417"/>
            <a:ext cx="66424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Corredor Analisado: Corredor  Campo Limpo - Rebouças - Centro</a:t>
            </a:r>
          </a:p>
        </p:txBody>
      </p:sp>
      <p:pic>
        <p:nvPicPr>
          <p:cNvPr id="8" name="Imagem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t="20567" r="18509" b="16379"/>
          <a:stretch>
            <a:fillRect/>
          </a:stretch>
        </p:blipFill>
        <p:spPr bwMode="auto">
          <a:xfrm>
            <a:off x="573088" y="1696583"/>
            <a:ext cx="7846642" cy="457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3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Especificação do corredor a ser estudado</a:t>
            </a:r>
            <a:endParaRPr lang="pt-BR" sz="1200" dirty="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841793"/>
              </p:ext>
            </p:extLst>
          </p:nvPr>
        </p:nvGraphicFramePr>
        <p:xfrm>
          <a:off x="468615" y="1696584"/>
          <a:ext cx="7964186" cy="3882623"/>
        </p:xfrm>
        <a:graphic>
          <a:graphicData uri="http://schemas.openxmlformats.org/drawingml/2006/table">
            <a:tbl>
              <a:tblPr/>
              <a:tblGrid>
                <a:gridCol w="3370645"/>
                <a:gridCol w="1530156"/>
                <a:gridCol w="1533229"/>
                <a:gridCol w="1530156"/>
              </a:tblGrid>
              <a:tr h="324631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CORREDOR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CAMPO LIMPO-REBOUÇAS-CENTRO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246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Bairro Centro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Centro Bairro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Total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Extensão (km)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Frota Pico Manhã (5:00 às 7:59)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374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226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600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Frota Pico Tarde (15:00 às 18:59)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364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343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707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5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Passageiros transportados (média /dia/ útil)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150.438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127.933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278.371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Passageiro Pico Manhã (5:00 às 7:59)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46.373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18.223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64.596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Fator hora Pico Manhã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30%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7,8%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23%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Passageiro Pico Tarde (15:00 às 18:59)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33.153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42.457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75.610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Fator hora Pico Tarde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22%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33%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27%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médio de percurso (minutos)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59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61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60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Velocidade Média (km/h)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CaixaDeTexto 8"/>
          <p:cNvSpPr txBox="1">
            <a:spLocks noChangeArrowheads="1"/>
          </p:cNvSpPr>
          <p:nvPr/>
        </p:nvSpPr>
        <p:spPr bwMode="auto">
          <a:xfrm>
            <a:off x="479951" y="1332417"/>
            <a:ext cx="66424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Corredor Analisado: Corredor  Campo Limpo - Rebouças - Centro</a:t>
            </a:r>
          </a:p>
        </p:txBody>
      </p:sp>
      <p:sp>
        <p:nvSpPr>
          <p:cNvPr id="9" name="Retângulo 10"/>
          <p:cNvSpPr>
            <a:spLocks noChangeArrowheads="1"/>
          </p:cNvSpPr>
          <p:nvPr/>
        </p:nvSpPr>
        <p:spPr bwMode="auto">
          <a:xfrm>
            <a:off x="7345957" y="6330076"/>
            <a:ext cx="10919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00" dirty="0" smtClean="0">
                <a:latin typeface="Segoe UI Light" pitchFamily="34" charset="0"/>
              </a:rPr>
              <a:t>(SPTRANS, 2012</a:t>
            </a:r>
            <a:r>
              <a:rPr lang="pt-BR" altLang="pt-BR" sz="1000" dirty="0">
                <a:latin typeface="Segoe UI Light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73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Especificação do corredor a ser estudado</a:t>
            </a:r>
            <a:endParaRPr lang="pt-BR" sz="1200" dirty="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aixaDeTexto 6"/>
          <p:cNvSpPr txBox="1">
            <a:spLocks noChangeArrowheads="1"/>
          </p:cNvSpPr>
          <p:nvPr/>
        </p:nvSpPr>
        <p:spPr bwMode="auto">
          <a:xfrm>
            <a:off x="468615" y="1456797"/>
            <a:ext cx="7775045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Seleção </a:t>
            </a:r>
            <a:r>
              <a:rPr lang="pt-BR" altLang="pt-BR" sz="14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um trecho específico:</a:t>
            </a:r>
            <a:endParaRPr lang="pt-BR" altLang="pt-BR" sz="14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dirty="0">
              <a:latin typeface="Segoe UI Light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Metodologia: Análise dos dados do SIM - Sistema Integrado de Monitoramento da SPTrans para o corredor Campo Limpo - Rebouças 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Centro, data base: 2012;</a:t>
            </a: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 dia de medição: aproximadamente 420 mil pontos;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Plotagem em intervalos de 80 segundos;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Locais que concentram mais pontos são os locais onde os veículos sofrem maiores retardamentos;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Trechos vermelhos:  mais pontos, maiores retenções;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Representação do SIM no </a:t>
            </a:r>
            <a:r>
              <a:rPr lang="pt-BR" altLang="pt-BR" sz="1400" i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GoogleMaps</a:t>
            </a:r>
            <a:r>
              <a:rPr lang="pt-BR" altLang="pt-BR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/ </a:t>
            </a:r>
            <a:r>
              <a:rPr lang="pt-BR" altLang="pt-BR" sz="1400" i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Fusion</a:t>
            </a:r>
            <a:r>
              <a:rPr lang="pt-BR" altLang="pt-BR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400" i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Table</a:t>
            </a:r>
            <a:r>
              <a:rPr lang="pt-BR" altLang="pt-BR" sz="1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(aplicativo gratuito</a:t>
            </a:r>
            <a:r>
              <a:rPr lang="pt-BR" altLang="pt-BR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Seleção de um trecho p/ construção do modelo de simulação.</a:t>
            </a:r>
          </a:p>
        </p:txBody>
      </p:sp>
    </p:spTree>
    <p:extLst>
      <p:ext uri="{BB962C8B-B14F-4D97-AF65-F5344CB8AC3E}">
        <p14:creationId xmlns:p14="http://schemas.microsoft.com/office/powerpoint/2010/main" val="38773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Especificação do corredor a ser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estudado - </a:t>
            </a:r>
            <a:r>
              <a:rPr lang="pt-BR" altLang="pt-BR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Seleção de um trecho específico</a:t>
            </a:r>
          </a:p>
          <a:p>
            <a:pPr lvl="0"/>
            <a:endParaRPr lang="pt-BR" sz="1200" dirty="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9" t="29066" r="19276" b="14673"/>
          <a:stretch>
            <a:fillRect/>
          </a:stretch>
        </p:blipFill>
        <p:spPr bwMode="auto">
          <a:xfrm>
            <a:off x="120118" y="1476387"/>
            <a:ext cx="406729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t="30045" r="27402" b="12686"/>
          <a:stretch>
            <a:fillRect/>
          </a:stretch>
        </p:blipFill>
        <p:spPr bwMode="auto">
          <a:xfrm>
            <a:off x="4363113" y="1459620"/>
            <a:ext cx="393421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30325" r="8929" b="14706"/>
          <a:stretch>
            <a:fillRect/>
          </a:stretch>
        </p:blipFill>
        <p:spPr bwMode="auto">
          <a:xfrm>
            <a:off x="120118" y="4076700"/>
            <a:ext cx="411154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7" t="22066" r="9276" b="16313"/>
          <a:stretch>
            <a:fillRect/>
          </a:stretch>
        </p:blipFill>
        <p:spPr bwMode="auto">
          <a:xfrm>
            <a:off x="4363114" y="4055425"/>
            <a:ext cx="393421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2"/>
          <p:cNvSpPr txBox="1">
            <a:spLocks noChangeArrowheads="1"/>
          </p:cNvSpPr>
          <p:nvPr/>
        </p:nvSpPr>
        <p:spPr bwMode="auto">
          <a:xfrm>
            <a:off x="4363113" y="6258563"/>
            <a:ext cx="3934220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Trecho onde as retenções são mais intensas</a:t>
            </a:r>
          </a:p>
        </p:txBody>
      </p:sp>
      <p:sp>
        <p:nvSpPr>
          <p:cNvPr id="16" name="CaixaDeTexto 10"/>
          <p:cNvSpPr txBox="1">
            <a:spLocks noChangeArrowheads="1"/>
          </p:cNvSpPr>
          <p:nvPr/>
        </p:nvSpPr>
        <p:spPr bwMode="auto">
          <a:xfrm>
            <a:off x="120118" y="3661062"/>
            <a:ext cx="4067292" cy="33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Trechos onde ocorrem mais retenções</a:t>
            </a:r>
          </a:p>
        </p:txBody>
      </p:sp>
      <p:sp>
        <p:nvSpPr>
          <p:cNvPr id="17" name="CaixaDeTexto 11"/>
          <p:cNvSpPr txBox="1">
            <a:spLocks noChangeArrowheads="1"/>
          </p:cNvSpPr>
          <p:nvPr/>
        </p:nvSpPr>
        <p:spPr bwMode="auto">
          <a:xfrm>
            <a:off x="120117" y="6267328"/>
            <a:ext cx="4111544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Trecho com retenção isolada (semáforo)</a:t>
            </a:r>
          </a:p>
        </p:txBody>
      </p:sp>
      <p:sp>
        <p:nvSpPr>
          <p:cNvPr id="18" name="CaixaDeTexto 12"/>
          <p:cNvSpPr txBox="1">
            <a:spLocks noChangeArrowheads="1"/>
          </p:cNvSpPr>
          <p:nvPr/>
        </p:nvSpPr>
        <p:spPr bwMode="auto">
          <a:xfrm>
            <a:off x="4363113" y="3692070"/>
            <a:ext cx="393421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/>
              <a:t>Trechos com retenções. Obras no sistema viário</a:t>
            </a:r>
          </a:p>
        </p:txBody>
      </p:sp>
      <p:sp>
        <p:nvSpPr>
          <p:cNvPr id="19" name="CaixaDeTexto 3"/>
          <p:cNvSpPr txBox="1">
            <a:spLocks noChangeArrowheads="1"/>
          </p:cNvSpPr>
          <p:nvPr/>
        </p:nvSpPr>
        <p:spPr bwMode="auto">
          <a:xfrm>
            <a:off x="169331" y="1527514"/>
            <a:ext cx="288925" cy="33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1</a:t>
            </a:r>
          </a:p>
        </p:txBody>
      </p:sp>
      <p:sp>
        <p:nvSpPr>
          <p:cNvPr id="20" name="CaixaDeTexto 14"/>
          <p:cNvSpPr txBox="1">
            <a:spLocks noChangeArrowheads="1"/>
          </p:cNvSpPr>
          <p:nvPr/>
        </p:nvSpPr>
        <p:spPr bwMode="auto">
          <a:xfrm>
            <a:off x="4448164" y="1527515"/>
            <a:ext cx="288925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2</a:t>
            </a:r>
          </a:p>
        </p:txBody>
      </p:sp>
      <p:sp>
        <p:nvSpPr>
          <p:cNvPr id="21" name="CaixaDeTexto 15"/>
          <p:cNvSpPr txBox="1">
            <a:spLocks noChangeArrowheads="1"/>
          </p:cNvSpPr>
          <p:nvPr/>
        </p:nvSpPr>
        <p:spPr bwMode="auto">
          <a:xfrm>
            <a:off x="169331" y="4155545"/>
            <a:ext cx="288925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3</a:t>
            </a:r>
          </a:p>
        </p:txBody>
      </p:sp>
      <p:sp>
        <p:nvSpPr>
          <p:cNvPr id="22" name="CaixaDeTexto 16"/>
          <p:cNvSpPr txBox="1">
            <a:spLocks noChangeArrowheads="1"/>
          </p:cNvSpPr>
          <p:nvPr/>
        </p:nvSpPr>
        <p:spPr bwMode="auto">
          <a:xfrm>
            <a:off x="4448164" y="4155545"/>
            <a:ext cx="288925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4</a:t>
            </a:r>
          </a:p>
        </p:txBody>
      </p:sp>
      <p:sp>
        <p:nvSpPr>
          <p:cNvPr id="2" name="Retângulo 1"/>
          <p:cNvSpPr/>
          <p:nvPr/>
        </p:nvSpPr>
        <p:spPr>
          <a:xfrm>
            <a:off x="501154" y="1527098"/>
            <a:ext cx="306624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779987" y="1527098"/>
            <a:ext cx="306624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779987" y="4158841"/>
            <a:ext cx="306624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89153" y="4158841"/>
            <a:ext cx="306624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  <p:sp>
        <p:nvSpPr>
          <p:cNvPr id="11" name="Elipse 10"/>
          <p:cNvSpPr/>
          <p:nvPr/>
        </p:nvSpPr>
        <p:spPr>
          <a:xfrm>
            <a:off x="6518245" y="4493682"/>
            <a:ext cx="914401" cy="90882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3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1613" r="2318" b="2621"/>
          <a:stretch/>
        </p:blipFill>
        <p:spPr bwMode="auto">
          <a:xfrm>
            <a:off x="305297" y="1913463"/>
            <a:ext cx="808517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68615" y="1024640"/>
            <a:ext cx="75260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Especificação do corredor a ser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estudado. </a:t>
            </a:r>
          </a:p>
          <a:p>
            <a:pPr>
              <a:spcBef>
                <a:spcPct val="0"/>
              </a:spcBef>
            </a:pP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Trecho Selecionado: </a:t>
            </a:r>
            <a:r>
              <a:rPr lang="pt-BR" alt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da Consolação entre avenida Paulista e avenida Ipiranga</a:t>
            </a:r>
          </a:p>
          <a:p>
            <a:pPr>
              <a:spcBef>
                <a:spcPct val="0"/>
              </a:spcBef>
            </a:pPr>
            <a:r>
              <a:rPr lang="pt-BR" alt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Extensão aproximada: </a:t>
            </a:r>
            <a:r>
              <a:rPr lang="pt-BR" alt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2km </a:t>
            </a:r>
            <a:r>
              <a:rPr lang="pt-BR" alt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 cerca de 10% da extensão total do corredor)</a:t>
            </a: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1200" dirty="0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7601" y="1947970"/>
            <a:ext cx="306624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</p:spTree>
    <p:extLst>
      <p:ext uri="{BB962C8B-B14F-4D97-AF65-F5344CB8AC3E}">
        <p14:creationId xmlns:p14="http://schemas.microsoft.com/office/powerpoint/2010/main" val="6804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da Rede Física: Links,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conectores, pontos de parada, semáforos e outros elementos específicos</a:t>
            </a:r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53" y="1732526"/>
            <a:ext cx="8001919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 rot="15801535">
            <a:off x="5864339" y="4877321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Antonio Carlos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 rot="15801535">
            <a:off x="1550832" y="5037342"/>
            <a:ext cx="9573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Av. Paulista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 rot="21397734">
            <a:off x="2823952" y="3814629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0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auto">
          <a:xfrm rot="16200000">
            <a:off x="6460601" y="2501486"/>
            <a:ext cx="4710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ORGANIZAÇÃO DO TRABALHO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125381718"/>
              </p:ext>
            </p:extLst>
          </p:nvPr>
        </p:nvGraphicFramePr>
        <p:xfrm>
          <a:off x="930657" y="377250"/>
          <a:ext cx="6630537" cy="6283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270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96583"/>
            <a:ext cx="8000478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da Rede Física: Links,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conectores, pontos de parada, semáforos e outros elementos específicos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 rot="16564900">
            <a:off x="3180955" y="3126779"/>
            <a:ext cx="1598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Cel. José </a:t>
            </a:r>
            <a:r>
              <a:rPr lang="pt-BR" sz="11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usébio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 rot="15742829">
            <a:off x="1792027" y="4945931"/>
            <a:ext cx="20040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Fernando Albuquerque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 rot="15742829">
            <a:off x="396095" y="494593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Matias Aires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 rot="16200000">
            <a:off x="114668" y="2963530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Matias Aires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 rot="555370">
            <a:off x="4238116" y="4408988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32526"/>
            <a:ext cx="8000001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da Rede Física: Links,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conectores, pontos de parada, semáforos e outros elementos específicos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 rot="504495">
            <a:off x="1658092" y="3441249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 rot="16552982">
            <a:off x="3558418" y="2951154"/>
            <a:ext cx="9781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Sergipe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 rot="16727312">
            <a:off x="4838470" y="3103554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</a:t>
            </a:r>
            <a:r>
              <a:rPr lang="pt-BR" sz="11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Antonia</a:t>
            </a:r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 Queiros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 rot="16727312">
            <a:off x="4510810" y="5214237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</a:t>
            </a:r>
            <a:r>
              <a:rPr lang="pt-BR" sz="11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Antonia</a:t>
            </a:r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 Queiros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32526"/>
            <a:ext cx="8001604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da Rede Física: Links,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conectores, pontos de parada, semáforos e outros elementos específicos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 rot="1241914">
            <a:off x="2418798" y="3301674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 rot="17479133">
            <a:off x="746940" y="3964614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</a:t>
            </a:r>
            <a:r>
              <a:rPr lang="pt-BR" sz="11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Visc</a:t>
            </a:r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De Ouro Preto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 rot="15558102">
            <a:off x="5216052" y="3561420"/>
            <a:ext cx="1420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Maria </a:t>
            </a:r>
            <a:r>
              <a:rPr lang="pt-BR" sz="11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Antonia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 rot="18760396">
            <a:off x="5972947" y="3756577"/>
            <a:ext cx="1507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Cesário Mota Jr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 rot="17295457">
            <a:off x="5191904" y="5194401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Caio Prado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 rot="17479133">
            <a:off x="3007044" y="4372850"/>
            <a:ext cx="8851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Paranaguá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2" y="1565672"/>
            <a:ext cx="7200001" cy="4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4346972" y="2619376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 priorizada: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80s verde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44s vermelho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04s  amarelo	</a:t>
            </a:r>
          </a:p>
        </p:txBody>
      </p:sp>
      <p:sp>
        <p:nvSpPr>
          <p:cNvPr id="5" name="Retângulo 4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Configuração dos ciclo semafórico : 128 segundos (tempo fixo)</a:t>
            </a:r>
            <a:endParaRPr lang="pt-BR" sz="1400" b="1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63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Inclusão do Tráfego (Demanda)</a:t>
            </a:r>
          </a:p>
          <a:p>
            <a:r>
              <a:rPr lang="pt-BR" sz="14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Exemplo: Vehicle Inputs, composição do tráfego, pontos de calibração</a:t>
            </a:r>
            <a:endParaRPr lang="pt-BR" sz="1400" b="1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Imagem 2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4" y="1547860"/>
            <a:ext cx="6661652" cy="49918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Conector reto 24"/>
          <p:cNvCxnSpPr/>
          <p:nvPr/>
        </p:nvCxnSpPr>
        <p:spPr>
          <a:xfrm>
            <a:off x="1195137" y="4219074"/>
            <a:ext cx="0" cy="69783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3970421" y="4716379"/>
            <a:ext cx="0" cy="69783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e 26"/>
          <p:cNvSpPr/>
          <p:nvPr/>
        </p:nvSpPr>
        <p:spPr>
          <a:xfrm>
            <a:off x="954506" y="3850104"/>
            <a:ext cx="504000" cy="46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</a:t>
            </a:r>
            <a:endParaRPr lang="pt-BR" sz="24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3721769" y="5414209"/>
            <a:ext cx="504000" cy="46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</a:t>
            </a:r>
            <a:endParaRPr lang="pt-BR" sz="24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1223216" y="6254693"/>
            <a:ext cx="2626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Vehicle Input (movimentos 1/2/3)</a:t>
            </a:r>
            <a:endParaRPr lang="pt-BR" sz="12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3339621" y="5810020"/>
            <a:ext cx="1268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</a:t>
            </a:r>
            <a:r>
              <a:rPr lang="pt-BR" sz="1200" b="1" dirty="0" err="1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collection</a:t>
            </a:r>
            <a:endParaRPr lang="pt-BR" sz="12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Seta para a direita 30"/>
          <p:cNvSpPr/>
          <p:nvPr/>
        </p:nvSpPr>
        <p:spPr>
          <a:xfrm rot="16200000">
            <a:off x="2254887" y="5741360"/>
            <a:ext cx="488314" cy="414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5280454" y="2179992"/>
            <a:ext cx="18699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Apesar de incluídos na rede os caminhões não foram calibrados, por representar apenas 1% do fluxo.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/>
          <p:nvPr/>
        </p:nvPicPr>
        <p:blipFill>
          <a:blip r:embed="rId2"/>
          <a:stretch>
            <a:fillRect/>
          </a:stretch>
        </p:blipFill>
        <p:spPr>
          <a:xfrm>
            <a:off x="250825" y="1732526"/>
            <a:ext cx="7893749" cy="2924141"/>
          </a:xfrm>
          <a:prstGeom prst="rect">
            <a:avLst/>
          </a:prstGeom>
        </p:spPr>
      </p:pic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219664" y="5024658"/>
            <a:ext cx="565620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Padrões comportamentais dos condutores foram mantidos conforme padrão do software;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Exceção: Motociclistas que trafegam entre os veículos e, devido ao comportamento mais agressivo de condução, influenciam no desempenho dos automóveis.</a:t>
            </a: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Imagem 10"/>
          <p:cNvPicPr/>
          <p:nvPr/>
        </p:nvPicPr>
        <p:blipFill rotWithShape="1">
          <a:blip r:embed="rId3"/>
          <a:srcRect l="27874"/>
          <a:stretch/>
        </p:blipFill>
        <p:spPr>
          <a:xfrm>
            <a:off x="5817464" y="4479721"/>
            <a:ext cx="2548466" cy="22098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Exemplo: Alocação dos fluxos (semáforos operando em tempo fixo)</a:t>
            </a:r>
          </a:p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ajustes para calibração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8615" y="1696583"/>
            <a:ext cx="789375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Considerações sobre o procedimento: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Ayala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(2013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): Métodos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calibração e validação mais apropriados dependem, não somente da natureza do fenômeno que se deseja simular, mas sim da aplicação que se pretende dar ao modelo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Silva e Tyler (2001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): Revisão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bibliográfica sobre o assunto e relatam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não há uma forma única, ou procedimento padronizado para validar esses tipos de modelos. </a:t>
            </a:r>
            <a:endParaRPr lang="pt-BR" sz="1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Portanto, julgou-se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suficiente calibrar a rede de simulação, comparando-se os volumes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observados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versus os volumes simulados. 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612368"/>
              </p:ext>
            </p:extLst>
          </p:nvPr>
        </p:nvGraphicFramePr>
        <p:xfrm>
          <a:off x="576816" y="4309343"/>
          <a:ext cx="7587891" cy="216172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42604"/>
                <a:gridCol w="1144483"/>
                <a:gridCol w="714922"/>
                <a:gridCol w="714922"/>
                <a:gridCol w="660279"/>
                <a:gridCol w="660279"/>
                <a:gridCol w="660279"/>
                <a:gridCol w="660279"/>
                <a:gridCol w="714922"/>
                <a:gridCol w="714922"/>
              </a:tblGrid>
              <a:tr h="5615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DATA COLLECTION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CONTAGEM CET (MOVIMENTOS)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AUTO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AUTO (S)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BUS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BUS (S)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MOTO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MOTO(S)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TOTAL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TOTAL(S)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BC (1+3)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2.402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2.150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194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591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503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3.204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2.798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BC (1+7)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2.431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2.199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214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569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521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3.242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2.865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BC (2+4)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2.935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2.449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168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649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576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3.772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3.166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CB (3+5+6)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2.514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2.079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394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401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3.179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2.628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CB (4+5)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2.926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2.262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233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530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444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3.724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2.852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CB (1+2)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1.007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677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1.141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817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CB (1+3)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3.777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2.803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158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718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499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4.742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3.460</a:t>
                      </a: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Calibração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436987387"/>
              </p:ext>
            </p:extLst>
          </p:nvPr>
        </p:nvGraphicFramePr>
        <p:xfrm>
          <a:off x="549275" y="2391649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900515142"/>
              </p:ext>
            </p:extLst>
          </p:nvPr>
        </p:nvGraphicFramePr>
        <p:xfrm>
          <a:off x="4533900" y="2343293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422843918"/>
              </p:ext>
            </p:extLst>
          </p:nvPr>
        </p:nvGraphicFramePr>
        <p:xfrm>
          <a:off x="549275" y="459002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596842451"/>
              </p:ext>
            </p:extLst>
          </p:nvPr>
        </p:nvGraphicFramePr>
        <p:xfrm>
          <a:off x="4533900" y="4582449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tângulo 10"/>
          <p:cNvSpPr/>
          <p:nvPr/>
        </p:nvSpPr>
        <p:spPr>
          <a:xfrm>
            <a:off x="485106" y="1604629"/>
            <a:ext cx="78407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acordo com Wilson (1976),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apud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Ferreira (1999), o teste </a:t>
            </a:r>
            <a:r>
              <a:rPr lang="pt-BR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qui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-quadrado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</a:t>
            </a:r>
            <a:r>
              <a:rPr lang="pt-BR" sz="1400" baseline="30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é comumente aplicado na avaliação de frequências observadas (pesquisadas) versus as frequências esperadas (estimadas ou no caso, simuladas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Calibração</a:t>
            </a:r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49274" y="1794121"/>
            <a:ext cx="79129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rede de referência é a rede calibrada, ou seja, a situação no qual os volumes simulados representam 93% dos volumes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observados;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tempos médios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viagem: Trecho entre Avenida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Paulista e a rua Caio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Prado;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Modo Auto: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Simulado versus Relatório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 do sistema viário principal -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Volume 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(CET/SP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2012);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Modo Ônibus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Simulado versus Sistema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Monitoramento Integrado - SIM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(SPTRANS, 2012).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447714"/>
              </p:ext>
            </p:extLst>
          </p:nvPr>
        </p:nvGraphicFramePr>
        <p:xfrm>
          <a:off x="549275" y="4219508"/>
          <a:ext cx="7595299" cy="136314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19627"/>
                <a:gridCol w="1012612"/>
                <a:gridCol w="1012612"/>
                <a:gridCol w="1012612"/>
                <a:gridCol w="1012612"/>
                <a:gridCol w="1012612"/>
                <a:gridCol w="1012612"/>
              </a:tblGrid>
              <a:tr h="2779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Modo Auto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Modo Ônibus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5558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Rede Referência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Observado CET/SP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Dif.%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Rede Referência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Observado SPTRANS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Dif.%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433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Centro - Bairro</a:t>
                      </a:r>
                      <a:endParaRPr lang="pt-BR" sz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00:06:51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00:06:07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12%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0:09:42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0:08:41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779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Bairro - Centro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00:06:39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00:05:43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16%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0:10:25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0:09:05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13%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Rede de Referência – Comparação dos Tempos médios</a:t>
            </a:r>
            <a:endParaRPr lang="pt-BR" sz="1200" dirty="0"/>
          </a:p>
        </p:txBody>
      </p:sp>
      <p:sp>
        <p:nvSpPr>
          <p:cNvPr id="15" name="Retângulo 14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4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 rotWithShape="1">
          <a:blip r:embed="rId2"/>
          <a:srcRect t="-269" r="4067" b="25150"/>
          <a:stretch/>
        </p:blipFill>
        <p:spPr bwMode="auto">
          <a:xfrm>
            <a:off x="573421" y="1540460"/>
            <a:ext cx="7920957" cy="4411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Rede de Referência – Localização dos retardamentos</a:t>
            </a:r>
            <a:endParaRPr lang="pt-BR" sz="1200" dirty="0"/>
          </a:p>
        </p:txBody>
      </p:sp>
      <p:sp>
        <p:nvSpPr>
          <p:cNvPr id="11" name="Retângulo 10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auto">
          <a:xfrm rot="16200000">
            <a:off x="7892863" y="1465751"/>
            <a:ext cx="1850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I</a:t>
            </a:r>
          </a:p>
        </p:txBody>
      </p:sp>
      <p:sp>
        <p:nvSpPr>
          <p:cNvPr id="2" name="Retângulo 1"/>
          <p:cNvSpPr/>
          <p:nvPr/>
        </p:nvSpPr>
        <p:spPr>
          <a:xfrm>
            <a:off x="451781" y="674418"/>
            <a:ext cx="788687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  <a:p>
            <a:endParaRPr 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Conflitos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ocasionados pela circulação em tráfego misto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(disputa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 espaço no sistema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viário)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um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 fatores que prejudicam a eficiência dos serviços de transporte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público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 tornam-se mais suscetíveis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essas interferências: ficam mais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lentos e irregulares, portanto, menos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atrativos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Como melhorar a atratividade um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 de transporte público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coletivo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Atributos mais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efetivos: a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frequência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a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regularidade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Como ajustar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esses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atributos: controle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dos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pt-BR" sz="1400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Redman</a:t>
            </a:r>
            <a:r>
              <a:rPr lang="pt-BR" sz="1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et al., 2012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Ponto chave: medir 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 de um sistema de transporte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possibilita conhecer 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qualidade do serviço prestado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ajuda a diagnosticar problemas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propor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soluções. </a:t>
            </a: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Sistemas Inteligentes de Transportes (ITS) oferecem funcionalidades voltadas para gestão, planejamento, arrecadação e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operação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que visam aperfeiçoar o desempenho dos sistemas de transportes, tornando-o mais atrativo para usuários de outros modos. </a:t>
            </a:r>
          </a:p>
          <a:p>
            <a:pPr algn="just"/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pesquisa busca investigar a aplicação de ITS, mais especificamente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Prioridade Semafórica ou (</a:t>
            </a:r>
            <a:r>
              <a:rPr lang="pt-BR" sz="14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 - TSP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como forma de melhorar o desempenho operacional de um corredor de ônibus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79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Estudos de Hipóteses e Elaboração dos Cenários</a:t>
            </a:r>
            <a:endParaRPr lang="pt-BR" sz="1200" dirty="0"/>
          </a:p>
        </p:txBody>
      </p:sp>
      <p:sp>
        <p:nvSpPr>
          <p:cNvPr id="2" name="Retângulo 1"/>
          <p:cNvSpPr/>
          <p:nvPr/>
        </p:nvSpPr>
        <p:spPr>
          <a:xfrm>
            <a:off x="681789" y="1480016"/>
            <a:ext cx="77123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de testes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hipotéticos com a implantação do TSP numa única interseção, considerando sempre a condição de atraso do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veículo.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o TSP atuar, é necessário que o intervalo de detecção de veículos da mesma linha seja superior ao </a:t>
            </a:r>
            <a:r>
              <a:rPr lang="pt-BR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headway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planejado.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Estes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testes serviram para verificar o comportamento da rede calibrada sob a implantação da prioridade condicional. 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34043493"/>
              </p:ext>
            </p:extLst>
          </p:nvPr>
        </p:nvGraphicFramePr>
        <p:xfrm>
          <a:off x="256674" y="3609474"/>
          <a:ext cx="8133347" cy="2983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tângulo 10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dos Cenários</a:t>
            </a:r>
            <a:endParaRPr lang="pt-BR" sz="1200" dirty="0"/>
          </a:p>
        </p:txBody>
      </p:sp>
      <p:sp>
        <p:nvSpPr>
          <p:cNvPr id="12" name="Retângulo 11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68615" y="1480016"/>
            <a:ext cx="771232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Premissas adotadas: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rioridade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semafórica condicional baseada no atraso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ensores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posicionados próximos aos pontos de maior retardamento (interseções ou pontos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parada);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rioridade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apenas para as linhas com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headway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inferior a 600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segundos “racionalização”;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stratégia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prioridade semafórica: Extensão de verde.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8614" y="3951528"/>
            <a:ext cx="76759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Variáveis de controle:</a:t>
            </a:r>
          </a:p>
          <a:p>
            <a:endParaRPr lang="pt-BR" sz="1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viagem do ônibus e do automóvel ao longo do trecho simulado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viagem entre os pontos de parada do trecho simulado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Tempos médios nas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interseções (impacto do TSP nas vias não priorizadas).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1613" r="2318" b="2621"/>
          <a:stretch/>
        </p:blipFill>
        <p:spPr bwMode="auto">
          <a:xfrm>
            <a:off x="497034" y="1701762"/>
            <a:ext cx="7645973" cy="413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ta para cima 2"/>
          <p:cNvSpPr/>
          <p:nvPr/>
        </p:nvSpPr>
        <p:spPr>
          <a:xfrm>
            <a:off x="1038298" y="5613620"/>
            <a:ext cx="213378" cy="3070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cima 3"/>
          <p:cNvSpPr/>
          <p:nvPr/>
        </p:nvSpPr>
        <p:spPr>
          <a:xfrm>
            <a:off x="2191236" y="4631397"/>
            <a:ext cx="213378" cy="3070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cima 4"/>
          <p:cNvSpPr/>
          <p:nvPr/>
        </p:nvSpPr>
        <p:spPr>
          <a:xfrm>
            <a:off x="3016182" y="4077276"/>
            <a:ext cx="213378" cy="3070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cima 5"/>
          <p:cNvSpPr/>
          <p:nvPr/>
        </p:nvSpPr>
        <p:spPr>
          <a:xfrm>
            <a:off x="6206521" y="2484008"/>
            <a:ext cx="213378" cy="3070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dos Cenários – Localização dos Sensores na via</a:t>
            </a:r>
            <a:endParaRPr lang="pt-BR" sz="1200" dirty="0"/>
          </a:p>
        </p:txBody>
      </p:sp>
      <p:sp>
        <p:nvSpPr>
          <p:cNvPr id="8" name="Retângulo 7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15618" y="5932229"/>
            <a:ext cx="1213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1</a:t>
            </a:r>
            <a:endParaRPr lang="pt-BR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803093" y="5009877"/>
            <a:ext cx="1213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2</a:t>
            </a:r>
            <a:endParaRPr lang="pt-BR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623015" y="4396442"/>
            <a:ext cx="1213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3</a:t>
            </a:r>
            <a:endParaRPr lang="pt-BR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706665" y="2809940"/>
            <a:ext cx="1213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4</a:t>
            </a:r>
            <a:endParaRPr lang="pt-BR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0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/>
          <a:srcRect l="994" t="1291" r="882" b="2389"/>
          <a:stretch/>
        </p:blipFill>
        <p:spPr bwMode="auto">
          <a:xfrm>
            <a:off x="612691" y="1484313"/>
            <a:ext cx="7045133" cy="4848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Disposição dos sensores: 1 sensor = 1 cenário</a:t>
            </a:r>
            <a:endParaRPr lang="pt-BR" sz="1200" dirty="0"/>
          </a:p>
        </p:txBody>
      </p:sp>
      <p:sp>
        <p:nvSpPr>
          <p:cNvPr id="4" name="Retângulo 3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612690" y="3793195"/>
            <a:ext cx="352256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Avenida </a:t>
            </a:r>
            <a:r>
              <a:rPr lang="pt-BR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Paulista e rua da Consolação</a:t>
            </a:r>
            <a:r>
              <a:rPr lang="pt-BR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pt-BR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135258" y="3798805"/>
            <a:ext cx="352256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Matias Aires e </a:t>
            </a:r>
            <a:r>
              <a:rPr lang="pt-BR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  <a:r>
              <a:rPr lang="pt-BR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pt-BR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612691" y="6102077"/>
            <a:ext cx="3566621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Fernando de Albuquerque e Sergipe;</a:t>
            </a:r>
            <a:endParaRPr lang="pt-BR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179312" y="6103898"/>
            <a:ext cx="3489331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Marques de Paranaguá e Caio Prado</a:t>
            </a:r>
            <a:endParaRPr lang="pt-BR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48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Comparativo entre os tempos médios de viagem (minutos)</a:t>
            </a:r>
            <a:endParaRPr lang="pt-BR" sz="1200" dirty="0"/>
          </a:p>
        </p:txBody>
      </p:sp>
      <p:sp>
        <p:nvSpPr>
          <p:cNvPr id="3" name="Retângulo 2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ANÁLISES SOBRE OS RESULTADOS</a:t>
            </a:r>
            <a:endParaRPr lang="pt-BR" sz="1600" b="1" dirty="0"/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 rot="16200000">
            <a:off x="7839163" y="1465751"/>
            <a:ext cx="1957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583731134"/>
              </p:ext>
            </p:extLst>
          </p:nvPr>
        </p:nvGraphicFramePr>
        <p:xfrm>
          <a:off x="107562" y="1838592"/>
          <a:ext cx="54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527261555"/>
              </p:ext>
            </p:extLst>
          </p:nvPr>
        </p:nvGraphicFramePr>
        <p:xfrm>
          <a:off x="121307" y="4419180"/>
          <a:ext cx="54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tângulo 7"/>
          <p:cNvSpPr/>
          <p:nvPr/>
        </p:nvSpPr>
        <p:spPr>
          <a:xfrm>
            <a:off x="1721457" y="1950968"/>
            <a:ext cx="15306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(Bairro - Centro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9" name="Retângulo 8"/>
          <p:cNvSpPr/>
          <p:nvPr/>
        </p:nvSpPr>
        <p:spPr>
          <a:xfrm>
            <a:off x="1721457" y="4419182"/>
            <a:ext cx="15306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(Centro - Bairro)</a:t>
            </a:r>
            <a:endParaRPr lang="pt-BR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414838" y="1799950"/>
            <a:ext cx="28933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Resultados: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dos Tempos Médios de Viagem para 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modo ônibus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em todos os cenários;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Impactos negativos para o modo automóvel nos cenários 1 e 2;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4: Mais eficiente.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5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 title="Bairro - Centro"/>
          <p:cNvGraphicFramePr/>
          <p:nvPr>
            <p:extLst>
              <p:ext uri="{D42A27DB-BD31-4B8C-83A1-F6EECF244321}">
                <p14:modId xmlns:p14="http://schemas.microsoft.com/office/powerpoint/2010/main" val="461062809"/>
              </p:ext>
            </p:extLst>
          </p:nvPr>
        </p:nvGraphicFramePr>
        <p:xfrm>
          <a:off x="374838" y="1696583"/>
          <a:ext cx="50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166103287"/>
              </p:ext>
            </p:extLst>
          </p:nvPr>
        </p:nvGraphicFramePr>
        <p:xfrm>
          <a:off x="468615" y="4288377"/>
          <a:ext cx="50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tângulo 3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Comparativo dos tempos médios entre as os pontos de parada (minutos)</a:t>
            </a:r>
          </a:p>
          <a:p>
            <a:pPr>
              <a:spcBef>
                <a:spcPct val="0"/>
              </a:spcBef>
            </a:pP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(exclusivo modo ônibus)</a:t>
            </a:r>
            <a:endParaRPr lang="pt-BR" sz="1200" dirty="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39163" y="1465751"/>
            <a:ext cx="1957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357561" y="1825976"/>
            <a:ext cx="15306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(Bairro - Centro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9" name="Retângulo 8"/>
          <p:cNvSpPr/>
          <p:nvPr/>
        </p:nvSpPr>
        <p:spPr>
          <a:xfrm>
            <a:off x="2357561" y="4157572"/>
            <a:ext cx="15306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(Centro - Bairro)</a:t>
            </a:r>
            <a:endParaRPr lang="pt-BR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414838" y="1799950"/>
            <a:ext cx="28933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Resultados: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dos tempos médios entre as paradas.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Exceções;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1 entre A. Queiros / Caio Prado (distancia) no sentido BC;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2, cujo sensor não está instalado junto ao ponto de parada.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Seta para cima 20"/>
          <p:cNvSpPr/>
          <p:nvPr/>
        </p:nvSpPr>
        <p:spPr>
          <a:xfrm>
            <a:off x="1270006" y="3311783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pt-BR" sz="7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Seta para cima 21"/>
          <p:cNvSpPr/>
          <p:nvPr/>
        </p:nvSpPr>
        <p:spPr>
          <a:xfrm>
            <a:off x="3595648" y="5928130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pt-BR" sz="8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Seta para cima 22"/>
          <p:cNvSpPr/>
          <p:nvPr/>
        </p:nvSpPr>
        <p:spPr>
          <a:xfrm>
            <a:off x="1438301" y="3311783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pt-BR" sz="7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Seta para cima 23"/>
          <p:cNvSpPr/>
          <p:nvPr/>
        </p:nvSpPr>
        <p:spPr>
          <a:xfrm>
            <a:off x="1617815" y="3311783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pt-BR" sz="7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Seta para cima 24"/>
          <p:cNvSpPr/>
          <p:nvPr/>
        </p:nvSpPr>
        <p:spPr>
          <a:xfrm>
            <a:off x="3777845" y="5928130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pt-BR" sz="8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Seta para cima 25"/>
          <p:cNvSpPr/>
          <p:nvPr/>
        </p:nvSpPr>
        <p:spPr>
          <a:xfrm>
            <a:off x="3946139" y="5928130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pt-BR" sz="8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Seta para cima 27"/>
          <p:cNvSpPr/>
          <p:nvPr/>
        </p:nvSpPr>
        <p:spPr>
          <a:xfrm>
            <a:off x="1884655" y="5928130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pt-BR" sz="8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Seta para cima 28"/>
          <p:cNvSpPr/>
          <p:nvPr/>
        </p:nvSpPr>
        <p:spPr>
          <a:xfrm>
            <a:off x="4003407" y="3299485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pt-BR" sz="7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ANÁLISES SOBRE OS RESULTADOS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5950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461850"/>
              </p:ext>
            </p:extLst>
          </p:nvPr>
        </p:nvGraphicFramePr>
        <p:xfrm>
          <a:off x="466725" y="2031996"/>
          <a:ext cx="3733800" cy="17602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67485"/>
                <a:gridCol w="866140"/>
                <a:gridCol w="664210"/>
                <a:gridCol w="735965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CENÁRIOS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ÔNIBUS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AUTO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MOTO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Referência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20,7 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35,0 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49,0 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1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22,5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32,5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47,3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2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22,6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39,7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50,9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3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22,5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40,0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50,2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4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22,6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40,2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51,2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MÉDIA GERAL </a:t>
                      </a:r>
                      <a:endParaRPr lang="pt-BR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22,2 </a:t>
                      </a:r>
                      <a:endParaRPr lang="pt-BR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37,5 </a:t>
                      </a:r>
                      <a:endParaRPr lang="pt-BR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49,7 </a:t>
                      </a:r>
                      <a:endParaRPr lang="pt-BR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Comparativo das Velocidades Médias (km/h) e Impactos nos tempos médios de viagem</a:t>
            </a:r>
            <a:endParaRPr lang="pt-BR" sz="1200" dirty="0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 rot="16200000">
            <a:off x="7839163" y="1465751"/>
            <a:ext cx="1957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951772"/>
              </p:ext>
            </p:extLst>
          </p:nvPr>
        </p:nvGraphicFramePr>
        <p:xfrm>
          <a:off x="468615" y="4494268"/>
          <a:ext cx="4111335" cy="211559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44281"/>
                <a:gridCol w="898498"/>
                <a:gridCol w="851057"/>
                <a:gridCol w="1017499"/>
              </a:tblGrid>
              <a:tr h="321712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Rede</a:t>
                      </a:r>
                      <a:endParaRPr lang="pt-BR" sz="11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Automóvel</a:t>
                      </a:r>
                      <a:endParaRPr lang="pt-BR" sz="11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Moto</a:t>
                      </a:r>
                      <a:endParaRPr lang="pt-BR" sz="11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Ônibus</a:t>
                      </a:r>
                      <a:endParaRPr lang="pt-BR" sz="11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891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Sentido Bairro - Centro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8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1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+50</a:t>
                      </a: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-2%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-11%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2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-12%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-4%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3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-10%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-10%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8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4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-9%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-12%</a:t>
                      </a:r>
                    </a:p>
                  </a:txBody>
                  <a:tcPr marL="44450" marR="44450" marT="0" marB="0" anchor="ctr"/>
                </a:tc>
              </a:tr>
              <a:tr h="16891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Sentido Centro </a:t>
                      </a:r>
                      <a:r>
                        <a:rPr lang="pt-BR" sz="10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– </a:t>
                      </a: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Bairro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1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31%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-2%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-8%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2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+6</a:t>
                      </a: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-14%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-4%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3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-4%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-16%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8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4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-18%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-10%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4929808" y="1601168"/>
            <a:ext cx="289332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Resultados: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Cenários 2 e 4 apresentaram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aumento da velocidade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média de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8,5%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os ônibus;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4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apresentou os maiores ganhos de velocidade para os três modos simulados. Nele se constata, inclusive, as mais </a:t>
            </a:r>
            <a:r>
              <a:rPr lang="pt-BR" sz="1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significativas reduções nos tempos médios de viagem para o modo ônibus (até -12%)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Cenário 1 se mostrou como o mais desfavorável para o modo automóvel.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8615" y="4232658"/>
            <a:ext cx="28933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0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Tempos médios de viagem (%)</a:t>
            </a:r>
            <a:endParaRPr lang="pt-BR" sz="105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8614" y="1715050"/>
            <a:ext cx="28933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0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Velocidades Média (km/h)</a:t>
            </a:r>
            <a:endParaRPr lang="pt-BR" sz="105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ANÁLISES SOBRE OS RESULTADOS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5950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32284"/>
              </p:ext>
            </p:extLst>
          </p:nvPr>
        </p:nvGraphicFramePr>
        <p:xfrm>
          <a:off x="721376" y="2103609"/>
          <a:ext cx="6860526" cy="258453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209451"/>
                <a:gridCol w="930215"/>
                <a:gridCol w="930215"/>
                <a:gridCol w="930215"/>
                <a:gridCol w="930215"/>
                <a:gridCol w="930215"/>
              </a:tblGrid>
              <a:tr h="198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TRECHO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REFERENCIAL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3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4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Av. Paulista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07:38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04:42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07:12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06:31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06:28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Antônio Carlos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00:57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00:44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00:44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00:46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Matias Aires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01:30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01:15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00:53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00:53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Antônia de Queiros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04:15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03:26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02:45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02:54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Visconde de Ouro Preto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02:58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02:47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00:00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03:02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Caio Prado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04:52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02:17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02:25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02:25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Sergipe - sentido Bairro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05:15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02:42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05:52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05:46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05:52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Sergipe - sentido Centro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01:09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01:08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3671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</a:t>
                      </a:r>
                      <a:r>
                        <a:rPr lang="pt-BR" sz="11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Médio </a:t>
                      </a: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por Cenário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28:33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19:38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20:38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23:06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Comparativo dos tempos médios gastos nas interseções (minutos)</a:t>
            </a:r>
          </a:p>
          <a:p>
            <a:pPr>
              <a:spcBef>
                <a:spcPct val="0"/>
              </a:spcBef>
            </a:pP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(todos os modos)</a:t>
            </a:r>
            <a:endParaRPr lang="pt-BR" sz="1200" dirty="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39163" y="1465751"/>
            <a:ext cx="1957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08660" y="4842242"/>
            <a:ext cx="6949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relação ao cenário referencial, apenas as interseções das ruas Visconde de Ouro Preto e Sergipe (sentido Bairro), não se beneficiaram diretamente do TSP em todos os cenários;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aplicação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TSP pode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não só melhorar os tempos de viagem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priorizada,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 também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pode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reduzir os tempos de espera (atrasos) nas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transversais.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Este fato pode ser atribuído à reconfiguração que o TSP faz nos ciclos semafóricos. A melhoria de fluidez do tráfego na via priorizada, auxilia o escoamento das filas nas vias transversais, fazendo com que haja ganhos de tempo. 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ANÁLISES SOBRE OS RESULTADOS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9041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CONCLUSÕES E RECOMENDAÇÕES PARA TRABALHOS FUTUROS</a:t>
            </a:r>
            <a:endParaRPr lang="pt-B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8614" y="1484313"/>
            <a:ext cx="783718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Relembrando o objetivo central desta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dissertação: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investigar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eventual aumento da velocidade e redução dos tempos de viagem do transporte coletivo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proporcionado pela aplicação de ferramentas ITS, especificamente o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(TSP),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entende-se que ele foi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alcançado </a:t>
            </a:r>
            <a:r>
              <a:rPr lang="pt-BR" sz="1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num trecho escolhido de um específico corredor de ônibus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 trecho simulado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foi possível identificar a melhoria dos tempos de viagem não apenas nos ônibus, mas também dos automóveis, que se valeram da extensão dos tempos de verde e reduziram, em alguns casos, seus tempos médios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viagem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recomendação de </a:t>
            </a:r>
            <a:r>
              <a:rPr lang="pt-BR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Furth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 Muller (2002) quanto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às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interseções não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priorizadas pode ser corroborada. Uma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vez que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foram identificadas reduções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 tempos médios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viagem, inclusive nas vias transversais (não priorizadas);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 fim, 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TSP Condicional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 grande potencial de proporcionar viagens mais rápidas 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regulares e, sua implantação pode proporcionar maior regularidade ao sistema. Importante atributo para atrair novos usuários conforme sugerem (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Redman, et al., 2012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Portland, a redução dos tempos médios de viagem foi de 14% conforme Gardner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(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2009), pouco acima dos 12% constatados no Cenário 4 desta pesquisa.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Portland, os impactos nas vias não priorizadas foram pouco significativos. Nesta pesquisa, </a:t>
            </a:r>
            <a:r>
              <a:rPr lang="pt-BR" sz="1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constatou-se que houve redução dos tempos médios gastos </a:t>
            </a:r>
            <a:r>
              <a:rPr lang="pt-BR" sz="1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também nestas </a:t>
            </a:r>
            <a:r>
              <a:rPr lang="pt-BR" sz="1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CONCLUSÕES E RECOMENDAÇÕES PARA TRABALHOS FUTUROS</a:t>
            </a:r>
            <a:endParaRPr lang="pt-B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24840" y="1216343"/>
            <a:ext cx="76581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recomendável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 antes de implantar o TSP,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seja elaborado um projeto de racionalização do sistema, que contemple, inclusive, um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eventual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reordenamento da circulação do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entorno, bem como ajustes nos ciclos semafóricos. Este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tipo de medida torna o TSP mais eficaz e minimiza os impactos sobre os outros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modos;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Considerar também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que, antes de implantar uma tecnologia de prioridade semafórica, é preciso amadurecê-la,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criar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padrões, diretrizes de implantação e operação, assim como definir critérios de avaliação desses projetos. Em países Europeus, essa técnica é muito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difundida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Sugere-se a elaboração de uma análise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custo x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benefício que preceda qualquer implantação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projetos desta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natureza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Recomenda-se como continuidade deste trabalho, elaborar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uma análise de sensibilidade para implantar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TSP Condicional, baseado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num fator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atraso, conforme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sugerido por Gardner et al. (2009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3393" y="710639"/>
            <a:ext cx="74676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PROBLEMAS</a:t>
            </a:r>
            <a:endParaRPr lang="pt-BR" sz="15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43393" y="1201631"/>
            <a:ext cx="788166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mplantação de corredores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 Rapid Transit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 BRT,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faixas exclusivas ou faixas prioritárias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visam  proteger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ônibus dos conflitos inerentes ao tráfego geral.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Porém,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quase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sempre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dispendem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elevados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custos de implantação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e, nem sempre, proporcionam a qualidade desejada por seus usuários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porque não conseguem evitar os atrasos!</a:t>
            </a:r>
          </a:p>
          <a:p>
            <a:pPr algn="just"/>
            <a:endParaRPr lang="pt-BR" sz="1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benefícios alcançados com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variam conforme a peculiaridade do sistema,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geralmente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resultam em aumento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 velocidade e, consequentemente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 </a:t>
            </a:r>
            <a:r>
              <a:rPr lang="pt-BR" sz="1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dos tempos de viagem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melhoria na aderência à grade horária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e, portanto, no </a:t>
            </a:r>
            <a:r>
              <a:rPr lang="pt-BR" sz="1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aumento da regularidade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impactos negativos consistem no aumento dos atrasos para o modo não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priorizado (ITS AMERICA, 2005).</a:t>
            </a:r>
          </a:p>
          <a:p>
            <a:pPr algn="just"/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 respostas para o questionamento sobre o quanto os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podem contribuir para a melhoria da operação de um</a:t>
            </a:r>
            <a:r>
              <a:rPr lang="pt-BR" sz="1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específico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corredor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ônibus 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respectivos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impactos no transporte individual,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foram obtidas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 o auxílio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microssimulação.</a:t>
            </a:r>
            <a:endParaRPr 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92863" y="1465751"/>
            <a:ext cx="1850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I</a:t>
            </a:r>
          </a:p>
        </p:txBody>
      </p:sp>
    </p:spTree>
    <p:extLst>
      <p:ext uri="{BB962C8B-B14F-4D97-AF65-F5344CB8AC3E}">
        <p14:creationId xmlns:p14="http://schemas.microsoft.com/office/powerpoint/2010/main" val="4669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CONCLUSÕES E RECOMENDAÇÕES PARA TRABALHOS FUTUROS</a:t>
            </a:r>
            <a:endParaRPr lang="pt-B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24840" y="1216343"/>
            <a:ext cx="7658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Uma importante contribuição seria dada se os tempos obtidos nas simulações fossem calculados para o custo do tempo ganho para os modos priorizados. Esta contribuição seria útil em estudos de viabilidade para a implantação de ITS em novos projetos de corredores de ônibus.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ganhos ambientais com a aplicação do TSP Condicional e a redução dos custos operacionais, também podem ser investigados, uma vez que com a priorização, os veículos tendem a manter o desempenho constante por mais tempo,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resultando em menor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consumo de combustível, menores emissões de poluentes e inclusive ruídos.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 rot="16200000">
            <a:off x="7741380" y="1465751"/>
            <a:ext cx="215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REFERENCIAS BIBLIOGRÁFICAS</a:t>
            </a:r>
            <a:endParaRPr lang="pt-B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24840" y="1216343"/>
            <a:ext cx="76581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b="1" cap="al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referencias bibliográficas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ALBORNOZ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M. A. P.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Contribuição para um estudo integrado do </a:t>
            </a:r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gerenciamento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tráfego e transporte: Uma visão sistêmica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COPPE - Universidade Federal do Rio de Janeiro. Rio de Janeiro. 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2005.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ALEMÁN, A. M. </a:t>
            </a:r>
            <a:r>
              <a:rPr lang="en-US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Simulation of Transit Signal Priority Strategies for BRT Operations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Massachusetts Institute of Technology. [</a:t>
            </a:r>
            <a:r>
              <a:rPr lang="pt-BR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S.l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.]. 2013.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APTA 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 STANDARDS PROGRAM AND BUS RAPID TRANSIT WORKING GROUP. </a:t>
            </a:r>
            <a:r>
              <a:rPr lang="en-US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Implementing BRT Intelligent Transportation Systems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Washington, DC. 2010.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ASSOCIAÇÃO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NACIONAL DOS TRANSPORTES PÚBLICOS.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Pesquisa de Imagem - 2012 - Quantitativa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Associação Nacional dos Transportes Públicos. São Paulo. 2012.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AYALA, R. J. L.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Procedimento Para Identificação dos Principais Parâmetros dos Microssimuladores A Serem Considerados No Processo de Calibração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Universide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 Brasília - Faculdade de Tecnologia - Departamento de Engenharia Civil e Ambiental. 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Brasília. 2013.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CET/SP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 do Sistema Viário Principal - DSVP. Contagem Volumétrica Classificada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Companhia de Engenharia de Tráfego. São Paulo. 2012.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CUNTO, F. J. C.; LOUREIRO, F. G.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uso da microssimulação na avaliação do desempenho da segurança viária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Universidade Federal do Ceará, Departamento de Engenharia de Transportes. Fortaleza, p. 19. 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2011.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EKEILA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W.; SAYED, T.; ESAWEY, M. E. </a:t>
            </a:r>
            <a:r>
              <a:rPr lang="pt-BR" sz="12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Development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pt-BR" sz="12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dynamic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signal priority </a:t>
            </a:r>
            <a:r>
              <a:rPr lang="pt-BR" sz="12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strategy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Transportation </a:t>
            </a:r>
            <a:r>
              <a:rPr lang="en-US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Reseach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Record: Journal of the transportation research board. </a:t>
            </a:r>
            <a:r>
              <a:rPr lang="en-US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Wahsington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D.C, USA. 2009</a:t>
            </a: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83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07270" y="1058666"/>
            <a:ext cx="7696200" cy="5393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FOURSQUARE INTEGRATED TRANSPORTATION PLANNING; NATIONAL BUS RAPID TRANSIT INSTITUTE. 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 Priority Treatment Guidelines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National Capital Region Transportation Planning Board; Metropolitan Washington Council of Governments. Washington, DC. 2011.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FURTH, P. G.; MULLER, T. H. J. 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Transportation </a:t>
            </a:r>
            <a:r>
              <a:rPr lang="en-US" sz="11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Reasearch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Record 1731 - Conditional Bus Priority at Signalized Intersections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[</a:t>
            </a:r>
            <a:r>
              <a:rPr lang="en-US" sz="11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S.l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.], p. 23-30. (00-0873).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GARDNER, K. et al. 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Review of Bus Priority at Traffic Signals around the World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Corredores Rodoviários</a:t>
            </a: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Escola de Engenharia de São Carlos da Universidade de São Paulo. 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São Carlos. 2004.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ITS AMERICA. 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 (TSP) - Handbook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ITS America. Washington, USA. 2005.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KIM, S.; PARK, M.; CHON, K. S. Bus Signal Priority Strategies for Multi-directional Bus Routes. 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KSCE </a:t>
            </a:r>
            <a:r>
              <a:rPr lang="pt-BR" sz="11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Journal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Civil </a:t>
            </a:r>
            <a:r>
              <a:rPr lang="pt-BR" sz="11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Engineering</a:t>
            </a: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2011.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KOEHLER, L. A. 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Controle Integrado de Prioridade e Retenção para Operação de Sistemas de Transporte Público</a:t>
            </a: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Universidade Federal de Santa Catarina. Florianópolis. 2009.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NETO, F. M. D. O. 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Priorização do Transporte Coletivo Por Ônibus Em Sistemas Centralizados De Controle De Tráfego</a:t>
            </a: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Universidade Federal do Ceará. Fortaleza. 2004.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PTV GROUP. 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VAP 2.16 </a:t>
            </a:r>
            <a:r>
              <a:rPr lang="en-US" sz="11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Uer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Manual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PTV </a:t>
            </a:r>
            <a:r>
              <a:rPr lang="en-US" sz="11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Planung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Transport </a:t>
            </a:r>
            <a:r>
              <a:rPr lang="en-US" sz="11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Verkehr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Karlsruhe, Germany. 2012.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REDMAN, L. et al. Quality attributes of public transport that attract car users: A research review. </a:t>
            </a:r>
            <a:r>
              <a:rPr lang="pt-BR" sz="11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Elsevier</a:t>
            </a: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 dez. 2012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SILVA, P. C. M.; TYLER, N. </a:t>
            </a:r>
            <a:r>
              <a:rPr lang="pt-BR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Sobre a validação de modelos microscópicos de simulação de tráfego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Universidade de </a:t>
            </a:r>
            <a:r>
              <a:rPr lang="pt-BR" sz="11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Brasilia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1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Brasilia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p. 16. 2001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USDOT / FTA. </a:t>
            </a:r>
            <a:r>
              <a:rPr lang="en-US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 Research Tools</a:t>
            </a:r>
            <a:r>
              <a:rPr lang="en-US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U.S. Department of Transportation. Washington D. C. 2008.</a:t>
            </a:r>
            <a:endParaRPr lang="pt-BR" sz="11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WHATELY, I. M. O Papel dos Ônibus nos Transportes Públicos de São Paulo. </a:t>
            </a:r>
            <a:r>
              <a:rPr lang="pt-BR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Revista Técnica da São Paulo Transporte S.A.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São Paulo, v. I, n. 1, Dezembro 2012.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42487" y="429104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REFERENCIAS BIBLIOGRÁFICAS</a:t>
            </a:r>
            <a:endParaRPr lang="pt-B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94360" y="1258967"/>
            <a:ext cx="769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SILVA, P. C. M.; TYLER, N. </a:t>
            </a:r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Sobre a validação de modelos microscópicos de simulação de tráfego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Universidade de </a:t>
            </a:r>
            <a:r>
              <a:rPr lang="pt-BR" sz="1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Brasilia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Brasilia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p. 16. 2001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USDOT / FTA. </a:t>
            </a:r>
            <a:r>
              <a:rPr lang="en-US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 Research Tools</a:t>
            </a: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U.S. Department of Transportation. Washington D. C. 2008.</a:t>
            </a:r>
            <a:endPara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WHATELY, I. M. O Papel dos Ônibus nos Transportes Públicos de São Paulo. </a:t>
            </a:r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Revista Técnica da São Paulo Transporte S.A.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São Paulo, v. I, n. 1, Dezembro 2012.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REFERENCIAS BIBLIOGRÁFICAS</a:t>
            </a:r>
            <a:endParaRPr lang="pt-B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1519590" y="6193696"/>
            <a:ext cx="610195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675" dirty="0">
                <a:latin typeface="Segoe UI Light" panose="020B0502040204020203" pitchFamily="34" charset="0"/>
              </a:rPr>
              <a:t>São Paulo, 22 de maio de 2015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519591" y="4965896"/>
            <a:ext cx="61019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0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ESCOLA POLITÉCNICA DA UNIVERSIDADE DE SÃO PAULO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825" b="1" dirty="0">
                <a:latin typeface="Segoe UI Light" panose="020B0502040204020203" pitchFamily="34" charset="0"/>
              </a:rPr>
              <a:t>Departamento de Engenharia de Transportes </a:t>
            </a:r>
            <a:r>
              <a:rPr lang="pt-BR" altLang="pt-BR" sz="825" b="1" dirty="0" smtClean="0">
                <a:latin typeface="Segoe UI Light" panose="020B0502040204020203" pitchFamily="34" charset="0"/>
              </a:rPr>
              <a:t>– PTR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800" dirty="0">
                <a:latin typeface="Segoe UI Light" panose="020B0502040204020203" pitchFamily="34" charset="0"/>
              </a:rPr>
              <a:t>Área de Concentração: Sistemas de Informações Espaciais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825" b="1" dirty="0">
              <a:latin typeface="Segoe UI Light" panose="020B0502040204020203" pitchFamily="34" charset="0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1814631" y="5688062"/>
            <a:ext cx="5511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900" dirty="0">
                <a:latin typeface="Segoe UI Light" panose="020B0502040204020203" pitchFamily="34" charset="0"/>
              </a:rPr>
              <a:t>Exame apresentado à Escola Politécnica da Universidade de São Paulo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900" dirty="0">
                <a:latin typeface="Segoe UI Light" panose="020B0502040204020203" pitchFamily="34" charset="0"/>
              </a:rPr>
              <a:t>para obtenção do título de mestre em engenharia de transportes</a:t>
            </a:r>
            <a:r>
              <a:rPr lang="pt-BR" altLang="pt-BR" sz="900" dirty="0" smtClean="0">
                <a:latin typeface="Segoe UI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46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8615" y="1024640"/>
            <a:ext cx="75260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Microssimulação (Ferramenta de Análise)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Características do software</a:t>
            </a:r>
          </a:p>
          <a:p>
            <a:pPr lvl="0"/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Modelos Psicofísicos</a:t>
            </a:r>
            <a:endParaRPr lang="pt-BR" sz="1200" b="1" dirty="0"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agem 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7"/>
          <a:stretch>
            <a:fillRect/>
          </a:stretch>
        </p:blipFill>
        <p:spPr bwMode="auto">
          <a:xfrm>
            <a:off x="809097" y="4040851"/>
            <a:ext cx="2917741" cy="197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t="54745" r="51820" b="22060"/>
          <a:stretch>
            <a:fillRect/>
          </a:stretch>
        </p:blipFill>
        <p:spPr bwMode="auto">
          <a:xfrm>
            <a:off x="4067320" y="4040850"/>
            <a:ext cx="4156624" cy="14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68615" y="1886414"/>
            <a:ext cx="8858250" cy="21544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Modelo </a:t>
            </a:r>
            <a:r>
              <a:rPr lang="pt-BR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car-following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Wiedemann (1974)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Tendência dos veículos ocuparem faixa de tráfego com mais espaço;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 é definida em função do espaçamento entre o veículo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perseguidor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o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líder.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Relação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fluxo - </a:t>
            </a:r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</a:t>
            </a:r>
            <a:endParaRPr lang="pt-B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tângulo 2"/>
          <p:cNvSpPr>
            <a:spLocks noChangeArrowheads="1"/>
          </p:cNvSpPr>
          <p:nvPr/>
        </p:nvSpPr>
        <p:spPr bwMode="auto">
          <a:xfrm>
            <a:off x="2614961" y="5939710"/>
            <a:ext cx="8338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00" dirty="0" smtClean="0">
                <a:latin typeface="Segoe UI Light" pitchFamily="34" charset="0"/>
              </a:rPr>
              <a:t>(PTV , 2012</a:t>
            </a:r>
            <a:r>
              <a:rPr lang="pt-BR" altLang="pt-BR" sz="1000" dirty="0">
                <a:latin typeface="Segoe UI Light" pitchFamily="34" charset="0"/>
              </a:rPr>
              <a:t>)</a:t>
            </a:r>
          </a:p>
        </p:txBody>
      </p:sp>
      <p:sp>
        <p:nvSpPr>
          <p:cNvPr id="11" name="Retângulo 34"/>
          <p:cNvSpPr>
            <a:spLocks noChangeArrowheads="1"/>
          </p:cNvSpPr>
          <p:nvPr/>
        </p:nvSpPr>
        <p:spPr bwMode="auto">
          <a:xfrm>
            <a:off x="6990907" y="5525452"/>
            <a:ext cx="10038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00" dirty="0" smtClean="0">
                <a:latin typeface="Segoe UI Light" pitchFamily="34" charset="0"/>
              </a:rPr>
              <a:t>(GOMES, </a:t>
            </a:r>
            <a:r>
              <a:rPr lang="pt-BR" altLang="pt-BR" sz="1000" dirty="0">
                <a:latin typeface="Segoe UI Light" pitchFamily="34" charset="0"/>
              </a:rPr>
              <a:t>2</a:t>
            </a:r>
            <a:r>
              <a:rPr lang="pt-BR" altLang="pt-BR" sz="1000" dirty="0" smtClean="0">
                <a:latin typeface="Segoe UI Light" pitchFamily="34" charset="0"/>
              </a:rPr>
              <a:t>004</a:t>
            </a:r>
            <a:r>
              <a:rPr lang="pt-BR" altLang="pt-BR" sz="1000" dirty="0">
                <a:latin typeface="Segoe UI Light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347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8615" y="1024640"/>
            <a:ext cx="75260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Microssimulação (Ferramenta de Análise)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Características do software</a:t>
            </a:r>
          </a:p>
          <a:p>
            <a:pPr lvl="0"/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Modelos Psicofísicos</a:t>
            </a:r>
            <a:endParaRPr lang="pt-BR" sz="1200" b="1" dirty="0"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88723" y="1915664"/>
            <a:ext cx="7863385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Modelo </a:t>
            </a:r>
            <a:r>
              <a:rPr lang="pt-BR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lane-changing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Willmann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sz="14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Sparmann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(1978)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i="1" dirty="0">
              <a:latin typeface="Segoe UI Light" panose="020B0502040204020203" pitchFamily="34" charset="0"/>
              <a:ea typeface="Segoe UI Symbol" panose="020B0502040204020203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Busca por folga ou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gap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apropriada na corrente de tráfego na faixa de destino;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Dois tipos de mudanças de faixa no VISSIM: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Mudança de faixa necessária (a fim de alcançar o conector seguinte de uma rota) e;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Mudança de faixa livre (devido à disponibilidade de espaço em faixas adjacentes, permitindo aumentar a velocidade atual do veículo).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0" t="28908" r="20520" b="10229"/>
          <a:stretch>
            <a:fillRect/>
          </a:stretch>
        </p:blipFill>
        <p:spPr bwMode="auto">
          <a:xfrm>
            <a:off x="2735091" y="4232671"/>
            <a:ext cx="3625598" cy="2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0"/>
          <p:cNvSpPr>
            <a:spLocks noChangeArrowheads="1"/>
          </p:cNvSpPr>
          <p:nvPr/>
        </p:nvSpPr>
        <p:spPr bwMode="auto">
          <a:xfrm>
            <a:off x="5562072" y="6416357"/>
            <a:ext cx="7986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00" dirty="0" smtClean="0">
                <a:latin typeface="Segoe UI Light" pitchFamily="34" charset="0"/>
              </a:rPr>
              <a:t>(PTV, 2012</a:t>
            </a:r>
            <a:r>
              <a:rPr lang="pt-BR" altLang="pt-BR" sz="1000" dirty="0">
                <a:latin typeface="Segoe UI Light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582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3672" y="724751"/>
            <a:ext cx="7675959" cy="351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OBJETIVO E JUSTIFICATIVA</a:t>
            </a:r>
          </a:p>
          <a:p>
            <a:endParaRPr 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principal objetivo desta pesquisa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investigar o possível aumento da velocidade e redução dos tempos de viagem do transporte coletivo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proporcionado pela aplicação de ferramentas ITS, especificamente o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- TSP.</a:t>
            </a:r>
          </a:p>
          <a:p>
            <a:pPr algn="just"/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principal justificativa para a elaboração desta pesquisa vem da percepção dos usuários a respeito do conjunto dos corredores de ônibus da cidade de São Paulo. </a:t>
            </a:r>
          </a:p>
          <a:p>
            <a:pPr algn="just"/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Segundo a Pesquisa de Imagem do Transporte 2012, produzida pela Associação Nacional dos Transportes Públicos - ANTP,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tempos de percurso nos ônibus não são percebidos positivamente pelos usuários!</a:t>
            </a:r>
          </a:p>
          <a:p>
            <a:pPr algn="just"/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Segundo Whately (2012), os principais retardamentos nos corredores de ônibus são causados, principalmente, devido à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espera nos pontos de parada e nos semáforos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algn="just"/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39970" y="6072168"/>
            <a:ext cx="148790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7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Adaptado de Whately (2012)</a:t>
            </a:r>
            <a:endParaRPr lang="pt-BR" sz="750" b="1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4744966"/>
              </p:ext>
            </p:extLst>
          </p:nvPr>
        </p:nvGraphicFramePr>
        <p:xfrm>
          <a:off x="1928599" y="4163586"/>
          <a:ext cx="4786706" cy="2012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tângulo 3"/>
          <p:cNvSpPr/>
          <p:nvPr/>
        </p:nvSpPr>
        <p:spPr>
          <a:xfrm>
            <a:off x="294630" y="6279917"/>
            <a:ext cx="799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 pesquisa investiga priorização do transporte público coletivo e seus impactos nos modos não priorizados, por meio da prioridade </a:t>
            </a:r>
            <a:r>
              <a:rPr lang="pt-BR" sz="1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semafórica com uso de microssimulação.</a:t>
            </a:r>
            <a:endParaRPr lang="pt-BR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892863" y="1465751"/>
            <a:ext cx="1850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I</a:t>
            </a:r>
          </a:p>
        </p:txBody>
      </p:sp>
    </p:spTree>
    <p:extLst>
      <p:ext uri="{BB962C8B-B14F-4D97-AF65-F5344CB8AC3E}">
        <p14:creationId xmlns:p14="http://schemas.microsoft.com/office/powerpoint/2010/main" val="12193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1782" y="707974"/>
            <a:ext cx="785574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QUESTIONAMENTO:</a:t>
            </a:r>
          </a:p>
          <a:p>
            <a:pPr algn="just"/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15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15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</a:t>
            </a: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 - (ITS) podem melhorar a operação de um corredor ônibus?</a:t>
            </a:r>
          </a:p>
          <a:p>
            <a:pPr lvl="1" algn="just"/>
            <a:endParaRPr lang="pt-BR" sz="15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85775" lvl="1" indent="-257175" algn="just">
              <a:buFont typeface="Courier New" panose="02070309020205020404" pitchFamily="49" charset="0"/>
              <a:buChar char="o"/>
            </a:pP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Quais os possíveis benefícios, em termos operacionais, que os </a:t>
            </a:r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(ITS), </a:t>
            </a: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especificamente a Prioridade Semafórica ou </a:t>
            </a:r>
            <a:r>
              <a:rPr lang="pt-BR" sz="15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 </a:t>
            </a: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TSP podem proporcionar?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 rot="16200000">
            <a:off x="7892863" y="1465751"/>
            <a:ext cx="1850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I</a:t>
            </a:r>
          </a:p>
        </p:txBody>
      </p:sp>
    </p:spTree>
    <p:extLst>
      <p:ext uri="{BB962C8B-B14F-4D97-AF65-F5344CB8AC3E}">
        <p14:creationId xmlns:p14="http://schemas.microsoft.com/office/powerpoint/2010/main" val="312233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976073834"/>
              </p:ext>
            </p:extLst>
          </p:nvPr>
        </p:nvGraphicFramePr>
        <p:xfrm>
          <a:off x="675110" y="1478647"/>
          <a:ext cx="7642369" cy="3856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549275" y="1083076"/>
            <a:ext cx="264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Constituído de 3 blocos:</a:t>
            </a:r>
            <a:endParaRPr lang="pt-B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3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68615" y="699070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Medidas de prioridade para 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ônibus: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Principais características e aplicações.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04732" y="1643714"/>
            <a:ext cx="78900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para o ônibus nem sempre requer investimentos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diretos. Medidas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 restringem o uso do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automóvel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podem colaborar para a melhoria do desempenho dos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(FOURSQUARE INTEGRATED TRANSPORTATION PLANNING; NATIONAL BUS RAPID TRANSIT INSTITUTE, 2011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Quando o sistema como um todo se encontra congestionado, as medidas de priorização proporcionam aumento da velocidade média e, portanto,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tendem a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reduzir os </a:t>
            </a:r>
            <a:r>
              <a:rPr lang="pt-BR" sz="1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tempos de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viagem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tornado o Sistema mais atrativo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FERRONATTO, 2002)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Quanto maior o grau de separação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relação ao tráfego geral, maior o controle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sobre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movimentação dos ônibus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657154" y="6505019"/>
            <a:ext cx="21291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Avenida W. Luis em São Paulo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Imagem 11" descr="http://viatrolebus.com.br/wp-content/uploads/2013/05/transito-sp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5" r="32883"/>
          <a:stretch/>
        </p:blipFill>
        <p:spPr bwMode="auto">
          <a:xfrm>
            <a:off x="644546" y="4177110"/>
            <a:ext cx="3101831" cy="2327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644546" y="6505019"/>
            <a:ext cx="23567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Avenida 23 de Maio em São Paulo</a:t>
            </a:r>
          </a:p>
        </p:txBody>
      </p:sp>
      <p:pic>
        <p:nvPicPr>
          <p:cNvPr id="14" name="Imagem 13" descr="http://imguol.com/c/noticias/2013/08/05/5ago2013---faixa-exclusiva-de-onibus-no-corredor-norte-sul-da-avenida-23-de-maio-zona-sul-de-sao-paulo-e-implantada-na-manha-desta-segunda-feira-5-1375706362560_1920x108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182" r="22534"/>
          <a:stretch/>
        </p:blipFill>
        <p:spPr bwMode="auto">
          <a:xfrm>
            <a:off x="4657154" y="4177110"/>
            <a:ext cx="3101831" cy="2327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04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2113</TotalTime>
  <Words>5729</Words>
  <Application>Microsoft Office PowerPoint</Application>
  <PresentationFormat>Apresentação na tela (4:3)</PresentationFormat>
  <Paragraphs>930</Paragraphs>
  <Slides>56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9" baseType="lpstr">
      <vt:lpstr>Arial Unicode MS</vt:lpstr>
      <vt:lpstr>Arial</vt:lpstr>
      <vt:lpstr>Calibri</vt:lpstr>
      <vt:lpstr>Century Schoolbook</vt:lpstr>
      <vt:lpstr>Courier New</vt:lpstr>
      <vt:lpstr>Segoe UI</vt:lpstr>
      <vt:lpstr>Segoe UI Light</vt:lpstr>
      <vt:lpstr>Segoe UI Semibold</vt:lpstr>
      <vt:lpstr>Segoe UI Symbol</vt:lpstr>
      <vt:lpstr>Times New Roman</vt:lpstr>
      <vt:lpstr>Wingdings</vt:lpstr>
      <vt:lpstr>Wingdings 2</vt:lpstr>
      <vt:lpstr>View</vt:lpstr>
      <vt:lpstr>Apresentação do PowerPoint</vt:lpstr>
      <vt:lpstr>CONTRIBUIÇÃO METODOLÓGICA PARA APLICAÇÃO DE PRIORIDADE SEMAFÓRICA CONDICIONAL EM CORREDORES DE ÔNIBUS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Luciano Peron</dc:creator>
  <cp:lastModifiedBy>User</cp:lastModifiedBy>
  <cp:revision>198</cp:revision>
  <dcterms:created xsi:type="dcterms:W3CDTF">2015-04-09T20:42:28Z</dcterms:created>
  <dcterms:modified xsi:type="dcterms:W3CDTF">2017-11-16T18:55:10Z</dcterms:modified>
</cp:coreProperties>
</file>