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21"/>
  </p:notesMasterIdLst>
  <p:sldIdLst>
    <p:sldId id="308" r:id="rId2"/>
    <p:sldId id="315" r:id="rId3"/>
    <p:sldId id="316" r:id="rId4"/>
    <p:sldId id="309" r:id="rId5"/>
    <p:sldId id="291" r:id="rId6"/>
    <p:sldId id="299" r:id="rId7"/>
    <p:sldId id="301" r:id="rId8"/>
    <p:sldId id="302" r:id="rId9"/>
    <p:sldId id="310" r:id="rId10"/>
    <p:sldId id="292" r:id="rId11"/>
    <p:sldId id="297" r:id="rId12"/>
    <p:sldId id="294" r:id="rId13"/>
    <p:sldId id="304" r:id="rId14"/>
    <p:sldId id="293" r:id="rId15"/>
    <p:sldId id="307" r:id="rId16"/>
    <p:sldId id="311" r:id="rId17"/>
    <p:sldId id="306" r:id="rId18"/>
    <p:sldId id="314" r:id="rId19"/>
    <p:sldId id="317" r:id="rId20"/>
  </p:sldIdLst>
  <p:sldSz cx="12192000" cy="6858000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0033CC"/>
    <a:srgbClr val="009900"/>
    <a:srgbClr val="006600"/>
    <a:srgbClr val="FFFF66"/>
    <a:srgbClr val="FFCCFF"/>
    <a:srgbClr val="FF99FF"/>
    <a:srgbClr val="325DB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579" autoAdjust="0"/>
  </p:normalViewPr>
  <p:slideViewPr>
    <p:cSldViewPr>
      <p:cViewPr varScale="1">
        <p:scale>
          <a:sx n="71" d="100"/>
          <a:sy n="71" d="100"/>
        </p:scale>
        <p:origin x="1138" y="283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419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08:12.9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389 89 24575,'-8'1'0,"0"0"0,0 0 0,0 1 0,1 0 0,-1 0 0,1 1 0,-1 0 0,1 0 0,0 1 0,0 0 0,0 0 0,-8 7 0,-11 10 0,-37 40 0,38-36 0,14-14 0,1 0 0,1 1 0,0 0 0,1 0 0,0 1 0,1 1 0,-6 14 0,-3 14 0,-11 45 0,2-3 0,18-61 0,1 0 0,1 0 0,2 1 0,-2 34 0,6 98 0,2-60 0,-3-83 0,1 0 0,1 0 0,0 0 0,1 0 0,0 0 0,1 0 0,0-1 0,1 0 0,0 0 0,1 0 0,1 0 0,0-1 0,8 11 0,10 24 0,-23-40 0,0 0 0,0-1 0,1 1 0,0-1 0,0 0 0,0 0 0,1 0 0,0 0 0,0 0 0,0-1 0,0 0 0,1 0 0,0 0 0,0 0 0,0-1 0,6 4 0,20 4 0,0-1 0,0-2 0,1 0 0,-1-3 0,2 0 0,35-1 0,-38-1 0,176 24 0,-93-15 0,136 6 0,1118-20 0,-757 3 0,-582-3 0,0-1 0,0-1 0,0-2 0,29-10 0,-26 8 0,0 0 0,60-6 0,-23 12 0,-23 1 0,76-12 0,-49 4 0,0 3 0,136 7 0,-78 2 0,421-3 0,-527-1 0,-1-1 0,0-1 0,1 0 0,-1-2 0,-1-1 0,1-1 0,-1 0 0,0-2 0,-1-1 0,1 0 0,-2-2 0,30-21 0,-41 24 0,0-1 0,-1 0 0,-1-1 0,1 0 0,-2 0 0,0 0 0,0-1 0,-1 1 0,0-2 0,5-22 0,13-27 0,-17 47 0,-2 0 0,1-1 0,-2 1 0,0-1 0,2-32 0,-7-85 0,-1 53 0,4 26 0,0 24 0,-4-54 0,2 74 0,-1 1 0,0 0 0,0 0 0,-1 1 0,0-1 0,0 0 0,-1 1 0,0 0 0,-1 0 0,-6-9 0,-11-8 0,-2 2 0,0 1 0,-1 1 0,-1 1 0,-43-25 0,52 34 0,-22-13 0,-2 3 0,-1 1 0,0 2 0,-1 2 0,-1 2 0,0 2 0,-1 2 0,-49-5 0,59 9 0,-36-5 0,-96-3 0,-1396 13 0,741 3 0,737 0 0,-95-5 0,101-10 0,57 7 0,-1 2 0,-30-1 0,-254 4 0,141 2 0,151 1 0,0 0 0,1 1 0,-1 0 0,1 1 0,0 0 0,0 2 0,1-1 0,0 2 0,0 0 0,-20 14 0,9-7 0,-43 19 0,-4 7-1365,51-29-5461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26.91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0 308 24575,'0'-3'0,"1"0"0,-1 0 0,1 0 0,0 0 0,0 0 0,0 0 0,0 0 0,0 1 0,1-1 0,-1 0 0,1 0 0,0 1 0,0-1 0,0 1 0,0 0 0,0 0 0,0-1 0,1 1 0,4-3 0,7-4 0,0 1 0,26-12 0,-3 2 0,93-71 86,35-18-1537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28.48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1 186 24575,'5'0'0,"6"-5"0,12-2 0,7-4 0,4-6 0,0 0 0,5-1 0,0-4 0,0 2 0,-8 0 0,-4 3 0,-1 0 0,0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29.83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1 162 24575,'5'-5'0,"6"-2"0,12 1 0,2-4 0,2-1 0,0 3 0,2 1 0,1-2 0,-1 0 0,1-3 0,0 0 0,0-3 0,0 2 0,0 2 0,-1 4 0,1-3 0,-1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31.20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1 113 24575,'5'0'0,"1"-5"0,6-1 0,5 0 0,4 0 0,5 3 0,2 1 0,2-5 0,0 0 0,1-4 0,-1-1 0,1 2 0,4-2 0,1 1 0,0 2 0,-1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34.57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70 24575,'5'0'0,"7"0"0,6 0 0,6 0 0,2 0 0,3 0 0,-3-5 0,-2-2 0,0 1 0,2 1 0,0-4 0,2 0 0,1 1 0,0-2 0,1-1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35.70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1 213 24575,'0'-5'0,"5"-1"0,6-6 0,8 1 0,4 1 0,4-2 0,7-5 0,3-4 0,0 2 0,4-2 0,0 4 0,3-1 0,-1 2 0,-3 5 0,-2 4 0,-4-3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36.77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6 24575,'10'0'0,"9"0"0,10 0 0,12 0 0,2 0 0,0 0 0,-2 0 0,-4 0 0,-3 0 0,-7-6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37.96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0 24575,'5'0'0,"7"0"0,11 0 0,12 0 0,5 0 0,0 0 0,-1 0 0,-2 0 0,-2 0 0,-3 0 0,-1 0 0,-2 0 0,6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38.88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0 24575,'5'0'0,"7"0"0,11 0 0,12 0 0,5 0 0,1 0 0,-2 0 0,-3 0 0,-1 0 0,-3 0 0,-1 0 0,-1 0 0,-1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39.78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59 24575,'10'0'0,"8"0"0,6 0 0,5 0 0,1 0 0,2 0 0,-1 0 0,6-5 0,0-2 0,0 1 0,-2-4 0,-2 0 0,-1 1 0,-1-2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08:18.752"/>
    </inkml:context>
    <inkml:brush xml:id="br0">
      <inkml:brushProperty name="width" value="0.05" units="cm"/>
      <inkml:brushProperty name="height" value="0.05" units="cm"/>
      <inkml:brushProperty name="color" value="#0F6FC6"/>
    </inkml:brush>
  </inkml:definitions>
  <inkml:trace contextRef="#ctx0" brushRef="#br0">653 30 24575,'-41'-2'0,"-61"-11"0,64 7 0,0 2 0,-39 0 0,68 5 0,0 0 0,0 0 0,0 1 0,0 0 0,1 1 0,-1 0 0,1 0 0,-16 8 0,-60 46 0,25-16 0,51-36 0,0 0 0,0 1 0,1 0 0,0 0 0,0 0 0,0 1 0,1 0 0,0 1 0,0 0 0,1-1 0,0 2 0,0-1 0,1 0 0,0 1 0,1 0 0,0 0 0,0 0 0,1 0 0,0 1 0,-1 13 0,-4 41 0,4 1 0,4 67 0,1-41 0,-2-82 0,1 1 0,0-1 0,1 0 0,0 0 0,1 0 0,-1 0 0,2 0 0,-1-1 0,1 1 0,1-1 0,-1 0 0,1 0 0,1-1 0,-1 0 0,1 1 0,1-2 0,-1 1 0,1-1 0,0 0 0,1 0 0,15 8 0,13 6 0,1-1 0,1-2 0,66 20 0,-44-17 0,-51-16 0,40 14 0,55 12 0,-90-27 0,1 0 0,-1-1 0,1 0 0,0-2 0,0 1 0,-1-2 0,1 0 0,25-5 0,-34 3 0,0 1 0,-1-1 0,1 0 0,0 0 0,-1-1 0,0 1 0,0-1 0,0-1 0,0 1 0,0-1 0,-1 1 0,0-1 0,0-1 0,0 1 0,-1 0 0,0-1 0,3-7 0,6-12 0,-2-1 0,12-41 0,-22 66 0,8-31 0,-2-1 0,0 0 0,0-52 0,-9-105 0,0 58 0,3 109 0,1 6 0,-1 0 0,-1 0 0,0 0 0,-8-30 0,8 43 0,0 0 0,0 1 0,-1-1 0,1 0 0,-1 1 0,0-1 0,0 1 0,-1 0 0,1-1 0,-1 1 0,1 0 0,-1 0 0,0 1 0,0-1 0,0 1 0,-1-1 0,1 1 0,-1 0 0,1 0 0,-1 1 0,1-1 0,-1 1 0,0 0 0,0-1 0,-6 1 0,-77-8-1365,60 4-5461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40.69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24575,'5'0'0,"2"5"0,4 1 0,6 1 0,5-2 0,9-2 0,3-1 0,2 0 0,0-2 0,-2 0 0,-1 0 0,-2 0 0,0-1 0,-1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5:01.5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628 95 24575,'-5'2'0,"-1"0"0,0 0 0,0 1 0,1 0 0,-1 0 0,1 0 0,0 0 0,0 1 0,0 0 0,0 0 0,1 0 0,-6 7 0,-2 0 0,-12 12 0,0 0 0,2 2 0,0 1 0,2 0 0,-27 47 0,-169 305 0,188-322 0,3 2 0,2 0 0,3 1 0,-16 77 0,24-79 0,2 0 0,-3 109 0,19 117 0,-2-242 0,2-2 0,1 1 0,2-1 0,18 48 0,69 148 0,-56-145 0,-4-14 0,3-1 0,3-3 0,3-1 0,77 92 0,-25-34 0,-52-66 0,59 63 0,-94-117 0,0 0 0,0-1 0,1 0 0,0-1 0,1 0 0,0-1 0,0 0 0,19 6 0,14 3 0,48 8 0,-51-14 0,101 20 0,176 12 0,-296-38 0,1-2 0,-1-1 0,31-3 0,-42 1 0,-1-1 0,1 1 0,-1-2 0,0 0 0,0 0 0,0-1 0,0 0 0,13-10 0,7-6 0,-1-2 0,-2-2 0,0 0 0,-2-2 0,45-57 0,88-166 0,-154 242 0,79-128 0,47-85 0,-113 185 0,-2-1 0,-1-1 0,-2 0 0,12-58 0,-10-12 0,-5-1 0,-4 0 0,-13-164 0,-2 201 0,-3 1 0,-3 0 0,-3 2 0,-38-96 0,38 116 0,-2 1 0,-1 1 0,-3 0 0,-2 2 0,-2 1 0,-1 1 0,-3 2 0,-70-72 0,-5-5 0,84 90 0,-1 0 0,-1 1 0,-1 2 0,-1 1 0,-1 1 0,-35-22 0,-28-7 0,-2 4 0,-1 4 0,-105-31 0,165 67 0,-1 2 0,-1 1 0,1 2 0,0 2 0,-60 5 0,9-2 0,71-1 9,1 0 1,0 0-1,0 2 0,0 0 0,1 0 1,-1 1-1,1 1 0,-1 0 0,2 1 0,-1 1 1,1 0-1,-13 9 0,9-4-195,0 1 1,0 1-1,2 1 0,0 0 1,0 1-1,1 0 1,-16 30-1,15-23-6640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3T13:57:56.2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126 0 24575,'3'1'0,"0"0"0,0 0 0,0 0 0,0 0 0,0 1 0,0-1 0,0 1 0,0 0 0,-1-1 0,1 1 0,2 3 0,7 4 0,38 23 0,92 65 0,-125-85 0,-2 2 0,0 0 0,0 1 0,-1 0 0,-1 1 0,12 19 0,-19-24 0,-1 1 0,0-1 0,-1 1 0,0 0 0,-1 1 0,0-1 0,1 19 0,2 92 0,-6-116 0,1 31 0,-2-1 0,-8 54 0,7-79 0,-1 0 0,0-1 0,-1 0 0,0 1 0,0-1 0,-1-1 0,-1 1 0,0-1 0,0 0 0,-1 0 0,-16 17 0,5-10 11,-1-1 0,0-1-1,-2 0 1,1-2 0,-43 21 0,-122 40-437,113-48-578,51-18-5822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3T13:57:57.7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156 1 24575,'-4'48'0,"-1"0"0,-3 0 0,-2-1 0,-2 0 0,-2-1 0,-22 52 0,6-44 0,25-47 0,0 2 0,0-1 0,0 0 0,1 1 0,1 0 0,-1 0 0,-1 10 0,5-18 0,0 0 0,0 0 0,0 0 0,0 0 0,1 0 0,-1 0 0,0 0 0,0 0 0,1 0 0,-1-1 0,1 1 0,-1 0 0,1 0 0,-1 0 0,1-1 0,0 1 0,-1 0 0,1-1 0,0 1 0,-1 0 0,1-1 0,0 1 0,0-1 0,0 1 0,-1-1 0,1 1 0,0-1 0,0 0 0,0 1 0,0-1 0,0 0 0,0 0 0,0 0 0,0 0 0,0 0 0,0 0 0,0 0 0,0 0 0,0 0 0,0 0 0,0 0 0,0-1 0,57-7 0,-40 5 0,263-5-92,-190 9-1181,-70-1-5553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3T14:23:59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665 618 24575,'2'-137'0,"-5"-146"0,2 277 0,-1 0 0,0 0 0,0 0 0,0 1 0,-1-1 0,0 1 0,0-1 0,0 1 0,-1 0 0,1 0 0,-1 0 0,-1 1 0,1-1 0,-1 1 0,-7-5 0,-6-5 0,0 2 0,-40-21 0,40 26 0,0 0 0,-1 2 0,0 0 0,0 1 0,-31-2 0,-4-2 0,5 3-45,0 1-1,-69 4 0,55 1-1182,27 0-5598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3T14:24:01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0 24575,'-117'105'0,"108"-97"0,1 0 0,-2-1 0,1 0 0,-1-1 0,0 0 0,0 0 0,-1-1 0,0-1 0,1 1 0,-2-2 0,-13 4 0,-2-2 0,-46 3 0,-11 2 0,84-10 0,0 1 0,0-1 0,0 0 0,0 1 0,0-1 0,0 0 0,0 1 0,0-1 0,0 0 0,0 1 0,1-1 0,-1 0 0,0 0 0,0 1 0,0-1 0,0 0 0,0 1 0,1-1 0,-1 0 0,0 0 0,0 1 0,0-1 0,1 0 0,-1 0 0,0 0 0,0 1 0,1-1 0,-1 0 0,0 0 0,1 0 0,-1 0 0,0 0 0,0 1 0,1-1 0,-1 0 0,0 0 0,1 0 0,-1 0 0,0 0 0,1 0 0,-1 0 0,1 0 0,17 9 0,46 17-341,-1 3 0,-2 2-1,65 45 1,-104-60-6485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3T14:19:48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24575,'165'14'0,"-6"-1"0,-133-12 0,45 9 0,17 1 0,-38-8 0,0 2 0,0 2 0,-1 2 0,0 3 0,0 1 0,-1 3 0,-1 2 0,46 24 0,-28-13 0,122 37 0,-39-17 0,-111-33 0,0 2 0,51 35 0,25 12 0,-2-2 0,13 6 0,-93-55 0,-3-2 0,-2 1 0,43 28 0,-61-35 0,0 0 0,0 0 0,-1 1 0,0 0 0,-1 1 0,1-1 0,-1 1 0,-1 1 0,0-1 0,0 1 0,0 0 0,3 10 0,-3-5-136,2 0-1,0-1 1,0 0-1,1 0 1,1 0-1,0-1 1,0-1-1,1 1 0,18 14 1,-7-9-6690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3T14:19:50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397 0 24575,'15'16'0,"0"0"0,-1 1 0,-1 1 0,0 0 0,15 30 0,-23-39 0,-1 1 0,0-1 0,0 0 0,-1 1 0,0 0 0,-1 0 0,0 0 0,0 0 0,-1 0 0,-1 0 0,0 0 0,0 1 0,-1-1 0,-2 11 0,3-19 0,-1 0 0,0 0 0,0 0 0,0-1 0,0 1 0,0 0 0,-1-1 0,1 1 0,0-1 0,-1 1 0,1-1 0,-1 0 0,1 0 0,-1 0 0,0 1 0,0-2 0,1 1 0,-1 0 0,0 0 0,0 0 0,0-1 0,0 1 0,-3-1 0,-54 6 0,32-5 0,-323 16-1365,304-17-5461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11:33.6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357 57 24575,'-13'1'0,"1"0"0,0 1 0,0 1 0,0 0 0,1 1 0,-1 0 0,1 0 0,0 2 0,0-1 0,0 1 0,1 1 0,-13 10 0,-10 9 0,2 2 0,-35 38 0,59-57 0,1-1 0,0 2 0,1-1 0,-1 1 0,2 0 0,-1 0 0,1 0 0,1 0 0,0 1 0,1-1 0,-2 12 0,-1 17 0,0 65 0,4-44 0,5 136 0,-1-178 0,1 0 0,1 0 0,0-1 0,16 33 0,-10-24 0,61 114 0,-49-101 0,-2 1 0,24 68 0,-40-96 0,1 1 0,0-1 0,1 0 0,0-1 0,1 1 0,0-1 0,0-1 0,1 0 0,1 0 0,0-1 0,18 14 0,24 24 0,-22-13 0,-25-28 0,0 1 0,1-1 0,0 0 0,0 0 0,0 0 0,1-1 0,0 0 0,0 0 0,12 5 0,3-2 0,0-1 0,0 0 0,1-2 0,0-1 0,39 2 0,121-7 0,-73-2 0,-73 3 0,-6 1 0,0-1 0,0-2 0,0-1 0,45-10 0,-67 11 0,-1-1 0,0 0 0,0 0 0,0-1 0,0 0 0,0 0 0,-1-1 0,0 0 0,0-1 0,0 1 0,0-1 0,-1-1 0,0 1 0,-1-1 0,1 0 0,-1 0 0,0-1 0,-1 1 0,0-1 0,5-13 0,4-11 0,-2-1 0,0 0 0,-3-1 0,0 0 0,-3 0 0,3-66 0,-7 46 0,-6-87 0,4 126 0,-2 0 0,0 1 0,-1-1 0,0 1 0,-1 0 0,-1 0 0,-9-18 0,-51-90 0,30 52 0,-65-92 0,57 100 0,29 37 0,-1 2 0,-1 0 0,-1 0 0,-1 2 0,-1 0 0,-1 1 0,-37-26 0,28 27 0,-86-49 0,97 58 0,0 1 0,0 1 0,-1 0 0,0 2 0,0 0 0,0 2 0,-1 0 0,0 1 0,-38 0 0,35 2 7,0-1-1,-32-8 0,13 3-1390,18 3-5442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03.78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104 1 24575,'0'5'0,"0"6"0,0 7 0,-5 0 0,-1 2 0,-6 3 0,-5 2 0,1 2 0,2 2 0,-1-5 0,-3-1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05.00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89 0 24575,'0'5'0,"0"7"0,-5 6 0,-6 5 0,-3 4 0,3 3 0,-3-5 0,2-1 0,2 0 0,-2-3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06.79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211 1 24575,'0'5'0,"-5"7"0,-7 6 0,-6 5 0,-1 4 0,-1-3 0,-3-1 0,3 2 0,0 0 0,-3 2 0,-1 1 0,-2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08.25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197 1 24575,'-5'0'0,"-7"0"0,-6 5 0,-1 6 0,-1 2 0,3 4 0,3 3 0,0-1 0,2 1 0,-2 2 0,1 3 0,-1-4 0,0 1 0,4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09.35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246 0 24575,'-5'6'0,"-7"5"0,-1 8 0,-4 4 0,-3 4 0,-4 2 0,2 1 0,1 1 0,-3-5 0,4-2 0,0-5 0,4-1 0,-2-3 0,4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9T20:22:25.58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0 272 24575,'3'-3'0,"-1"-1"0,1 0 0,0 1 0,-1 0 0,1 0 0,1 0 0,-1 0 0,0 0 0,1 0 0,0 1 0,-1 0 0,6-3 0,7-6 0,7-6 0,41-22 0,-43 26 0,0 0 0,37-30 0,-44 31-119,12-12-504,30-34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ea typeface="SimSun" charset="-122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ea typeface="SimSun" charset="-122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ea typeface="SimSun" charset="-122"/>
            </a:endParaRPr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800638" y="-12380913"/>
            <a:ext cx="23383876" cy="13154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3725" cy="4598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7171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522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9517-918D-4421-AE4D-275259DE94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B5C6-3F7A-4F9E-B810-61EAF50C37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A212D-2670-4F36-B5C5-9C5CA8A957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3FB0-1E8F-4EDC-8512-3F9E9A12DF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BCD9-1A89-470D-9019-6E59EA2664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56A9-8DD4-4A6F-AEF7-C98AFBFC68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08B4-A453-4252-B581-AF6AEC1595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4B88-71E6-4AE1-A948-44792A0FED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D671-B2D5-46DC-8132-711D424965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227E-BF82-49A0-96F9-FC59E2B3D9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4E38-D555-4A1B-8141-2A5C9D8324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SimSun" charset="-122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imSun" charset="-122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imSun" charset="-122"/>
              </a:defRPr>
            </a:lvl1pPr>
          </a:lstStyle>
          <a:p>
            <a:pPr>
              <a:defRPr/>
            </a:pPr>
            <a:fld id="{9D7567FE-A1C2-4A12-A1A5-66F1249982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0.wmf"/><Relationship Id="rId12" Type="http://schemas.openxmlformats.org/officeDocument/2006/relationships/image" Target="../media/image26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410.png"/><Relationship Id="rId26" Type="http://schemas.openxmlformats.org/officeDocument/2006/relationships/image" Target="../media/image450.png"/><Relationship Id="rId39" Type="http://schemas.openxmlformats.org/officeDocument/2006/relationships/customXml" Target="../ink/ink19.xml"/><Relationship Id="rId3" Type="http://schemas.openxmlformats.org/officeDocument/2006/relationships/image" Target="../media/image44.png"/><Relationship Id="rId21" Type="http://schemas.openxmlformats.org/officeDocument/2006/relationships/customXml" Target="../ink/ink10.xml"/><Relationship Id="rId34" Type="http://schemas.openxmlformats.org/officeDocument/2006/relationships/image" Target="../media/image49.png"/><Relationship Id="rId42" Type="http://schemas.openxmlformats.org/officeDocument/2006/relationships/image" Target="../media/image53.png"/><Relationship Id="rId47" Type="http://schemas.openxmlformats.org/officeDocument/2006/relationships/image" Target="../media/image56.png"/><Relationship Id="rId50" Type="http://schemas.openxmlformats.org/officeDocument/2006/relationships/image" Target="../media/image58.png"/><Relationship Id="rId7" Type="http://schemas.openxmlformats.org/officeDocument/2006/relationships/customXml" Target="../ink/ink4.xml"/><Relationship Id="rId12" Type="http://schemas.openxmlformats.org/officeDocument/2006/relationships/image" Target="../media/image38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51.png"/><Relationship Id="rId46" Type="http://schemas.openxmlformats.org/officeDocument/2006/relationships/customXml" Target="../ink/ink22.xml"/><Relationship Id="rId2" Type="http://schemas.openxmlformats.org/officeDocument/2006/relationships/image" Target="../media/image43.png"/><Relationship Id="rId16" Type="http://schemas.openxmlformats.org/officeDocument/2006/relationships/image" Target="../media/image400.png"/><Relationship Id="rId20" Type="http://schemas.openxmlformats.org/officeDocument/2006/relationships/image" Target="../media/image420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customXml" Target="../ink/ink5.xml"/><Relationship Id="rId24" Type="http://schemas.openxmlformats.org/officeDocument/2006/relationships/image" Target="../media/image441.png"/><Relationship Id="rId32" Type="http://schemas.openxmlformats.org/officeDocument/2006/relationships/image" Target="../media/image48.png"/><Relationship Id="rId37" Type="http://schemas.openxmlformats.org/officeDocument/2006/relationships/customXml" Target="../ink/ink18.xml"/><Relationship Id="rId40" Type="http://schemas.openxmlformats.org/officeDocument/2006/relationships/image" Target="../media/image52.png"/><Relationship Id="rId45" Type="http://schemas.openxmlformats.org/officeDocument/2006/relationships/image" Target="../media/image55.png"/><Relationship Id="rId5" Type="http://schemas.microsoft.com/office/2007/relationships/hdphoto" Target="../media/hdphoto2.wdp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460.png"/><Relationship Id="rId36" Type="http://schemas.openxmlformats.org/officeDocument/2006/relationships/image" Target="../media/image50.png"/><Relationship Id="rId49" Type="http://schemas.openxmlformats.org/officeDocument/2006/relationships/image" Target="../media/image57.png"/><Relationship Id="rId10" Type="http://schemas.openxmlformats.org/officeDocument/2006/relationships/image" Target="../media/image37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54.png"/><Relationship Id="rId4" Type="http://schemas.openxmlformats.org/officeDocument/2006/relationships/image" Target="../media/image40.png"/><Relationship Id="rId14" Type="http://schemas.openxmlformats.org/officeDocument/2006/relationships/image" Target="../media/image390.png"/><Relationship Id="rId22" Type="http://schemas.openxmlformats.org/officeDocument/2006/relationships/image" Target="../media/image430.png"/><Relationship Id="rId27" Type="http://schemas.openxmlformats.org/officeDocument/2006/relationships/customXml" Target="../ink/ink13.xml"/><Relationship Id="rId30" Type="http://schemas.openxmlformats.org/officeDocument/2006/relationships/image" Target="../media/image47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customXml" Target="../ink/ink23.xml"/><Relationship Id="rId51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40.png"/><Relationship Id="rId7" Type="http://schemas.openxmlformats.org/officeDocument/2006/relationships/image" Target="../media/image6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61.png"/><Relationship Id="rId10" Type="http://schemas.openxmlformats.org/officeDocument/2006/relationships/image" Target="../media/image45.png"/><Relationship Id="rId4" Type="http://schemas.microsoft.com/office/2007/relationships/hdphoto" Target="../media/hdphoto2.wdp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microsoft.com/office/2007/relationships/hdphoto" Target="../media/hdphoto2.wdp"/><Relationship Id="rId7" Type="http://schemas.openxmlformats.org/officeDocument/2006/relationships/customXml" Target="../ink/ink2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customXml" Target="../ink/ink26.xml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68.wmf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70.wmf"/><Relationship Id="rId5" Type="http://schemas.openxmlformats.org/officeDocument/2006/relationships/image" Target="../media/image490.png"/><Relationship Id="rId10" Type="http://schemas.openxmlformats.org/officeDocument/2006/relationships/oleObject" Target="../embeddings/oleObject10.bin"/><Relationship Id="rId9" Type="http://schemas.openxmlformats.org/officeDocument/2006/relationships/image" Target="../media/image69.wmf"/><Relationship Id="rId14" Type="http://schemas.openxmlformats.org/officeDocument/2006/relationships/image" Target="../media/image5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image" Target="../media/image11.png"/><Relationship Id="rId16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2.wmf"/><Relationship Id="rId7" Type="http://schemas.openxmlformats.org/officeDocument/2006/relationships/customXml" Target="../ink/ink3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209800" y="2679056"/>
            <a:ext cx="7772400" cy="749945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Comic Sans MS" pitchFamily="66" charset="0"/>
              </a:rPr>
              <a:t>Fenomenologia Quântica 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341312" y="3711612"/>
            <a:ext cx="7848872" cy="1752600"/>
          </a:xfrm>
        </p:spPr>
        <p:txBody>
          <a:bodyPr/>
          <a:lstStyle/>
          <a:p>
            <a:r>
              <a:rPr lang="pt-BR" b="1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FERROMAGNÉTICOS</a:t>
            </a:r>
            <a:endParaRPr lang="pt-BR" b="1" dirty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Raio 2">
            <a:extLst>
              <a:ext uri="{FF2B5EF4-FFF2-40B4-BE49-F238E27FC236}">
                <a16:creationId xmlns:a16="http://schemas.microsoft.com/office/drawing/2014/main" id="{A01728DF-5460-42BC-BCBC-00ED1004AE1E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4" y="1556792"/>
            <a:ext cx="10047584" cy="45675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00FF"/>
                </a:solidFill>
                <a:sym typeface="Symbol"/>
              </a:rPr>
              <a:t> = C / T – paramagnético (sem interação entre os momentos magnéticos) </a:t>
            </a:r>
            <a:r>
              <a:rPr lang="pt-BR" b="1" dirty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pt-BR" b="1" dirty="0">
                <a:solidFill>
                  <a:srgbClr val="0000FF"/>
                </a:solidFill>
                <a:sym typeface="Symbol"/>
              </a:rPr>
              <a:t> M </a:t>
            </a:r>
            <a:r>
              <a:rPr lang="pt-BR" b="1" dirty="0">
                <a:solidFill>
                  <a:srgbClr val="0000FF"/>
                </a:solidFill>
                <a:sym typeface="Symbol" panose="05050102010706020507" pitchFamily="18" charset="2"/>
              </a:rPr>
              <a:t> </a:t>
            </a:r>
            <a:r>
              <a:rPr lang="pt-BR" b="1" dirty="0">
                <a:solidFill>
                  <a:srgbClr val="0000FF"/>
                </a:solidFill>
                <a:sym typeface="Symbol"/>
              </a:rPr>
              <a:t>0.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CC0066"/>
                </a:solidFill>
              </a:rPr>
              <a:t>T &lt; T</a:t>
            </a:r>
            <a:r>
              <a:rPr lang="pt-BR" b="1" baseline="-25000" dirty="0">
                <a:solidFill>
                  <a:srgbClr val="CC0066"/>
                </a:solidFill>
              </a:rPr>
              <a:t>C</a:t>
            </a:r>
            <a:r>
              <a:rPr lang="pt-BR" b="1" dirty="0">
                <a:solidFill>
                  <a:srgbClr val="CC0066"/>
                </a:solidFill>
              </a:rPr>
              <a:t>: material se torna ferromagnético (interação entre os momentos magnéticos – ordenam-se paralelamente) </a:t>
            </a:r>
            <a:r>
              <a:rPr lang="pt-BR" b="1" dirty="0">
                <a:solidFill>
                  <a:srgbClr val="CC0066"/>
                </a:solidFill>
                <a:sym typeface="Symbol" panose="05050102010706020507" pitchFamily="18" charset="2"/>
              </a:rPr>
              <a:t></a:t>
            </a:r>
            <a:r>
              <a:rPr lang="pt-BR" b="1" dirty="0">
                <a:solidFill>
                  <a:srgbClr val="CC0066"/>
                </a:solidFill>
              </a:rPr>
              <a:t> </a:t>
            </a:r>
            <a:r>
              <a:rPr lang="pt-BR" b="1" dirty="0">
                <a:solidFill>
                  <a:srgbClr val="0000FF"/>
                </a:solidFill>
              </a:rPr>
              <a:t>M </a:t>
            </a:r>
            <a:r>
              <a:rPr lang="pt-BR" b="1" dirty="0">
                <a:solidFill>
                  <a:srgbClr val="0000FF"/>
                </a:solidFill>
                <a:sym typeface="Symbol"/>
              </a:rPr>
              <a:t>&gt;&gt; 0 </a:t>
            </a:r>
            <a:r>
              <a:rPr lang="pt-BR" b="1" dirty="0">
                <a:solidFill>
                  <a:srgbClr val="0000FF"/>
                </a:solidFill>
                <a:sym typeface="Symbol" panose="05050102010706020507" pitchFamily="18" charset="2"/>
              </a:rPr>
              <a:t>  &gt;&gt;&gt; 0 </a:t>
            </a:r>
            <a:r>
              <a:rPr lang="pt-BR" b="1" dirty="0">
                <a:solidFill>
                  <a:srgbClr val="0000FF"/>
                </a:solidFill>
                <a:sym typeface="Symbol"/>
              </a:rPr>
              <a:t> .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440" y="475554"/>
            <a:ext cx="5050904" cy="77472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sz="3600" b="1" dirty="0">
                <a:solidFill>
                  <a:schemeClr val="tx1"/>
                </a:solidFill>
              </a:rPr>
              <a:t>Ferromagnetismo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524001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2800">
              <a:latin typeface="+mn-lt"/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751014" y="1433841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280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1524001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2800">
              <a:latin typeface="+mn-lt"/>
            </a:endParaRP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1751014" y="1433841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280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aio 7">
            <a:extLst>
              <a:ext uri="{FF2B5EF4-FFF2-40B4-BE49-F238E27FC236}">
                <a16:creationId xmlns:a16="http://schemas.microsoft.com/office/drawing/2014/main" id="{4FB7B31F-F6F7-4581-8AEE-032DF5B3FD7C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85" y="1548802"/>
            <a:ext cx="10538501" cy="1609826"/>
          </a:xfrm>
        </p:spPr>
        <p:txBody>
          <a:bodyPr/>
          <a:lstStyle/>
          <a:p>
            <a:r>
              <a:rPr lang="pt-BR" sz="3000" b="1" dirty="0">
                <a:solidFill>
                  <a:srgbClr val="0000FF"/>
                </a:solidFill>
                <a:latin typeface="+mj-lt"/>
              </a:rPr>
              <a:t>Como os momentos são paralelos, se forma um campo interno intenso que sobrepõe o efeito da temperatura.</a:t>
            </a:r>
          </a:p>
          <a:p>
            <a:endParaRPr lang="pt-BR" sz="3000" b="1" dirty="0">
              <a:solidFill>
                <a:srgbClr val="0000FF"/>
              </a:solidFill>
              <a:latin typeface="+mj-lt"/>
            </a:endParaRPr>
          </a:p>
          <a:p>
            <a:pPr marL="457200" lvl="1" indent="0" algn="ctr">
              <a:buNone/>
            </a:pPr>
            <a:r>
              <a:rPr lang="pt-BR" sz="3000" b="1" dirty="0">
                <a:solidFill>
                  <a:srgbClr val="0000FF"/>
                </a:solidFill>
                <a:latin typeface="+mj-lt"/>
                <a:sym typeface="Symbol"/>
              </a:rPr>
              <a:t>  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0456" y="173185"/>
            <a:ext cx="6059016" cy="1069925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sz="3600" b="1" dirty="0" err="1">
                <a:solidFill>
                  <a:schemeClr val="tx1"/>
                </a:solidFill>
                <a:latin typeface="+mj-lt"/>
              </a:rPr>
              <a:t>Ferromagnetismo</a:t>
            </a:r>
            <a:r>
              <a:rPr lang="pt-BR" sz="3600" b="1" dirty="0">
                <a:solidFill>
                  <a:schemeClr val="tx1"/>
                </a:solidFill>
                <a:latin typeface="+mj-lt"/>
              </a:rPr>
              <a:t> - Modelo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>
              <a:latin typeface="+mj-lt"/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751014" y="1510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180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>
              <a:latin typeface="+mj-lt"/>
            </a:endParaRP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1751014" y="1510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180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06C9DA7D-78E0-42EE-845D-4175D5B4E51A}"/>
                  </a:ext>
                </a:extLst>
              </p:cNvPr>
              <p:cNvSpPr/>
              <p:nvPr/>
            </p:nvSpPr>
            <p:spPr>
              <a:xfrm>
                <a:off x="4511824" y="5085184"/>
                <a:ext cx="2662845" cy="1226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𝝌</m:t>
                      </m:r>
                      <m:r>
                        <a:rPr lang="pt-BR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= </m:t>
                      </m:r>
                      <m:f>
                        <m:fPr>
                          <m:ctrlPr>
                            <a:rPr lang="pt-BR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𝑪</m:t>
                          </m:r>
                        </m:num>
                        <m:den>
                          <m:r>
                            <a:rPr lang="pt-BR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𝑻</m:t>
                          </m:r>
                          <m:r>
                            <a:rPr lang="pt-BR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pt-BR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pt-BR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06C9DA7D-78E0-42EE-845D-4175D5B4E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5085184"/>
                <a:ext cx="2662845" cy="12263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91060A-A88F-4E8A-89C0-4305172DBE93}"/>
              </a:ext>
            </a:extLst>
          </p:cNvPr>
          <p:cNvSpPr txBox="1">
            <a:spLocks/>
          </p:cNvSpPr>
          <p:nvPr/>
        </p:nvSpPr>
        <p:spPr bwMode="auto">
          <a:xfrm>
            <a:off x="803411" y="3382959"/>
            <a:ext cx="10585176" cy="160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Tx/>
              <a:buSzTx/>
            </a:pPr>
            <a:r>
              <a:rPr lang="pt-BR" sz="3000" b="1" dirty="0">
                <a:solidFill>
                  <a:srgbClr val="0000FF"/>
                </a:solidFill>
                <a:latin typeface="+mj-lt"/>
              </a:rPr>
              <a:t>Se H</a:t>
            </a:r>
            <a:r>
              <a:rPr lang="pt-BR" sz="3000" b="1" baseline="-25000" dirty="0">
                <a:solidFill>
                  <a:srgbClr val="0000FF"/>
                </a:solidFill>
                <a:latin typeface="+mj-lt"/>
              </a:rPr>
              <a:t>a</a:t>
            </a:r>
            <a:r>
              <a:rPr lang="pt-BR" sz="3000" b="1" dirty="0">
                <a:solidFill>
                  <a:srgbClr val="0000FF"/>
                </a:solidFill>
                <a:latin typeface="+mj-lt"/>
              </a:rPr>
              <a:t> é o campo aplicado, o material estará sujeito a um novo campo </a:t>
            </a:r>
            <a:r>
              <a:rPr lang="pt-BR" sz="3000" b="1" dirty="0">
                <a:solidFill>
                  <a:srgbClr val="CC0066"/>
                </a:solidFill>
                <a:latin typeface="+mj-lt"/>
              </a:rPr>
              <a:t>H</a:t>
            </a:r>
            <a:r>
              <a:rPr lang="pt-BR" sz="3000" b="1" baseline="-25000" dirty="0">
                <a:solidFill>
                  <a:srgbClr val="CC0066"/>
                </a:solidFill>
                <a:latin typeface="+mj-lt"/>
              </a:rPr>
              <a:t>a</a:t>
            </a:r>
            <a:r>
              <a:rPr lang="pt-BR" sz="3000" b="1" dirty="0">
                <a:solidFill>
                  <a:srgbClr val="CC0066"/>
                </a:solidFill>
                <a:latin typeface="+mj-lt"/>
              </a:rPr>
              <a:t> + </a:t>
            </a:r>
            <a:r>
              <a:rPr lang="pt-BR" sz="3000" b="1" dirty="0" err="1">
                <a:solidFill>
                  <a:srgbClr val="CC0066"/>
                </a:solidFill>
                <a:latin typeface="+mj-lt"/>
              </a:rPr>
              <a:t>H</a:t>
            </a:r>
            <a:r>
              <a:rPr lang="pt-BR" sz="3000" b="1" baseline="-25000" dirty="0" err="1">
                <a:solidFill>
                  <a:srgbClr val="CC0066"/>
                </a:solidFill>
                <a:latin typeface="+mj-lt"/>
              </a:rPr>
              <a:t>i</a:t>
            </a:r>
            <a:r>
              <a:rPr lang="pt-BR" sz="3000" b="1" baseline="-25000" dirty="0">
                <a:solidFill>
                  <a:srgbClr val="0000FF"/>
                </a:solidFill>
                <a:latin typeface="+mj-lt"/>
              </a:rPr>
              <a:t>,</a:t>
            </a:r>
            <a:r>
              <a:rPr lang="pt-BR" sz="3000" b="1" dirty="0">
                <a:solidFill>
                  <a:srgbClr val="0000FF"/>
                </a:solidFill>
                <a:latin typeface="+mj-lt"/>
              </a:rPr>
              <a:t> onde </a:t>
            </a:r>
            <a:r>
              <a:rPr lang="pt-BR" sz="3000" b="1" dirty="0" err="1">
                <a:solidFill>
                  <a:srgbClr val="CC0066"/>
                </a:solidFill>
                <a:latin typeface="+mj-lt"/>
              </a:rPr>
              <a:t>H</a:t>
            </a:r>
            <a:r>
              <a:rPr lang="pt-BR" sz="3000" b="1" baseline="-25000" dirty="0" err="1">
                <a:solidFill>
                  <a:srgbClr val="CC0066"/>
                </a:solidFill>
                <a:latin typeface="+mj-lt"/>
              </a:rPr>
              <a:t>i</a:t>
            </a:r>
            <a:r>
              <a:rPr lang="pt-BR" sz="3000" b="1" dirty="0">
                <a:solidFill>
                  <a:srgbClr val="CC0066"/>
                </a:solidFill>
                <a:latin typeface="+mj-lt"/>
              </a:rPr>
              <a:t> = </a:t>
            </a:r>
            <a:r>
              <a:rPr lang="pt-BR" sz="3000" b="1" dirty="0">
                <a:solidFill>
                  <a:srgbClr val="CC0066"/>
                </a:solidFill>
                <a:latin typeface="+mj-lt"/>
                <a:sym typeface="Symbol"/>
              </a:rPr>
              <a:t>.M</a:t>
            </a:r>
            <a:r>
              <a:rPr lang="pt-BR" sz="3000" b="1" dirty="0">
                <a:solidFill>
                  <a:srgbClr val="0000FF"/>
                </a:solidFill>
                <a:latin typeface="+mj-lt"/>
                <a:sym typeface="Symbol"/>
              </a:rPr>
              <a:t>, M é a magnetização e  </a:t>
            </a:r>
            <a:r>
              <a:rPr lang="pt-BR" sz="3000" b="1" dirty="0">
                <a:solidFill>
                  <a:srgbClr val="CC0066"/>
                </a:solidFill>
                <a:sym typeface="Symbol"/>
              </a:rPr>
              <a:t>T</a:t>
            </a:r>
            <a:r>
              <a:rPr lang="pt-BR" sz="3000" b="1" baseline="-25000" dirty="0">
                <a:solidFill>
                  <a:srgbClr val="CC0066"/>
                </a:solidFill>
                <a:sym typeface="Symbol"/>
              </a:rPr>
              <a:t>C</a:t>
            </a:r>
            <a:r>
              <a:rPr lang="pt-BR" sz="3000" b="1" dirty="0">
                <a:solidFill>
                  <a:srgbClr val="CC0066"/>
                </a:solidFill>
                <a:sym typeface="Symbol"/>
              </a:rPr>
              <a:t> =  C </a:t>
            </a:r>
            <a:r>
              <a:rPr lang="pt-BR" sz="3000" b="1" dirty="0">
                <a:solidFill>
                  <a:srgbClr val="0000FF"/>
                </a:solidFill>
                <a:sym typeface="Symbol"/>
              </a:rPr>
              <a:t>é a temperatura de Curie.</a:t>
            </a:r>
          </a:p>
          <a:p>
            <a:pPr marL="0" indent="0" defTabSz="914400">
              <a:buClrTx/>
              <a:buSzTx/>
              <a:buNone/>
            </a:pPr>
            <a:endParaRPr lang="pt-BR" sz="3000" b="1" dirty="0">
              <a:solidFill>
                <a:srgbClr val="0000FF"/>
              </a:solidFill>
              <a:latin typeface="+mj-lt"/>
              <a:sym typeface="Symbol"/>
            </a:endParaRPr>
          </a:p>
        </p:txBody>
      </p:sp>
      <p:sp>
        <p:nvSpPr>
          <p:cNvPr id="11" name="Raio 10">
            <a:extLst>
              <a:ext uri="{FF2B5EF4-FFF2-40B4-BE49-F238E27FC236}">
                <a16:creationId xmlns:a16="http://schemas.microsoft.com/office/drawing/2014/main" id="{0922A929-8FB9-47F0-A7A2-CF06E5077C53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35" y="917055"/>
            <a:ext cx="8203729" cy="2967960"/>
          </a:xfrm>
        </p:spPr>
        <p:txBody>
          <a:bodyPr/>
          <a:lstStyle/>
          <a:p>
            <a:pPr lvl="1">
              <a:buNone/>
            </a:pPr>
            <a:r>
              <a:rPr lang="pt-BR" b="1" dirty="0">
                <a:solidFill>
                  <a:srgbClr val="0033CC"/>
                </a:solidFill>
              </a:rPr>
              <a:t>Na teoria de </a:t>
            </a:r>
            <a:r>
              <a:rPr lang="pt-BR" b="1" dirty="0" err="1">
                <a:solidFill>
                  <a:srgbClr val="0033CC"/>
                </a:solidFill>
              </a:rPr>
              <a:t>Brillouin</a:t>
            </a:r>
            <a:r>
              <a:rPr lang="pt-BR" b="1" dirty="0">
                <a:solidFill>
                  <a:srgbClr val="0033CC"/>
                </a:solidFill>
              </a:rPr>
              <a:t>:</a:t>
            </a:r>
          </a:p>
          <a:p>
            <a:pPr lvl="1">
              <a:buNone/>
            </a:pPr>
            <a:endParaRPr lang="pt-BR" b="1" dirty="0">
              <a:solidFill>
                <a:srgbClr val="0033CC"/>
              </a:solidFill>
            </a:endParaRPr>
          </a:p>
          <a:p>
            <a:pPr lvl="1">
              <a:buNone/>
            </a:pPr>
            <a:endParaRPr lang="pt-BR" dirty="0"/>
          </a:p>
          <a:p>
            <a:pPr lvl="1">
              <a:buNone/>
            </a:pPr>
            <a:endParaRPr lang="pt-BR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r>
              <a:rPr lang="pt-BR" b="1" dirty="0">
                <a:sym typeface="Symbol"/>
              </a:rPr>
              <a:t>Substituindo-se</a:t>
            </a:r>
            <a:r>
              <a:rPr lang="pt-BR" b="1" dirty="0">
                <a:solidFill>
                  <a:schemeClr val="tx2"/>
                </a:solidFill>
                <a:sym typeface="Symbol"/>
              </a:rPr>
              <a:t> </a:t>
            </a:r>
            <a:r>
              <a:rPr lang="pt-BR" b="1" i="1" dirty="0">
                <a:solidFill>
                  <a:srgbClr val="0033CC"/>
                </a:solidFill>
                <a:sym typeface="Symbol"/>
              </a:rPr>
              <a:t>H</a:t>
            </a:r>
            <a:r>
              <a:rPr lang="pt-BR" b="1" dirty="0">
                <a:solidFill>
                  <a:schemeClr val="tx2"/>
                </a:solidFill>
                <a:sym typeface="Symbol"/>
              </a:rPr>
              <a:t> </a:t>
            </a:r>
            <a:r>
              <a:rPr lang="pt-BR" b="1" dirty="0">
                <a:sym typeface="Symbol"/>
              </a:rPr>
              <a:t>por</a:t>
            </a:r>
            <a:r>
              <a:rPr lang="pt-BR" b="1" dirty="0">
                <a:solidFill>
                  <a:schemeClr val="tx2"/>
                </a:solidFill>
                <a:sym typeface="Symbol"/>
              </a:rPr>
              <a:t> </a:t>
            </a:r>
            <a:r>
              <a:rPr lang="pt-BR" b="1" dirty="0">
                <a:solidFill>
                  <a:srgbClr val="0033CC"/>
                </a:solidFill>
                <a:sym typeface="Symbol"/>
              </a:rPr>
              <a:t>H</a:t>
            </a:r>
            <a:r>
              <a:rPr lang="pt-BR" b="1" baseline="-25000" dirty="0">
                <a:solidFill>
                  <a:srgbClr val="0033CC"/>
                </a:solidFill>
                <a:sym typeface="Symbol"/>
              </a:rPr>
              <a:t> </a:t>
            </a:r>
            <a:r>
              <a:rPr lang="pt-BR" b="1" dirty="0">
                <a:solidFill>
                  <a:srgbClr val="0033CC"/>
                </a:solidFill>
                <a:sym typeface="Symbol"/>
              </a:rPr>
              <a:t>+ M </a:t>
            </a:r>
            <a:r>
              <a:rPr lang="pt-BR" b="1" dirty="0">
                <a:sym typeface="Symbol"/>
              </a:rPr>
              <a:t>em x</a:t>
            </a:r>
            <a:r>
              <a:rPr lang="pt-BR" b="1" dirty="0">
                <a:solidFill>
                  <a:schemeClr val="tx2"/>
                </a:solidFill>
                <a:sym typeface="Symbol"/>
              </a:rPr>
              <a:t>:</a:t>
            </a:r>
          </a:p>
          <a:p>
            <a:pPr lvl="1">
              <a:buNone/>
            </a:pPr>
            <a:endParaRPr lang="pt-BR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endParaRPr lang="pt-BR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endParaRPr lang="pt-BR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r>
              <a:rPr lang="pt-BR" b="1" dirty="0">
                <a:solidFill>
                  <a:schemeClr val="tx2"/>
                </a:solidFill>
                <a:sym typeface="Symbol"/>
              </a:rPr>
              <a:t>					</a:t>
            </a:r>
          </a:p>
          <a:p>
            <a:pPr lvl="1">
              <a:buNone/>
            </a:pPr>
            <a:r>
              <a:rPr lang="pt-BR" b="1" dirty="0">
                <a:solidFill>
                  <a:schemeClr val="tx2"/>
                </a:solidFill>
                <a:sym typeface="Symbol"/>
              </a:rPr>
              <a:t>					</a:t>
            </a:r>
          </a:p>
          <a:p>
            <a:pPr lvl="1">
              <a:buNone/>
            </a:pPr>
            <a:endParaRPr lang="pt-BR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endParaRPr lang="pt-BR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endParaRPr lang="pt-BR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r>
              <a:rPr lang="pt-BR" b="1" dirty="0">
                <a:solidFill>
                  <a:schemeClr val="tx2"/>
                </a:solidFill>
                <a:sym typeface="Symbol"/>
              </a:rPr>
              <a:t>					   </a:t>
            </a:r>
          </a:p>
          <a:p>
            <a:pPr lvl="1">
              <a:buNone/>
            </a:pPr>
            <a:endParaRPr lang="pt-BR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r>
              <a:rPr lang="pt-BR" b="1" dirty="0">
                <a:solidFill>
                  <a:schemeClr val="tx2"/>
                </a:solidFill>
                <a:sym typeface="Symbol"/>
              </a:rPr>
              <a:t>					   </a:t>
            </a:r>
          </a:p>
          <a:p>
            <a:pPr lvl="1">
              <a:buNone/>
            </a:pPr>
            <a:endParaRPr lang="pt-BR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endParaRPr lang="pt-BR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endParaRPr lang="pt-BR" b="1" dirty="0">
              <a:solidFill>
                <a:schemeClr val="tx2"/>
              </a:solidFill>
              <a:sym typeface="Symbo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392" y="164000"/>
            <a:ext cx="11449271" cy="83236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sz="3200" b="1" dirty="0" err="1">
                <a:solidFill>
                  <a:srgbClr val="CC0066"/>
                </a:solidFill>
                <a:latin typeface="Comic Sans MS" pitchFamily="66" charset="0"/>
              </a:rPr>
              <a:t>Ferromagnetismo</a:t>
            </a:r>
            <a:r>
              <a:rPr lang="pt-BR" sz="3200" b="1" dirty="0">
                <a:solidFill>
                  <a:srgbClr val="CC0066"/>
                </a:solidFill>
                <a:latin typeface="Comic Sans MS" pitchFamily="66" charset="0"/>
              </a:rPr>
              <a:t> - Teoria do campo molecular 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751014" y="1510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505" name="Object 1"/>
              <p:cNvSpPr txBox="1"/>
              <p:nvPr/>
            </p:nvSpPr>
            <p:spPr bwMode="auto">
              <a:xfrm>
                <a:off x="1479993" y="1560650"/>
                <a:ext cx="1492250" cy="1184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9505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9993" y="1560650"/>
                <a:ext cx="1492250" cy="1184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506" name="Object 2"/>
              <p:cNvSpPr txBox="1"/>
              <p:nvPr/>
            </p:nvSpPr>
            <p:spPr bwMode="auto">
              <a:xfrm>
                <a:off x="3260555" y="1586194"/>
                <a:ext cx="1889125" cy="1079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950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0555" y="1586194"/>
                <a:ext cx="1889125" cy="1079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9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16376"/>
              </p:ext>
            </p:extLst>
          </p:nvPr>
        </p:nvGraphicFramePr>
        <p:xfrm>
          <a:off x="1212214" y="3636153"/>
          <a:ext cx="3010314" cy="87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701800" imgH="495300" progId="Equation.3">
                  <p:embed/>
                </p:oleObj>
              </mc:Choice>
              <mc:Fallback>
                <p:oleObj name="Equação" r:id="rId4" imgW="1701800" imgH="495300" progId="Equation.3">
                  <p:embed/>
                  <p:pic>
                    <p:nvPicPr>
                      <p:cNvPr id="149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214" y="3636153"/>
                        <a:ext cx="3010314" cy="878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ctor de seta reta 15"/>
          <p:cNvCxnSpPr/>
          <p:nvPr/>
        </p:nvCxnSpPr>
        <p:spPr>
          <a:xfrm>
            <a:off x="4585647" y="4435505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389087" y="3525613"/>
            <a:ext cx="1979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CC0066"/>
                </a:solidFill>
                <a:sym typeface="Symbol"/>
              </a:rPr>
              <a:t> e </a:t>
            </a:r>
            <a:r>
              <a:rPr lang="pt-BR" sz="2200" dirty="0">
                <a:solidFill>
                  <a:srgbClr val="CC0066"/>
                </a:solidFill>
                <a:sym typeface="Symbol" panose="05050102010706020507" pitchFamily="18" charset="2"/>
              </a:rPr>
              <a:t> </a:t>
            </a:r>
            <a:r>
              <a:rPr lang="pt-BR" sz="2200" dirty="0">
                <a:solidFill>
                  <a:srgbClr val="CC0066"/>
                </a:solidFill>
                <a:sym typeface="Symbol"/>
              </a:rPr>
              <a:t>por M</a:t>
            </a:r>
            <a:r>
              <a:rPr lang="pt-BR" sz="2200" baseline="-25000" dirty="0">
                <a:solidFill>
                  <a:srgbClr val="CC0066"/>
                </a:solidFill>
                <a:sym typeface="Symbol"/>
              </a:rPr>
              <a:t>0</a:t>
            </a:r>
            <a:r>
              <a:rPr lang="pt-BR" sz="2200" dirty="0">
                <a:solidFill>
                  <a:srgbClr val="CC0066"/>
                </a:solidFill>
                <a:sym typeface="Symbol"/>
              </a:rPr>
              <a:t>  o segundo termo</a:t>
            </a:r>
            <a:endParaRPr lang="pt-BR" sz="2200" dirty="0">
              <a:solidFill>
                <a:srgbClr val="CC0066"/>
              </a:solidFill>
            </a:endParaRPr>
          </a:p>
        </p:txBody>
      </p:sp>
      <p:graphicFrame>
        <p:nvGraphicFramePr>
          <p:cNvPr id="14953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3119"/>
              </p:ext>
            </p:extLst>
          </p:nvPr>
        </p:nvGraphicFramePr>
        <p:xfrm>
          <a:off x="6406723" y="3540459"/>
          <a:ext cx="3669216" cy="112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6" imgW="1701800" imgH="520700" progId="Equation.3">
                  <p:embed/>
                </p:oleObj>
              </mc:Choice>
              <mc:Fallback>
                <p:oleObj name="Microsoft Equation 3.0" r:id="rId6" imgW="1701800" imgH="520700" progId="Equation.3">
                  <p:embed/>
                  <p:pic>
                    <p:nvPicPr>
                      <p:cNvPr id="14953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723" y="3540459"/>
                        <a:ext cx="3669216" cy="1126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092"/>
          <a:stretch>
            <a:fillRect/>
          </a:stretch>
        </p:blipFill>
        <p:spPr bwMode="auto">
          <a:xfrm>
            <a:off x="7159046" y="1685648"/>
            <a:ext cx="2726724" cy="5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ixaDeTexto 20"/>
          <p:cNvSpPr txBox="1"/>
          <p:nvPr/>
        </p:nvSpPr>
        <p:spPr>
          <a:xfrm>
            <a:off x="5546204" y="1692996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com</a:t>
            </a:r>
          </a:p>
        </p:txBody>
      </p:sp>
      <p:sp>
        <p:nvSpPr>
          <p:cNvPr id="149570" name="Rectangle 66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20FAAAD1-308E-406B-8F2C-8F417CDFA7EA}"/>
                  </a:ext>
                </a:extLst>
              </p:cNvPr>
              <p:cNvSpPr/>
              <p:nvPr/>
            </p:nvSpPr>
            <p:spPr>
              <a:xfrm>
                <a:off x="4169590" y="5399244"/>
                <a:ext cx="3275256" cy="899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20FAAAD1-308E-406B-8F2C-8F417CDFA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590" y="5399244"/>
                <a:ext cx="3275256" cy="8996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7B9DE79E-2799-4F3D-BB52-4AA2E7D2FBD4}"/>
                  </a:ext>
                </a:extLst>
              </p:cNvPr>
              <p:cNvSpPr/>
              <p:nvPr/>
            </p:nvSpPr>
            <p:spPr>
              <a:xfrm>
                <a:off x="1476759" y="5034050"/>
                <a:ext cx="4604005" cy="1168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32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32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32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32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32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7B9DE79E-2799-4F3D-BB52-4AA2E7D2F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759" y="5034050"/>
                <a:ext cx="4604005" cy="11687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79ADBE23-26EF-4E62-9499-74FD5AEF6014}"/>
              </a:ext>
            </a:extLst>
          </p:cNvPr>
          <p:cNvSpPr/>
          <p:nvPr/>
        </p:nvSpPr>
        <p:spPr>
          <a:xfrm>
            <a:off x="9452128" y="3369878"/>
            <a:ext cx="661781" cy="1294519"/>
          </a:xfrm>
          <a:custGeom>
            <a:avLst/>
            <a:gdLst>
              <a:gd name="connsiteX0" fmla="*/ 229754 w 661781"/>
              <a:gd name="connsiteY0" fmla="*/ 144287 h 1294519"/>
              <a:gd name="connsiteX1" fmla="*/ 175966 w 661781"/>
              <a:gd name="connsiteY1" fmla="*/ 520804 h 1294519"/>
              <a:gd name="connsiteX2" fmla="*/ 14601 w 661781"/>
              <a:gd name="connsiteY2" fmla="*/ 1166263 h 1294519"/>
              <a:gd name="connsiteX3" fmla="*/ 588343 w 661781"/>
              <a:gd name="connsiteY3" fmla="*/ 1291769 h 1294519"/>
              <a:gd name="connsiteX4" fmla="*/ 606272 w 661781"/>
              <a:gd name="connsiteY4" fmla="*/ 1255910 h 1294519"/>
              <a:gd name="connsiteX5" fmla="*/ 660060 w 661781"/>
              <a:gd name="connsiteY5" fmla="*/ 1148334 h 1294519"/>
              <a:gd name="connsiteX6" fmla="*/ 534554 w 661781"/>
              <a:gd name="connsiteY6" fmla="*/ 72569 h 1294519"/>
              <a:gd name="connsiteX7" fmla="*/ 229754 w 661781"/>
              <a:gd name="connsiteY7" fmla="*/ 144287 h 129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781" h="1294519">
                <a:moveTo>
                  <a:pt x="229754" y="144287"/>
                </a:moveTo>
                <a:cubicBezTo>
                  <a:pt x="169989" y="218993"/>
                  <a:pt x="211825" y="350475"/>
                  <a:pt x="175966" y="520804"/>
                </a:cubicBezTo>
                <a:cubicBezTo>
                  <a:pt x="140107" y="691133"/>
                  <a:pt x="-54128" y="1037769"/>
                  <a:pt x="14601" y="1166263"/>
                </a:cubicBezTo>
                <a:cubicBezTo>
                  <a:pt x="83330" y="1294757"/>
                  <a:pt x="588343" y="1291769"/>
                  <a:pt x="588343" y="1291769"/>
                </a:cubicBezTo>
                <a:cubicBezTo>
                  <a:pt x="686955" y="1306710"/>
                  <a:pt x="606272" y="1255910"/>
                  <a:pt x="606272" y="1255910"/>
                </a:cubicBezTo>
                <a:cubicBezTo>
                  <a:pt x="618225" y="1232004"/>
                  <a:pt x="672013" y="1345557"/>
                  <a:pt x="660060" y="1148334"/>
                </a:cubicBezTo>
                <a:cubicBezTo>
                  <a:pt x="648107" y="951111"/>
                  <a:pt x="606272" y="239910"/>
                  <a:pt x="534554" y="72569"/>
                </a:cubicBezTo>
                <a:cubicBezTo>
                  <a:pt x="462836" y="-94772"/>
                  <a:pt x="289519" y="69581"/>
                  <a:pt x="229754" y="144287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2BA62D95-63FD-42C5-BFF4-7AAD1B57C3B8}"/>
              </a:ext>
            </a:extLst>
          </p:cNvPr>
          <p:cNvSpPr/>
          <p:nvPr/>
        </p:nvSpPr>
        <p:spPr>
          <a:xfrm>
            <a:off x="5378920" y="5047615"/>
            <a:ext cx="556908" cy="536926"/>
          </a:xfrm>
          <a:custGeom>
            <a:avLst/>
            <a:gdLst>
              <a:gd name="connsiteX0" fmla="*/ 287914 w 556908"/>
              <a:gd name="connsiteY0" fmla="*/ 0 h 536926"/>
              <a:gd name="connsiteX1" fmla="*/ 1043 w 556908"/>
              <a:gd name="connsiteY1" fmla="*/ 358588 h 536926"/>
              <a:gd name="connsiteX2" fmla="*/ 198267 w 556908"/>
              <a:gd name="connsiteY2" fmla="*/ 519953 h 536926"/>
              <a:gd name="connsiteX3" fmla="*/ 377561 w 556908"/>
              <a:gd name="connsiteY3" fmla="*/ 519953 h 536926"/>
              <a:gd name="connsiteX4" fmla="*/ 520996 w 556908"/>
              <a:gd name="connsiteY4" fmla="*/ 412377 h 536926"/>
              <a:gd name="connsiteX5" fmla="*/ 556855 w 556908"/>
              <a:gd name="connsiteY5" fmla="*/ 251012 h 536926"/>
              <a:gd name="connsiteX6" fmla="*/ 520996 w 556908"/>
              <a:gd name="connsiteY6" fmla="*/ 125506 h 536926"/>
              <a:gd name="connsiteX7" fmla="*/ 323772 w 556908"/>
              <a:gd name="connsiteY7" fmla="*/ 71718 h 536926"/>
              <a:gd name="connsiteX8" fmla="*/ 252055 w 556908"/>
              <a:gd name="connsiteY8" fmla="*/ 71718 h 536926"/>
              <a:gd name="connsiteX9" fmla="*/ 234125 w 556908"/>
              <a:gd name="connsiteY9" fmla="*/ 71718 h 53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908" h="536926">
                <a:moveTo>
                  <a:pt x="287914" y="0"/>
                </a:moveTo>
                <a:cubicBezTo>
                  <a:pt x="151949" y="135964"/>
                  <a:pt x="15984" y="271929"/>
                  <a:pt x="1043" y="358588"/>
                </a:cubicBezTo>
                <a:cubicBezTo>
                  <a:pt x="-13898" y="445247"/>
                  <a:pt x="135514" y="493059"/>
                  <a:pt x="198267" y="519953"/>
                </a:cubicBezTo>
                <a:cubicBezTo>
                  <a:pt x="261020" y="546847"/>
                  <a:pt x="323773" y="537882"/>
                  <a:pt x="377561" y="519953"/>
                </a:cubicBezTo>
                <a:cubicBezTo>
                  <a:pt x="431349" y="502024"/>
                  <a:pt x="491114" y="457201"/>
                  <a:pt x="520996" y="412377"/>
                </a:cubicBezTo>
                <a:cubicBezTo>
                  <a:pt x="550878" y="367554"/>
                  <a:pt x="556855" y="298824"/>
                  <a:pt x="556855" y="251012"/>
                </a:cubicBezTo>
                <a:cubicBezTo>
                  <a:pt x="556855" y="203200"/>
                  <a:pt x="559843" y="155388"/>
                  <a:pt x="520996" y="125506"/>
                </a:cubicBezTo>
                <a:cubicBezTo>
                  <a:pt x="482149" y="95624"/>
                  <a:pt x="368595" y="80683"/>
                  <a:pt x="323772" y="71718"/>
                </a:cubicBezTo>
                <a:cubicBezTo>
                  <a:pt x="278949" y="62753"/>
                  <a:pt x="252055" y="71718"/>
                  <a:pt x="252055" y="71718"/>
                </a:cubicBezTo>
                <a:lnTo>
                  <a:pt x="234125" y="71718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aio 24">
            <a:extLst>
              <a:ext uri="{FF2B5EF4-FFF2-40B4-BE49-F238E27FC236}">
                <a16:creationId xmlns:a16="http://schemas.microsoft.com/office/drawing/2014/main" id="{7520FD3A-7EF4-4200-90C5-A53ECFA7BEB5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3212095-EB21-AF74-59F5-D55392C74018}"/>
              </a:ext>
            </a:extLst>
          </p:cNvPr>
          <p:cNvSpPr txBox="1"/>
          <p:nvPr/>
        </p:nvSpPr>
        <p:spPr>
          <a:xfrm>
            <a:off x="6256431" y="5340629"/>
            <a:ext cx="1979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rgbClr val="CC0066"/>
                </a:solidFill>
                <a:sym typeface="Symbol"/>
              </a:rPr>
              <a:t>Isola m:</a:t>
            </a:r>
            <a:endParaRPr lang="pt-BR" sz="2200" i="1" dirty="0">
              <a:solidFill>
                <a:srgbClr val="CC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F933E1B4-E671-284C-7168-7796968EB8A2}"/>
                  </a:ext>
                </a:extLst>
              </p:cNvPr>
              <p:cNvSpPr txBox="1"/>
              <p:nvPr/>
            </p:nvSpPr>
            <p:spPr bwMode="auto">
              <a:xfrm>
                <a:off x="7752184" y="5141144"/>
                <a:ext cx="3766922" cy="9545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F933E1B4-E671-284C-7168-7796968EB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2184" y="5141144"/>
                <a:ext cx="3766922" cy="9545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88" y="1142293"/>
            <a:ext cx="8229600" cy="811964"/>
          </a:xfrm>
        </p:spPr>
        <p:txBody>
          <a:bodyPr/>
          <a:lstStyle/>
          <a:p>
            <a:pPr lvl="1">
              <a:buNone/>
            </a:pPr>
            <a:r>
              <a:rPr lang="pt-BR" sz="2900" b="1" dirty="0">
                <a:solidFill>
                  <a:srgbClr val="0033CC"/>
                </a:solidFill>
                <a:sym typeface="Symbol"/>
              </a:rPr>
              <a:t>Temos assim 2 expressões para M ou m=M/M</a:t>
            </a:r>
            <a:r>
              <a:rPr lang="pt-BR" sz="2900" b="1" baseline="-25000" dirty="0">
                <a:solidFill>
                  <a:srgbClr val="0033CC"/>
                </a:solidFill>
                <a:sym typeface="Symbol"/>
              </a:rPr>
              <a:t>0</a:t>
            </a:r>
            <a:r>
              <a:rPr lang="pt-BR" sz="2900" b="1" dirty="0">
                <a:solidFill>
                  <a:schemeClr val="tx2"/>
                </a:solidFill>
                <a:sym typeface="Symbol"/>
              </a:rPr>
              <a:t>					</a:t>
            </a:r>
          </a:p>
          <a:p>
            <a:pPr lvl="1">
              <a:buNone/>
            </a:pPr>
            <a:r>
              <a:rPr lang="pt-BR" sz="2900" b="1" dirty="0">
                <a:solidFill>
                  <a:schemeClr val="tx2"/>
                </a:solidFill>
                <a:sym typeface="Symbol"/>
              </a:rPr>
              <a:t>					</a:t>
            </a:r>
          </a:p>
          <a:p>
            <a:pPr lvl="1">
              <a:buNone/>
            </a:pPr>
            <a:endParaRPr lang="pt-BR" sz="2900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endParaRPr lang="pt-BR" sz="2900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endParaRPr lang="pt-BR" sz="2900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r>
              <a:rPr lang="pt-BR" sz="2900" b="1" dirty="0">
                <a:solidFill>
                  <a:schemeClr val="tx2"/>
                </a:solidFill>
                <a:sym typeface="Symbol"/>
              </a:rPr>
              <a:t>					   </a:t>
            </a:r>
          </a:p>
          <a:p>
            <a:pPr lvl="1">
              <a:buNone/>
            </a:pPr>
            <a:endParaRPr lang="pt-BR" sz="2900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r>
              <a:rPr lang="pt-BR" sz="2900" b="1" dirty="0">
                <a:solidFill>
                  <a:schemeClr val="tx2"/>
                </a:solidFill>
                <a:sym typeface="Symbol"/>
              </a:rPr>
              <a:t>					   </a:t>
            </a:r>
          </a:p>
          <a:p>
            <a:pPr lvl="1">
              <a:buNone/>
            </a:pPr>
            <a:endParaRPr lang="pt-BR" sz="2900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endParaRPr lang="pt-BR" sz="2900" b="1" dirty="0">
              <a:solidFill>
                <a:schemeClr val="tx2"/>
              </a:solidFill>
              <a:sym typeface="Symbol"/>
            </a:endParaRPr>
          </a:p>
          <a:p>
            <a:pPr lvl="1">
              <a:buNone/>
            </a:pPr>
            <a:endParaRPr lang="pt-BR" sz="2900" b="1" dirty="0">
              <a:solidFill>
                <a:schemeClr val="tx2"/>
              </a:solidFill>
              <a:sym typeface="Symbo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6910" y="361837"/>
            <a:ext cx="11183746" cy="591484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pt-BR" sz="2400" b="1" dirty="0" err="1">
                <a:solidFill>
                  <a:srgbClr val="CC0066"/>
                </a:solidFill>
                <a:latin typeface="Comic Sans MS" pitchFamily="66" charset="0"/>
              </a:rPr>
              <a:t>Ferromagnetismo</a:t>
            </a:r>
            <a:r>
              <a:rPr lang="pt-BR" sz="2400" b="1" dirty="0">
                <a:solidFill>
                  <a:srgbClr val="CC0066"/>
                </a:solidFill>
                <a:latin typeface="Comic Sans MS" pitchFamily="66" charset="0"/>
              </a:rPr>
              <a:t> - Teoria do campo molecular –cont. 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95472" y="1382571"/>
            <a:ext cx="792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dirty="0">
              <a:solidFill>
                <a:schemeClr val="tx2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9" name="Object 5"/>
              <p:cNvSpPr txBox="1"/>
              <p:nvPr/>
            </p:nvSpPr>
            <p:spPr bwMode="auto">
              <a:xfrm>
                <a:off x="1127448" y="1954015"/>
                <a:ext cx="3766922" cy="9545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5462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448" y="1954015"/>
                <a:ext cx="3766922" cy="9545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630" name="Object 6"/>
              <p:cNvSpPr txBox="1"/>
              <p:nvPr/>
            </p:nvSpPr>
            <p:spPr bwMode="auto">
              <a:xfrm>
                <a:off x="1089024" y="3371716"/>
                <a:ext cx="6859709" cy="8119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𝑐𝑜𝑡h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den>
                          </m:f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𝑐𝑜𝑡h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den>
                          </m:f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5463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9024" y="3371716"/>
                <a:ext cx="6859709" cy="811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992350" y="5475429"/>
            <a:ext cx="547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spcBef>
                <a:spcPts val="400"/>
              </a:spcBef>
            </a:pPr>
            <a:r>
              <a:rPr lang="pt-BR" b="1" dirty="0">
                <a:solidFill>
                  <a:srgbClr val="325DB4"/>
                </a:solidFill>
                <a:latin typeface="+mn-lt"/>
                <a:sym typeface="Symbol"/>
              </a:rPr>
              <a:t>Resolve-se numericamente  ou graficamente.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66A595A-5B1B-4476-B74F-399ED8DD9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7" y="1844236"/>
            <a:ext cx="5040560" cy="3946457"/>
          </a:xfrm>
          <a:prstGeom prst="rect">
            <a:avLst/>
          </a:prstGeom>
        </p:spPr>
      </p:pic>
      <p:sp>
        <p:nvSpPr>
          <p:cNvPr id="15" name="Raio 14">
            <a:extLst>
              <a:ext uri="{FF2B5EF4-FFF2-40B4-BE49-F238E27FC236}">
                <a16:creationId xmlns:a16="http://schemas.microsoft.com/office/drawing/2014/main" id="{E4C0AE4D-4695-4ABE-96D7-4D48B06177DB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2">
                <a:extLst>
                  <a:ext uri="{FF2B5EF4-FFF2-40B4-BE49-F238E27FC236}">
                    <a16:creationId xmlns:a16="http://schemas.microsoft.com/office/drawing/2014/main" id="{1933AFCA-3072-DA01-3B8C-CFAF6CCF3771}"/>
                  </a:ext>
                </a:extLst>
              </p:cNvPr>
              <p:cNvSpPr txBox="1"/>
              <p:nvPr/>
            </p:nvSpPr>
            <p:spPr bwMode="auto">
              <a:xfrm>
                <a:off x="4882531" y="1831030"/>
                <a:ext cx="1889125" cy="1079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2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6" name="Object 2">
                <a:extLst>
                  <a:ext uri="{FF2B5EF4-FFF2-40B4-BE49-F238E27FC236}">
                    <a16:creationId xmlns:a16="http://schemas.microsoft.com/office/drawing/2014/main" id="{1933AFCA-3072-DA01-3B8C-CFAF6CCF3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2531" y="1831030"/>
                <a:ext cx="1889125" cy="1079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2608E9EC-5B37-5DF4-F0DA-81DA76D00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585" y="4644866"/>
            <a:ext cx="1718121" cy="88322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3C0853A-B2EC-818D-2A15-F00EA7DB5135}"/>
              </a:ext>
            </a:extLst>
          </p:cNvPr>
          <p:cNvSpPr/>
          <p:nvPr/>
        </p:nvSpPr>
        <p:spPr>
          <a:xfrm>
            <a:off x="844436" y="4081498"/>
            <a:ext cx="5476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spcBef>
                <a:spcPts val="400"/>
              </a:spcBef>
            </a:pPr>
            <a:r>
              <a:rPr lang="pt-BR" b="1" dirty="0">
                <a:solidFill>
                  <a:srgbClr val="325DB4"/>
                </a:solidFill>
                <a:latin typeface="+mn-lt"/>
                <a:sym typeface="Symbol"/>
              </a:rPr>
              <a:t>Para x pequeno: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7704" y="191833"/>
            <a:ext cx="8472518" cy="1566720"/>
          </a:xfrm>
        </p:spPr>
        <p:txBody>
          <a:bodyPr/>
          <a:lstStyle/>
          <a:p>
            <a:pPr marL="0" lvl="1" indent="0">
              <a:spcBef>
                <a:spcPts val="400"/>
              </a:spcBef>
              <a:buNone/>
            </a:pPr>
            <a:r>
              <a:rPr lang="pt-BR" b="1" dirty="0">
                <a:solidFill>
                  <a:srgbClr val="0000FF"/>
                </a:solidFill>
                <a:sym typeface="Symbol"/>
              </a:rPr>
              <a:t>PARA x PEQUENO (Alta T) e H = 0</a:t>
            </a:r>
          </a:p>
          <a:p>
            <a:pPr marL="0" lvl="1" indent="0">
              <a:spcBef>
                <a:spcPts val="400"/>
              </a:spcBef>
              <a:buNone/>
            </a:pPr>
            <a:endParaRPr lang="pt-BR" b="1" dirty="0">
              <a:solidFill>
                <a:srgbClr val="0000FF"/>
              </a:solidFill>
              <a:sym typeface="Symbol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pt-BR" b="1" dirty="0">
                <a:solidFill>
                  <a:srgbClr val="0000FF"/>
                </a:solidFill>
                <a:sym typeface="Symbol"/>
              </a:rPr>
              <a:t>                             e</a:t>
            </a:r>
          </a:p>
          <a:p>
            <a:pPr marL="0" lvl="1" indent="0">
              <a:spcBef>
                <a:spcPts val="400"/>
              </a:spcBef>
              <a:buNone/>
            </a:pPr>
            <a:endParaRPr lang="pt-BR" b="1" dirty="0">
              <a:solidFill>
                <a:srgbClr val="0000FF"/>
              </a:solidFill>
              <a:sym typeface="Symbol"/>
            </a:endParaRPr>
          </a:p>
          <a:p>
            <a:pPr marL="0" lvl="1" indent="0">
              <a:spcBef>
                <a:spcPts val="400"/>
              </a:spcBef>
              <a:buNone/>
            </a:pPr>
            <a:endParaRPr lang="pt-BR" b="1" dirty="0">
              <a:solidFill>
                <a:srgbClr val="0000FF"/>
              </a:solidFill>
              <a:sym typeface="Symbol"/>
            </a:endParaRPr>
          </a:p>
          <a:p>
            <a:pPr marL="0" lvl="1" indent="0">
              <a:spcBef>
                <a:spcPts val="400"/>
              </a:spcBef>
              <a:buNone/>
            </a:pPr>
            <a:endParaRPr lang="pt-BR" b="1" dirty="0">
              <a:solidFill>
                <a:srgbClr val="0000FF"/>
              </a:solidFill>
              <a:sym typeface="Symbol"/>
            </a:endParaRPr>
          </a:p>
          <a:p>
            <a:pPr>
              <a:buNone/>
            </a:pPr>
            <a:endParaRPr lang="pt-BR" sz="2800" b="1" dirty="0">
              <a:solidFill>
                <a:srgbClr val="0000FF"/>
              </a:solidFill>
            </a:endParaRPr>
          </a:p>
          <a:p>
            <a:pPr marL="0" lvl="1" indent="0">
              <a:spcBef>
                <a:spcPts val="400"/>
              </a:spcBef>
              <a:buFontTx/>
              <a:buChar char="-"/>
            </a:pPr>
            <a:endParaRPr lang="pt-BR" b="1" dirty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751014" y="16611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751014" y="16992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751014" y="168022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1" name="Object 1"/>
              <p:cNvSpPr txBox="1"/>
              <p:nvPr/>
            </p:nvSpPr>
            <p:spPr bwMode="auto">
              <a:xfrm>
                <a:off x="1036035" y="990894"/>
                <a:ext cx="1861939" cy="863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den>
                      </m:f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48481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035" y="990894"/>
                <a:ext cx="1861939" cy="863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494" name="Object 14"/>
              <p:cNvSpPr txBox="1"/>
              <p:nvPr/>
            </p:nvSpPr>
            <p:spPr bwMode="auto">
              <a:xfrm>
                <a:off x="2005058" y="2474390"/>
                <a:ext cx="2357438" cy="1046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849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5058" y="2474390"/>
                <a:ext cx="2357438" cy="1046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>
            <a:extLst>
              <a:ext uri="{FF2B5EF4-FFF2-40B4-BE49-F238E27FC236}">
                <a16:creationId xmlns:a16="http://schemas.microsoft.com/office/drawing/2014/main" id="{F55D2A82-1EEA-4596-B0B2-FF40F6C9F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2047" y="2384535"/>
            <a:ext cx="5359599" cy="4281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4CC1ADD5-C1D1-4613-8348-DB8CFD0FBF83}"/>
                  </a:ext>
                </a:extLst>
              </p:cNvPr>
              <p:cNvSpPr txBox="1"/>
              <p:nvPr/>
            </p:nvSpPr>
            <p:spPr bwMode="auto">
              <a:xfrm>
                <a:off x="4000674" y="907482"/>
                <a:ext cx="3766922" cy="9545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sSup>
                            <m:sSup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4CC1ADD5-C1D1-4613-8348-DB8CFD0FB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674" y="907482"/>
                <a:ext cx="3766922" cy="954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8AA46E17-3841-40CB-BFCD-953622E35388}"/>
              </a:ext>
            </a:extLst>
          </p:cNvPr>
          <p:cNvCxnSpPr>
            <a:cxnSpLocks/>
          </p:cNvCxnSpPr>
          <p:nvPr/>
        </p:nvCxnSpPr>
        <p:spPr>
          <a:xfrm flipV="1">
            <a:off x="4890528" y="930980"/>
            <a:ext cx="868687" cy="65842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7EDA2F05-49E6-4805-8995-A1DC5816C15C}"/>
              </a:ext>
            </a:extLst>
          </p:cNvPr>
          <p:cNvSpPr/>
          <p:nvPr/>
        </p:nvSpPr>
        <p:spPr>
          <a:xfrm>
            <a:off x="5714858" y="57548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0</a:t>
            </a:r>
            <a:endParaRPr lang="pt-BR" dirty="0"/>
          </a:p>
        </p:txBody>
      </p:sp>
      <p:sp>
        <p:nvSpPr>
          <p:cNvPr id="19" name="Raio 18">
            <a:extLst>
              <a:ext uri="{FF2B5EF4-FFF2-40B4-BE49-F238E27FC236}">
                <a16:creationId xmlns:a16="http://schemas.microsoft.com/office/drawing/2014/main" id="{C63509D6-83A2-4E7C-800B-4EAF67297283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5C9DBF6A-71D7-DBD4-FD1B-F05033A88DD2}"/>
                  </a:ext>
                </a:extLst>
              </p14:cNvPr>
              <p14:cNvContentPartPr/>
              <p14:nvPr/>
            </p14:nvContentPartPr>
            <p14:xfrm>
              <a:off x="7266927" y="4933239"/>
              <a:ext cx="37440" cy="8100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5C9DBF6A-71D7-DBD4-FD1B-F05033A88D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31287" y="4897599"/>
                <a:ext cx="109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14484FD3-C648-BA19-A4C8-67492A795CAE}"/>
                  </a:ext>
                </a:extLst>
              </p14:cNvPr>
              <p14:cNvContentPartPr/>
              <p14:nvPr/>
            </p14:nvContentPartPr>
            <p14:xfrm>
              <a:off x="7155327" y="5156439"/>
              <a:ext cx="32400" cy="7560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14484FD3-C648-BA19-A4C8-67492A795CA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19327" y="5120439"/>
                <a:ext cx="1040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4E81B238-CEC9-6FEA-D91A-AE2E1D274ABC}"/>
                  </a:ext>
                </a:extLst>
              </p14:cNvPr>
              <p14:cNvContentPartPr/>
              <p14:nvPr/>
            </p14:nvContentPartPr>
            <p14:xfrm>
              <a:off x="7451967" y="4667199"/>
              <a:ext cx="75960" cy="9648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4E81B238-CEC9-6FEA-D91A-AE2E1D274AB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16327" y="4631559"/>
                <a:ext cx="1476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75B53623-1F5F-ADF8-BB5E-0AB3D54FA458}"/>
                  </a:ext>
                </a:extLst>
              </p14:cNvPr>
              <p14:cNvContentPartPr/>
              <p14:nvPr/>
            </p14:nvContentPartPr>
            <p14:xfrm>
              <a:off x="7616487" y="4401519"/>
              <a:ext cx="70920" cy="784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75B53623-1F5F-ADF8-BB5E-0AB3D54FA45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80847" y="4365879"/>
                <a:ext cx="1425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CAA866B5-66D6-5C2B-3B3A-3AD3A874A190}"/>
                  </a:ext>
                </a:extLst>
              </p14:cNvPr>
              <p14:cNvContentPartPr/>
              <p14:nvPr/>
            </p14:nvContentPartPr>
            <p14:xfrm>
              <a:off x="7864527" y="4092999"/>
              <a:ext cx="88920" cy="10584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CAA866B5-66D6-5C2B-3B3A-3AD3A874A19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28527" y="4056999"/>
                <a:ext cx="1605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CDA156C9-F0E7-25CB-0EC5-550C77729F9F}"/>
                  </a:ext>
                </a:extLst>
              </p14:cNvPr>
              <p14:cNvContentPartPr/>
              <p14:nvPr/>
            </p14:nvContentPartPr>
            <p14:xfrm>
              <a:off x="8059287" y="3825159"/>
              <a:ext cx="124200" cy="9792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CDA156C9-F0E7-25CB-0EC5-550C77729F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23287" y="3789519"/>
                <a:ext cx="195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AE61E3C2-BA77-3056-5808-6FEBC203C1D1}"/>
                  </a:ext>
                </a:extLst>
              </p14:cNvPr>
              <p14:cNvContentPartPr/>
              <p14:nvPr/>
            </p14:nvContentPartPr>
            <p14:xfrm>
              <a:off x="8293287" y="3546519"/>
              <a:ext cx="156600" cy="11124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AE61E3C2-BA77-3056-5808-6FEBC203C1D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57287" y="3510879"/>
                <a:ext cx="2282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E7C18A77-E9BA-1216-C2E0-50E892FB34F2}"/>
                  </a:ext>
                </a:extLst>
              </p14:cNvPr>
              <p14:cNvContentPartPr/>
              <p14:nvPr/>
            </p14:nvContentPartPr>
            <p14:xfrm>
              <a:off x="8643927" y="3313959"/>
              <a:ext cx="131400" cy="6732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E7C18A77-E9BA-1216-C2E0-50E892FB34F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08287" y="3277959"/>
                <a:ext cx="20304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2F60A71-4F9D-8C21-15D4-DE5D6532C0BC}"/>
              </a:ext>
            </a:extLst>
          </p:cNvPr>
          <p:cNvGrpSpPr/>
          <p:nvPr/>
        </p:nvGrpSpPr>
        <p:grpSpPr>
          <a:xfrm>
            <a:off x="8941647" y="3052959"/>
            <a:ext cx="434520" cy="168480"/>
            <a:chOff x="8941647" y="3052959"/>
            <a:chExt cx="43452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35CF8B7C-D6CA-EC60-F49D-EC8A913C82FB}"/>
                    </a:ext>
                  </a:extLst>
                </p14:cNvPr>
                <p14:cNvContentPartPr/>
                <p14:nvPr/>
              </p14:nvContentPartPr>
              <p14:xfrm>
                <a:off x="8941647" y="3163119"/>
                <a:ext cx="160200" cy="583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35CF8B7C-D6CA-EC60-F49D-EC8A913C82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06007" y="3127479"/>
                  <a:ext cx="231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F6FFBF92-F5ED-B177-6AE2-2E7F328E13A8}"/>
                    </a:ext>
                  </a:extLst>
                </p14:cNvPr>
                <p14:cNvContentPartPr/>
                <p14:nvPr/>
              </p14:nvContentPartPr>
              <p14:xfrm>
                <a:off x="9228567" y="3052959"/>
                <a:ext cx="147600" cy="4104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F6FFBF92-F5ED-B177-6AE2-2E7F328E13A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92927" y="3016959"/>
                  <a:ext cx="2192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337" name="Agrupar 142336">
            <a:extLst>
              <a:ext uri="{FF2B5EF4-FFF2-40B4-BE49-F238E27FC236}">
                <a16:creationId xmlns:a16="http://schemas.microsoft.com/office/drawing/2014/main" id="{D2C68BC0-8F45-818A-699E-CD3F23534CCA}"/>
              </a:ext>
            </a:extLst>
          </p:cNvPr>
          <p:cNvGrpSpPr/>
          <p:nvPr/>
        </p:nvGrpSpPr>
        <p:grpSpPr>
          <a:xfrm>
            <a:off x="9558327" y="2732199"/>
            <a:ext cx="2053800" cy="266040"/>
            <a:chOff x="9558327" y="2732199"/>
            <a:chExt cx="20538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E707A187-33C1-B84D-B46E-23C285922136}"/>
                    </a:ext>
                  </a:extLst>
                </p14:cNvPr>
                <p14:cNvContentPartPr/>
                <p14:nvPr/>
              </p14:nvContentPartPr>
              <p14:xfrm>
                <a:off x="9558327" y="2973039"/>
                <a:ext cx="128160" cy="252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E707A187-33C1-B84D-B46E-23C2859221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22327" y="2937039"/>
                  <a:ext cx="199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34DE4814-5C9B-A6CD-4CF1-C033797D9986}"/>
                    </a:ext>
                  </a:extLst>
                </p14:cNvPr>
                <p14:cNvContentPartPr/>
                <p14:nvPr/>
              </p14:nvContentPartPr>
              <p14:xfrm>
                <a:off x="9887727" y="2857479"/>
                <a:ext cx="171000" cy="770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34DE4814-5C9B-A6CD-4CF1-C033797D99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52087" y="2821479"/>
                  <a:ext cx="242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CBE19E07-E738-71E6-156A-0FDCDEC10B10}"/>
                    </a:ext>
                  </a:extLst>
                </p14:cNvPr>
                <p14:cNvContentPartPr/>
                <p14:nvPr/>
              </p14:nvContentPartPr>
              <p14:xfrm>
                <a:off x="10259967" y="2847399"/>
                <a:ext cx="117000" cy="21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CBE19E07-E738-71E6-156A-0FDCDEC10B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23967" y="2811399"/>
                  <a:ext cx="188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B6488E95-D5D5-D6D3-1294-6E879DA5D9A9}"/>
                    </a:ext>
                  </a:extLst>
                </p14:cNvPr>
                <p14:cNvContentPartPr/>
                <p14:nvPr/>
              </p14:nvContentPartPr>
              <p14:xfrm>
                <a:off x="10504767" y="2796279"/>
                <a:ext cx="154440" cy="3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B6488E95-D5D5-D6D3-1294-6E879DA5D9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68767" y="2760279"/>
                  <a:ext cx="226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9C4B97D9-E874-FE31-EBC8-51A844030FF2}"/>
                    </a:ext>
                  </a:extLst>
                </p14:cNvPr>
                <p14:cNvContentPartPr/>
                <p14:nvPr/>
              </p14:nvContentPartPr>
              <p14:xfrm>
                <a:off x="10812927" y="2775039"/>
                <a:ext cx="150480" cy="3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9C4B97D9-E874-FE31-EBC8-51A844030F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76927" y="2739039"/>
                  <a:ext cx="222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76DCEEDF-52FF-0F7A-BC67-A8159E28DE37}"/>
                    </a:ext>
                  </a:extLst>
                </p14:cNvPr>
                <p14:cNvContentPartPr/>
                <p14:nvPr/>
              </p14:nvContentPartPr>
              <p14:xfrm>
                <a:off x="11131887" y="2742999"/>
                <a:ext cx="150120" cy="212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76DCEEDF-52FF-0F7A-BC67-A8159E28DE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96247" y="2707359"/>
                  <a:ext cx="221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2336" name="Tinta 142335">
                  <a:extLst>
                    <a:ext uri="{FF2B5EF4-FFF2-40B4-BE49-F238E27FC236}">
                      <a16:creationId xmlns:a16="http://schemas.microsoft.com/office/drawing/2014/main" id="{D813BEE2-620A-2E19-EF12-AAFBC92A3CA8}"/>
                    </a:ext>
                  </a:extLst>
                </p14:cNvPr>
                <p14:cNvContentPartPr/>
                <p14:nvPr/>
              </p14:nvContentPartPr>
              <p14:xfrm>
                <a:off x="11482887" y="2732199"/>
                <a:ext cx="129240" cy="11160"/>
              </p14:xfrm>
            </p:contentPart>
          </mc:Choice>
          <mc:Fallback xmlns="">
            <p:pic>
              <p:nvPicPr>
                <p:cNvPr id="142336" name="Tinta 142335">
                  <a:extLst>
                    <a:ext uri="{FF2B5EF4-FFF2-40B4-BE49-F238E27FC236}">
                      <a16:creationId xmlns:a16="http://schemas.microsoft.com/office/drawing/2014/main" id="{D813BEE2-620A-2E19-EF12-AAFBC92A3CA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46887" y="2696559"/>
                  <a:ext cx="20088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2340" name="Tinta 142339">
                <a:extLst>
                  <a:ext uri="{FF2B5EF4-FFF2-40B4-BE49-F238E27FC236}">
                    <a16:creationId xmlns:a16="http://schemas.microsoft.com/office/drawing/2014/main" id="{D2DA39F8-CDC0-39E4-81DE-D474352CAD44}"/>
                  </a:ext>
                </a:extLst>
              </p14:cNvPr>
              <p14:cNvContentPartPr/>
              <p14:nvPr/>
            </p14:nvContentPartPr>
            <p14:xfrm>
              <a:off x="3308768" y="2236716"/>
              <a:ext cx="876960" cy="1150920"/>
            </p14:xfrm>
          </p:contentPart>
        </mc:Choice>
        <mc:Fallback xmlns="">
          <p:pic>
            <p:nvPicPr>
              <p:cNvPr id="142340" name="Tinta 142339">
                <a:extLst>
                  <a:ext uri="{FF2B5EF4-FFF2-40B4-BE49-F238E27FC236}">
                    <a16:creationId xmlns:a16="http://schemas.microsoft.com/office/drawing/2014/main" id="{D2DA39F8-CDC0-39E4-81DE-D474352CAD4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99768" y="2227716"/>
                <a:ext cx="894600" cy="1168560"/>
              </a:xfrm>
              <a:prstGeom prst="rect">
                <a:avLst/>
              </a:prstGeom>
            </p:spPr>
          </p:pic>
        </mc:Fallback>
      </mc:AlternateContent>
      <p:sp>
        <p:nvSpPr>
          <p:cNvPr id="142343" name="CaixaDeTexto 142342">
            <a:extLst>
              <a:ext uri="{FF2B5EF4-FFF2-40B4-BE49-F238E27FC236}">
                <a16:creationId xmlns:a16="http://schemas.microsoft.com/office/drawing/2014/main" id="{B62C98F1-10E1-36D5-1CC8-E3B37116F283}"/>
              </a:ext>
            </a:extLst>
          </p:cNvPr>
          <p:cNvSpPr txBox="1"/>
          <p:nvPr/>
        </p:nvSpPr>
        <p:spPr>
          <a:xfrm>
            <a:off x="1873416" y="1963235"/>
            <a:ext cx="3640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C0066"/>
                </a:solidFill>
                <a:latin typeface="+mj-lt"/>
              </a:rPr>
              <a:t>Valor máximo da inclinação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16123C43-E6AA-06FD-0773-9EA7F6F0D91C}"/>
                  </a:ext>
                </a:extLst>
              </p:cNvPr>
              <p:cNvSpPr txBox="1"/>
              <p:nvPr/>
            </p:nvSpPr>
            <p:spPr bwMode="auto">
              <a:xfrm>
                <a:off x="9313352" y="378081"/>
                <a:ext cx="1889125" cy="1079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2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16123C43-E6AA-06FD-0773-9EA7F6F0D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3352" y="378081"/>
                <a:ext cx="1889125" cy="107950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346" name="Agrupar 142345">
            <a:extLst>
              <a:ext uri="{FF2B5EF4-FFF2-40B4-BE49-F238E27FC236}">
                <a16:creationId xmlns:a16="http://schemas.microsoft.com/office/drawing/2014/main" id="{10232CD6-271B-B698-B3B5-8DF1D65DADCD}"/>
              </a:ext>
            </a:extLst>
          </p:cNvPr>
          <p:cNvGrpSpPr/>
          <p:nvPr/>
        </p:nvGrpSpPr>
        <p:grpSpPr>
          <a:xfrm>
            <a:off x="4262438" y="2378679"/>
            <a:ext cx="296280" cy="468720"/>
            <a:chOff x="3947557" y="2627682"/>
            <a:chExt cx="29628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7BE39E6A-C8B2-AF83-FE74-5E487CE8984D}"/>
                    </a:ext>
                  </a:extLst>
                </p14:cNvPr>
                <p14:cNvContentPartPr/>
                <p14:nvPr/>
              </p14:nvContentPartPr>
              <p14:xfrm>
                <a:off x="4055917" y="2627682"/>
                <a:ext cx="187920" cy="37944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7BE39E6A-C8B2-AF83-FE74-5E487CE8984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47277" y="2618682"/>
                  <a:ext cx="2055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33E1078D-D3F2-7C14-187B-60EAFBDBA36E}"/>
                    </a:ext>
                  </a:extLst>
                </p14:cNvPr>
                <p14:cNvContentPartPr/>
                <p14:nvPr/>
              </p14:nvContentPartPr>
              <p14:xfrm>
                <a:off x="3947557" y="2902722"/>
                <a:ext cx="179640" cy="1936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33E1078D-D3F2-7C14-187B-60EAFBDBA3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38917" y="2894082"/>
                  <a:ext cx="197280" cy="21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2350" name="CaixaDeTexto 142349">
            <a:extLst>
              <a:ext uri="{FF2B5EF4-FFF2-40B4-BE49-F238E27FC236}">
                <a16:creationId xmlns:a16="http://schemas.microsoft.com/office/drawing/2014/main" id="{26C89ABC-FE38-28F3-202B-372B078F77B0}"/>
              </a:ext>
            </a:extLst>
          </p:cNvPr>
          <p:cNvSpPr txBox="1"/>
          <p:nvPr/>
        </p:nvSpPr>
        <p:spPr>
          <a:xfrm>
            <a:off x="5260200" y="2745028"/>
            <a:ext cx="998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CC0066"/>
                </a:solidFill>
                <a:latin typeface="+mj-lt"/>
              </a:rPr>
              <a:t>T = T</a:t>
            </a:r>
            <a:r>
              <a:rPr lang="pt-BR" sz="2800" baseline="-25000" dirty="0">
                <a:solidFill>
                  <a:srgbClr val="CC0066"/>
                </a:solidFill>
                <a:latin typeface="+mj-lt"/>
              </a:rPr>
              <a:t>C</a:t>
            </a:r>
            <a:endParaRPr lang="pt-BR" sz="28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142351" name="Seta: para a Direita 142350">
            <a:extLst>
              <a:ext uri="{FF2B5EF4-FFF2-40B4-BE49-F238E27FC236}">
                <a16:creationId xmlns:a16="http://schemas.microsoft.com/office/drawing/2014/main" id="{24A540CC-0B31-4561-A7D7-1F641E3A841A}"/>
              </a:ext>
            </a:extLst>
          </p:cNvPr>
          <p:cNvSpPr/>
          <p:nvPr/>
        </p:nvSpPr>
        <p:spPr>
          <a:xfrm>
            <a:off x="4589043" y="2865935"/>
            <a:ext cx="360967" cy="308209"/>
          </a:xfrm>
          <a:prstGeom prst="right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52" name="Object 12">
                <a:extLst>
                  <a:ext uri="{FF2B5EF4-FFF2-40B4-BE49-F238E27FC236}">
                    <a16:creationId xmlns:a16="http://schemas.microsoft.com/office/drawing/2014/main" id="{0D8CE6D4-9A6B-814D-E236-1CD3CF267241}"/>
                  </a:ext>
                </a:extLst>
              </p:cNvPr>
              <p:cNvSpPr txBox="1"/>
              <p:nvPr/>
            </p:nvSpPr>
            <p:spPr bwMode="auto">
              <a:xfrm>
                <a:off x="2238946" y="3719639"/>
                <a:ext cx="2498317" cy="8525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2352" name="Object 12">
                <a:extLst>
                  <a:ext uri="{FF2B5EF4-FFF2-40B4-BE49-F238E27FC236}">
                    <a16:creationId xmlns:a16="http://schemas.microsoft.com/office/drawing/2014/main" id="{0D8CE6D4-9A6B-814D-E236-1CD3CF267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8946" y="3719639"/>
                <a:ext cx="2498317" cy="852560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355" name="Object 13">
                <a:extLst>
                  <a:ext uri="{FF2B5EF4-FFF2-40B4-BE49-F238E27FC236}">
                    <a16:creationId xmlns:a16="http://schemas.microsoft.com/office/drawing/2014/main" id="{85C80256-F0A1-6039-9990-C65A25F9B3D5}"/>
                  </a:ext>
                </a:extLst>
              </p:cNvPr>
              <p:cNvSpPr txBox="1"/>
              <p:nvPr/>
            </p:nvSpPr>
            <p:spPr bwMode="auto">
              <a:xfrm>
                <a:off x="1524001" y="4933239"/>
                <a:ext cx="3934525" cy="10080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𝐽𝑁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pt-BR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t-BR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CC0066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b="0" i="1" smtClean="0">
                          <a:solidFill>
                            <a:srgbClr val="CC0066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2355" name="Object 13">
                <a:extLst>
                  <a:ext uri="{FF2B5EF4-FFF2-40B4-BE49-F238E27FC236}">
                    <a16:creationId xmlns:a16="http://schemas.microsoft.com/office/drawing/2014/main" id="{85C80256-F0A1-6039-9990-C65A25F9B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1" y="4933239"/>
                <a:ext cx="3934525" cy="100806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356" name="Conector reto 142355">
            <a:extLst>
              <a:ext uri="{FF2B5EF4-FFF2-40B4-BE49-F238E27FC236}">
                <a16:creationId xmlns:a16="http://schemas.microsoft.com/office/drawing/2014/main" id="{1DEF8F5F-8AD0-1921-547E-975F0BF99582}"/>
              </a:ext>
            </a:extLst>
          </p:cNvPr>
          <p:cNvCxnSpPr>
            <a:cxnSpLocks/>
          </p:cNvCxnSpPr>
          <p:nvPr/>
        </p:nvCxnSpPr>
        <p:spPr>
          <a:xfrm flipV="1">
            <a:off x="7088584" y="3192279"/>
            <a:ext cx="1204703" cy="2083209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58" name="CaixaDeTexto 142357">
            <a:extLst>
              <a:ext uri="{FF2B5EF4-FFF2-40B4-BE49-F238E27FC236}">
                <a16:creationId xmlns:a16="http://schemas.microsoft.com/office/drawing/2014/main" id="{537F7CB1-6860-85A4-BDC0-EDEDA5D9A316}"/>
              </a:ext>
            </a:extLst>
          </p:cNvPr>
          <p:cNvSpPr txBox="1"/>
          <p:nvPr/>
        </p:nvSpPr>
        <p:spPr>
          <a:xfrm>
            <a:off x="7076352" y="3172971"/>
            <a:ext cx="998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CC0066"/>
                </a:solidFill>
                <a:latin typeface="+mj-lt"/>
              </a:rPr>
              <a:t>T = T</a:t>
            </a:r>
            <a:r>
              <a:rPr lang="pt-BR" sz="2800" baseline="-25000" dirty="0">
                <a:solidFill>
                  <a:srgbClr val="CC0066"/>
                </a:solidFill>
                <a:latin typeface="+mj-lt"/>
              </a:rPr>
              <a:t>C</a:t>
            </a:r>
            <a:endParaRPr lang="pt-BR" sz="2800" dirty="0">
              <a:solidFill>
                <a:srgbClr val="CC00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50" grpId="0"/>
      <p:bldP spid="1423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9870" y="339857"/>
            <a:ext cx="8472518" cy="751230"/>
          </a:xfrm>
        </p:spPr>
        <p:txBody>
          <a:bodyPr/>
          <a:lstStyle/>
          <a:p>
            <a:pPr marL="0" lvl="1" indent="0">
              <a:spcBef>
                <a:spcPts val="400"/>
              </a:spcBef>
              <a:buNone/>
            </a:pPr>
            <a:r>
              <a:rPr lang="pt-BR" sz="2400" b="1" dirty="0">
                <a:solidFill>
                  <a:srgbClr val="C00000"/>
                </a:solidFill>
                <a:latin typeface="Comic Sans MS" pitchFamily="66" charset="0"/>
                <a:sym typeface="Symbol"/>
              </a:rPr>
              <a:t>PARA x PEQUENO e H=0 (Reta A)</a:t>
            </a:r>
          </a:p>
          <a:p>
            <a:pPr marL="0" lvl="1" indent="0">
              <a:spcBef>
                <a:spcPts val="400"/>
              </a:spcBef>
              <a:buNone/>
            </a:pPr>
            <a:endParaRPr lang="pt-BR" sz="2400" b="1" dirty="0">
              <a:solidFill>
                <a:srgbClr val="C00000"/>
              </a:solidFill>
              <a:latin typeface="Comic Sans MS" pitchFamily="66" charset="0"/>
              <a:sym typeface="Symbol"/>
            </a:endParaRP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490365" y="1272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90365" y="13107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134435" y="2303467"/>
            <a:ext cx="539219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pt-BR" b="1" dirty="0">
                <a:solidFill>
                  <a:srgbClr val="0000FF"/>
                </a:solidFill>
                <a:latin typeface="+mn-lt"/>
              </a:rPr>
              <a:t>T cresce </a:t>
            </a:r>
            <a:r>
              <a:rPr lang="pt-BR" b="1" dirty="0">
                <a:solidFill>
                  <a:srgbClr val="0000FF"/>
                </a:solidFill>
                <a:latin typeface="+mn-lt"/>
                <a:sym typeface="Symbol"/>
              </a:rPr>
              <a:t>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a inclinação da reta aumenta </a:t>
            </a:r>
            <a:r>
              <a:rPr lang="pt-BR" b="1" dirty="0">
                <a:solidFill>
                  <a:srgbClr val="0000FF"/>
                </a:solidFill>
                <a:latin typeface="+mn-lt"/>
                <a:sym typeface="Symbol"/>
              </a:rPr>
              <a:t> 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ponto A se move para esquerda </a:t>
            </a:r>
          </a:p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pt-BR" b="1" dirty="0">
                <a:solidFill>
                  <a:srgbClr val="0000FF"/>
                </a:solidFill>
                <a:latin typeface="+mn-lt"/>
              </a:rPr>
              <a:t> M(T) decresce até o limite  que corresponde a T = T</a:t>
            </a:r>
            <a:r>
              <a:rPr lang="pt-BR" b="1" baseline="-25000" dirty="0">
                <a:solidFill>
                  <a:srgbClr val="0000FF"/>
                </a:solidFill>
                <a:latin typeface="+mn-lt"/>
              </a:rPr>
              <a:t>C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                            </a:t>
            </a:r>
            <a:endParaRPr lang="pt-BR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0237" name="Object 13"/>
              <p:cNvSpPr txBox="1"/>
              <p:nvPr/>
            </p:nvSpPr>
            <p:spPr bwMode="auto">
              <a:xfrm>
                <a:off x="1628198" y="5085689"/>
                <a:ext cx="3934525" cy="10080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𝐽𝑁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pt-BR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t-BR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80237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8198" y="5085689"/>
                <a:ext cx="3934525" cy="10080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aio 21">
            <a:extLst>
              <a:ext uri="{FF2B5EF4-FFF2-40B4-BE49-F238E27FC236}">
                <a16:creationId xmlns:a16="http://schemas.microsoft.com/office/drawing/2014/main" id="{F77993EF-4E61-4626-8004-820D90B24AD1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559CE8-7AE8-AD8F-373C-E039738D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3013" y="715472"/>
            <a:ext cx="5359599" cy="428198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D9E6E39-E600-CE76-84D2-7AC7BEBFFC71}"/>
              </a:ext>
            </a:extLst>
          </p:cNvPr>
          <p:cNvSpPr txBox="1"/>
          <p:nvPr/>
        </p:nvSpPr>
        <p:spPr>
          <a:xfrm>
            <a:off x="7628405" y="3696539"/>
            <a:ext cx="4804299" cy="50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pt-BR" sz="2000" b="1" dirty="0">
                <a:solidFill>
                  <a:srgbClr val="0000FF"/>
                </a:solidFill>
                <a:latin typeface="+mn-lt"/>
              </a:rPr>
              <a:t>T </a:t>
            </a:r>
            <a:r>
              <a:rPr lang="pt-BR" sz="2000" b="1" dirty="0">
                <a:solidFill>
                  <a:srgbClr val="0000FF"/>
                </a:solidFill>
                <a:latin typeface="Abadi" panose="020B0604020104020204" pitchFamily="34" charset="0"/>
                <a:sym typeface="Symbol" panose="05050102010706020507" pitchFamily="18" charset="2"/>
              </a:rPr>
              <a:t></a:t>
            </a:r>
            <a:r>
              <a:rPr lang="pt-BR" sz="2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pt-BR" sz="2000" b="1" dirty="0">
                <a:solidFill>
                  <a:srgbClr val="0000FF"/>
                </a:solidFill>
                <a:latin typeface="+mn-lt"/>
                <a:sym typeface="Symbol"/>
              </a:rPr>
              <a:t> </a:t>
            </a:r>
            <a:r>
              <a:rPr lang="pt-BR" sz="2000" b="1" dirty="0">
                <a:solidFill>
                  <a:srgbClr val="0000FF"/>
                </a:solidFill>
                <a:latin typeface="+mn-lt"/>
              </a:rPr>
              <a:t>a inclinação da reta aumenta</a:t>
            </a:r>
            <a:endParaRPr lang="pt-BR" sz="2000" dirty="0">
              <a:solidFill>
                <a:srgbClr val="0000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40" name="Object 13">
                <a:extLst>
                  <a:ext uri="{FF2B5EF4-FFF2-40B4-BE49-F238E27FC236}">
                    <a16:creationId xmlns:a16="http://schemas.microsoft.com/office/drawing/2014/main" id="{6D596A69-E5AF-8EC3-A593-ABBE6C034D10}"/>
                  </a:ext>
                </a:extLst>
              </p:cNvPr>
              <p:cNvSpPr txBox="1"/>
              <p:nvPr/>
            </p:nvSpPr>
            <p:spPr bwMode="auto">
              <a:xfrm>
                <a:off x="7239252" y="1523044"/>
                <a:ext cx="1233012" cy="4547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  <m:r>
                            <a:rPr lang="pt-B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pt-BR" sz="2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lang="pt-BR" sz="2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sub>
                      </m:sSub>
                    </m:oMath>
                  </m:oMathPara>
                </a14:m>
                <a:endParaRPr lang="pt-B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340" name="Object 13">
                <a:extLst>
                  <a:ext uri="{FF2B5EF4-FFF2-40B4-BE49-F238E27FC236}">
                    <a16:creationId xmlns:a16="http://schemas.microsoft.com/office/drawing/2014/main" id="{6D596A69-E5AF-8EC3-A593-ABBE6C034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252" y="1523044"/>
                <a:ext cx="1233012" cy="4547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345" name="Conector reto 142344">
            <a:extLst>
              <a:ext uri="{FF2B5EF4-FFF2-40B4-BE49-F238E27FC236}">
                <a16:creationId xmlns:a16="http://schemas.microsoft.com/office/drawing/2014/main" id="{241CE9CA-AC6E-6F17-C68C-5DA1EBE57DA4}"/>
              </a:ext>
            </a:extLst>
          </p:cNvPr>
          <p:cNvCxnSpPr>
            <a:cxnSpLocks/>
          </p:cNvCxnSpPr>
          <p:nvPr/>
        </p:nvCxnSpPr>
        <p:spPr>
          <a:xfrm flipV="1">
            <a:off x="7176120" y="1484784"/>
            <a:ext cx="1296144" cy="216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348" name="Conector de Seta Reta 142347">
            <a:extLst>
              <a:ext uri="{FF2B5EF4-FFF2-40B4-BE49-F238E27FC236}">
                <a16:creationId xmlns:a16="http://schemas.microsoft.com/office/drawing/2014/main" id="{F083A8B9-43F8-A957-5A2E-8145E8ED978C}"/>
              </a:ext>
            </a:extLst>
          </p:cNvPr>
          <p:cNvCxnSpPr/>
          <p:nvPr/>
        </p:nvCxnSpPr>
        <p:spPr>
          <a:xfrm flipH="1">
            <a:off x="9408368" y="2636912"/>
            <a:ext cx="1259631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50" name="CaixaDeTexto 142349">
            <a:extLst>
              <a:ext uri="{FF2B5EF4-FFF2-40B4-BE49-F238E27FC236}">
                <a16:creationId xmlns:a16="http://schemas.microsoft.com/office/drawing/2014/main" id="{54AF70F2-427C-89FA-3168-BFAFC347F65B}"/>
              </a:ext>
            </a:extLst>
          </p:cNvPr>
          <p:cNvSpPr txBox="1"/>
          <p:nvPr/>
        </p:nvSpPr>
        <p:spPr>
          <a:xfrm>
            <a:off x="9717041" y="2136869"/>
            <a:ext cx="907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  <a:latin typeface="+mn-lt"/>
              </a:rPr>
              <a:t>T </a:t>
            </a:r>
            <a:r>
              <a:rPr lang="pt-BR" sz="2400" b="1" dirty="0">
                <a:solidFill>
                  <a:srgbClr val="0000FF"/>
                </a:solidFill>
                <a:latin typeface="Abadi" panose="020B0604020104020204" pitchFamily="34" charset="0"/>
                <a:sym typeface="Symbol" panose="05050102010706020507" pitchFamily="18" charset="2"/>
              </a:rPr>
              <a:t></a:t>
            </a:r>
            <a:r>
              <a:rPr lang="pt-BR" sz="2400" b="1" dirty="0">
                <a:solidFill>
                  <a:srgbClr val="0000FF"/>
                </a:solidFill>
                <a:latin typeface="+mn-lt"/>
              </a:rPr>
              <a:t> </a:t>
            </a:r>
            <a:endParaRPr lang="pt-BR" dirty="0"/>
          </a:p>
        </p:txBody>
      </p:sp>
      <p:grpSp>
        <p:nvGrpSpPr>
          <p:cNvPr id="142353" name="Agrupar 142352">
            <a:extLst>
              <a:ext uri="{FF2B5EF4-FFF2-40B4-BE49-F238E27FC236}">
                <a16:creationId xmlns:a16="http://schemas.microsoft.com/office/drawing/2014/main" id="{7F2033D5-9776-D578-4934-E5773D7AE339}"/>
              </a:ext>
            </a:extLst>
          </p:cNvPr>
          <p:cNvGrpSpPr/>
          <p:nvPr/>
        </p:nvGrpSpPr>
        <p:grpSpPr>
          <a:xfrm>
            <a:off x="8321197" y="1651002"/>
            <a:ext cx="299880" cy="293400"/>
            <a:chOff x="8321197" y="1651002"/>
            <a:chExt cx="29988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2351" name="Tinta 142350">
                  <a:extLst>
                    <a:ext uri="{FF2B5EF4-FFF2-40B4-BE49-F238E27FC236}">
                      <a16:creationId xmlns:a16="http://schemas.microsoft.com/office/drawing/2014/main" id="{03631A6C-36A0-7DE2-8A0E-2D59F26DFB74}"/>
                    </a:ext>
                  </a:extLst>
                </p14:cNvPr>
                <p14:cNvContentPartPr/>
                <p14:nvPr/>
              </p14:nvContentPartPr>
              <p14:xfrm>
                <a:off x="8380597" y="1721562"/>
                <a:ext cx="240480" cy="222840"/>
              </p14:xfrm>
            </p:contentPart>
          </mc:Choice>
          <mc:Fallback xmlns="">
            <p:pic>
              <p:nvPicPr>
                <p:cNvPr id="142351" name="Tinta 142350">
                  <a:extLst>
                    <a:ext uri="{FF2B5EF4-FFF2-40B4-BE49-F238E27FC236}">
                      <a16:creationId xmlns:a16="http://schemas.microsoft.com/office/drawing/2014/main" id="{03631A6C-36A0-7DE2-8A0E-2D59F26DFB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71597" y="1712562"/>
                  <a:ext cx="258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2352" name="Tinta 142351">
                  <a:extLst>
                    <a:ext uri="{FF2B5EF4-FFF2-40B4-BE49-F238E27FC236}">
                      <a16:creationId xmlns:a16="http://schemas.microsoft.com/office/drawing/2014/main" id="{B1CC5EEA-2CB9-7B5D-93D5-F2D0F4FADB80}"/>
                    </a:ext>
                  </a:extLst>
                </p14:cNvPr>
                <p14:cNvContentPartPr/>
                <p14:nvPr/>
              </p14:nvContentPartPr>
              <p14:xfrm>
                <a:off x="8321197" y="1651002"/>
                <a:ext cx="156960" cy="142920"/>
              </p14:xfrm>
            </p:contentPart>
          </mc:Choice>
          <mc:Fallback xmlns="">
            <p:pic>
              <p:nvPicPr>
                <p:cNvPr id="142352" name="Tinta 142351">
                  <a:extLst>
                    <a:ext uri="{FF2B5EF4-FFF2-40B4-BE49-F238E27FC236}">
                      <a16:creationId xmlns:a16="http://schemas.microsoft.com/office/drawing/2014/main" id="{B1CC5EEA-2CB9-7B5D-93D5-F2D0F4FADB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12197" y="1642002"/>
                  <a:ext cx="17460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02048B86-4BF0-6246-3662-A6D091A7B9F9}"/>
                  </a:ext>
                </a:extLst>
              </p:cNvPr>
              <p:cNvSpPr txBox="1"/>
              <p:nvPr/>
            </p:nvSpPr>
            <p:spPr bwMode="auto">
              <a:xfrm>
                <a:off x="1915765" y="1233392"/>
                <a:ext cx="3766922" cy="9545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sSup>
                            <m:sSup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02048B86-4BF0-6246-3662-A6D091A7B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5765" y="1233392"/>
                <a:ext cx="3766922" cy="954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490365" y="1272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90365" y="13107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522916" y="4468886"/>
            <a:ext cx="5049190" cy="206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33CC"/>
              </a:buClr>
            </a:pPr>
            <a:r>
              <a:rPr lang="pt-BR" sz="2200" b="1" dirty="0">
                <a:solidFill>
                  <a:srgbClr val="0033CC"/>
                </a:solidFill>
                <a:latin typeface="+mn-lt"/>
              </a:rPr>
              <a:t>Para T </a:t>
            </a:r>
            <a:r>
              <a:rPr lang="pt-BR" sz="2200" b="1" dirty="0">
                <a:solidFill>
                  <a:srgbClr val="0033CC"/>
                </a:solidFill>
                <a:latin typeface="+mn-lt"/>
                <a:sym typeface="Symbol" panose="05050102010706020507" pitchFamily="18" charset="2"/>
              </a:rPr>
              <a:t></a:t>
            </a:r>
            <a:r>
              <a:rPr lang="pt-BR" sz="2200" b="1" dirty="0">
                <a:solidFill>
                  <a:srgbClr val="0033CC"/>
                </a:solidFill>
                <a:latin typeface="+mn-lt"/>
              </a:rPr>
              <a:t> 0, </a:t>
            </a:r>
          </a:p>
          <a:p>
            <a:pPr>
              <a:lnSpc>
                <a:spcPct val="150000"/>
              </a:lnSpc>
              <a:buClr>
                <a:srgbClr val="0033CC"/>
              </a:buClr>
            </a:pPr>
            <a:r>
              <a:rPr lang="pt-BR" sz="2200" b="1" dirty="0">
                <a:solidFill>
                  <a:srgbClr val="0033CC"/>
                </a:solidFill>
                <a:latin typeface="+mn-lt"/>
              </a:rPr>
              <a:t>  x </a:t>
            </a:r>
            <a:r>
              <a:rPr lang="pt-BR" sz="2200" b="1" dirty="0">
                <a:solidFill>
                  <a:srgbClr val="0033CC"/>
                </a:solidFill>
                <a:latin typeface="+mn-lt"/>
                <a:sym typeface="Symbol"/>
              </a:rPr>
              <a:t></a:t>
            </a:r>
            <a:r>
              <a:rPr lang="pt-BR" sz="22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pt-BR" sz="2200" b="1" dirty="0">
                <a:solidFill>
                  <a:srgbClr val="0033CC"/>
                </a:solidFill>
                <a:latin typeface="+mn-lt"/>
                <a:sym typeface="Symbol"/>
              </a:rPr>
              <a:t>  </a:t>
            </a:r>
            <a:r>
              <a:rPr lang="pt-BR" sz="2200" b="1" dirty="0">
                <a:solidFill>
                  <a:srgbClr val="0033CC"/>
                </a:solidFill>
                <a:latin typeface="+mn-lt"/>
              </a:rPr>
              <a:t>e o ponto de intersecção das duas curvas ocorrem para m </a:t>
            </a:r>
            <a:r>
              <a:rPr lang="pt-BR" sz="2200" b="1" dirty="0">
                <a:solidFill>
                  <a:srgbClr val="0033CC"/>
                </a:solidFill>
                <a:latin typeface="+mn-lt"/>
                <a:sym typeface="Symbol"/>
              </a:rPr>
              <a:t></a:t>
            </a:r>
            <a:r>
              <a:rPr lang="pt-BR" sz="2200" b="1" dirty="0">
                <a:solidFill>
                  <a:srgbClr val="0033CC"/>
                </a:solidFill>
                <a:latin typeface="+mn-lt"/>
              </a:rPr>
              <a:t> 1;  </a:t>
            </a:r>
          </a:p>
          <a:p>
            <a:pPr>
              <a:lnSpc>
                <a:spcPct val="150000"/>
              </a:lnSpc>
              <a:buClr>
                <a:srgbClr val="0033CC"/>
              </a:buClr>
            </a:pPr>
            <a:r>
              <a:rPr lang="pt-BR" sz="2200" b="1" dirty="0" err="1">
                <a:solidFill>
                  <a:srgbClr val="0033CC"/>
                </a:solidFill>
                <a:latin typeface="+mn-lt"/>
              </a:rPr>
              <a:t>M</a:t>
            </a:r>
            <a:r>
              <a:rPr lang="pt-BR" sz="2200" b="1" baseline="-25000" dirty="0" err="1">
                <a:solidFill>
                  <a:srgbClr val="0033CC"/>
                </a:solidFill>
                <a:latin typeface="+mn-lt"/>
              </a:rPr>
              <a:t>s</a:t>
            </a:r>
            <a:r>
              <a:rPr lang="pt-BR" sz="2200" b="1" dirty="0">
                <a:solidFill>
                  <a:srgbClr val="0033CC"/>
                </a:solidFill>
                <a:latin typeface="+mn-lt"/>
              </a:rPr>
              <a:t>(T) = </a:t>
            </a:r>
            <a:r>
              <a:rPr lang="pt-BR" sz="2200" b="1" dirty="0">
                <a:solidFill>
                  <a:srgbClr val="0033CC"/>
                </a:solidFill>
              </a:rPr>
              <a:t>M</a:t>
            </a:r>
            <a:r>
              <a:rPr lang="pt-BR" sz="2200" b="1" baseline="-25000" dirty="0">
                <a:solidFill>
                  <a:srgbClr val="0033CC"/>
                </a:solidFill>
              </a:rPr>
              <a:t>0</a:t>
            </a:r>
            <a:r>
              <a:rPr lang="pt-BR" sz="2200" b="1" dirty="0">
                <a:solidFill>
                  <a:srgbClr val="0033CC"/>
                </a:solidFill>
              </a:rPr>
              <a:t> </a:t>
            </a:r>
            <a:r>
              <a:rPr lang="pt-BR" sz="2200" b="1" dirty="0">
                <a:solidFill>
                  <a:srgbClr val="0033CC"/>
                </a:solidFill>
                <a:sym typeface="Symbol"/>
              </a:rPr>
              <a:t> </a:t>
            </a:r>
            <a:r>
              <a:rPr lang="pt-BR" sz="2200" b="1" baseline="-25000" dirty="0">
                <a:solidFill>
                  <a:srgbClr val="0033CC"/>
                </a:solidFill>
              </a:rPr>
              <a:t> </a:t>
            </a:r>
            <a:r>
              <a:rPr lang="pt-BR" sz="2200" b="1" dirty="0" err="1">
                <a:solidFill>
                  <a:srgbClr val="0033CC"/>
                </a:solidFill>
              </a:rPr>
              <a:t>M</a:t>
            </a:r>
            <a:r>
              <a:rPr lang="pt-BR" sz="2200" b="1" baseline="-25000" dirty="0" err="1">
                <a:solidFill>
                  <a:srgbClr val="0033CC"/>
                </a:solidFill>
              </a:rPr>
              <a:t>s</a:t>
            </a:r>
            <a:r>
              <a:rPr lang="pt-BR" sz="2200" b="1" dirty="0">
                <a:solidFill>
                  <a:srgbClr val="0033CC"/>
                </a:solidFill>
              </a:rPr>
              <a:t>(T) = </a:t>
            </a:r>
            <a:r>
              <a:rPr lang="pt-BR" sz="2200" b="1" dirty="0" err="1">
                <a:solidFill>
                  <a:srgbClr val="0033CC"/>
                </a:solidFill>
              </a:rPr>
              <a:t>Ng</a:t>
            </a:r>
            <a:r>
              <a:rPr lang="pt-BR" sz="2200" b="1" baseline="-25000" dirty="0" err="1">
                <a:solidFill>
                  <a:srgbClr val="0033CC"/>
                </a:solidFill>
              </a:rPr>
              <a:t>J</a:t>
            </a:r>
            <a:r>
              <a:rPr lang="pt-BR" sz="2200" b="1" dirty="0" err="1">
                <a:solidFill>
                  <a:srgbClr val="0033CC"/>
                </a:solidFill>
                <a:sym typeface="Symbol"/>
              </a:rPr>
              <a:t></a:t>
            </a:r>
            <a:r>
              <a:rPr lang="pt-BR" sz="2200" b="1" baseline="-25000" dirty="0" err="1">
                <a:solidFill>
                  <a:srgbClr val="0033CC"/>
                </a:solidFill>
              </a:rPr>
              <a:t>B</a:t>
            </a:r>
            <a:r>
              <a:rPr lang="pt-BR" sz="2200" b="1" dirty="0" err="1">
                <a:solidFill>
                  <a:srgbClr val="0033CC"/>
                </a:solidFill>
              </a:rPr>
              <a:t>J</a:t>
            </a:r>
            <a:endParaRPr lang="pt-BR" sz="2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sym typeface="Symbol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19AE22-9915-44D0-AFC3-7B3721FA79FC}"/>
              </a:ext>
            </a:extLst>
          </p:cNvPr>
          <p:cNvSpPr txBox="1"/>
          <p:nvPr/>
        </p:nvSpPr>
        <p:spPr>
          <a:xfrm>
            <a:off x="1424822" y="2617125"/>
            <a:ext cx="5049190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33CC"/>
              </a:buClr>
              <a:buFont typeface="Wingdings" panose="05000000000000000000" pitchFamily="2" charset="2"/>
              <a:buChar char="v"/>
            </a:pPr>
            <a:r>
              <a:rPr lang="pt-BR" sz="2200" b="1" dirty="0">
                <a:solidFill>
                  <a:schemeClr val="tx1"/>
                </a:solidFill>
                <a:latin typeface="+mn-lt"/>
              </a:rPr>
              <a:t> Voltando com a expressão de x em função de m:</a:t>
            </a:r>
            <a:endParaRPr lang="pt-BR" sz="2200" b="1" baseline="-25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aio 25">
            <a:extLst>
              <a:ext uri="{FF2B5EF4-FFF2-40B4-BE49-F238E27FC236}">
                <a16:creationId xmlns:a16="http://schemas.microsoft.com/office/drawing/2014/main" id="{D86ECDE9-5ED2-4278-AE5E-4AAAA395D754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58B5913-11CE-4883-94B1-CF8668BCB713}"/>
              </a:ext>
            </a:extLst>
          </p:cNvPr>
          <p:cNvGrpSpPr/>
          <p:nvPr/>
        </p:nvGrpSpPr>
        <p:grpSpPr>
          <a:xfrm>
            <a:off x="6670199" y="1941093"/>
            <a:ext cx="4937206" cy="4461158"/>
            <a:chOff x="6760253" y="1601245"/>
            <a:chExt cx="4937206" cy="4461158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BDEBF0A0-04EE-405E-B6C7-6A0005415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60253" y="2051362"/>
              <a:ext cx="4937206" cy="4011041"/>
            </a:xfrm>
            <a:prstGeom prst="rect">
              <a:avLst/>
            </a:prstGeom>
          </p:spPr>
        </p:pic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82D3E75D-0967-4AAC-AFA0-08F227446B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7540" y="2277277"/>
              <a:ext cx="2000187" cy="242826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6E5BB3C-E7EE-45F5-850E-C84FE9435ADA}"/>
                </a:ext>
              </a:extLst>
            </p:cNvPr>
            <p:cNvSpPr/>
            <p:nvPr/>
          </p:nvSpPr>
          <p:spPr>
            <a:xfrm>
              <a:off x="9714446" y="1601245"/>
              <a:ext cx="6471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rgbClr val="C00000"/>
                  </a:solidFill>
                </a:rPr>
                <a:t>T </a:t>
              </a:r>
              <a:r>
                <a:rPr lang="pt-BR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</a:t>
              </a:r>
              <a:endParaRPr lang="pt-BR" dirty="0"/>
            </a:p>
          </p:txBody>
        </p: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E5F70DE7-CFC9-4680-BD99-305977841004}"/>
                </a:ext>
              </a:extLst>
            </p:cNvPr>
            <p:cNvCxnSpPr>
              <a:cxnSpLocks/>
            </p:cNvCxnSpPr>
            <p:nvPr/>
          </p:nvCxnSpPr>
          <p:spPr>
            <a:xfrm>
              <a:off x="9387727" y="2062910"/>
              <a:ext cx="117992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7FF26DFE-E521-4B5B-B528-700BFD46D8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5824" y="2290524"/>
              <a:ext cx="3966760" cy="248500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39BF24EE-5B7C-4236-8C1C-89DC080EFB03}"/>
                  </a:ext>
                </a:extLst>
              </p:cNvPr>
              <p:cNvSpPr/>
              <p:nvPr/>
            </p:nvSpPr>
            <p:spPr>
              <a:xfrm>
                <a:off x="2034849" y="3677456"/>
                <a:ext cx="3262029" cy="832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39BF24EE-5B7C-4236-8C1C-89DC080EF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849" y="3677456"/>
                <a:ext cx="3262029" cy="8323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>
            <a:extLst>
              <a:ext uri="{FF2B5EF4-FFF2-40B4-BE49-F238E27FC236}">
                <a16:creationId xmlns:a16="http://schemas.microsoft.com/office/drawing/2014/main" id="{BCFF5075-9934-40B6-8530-D3B39847B2C1}"/>
              </a:ext>
            </a:extLst>
          </p:cNvPr>
          <p:cNvSpPr/>
          <p:nvPr/>
        </p:nvSpPr>
        <p:spPr>
          <a:xfrm>
            <a:off x="951820" y="238189"/>
            <a:ext cx="5428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spcBef>
                <a:spcPts val="400"/>
              </a:spcBef>
              <a:buNone/>
            </a:pPr>
            <a:r>
              <a:rPr lang="pt-BR" b="1" dirty="0">
                <a:solidFill>
                  <a:srgbClr val="C00000"/>
                </a:solidFill>
                <a:latin typeface="Comic Sans MS" pitchFamily="66" charset="0"/>
                <a:sym typeface="Symbol"/>
              </a:rPr>
              <a:t>PARA x PEQUENO e H=0 (Reta A)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EC79E58-8990-B9E1-AFCF-E2B335A1A12B}"/>
              </a:ext>
            </a:extLst>
          </p:cNvPr>
          <p:cNvGrpSpPr/>
          <p:nvPr/>
        </p:nvGrpSpPr>
        <p:grpSpPr>
          <a:xfrm>
            <a:off x="8806477" y="3204402"/>
            <a:ext cx="880920" cy="382680"/>
            <a:chOff x="8806477" y="3204402"/>
            <a:chExt cx="88092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F5532805-E0B0-1029-E8F0-35C63BE71DD4}"/>
                    </a:ext>
                  </a:extLst>
                </p14:cNvPr>
                <p14:cNvContentPartPr/>
                <p14:nvPr/>
              </p14:nvContentPartPr>
              <p14:xfrm>
                <a:off x="8806477" y="3204402"/>
                <a:ext cx="815040" cy="34164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F5532805-E0B0-1029-E8F0-35C63BE71DD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97477" y="3195402"/>
                  <a:ext cx="832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6E7D1386-28EE-A6DF-211F-2A495C42100A}"/>
                    </a:ext>
                  </a:extLst>
                </p14:cNvPr>
                <p14:cNvContentPartPr/>
                <p14:nvPr/>
              </p14:nvContentPartPr>
              <p14:xfrm>
                <a:off x="9498037" y="3462162"/>
                <a:ext cx="189360" cy="12492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6E7D1386-28EE-A6DF-211F-2A495C4210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89397" y="3453162"/>
                  <a:ext cx="207000" cy="142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D0DEF5-1E2E-2D03-1496-E0654B0071D6}"/>
              </a:ext>
            </a:extLst>
          </p:cNvPr>
          <p:cNvSpPr txBox="1"/>
          <p:nvPr/>
        </p:nvSpPr>
        <p:spPr>
          <a:xfrm>
            <a:off x="1418286" y="685348"/>
            <a:ext cx="1050382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pt-BR" b="1" dirty="0">
                <a:solidFill>
                  <a:srgbClr val="0000FF"/>
                </a:solidFill>
                <a:latin typeface="+mn-lt"/>
              </a:rPr>
              <a:t>T diminui </a:t>
            </a:r>
            <a:r>
              <a:rPr lang="pt-BR" b="1" dirty="0">
                <a:solidFill>
                  <a:srgbClr val="0000FF"/>
                </a:solidFill>
                <a:latin typeface="+mn-lt"/>
                <a:sym typeface="Symbol"/>
              </a:rPr>
              <a:t>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a inclinação da reta diminui </a:t>
            </a:r>
            <a:r>
              <a:rPr lang="pt-BR" b="1" dirty="0">
                <a:solidFill>
                  <a:srgbClr val="0000FF"/>
                </a:solidFill>
                <a:latin typeface="+mn-lt"/>
                <a:sym typeface="Symbol"/>
              </a:rPr>
              <a:t> 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ponto A se move para a direita. </a:t>
            </a:r>
          </a:p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pt-BR" b="1" dirty="0">
                <a:solidFill>
                  <a:srgbClr val="0000FF"/>
                </a:solidFill>
                <a:latin typeface="+mn-lt"/>
              </a:rPr>
              <a:t> M(T) satura</a:t>
            </a:r>
            <a:endParaRPr lang="pt-BR" dirty="0">
              <a:solidFill>
                <a:srgbClr val="0000FF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69E8FC0C-5F02-9B57-1623-5168986590C5}"/>
                  </a:ext>
                </a:extLst>
              </p:cNvPr>
              <p:cNvSpPr txBox="1"/>
              <p:nvPr/>
            </p:nvSpPr>
            <p:spPr bwMode="auto">
              <a:xfrm>
                <a:off x="2399036" y="1785005"/>
                <a:ext cx="3766922" cy="9545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sSup>
                            <m:sSup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69E8FC0C-5F02-9B57-1623-516898659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9036" y="1785005"/>
                <a:ext cx="3766922" cy="954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0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331D9F5-60B8-4F4D-A093-1175DC7E7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439" y="3027524"/>
            <a:ext cx="4552950" cy="8382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58324" y="1174481"/>
            <a:ext cx="1640900" cy="53288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T &gt; T</a:t>
            </a:r>
            <a:r>
              <a:rPr lang="pt-BR" b="1" baseline="-25000" dirty="0">
                <a:solidFill>
                  <a:srgbClr val="C00000"/>
                </a:solidFill>
              </a:rPr>
              <a:t>C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pt-BR" sz="3200" b="1" dirty="0">
                <a:solidFill>
                  <a:srgbClr val="C00000"/>
                </a:solidFill>
                <a:sym typeface="Symbol"/>
              </a:rPr>
              <a:t>                                               </a:t>
            </a:r>
          </a:p>
          <a:p>
            <a:pPr marL="0" lvl="1" indent="0">
              <a:spcBef>
                <a:spcPts val="400"/>
              </a:spcBef>
              <a:buNone/>
            </a:pPr>
            <a:endParaRPr lang="pt-BR" sz="3200" b="1" dirty="0">
              <a:solidFill>
                <a:srgbClr val="C00000"/>
              </a:solidFill>
              <a:sym typeface="Symbol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pt-BR" sz="3200" b="1" dirty="0">
                <a:solidFill>
                  <a:srgbClr val="C00000"/>
                </a:solidFill>
                <a:sym typeface="Symbol"/>
              </a:rPr>
              <a:t>                          </a:t>
            </a: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751014" y="1272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055440" y="592343"/>
            <a:ext cx="6563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0" algn="ctr">
              <a:spcBef>
                <a:spcPts val="400"/>
              </a:spcBef>
            </a:pPr>
            <a:r>
              <a:rPr lang="pt-BR" sz="2800" b="1" dirty="0">
                <a:solidFill>
                  <a:srgbClr val="0033CC"/>
                </a:solidFill>
                <a:latin typeface="Comic Sans MS" pitchFamily="66" charset="0"/>
                <a:sym typeface="Symbol"/>
              </a:rPr>
              <a:t>PARA x PEQUENO e H  0 (Reta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"/>
              <p:cNvSpPr txBox="1"/>
              <p:nvPr/>
            </p:nvSpPr>
            <p:spPr bwMode="auto">
              <a:xfrm>
                <a:off x="1976438" y="4333875"/>
                <a:ext cx="2917825" cy="10826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𝐽𝑁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pt-B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6438" y="4333875"/>
                <a:ext cx="2917825" cy="1082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117059"/>
              </p:ext>
            </p:extLst>
          </p:nvPr>
        </p:nvGraphicFramePr>
        <p:xfrm>
          <a:off x="1038700" y="3138816"/>
          <a:ext cx="3205595" cy="96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473120" imgH="444240" progId="Equation.3">
                  <p:embed/>
                </p:oleObj>
              </mc:Choice>
              <mc:Fallback>
                <p:oleObj name="Equação" r:id="rId6" imgW="1473120" imgH="444240" progId="Equation.3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700" y="3138816"/>
                        <a:ext cx="3205595" cy="966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876735"/>
              </p:ext>
            </p:extLst>
          </p:nvPr>
        </p:nvGraphicFramePr>
        <p:xfrm>
          <a:off x="2130537" y="1933839"/>
          <a:ext cx="1304961" cy="82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711000" imgH="393480" progId="Equation.3">
                  <p:embed/>
                </p:oleObj>
              </mc:Choice>
              <mc:Fallback>
                <p:oleObj name="Equação" r:id="rId8" imgW="711000" imgH="393480" progId="Equation.3">
                  <p:embed/>
                  <p:pic>
                    <p:nvPicPr>
                      <p:cNvPr id="2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537" y="1933839"/>
                        <a:ext cx="1304961" cy="823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19354"/>
              </p:ext>
            </p:extLst>
          </p:nvPr>
        </p:nvGraphicFramePr>
        <p:xfrm>
          <a:off x="4871447" y="1959742"/>
          <a:ext cx="1440994" cy="79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0" imgW="711000" imgH="393480" progId="Equation.3">
                  <p:embed/>
                </p:oleObj>
              </mc:Choice>
              <mc:Fallback>
                <p:oleObj name="Equação" r:id="rId10" imgW="711000" imgH="393480" progId="Equation.3">
                  <p:embed/>
                  <p:pic>
                    <p:nvPicPr>
                      <p:cNvPr id="2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447" y="1959742"/>
                        <a:ext cx="1440994" cy="797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de seta reta 23"/>
          <p:cNvCxnSpPr>
            <a:cxnSpLocks/>
          </p:cNvCxnSpPr>
          <p:nvPr/>
        </p:nvCxnSpPr>
        <p:spPr>
          <a:xfrm>
            <a:off x="3573135" y="2345433"/>
            <a:ext cx="1103443" cy="12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712" name="Picture 4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5873" y="4436311"/>
            <a:ext cx="4322445" cy="8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714" name="Picture 4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31505" y="5622783"/>
            <a:ext cx="3045073" cy="93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aio 20">
            <a:extLst>
              <a:ext uri="{FF2B5EF4-FFF2-40B4-BE49-F238E27FC236}">
                <a16:creationId xmlns:a16="http://schemas.microsoft.com/office/drawing/2014/main" id="{DFB9CC9A-2116-49AF-A8EE-7462D0DCA4B3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3ACADFF-B4F8-4F59-894B-27C8B32B47AC}"/>
              </a:ext>
            </a:extLst>
          </p:cNvPr>
          <p:cNvSpPr txBox="1"/>
          <p:nvPr/>
        </p:nvSpPr>
        <p:spPr>
          <a:xfrm>
            <a:off x="3573135" y="1740548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3CC"/>
                </a:solidFill>
                <a:latin typeface="+mn-lt"/>
              </a:rPr>
              <a:t>Isola x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6439000-D39E-4385-8651-B55E37E9DD31}"/>
              </a:ext>
            </a:extLst>
          </p:cNvPr>
          <p:cNvSpPr txBox="1"/>
          <p:nvPr/>
        </p:nvSpPr>
        <p:spPr>
          <a:xfrm>
            <a:off x="4364999" y="2996996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3CC"/>
                </a:solidFill>
                <a:latin typeface="+mn-lt"/>
              </a:rPr>
              <a:t>Substitui  x</a:t>
            </a:r>
          </a:p>
        </p:txBody>
      </p:sp>
      <p:cxnSp>
        <p:nvCxnSpPr>
          <p:cNvPr id="29" name="Conector de seta reta 23">
            <a:extLst>
              <a:ext uri="{FF2B5EF4-FFF2-40B4-BE49-F238E27FC236}">
                <a16:creationId xmlns:a16="http://schemas.microsoft.com/office/drawing/2014/main" id="{E8ACDC2C-B311-4A6B-965C-839507AABEDC}"/>
              </a:ext>
            </a:extLst>
          </p:cNvPr>
          <p:cNvCxnSpPr>
            <a:cxnSpLocks/>
          </p:cNvCxnSpPr>
          <p:nvPr/>
        </p:nvCxnSpPr>
        <p:spPr>
          <a:xfrm>
            <a:off x="4396368" y="3622063"/>
            <a:ext cx="17716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6CF0300-D5B2-4A0C-AD9E-963A2BEA43E9}"/>
              </a:ext>
            </a:extLst>
          </p:cNvPr>
          <p:cNvSpPr txBox="1"/>
          <p:nvPr/>
        </p:nvSpPr>
        <p:spPr>
          <a:xfrm>
            <a:off x="1006045" y="4624132"/>
            <a:ext cx="92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33CC"/>
                </a:solidFill>
                <a:latin typeface="+mn-lt"/>
              </a:rPr>
              <a:t>Mas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8674E81-AF7E-48EE-A7D6-F24BD59D6FD0}"/>
              </a:ext>
            </a:extLst>
          </p:cNvPr>
          <p:cNvSpPr txBox="1"/>
          <p:nvPr/>
        </p:nvSpPr>
        <p:spPr>
          <a:xfrm>
            <a:off x="8890507" y="3372818"/>
            <a:ext cx="38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33CC"/>
                </a:solidFill>
                <a:latin typeface="+mn-lt"/>
                <a:sym typeface="Symbol" panose="05050102010706020507" pitchFamily="18" charset="2"/>
              </a:rPr>
              <a:t></a:t>
            </a:r>
            <a:endParaRPr lang="pt-BR" sz="2800" dirty="0">
              <a:solidFill>
                <a:srgbClr val="0033CC"/>
              </a:solidFill>
              <a:latin typeface="+mn-lt"/>
            </a:endParaRPr>
          </a:p>
        </p:txBody>
      </p:sp>
      <p:cxnSp>
        <p:nvCxnSpPr>
          <p:cNvPr id="37" name="Conector de seta reta 23">
            <a:extLst>
              <a:ext uri="{FF2B5EF4-FFF2-40B4-BE49-F238E27FC236}">
                <a16:creationId xmlns:a16="http://schemas.microsoft.com/office/drawing/2014/main" id="{069A5E16-6EF7-4CDE-9443-C9E820A7A08E}"/>
              </a:ext>
            </a:extLst>
          </p:cNvPr>
          <p:cNvCxnSpPr>
            <a:cxnSpLocks/>
          </p:cNvCxnSpPr>
          <p:nvPr/>
        </p:nvCxnSpPr>
        <p:spPr>
          <a:xfrm>
            <a:off x="5082884" y="4863094"/>
            <a:ext cx="1101844" cy="10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23">
            <a:extLst>
              <a:ext uri="{FF2B5EF4-FFF2-40B4-BE49-F238E27FC236}">
                <a16:creationId xmlns:a16="http://schemas.microsoft.com/office/drawing/2014/main" id="{3525234D-CC3D-4578-8EBB-4C1F4408B4FF}"/>
              </a:ext>
            </a:extLst>
          </p:cNvPr>
          <p:cNvCxnSpPr>
            <a:cxnSpLocks/>
          </p:cNvCxnSpPr>
          <p:nvPr/>
        </p:nvCxnSpPr>
        <p:spPr>
          <a:xfrm>
            <a:off x="4871447" y="6088978"/>
            <a:ext cx="17716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33D60AB-8484-49D3-A9A7-E1549613F7FF}"/>
              </a:ext>
            </a:extLst>
          </p:cNvPr>
          <p:cNvSpPr txBox="1"/>
          <p:nvPr/>
        </p:nvSpPr>
        <p:spPr>
          <a:xfrm>
            <a:off x="5006070" y="5452334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3CC"/>
                </a:solidFill>
                <a:latin typeface="+mn-lt"/>
              </a:rPr>
              <a:t>Isola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D4D4127-2BE3-43A9-A792-3E1868FDAEEA}"/>
                  </a:ext>
                </a:extLst>
              </p:cNvPr>
              <p:cNvSpPr txBox="1"/>
              <p:nvPr/>
            </p:nvSpPr>
            <p:spPr>
              <a:xfrm>
                <a:off x="7452774" y="5421593"/>
                <a:ext cx="3505254" cy="885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pt-BR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pt-BR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  <m:r>
                            <a:rPr lang="pt-BR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𝝌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pt-BR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D4D4127-2BE3-43A9-A792-3E1868FDA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74" y="5421593"/>
                <a:ext cx="3505254" cy="8858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>
            <a:extLst>
              <a:ext uri="{FF2B5EF4-FFF2-40B4-BE49-F238E27FC236}">
                <a16:creationId xmlns:a16="http://schemas.microsoft.com/office/drawing/2014/main" id="{D783B71C-BB88-43D4-928F-C4C2C4909194}"/>
              </a:ext>
            </a:extLst>
          </p:cNvPr>
          <p:cNvSpPr/>
          <p:nvPr/>
        </p:nvSpPr>
        <p:spPr>
          <a:xfrm>
            <a:off x="7292959" y="5347782"/>
            <a:ext cx="3794430" cy="1082675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6AC76-4E51-47DD-9B6F-396B8490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070576" cy="1143000"/>
          </a:xfrm>
        </p:spPr>
        <p:txBody>
          <a:bodyPr/>
          <a:lstStyle/>
          <a:p>
            <a:r>
              <a:rPr lang="pt-BR" dirty="0"/>
              <a:t>Susceptibilidade - FM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6A79D9C-19AA-4AA9-828E-8B856167B0AC}"/>
                  </a:ext>
                </a:extLst>
              </p:cNvPr>
              <p:cNvSpPr txBox="1"/>
              <p:nvPr/>
            </p:nvSpPr>
            <p:spPr>
              <a:xfrm>
                <a:off x="1991544" y="1414571"/>
                <a:ext cx="3659038" cy="1139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𝝌</m:t>
                      </m:r>
                      <m:r>
                        <a:rPr lang="pt-BR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pt-BR" sz="36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36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pt-BR" sz="36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36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pt-BR" sz="36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  <m:r>
                            <a:rPr lang="pt-BR" sz="36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3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6A79D9C-19AA-4AA9-828E-8B856167B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1414571"/>
                <a:ext cx="3659038" cy="1139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C3A2F673-4C49-456A-81E3-F6E8EA4EE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434" y="3140968"/>
            <a:ext cx="5365037" cy="3245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4EDF88A-260B-42D0-80C6-0A37E4A7A6D5}"/>
                  </a:ext>
                </a:extLst>
              </p:cNvPr>
              <p:cNvSpPr txBox="1"/>
              <p:nvPr/>
            </p:nvSpPr>
            <p:spPr>
              <a:xfrm>
                <a:off x="7248128" y="3861048"/>
                <a:ext cx="3659038" cy="1141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36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den>
                      </m:f>
                      <m:r>
                        <a:rPr lang="pt-BR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36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pt-BR" sz="36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3600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pt-BR" sz="3600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  <m:r>
                            <a:rPr lang="pt-BR" sz="36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36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pt-BR" sz="3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4EDF88A-260B-42D0-80C6-0A37E4A7A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3861048"/>
                <a:ext cx="3659038" cy="11414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76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EE5A5-3124-B6F4-7019-880B437B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de </a:t>
            </a:r>
            <a:r>
              <a:rPr lang="pt-BR" dirty="0" err="1"/>
              <a:t>Brillouin</a:t>
            </a:r>
            <a:r>
              <a:rPr lang="pt-BR" dirty="0"/>
              <a:t> - PM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949CFD-D691-A74A-7E98-FA1AF9D2B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54" y="1426882"/>
            <a:ext cx="10972800" cy="4983161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Calcule os valores de B em que a aproximação de x pequeno é válida na teoria de </a:t>
            </a:r>
            <a:r>
              <a:rPr lang="pt-BR" sz="2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Brillouin</a:t>
            </a: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paramagnéticos, para as temperaturas de 1.8 K e 300 K. Considere um momento magnético de 1 </a:t>
            </a: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pt-BR" sz="21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Traçar a curva de M/M</a:t>
            </a:r>
            <a:r>
              <a:rPr lang="pt-BR" sz="21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em função de H, de acordo com a teoria quântica, para um material paramagnético com g = 2 e J =1/2 para campos de até 10 T em temperaturas de 20° C.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(a) Qual é o momento efetivo?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(b) Qual é a susceptibilidade magnética a 20° C?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(c) Que porcentagem da magnetização de saturação é atingida em um campo de 10 T a 20° C?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Repita os cálculos para T = 2K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4984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68D96-A5B0-0610-21BE-050F36CA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87" y="81499"/>
            <a:ext cx="10972800" cy="1143000"/>
          </a:xfrm>
        </p:spPr>
        <p:txBody>
          <a:bodyPr/>
          <a:lstStyle/>
          <a:p>
            <a:r>
              <a:rPr lang="pt-BR" dirty="0" err="1">
                <a:solidFill>
                  <a:srgbClr val="0000FF"/>
                </a:solidFill>
              </a:rPr>
              <a:t>Langevin</a:t>
            </a:r>
            <a:r>
              <a:rPr lang="pt-BR" dirty="0">
                <a:solidFill>
                  <a:srgbClr val="0000FF"/>
                </a:solidFill>
              </a:rPr>
              <a:t>  </a:t>
            </a:r>
            <a:r>
              <a:rPr lang="pt-BR" dirty="0"/>
              <a:t>                                </a:t>
            </a:r>
            <a:r>
              <a:rPr lang="pt-BR" dirty="0" err="1">
                <a:solidFill>
                  <a:srgbClr val="CC0066"/>
                </a:solidFill>
              </a:rPr>
              <a:t>Brillouin</a:t>
            </a:r>
            <a:endParaRPr lang="pt-BR" dirty="0">
              <a:solidFill>
                <a:srgbClr val="CC0066"/>
              </a:solidFill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306F8222-0D13-7652-7F67-02D414086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280" b="48762"/>
          <a:stretch/>
        </p:blipFill>
        <p:spPr bwMode="auto">
          <a:xfrm>
            <a:off x="8616280" y="1160037"/>
            <a:ext cx="1708797" cy="380575"/>
          </a:xfrm>
          <a:prstGeom prst="rect">
            <a:avLst/>
          </a:prstGeom>
          <a:noFill/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58BFF1A-C79A-7645-7355-C5F1EE14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0180" y="4797152"/>
            <a:ext cx="2689225" cy="17859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F4D1189-1E05-423E-0F9C-C5361955F474}"/>
                  </a:ext>
                </a:extLst>
              </p:cNvPr>
              <p:cNvSpPr txBox="1"/>
              <p:nvPr/>
            </p:nvSpPr>
            <p:spPr>
              <a:xfrm>
                <a:off x="8328248" y="3932399"/>
                <a:ext cx="19968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⟨"/>
                          <m:endChr m:val="⟩"/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F4D1189-1E05-423E-0F9C-C5361955F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248" y="3932399"/>
                <a:ext cx="199682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4C73167-CD5B-1165-5089-DE2278FB0252}"/>
                  </a:ext>
                </a:extLst>
              </p:cNvPr>
              <p:cNvSpPr txBox="1"/>
              <p:nvPr/>
            </p:nvSpPr>
            <p:spPr>
              <a:xfrm>
                <a:off x="8042505" y="2299488"/>
                <a:ext cx="2684646" cy="1199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t-B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B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t-B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pt-B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BR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t-BR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pt-BR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pt-BR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54C73167-CD5B-1165-5089-DE2278FB0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505" y="2299488"/>
                <a:ext cx="2684646" cy="1199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59BC706B-9D55-946C-386D-4AE873E45547}"/>
                  </a:ext>
                </a:extLst>
              </p:cNvPr>
              <p:cNvSpPr txBox="1"/>
              <p:nvPr/>
            </p:nvSpPr>
            <p:spPr bwMode="auto">
              <a:xfrm>
                <a:off x="1199456" y="1888711"/>
                <a:ext cx="3887788" cy="5365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)⋅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59BC706B-9D55-946C-386D-4AE873E4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456" y="1888711"/>
                <a:ext cx="3887788" cy="536575"/>
              </a:xfrm>
              <a:prstGeom prst="rect">
                <a:avLst/>
              </a:prstGeom>
              <a:blipFill>
                <a:blip r:embed="rId6"/>
                <a:stretch>
                  <a:fillRect l="-470" b="-2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2">
                <a:extLst>
                  <a:ext uri="{FF2B5EF4-FFF2-40B4-BE49-F238E27FC236}">
                    <a16:creationId xmlns:a16="http://schemas.microsoft.com/office/drawing/2014/main" id="{0D227A76-AD6A-E02F-F49C-19E2F253DBC9}"/>
                  </a:ext>
                </a:extLst>
              </p:cNvPr>
              <p:cNvSpPr txBox="1"/>
              <p:nvPr/>
            </p:nvSpPr>
            <p:spPr bwMode="auto">
              <a:xfrm>
                <a:off x="479376" y="2815885"/>
                <a:ext cx="6361351" cy="122622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b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BR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pt-BR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)/</m:t>
                                      </m:r>
                                      <m:sSub>
                                        <m:sSubPr>
                                          <m:ctrlPr>
                                            <a:rPr lang="pt-BR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pt-BR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 2</m:t>
                              </m:r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ctrl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pt-BR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)/</m:t>
                                      </m:r>
                                      <m:sSub>
                                        <m:sSubPr>
                                          <m:ctrlPr>
                                            <a:rPr lang="pt-BR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pt-BR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pt-BR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𝑠𝑒𝑛</m:t>
                              </m:r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bject 2">
                <a:extLst>
                  <a:ext uri="{FF2B5EF4-FFF2-40B4-BE49-F238E27FC236}">
                    <a16:creationId xmlns:a16="http://schemas.microsoft.com/office/drawing/2014/main" id="{0D227A76-AD6A-E02F-F49C-19E2F253D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376" y="2815885"/>
                <a:ext cx="6361351" cy="1226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7A47061-0B73-933F-69B9-9F526D581A41}"/>
                  </a:ext>
                </a:extLst>
              </p:cNvPr>
              <p:cNvSpPr txBox="1"/>
              <p:nvPr/>
            </p:nvSpPr>
            <p:spPr>
              <a:xfrm>
                <a:off x="1925660" y="1237379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ClrTx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pt-BR" sz="2400" b="1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7A47061-0B73-933F-69B9-9F526D581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660" y="1237379"/>
                <a:ext cx="6094520" cy="461665"/>
              </a:xfrm>
              <a:prstGeom prst="rect">
                <a:avLst/>
              </a:prstGeom>
              <a:blipFill>
                <a:blip r:embed="rId8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63AC350C-1FC9-CB8D-88F6-DFCCE8BE8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6191" y="1780443"/>
            <a:ext cx="2620913" cy="405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D6091B6-5DE3-CFA1-51E2-598CD3DE5E29}"/>
                  </a:ext>
                </a:extLst>
              </p:cNvPr>
              <p:cNvSpPr txBox="1"/>
              <p:nvPr/>
            </p:nvSpPr>
            <p:spPr>
              <a:xfrm>
                <a:off x="2495600" y="4125559"/>
                <a:ext cx="1800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200" dirty="0">
                    <a:solidFill>
                      <a:schemeClr val="tx1"/>
                    </a:solidFill>
                  </a:rPr>
                  <a:t>M = N.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b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pt-BR" sz="2200" dirty="0">
                  <a:solidFill>
                    <a:schemeClr val="tx1"/>
                  </a:solidFill>
                </a:endParaRPr>
              </a:p>
              <a:p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D6091B6-5DE3-CFA1-51E2-598CD3DE5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4125559"/>
                <a:ext cx="1800200" cy="769441"/>
              </a:xfrm>
              <a:prstGeom prst="rect">
                <a:avLst/>
              </a:prstGeom>
              <a:blipFill>
                <a:blip r:embed="rId10"/>
                <a:stretch>
                  <a:fillRect l="-4392" t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8D81BA9-E0A5-0AF7-9782-1338A669A01E}"/>
                  </a:ext>
                </a:extLst>
              </p:cNvPr>
              <p:cNvSpPr txBox="1"/>
              <p:nvPr/>
            </p:nvSpPr>
            <p:spPr>
              <a:xfrm>
                <a:off x="983432" y="5083960"/>
                <a:ext cx="5502488" cy="121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chemeClr val="tx1"/>
                    </a:solidFill>
                  </a:rPr>
                  <a:t>M = N.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)/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 2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𝑠𝑒𝑛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  <m:e>
                            <m:func>
                              <m:func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)/</m:t>
                                    </m:r>
                                    <m:sSub>
                                      <m:sSubPr>
                                        <m:ctrlP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.2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𝑠𝑒𝑛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nary>
                      </m:den>
                    </m:f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8D81BA9-E0A5-0AF7-9782-1338A669A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5083960"/>
                <a:ext cx="5502488" cy="1212320"/>
              </a:xfrm>
              <a:prstGeom prst="rect">
                <a:avLst/>
              </a:prstGeom>
              <a:blipFill>
                <a:blip r:embed="rId11"/>
                <a:stretch>
                  <a:fillRect l="-16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31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21">
                <a:extLst>
                  <a:ext uri="{FF2B5EF4-FFF2-40B4-BE49-F238E27FC236}">
                    <a16:creationId xmlns:a16="http://schemas.microsoft.com/office/drawing/2014/main" id="{FAE4F03C-E05F-9F1A-C336-14013540858B}"/>
                  </a:ext>
                </a:extLst>
              </p:cNvPr>
              <p:cNvSpPr txBox="1"/>
              <p:nvPr/>
            </p:nvSpPr>
            <p:spPr bwMode="auto">
              <a:xfrm>
                <a:off x="1229746" y="3901739"/>
                <a:ext cx="3264895" cy="90564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Object 21">
                <a:extLst>
                  <a:ext uri="{FF2B5EF4-FFF2-40B4-BE49-F238E27FC236}">
                    <a16:creationId xmlns:a16="http://schemas.microsoft.com/office/drawing/2014/main" id="{FAE4F03C-E05F-9F1A-C336-140135408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9746" y="3901739"/>
                <a:ext cx="3264895" cy="905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>
            <a:extLst>
              <a:ext uri="{FF2B5EF4-FFF2-40B4-BE49-F238E27FC236}">
                <a16:creationId xmlns:a16="http://schemas.microsoft.com/office/drawing/2014/main" id="{2C068D96-A5B0-0610-21BE-050F36CA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2" y="241274"/>
            <a:ext cx="10972800" cy="1143000"/>
          </a:xfrm>
        </p:spPr>
        <p:txBody>
          <a:bodyPr/>
          <a:lstStyle/>
          <a:p>
            <a:r>
              <a:rPr lang="pt-BR" dirty="0" err="1">
                <a:solidFill>
                  <a:srgbClr val="0000FF"/>
                </a:solidFill>
              </a:rPr>
              <a:t>Langevin</a:t>
            </a:r>
            <a:r>
              <a:rPr lang="pt-BR" dirty="0">
                <a:solidFill>
                  <a:srgbClr val="0000FF"/>
                </a:solidFill>
              </a:rPr>
              <a:t>  </a:t>
            </a:r>
            <a:r>
              <a:rPr lang="pt-BR" dirty="0"/>
              <a:t>                                </a:t>
            </a:r>
            <a:r>
              <a:rPr lang="pt-BR" dirty="0" err="1">
                <a:solidFill>
                  <a:srgbClr val="CC0066"/>
                </a:solidFill>
              </a:rPr>
              <a:t>Brillouin</a:t>
            </a:r>
            <a:endParaRPr lang="pt-BR" dirty="0">
              <a:solidFill>
                <a:srgbClr val="CC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DD7AA28A-DB40-5CBF-3021-ECEDFA4DA978}"/>
                  </a:ext>
                </a:extLst>
              </p:cNvPr>
              <p:cNvSpPr txBox="1"/>
              <p:nvPr/>
            </p:nvSpPr>
            <p:spPr bwMode="auto">
              <a:xfrm>
                <a:off x="1311207" y="2332110"/>
                <a:ext cx="1550987" cy="465138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DD7AA28A-DB40-5CBF-3021-ECEDFA4DA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1207" y="2332110"/>
                <a:ext cx="1550987" cy="465138"/>
              </a:xfrm>
              <a:prstGeom prst="rect">
                <a:avLst/>
              </a:prstGeom>
              <a:blipFill>
                <a:blip r:embed="rId3"/>
                <a:stretch>
                  <a:fillRect l="-389" b="-769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302DF38-8913-AFA7-E95D-CAEF479B7AC3}"/>
                  </a:ext>
                </a:extLst>
              </p:cNvPr>
              <p:cNvSpPr/>
              <p:nvPr/>
            </p:nvSpPr>
            <p:spPr>
              <a:xfrm>
                <a:off x="7287203" y="4990984"/>
                <a:ext cx="2845779" cy="927305"/>
              </a:xfrm>
              <a:prstGeom prst="rect">
                <a:avLst/>
              </a:prstGeom>
              <a:ln>
                <a:solidFill>
                  <a:srgbClr val="CC0066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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Sup>
                            <m:sSub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302DF38-8913-AFA7-E95D-CAEF479B7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203" y="4990984"/>
                <a:ext cx="2845779" cy="927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0066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41B91E39-D8B5-3E02-C902-B55867C4CE7E}"/>
                  </a:ext>
                </a:extLst>
              </p:cNvPr>
              <p:cNvSpPr/>
              <p:nvPr/>
            </p:nvSpPr>
            <p:spPr>
              <a:xfrm>
                <a:off x="6744072" y="6016222"/>
                <a:ext cx="4121256" cy="552972"/>
              </a:xfrm>
              <a:prstGeom prst="rect">
                <a:avLst/>
              </a:prstGeom>
              <a:ln>
                <a:solidFill>
                  <a:srgbClr val="CC0066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+1) </m:t>
                          </m:r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41B91E39-D8B5-3E02-C902-B55867C4C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6016222"/>
                <a:ext cx="4121256" cy="552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C0066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AFBE7AFA-0828-37DE-2528-DD940F707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8258" y="3930885"/>
            <a:ext cx="3383668" cy="978449"/>
          </a:xfrm>
          <a:prstGeom prst="rect">
            <a:avLst/>
          </a:prstGeom>
          <a:ln>
            <a:solidFill>
              <a:srgbClr val="CC0066"/>
            </a:solidFill>
          </a:ln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E7FD043D-0485-AD4A-AFEB-5560F1A6D761}"/>
              </a:ext>
            </a:extLst>
          </p:cNvPr>
          <p:cNvSpPr txBox="1"/>
          <p:nvPr/>
        </p:nvSpPr>
        <p:spPr>
          <a:xfrm>
            <a:off x="1739255" y="3384345"/>
            <a:ext cx="2108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00FF"/>
                </a:solidFill>
                <a:latin typeface="+mn-lt"/>
              </a:rPr>
              <a:t>Para s pequeno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F16A71E8-DAB5-60FF-DDF1-E606DB1418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2339" y="2332110"/>
            <a:ext cx="1128542" cy="90167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C226B76C-FFC5-F804-7150-4ADC8B17B8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157" y="1287271"/>
            <a:ext cx="2774960" cy="894274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4B89226B-0112-2595-E41F-C42463728C9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4986" b="15297"/>
          <a:stretch/>
        </p:blipFill>
        <p:spPr>
          <a:xfrm>
            <a:off x="5403965" y="1359706"/>
            <a:ext cx="6286500" cy="876543"/>
          </a:xfrm>
          <a:prstGeom prst="rect">
            <a:avLst/>
          </a:prstGeom>
          <a:ln>
            <a:solidFill>
              <a:srgbClr val="CC0066"/>
            </a:solidFill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7848AE3C-9B7E-A8DA-D0AA-10E1327C51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7729" y="2331387"/>
            <a:ext cx="1718493" cy="566092"/>
          </a:xfrm>
          <a:prstGeom prst="rect">
            <a:avLst/>
          </a:prstGeom>
          <a:ln>
            <a:solidFill>
              <a:srgbClr val="CC0066"/>
            </a:solidFill>
          </a:ln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5F93A185-0968-E3B4-7D23-68EC2B2847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5533" y="2968062"/>
            <a:ext cx="1843340" cy="424926"/>
          </a:xfrm>
          <a:prstGeom prst="rect">
            <a:avLst/>
          </a:prstGeom>
          <a:ln>
            <a:solidFill>
              <a:srgbClr val="CC0066"/>
            </a:solidFill>
          </a:ln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903ADC6F-5699-CEDA-D25E-DA4FF2B948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1201" y="2278964"/>
            <a:ext cx="2047355" cy="876543"/>
          </a:xfrm>
          <a:prstGeom prst="rect">
            <a:avLst/>
          </a:prstGeom>
          <a:ln>
            <a:solidFill>
              <a:srgbClr val="CC0066"/>
            </a:solidFill>
          </a:ln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A5380D0E-9B1D-B11C-4ABF-C319C315F817}"/>
              </a:ext>
            </a:extLst>
          </p:cNvPr>
          <p:cNvSpPr txBox="1"/>
          <p:nvPr/>
        </p:nvSpPr>
        <p:spPr>
          <a:xfrm>
            <a:off x="7591701" y="3398459"/>
            <a:ext cx="2236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CC0066"/>
                </a:solidFill>
                <a:latin typeface="+mn-lt"/>
              </a:rPr>
              <a:t>Para x pequeno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6F469E93-496C-C957-1BE3-1B69DAA73AA8}"/>
                  </a:ext>
                </a:extLst>
              </p14:cNvPr>
              <p14:cNvContentPartPr/>
              <p14:nvPr/>
            </p14:nvContentPartPr>
            <p14:xfrm>
              <a:off x="7972527" y="3912279"/>
              <a:ext cx="1811160" cy="50076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6F469E93-496C-C957-1BE3-1B69DAA73A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3527" y="3903279"/>
                <a:ext cx="182880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F857560C-2EB8-8EB0-A06A-11251CBEF890}"/>
                  </a:ext>
                </a:extLst>
              </p14:cNvPr>
              <p14:cNvContentPartPr/>
              <p14:nvPr/>
            </p14:nvContentPartPr>
            <p14:xfrm>
              <a:off x="2263287" y="3955119"/>
              <a:ext cx="311760" cy="36324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F857560C-2EB8-8EB0-A06A-11251CBEF8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4287" y="3946119"/>
                <a:ext cx="32940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2">
                <a:extLst>
                  <a:ext uri="{FF2B5EF4-FFF2-40B4-BE49-F238E27FC236}">
                    <a16:creationId xmlns:a16="http://schemas.microsoft.com/office/drawing/2014/main" id="{DC66336E-D8C2-8D41-F006-0DC3E52A8323}"/>
                  </a:ext>
                </a:extLst>
              </p:cNvPr>
              <p:cNvSpPr txBox="1"/>
              <p:nvPr/>
            </p:nvSpPr>
            <p:spPr bwMode="auto">
              <a:xfrm>
                <a:off x="1532702" y="5298421"/>
                <a:ext cx="2807668" cy="90564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pt-BR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Sup>
                            <m:sSubSup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3 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5" name="Object 22">
                <a:extLst>
                  <a:ext uri="{FF2B5EF4-FFF2-40B4-BE49-F238E27FC236}">
                    <a16:creationId xmlns:a16="http://schemas.microsoft.com/office/drawing/2014/main" id="{DC66336E-D8C2-8D41-F006-0DC3E52A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2702" y="5298421"/>
                <a:ext cx="2807668" cy="9056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0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664" y="196851"/>
            <a:ext cx="5544616" cy="1309687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sz="3400" b="1" dirty="0">
                <a:solidFill>
                  <a:srgbClr val="CC0066"/>
                </a:solidFill>
                <a:latin typeface="Comic Sans MS" pitchFamily="66" charset="0"/>
              </a:rPr>
              <a:t>Interações entre momentos magnéticos</a:t>
            </a: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2184848" y="1701590"/>
            <a:ext cx="4248472" cy="155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Ferromagnéticos</a:t>
            </a:r>
          </a:p>
          <a:p>
            <a:pPr marL="342900" indent="-342900" defTabSz="914400"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pt-BR" sz="2800" b="1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Ferrimagnéticos</a:t>
            </a:r>
            <a:r>
              <a:rPr lang="pt-BR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	</a:t>
            </a:r>
          </a:p>
          <a:p>
            <a:pPr marL="342900" indent="-342900" defTabSz="914400"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Antiferromagnéticos</a:t>
            </a:r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2171564" y="5136221"/>
            <a:ext cx="78488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Aft>
                <a:spcPts val="1000"/>
              </a:spcAft>
              <a:buClrTx/>
              <a:buSzTx/>
            </a:pPr>
            <a:r>
              <a:rPr lang="pt-BR" sz="3200" dirty="0">
                <a:solidFill>
                  <a:srgbClr val="0000FF"/>
                </a:solidFill>
                <a:latin typeface="+mn-lt"/>
                <a:cs typeface="Arial" pitchFamily="34" charset="0"/>
              </a:rPr>
              <a:t>Momentos magnéticos não são livres, </a:t>
            </a:r>
            <a:r>
              <a:rPr lang="pt-BR" sz="3200" u="sng" dirty="0">
                <a:solidFill>
                  <a:srgbClr val="0000FF"/>
                </a:solidFill>
                <a:latin typeface="+mn-lt"/>
                <a:cs typeface="Arial" pitchFamily="34" charset="0"/>
              </a:rPr>
              <a:t>interagem</a:t>
            </a:r>
            <a:r>
              <a:rPr lang="pt-BR" sz="3200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pt-BR" sz="3200" b="1" i="1" dirty="0">
                <a:solidFill>
                  <a:srgbClr val="CC0066"/>
                </a:solidFill>
                <a:latin typeface="+mn-lt"/>
                <a:cs typeface="Arial" pitchFamily="34" charset="0"/>
              </a:rPr>
              <a:t>entre si</a:t>
            </a:r>
            <a:r>
              <a:rPr lang="pt-BR" sz="3200" dirty="0">
                <a:solidFill>
                  <a:srgbClr val="CC0066"/>
                </a:solidFill>
                <a:latin typeface="+mn-lt"/>
                <a:cs typeface="Arial" pitchFamily="34" charset="0"/>
              </a:rPr>
              <a:t> </a:t>
            </a:r>
            <a:r>
              <a:rPr lang="pt-BR" sz="3200" dirty="0">
                <a:solidFill>
                  <a:srgbClr val="0000FF"/>
                </a:solidFill>
                <a:latin typeface="+mn-lt"/>
                <a:cs typeface="Arial" pitchFamily="34" charset="0"/>
              </a:rPr>
              <a:t>e </a:t>
            </a:r>
            <a:r>
              <a:rPr lang="pt-BR" sz="3200" b="1" i="1" dirty="0">
                <a:solidFill>
                  <a:srgbClr val="CC0066"/>
                </a:solidFill>
                <a:latin typeface="+mn-lt"/>
                <a:cs typeface="Arial" pitchFamily="34" charset="0"/>
              </a:rPr>
              <a:t>com o meio</a:t>
            </a:r>
            <a:r>
              <a:rPr lang="pt-BR" sz="3200" dirty="0">
                <a:solidFill>
                  <a:srgbClr val="0000FF"/>
                </a:solidFill>
                <a:latin typeface="+mn-lt"/>
                <a:cs typeface="Arial" pitchFamily="34" charset="0"/>
              </a:rPr>
              <a:t>.</a:t>
            </a:r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2017127" y="3480360"/>
            <a:ext cx="8157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buClrTx/>
              <a:buSzTx/>
            </a:pPr>
            <a:r>
              <a:rPr lang="pt-BR" sz="2800" b="1" dirty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T &lt; T</a:t>
            </a:r>
            <a:r>
              <a:rPr lang="pt-BR" sz="2800" b="1" baseline="-30000" dirty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C</a:t>
            </a:r>
            <a:r>
              <a:rPr lang="pt-BR" sz="2800" b="1" dirty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 (T</a:t>
            </a:r>
            <a:r>
              <a:rPr lang="pt-BR" sz="2800" b="1" baseline="-30000" dirty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N</a:t>
            </a:r>
            <a:r>
              <a:rPr lang="pt-BR" sz="2800" b="1" dirty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)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lang="pt-BR" sz="2800" b="1" dirty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 comportamento coletivo: ordenamento.</a:t>
            </a:r>
            <a:endParaRPr lang="pt-BR" sz="2800" b="1" dirty="0">
              <a:solidFill>
                <a:schemeClr val="tx1"/>
              </a:solidFill>
              <a:latin typeface="+mn-lt"/>
              <a:cs typeface="Arial" pitchFamily="34" charset="0"/>
              <a:sym typeface="Symbol" pitchFamily="18" charset="2"/>
            </a:endParaRPr>
          </a:p>
        </p:txBody>
      </p:sp>
      <p:sp>
        <p:nvSpPr>
          <p:cNvPr id="142360" name="AutoShape 24"/>
          <p:cNvSpPr>
            <a:spLocks noChangeArrowheads="1"/>
          </p:cNvSpPr>
          <p:nvPr/>
        </p:nvSpPr>
        <p:spPr bwMode="auto">
          <a:xfrm rot="5400000">
            <a:off x="5629644" y="4186782"/>
            <a:ext cx="716685" cy="79208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200">
              <a:latin typeface="Comic Sans MS" pitchFamily="66" charset="0"/>
            </a:endParaRPr>
          </a:p>
        </p:txBody>
      </p:sp>
      <p:sp>
        <p:nvSpPr>
          <p:cNvPr id="142364" name="Rectangle 28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aio 9">
            <a:extLst>
              <a:ext uri="{FF2B5EF4-FFF2-40B4-BE49-F238E27FC236}">
                <a16:creationId xmlns:a16="http://schemas.microsoft.com/office/drawing/2014/main" id="{701332DC-E441-421B-BEAF-B33B33615329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89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749" y="260648"/>
            <a:ext cx="5184576" cy="1512168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sz="3400" b="1" dirty="0">
                <a:solidFill>
                  <a:schemeClr val="tx1"/>
                </a:solidFill>
                <a:latin typeface="Comic Sans MS" pitchFamily="66" charset="0"/>
              </a:rPr>
              <a:t>Interações mais importantes entre Momentos Magnéticos</a:t>
            </a: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2063552" y="2528900"/>
            <a:ext cx="7488832" cy="24122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defTabSz="914400">
              <a:spcAft>
                <a:spcPts val="1000"/>
              </a:spcAft>
              <a:buClrTx/>
              <a:buSzTx/>
              <a:buFontTx/>
              <a:buAutoNum type="arabicParenR"/>
            </a:pPr>
            <a:r>
              <a:rPr lang="pt-BR" sz="3200" dirty="0">
                <a:solidFill>
                  <a:srgbClr val="0000FF"/>
                </a:solidFill>
                <a:latin typeface="+mn-lt"/>
                <a:cs typeface="Arial" pitchFamily="34" charset="0"/>
              </a:rPr>
              <a:t>Interações de Troca (Exchange)</a:t>
            </a:r>
          </a:p>
          <a:p>
            <a:pPr marL="514350" indent="-514350" defTabSz="914400">
              <a:spcAft>
                <a:spcPts val="1000"/>
              </a:spcAft>
              <a:buClrTx/>
              <a:buSzTx/>
              <a:buFontTx/>
              <a:buAutoNum type="arabicParenR"/>
            </a:pPr>
            <a:endParaRPr lang="pt-BR" sz="3200" dirty="0">
              <a:solidFill>
                <a:srgbClr val="C00000"/>
              </a:solidFill>
              <a:latin typeface="+mn-lt"/>
              <a:cs typeface="Arial" pitchFamily="34" charset="0"/>
            </a:endParaRPr>
          </a:p>
          <a:p>
            <a:pPr defTabSz="914400">
              <a:spcAft>
                <a:spcPts val="1000"/>
              </a:spcAft>
              <a:buClrTx/>
              <a:buSzTx/>
            </a:pPr>
            <a:r>
              <a:rPr lang="pt-BR" sz="3200" dirty="0">
                <a:solidFill>
                  <a:srgbClr val="0000FF"/>
                </a:solidFill>
                <a:latin typeface="+mn-lt"/>
                <a:cs typeface="Arial" pitchFamily="34" charset="0"/>
              </a:rPr>
              <a:t>2) Interações responsáveis pela anisotropia </a:t>
            </a:r>
            <a:r>
              <a:rPr lang="pt-BR" sz="3200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magnetocristalina</a:t>
            </a:r>
            <a:endParaRPr lang="pt-BR" sz="3200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3071664" y="5877272"/>
            <a:ext cx="5544616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spcAft>
                <a:spcPts val="1000"/>
              </a:spcAft>
              <a:buClrTx/>
              <a:buSzTx/>
            </a:pPr>
            <a:r>
              <a:rPr lang="pt-B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Fenômenos puramente quânticos</a:t>
            </a:r>
          </a:p>
        </p:txBody>
      </p:sp>
      <p:sp>
        <p:nvSpPr>
          <p:cNvPr id="142364" name="Rectangle 28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AutoShape 24">
            <a:extLst>
              <a:ext uri="{FF2B5EF4-FFF2-40B4-BE49-F238E27FC236}">
                <a16:creationId xmlns:a16="http://schemas.microsoft.com/office/drawing/2014/main" id="{BCA69858-A9E3-4FAD-B24C-3288AC1968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77258" y="4903467"/>
            <a:ext cx="716685" cy="79208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2200" dirty="0">
              <a:latin typeface="Comic Sans MS" pitchFamily="66" charset="0"/>
            </a:endParaRPr>
          </a:p>
        </p:txBody>
      </p:sp>
      <p:sp>
        <p:nvSpPr>
          <p:cNvPr id="9" name="Raio 8">
            <a:extLst>
              <a:ext uri="{FF2B5EF4-FFF2-40B4-BE49-F238E27FC236}">
                <a16:creationId xmlns:a16="http://schemas.microsoft.com/office/drawing/2014/main" id="{D6F79A93-930B-476C-A642-3F1E1B071B85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174231"/>
            <a:ext cx="8640960" cy="774720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sz="3600" b="1" dirty="0">
                <a:solidFill>
                  <a:srgbClr val="CC0066"/>
                </a:solidFill>
                <a:latin typeface="Comic Sans MS" pitchFamily="66" charset="0"/>
              </a:rPr>
              <a:t>Interação de Troca</a:t>
            </a: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1022071" y="973322"/>
            <a:ext cx="7920880" cy="2906074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00FF"/>
                </a:solidFill>
                <a:latin typeface="Comic Sans MS" pitchFamily="66" charset="0"/>
              </a:rPr>
              <a:t>Heisenberg 1929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omic Sans MS" pitchFamily="66" charset="0"/>
              </a:rPr>
              <a:t>  		                 i e j são dois átomos vizinhos</a:t>
            </a:r>
          </a:p>
          <a:p>
            <a:pPr>
              <a:lnSpc>
                <a:spcPct val="123000"/>
              </a:lnSpc>
            </a:pPr>
            <a:r>
              <a:rPr lang="pt-BR" sz="2400" dirty="0" err="1">
                <a:latin typeface="Comic Sans MS" pitchFamily="66" charset="0"/>
              </a:rPr>
              <a:t>n</a:t>
            </a:r>
            <a:r>
              <a:rPr lang="pt-BR" sz="2400" baseline="-25000" dirty="0" err="1">
                <a:latin typeface="Comic Sans MS" pitchFamily="66" charset="0"/>
              </a:rPr>
              <a:t>ij</a:t>
            </a:r>
            <a:r>
              <a:rPr lang="pt-BR" sz="2400" dirty="0">
                <a:latin typeface="Comic Sans MS" pitchFamily="66" charset="0"/>
              </a:rPr>
              <a:t> intensidade da interação de troca</a:t>
            </a:r>
          </a:p>
          <a:p>
            <a:pPr>
              <a:lnSpc>
                <a:spcPct val="150000"/>
              </a:lnSpc>
            </a:pPr>
            <a:r>
              <a:rPr lang="pt-BR" sz="2400" dirty="0" err="1">
                <a:latin typeface="Comic Sans MS" pitchFamily="66" charset="0"/>
              </a:rPr>
              <a:t>n</a:t>
            </a:r>
            <a:r>
              <a:rPr lang="pt-BR" sz="2400" baseline="-25000" dirty="0" err="1">
                <a:latin typeface="Comic Sans MS" pitchFamily="66" charset="0"/>
              </a:rPr>
              <a:t>ij</a:t>
            </a:r>
            <a:r>
              <a:rPr lang="pt-BR" sz="2400" dirty="0">
                <a:latin typeface="Comic Sans MS" pitchFamily="66" charset="0"/>
              </a:rPr>
              <a:t> &gt; 0 – alinhamento paralelo</a:t>
            </a:r>
          </a:p>
          <a:p>
            <a:pPr>
              <a:lnSpc>
                <a:spcPct val="150000"/>
              </a:lnSpc>
            </a:pPr>
            <a:r>
              <a:rPr lang="pt-BR" sz="2400" dirty="0" err="1">
                <a:latin typeface="Comic Sans MS" pitchFamily="66" charset="0"/>
              </a:rPr>
              <a:t>n</a:t>
            </a:r>
            <a:r>
              <a:rPr lang="pt-BR" sz="2400" baseline="-25000" dirty="0" err="1">
                <a:latin typeface="Comic Sans MS" pitchFamily="66" charset="0"/>
              </a:rPr>
              <a:t>ij</a:t>
            </a:r>
            <a:r>
              <a:rPr lang="pt-BR" sz="2400" dirty="0">
                <a:latin typeface="Comic Sans MS" pitchFamily="66" charset="0"/>
              </a:rPr>
              <a:t> &lt; 0 – alinhamento antiparalelo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400" dirty="0">
                <a:latin typeface="Comic Sans MS" pitchFamily="66" charset="0"/>
              </a:rPr>
              <a:t> </a:t>
            </a:r>
          </a:p>
        </p:txBody>
      </p:sp>
      <p:graphicFrame>
        <p:nvGraphicFramePr>
          <p:cNvPr id="143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406197"/>
              </p:ext>
            </p:extLst>
          </p:nvPr>
        </p:nvGraphicFramePr>
        <p:xfrm>
          <a:off x="2022895" y="4893574"/>
          <a:ext cx="2476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651000" imgH="723900" progId="Equation.3">
                  <p:embed/>
                </p:oleObj>
              </mc:Choice>
              <mc:Fallback>
                <p:oleObj name="Equação" r:id="rId2" imgW="1651000" imgH="723900" progId="Equation.3">
                  <p:embed/>
                  <p:pic>
                    <p:nvPicPr>
                      <p:cNvPr id="143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895" y="4893574"/>
                        <a:ext cx="24765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473276"/>
              </p:ext>
            </p:extLst>
          </p:nvPr>
        </p:nvGraphicFramePr>
        <p:xfrm>
          <a:off x="6872500" y="4983854"/>
          <a:ext cx="33242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562100" imgH="457200" progId="Equation.3">
                  <p:embed/>
                </p:oleObj>
              </mc:Choice>
              <mc:Fallback>
                <p:oleObj name="Equação" r:id="rId4" imgW="1562100" imgH="457200" progId="Equation.3">
                  <p:embed/>
                  <p:pic>
                    <p:nvPicPr>
                      <p:cNvPr id="143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500" y="4983854"/>
                        <a:ext cx="3324225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77" name="Rectangle 17"/>
          <p:cNvSpPr>
            <a:spLocks noChangeArrowheads="1"/>
          </p:cNvSpPr>
          <p:nvPr/>
        </p:nvSpPr>
        <p:spPr bwMode="auto">
          <a:xfrm>
            <a:off x="1231417" y="4075002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r>
              <a:rPr lang="pt-BR" dirty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 densidade de energia de troca é dada por:</a:t>
            </a:r>
            <a:endParaRPr lang="pt-BR" dirty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3421" name="Rectangle 61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3420" name="Picture 6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4419" y="1677415"/>
            <a:ext cx="2867025" cy="523875"/>
          </a:xfrm>
          <a:prstGeom prst="rect">
            <a:avLst/>
          </a:prstGeom>
          <a:noFill/>
        </p:spPr>
      </p:pic>
      <p:sp>
        <p:nvSpPr>
          <p:cNvPr id="143422" name="Rectangle 62"/>
          <p:cNvSpPr>
            <a:spLocks noChangeArrowheads="1"/>
          </p:cNvSpPr>
          <p:nvPr/>
        </p:nvSpPr>
        <p:spPr bwMode="auto">
          <a:xfrm>
            <a:off x="1524001" y="796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endParaRPr lang="pt-BR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aio 11">
            <a:extLst>
              <a:ext uri="{FF2B5EF4-FFF2-40B4-BE49-F238E27FC236}">
                <a16:creationId xmlns:a16="http://schemas.microsoft.com/office/drawing/2014/main" id="{322B921F-1919-4EE2-9DEC-1E204D796DBD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17E32E72-66F7-FAE6-C5B5-D703F59B5764}"/>
                  </a:ext>
                </a:extLst>
              </p14:cNvPr>
              <p14:cNvContentPartPr/>
              <p14:nvPr/>
            </p14:nvContentPartPr>
            <p14:xfrm>
              <a:off x="3093087" y="1616919"/>
              <a:ext cx="501480" cy="56448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17E32E72-66F7-FAE6-C5B5-D703F59B57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4087" y="1607919"/>
                <a:ext cx="519120" cy="58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1158854" y="2309924"/>
            <a:ext cx="7704856" cy="1872208"/>
          </a:xfrm>
          <a:ln w="76200">
            <a:solidFill>
              <a:srgbClr val="CC00FF"/>
            </a:solidFill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pt-BR" sz="2400" dirty="0">
                <a:latin typeface="Comic Sans MS" pitchFamily="66" charset="0"/>
              </a:rPr>
              <a:t>Podemos escrever:</a:t>
            </a:r>
          </a:p>
          <a:p>
            <a:pPr>
              <a:lnSpc>
                <a:spcPct val="200000"/>
              </a:lnSpc>
              <a:buNone/>
            </a:pPr>
            <a:r>
              <a:rPr lang="pt-BR" sz="2400" dirty="0">
                <a:latin typeface="Comic Sans MS" pitchFamily="66" charset="0"/>
              </a:rPr>
              <a:t> para: 	 		            campo local atuando em m</a:t>
            </a:r>
            <a:r>
              <a:rPr lang="pt-BR" sz="2400" baseline="-25000" dirty="0">
                <a:latin typeface="Comic Sans MS" pitchFamily="66" charset="0"/>
              </a:rPr>
              <a:t>i</a:t>
            </a:r>
          </a:p>
          <a:p>
            <a:pPr>
              <a:lnSpc>
                <a:spcPct val="200000"/>
              </a:lnSpc>
            </a:pPr>
            <a:endParaRPr lang="pt-BR" sz="2400" dirty="0">
              <a:latin typeface="Comic Sans MS" pitchFamily="66" charset="0"/>
            </a:endParaRPr>
          </a:p>
        </p:txBody>
      </p:sp>
      <p:graphicFrame>
        <p:nvGraphicFramePr>
          <p:cNvPr id="151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762517"/>
              </p:ext>
            </p:extLst>
          </p:nvPr>
        </p:nvGraphicFramePr>
        <p:xfrm>
          <a:off x="4391176" y="2372526"/>
          <a:ext cx="2770111" cy="971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231366" imgH="431613" progId="Equation.3">
                  <p:embed/>
                </p:oleObj>
              </mc:Choice>
              <mc:Fallback>
                <p:oleObj name="Equação" r:id="rId2" imgW="1231366" imgH="431613" progId="Equation.3">
                  <p:embed/>
                  <p:pic>
                    <p:nvPicPr>
                      <p:cNvPr id="151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176" y="2372526"/>
                        <a:ext cx="2770111" cy="971269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460083"/>
              </p:ext>
            </p:extLst>
          </p:nvPr>
        </p:nvGraphicFramePr>
        <p:xfrm>
          <a:off x="2310802" y="3326949"/>
          <a:ext cx="193112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498600" imgH="558800" progId="Equation.3">
                  <p:embed/>
                </p:oleObj>
              </mc:Choice>
              <mc:Fallback>
                <p:oleObj name="Equação" r:id="rId4" imgW="1498600" imgH="558800" progId="Equation.3">
                  <p:embed/>
                  <p:pic>
                    <p:nvPicPr>
                      <p:cNvPr id="151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802" y="3326949"/>
                        <a:ext cx="1931124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1834047" y="4725144"/>
            <a:ext cx="7884368" cy="1409681"/>
          </a:xfrm>
          <a:prstGeom prst="rect">
            <a:avLst/>
          </a:prstGeom>
          <a:noFill/>
          <a:ln w="57150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200000"/>
              </a:lnSpc>
              <a:buClrTx/>
              <a:buSzTx/>
            </a:pPr>
            <a:r>
              <a:rPr lang="pt-BR" sz="22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As direções de  </a:t>
            </a:r>
            <a:r>
              <a:rPr lang="pt-BR" b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m</a:t>
            </a:r>
            <a:r>
              <a:rPr lang="pt-BR" b="1" baseline="-25000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i</a:t>
            </a:r>
            <a:r>
              <a:rPr lang="pt-BR" b="1" baseline="-250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baseline="-250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  </a:t>
            </a:r>
            <a:r>
              <a:rPr lang="pt-BR" b="1" dirty="0" err="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H</a:t>
            </a:r>
            <a:r>
              <a:rPr lang="pt-BR" b="1" baseline="-25000" dirty="0" err="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i</a:t>
            </a:r>
            <a:r>
              <a:rPr lang="pt-BR" sz="22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flutuam com o tempo: </a:t>
            </a:r>
          </a:p>
          <a:p>
            <a:pPr algn="ctr" defTabSz="914400">
              <a:lnSpc>
                <a:spcPct val="200000"/>
              </a:lnSpc>
              <a:buClrTx/>
              <a:buSzTx/>
            </a:pPr>
            <a:r>
              <a:rPr lang="pt-BR" sz="2200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difícil determinar a orientação para um dado H e T. </a:t>
            </a:r>
            <a:endParaRPr lang="pt-BR" sz="22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1515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081555"/>
              </p:ext>
            </p:extLst>
          </p:nvPr>
        </p:nvGraphicFramePr>
        <p:xfrm>
          <a:off x="1784436" y="1142500"/>
          <a:ext cx="3226846" cy="93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562100" imgH="457200" progId="Equation.3">
                  <p:embed/>
                </p:oleObj>
              </mc:Choice>
              <mc:Fallback>
                <p:oleObj name="Equação" r:id="rId6" imgW="1562100" imgH="457200" progId="Equation.3">
                  <p:embed/>
                  <p:pic>
                    <p:nvPicPr>
                      <p:cNvPr id="1515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436" y="1142500"/>
                        <a:ext cx="3226846" cy="9378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eta para a direita 19"/>
          <p:cNvSpPr/>
          <p:nvPr/>
        </p:nvSpPr>
        <p:spPr>
          <a:xfrm>
            <a:off x="4391176" y="3402923"/>
            <a:ext cx="546360" cy="360040"/>
          </a:xfrm>
          <a:prstGeom prst="rightArrow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320E294-6DEF-4CFA-8606-A5598C21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635" y="72073"/>
            <a:ext cx="6552729" cy="774720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  <a:latin typeface="Comic Sans MS" pitchFamily="66" charset="0"/>
              </a:rPr>
              <a:t>Interação de Troca – cont.</a:t>
            </a:r>
          </a:p>
        </p:txBody>
      </p:sp>
      <p:sp>
        <p:nvSpPr>
          <p:cNvPr id="13" name="Raio 12">
            <a:extLst>
              <a:ext uri="{FF2B5EF4-FFF2-40B4-BE49-F238E27FC236}">
                <a16:creationId xmlns:a16="http://schemas.microsoft.com/office/drawing/2014/main" id="{B71F7D52-D67C-46F7-9FD4-5483EA2ED035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D8CFDD1-14DA-52DB-B4D6-7C172073E636}"/>
              </a:ext>
            </a:extLst>
          </p:cNvPr>
          <p:cNvSpPr txBox="1"/>
          <p:nvPr/>
        </p:nvSpPr>
        <p:spPr>
          <a:xfrm>
            <a:off x="9294991" y="3162798"/>
            <a:ext cx="2801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Interação de troca de Heisenberg na prática não ocorre.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13">
            <a:extLst>
              <a:ext uri="{FF2B5EF4-FFF2-40B4-BE49-F238E27FC236}">
                <a16:creationId xmlns:a16="http://schemas.microsoft.com/office/drawing/2014/main" id="{BD2597EF-154F-47CB-8F3E-3A818DF13FFD}"/>
              </a:ext>
            </a:extLst>
          </p:cNvPr>
          <p:cNvSpPr txBox="1">
            <a:spLocks/>
          </p:cNvSpPr>
          <p:nvPr/>
        </p:nvSpPr>
        <p:spPr bwMode="auto">
          <a:xfrm>
            <a:off x="1245550" y="2118990"/>
            <a:ext cx="10405156" cy="444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Tx/>
              <a:buSzTx/>
              <a:buFont typeface="Arial" charset="0"/>
              <a:buNone/>
            </a:pPr>
            <a:r>
              <a:rPr lang="pt-BR" sz="2800" b="1" dirty="0">
                <a:solidFill>
                  <a:srgbClr val="0033CC"/>
                </a:solidFill>
              </a:rPr>
              <a:t>Suposições</a:t>
            </a:r>
          </a:p>
          <a:p>
            <a:pPr defTabSz="914400">
              <a:buClrTx/>
              <a:buSzTx/>
            </a:pPr>
            <a:r>
              <a:rPr lang="pt-BR" sz="2400" dirty="0"/>
              <a:t>Não considera o caráter flutuante de </a:t>
            </a:r>
            <a:r>
              <a:rPr lang="pt-BR" sz="2400" b="1" dirty="0" err="1">
                <a:cs typeface="Times New Roman" pitchFamily="18" charset="0"/>
              </a:rPr>
              <a:t>H</a:t>
            </a:r>
            <a:r>
              <a:rPr lang="pt-BR" sz="2400" b="1" baseline="-25000" dirty="0" err="1">
                <a:cs typeface="Times New Roman" pitchFamily="18" charset="0"/>
              </a:rPr>
              <a:t>i</a:t>
            </a:r>
            <a:r>
              <a:rPr lang="pt-BR" sz="2400" dirty="0"/>
              <a:t>, mas sim o valor médio em uma dada T    =&gt; </a:t>
            </a:r>
          </a:p>
          <a:p>
            <a:pPr defTabSz="914400">
              <a:buClrTx/>
              <a:buSzTx/>
            </a:pPr>
            <a:r>
              <a:rPr lang="pt-BR" sz="2400" dirty="0"/>
              <a:t> Considera que todos os momentos são idênticos.</a:t>
            </a:r>
          </a:p>
          <a:p>
            <a:pPr defTabSz="914400">
              <a:buClrTx/>
              <a:buSzTx/>
            </a:pPr>
            <a:r>
              <a:rPr lang="pt-BR" sz="2400" dirty="0"/>
              <a:t>A densidade de energia de troca será então: </a:t>
            </a:r>
          </a:p>
          <a:p>
            <a:pPr defTabSz="914400">
              <a:buClrTx/>
              <a:buSzTx/>
            </a:pPr>
            <a:endParaRPr lang="pt-BR" sz="2400" dirty="0"/>
          </a:p>
          <a:p>
            <a:pPr defTabSz="914400">
              <a:buClrTx/>
              <a:buSzTx/>
            </a:pPr>
            <a:endParaRPr lang="pt-BR" sz="2400" dirty="0"/>
          </a:p>
          <a:p>
            <a:pPr defTabSz="914400">
              <a:buClrTx/>
              <a:buSzTx/>
            </a:pPr>
            <a:r>
              <a:rPr lang="pt-BR" sz="2400" dirty="0">
                <a:sym typeface="Symbol"/>
              </a:rPr>
              <a:t></a:t>
            </a:r>
            <a:r>
              <a:rPr lang="pt-BR" sz="2400" dirty="0"/>
              <a:t> é o coeficiente de campo molecular</a:t>
            </a:r>
          </a:p>
          <a:p>
            <a:pPr defTabSz="914400">
              <a:buClrTx/>
              <a:buSzTx/>
            </a:pPr>
            <a:r>
              <a:rPr lang="pt-BR" sz="2400" dirty="0"/>
              <a:t>M é a magnetização.</a:t>
            </a:r>
          </a:p>
          <a:p>
            <a:pPr defTabSz="914400">
              <a:buClrTx/>
              <a:buSzTx/>
            </a:pPr>
            <a:endParaRPr lang="pt-BR" sz="2400" dirty="0"/>
          </a:p>
          <a:p>
            <a:pPr defTabSz="914400">
              <a:buClrTx/>
              <a:buSzTx/>
            </a:pPr>
            <a:endParaRPr lang="pt-BR" sz="24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307468" y="1256440"/>
            <a:ext cx="8640960" cy="792163"/>
          </a:xfrm>
        </p:spPr>
        <p:txBody>
          <a:bodyPr/>
          <a:lstStyle/>
          <a:p>
            <a:r>
              <a:rPr lang="pt-BR" sz="2800" b="1" dirty="0">
                <a:solidFill>
                  <a:srgbClr val="0033CC"/>
                </a:solidFill>
              </a:rPr>
              <a:t>P. Weiss – 1906 </a:t>
            </a:r>
            <a:r>
              <a:rPr lang="pt-BR" sz="2800" b="1" dirty="0">
                <a:solidFill>
                  <a:srgbClr val="0033CC"/>
                </a:solidFill>
                <a:sym typeface="Symbol" panose="05050102010706020507" pitchFamily="18" charset="2"/>
              </a:rPr>
              <a:t>  </a:t>
            </a:r>
            <a:r>
              <a:rPr lang="pt-BR" sz="2800" dirty="0">
                <a:solidFill>
                  <a:srgbClr val="CC0066"/>
                </a:solidFill>
              </a:rPr>
              <a:t>Modelo do campo molecular</a:t>
            </a:r>
          </a:p>
          <a:p>
            <a:pPr lvl="0"/>
            <a:endParaRPr lang="pt-BR" sz="2800" dirty="0"/>
          </a:p>
          <a:p>
            <a:endParaRPr lang="pt-BR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648" y="282585"/>
            <a:ext cx="8640960" cy="1080120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sz="3200" b="1" dirty="0">
                <a:solidFill>
                  <a:srgbClr val="CC0066"/>
                </a:solidFill>
                <a:latin typeface="Comic Sans MS" pitchFamily="66" charset="0"/>
              </a:rPr>
              <a:t>Aproximação de Campo Molecular ou Campo Médio</a:t>
            </a: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07" name="Object 7"/>
              <p:cNvSpPr txBox="1"/>
              <p:nvPr/>
            </p:nvSpPr>
            <p:spPr bwMode="auto">
              <a:xfrm>
                <a:off x="5072063" y="4437112"/>
                <a:ext cx="2752130" cy="792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pt-BR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𝒆𝒙</m:t>
                          </m:r>
                        </m:sub>
                      </m:sSub>
                      <m:r>
                        <a:rPr lang="pt-BR" sz="2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pt-BR" sz="2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pt-BR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pt-BR" sz="2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sSup>
                        <m:sSupPr>
                          <m:ctrlPr>
                            <a:rPr lang="pt-BR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pt-BR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sz="2600" b="1" dirty="0"/>
              </a:p>
            </p:txBody>
          </p:sp>
        </mc:Choice>
        <mc:Fallback xmlns="">
          <p:sp>
            <p:nvSpPr>
              <p:cNvPr id="15360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2063" y="4437112"/>
                <a:ext cx="2752130" cy="7921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09" name="Object 9" descr="Papel de seda rosa"/>
              <p:cNvSpPr txBox="1"/>
              <p:nvPr/>
            </p:nvSpPr>
            <p:spPr bwMode="auto">
              <a:xfrm>
                <a:off x="2207568" y="2924944"/>
                <a:ext cx="1895326" cy="5728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pt-BR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t-BR" sz="2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pt-BR" sz="2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pt-BR" sz="2600" b="1" dirty="0"/>
              </a:p>
            </p:txBody>
          </p:sp>
        </mc:Choice>
        <mc:Fallback xmlns="">
          <p:sp>
            <p:nvSpPr>
              <p:cNvPr id="153609" name="Object 9" descr="Papel de seda rosa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7568" y="2924944"/>
                <a:ext cx="1895326" cy="572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aio 7">
            <a:extLst>
              <a:ext uri="{FF2B5EF4-FFF2-40B4-BE49-F238E27FC236}">
                <a16:creationId xmlns:a16="http://schemas.microsoft.com/office/drawing/2014/main" id="{1196FAF4-D882-465B-B9BF-C135A844994C}"/>
              </a:ext>
            </a:extLst>
          </p:cNvPr>
          <p:cNvSpPr/>
          <p:nvPr/>
        </p:nvSpPr>
        <p:spPr>
          <a:xfrm>
            <a:off x="0" y="27384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F0BA72A5-DE69-4400-B6CA-1795CBA4A513}"/>
                  </a:ext>
                </a:extLst>
              </p:cNvPr>
              <p:cNvSpPr txBox="1"/>
              <p:nvPr/>
            </p:nvSpPr>
            <p:spPr bwMode="auto">
              <a:xfrm>
                <a:off x="1547118" y="4525962"/>
                <a:ext cx="3252738" cy="96996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F0BA72A5-DE69-4400-B6CA-1795CBA4A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118" y="4525962"/>
                <a:ext cx="3252738" cy="969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82A70F91-BA35-4D09-842A-8D97416D3DE5}"/>
                  </a:ext>
                </a:extLst>
              </p:cNvPr>
              <p:cNvSpPr txBox="1"/>
              <p:nvPr/>
            </p:nvSpPr>
            <p:spPr bwMode="auto">
              <a:xfrm>
                <a:off x="1981225" y="3184110"/>
                <a:ext cx="2314575" cy="863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t-BR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B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pt-BR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82A70F91-BA35-4D09-842A-8D97416D3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25" y="3184110"/>
                <a:ext cx="2314575" cy="863600"/>
              </a:xfrm>
              <a:prstGeom prst="rect">
                <a:avLst/>
              </a:prstGeom>
              <a:blipFill>
                <a:blip r:embed="rId3"/>
                <a:stretch>
                  <a:fillRect b="-1338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54BBA38-D8F9-4C27-B405-0AB66653250F}"/>
              </a:ext>
            </a:extLst>
          </p:cNvPr>
          <p:cNvGrpSpPr/>
          <p:nvPr/>
        </p:nvGrpSpPr>
        <p:grpSpPr>
          <a:xfrm>
            <a:off x="1106562" y="1698211"/>
            <a:ext cx="4197350" cy="1485899"/>
            <a:chOff x="1362844" y="626270"/>
            <a:chExt cx="4197350" cy="1485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12">
                  <a:extLst>
                    <a:ext uri="{FF2B5EF4-FFF2-40B4-BE49-F238E27FC236}">
                      <a16:creationId xmlns:a16="http://schemas.microsoft.com/office/drawing/2014/main" id="{DAFF2945-0FAC-4C34-988A-78EE53486BBC}"/>
                    </a:ext>
                  </a:extLst>
                </p:cNvPr>
                <p:cNvSpPr txBox="1"/>
                <p:nvPr/>
              </p:nvSpPr>
              <p:spPr bwMode="auto">
                <a:xfrm>
                  <a:off x="1362844" y="626270"/>
                  <a:ext cx="4197350" cy="1220787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𝑒𝑥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Object 12">
                  <a:extLst>
                    <a:ext uri="{FF2B5EF4-FFF2-40B4-BE49-F238E27FC236}">
                      <a16:creationId xmlns:a16="http://schemas.microsoft.com/office/drawing/2014/main" id="{DAFF2945-0FAC-4C34-988A-78EE53486B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2844" y="626270"/>
                  <a:ext cx="4197350" cy="12207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08AE0C84-975D-4EA6-A20F-8E4918BB973A}"/>
                </a:ext>
              </a:extLst>
            </p:cNvPr>
            <p:cNvSpPr/>
            <p:nvPr/>
          </p:nvSpPr>
          <p:spPr>
            <a:xfrm>
              <a:off x="3251798" y="667212"/>
              <a:ext cx="1850609" cy="1125729"/>
            </a:xfrm>
            <a:custGeom>
              <a:avLst/>
              <a:gdLst>
                <a:gd name="connsiteX0" fmla="*/ 387873 w 1850609"/>
                <a:gd name="connsiteY0" fmla="*/ 1071941 h 1125729"/>
                <a:gd name="connsiteX1" fmla="*/ 11355 w 1850609"/>
                <a:gd name="connsiteY1" fmla="*/ 982294 h 1125729"/>
                <a:gd name="connsiteX2" fmla="*/ 172720 w 1850609"/>
                <a:gd name="connsiteY2" fmla="*/ 32035 h 1125729"/>
                <a:gd name="connsiteX3" fmla="*/ 907826 w 1850609"/>
                <a:gd name="connsiteY3" fmla="*/ 229259 h 1125729"/>
                <a:gd name="connsiteX4" fmla="*/ 943684 w 1850609"/>
                <a:gd name="connsiteY4" fmla="*/ 283047 h 1125729"/>
                <a:gd name="connsiteX5" fmla="*/ 997473 w 1850609"/>
                <a:gd name="connsiteY5" fmla="*/ 677494 h 1125729"/>
                <a:gd name="connsiteX6" fmla="*/ 1338131 w 1850609"/>
                <a:gd name="connsiteY6" fmla="*/ 587847 h 1125729"/>
                <a:gd name="connsiteX7" fmla="*/ 1338131 w 1850609"/>
                <a:gd name="connsiteY7" fmla="*/ 569917 h 1125729"/>
                <a:gd name="connsiteX8" fmla="*/ 1356061 w 1850609"/>
                <a:gd name="connsiteY8" fmla="*/ 354764 h 1125729"/>
                <a:gd name="connsiteX9" fmla="*/ 1463637 w 1850609"/>
                <a:gd name="connsiteY9" fmla="*/ 211329 h 1125729"/>
                <a:gd name="connsiteX10" fmla="*/ 1768437 w 1850609"/>
                <a:gd name="connsiteY10" fmla="*/ 551988 h 1125729"/>
                <a:gd name="connsiteX11" fmla="*/ 1714649 w 1850609"/>
                <a:gd name="connsiteY11" fmla="*/ 677494 h 1125729"/>
                <a:gd name="connsiteX12" fmla="*/ 316155 w 1850609"/>
                <a:gd name="connsiteY12" fmla="*/ 1125729 h 11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0609" h="1125729">
                  <a:moveTo>
                    <a:pt x="387873" y="1071941"/>
                  </a:moveTo>
                  <a:lnTo>
                    <a:pt x="11355" y="982294"/>
                  </a:lnTo>
                  <a:cubicBezTo>
                    <a:pt x="-24504" y="808976"/>
                    <a:pt x="23308" y="157541"/>
                    <a:pt x="172720" y="32035"/>
                  </a:cubicBezTo>
                  <a:cubicBezTo>
                    <a:pt x="322132" y="-93471"/>
                    <a:pt x="779332" y="187424"/>
                    <a:pt x="907826" y="229259"/>
                  </a:cubicBezTo>
                  <a:cubicBezTo>
                    <a:pt x="1036320" y="271094"/>
                    <a:pt x="928743" y="208341"/>
                    <a:pt x="943684" y="283047"/>
                  </a:cubicBezTo>
                  <a:cubicBezTo>
                    <a:pt x="958625" y="357753"/>
                    <a:pt x="931732" y="626694"/>
                    <a:pt x="997473" y="677494"/>
                  </a:cubicBezTo>
                  <a:cubicBezTo>
                    <a:pt x="1063214" y="728294"/>
                    <a:pt x="1281355" y="605776"/>
                    <a:pt x="1338131" y="587847"/>
                  </a:cubicBezTo>
                  <a:cubicBezTo>
                    <a:pt x="1394907" y="569917"/>
                    <a:pt x="1335143" y="608764"/>
                    <a:pt x="1338131" y="569917"/>
                  </a:cubicBezTo>
                  <a:cubicBezTo>
                    <a:pt x="1341119" y="531070"/>
                    <a:pt x="1335143" y="414529"/>
                    <a:pt x="1356061" y="354764"/>
                  </a:cubicBezTo>
                  <a:cubicBezTo>
                    <a:pt x="1376979" y="294999"/>
                    <a:pt x="1394908" y="178458"/>
                    <a:pt x="1463637" y="211329"/>
                  </a:cubicBezTo>
                  <a:cubicBezTo>
                    <a:pt x="1532366" y="244200"/>
                    <a:pt x="1726602" y="474294"/>
                    <a:pt x="1768437" y="551988"/>
                  </a:cubicBezTo>
                  <a:cubicBezTo>
                    <a:pt x="1810272" y="629682"/>
                    <a:pt x="1956696" y="581871"/>
                    <a:pt x="1714649" y="677494"/>
                  </a:cubicBezTo>
                  <a:cubicBezTo>
                    <a:pt x="1472602" y="773117"/>
                    <a:pt x="894378" y="949423"/>
                    <a:pt x="316155" y="1125729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5DB87A97-8863-48A7-9315-9574E81F9A98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H="1">
              <a:off x="3461519" y="1739153"/>
              <a:ext cx="178152" cy="373016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81DFE08C-0556-4266-8846-1552FA61D6A0}"/>
              </a:ext>
            </a:extLst>
          </p:cNvPr>
          <p:cNvSpPr/>
          <p:nvPr/>
        </p:nvSpPr>
        <p:spPr>
          <a:xfrm>
            <a:off x="1047689" y="1362074"/>
            <a:ext cx="3968191" cy="488212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A8DA81CF-7D3A-46E7-80D9-E1E07601886B}"/>
                  </a:ext>
                </a:extLst>
              </p:cNvPr>
              <p:cNvSpPr txBox="1"/>
              <p:nvPr/>
            </p:nvSpPr>
            <p:spPr bwMode="auto">
              <a:xfrm>
                <a:off x="5322048" y="2752310"/>
                <a:ext cx="2314575" cy="863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pt-B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t-B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B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pt-B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A8DA81CF-7D3A-46E7-80D9-E1E076018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2048" y="2752310"/>
                <a:ext cx="2314575" cy="863600"/>
              </a:xfrm>
              <a:prstGeom prst="rect">
                <a:avLst/>
              </a:prstGeom>
              <a:blipFill>
                <a:blip r:embed="rId5"/>
                <a:stretch>
                  <a:fillRect b="-1408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3DD2C6C7-0EDC-4335-AAB5-EBB0C0768291}"/>
                  </a:ext>
                </a:extLst>
              </p:cNvPr>
              <p:cNvSpPr txBox="1"/>
              <p:nvPr/>
            </p:nvSpPr>
            <p:spPr bwMode="auto">
              <a:xfrm>
                <a:off x="8351698" y="2811094"/>
                <a:ext cx="3576949" cy="863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B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pt-B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pt-B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pt-B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pt-B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pt-B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3DD2C6C7-0EDC-4335-AAB5-EBB0C0768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1698" y="2811094"/>
                <a:ext cx="3576949" cy="863600"/>
              </a:xfrm>
              <a:prstGeom prst="rect">
                <a:avLst/>
              </a:prstGeom>
              <a:blipFill>
                <a:blip r:embed="rId6"/>
                <a:stretch>
                  <a:fillRect b="-1338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EABA7866-52CF-40E2-8AFC-8390BA72B906}"/>
                  </a:ext>
                </a:extLst>
              </p:cNvPr>
              <p:cNvSpPr txBox="1"/>
              <p:nvPr/>
            </p:nvSpPr>
            <p:spPr bwMode="auto">
              <a:xfrm>
                <a:off x="5687402" y="4293096"/>
                <a:ext cx="3252738" cy="96996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EABA7866-52CF-40E2-8AFC-8390BA72B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7402" y="4293096"/>
                <a:ext cx="3252738" cy="9699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5D934864-10F1-4F39-83D1-27FDBCCE4BF9}"/>
              </a:ext>
            </a:extLst>
          </p:cNvPr>
          <p:cNvSpPr/>
          <p:nvPr/>
        </p:nvSpPr>
        <p:spPr>
          <a:xfrm rot="5400000">
            <a:off x="8503471" y="3983410"/>
            <a:ext cx="289650" cy="329715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0C0505F0-232B-4697-A834-15475062F6A5}"/>
              </a:ext>
            </a:extLst>
          </p:cNvPr>
          <p:cNvSpPr/>
          <p:nvPr/>
        </p:nvSpPr>
        <p:spPr>
          <a:xfrm>
            <a:off x="7783754" y="3078036"/>
            <a:ext cx="289650" cy="329715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F5E78216-44BB-4EAB-9DD1-314BECDF9D67}"/>
              </a:ext>
            </a:extLst>
          </p:cNvPr>
          <p:cNvSpPr/>
          <p:nvPr/>
        </p:nvSpPr>
        <p:spPr>
          <a:xfrm>
            <a:off x="8553726" y="4613218"/>
            <a:ext cx="289650" cy="329715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5">
                <a:extLst>
                  <a:ext uri="{FF2B5EF4-FFF2-40B4-BE49-F238E27FC236}">
                    <a16:creationId xmlns:a16="http://schemas.microsoft.com/office/drawing/2014/main" id="{3C1506F1-A6B6-4979-93DC-A01DD0231D93}"/>
                  </a:ext>
                </a:extLst>
              </p:cNvPr>
              <p:cNvSpPr txBox="1"/>
              <p:nvPr/>
            </p:nvSpPr>
            <p:spPr bwMode="auto">
              <a:xfrm>
                <a:off x="8865445" y="4350759"/>
                <a:ext cx="3000533" cy="96996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Object 5">
                <a:extLst>
                  <a:ext uri="{FF2B5EF4-FFF2-40B4-BE49-F238E27FC236}">
                    <a16:creationId xmlns:a16="http://schemas.microsoft.com/office/drawing/2014/main" id="{3C1506F1-A6B6-4979-93DC-A01DD0231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5445" y="4350759"/>
                <a:ext cx="3000533" cy="9699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5">
                <a:extLst>
                  <a:ext uri="{FF2B5EF4-FFF2-40B4-BE49-F238E27FC236}">
                    <a16:creationId xmlns:a16="http://schemas.microsoft.com/office/drawing/2014/main" id="{2B59AFEE-1EA9-4E71-808A-DDE59DF066F8}"/>
                  </a:ext>
                </a:extLst>
              </p:cNvPr>
              <p:cNvSpPr txBox="1"/>
              <p:nvPr/>
            </p:nvSpPr>
            <p:spPr bwMode="auto">
              <a:xfrm>
                <a:off x="5698720" y="5378385"/>
                <a:ext cx="5173257" cy="96996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Object 5">
                <a:extLst>
                  <a:ext uri="{FF2B5EF4-FFF2-40B4-BE49-F238E27FC236}">
                    <a16:creationId xmlns:a16="http://schemas.microsoft.com/office/drawing/2014/main" id="{2B59AFEE-1EA9-4E71-808A-DDE59DF06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8720" y="5378385"/>
                <a:ext cx="5173257" cy="9699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itle 1">
            <a:extLst>
              <a:ext uri="{FF2B5EF4-FFF2-40B4-BE49-F238E27FC236}">
                <a16:creationId xmlns:a16="http://schemas.microsoft.com/office/drawing/2014/main" id="{4AF0640E-FEDD-4FFD-914F-A439C4AF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97" y="206554"/>
            <a:ext cx="6048672" cy="1080120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  <a:latin typeface="Comic Sans MS" pitchFamily="66" charset="0"/>
              </a:rPr>
              <a:t>Detalhes do desenvolvimento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67A192B-B716-4631-966A-BC4001F212DE}"/>
              </a:ext>
            </a:extLst>
          </p:cNvPr>
          <p:cNvSpPr/>
          <p:nvPr/>
        </p:nvSpPr>
        <p:spPr>
          <a:xfrm>
            <a:off x="5389052" y="2811094"/>
            <a:ext cx="6539596" cy="35372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aio 19">
            <a:extLst>
              <a:ext uri="{FF2B5EF4-FFF2-40B4-BE49-F238E27FC236}">
                <a16:creationId xmlns:a16="http://schemas.microsoft.com/office/drawing/2014/main" id="{B70098E4-9418-49F5-A35D-8469ACA2984F}"/>
              </a:ext>
            </a:extLst>
          </p:cNvPr>
          <p:cNvSpPr/>
          <p:nvPr/>
        </p:nvSpPr>
        <p:spPr>
          <a:xfrm>
            <a:off x="0" y="-33699"/>
            <a:ext cx="1055440" cy="6858000"/>
          </a:xfrm>
          <a:prstGeom prst="lightningBol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3264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ersonalizada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387025"/>
      </a:accent5>
      <a:accent6>
        <a:srgbClr val="54A838"/>
      </a:accent6>
      <a:hlink>
        <a:srgbClr val="A9A100"/>
      </a:hlink>
      <a:folHlink>
        <a:srgbClr val="0248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1027</Words>
  <Application>Microsoft Office PowerPoint</Application>
  <PresentationFormat>Widescreen</PresentationFormat>
  <Paragraphs>172</Paragraphs>
  <Slides>19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31" baseType="lpstr">
      <vt:lpstr>Abadi</vt:lpstr>
      <vt:lpstr>Aptos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1_Office Theme</vt:lpstr>
      <vt:lpstr>Equação</vt:lpstr>
      <vt:lpstr>Microsoft Equation 3.0</vt:lpstr>
      <vt:lpstr>Fenomenologia Quântica </vt:lpstr>
      <vt:lpstr>Langevin                                  Brillouin</vt:lpstr>
      <vt:lpstr>Langevin                                  Brillouin</vt:lpstr>
      <vt:lpstr>Interações entre momentos magnéticos</vt:lpstr>
      <vt:lpstr>Interações mais importantes entre Momentos Magnéticos</vt:lpstr>
      <vt:lpstr>Interação de Troca</vt:lpstr>
      <vt:lpstr>Interação de Troca – cont.</vt:lpstr>
      <vt:lpstr>Aproximação de Campo Molecular ou Campo Médio</vt:lpstr>
      <vt:lpstr>Detalhes do desenvolvimento</vt:lpstr>
      <vt:lpstr>Ferromagnetismo</vt:lpstr>
      <vt:lpstr>Ferromagnetismo - Modelo</vt:lpstr>
      <vt:lpstr>Ferromagnetismo - Teoria do campo molecular </vt:lpstr>
      <vt:lpstr>Ferromagnetismo - Teoria do campo molecular –cont. </vt:lpstr>
      <vt:lpstr>Apresentação do PowerPoint</vt:lpstr>
      <vt:lpstr>Apresentação do PowerPoint</vt:lpstr>
      <vt:lpstr>Apresentação do PowerPoint</vt:lpstr>
      <vt:lpstr>Apresentação do PowerPoint</vt:lpstr>
      <vt:lpstr>Susceptibilidade - FM</vt:lpstr>
      <vt:lpstr>Teoria de Brillouin -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Propriedades Elétricas</dc:title>
  <dc:creator>Cristina</dc:creator>
  <cp:lastModifiedBy>Cristina Bormio Nunes</cp:lastModifiedBy>
  <cp:revision>412</cp:revision>
  <cp:lastPrinted>1601-01-01T00:00:00Z</cp:lastPrinted>
  <dcterms:created xsi:type="dcterms:W3CDTF">2006-03-03T19:55:16Z</dcterms:created>
  <dcterms:modified xsi:type="dcterms:W3CDTF">2025-05-06T12:53:46Z</dcterms:modified>
</cp:coreProperties>
</file>