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300" r:id="rId2"/>
    <p:sldId id="331" r:id="rId3"/>
    <p:sldId id="333" r:id="rId4"/>
    <p:sldId id="334" r:id="rId5"/>
    <p:sldId id="335" r:id="rId6"/>
    <p:sldId id="336" r:id="rId7"/>
    <p:sldId id="338" r:id="rId8"/>
    <p:sldId id="337" r:id="rId9"/>
    <p:sldId id="339" r:id="rId10"/>
    <p:sldId id="340" r:id="rId11"/>
    <p:sldId id="342" r:id="rId12"/>
    <p:sldId id="343" r:id="rId13"/>
    <p:sldId id="345" r:id="rId14"/>
    <p:sldId id="344" r:id="rId15"/>
    <p:sldId id="346" r:id="rId16"/>
    <p:sldId id="347" r:id="rId17"/>
    <p:sldId id="348" r:id="rId18"/>
    <p:sldId id="349" r:id="rId19"/>
    <p:sldId id="350" r:id="rId20"/>
    <p:sldId id="351" r:id="rId21"/>
    <p:sldId id="354" r:id="rId22"/>
    <p:sldId id="341" r:id="rId23"/>
    <p:sldId id="355" r:id="rId24"/>
    <p:sldId id="332" r:id="rId25"/>
    <p:sldId id="269" r:id="rId2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35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5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1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999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35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9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31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2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619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22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960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8000">
              <a:srgbClr val="85C2FF"/>
            </a:gs>
            <a:gs pos="75000">
              <a:srgbClr val="C4D6EB"/>
            </a:gs>
            <a:gs pos="93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9F8C-3B6C-472F-88BB-2825E1FC5767}" type="datetimeFigureOut">
              <a:rPr lang="pt-BR" smtClean="0"/>
              <a:t>14/03/2019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189E2-B827-4190-929D-940D5E4A234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781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07690"/>
            <a:ext cx="7793966" cy="754687"/>
          </a:xfrm>
        </p:spPr>
        <p:txBody>
          <a:bodyPr>
            <a:noAutofit/>
          </a:bodyPr>
          <a:lstStyle/>
          <a:p>
            <a:r>
              <a:rPr lang="en-US" sz="3600" b="1" dirty="0"/>
              <a:t>Predictive Priority for Light Rail </a:t>
            </a:r>
            <a:r>
              <a:rPr lang="en-US" sz="3600" b="1" dirty="0" smtClean="0"/>
              <a:t>Transit</a:t>
            </a:r>
            <a:br>
              <a:rPr lang="en-US" sz="3600" b="1" dirty="0" smtClean="0"/>
            </a:br>
            <a:r>
              <a:rPr lang="en-US" sz="2400" b="1" dirty="0"/>
              <a:t>University Light Rail Line in Salt Lake County, Utah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8522" y="4394799"/>
            <a:ext cx="7884542" cy="189009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PTR5917 – SISTEMAS INTELIGENTES DE TRANSPORTE (ITS)</a:t>
            </a:r>
            <a:endParaRPr lang="pt-BR" sz="2000" dirty="0">
              <a:solidFill>
                <a:schemeClr val="tx1"/>
              </a:solidFill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PROF. DR. CLAUDIO LUIZ MARTE</a:t>
            </a:r>
          </a:p>
          <a:p>
            <a:pPr algn="l"/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PROF. DR. </a:t>
            </a: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LEOPOLDO RIDEKI YOSHIOKA</a:t>
            </a:r>
            <a:endParaRPr lang="pt-BR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pt-BR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pt-BR" sz="2000" cap="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Deryon Leite</a:t>
            </a:r>
          </a:p>
          <a:p>
            <a:endParaRPr lang="pt-B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dirty="0" smtClean="0"/>
              <a:t>Velocidade, Tempo e Níveis de Serviço</a:t>
            </a:r>
            <a:endParaRPr lang="pt-BR" sz="3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1277268"/>
            <a:ext cx="5962918" cy="492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5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dirty="0" smtClean="0"/>
              <a:t>Velocidade, Tempo e Níveis de Serviço</a:t>
            </a:r>
            <a:endParaRPr lang="pt-BR" sz="32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73" y="1600200"/>
            <a:ext cx="64708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1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Avaliações no </a:t>
            </a:r>
            <a:r>
              <a:rPr lang="pt-BR" dirty="0"/>
              <a:t>pico da tarde, das 16h as 18h. Três cenários foram montados no processo:</a:t>
            </a:r>
          </a:p>
          <a:p>
            <a:pPr lvl="1"/>
            <a:r>
              <a:rPr lang="pt-BR" dirty="0"/>
              <a:t>Modelo de Caso Base;</a:t>
            </a:r>
          </a:p>
          <a:p>
            <a:pPr lvl="1"/>
            <a:r>
              <a:rPr lang="pt-BR" dirty="0" smtClean="0"/>
              <a:t>Nenhuma prioridade;</a:t>
            </a:r>
          </a:p>
          <a:p>
            <a:pPr lvl="1"/>
            <a:r>
              <a:rPr lang="pt-BR" dirty="0" smtClean="0"/>
              <a:t>Prioridade </a:t>
            </a:r>
            <a:r>
              <a:rPr lang="pt-BR" dirty="0"/>
              <a:t>também no cruzamento 700E;</a:t>
            </a:r>
          </a:p>
          <a:p>
            <a:r>
              <a:rPr lang="pt-BR" dirty="0"/>
              <a:t>A rede de simulação consiste no corredor ao longo de 400 S / 500 S de 1300 E até a Main </a:t>
            </a:r>
            <a:r>
              <a:rPr lang="pt-BR" dirty="0" smtClean="0"/>
              <a:t>Street</a:t>
            </a:r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6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Modelo de caso </a:t>
            </a:r>
            <a:r>
              <a:rPr lang="pt-BR" b="1" dirty="0" smtClean="0"/>
              <a:t>base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111" y="1384300"/>
            <a:ext cx="8229600" cy="4525963"/>
          </a:xfrm>
        </p:spPr>
        <p:txBody>
          <a:bodyPr/>
          <a:lstStyle/>
          <a:p>
            <a:r>
              <a:rPr lang="pt-BR" dirty="0" smtClean="0"/>
              <a:t>Calibração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1564461"/>
            <a:ext cx="4940300" cy="49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8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Modelo de caso base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525963"/>
          </a:xfrm>
        </p:spPr>
        <p:txBody>
          <a:bodyPr/>
          <a:lstStyle/>
          <a:p>
            <a:r>
              <a:rPr lang="pt-BR" dirty="0" smtClean="0"/>
              <a:t>Validação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82" y="1439079"/>
            <a:ext cx="4847418" cy="501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Modelo sem </a:t>
            </a:r>
            <a:r>
              <a:rPr lang="pt-BR" b="1" dirty="0" smtClean="0"/>
              <a:t>priorização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Os resultados foram comparados com o modelo de caso </a:t>
            </a:r>
            <a:r>
              <a:rPr lang="pt-BR" dirty="0" smtClean="0"/>
              <a:t>base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modelo representa uma cópia do modelo do caso de base, com a </a:t>
            </a:r>
            <a:r>
              <a:rPr lang="pt-BR" dirty="0" smtClean="0"/>
              <a:t>diferença </a:t>
            </a:r>
            <a:r>
              <a:rPr lang="pt-BR" dirty="0"/>
              <a:t>de que a prioridade ao </a:t>
            </a:r>
            <a:r>
              <a:rPr lang="pt-BR" dirty="0" smtClean="0"/>
              <a:t>VLT </a:t>
            </a:r>
            <a:r>
              <a:rPr lang="pt-BR" dirty="0"/>
              <a:t>está </a:t>
            </a:r>
            <a:r>
              <a:rPr lang="pt-BR" dirty="0" smtClean="0"/>
              <a:t>desligada</a:t>
            </a:r>
          </a:p>
          <a:p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/>
              <a:t>modelo VISSIM, a simulação é conseguida através da remoção de detecção </a:t>
            </a:r>
            <a:r>
              <a:rPr lang="pt-BR" dirty="0" smtClean="0"/>
              <a:t>de aproximação do VLT nas intersecções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b="1" dirty="0"/>
              <a:t>Priorização na intersecção </a:t>
            </a:r>
            <a:r>
              <a:rPr lang="pt-BR" sz="4000" b="1" dirty="0" smtClean="0"/>
              <a:t>700E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Este cruzamento é de uma grande arterial norte-sul que contém maior trafego do que a </a:t>
            </a:r>
            <a:r>
              <a:rPr lang="pt-BR" dirty="0" smtClean="0"/>
              <a:t>400S;</a:t>
            </a:r>
          </a:p>
          <a:p>
            <a:endParaRPr lang="pt-BR" dirty="0" smtClean="0"/>
          </a:p>
          <a:p>
            <a:r>
              <a:rPr lang="pt-BR" dirty="0" smtClean="0"/>
              <a:t>É uma importante ligação entre o norte e o sul da região;</a:t>
            </a:r>
          </a:p>
          <a:p>
            <a:endParaRPr lang="pt-BR" dirty="0" smtClean="0"/>
          </a:p>
          <a:p>
            <a:r>
              <a:rPr lang="pt-BR" dirty="0" smtClean="0"/>
              <a:t>Para </a:t>
            </a:r>
            <a:r>
              <a:rPr lang="pt-BR" dirty="0"/>
              <a:t>evitar grandes perturbações </a:t>
            </a:r>
            <a:r>
              <a:rPr lang="pt-BR" dirty="0" smtClean="0"/>
              <a:t>a </a:t>
            </a:r>
            <a:r>
              <a:rPr lang="pt-BR" dirty="0"/>
              <a:t>priorização do VLT originalmente </a:t>
            </a:r>
            <a:r>
              <a:rPr lang="pt-BR" dirty="0" smtClean="0"/>
              <a:t>concebid</a:t>
            </a:r>
            <a:r>
              <a:rPr lang="pt-BR" dirty="0"/>
              <a:t>a</a:t>
            </a:r>
            <a:r>
              <a:rPr lang="pt-BR" dirty="0" smtClean="0"/>
              <a:t> não </a:t>
            </a:r>
            <a:r>
              <a:rPr lang="pt-BR" dirty="0"/>
              <a:t>está </a:t>
            </a:r>
            <a:r>
              <a:rPr lang="pt-BR" dirty="0" smtClean="0"/>
              <a:t>ativa;</a:t>
            </a:r>
          </a:p>
          <a:p>
            <a:endParaRPr lang="pt-BR" dirty="0" smtClean="0"/>
          </a:p>
          <a:p>
            <a:r>
              <a:rPr lang="pt-BR" dirty="0" smtClean="0"/>
              <a:t>Para </a:t>
            </a:r>
            <a:r>
              <a:rPr lang="pt-BR" dirty="0"/>
              <a:t>efeitos de avaliação de estratégias prioritárias a 400 S e 700 E, um modelo com </a:t>
            </a:r>
            <a:r>
              <a:rPr lang="pt-BR" dirty="0" smtClean="0"/>
              <a:t>VISSIM;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4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Tempos de viagem veiculares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01" y="2202288"/>
            <a:ext cx="5583097" cy="43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Tempos de viagem veiculares</a:t>
            </a:r>
            <a:endParaRPr lang="pt-BR" dirty="0"/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91" y="2133857"/>
            <a:ext cx="5317499" cy="438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Tempos de Viagem no Transito (VLT)</a:t>
            </a:r>
            <a:endParaRPr lang="pt-BR" dirty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21" y="2305317"/>
            <a:ext cx="5606767" cy="424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Artigos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4400" b="1" dirty="0" smtClean="0"/>
          </a:p>
          <a:p>
            <a:r>
              <a:rPr lang="en-US" sz="4400" b="1" dirty="0" smtClean="0"/>
              <a:t>Predictive </a:t>
            </a:r>
            <a:r>
              <a:rPr lang="en-US" sz="4400" b="1" dirty="0"/>
              <a:t>Priority for Light Rail </a:t>
            </a:r>
            <a:r>
              <a:rPr lang="en-US" sz="4400" b="1" dirty="0" smtClean="0"/>
              <a:t>Transit</a:t>
            </a:r>
          </a:p>
          <a:p>
            <a:pPr lvl="1"/>
            <a:r>
              <a:rPr lang="en-US" b="1" dirty="0" smtClean="0"/>
              <a:t>University </a:t>
            </a:r>
            <a:r>
              <a:rPr lang="en-US" b="1" dirty="0"/>
              <a:t>Light Rail Line in Salt Lake County, </a:t>
            </a:r>
            <a:r>
              <a:rPr lang="en-US" b="1" dirty="0" smtClean="0"/>
              <a:t>Utah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Milan Zlatkovic</a:t>
            </a:r>
            <a:r>
              <a:rPr lang="pt-BR" dirty="0"/>
              <a:t>, Peter T. Martin, and </a:t>
            </a:r>
            <a:r>
              <a:rPr lang="pt-BR" dirty="0">
                <a:solidFill>
                  <a:srgbClr val="FF0000"/>
                </a:solidFill>
              </a:rPr>
              <a:t>Aleksandar </a:t>
            </a:r>
            <a:r>
              <a:rPr lang="pt-BR" dirty="0" smtClean="0">
                <a:solidFill>
                  <a:srgbClr val="FF0000"/>
                </a:solidFill>
              </a:rPr>
              <a:t>Stevanovic</a:t>
            </a:r>
          </a:p>
          <a:p>
            <a:endParaRPr lang="pt-BR" sz="4400" b="1" dirty="0"/>
          </a:p>
          <a:p>
            <a:r>
              <a:rPr lang="en-US" sz="3300" b="1" dirty="0" smtClean="0"/>
              <a:t>Partial </a:t>
            </a:r>
            <a:r>
              <a:rPr lang="en-US" sz="3300" b="1" dirty="0"/>
              <a:t>Traffic Signal Optimization for </a:t>
            </a:r>
            <a:r>
              <a:rPr lang="en-US" sz="3300" b="1" dirty="0" smtClean="0"/>
              <a:t>Large Multimodal </a:t>
            </a:r>
            <a:r>
              <a:rPr lang="en-US" sz="3300" b="1" dirty="0"/>
              <a:t>Networks with Predictive </a:t>
            </a:r>
            <a:r>
              <a:rPr lang="en-US" sz="3300" b="1" dirty="0" smtClean="0"/>
              <a:t>Priority Strategies </a:t>
            </a:r>
            <a:r>
              <a:rPr lang="en-US" sz="3300" b="1" dirty="0"/>
              <a:t>for Light Rail </a:t>
            </a:r>
            <a:r>
              <a:rPr lang="pt-BR" sz="3300" b="1" dirty="0" smtClean="0"/>
              <a:t>Transit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Aleksandar Stevanovic</a:t>
            </a:r>
            <a:r>
              <a:rPr lang="pt-BR" dirty="0"/>
              <a:t>, </a:t>
            </a:r>
            <a:r>
              <a:rPr lang="pt-BR" dirty="0">
                <a:solidFill>
                  <a:srgbClr val="FF0000"/>
                </a:solidFill>
              </a:rPr>
              <a:t>Milan Zlatkovic</a:t>
            </a:r>
            <a:r>
              <a:rPr lang="pt-BR" dirty="0"/>
              <a:t>, Jelka Stevanovic, </a:t>
            </a:r>
            <a:r>
              <a:rPr lang="fi-FI" dirty="0"/>
              <a:t>Cameron Kergaye , Marija Ostojic , Ivana Tasic </a:t>
            </a:r>
            <a:endParaRPr lang="pt-BR" dirty="0"/>
          </a:p>
          <a:p>
            <a:pPr lvl="1"/>
            <a:endParaRPr lang="en-US" sz="4000" b="1" dirty="0"/>
          </a:p>
          <a:p>
            <a:pPr lvl="1"/>
            <a:endParaRPr lang="pt-BR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Tempos de Viagem no Transito (VLT)</a:t>
            </a:r>
            <a:endParaRPr lang="pt-BR" dirty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43" y="2220385"/>
            <a:ext cx="5552673" cy="431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dos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464" y="1790105"/>
            <a:ext cx="8229600" cy="4525963"/>
          </a:xfrm>
        </p:spPr>
        <p:txBody>
          <a:bodyPr/>
          <a:lstStyle/>
          <a:p>
            <a:r>
              <a:rPr lang="pt-BR" b="1" dirty="0"/>
              <a:t>Tempos de viagem veiculares</a:t>
            </a:r>
            <a:endParaRPr lang="pt-BR" dirty="0"/>
          </a:p>
          <a:p>
            <a:endParaRPr lang="pt-BR" dirty="0" smtClean="0"/>
          </a:p>
          <a:p>
            <a:r>
              <a:rPr lang="pt-BR" b="1" dirty="0"/>
              <a:t>Tempos de Viagem no Transito (VLT)</a:t>
            </a:r>
            <a:endParaRPr lang="pt-BR" dirty="0"/>
          </a:p>
          <a:p>
            <a:endParaRPr lang="pt-BR" dirty="0" smtClean="0"/>
          </a:p>
          <a:p>
            <a:r>
              <a:rPr lang="pt-BR" b="1" dirty="0"/>
              <a:t>Intersection Delays and Level of Service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priorização no trecho 700E trás melhorias par a operação do VLT, </a:t>
            </a:r>
            <a:r>
              <a:rPr lang="pt-BR" dirty="0"/>
              <a:t>reduzindo os tempos de viagem e os </a:t>
            </a:r>
            <a:r>
              <a:rPr lang="pt-BR" dirty="0" smtClean="0"/>
              <a:t>atrasos;</a:t>
            </a:r>
          </a:p>
          <a:p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efeitos que têm sobre o tráfego de veículos são mínimos quando comparados com os benefícios que trazem para o trânsito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Recomenda-se estudar os sensores de aproximação de cruzamento quando há uma estação próxima;</a:t>
            </a:r>
          </a:p>
          <a:p>
            <a:endParaRPr lang="pt-BR" dirty="0"/>
          </a:p>
          <a:p>
            <a:r>
              <a:rPr lang="pt-BR" dirty="0" smtClean="0"/>
              <a:t>Utilizar Queue Jumping para evitar acidentes nas conversões a esquerda;</a:t>
            </a:r>
          </a:p>
          <a:p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4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8" y="1464626"/>
            <a:ext cx="5653825" cy="506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Schumann, J. W., and S. R. Tidrick. </a:t>
            </a:r>
            <a:r>
              <a:rPr lang="en-US" i="1" dirty="0"/>
              <a:t>Status of North American Light </a:t>
            </a:r>
            <a:r>
              <a:rPr lang="en-US" i="1" dirty="0" smtClean="0"/>
              <a:t>Rail Transit </a:t>
            </a:r>
            <a:r>
              <a:rPr lang="en-US" i="1" dirty="0"/>
              <a:t>Systems: 1995 Update. </a:t>
            </a:r>
            <a:r>
              <a:rPr lang="en-US" dirty="0"/>
              <a:t>7th National Conference on Light </a:t>
            </a:r>
            <a:r>
              <a:rPr lang="en-US" dirty="0" smtClean="0"/>
              <a:t>Rail Transit</a:t>
            </a:r>
            <a:r>
              <a:rPr lang="en-US" dirty="0"/>
              <a:t>, Baltimore, Md., Volume 1, TRB, National Research </a:t>
            </a:r>
            <a:r>
              <a:rPr lang="en-US" dirty="0" smtClean="0"/>
              <a:t>Council, Washington</a:t>
            </a:r>
            <a:r>
              <a:rPr lang="en-US" dirty="0"/>
              <a:t>, D.C., 1995, pp. 3–14</a:t>
            </a:r>
            <a:r>
              <a:rPr lang="en-US" dirty="0" smtClean="0"/>
              <a:t>.</a:t>
            </a:r>
          </a:p>
          <a:p>
            <a:r>
              <a:rPr lang="en-US" dirty="0"/>
              <a:t>Ogden, B. D. Salt Lake City Integrated Traffic Control System for Street-Running Light Rail: Impact of Roadway–Trackway Geometry </a:t>
            </a:r>
            <a:r>
              <a:rPr lang="en-US" dirty="0" smtClean="0"/>
              <a:t>on </a:t>
            </a:r>
            <a:r>
              <a:rPr lang="en-US" dirty="0"/>
              <a:t>Traffic Priority–Control Design Options. Presented at 8th </a:t>
            </a:r>
            <a:r>
              <a:rPr lang="en-US" dirty="0" smtClean="0"/>
              <a:t>Joint Conference on </a:t>
            </a:r>
            <a:r>
              <a:rPr lang="en-US" dirty="0"/>
              <a:t>Light Rail Transit, Dallas, Tex., 2000</a:t>
            </a:r>
            <a:endParaRPr lang="en-US" dirty="0" smtClean="0"/>
          </a:p>
          <a:p>
            <a:r>
              <a:rPr lang="en-US" dirty="0"/>
              <a:t>Smith, H. R., B. Hemily, and M. Ivanovic. </a:t>
            </a:r>
            <a:r>
              <a:rPr lang="en-US" i="1" dirty="0"/>
              <a:t>Transit Signal Priority (TSP</a:t>
            </a:r>
            <a:r>
              <a:rPr lang="en-US" i="1" dirty="0" smtClean="0"/>
              <a:t>): A </a:t>
            </a:r>
            <a:r>
              <a:rPr lang="en-US" i="1" dirty="0"/>
              <a:t>Planning and Implementation Handbook. </a:t>
            </a:r>
            <a:r>
              <a:rPr lang="en-US" dirty="0" smtClean="0"/>
              <a:t>Intelligent Transportation Society </a:t>
            </a:r>
            <a:r>
              <a:rPr lang="en-US" dirty="0"/>
              <a:t>of America, Washington, D.C., 2005</a:t>
            </a:r>
            <a:r>
              <a:rPr lang="en-US" dirty="0" smtClean="0"/>
              <a:t>.</a:t>
            </a:r>
          </a:p>
          <a:p>
            <a:r>
              <a:rPr lang="en-US" dirty="0"/>
              <a:t>Koonce, P. J. V., T. Urbanik II, and A. Mishra. Application of </a:t>
            </a:r>
            <a:r>
              <a:rPr lang="en-US" dirty="0" smtClean="0"/>
              <a:t>NTCIP Standard </a:t>
            </a:r>
            <a:r>
              <a:rPr lang="en-US" dirty="0"/>
              <a:t>1211 Framework for Upgrading Downtown Baltimore </a:t>
            </a:r>
            <a:r>
              <a:rPr lang="en-US" dirty="0" smtClean="0"/>
              <a:t>Light Rail </a:t>
            </a:r>
            <a:r>
              <a:rPr lang="en-US" dirty="0"/>
              <a:t>Transit Signal Priority. In </a:t>
            </a:r>
            <a:r>
              <a:rPr lang="en-US" i="1" dirty="0"/>
              <a:t>Transportation Research </a:t>
            </a:r>
            <a:r>
              <a:rPr lang="en-US" i="1" dirty="0" smtClean="0"/>
              <a:t>Circular E-C058</a:t>
            </a:r>
            <a:r>
              <a:rPr lang="en-US" i="1" dirty="0"/>
              <a:t>: 9th National Light Rail Transit Conference, </a:t>
            </a:r>
            <a:r>
              <a:rPr lang="en-US" dirty="0" smtClean="0"/>
              <a:t>Transportation Research </a:t>
            </a:r>
            <a:r>
              <a:rPr lang="en-US" dirty="0"/>
              <a:t>Board of the National Academies, Washington, D.C., 2003</a:t>
            </a:r>
            <a:r>
              <a:rPr lang="en-US" dirty="0" smtClean="0"/>
              <a:t>, </a:t>
            </a:r>
            <a:r>
              <a:rPr lang="pt-BR" dirty="0" smtClean="0"/>
              <a:t>pp</a:t>
            </a:r>
            <a:r>
              <a:rPr lang="pt-BR" dirty="0"/>
              <a:t>. 174–185</a:t>
            </a:r>
            <a:r>
              <a:rPr lang="pt-BR" dirty="0" smtClean="0"/>
              <a:t>.</a:t>
            </a:r>
          </a:p>
          <a:p>
            <a:r>
              <a:rPr lang="en-US" dirty="0"/>
              <a:t>Black, J. R. Preemption Versus Priority Service for Light Rail </a:t>
            </a:r>
            <a:r>
              <a:rPr lang="en-US" dirty="0" smtClean="0"/>
              <a:t>Transit Vehicles</a:t>
            </a:r>
            <a:r>
              <a:rPr lang="en-US" dirty="0"/>
              <a:t>. In </a:t>
            </a:r>
            <a:r>
              <a:rPr lang="en-US" i="1" dirty="0"/>
              <a:t>Transportation Research Circular E-C058: 9th </a:t>
            </a:r>
            <a:r>
              <a:rPr lang="en-US" i="1" dirty="0" smtClean="0"/>
              <a:t>National Light </a:t>
            </a:r>
            <a:r>
              <a:rPr lang="en-US" i="1" dirty="0"/>
              <a:t>Rail Transit Conference, </a:t>
            </a:r>
            <a:r>
              <a:rPr lang="en-US" dirty="0"/>
              <a:t>Transportation Research Board of </a:t>
            </a:r>
            <a:r>
              <a:rPr lang="en-US" dirty="0" smtClean="0"/>
              <a:t>the National </a:t>
            </a:r>
            <a:r>
              <a:rPr lang="en-US" dirty="0"/>
              <a:t>Academies, Washington, D.C., 2003, pp. 166–173</a:t>
            </a:r>
          </a:p>
          <a:p>
            <a:pPr lvl="1"/>
            <a:endParaRPr lang="pt-BR" b="1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Obrigado!</a:t>
            </a:r>
            <a:endParaRPr lang="pt-BR" sz="48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56445" y="4684690"/>
            <a:ext cx="6400800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Deryon Leite</a:t>
            </a:r>
          </a:p>
          <a:p>
            <a:pPr algn="l"/>
            <a:r>
              <a:rPr lang="pt-BR" sz="2400" dirty="0" smtClean="0">
                <a:solidFill>
                  <a:schemeClr val="tx1"/>
                </a:solidFill>
              </a:rPr>
              <a:t>Mestrando em infraestrutura de transportes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6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Priorização </a:t>
            </a:r>
            <a:r>
              <a:rPr lang="en-US" sz="3200" b="1" dirty="0" smtClean="0"/>
              <a:t>semafórica </a:t>
            </a:r>
            <a:r>
              <a:rPr lang="en-US" sz="3200" b="1" dirty="0"/>
              <a:t>para VLTs</a:t>
            </a:r>
          </a:p>
          <a:p>
            <a:endParaRPr lang="pt-B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eryon\Desktop\Imaagens Trabalho ITS\Green_line_Trax_at_Gallivan_Pla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235200"/>
            <a:ext cx="639917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pic>
        <p:nvPicPr>
          <p:cNvPr id="2050" name="Picture 2" descr="C:\Users\deryon\Desktop\Imaagens Trabalho ITS\Trax_and_FrontRunner_c._201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6" b="39791"/>
          <a:stretch/>
        </p:blipFill>
        <p:spPr bwMode="auto">
          <a:xfrm>
            <a:off x="1157442" y="1507163"/>
            <a:ext cx="6696960" cy="49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Avaliar estratégias para priorização semafórica para VLTs com ajuda de micro simulação:</a:t>
            </a:r>
          </a:p>
          <a:p>
            <a:pPr lvl="1"/>
            <a:r>
              <a:rPr lang="pt-BR" dirty="0"/>
              <a:t>priorizar a intersecção 700 E </a:t>
            </a:r>
            <a:r>
              <a:rPr lang="pt-BR" dirty="0" smtClean="0"/>
              <a:t>que hoje não tem priorização;</a:t>
            </a:r>
            <a:endParaRPr lang="pt-BR" dirty="0"/>
          </a:p>
          <a:p>
            <a:pPr lvl="1"/>
            <a:r>
              <a:rPr lang="pt-BR" dirty="0"/>
              <a:t>redefinir os parâmetros de prioridade nos cruzamentos adjacentes às estações do VLT considerando o tempo de parada;</a:t>
            </a:r>
          </a:p>
          <a:p>
            <a:pPr lvl="1"/>
            <a:r>
              <a:rPr lang="pt-BR" dirty="0" smtClean="0"/>
              <a:t>Considerar ‘Queue Jumping’;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1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Trecho de 3200 metros com </a:t>
            </a:r>
            <a:r>
              <a:rPr lang="pt-BR" dirty="0"/>
              <a:t>12 cruzamentos sinalizados ao longo </a:t>
            </a:r>
            <a:r>
              <a:rPr lang="pt-BR" dirty="0" smtClean="0"/>
              <a:t>das ruas </a:t>
            </a:r>
            <a:r>
              <a:rPr lang="pt-BR" dirty="0"/>
              <a:t>400 S / </a:t>
            </a:r>
            <a:r>
              <a:rPr lang="pt-BR" dirty="0" smtClean="0"/>
              <a:t>500 S;</a:t>
            </a:r>
          </a:p>
          <a:p>
            <a:endParaRPr lang="pt-BR" dirty="0" smtClean="0"/>
          </a:p>
          <a:p>
            <a:r>
              <a:rPr lang="pt-BR" dirty="0" smtClean="0"/>
              <a:t>Foram </a:t>
            </a:r>
            <a:r>
              <a:rPr lang="pt-BR" dirty="0"/>
              <a:t>usados o VISSIM e o Siemens NextPhase Software-in-the-loop para analisar operações de VLT e os </a:t>
            </a:r>
            <a:r>
              <a:rPr lang="pt-BR" dirty="0" smtClean="0"/>
              <a:t>efeitos;</a:t>
            </a:r>
          </a:p>
          <a:p>
            <a:endParaRPr lang="pt-BR" dirty="0" smtClean="0"/>
          </a:p>
          <a:p>
            <a:r>
              <a:rPr lang="pt-BR" dirty="0" smtClean="0"/>
              <a:t>A prioridade é aplicada a todos os cruzamentos exceto 700E</a:t>
            </a:r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7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700E</a:t>
            </a:r>
            <a:endParaRPr lang="pt-BR" dirty="0"/>
          </a:p>
        </p:txBody>
      </p:sp>
      <p:pic>
        <p:nvPicPr>
          <p:cNvPr id="5122" name="Picture 2" descr="C:\Users\deryon\Desktop\Imaagens Trabalho ITS\mapa 70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325688"/>
            <a:ext cx="8121650" cy="41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17044"/>
            <a:ext cx="8229600" cy="40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3400" y="1650999"/>
            <a:ext cx="72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200" dirty="0"/>
              <a:t>Esquema do trecho de estudo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1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Coleta de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Contagens </a:t>
            </a:r>
            <a:r>
              <a:rPr lang="pt-BR" dirty="0"/>
              <a:t>de movimento de intersecção </a:t>
            </a:r>
            <a:r>
              <a:rPr lang="pt-BR" dirty="0" smtClean="0"/>
              <a:t>(</a:t>
            </a:r>
            <a:r>
              <a:rPr lang="pt-BR" dirty="0"/>
              <a:t>1300E, 700E e State Street</a:t>
            </a:r>
            <a:r>
              <a:rPr lang="pt-BR" dirty="0" smtClean="0"/>
              <a:t>)</a:t>
            </a:r>
          </a:p>
          <a:p>
            <a:r>
              <a:rPr lang="pt-BR" dirty="0" smtClean="0"/>
              <a:t> Os </a:t>
            </a:r>
            <a:r>
              <a:rPr lang="pt-BR" dirty="0"/>
              <a:t>tempos de viagem </a:t>
            </a:r>
            <a:r>
              <a:rPr lang="pt-BR" dirty="0" smtClean="0"/>
              <a:t>veiculares</a:t>
            </a:r>
          </a:p>
          <a:p>
            <a:r>
              <a:rPr lang="pt-BR" dirty="0" smtClean="0"/>
              <a:t>Tempos </a:t>
            </a:r>
            <a:r>
              <a:rPr lang="pt-BR" dirty="0"/>
              <a:t>de viagem de </a:t>
            </a:r>
            <a:r>
              <a:rPr lang="pt-BR" dirty="0" smtClean="0"/>
              <a:t>VLT</a:t>
            </a:r>
          </a:p>
          <a:p>
            <a:r>
              <a:rPr lang="pt-BR" dirty="0" smtClean="0"/>
              <a:t>Movimentos </a:t>
            </a:r>
            <a:r>
              <a:rPr lang="pt-BR" dirty="0"/>
              <a:t>para outras intersecções </a:t>
            </a:r>
            <a:r>
              <a:rPr lang="pt-BR" dirty="0" smtClean="0"/>
              <a:t>: Vissim</a:t>
            </a:r>
            <a:r>
              <a:rPr lang="pt-BR" dirty="0"/>
              <a:t>. Estes fluxos foram equilibrados para corresponder aos fluxos dos três cruzamentos </a:t>
            </a:r>
            <a:r>
              <a:rPr lang="pt-BR" dirty="0" smtClean="0"/>
              <a:t>estudados</a:t>
            </a:r>
          </a:p>
          <a:p>
            <a:r>
              <a:rPr lang="pt-BR" dirty="0"/>
              <a:t>Nível de </a:t>
            </a:r>
            <a:r>
              <a:rPr lang="pt-BR" dirty="0" smtClean="0"/>
              <a:t>Serviço </a:t>
            </a:r>
            <a:r>
              <a:rPr lang="pt-BR" dirty="0"/>
              <a:t>(Highway Capacity Manual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37" y="418418"/>
            <a:ext cx="1196727" cy="13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6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836</Words>
  <Application>Microsoft Office PowerPoint</Application>
  <PresentationFormat>Apresentação na tela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do Office</vt:lpstr>
      <vt:lpstr>Predictive Priority for Light Rail Transit University Light Rail Line in Salt Lake County, Utah</vt:lpstr>
      <vt:lpstr>Artigos</vt:lpstr>
      <vt:lpstr>Introdução</vt:lpstr>
      <vt:lpstr>Introdução</vt:lpstr>
      <vt:lpstr>Objetivo</vt:lpstr>
      <vt:lpstr>Características</vt:lpstr>
      <vt:lpstr>Características</vt:lpstr>
      <vt:lpstr>Características</vt:lpstr>
      <vt:lpstr>Coleta de Dados</vt:lpstr>
      <vt:lpstr>Velocidade, Tempo e Níveis de Serviço</vt:lpstr>
      <vt:lpstr>Velocidade, Tempo e Níveis de Serviço</vt:lpstr>
      <vt:lpstr>Metodologia</vt:lpstr>
      <vt:lpstr>Modelo de caso base</vt:lpstr>
      <vt:lpstr>Modelo de caso base</vt:lpstr>
      <vt:lpstr>Modelo sem priorização</vt:lpstr>
      <vt:lpstr>Priorização na intersecção 700E</vt:lpstr>
      <vt:lpstr>Resultados</vt:lpstr>
      <vt:lpstr>Resultados</vt:lpstr>
      <vt:lpstr>Resultados</vt:lpstr>
      <vt:lpstr>Resultados</vt:lpstr>
      <vt:lpstr>Discussão dos Resultados</vt:lpstr>
      <vt:lpstr>Conclusões</vt:lpstr>
      <vt:lpstr>Conclusões</vt:lpstr>
      <vt:lpstr>Referencias Bibliográficas</vt:lpstr>
      <vt:lpstr>Obrigado!</vt:lpstr>
    </vt:vector>
  </TitlesOfParts>
  <Company>Planservi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Deryon Lloyd de Souza Leite</dc:creator>
  <cp:lastModifiedBy>User</cp:lastModifiedBy>
  <cp:revision>131</cp:revision>
  <dcterms:created xsi:type="dcterms:W3CDTF">2015-04-13T22:34:12Z</dcterms:created>
  <dcterms:modified xsi:type="dcterms:W3CDTF">2019-03-15T00:37:27Z</dcterms:modified>
</cp:coreProperties>
</file>