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6" r:id="rId3"/>
    <p:sldId id="257" r:id="rId4"/>
    <p:sldId id="259" r:id="rId5"/>
    <p:sldId id="260" r:id="rId6"/>
    <p:sldId id="675" r:id="rId7"/>
    <p:sldId id="261" r:id="rId8"/>
    <p:sldId id="269" r:id="rId9"/>
    <p:sldId id="673" r:id="rId10"/>
    <p:sldId id="258" r:id="rId11"/>
    <p:sldId id="672" r:id="rId12"/>
    <p:sldId id="587" r:id="rId13"/>
    <p:sldId id="582" r:id="rId14"/>
    <p:sldId id="667" r:id="rId15"/>
    <p:sldId id="668" r:id="rId16"/>
    <p:sldId id="584" r:id="rId17"/>
    <p:sldId id="583" r:id="rId18"/>
    <p:sldId id="669" r:id="rId19"/>
    <p:sldId id="671" r:id="rId20"/>
    <p:sldId id="585" r:id="rId21"/>
    <p:sldId id="628" r:id="rId22"/>
    <p:sldId id="678" r:id="rId23"/>
    <p:sldId id="679" r:id="rId24"/>
    <p:sldId id="683" r:id="rId25"/>
    <p:sldId id="680" r:id="rId26"/>
    <p:sldId id="687" r:id="rId27"/>
    <p:sldId id="684" r:id="rId28"/>
    <p:sldId id="685" r:id="rId29"/>
    <p:sldId id="263" r:id="rId30"/>
    <p:sldId id="264" r:id="rId31"/>
    <p:sldId id="688" r:id="rId32"/>
    <p:sldId id="632" r:id="rId33"/>
    <p:sldId id="268" r:id="rId34"/>
  </p:sldIdLst>
  <p:sldSz cx="9144000" cy="6858000" type="screen4x3"/>
  <p:notesSz cx="6881813" cy="100155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6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7A6B"/>
    <a:srgbClr val="0033CC"/>
    <a:srgbClr val="006666"/>
    <a:srgbClr val="00FFCC"/>
    <a:srgbClr val="993366"/>
    <a:srgbClr val="003399"/>
    <a:srgbClr val="003366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é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A111915-BE36-4E01-A7E5-04B1672EAD32}" styleName="Estilo Claro 2 - Ênfas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8FD4443E-F989-4FC4-A0C8-D5A2AF1F390B}" styleName="Estilo Escuro 1 - Ênfase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Estilo Escuro 1 - Ênfas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Estilo com Tema 2 - Ênfase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69" autoAdjust="0"/>
    <p:restoredTop sz="87074" autoAdjust="0"/>
  </p:normalViewPr>
  <p:slideViewPr>
    <p:cSldViewPr>
      <p:cViewPr varScale="1">
        <p:scale>
          <a:sx n="99" d="100"/>
          <a:sy n="99" d="100"/>
        </p:scale>
        <p:origin x="161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76"/>
    </p:cViewPr>
  </p:sorterViewPr>
  <p:notesViewPr>
    <p:cSldViewPr>
      <p:cViewPr varScale="1">
        <p:scale>
          <a:sx n="82" d="100"/>
          <a:sy n="82" d="100"/>
        </p:scale>
        <p:origin x="3948" y="96"/>
      </p:cViewPr>
      <p:guideLst>
        <p:guide orient="horz" pos="3155"/>
        <p:guide pos="216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0777"/>
          </a:xfrm>
          <a:prstGeom prst="rect">
            <a:avLst/>
          </a:prstGeom>
        </p:spPr>
        <p:txBody>
          <a:bodyPr vert="horz" lIns="93095" tIns="46548" rIns="93095" bIns="46548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500777"/>
          </a:xfrm>
          <a:prstGeom prst="rect">
            <a:avLst/>
          </a:prstGeom>
        </p:spPr>
        <p:txBody>
          <a:bodyPr vert="horz" lIns="93095" tIns="46548" rIns="93095" bIns="46548" rtlCol="0"/>
          <a:lstStyle>
            <a:lvl1pPr algn="r">
              <a:defRPr sz="1200"/>
            </a:lvl1pPr>
          </a:lstStyle>
          <a:p>
            <a:fld id="{6B471612-3674-4C3D-8DF0-581BEC452E6C}" type="datetimeFigureOut">
              <a:rPr lang="pt-BR" smtClean="0"/>
              <a:pPr/>
              <a:t>10/11/2020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513023"/>
            <a:ext cx="2982119" cy="500777"/>
          </a:xfrm>
          <a:prstGeom prst="rect">
            <a:avLst/>
          </a:prstGeom>
        </p:spPr>
        <p:txBody>
          <a:bodyPr vert="horz" lIns="93095" tIns="46548" rIns="93095" bIns="46548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98102" y="9513023"/>
            <a:ext cx="2982119" cy="500777"/>
          </a:xfrm>
          <a:prstGeom prst="rect">
            <a:avLst/>
          </a:prstGeom>
        </p:spPr>
        <p:txBody>
          <a:bodyPr vert="horz" lIns="93095" tIns="46548" rIns="93095" bIns="46548" rtlCol="0" anchor="b"/>
          <a:lstStyle>
            <a:lvl1pPr algn="r">
              <a:defRPr sz="1200"/>
            </a:lvl1pPr>
          </a:lstStyle>
          <a:p>
            <a:fld id="{36881A51-1086-48B2-8BFC-711D50E3BFE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515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50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50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80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05387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757381"/>
            <a:ext cx="5505450" cy="450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3023"/>
            <a:ext cx="2982119" cy="50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9513023"/>
            <a:ext cx="2982119" cy="500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71333A2-A549-406C-9C00-D030AC265DD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8328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1333A2-A549-406C-9C00-D030AC265DDF}" type="slidenum">
              <a:rPr lang="pt-BR" smtClean="0"/>
              <a:pPr>
                <a:defRPr/>
              </a:pPr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17199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1333A2-A549-406C-9C00-D030AC265DDF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3692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1333A2-A549-406C-9C00-D030AC265DDF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1336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1333A2-A549-406C-9C00-D030AC265DDF}" type="slidenum">
              <a:rPr lang="pt-BR" smtClean="0"/>
              <a:pPr>
                <a:defRPr/>
              </a:pPr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5863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1333A2-A549-406C-9C00-D030AC265DDF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725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1333A2-A549-406C-9C00-D030AC265DDF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42947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1333A2-A549-406C-9C00-D030AC265DDF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4777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1333A2-A549-406C-9C00-D030AC265DDF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6442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1333A2-A549-406C-9C00-D030AC265DDF}" type="slidenum">
              <a:rPr lang="pt-BR" smtClean="0"/>
              <a:pPr>
                <a:defRPr/>
              </a:pPr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5924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1333A2-A549-406C-9C00-D030AC265DDF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94505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tângulo de cantos arredondados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3CDBCD9-8698-474B-9675-15AA95E7549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EF8813-8E1B-4E73-BF19-8E7D5D67B34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109E38-2FE8-4516-AF9C-BC7DA56E0EC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C15F75-CE1B-4C68-9808-89CA56810BF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tângulo de cantos arredondados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Re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D637A74C-846F-48F3-9DA1-25E73F1EB8C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77CCA-EB38-48CE-9E4E-2FCC8BD8275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51FE6F-C129-4A76-9C16-270ADB11684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570FA7-0E30-4BD6-90BC-D3D3C35A842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F33567-590A-4E2F-9B36-BF4429C046E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tângulo de cantos arredondados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C20E8-AACE-4C0C-82EC-E0782D5A9FD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BB8FEF4D-8443-48FB-9D67-8D616F95FD2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1" name="Re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tângulo de cantos arredondados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8FFEB5F8-0949-462E-99AD-C2CDFDD7CB3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11560" y="5034326"/>
            <a:ext cx="6400800" cy="1419010"/>
          </a:xfrm>
        </p:spPr>
        <p:txBody>
          <a:bodyPr>
            <a:noAutofit/>
          </a:bodyPr>
          <a:lstStyle/>
          <a:p>
            <a:pPr algn="ctr" eaLnBrk="1" hangingPunct="1">
              <a:buNone/>
            </a:pPr>
            <a:r>
              <a:rPr lang="pt-BR" sz="1600" b="1" dirty="0">
                <a:solidFill>
                  <a:schemeClr val="tx1"/>
                </a:solidFill>
              </a:rPr>
              <a:t>Gerusa Figueiredo</a:t>
            </a:r>
          </a:p>
          <a:p>
            <a:pPr algn="ctr" eaLnBrk="1" hangingPunct="1">
              <a:buNone/>
            </a:pPr>
            <a:r>
              <a:rPr lang="pt-BR" sz="1600" b="1" dirty="0">
                <a:solidFill>
                  <a:schemeClr val="tx1"/>
                </a:solidFill>
              </a:rPr>
              <a:t>Instituto de Medicina Tropical</a:t>
            </a:r>
          </a:p>
          <a:p>
            <a:pPr algn="ctr" eaLnBrk="1" hangingPunct="1">
              <a:buNone/>
            </a:pPr>
            <a:r>
              <a:rPr lang="pt-BR" sz="1600" b="1" dirty="0">
                <a:solidFill>
                  <a:schemeClr val="tx1"/>
                </a:solidFill>
              </a:rPr>
              <a:t>Universidade de São Paulo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pt-BR" sz="4000" b="1" dirty="0">
                <a:solidFill>
                  <a:schemeClr val="bg1"/>
                </a:solidFill>
                <a:latin typeface="+mn-lt"/>
              </a:rPr>
              <a:t>Doenças Tropicais Negligenciadas</a:t>
            </a:r>
          </a:p>
        </p:txBody>
      </p:sp>
      <p:sp>
        <p:nvSpPr>
          <p:cNvPr id="17412" name="CaixaDeTexto 3"/>
          <p:cNvSpPr txBox="1">
            <a:spLocks noChangeArrowheads="1"/>
          </p:cNvSpPr>
          <p:nvPr/>
        </p:nvSpPr>
        <p:spPr bwMode="auto">
          <a:xfrm>
            <a:off x="1403648" y="3258850"/>
            <a:ext cx="648071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+mn-lt"/>
              </a:rPr>
              <a:t>Disciplina: IMT 2005</a:t>
            </a:r>
          </a:p>
          <a:p>
            <a:pPr algn="ctr"/>
            <a:r>
              <a:rPr lang="pt-BR" sz="2000" b="1" dirty="0">
                <a:latin typeface="+mn-lt"/>
              </a:rPr>
              <a:t>2005:Mecanismos de transmissão, modos de controle e prevenção de patógenos aplicados à saúde pública</a:t>
            </a:r>
          </a:p>
          <a:p>
            <a:pPr algn="ctr"/>
            <a:r>
              <a:rPr lang="pt-BR" sz="2000" b="1" dirty="0">
                <a:latin typeface="+mn-lt"/>
              </a:rPr>
              <a:t>Curso Bacharelado em Saúde Pública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29CD7EE1-1214-4649-851F-986B491D70DF}"/>
              </a:ext>
            </a:extLst>
          </p:cNvPr>
          <p:cNvSpPr/>
          <p:nvPr/>
        </p:nvSpPr>
        <p:spPr>
          <a:xfrm>
            <a:off x="251520" y="836712"/>
            <a:ext cx="8676456" cy="85677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t-BR" sz="2300" b="1" dirty="0">
                <a:latin typeface="+mn-lt"/>
              </a:rPr>
              <a:t>A ocorrência de DTN pode se superpor a realidades não endêmicas, </a:t>
            </a:r>
            <a:r>
              <a:rPr lang="pt-BR" sz="2300" b="1" dirty="0">
                <a:solidFill>
                  <a:srgbClr val="C00000"/>
                </a:solidFill>
                <a:latin typeface="+mn-lt"/>
              </a:rPr>
              <a:t>mesmo em condições de maior desenvolvimento social e econômico</a:t>
            </a:r>
            <a:r>
              <a:rPr lang="pt-BR" sz="2300" b="1" dirty="0">
                <a:latin typeface="+mn-lt"/>
              </a:rPr>
              <a:t>, em grande parte pelo processo de </a:t>
            </a:r>
            <a:r>
              <a:rPr lang="pt-BR" sz="2300" b="1" dirty="0">
                <a:solidFill>
                  <a:srgbClr val="C00000"/>
                </a:solidFill>
                <a:latin typeface="+mn-lt"/>
              </a:rPr>
              <a:t>globalização, integrando determinantes comerciais, econômicos e migratórios.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300" b="1" dirty="0" err="1">
                <a:solidFill>
                  <a:srgbClr val="333333"/>
                </a:solidFill>
                <a:latin typeface="+mn-lt"/>
              </a:rPr>
              <a:t>Mobilidade</a:t>
            </a:r>
            <a:r>
              <a:rPr lang="en-US" sz="2300" b="1" dirty="0">
                <a:solidFill>
                  <a:srgbClr val="333333"/>
                </a:solidFill>
                <a:latin typeface="+mn-lt"/>
              </a:rPr>
              <a:t> </a:t>
            </a:r>
            <a:r>
              <a:rPr lang="en-US" sz="2300" b="1" dirty="0" err="1">
                <a:solidFill>
                  <a:srgbClr val="333333"/>
                </a:solidFill>
                <a:latin typeface="+mn-lt"/>
              </a:rPr>
              <a:t>humana</a:t>
            </a:r>
            <a:r>
              <a:rPr lang="en-US" sz="2300" b="1" dirty="0">
                <a:solidFill>
                  <a:srgbClr val="333333"/>
                </a:solidFill>
                <a:latin typeface="+mn-lt"/>
              </a:rPr>
              <a:t> , </a:t>
            </a:r>
            <a:r>
              <a:rPr lang="en-US" sz="2300" b="1" dirty="0" err="1">
                <a:solidFill>
                  <a:srgbClr val="333333"/>
                </a:solidFill>
                <a:latin typeface="+mn-lt"/>
              </a:rPr>
              <a:t>migração</a:t>
            </a:r>
            <a:r>
              <a:rPr lang="en-US" sz="2300" b="1" dirty="0">
                <a:solidFill>
                  <a:srgbClr val="333333"/>
                </a:solidFill>
                <a:latin typeface="+mn-lt"/>
              </a:rPr>
              <a:t>, </a:t>
            </a:r>
            <a:r>
              <a:rPr lang="en-US" sz="2300" b="1" dirty="0" err="1">
                <a:solidFill>
                  <a:srgbClr val="333333"/>
                </a:solidFill>
                <a:latin typeface="+mn-lt"/>
              </a:rPr>
              <a:t>viajantes</a:t>
            </a:r>
            <a:r>
              <a:rPr lang="en-US" sz="2300" b="1" dirty="0">
                <a:solidFill>
                  <a:srgbClr val="333333"/>
                </a:solidFill>
                <a:latin typeface="+mn-lt"/>
              </a:rPr>
              <a:t> que </a:t>
            </a:r>
            <a:r>
              <a:rPr lang="en-US" sz="2300" b="1" dirty="0" err="1">
                <a:solidFill>
                  <a:srgbClr val="333333"/>
                </a:solidFill>
                <a:latin typeface="+mn-lt"/>
              </a:rPr>
              <a:t>retornam</a:t>
            </a:r>
            <a:r>
              <a:rPr lang="en-US" sz="2300" b="1" dirty="0">
                <a:solidFill>
                  <a:srgbClr val="333333"/>
                </a:solidFill>
                <a:latin typeface="+mn-lt"/>
              </a:rPr>
              <a:t> da América Latina e </a:t>
            </a:r>
            <a:r>
              <a:rPr lang="en-US" sz="2300" b="1" dirty="0" err="1">
                <a:solidFill>
                  <a:srgbClr val="333333"/>
                </a:solidFill>
                <a:latin typeface="+mn-lt"/>
              </a:rPr>
              <a:t>crianças</a:t>
            </a:r>
            <a:r>
              <a:rPr lang="en-US" sz="2300" b="1" dirty="0">
                <a:solidFill>
                  <a:srgbClr val="333333"/>
                </a:solidFill>
                <a:latin typeface="+mn-lt"/>
              </a:rPr>
              <a:t> </a:t>
            </a:r>
            <a:r>
              <a:rPr lang="en-US" sz="2300" b="1" dirty="0" err="1">
                <a:solidFill>
                  <a:srgbClr val="333333"/>
                </a:solidFill>
                <a:latin typeface="+mn-lt"/>
              </a:rPr>
              <a:t>adotadas</a:t>
            </a:r>
            <a:r>
              <a:rPr lang="en-US" sz="2300" b="1" dirty="0">
                <a:solidFill>
                  <a:srgbClr val="333333"/>
                </a:solidFill>
                <a:latin typeface="+mn-lt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300" b="1" dirty="0" err="1">
                <a:solidFill>
                  <a:srgbClr val="333333"/>
                </a:solidFill>
                <a:latin typeface="+mn-lt"/>
              </a:rPr>
              <a:t>Depois</a:t>
            </a:r>
            <a:r>
              <a:rPr lang="en-US" sz="2300" b="1" dirty="0">
                <a:solidFill>
                  <a:srgbClr val="333333"/>
                </a:solidFill>
                <a:latin typeface="+mn-lt"/>
              </a:rPr>
              <a:t>, </a:t>
            </a:r>
            <a:r>
              <a:rPr lang="en-US" sz="2300" b="1" dirty="0" err="1">
                <a:solidFill>
                  <a:srgbClr val="333333"/>
                </a:solidFill>
                <a:latin typeface="+mn-lt"/>
              </a:rPr>
              <a:t>transmissão</a:t>
            </a:r>
            <a:r>
              <a:rPr lang="en-US" sz="2300" b="1" dirty="0">
                <a:solidFill>
                  <a:srgbClr val="333333"/>
                </a:solidFill>
                <a:latin typeface="+mn-lt"/>
              </a:rPr>
              <a:t> se </a:t>
            </a:r>
            <a:r>
              <a:rPr lang="en-US" sz="2300" b="1" dirty="0" err="1">
                <a:solidFill>
                  <a:srgbClr val="333333"/>
                </a:solidFill>
                <a:latin typeface="+mn-lt"/>
              </a:rPr>
              <a:t>dá</a:t>
            </a:r>
            <a:r>
              <a:rPr lang="en-US" sz="2300" b="1" dirty="0">
                <a:solidFill>
                  <a:srgbClr val="333333"/>
                </a:solidFill>
                <a:latin typeface="+mn-lt"/>
              </a:rPr>
              <a:t> por </a:t>
            </a:r>
            <a:r>
              <a:rPr lang="en-US" sz="2300" b="1" dirty="0" err="1">
                <a:solidFill>
                  <a:srgbClr val="333333"/>
                </a:solidFill>
                <a:latin typeface="+mn-lt"/>
              </a:rPr>
              <a:t>transfusão</a:t>
            </a:r>
            <a:r>
              <a:rPr lang="en-US" sz="2300" b="1" dirty="0">
                <a:solidFill>
                  <a:srgbClr val="333333"/>
                </a:solidFill>
                <a:latin typeface="+mn-lt"/>
              </a:rPr>
              <a:t> </a:t>
            </a:r>
            <a:r>
              <a:rPr lang="en-US" sz="2300" b="1" dirty="0" err="1">
                <a:solidFill>
                  <a:srgbClr val="333333"/>
                </a:solidFill>
                <a:latin typeface="+mn-lt"/>
              </a:rPr>
              <a:t>sanguínea</a:t>
            </a:r>
            <a:r>
              <a:rPr lang="en-US" sz="2300" b="1" dirty="0">
                <a:solidFill>
                  <a:srgbClr val="333333"/>
                </a:solidFill>
                <a:latin typeface="+mn-lt"/>
              </a:rPr>
              <a:t>, </a:t>
            </a:r>
            <a:r>
              <a:rPr lang="en-US" sz="2300" b="1" dirty="0" err="1">
                <a:solidFill>
                  <a:srgbClr val="333333"/>
                </a:solidFill>
                <a:latin typeface="+mn-lt"/>
              </a:rPr>
              <a:t>congênita</a:t>
            </a:r>
            <a:r>
              <a:rPr lang="en-US" sz="2300" b="1" dirty="0">
                <a:solidFill>
                  <a:srgbClr val="333333"/>
                </a:solidFill>
                <a:latin typeface="+mn-lt"/>
              </a:rPr>
              <a:t> </a:t>
            </a:r>
            <a:r>
              <a:rPr lang="en-US" sz="2300" b="1" dirty="0" err="1">
                <a:solidFill>
                  <a:srgbClr val="333333"/>
                </a:solidFill>
                <a:latin typeface="+mn-lt"/>
              </a:rPr>
              <a:t>ou</a:t>
            </a:r>
            <a:r>
              <a:rPr lang="en-US" sz="2300" b="1" dirty="0">
                <a:solidFill>
                  <a:srgbClr val="333333"/>
                </a:solidFill>
                <a:latin typeface="+mn-lt"/>
              </a:rPr>
              <a:t> por </a:t>
            </a:r>
            <a:r>
              <a:rPr lang="en-US" sz="2300" b="1" dirty="0" err="1">
                <a:solidFill>
                  <a:srgbClr val="333333"/>
                </a:solidFill>
                <a:latin typeface="+mn-lt"/>
              </a:rPr>
              <a:t>transplante</a:t>
            </a:r>
            <a:r>
              <a:rPr lang="en-US" sz="2300" b="1" dirty="0">
                <a:solidFill>
                  <a:srgbClr val="333333"/>
                </a:solidFill>
                <a:latin typeface="+mn-lt"/>
              </a:rPr>
              <a:t> de </a:t>
            </a:r>
            <a:r>
              <a:rPr lang="en-US" sz="2300" b="1" dirty="0" err="1">
                <a:solidFill>
                  <a:srgbClr val="333333"/>
                </a:solidFill>
                <a:latin typeface="+mn-lt"/>
              </a:rPr>
              <a:t>órgãos</a:t>
            </a:r>
            <a:r>
              <a:rPr lang="en-US" sz="2300" b="1" dirty="0">
                <a:solidFill>
                  <a:srgbClr val="333333"/>
                </a:solidFill>
                <a:latin typeface="+mn-lt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300" b="1" dirty="0">
                <a:solidFill>
                  <a:srgbClr val="3C4245"/>
                </a:solidFill>
                <a:latin typeface="+mn-lt"/>
              </a:rPr>
              <a:t>Na </a:t>
            </a:r>
            <a:r>
              <a:rPr lang="en-US" sz="2300" b="1" dirty="0" err="1">
                <a:solidFill>
                  <a:srgbClr val="3C4245"/>
                </a:solidFill>
                <a:latin typeface="+mn-lt"/>
              </a:rPr>
              <a:t>década</a:t>
            </a:r>
            <a:r>
              <a:rPr lang="en-US" sz="2300" b="1" dirty="0">
                <a:solidFill>
                  <a:srgbClr val="3C4245"/>
                </a:solidFill>
                <a:latin typeface="+mn-lt"/>
              </a:rPr>
              <a:t> </a:t>
            </a:r>
            <a:r>
              <a:rPr lang="en-US" sz="2300" b="1" dirty="0" err="1">
                <a:solidFill>
                  <a:srgbClr val="3C4245"/>
                </a:solidFill>
                <a:latin typeface="+mn-lt"/>
              </a:rPr>
              <a:t>passada</a:t>
            </a:r>
            <a:r>
              <a:rPr lang="en-US" sz="2300" b="1" dirty="0">
                <a:solidFill>
                  <a:srgbClr val="3C4245"/>
                </a:solidFill>
                <a:latin typeface="+mn-lt"/>
              </a:rPr>
              <a:t> </a:t>
            </a:r>
            <a:r>
              <a:rPr lang="en-US" sz="2300" b="1" dirty="0" err="1">
                <a:solidFill>
                  <a:srgbClr val="3C4245"/>
                </a:solidFill>
                <a:latin typeface="+mn-lt"/>
              </a:rPr>
              <a:t>houve</a:t>
            </a:r>
            <a:r>
              <a:rPr lang="en-US" sz="2300" b="1" dirty="0">
                <a:solidFill>
                  <a:srgbClr val="3C4245"/>
                </a:solidFill>
                <a:latin typeface="+mn-lt"/>
              </a:rPr>
              <a:t> </a:t>
            </a:r>
            <a:r>
              <a:rPr lang="en-US" sz="2300" b="1" dirty="0" err="1">
                <a:solidFill>
                  <a:srgbClr val="3C4245"/>
                </a:solidFill>
                <a:latin typeface="+mn-lt"/>
              </a:rPr>
              <a:t>aumento</a:t>
            </a:r>
            <a:r>
              <a:rPr lang="en-US" sz="2300" b="1" dirty="0">
                <a:solidFill>
                  <a:srgbClr val="3C4245"/>
                </a:solidFill>
                <a:latin typeface="+mn-lt"/>
              </a:rPr>
              <a:t> </a:t>
            </a:r>
            <a:r>
              <a:rPr lang="en-US" sz="2300" b="1" dirty="0" err="1">
                <a:solidFill>
                  <a:srgbClr val="3C4245"/>
                </a:solidFill>
                <a:latin typeface="+mn-lt"/>
              </a:rPr>
              <a:t>nos</a:t>
            </a:r>
            <a:r>
              <a:rPr lang="en-US" sz="2300" b="1" dirty="0">
                <a:solidFill>
                  <a:srgbClr val="3C4245"/>
                </a:solidFill>
                <a:latin typeface="+mn-lt"/>
              </a:rPr>
              <a:t> EUA, </a:t>
            </a:r>
            <a:r>
              <a:rPr lang="en-US" sz="2300" b="1" dirty="0" err="1">
                <a:solidFill>
                  <a:srgbClr val="3C4245"/>
                </a:solidFill>
                <a:latin typeface="+mn-lt"/>
              </a:rPr>
              <a:t>Canadá</a:t>
            </a:r>
            <a:r>
              <a:rPr lang="en-US" sz="2300" b="1" dirty="0">
                <a:solidFill>
                  <a:srgbClr val="3C4245"/>
                </a:solidFill>
                <a:latin typeface="+mn-lt"/>
              </a:rPr>
              <a:t>, </a:t>
            </a:r>
            <a:r>
              <a:rPr lang="en-US" sz="2300" b="1" dirty="0" err="1">
                <a:solidFill>
                  <a:srgbClr val="3C4245"/>
                </a:solidFill>
                <a:latin typeface="+mn-lt"/>
              </a:rPr>
              <a:t>muitos</a:t>
            </a:r>
            <a:r>
              <a:rPr lang="en-US" sz="2300" b="1" dirty="0">
                <a:solidFill>
                  <a:srgbClr val="3C4245"/>
                </a:solidFill>
                <a:latin typeface="+mn-lt"/>
              </a:rPr>
              <a:t> </a:t>
            </a:r>
            <a:r>
              <a:rPr lang="en-US" sz="2300" b="1" dirty="0" err="1">
                <a:solidFill>
                  <a:srgbClr val="3C4245"/>
                </a:solidFill>
                <a:latin typeface="+mn-lt"/>
              </a:rPr>
              <a:t>países</a:t>
            </a:r>
            <a:r>
              <a:rPr lang="en-US" sz="2300" b="1" dirty="0">
                <a:solidFill>
                  <a:srgbClr val="3C4245"/>
                </a:solidFill>
                <a:latin typeface="+mn-lt"/>
              </a:rPr>
              <a:t> da Europa e Oeste </a:t>
            </a:r>
            <a:r>
              <a:rPr lang="en-US" sz="2300" b="1" dirty="0" err="1">
                <a:solidFill>
                  <a:srgbClr val="3C4245"/>
                </a:solidFill>
                <a:latin typeface="+mn-lt"/>
              </a:rPr>
              <a:t>Europeu</a:t>
            </a:r>
            <a:r>
              <a:rPr lang="en-US" sz="2300" b="1" dirty="0">
                <a:solidFill>
                  <a:srgbClr val="3C4245"/>
                </a:solidFill>
                <a:latin typeface="+mn-lt"/>
              </a:rPr>
              <a:t>.</a:t>
            </a:r>
            <a:endParaRPr lang="pt-BR" sz="2300" b="1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b="1" dirty="0">
              <a:solidFill>
                <a:srgbClr val="C00000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b="1" dirty="0">
              <a:solidFill>
                <a:srgbClr val="C00000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pt-BR" sz="2400" b="1" dirty="0"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200" b="1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t-BR" sz="2200" b="1" dirty="0">
              <a:latin typeface="+mn-l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7C34AD3-1CF4-4C10-B926-B0FB2BCFE4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5760" y="116632"/>
            <a:ext cx="8220998" cy="8170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sz="3600" b="1" dirty="0">
                <a:solidFill>
                  <a:srgbClr val="003399"/>
                </a:solidFill>
                <a:latin typeface="+mn-lt"/>
              </a:rPr>
              <a:t>Doenças Tropicais Negligenciadas</a:t>
            </a:r>
          </a:p>
        </p:txBody>
      </p:sp>
    </p:spTree>
    <p:extLst>
      <p:ext uri="{BB962C8B-B14F-4D97-AF65-F5344CB8AC3E}">
        <p14:creationId xmlns:p14="http://schemas.microsoft.com/office/powerpoint/2010/main" val="133314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>
          <a:xfrm>
            <a:off x="914400" y="169590"/>
            <a:ext cx="7330008" cy="720080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+mn-lt"/>
              </a:rPr>
              <a:t>Filariose Linfática </a:t>
            </a:r>
          </a:p>
        </p:txBody>
      </p:sp>
      <p:sp>
        <p:nvSpPr>
          <p:cNvPr id="8" name="Retângulo 7"/>
          <p:cNvSpPr/>
          <p:nvPr/>
        </p:nvSpPr>
        <p:spPr>
          <a:xfrm>
            <a:off x="539552" y="1205165"/>
            <a:ext cx="7848872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solidFill>
                  <a:srgbClr val="000000"/>
                </a:solidFill>
                <a:latin typeface="+mn-lt"/>
              </a:rPr>
              <a:t>Causada pelo verme nematoide </a:t>
            </a:r>
            <a:r>
              <a:rPr lang="pt-BR" sz="2400" b="1" i="1" dirty="0" err="1">
                <a:solidFill>
                  <a:srgbClr val="000000"/>
                </a:solidFill>
                <a:latin typeface="+mn-lt"/>
              </a:rPr>
              <a:t>Wuchereria</a:t>
            </a:r>
            <a:r>
              <a:rPr lang="pt-BR" sz="2400" b="1" i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2400" b="1" i="1" dirty="0" err="1">
                <a:solidFill>
                  <a:srgbClr val="000000"/>
                </a:solidFill>
                <a:latin typeface="+mn-lt"/>
              </a:rPr>
              <a:t>Bancrofti</a:t>
            </a:r>
            <a:r>
              <a:rPr lang="pt-BR" sz="2400" b="1" i="1" dirty="0">
                <a:solidFill>
                  <a:srgbClr val="000000"/>
                </a:solidFill>
                <a:latin typeface="+mn-lt"/>
              </a:rPr>
              <a:t> </a:t>
            </a:r>
            <a:r>
              <a:rPr lang="pt-BR" sz="2400" b="1" dirty="0">
                <a:solidFill>
                  <a:srgbClr val="000000"/>
                </a:solidFill>
                <a:latin typeface="+mn-lt"/>
              </a:rPr>
              <a:t>e transmitida basicamente pela picada do mosquito </a:t>
            </a:r>
            <a:r>
              <a:rPr lang="pt-BR" sz="2400" b="1" dirty="0" err="1">
                <a:solidFill>
                  <a:srgbClr val="000000"/>
                </a:solidFill>
                <a:latin typeface="+mn-lt"/>
              </a:rPr>
              <a:t>Culex</a:t>
            </a:r>
            <a:r>
              <a:rPr lang="pt-BR" sz="2400" b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2400" b="1" dirty="0" err="1">
                <a:solidFill>
                  <a:srgbClr val="000000"/>
                </a:solidFill>
                <a:latin typeface="+mn-lt"/>
              </a:rPr>
              <a:t>quiquefasciatus</a:t>
            </a:r>
            <a:r>
              <a:rPr lang="pt-BR" sz="2400" b="1" dirty="0">
                <a:solidFill>
                  <a:srgbClr val="000000"/>
                </a:solidFill>
                <a:latin typeface="+mn-lt"/>
              </a:rPr>
              <a:t> (pernilongo ou muriçoca) infectado com larvas do parasita.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pt-BR" sz="2400" b="1" dirty="0">
              <a:solidFill>
                <a:srgbClr val="000000"/>
              </a:solidFill>
              <a:latin typeface="+mn-lt"/>
            </a:endParaRP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solidFill>
                  <a:srgbClr val="000000"/>
                </a:solidFill>
                <a:latin typeface="+mn-lt"/>
              </a:rPr>
              <a:t>Entre as manifestações clínicas mais importantes da </a:t>
            </a:r>
            <a:r>
              <a:rPr lang="pt-BR" sz="2400" b="1" dirty="0" err="1">
                <a:solidFill>
                  <a:srgbClr val="000000"/>
                </a:solidFill>
                <a:latin typeface="+mn-lt"/>
              </a:rPr>
              <a:t>Filariose</a:t>
            </a:r>
            <a:r>
              <a:rPr lang="pt-BR" sz="2400" b="1" dirty="0">
                <a:solidFill>
                  <a:srgbClr val="000000"/>
                </a:solidFill>
                <a:latin typeface="+mn-lt"/>
              </a:rPr>
              <a:t> Linfática estão edemas (acúmulo anormal de líquido) de membros, seios e bolsa escrotal, que podem levar a pessoa à incapacidade</a:t>
            </a:r>
            <a:endParaRPr lang="pt-BR" sz="2400" b="1" i="0" dirty="0">
              <a:solidFill>
                <a:srgbClr val="000000"/>
              </a:solidFill>
              <a:effectLst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25161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2" name="Picture 4" descr="C:\Documents and Settings\Hepatologia\Meus documentos\Minhas imagens\lf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720391"/>
            <a:ext cx="6696744" cy="4636208"/>
          </a:xfrm>
          <a:prstGeom prst="rect">
            <a:avLst/>
          </a:prstGeom>
          <a:noFill/>
        </p:spPr>
      </p:pic>
      <p:sp>
        <p:nvSpPr>
          <p:cNvPr id="9" name="CaixaDeTexto 8"/>
          <p:cNvSpPr txBox="1"/>
          <p:nvPr/>
        </p:nvSpPr>
        <p:spPr>
          <a:xfrm>
            <a:off x="1187624" y="5661248"/>
            <a:ext cx="6614311" cy="461665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latin typeface="+mn-lt"/>
              </a:rPr>
              <a:t>Casos de </a:t>
            </a:r>
            <a:r>
              <a:rPr lang="pt-BR" sz="2400" b="1" dirty="0" err="1">
                <a:latin typeface="+mn-lt"/>
              </a:rPr>
              <a:t>filariose</a:t>
            </a:r>
            <a:r>
              <a:rPr lang="pt-BR" sz="2400" b="1" dirty="0">
                <a:latin typeface="+mn-lt"/>
              </a:rPr>
              <a:t> linfática, com elefantíase</a:t>
            </a:r>
          </a:p>
        </p:txBody>
      </p:sp>
    </p:spTree>
    <p:extLst>
      <p:ext uri="{BB962C8B-B14F-4D97-AF65-F5344CB8AC3E}">
        <p14:creationId xmlns:p14="http://schemas.microsoft.com/office/powerpoint/2010/main" val="21628944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169590"/>
            <a:ext cx="7330008" cy="720080"/>
          </a:xfrm>
          <a:solidFill>
            <a:srgbClr val="C000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solidFill>
                  <a:schemeClr val="bg1"/>
                </a:solidFill>
                <a:latin typeface="+mn-lt"/>
              </a:rPr>
              <a:t>Filariose Linfática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28596" y="1052736"/>
            <a:ext cx="8358246" cy="446392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100" b="1" dirty="0"/>
              <a:t>Em fase de eliminação no Brasil.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100" b="1" dirty="0"/>
              <a:t>A área endêmica está restrita a quatro municípios situados na Região Metropolitana do Recife/Pernambuco: Recife, Olinda, Jaboatão dos Guararapes e Paulista. Desde 2013 não foram diagnosticados casos novos.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100" b="1" dirty="0"/>
              <a:t>Brasil começou a seguir a metodologia definida OPAS/OMS denominada TAS (</a:t>
            </a:r>
            <a:r>
              <a:rPr lang="pt-BR" sz="2100" b="1" dirty="0" err="1"/>
              <a:t>transmission</a:t>
            </a:r>
            <a:r>
              <a:rPr lang="pt-BR" sz="2100" b="1" dirty="0"/>
              <a:t> </a:t>
            </a:r>
            <a:r>
              <a:rPr lang="pt-BR" sz="2100" b="1" dirty="0" err="1"/>
              <a:t>assessment</a:t>
            </a:r>
            <a:r>
              <a:rPr lang="pt-BR" sz="2100" b="1" dirty="0"/>
              <a:t> </a:t>
            </a:r>
            <a:r>
              <a:rPr lang="pt-BR" sz="2100" b="1" dirty="0" err="1"/>
              <a:t>survey</a:t>
            </a:r>
            <a:r>
              <a:rPr lang="pt-BR" sz="2100" b="1" dirty="0"/>
              <a:t>) para validar a interrupção da transmissão de FL nas áreas submetidas à estratégia de tratamento coletivo.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100" b="1" dirty="0"/>
              <a:t>Após o término do TAS, previsto para 2020, será elaborado o dossiê que solicitará a certificação de interrupção da transmissão da FL.  </a:t>
            </a:r>
          </a:p>
        </p:txBody>
      </p:sp>
    </p:spTree>
    <p:extLst>
      <p:ext uri="{BB962C8B-B14F-4D97-AF65-F5344CB8AC3E}">
        <p14:creationId xmlns:p14="http://schemas.microsoft.com/office/powerpoint/2010/main" val="9251382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1412776"/>
            <a:ext cx="7992888" cy="5032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 err="1">
                <a:solidFill>
                  <a:srgbClr val="000000"/>
                </a:solidFill>
                <a:latin typeface="+mn-lt"/>
              </a:rPr>
              <a:t>Oncocercose</a:t>
            </a:r>
            <a:r>
              <a:rPr lang="pt-BR" sz="2400" b="1" dirty="0">
                <a:solidFill>
                  <a:srgbClr val="000000"/>
                </a:solidFill>
                <a:latin typeface="+mn-lt"/>
              </a:rPr>
              <a:t> é uma doença parasitária crônica decorrente da infecção produzida pelo nematódeo </a:t>
            </a:r>
            <a:r>
              <a:rPr lang="pt-BR" sz="2400" b="1" i="1" dirty="0" err="1">
                <a:solidFill>
                  <a:srgbClr val="000000"/>
                </a:solidFill>
                <a:latin typeface="+mn-lt"/>
              </a:rPr>
              <a:t>Onchocerca</a:t>
            </a:r>
            <a:r>
              <a:rPr lang="pt-BR" sz="2400" b="1" i="1" dirty="0">
                <a:solidFill>
                  <a:srgbClr val="000000"/>
                </a:solidFill>
                <a:latin typeface="+mn-lt"/>
              </a:rPr>
              <a:t> </a:t>
            </a:r>
            <a:r>
              <a:rPr lang="pt-BR" sz="2400" b="1" i="1" dirty="0" err="1">
                <a:solidFill>
                  <a:srgbClr val="000000"/>
                </a:solidFill>
                <a:latin typeface="+mn-lt"/>
              </a:rPr>
              <a:t>volvulus</a:t>
            </a:r>
            <a:r>
              <a:rPr lang="pt-BR" sz="2400" b="1" dirty="0">
                <a:solidFill>
                  <a:srgbClr val="000000"/>
                </a:solidFill>
                <a:latin typeface="+mn-lt"/>
              </a:rPr>
              <a:t>, que se localiza no tecido subcutâneo das pessoas atingidas. </a:t>
            </a:r>
          </a:p>
          <a:p>
            <a:pPr>
              <a:lnSpc>
                <a:spcPct val="150000"/>
              </a:lnSpc>
            </a:pPr>
            <a:endParaRPr lang="pt-BR" sz="2400" b="1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000000"/>
                </a:solidFill>
                <a:latin typeface="+mn-lt"/>
              </a:rPr>
              <a:t>A causa principal é a picada do inseto conhecido como </a:t>
            </a:r>
            <a:r>
              <a:rPr lang="pt-BR" sz="2400" b="1" dirty="0">
                <a:solidFill>
                  <a:srgbClr val="C00000"/>
                </a:solidFill>
                <a:latin typeface="+mn-lt"/>
              </a:rPr>
              <a:t>borrachudo ou pium </a:t>
            </a:r>
            <a:r>
              <a:rPr lang="pt-BR" sz="2400" b="1" dirty="0">
                <a:solidFill>
                  <a:srgbClr val="000000"/>
                </a:solidFill>
                <a:latin typeface="+mn-lt"/>
              </a:rPr>
              <a:t>infectado com larvas do parasita.</a:t>
            </a:r>
          </a:p>
          <a:p>
            <a:pPr>
              <a:lnSpc>
                <a:spcPct val="150000"/>
              </a:lnSpc>
            </a:pPr>
            <a:endParaRPr lang="pt-BR" sz="2400" b="1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000000"/>
                </a:solidFill>
                <a:latin typeface="+mn-lt"/>
              </a:rPr>
              <a:t>Também é chamada de "cegueira dos rios" ou "mal do garimpeiro".</a:t>
            </a:r>
            <a:endParaRPr lang="pt-BR" sz="2400" b="1" i="0" dirty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187624" y="332656"/>
            <a:ext cx="6624736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>
                <a:solidFill>
                  <a:schemeClr val="bg1"/>
                </a:solidFill>
                <a:latin typeface="+mn-lt"/>
              </a:rPr>
              <a:t>Oncocercose</a:t>
            </a:r>
            <a:endParaRPr lang="pt-BR" sz="36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236434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939199"/>
            <a:ext cx="8136904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000000"/>
                </a:solidFill>
                <a:latin typeface="+mn-lt"/>
              </a:rPr>
              <a:t>A transmissão da </a:t>
            </a:r>
            <a:r>
              <a:rPr lang="pt-BR" sz="2400" b="1" dirty="0" err="1">
                <a:solidFill>
                  <a:srgbClr val="000000"/>
                </a:solidFill>
                <a:latin typeface="+mn-lt"/>
              </a:rPr>
              <a:t>Oncocercose</a:t>
            </a:r>
            <a:r>
              <a:rPr lang="pt-BR" sz="2400" b="1" dirty="0">
                <a:solidFill>
                  <a:srgbClr val="000000"/>
                </a:solidFill>
                <a:latin typeface="+mn-lt"/>
              </a:rPr>
              <a:t> se dá pela picada do inseto </a:t>
            </a:r>
            <a:r>
              <a:rPr lang="pt-BR" sz="2400" b="1" i="1" dirty="0" err="1">
                <a:solidFill>
                  <a:srgbClr val="000000"/>
                </a:solidFill>
                <a:latin typeface="+mn-lt"/>
              </a:rPr>
              <a:t>Simulium</a:t>
            </a:r>
            <a:r>
              <a:rPr lang="pt-BR" sz="2400" b="1" dirty="0">
                <a:solidFill>
                  <a:srgbClr val="000000"/>
                </a:solidFill>
                <a:latin typeface="+mn-lt"/>
              </a:rPr>
              <a:t> (borrachudo ou pium) infectado com larvas do parasita. </a:t>
            </a:r>
          </a:p>
          <a:p>
            <a:pPr>
              <a:lnSpc>
                <a:spcPct val="150000"/>
              </a:lnSpc>
            </a:pPr>
            <a:endParaRPr lang="pt-BR" sz="2400" b="1" dirty="0">
              <a:solidFill>
                <a:srgbClr val="000000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000000"/>
                </a:solidFill>
                <a:latin typeface="+mn-lt"/>
              </a:rPr>
              <a:t>Decorrido cerca de um ano da picada, o parasita se transforma em verme adulto e passa a produzir um número muito grande de </a:t>
            </a:r>
            <a:r>
              <a:rPr lang="pt-BR" sz="2400" b="1" dirty="0" err="1">
                <a:solidFill>
                  <a:srgbClr val="000000"/>
                </a:solidFill>
                <a:latin typeface="+mn-lt"/>
              </a:rPr>
              <a:t>microfilárias</a:t>
            </a:r>
            <a:r>
              <a:rPr lang="pt-BR" sz="2400" b="1" dirty="0">
                <a:solidFill>
                  <a:srgbClr val="000000"/>
                </a:solidFill>
                <a:latin typeface="+mn-lt"/>
              </a:rPr>
              <a:t>, as quais se disseminam por todo o corpo e, eventualmente, podem causar cegueira. Além disso, é comum a presença de lesões dermatológicas e de nódulos subcutâneos.</a:t>
            </a:r>
            <a:endParaRPr lang="pt-BR" sz="2400" b="1" i="0" dirty="0">
              <a:solidFill>
                <a:srgbClr val="000000"/>
              </a:solidFill>
              <a:effectLst/>
              <a:latin typeface="+mn-lt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187624" y="332656"/>
            <a:ext cx="6624736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>
                <a:solidFill>
                  <a:schemeClr val="bg1"/>
                </a:solidFill>
                <a:latin typeface="+mn-lt"/>
              </a:rPr>
              <a:t>Oncocercose</a:t>
            </a:r>
            <a:endParaRPr lang="pt-BR" sz="36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0844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 descr="C:\Documents and Settings\Hepatologia\Meus documentos\Minhas imagens\Riverblindness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60648"/>
            <a:ext cx="3960440" cy="492216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pic>
        <p:nvPicPr>
          <p:cNvPr id="89091" name="Picture 3" descr="C:\Documents and Settings\Hepatologia\Meus documentos\Minhas imagens\Riverblindness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772816"/>
            <a:ext cx="1944216" cy="259228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</p:pic>
      <p:sp>
        <p:nvSpPr>
          <p:cNvPr id="4" name="CaixaDeTexto 3"/>
          <p:cNvSpPr txBox="1"/>
          <p:nvPr/>
        </p:nvSpPr>
        <p:spPr>
          <a:xfrm>
            <a:off x="1331640" y="5693186"/>
            <a:ext cx="64087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+mn-lt"/>
              </a:rPr>
              <a:t>Casos de </a:t>
            </a:r>
            <a:r>
              <a:rPr lang="pt-BR" sz="2000" b="1" dirty="0" err="1">
                <a:latin typeface="+mn-lt"/>
              </a:rPr>
              <a:t>oncocercose</a:t>
            </a:r>
            <a:r>
              <a:rPr lang="pt-BR" sz="2000" b="1" dirty="0">
                <a:latin typeface="+mn-lt"/>
              </a:rPr>
              <a:t>, com lesão ocular (1) e cutânea (2)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444208" y="2708920"/>
            <a:ext cx="274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2</a:t>
            </a:r>
          </a:p>
        </p:txBody>
      </p:sp>
      <p:sp>
        <p:nvSpPr>
          <p:cNvPr id="3" name="Retângulo 2">
            <a:extLst>
              <a:ext uri="{FF2B5EF4-FFF2-40B4-BE49-F238E27FC236}">
                <a16:creationId xmlns:a16="http://schemas.microsoft.com/office/drawing/2014/main" id="{9C14BBF7-D0A5-4474-96CF-C55B47AEA87F}"/>
              </a:ext>
            </a:extLst>
          </p:cNvPr>
          <p:cNvSpPr/>
          <p:nvPr/>
        </p:nvSpPr>
        <p:spPr>
          <a:xfrm>
            <a:off x="611560" y="620688"/>
            <a:ext cx="3528392" cy="646331"/>
          </a:xfrm>
          <a:prstGeom prst="rect">
            <a:avLst/>
          </a:prstGeom>
          <a:solidFill>
            <a:srgbClr val="C00000"/>
          </a:solidFill>
          <a:ln>
            <a:solidFill>
              <a:srgbClr val="0066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pt-BR" sz="3600" b="1" dirty="0" err="1">
                <a:solidFill>
                  <a:schemeClr val="bg1"/>
                </a:solidFill>
                <a:latin typeface="+mn-lt"/>
              </a:rPr>
              <a:t>Oncocercose</a:t>
            </a:r>
            <a:endParaRPr lang="pt-BR" sz="3600" dirty="0">
              <a:solidFill>
                <a:schemeClr val="bg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9"/>
          <p:cNvGrpSpPr/>
          <p:nvPr/>
        </p:nvGrpSpPr>
        <p:grpSpPr>
          <a:xfrm>
            <a:off x="731248" y="1268760"/>
            <a:ext cx="7657176" cy="4680519"/>
            <a:chOff x="322263" y="928688"/>
            <a:chExt cx="8281987" cy="5813425"/>
          </a:xfrm>
        </p:grpSpPr>
        <p:grpSp>
          <p:nvGrpSpPr>
            <p:cNvPr id="4" name="Grupo 10"/>
            <p:cNvGrpSpPr/>
            <p:nvPr/>
          </p:nvGrpSpPr>
          <p:grpSpPr>
            <a:xfrm>
              <a:off x="322263" y="928688"/>
              <a:ext cx="8281987" cy="5813425"/>
              <a:chOff x="322263" y="928688"/>
              <a:chExt cx="8281987" cy="5813425"/>
            </a:xfrm>
          </p:grpSpPr>
          <p:pic>
            <p:nvPicPr>
              <p:cNvPr id="17" name="Picture 5" descr="mapa2008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22263" y="928688"/>
                <a:ext cx="8281987" cy="58134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8" name="Freeform 6"/>
              <p:cNvSpPr>
                <a:spLocks/>
              </p:cNvSpPr>
              <p:nvPr/>
            </p:nvSpPr>
            <p:spPr bwMode="auto">
              <a:xfrm>
                <a:off x="3643313" y="2357438"/>
                <a:ext cx="1571625" cy="1719263"/>
              </a:xfrm>
              <a:custGeom>
                <a:avLst/>
                <a:gdLst>
                  <a:gd name="T0" fmla="*/ 30 w 862"/>
                  <a:gd name="T1" fmla="*/ 165 h 1134"/>
                  <a:gd name="T2" fmla="*/ 389 w 862"/>
                  <a:gd name="T3" fmla="*/ 41 h 1134"/>
                  <a:gd name="T4" fmla="*/ 1047 w 862"/>
                  <a:gd name="T5" fmla="*/ 414 h 1134"/>
                  <a:gd name="T6" fmla="*/ 927 w 862"/>
                  <a:gd name="T7" fmla="*/ 910 h 1134"/>
                  <a:gd name="T8" fmla="*/ 210 w 862"/>
                  <a:gd name="T9" fmla="*/ 910 h 1134"/>
                  <a:gd name="T10" fmla="*/ 30 w 862"/>
                  <a:gd name="T11" fmla="*/ 165 h 1134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862"/>
                  <a:gd name="T19" fmla="*/ 0 h 1134"/>
                  <a:gd name="T20" fmla="*/ 862 w 862"/>
                  <a:gd name="T21" fmla="*/ 1134 h 1134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862" h="1134">
                    <a:moveTo>
                      <a:pt x="23" y="181"/>
                    </a:moveTo>
                    <a:cubicBezTo>
                      <a:pt x="46" y="22"/>
                      <a:pt x="167" y="0"/>
                      <a:pt x="295" y="45"/>
                    </a:cubicBezTo>
                    <a:cubicBezTo>
                      <a:pt x="423" y="90"/>
                      <a:pt x="726" y="294"/>
                      <a:pt x="794" y="453"/>
                    </a:cubicBezTo>
                    <a:cubicBezTo>
                      <a:pt x="862" y="612"/>
                      <a:pt x="809" y="907"/>
                      <a:pt x="703" y="998"/>
                    </a:cubicBezTo>
                    <a:cubicBezTo>
                      <a:pt x="597" y="1089"/>
                      <a:pt x="265" y="1134"/>
                      <a:pt x="159" y="998"/>
                    </a:cubicBezTo>
                    <a:cubicBezTo>
                      <a:pt x="53" y="862"/>
                      <a:pt x="0" y="340"/>
                      <a:pt x="23" y="181"/>
                    </a:cubicBezTo>
                    <a:close/>
                  </a:path>
                </a:pathLst>
              </a:custGeom>
              <a:noFill/>
              <a:ln w="38100" cap="flat" cmpd="sng">
                <a:solidFill>
                  <a:srgbClr val="FA1914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5" name="Grupo 11"/>
            <p:cNvGrpSpPr/>
            <p:nvPr/>
          </p:nvGrpSpPr>
          <p:grpSpPr>
            <a:xfrm>
              <a:off x="3000375" y="1500174"/>
              <a:ext cx="2500319" cy="3190435"/>
              <a:chOff x="3000375" y="1500174"/>
              <a:chExt cx="2500319" cy="3190435"/>
            </a:xfrm>
          </p:grpSpPr>
          <p:grpSp>
            <p:nvGrpSpPr>
              <p:cNvPr id="6" name="Grupo 12"/>
              <p:cNvGrpSpPr/>
              <p:nvPr/>
            </p:nvGrpSpPr>
            <p:grpSpPr>
              <a:xfrm>
                <a:off x="3000375" y="2571751"/>
                <a:ext cx="668337" cy="641350"/>
                <a:chOff x="3000375" y="2571751"/>
                <a:chExt cx="668337" cy="641350"/>
              </a:xfrm>
            </p:grpSpPr>
            <p:sp>
              <p:nvSpPr>
                <p:cNvPr id="15" name="AutoShape 7"/>
                <p:cNvSpPr>
                  <a:spLocks noChangeArrowheads="1"/>
                </p:cNvSpPr>
                <p:nvPr/>
              </p:nvSpPr>
              <p:spPr bwMode="auto">
                <a:xfrm>
                  <a:off x="3143250" y="2571751"/>
                  <a:ext cx="420687" cy="641350"/>
                </a:xfrm>
                <a:prstGeom prst="wedgeEllipseCallout">
                  <a:avLst>
                    <a:gd name="adj1" fmla="val 152023"/>
                    <a:gd name="adj2" fmla="val 33935"/>
                  </a:avLst>
                </a:prstGeom>
                <a:noFill/>
                <a:ln w="9525">
                  <a:solidFill>
                    <a:schemeClr val="tx1"/>
                  </a:solidFill>
                  <a:prstDash val="sysDot"/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pPr algn="ctr"/>
                  <a:endParaRPr lang="pt-BR"/>
                </a:p>
              </p:txBody>
            </p:sp>
            <p:sp>
              <p:nvSpPr>
                <p:cNvPr id="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3000375" y="2714626"/>
                  <a:ext cx="668337" cy="4000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</a:defRPr>
                  </a:lvl9pPr>
                </a:lstStyle>
                <a:p>
                  <a:pPr algn="ctr" eaLnBrk="1" hangingPunct="1"/>
                  <a:r>
                    <a:rPr lang="pt-BR" sz="1000" i="1" dirty="0">
                      <a:solidFill>
                        <a:srgbClr val="FA1914"/>
                      </a:solidFill>
                      <a:latin typeface="Comic Sans MS" pitchFamily="66" charset="0"/>
                    </a:rPr>
                    <a:t>Hot zone</a:t>
                  </a:r>
                </a:p>
              </p:txBody>
            </p:sp>
          </p:grpSp>
          <p:sp>
            <p:nvSpPr>
              <p:cNvPr id="14" name="Forma livre 13"/>
              <p:cNvSpPr/>
              <p:nvPr/>
            </p:nvSpPr>
            <p:spPr>
              <a:xfrm>
                <a:off x="3071802" y="1500174"/>
                <a:ext cx="2428892" cy="3190435"/>
              </a:xfrm>
              <a:custGeom>
                <a:avLst/>
                <a:gdLst>
                  <a:gd name="connsiteX0" fmla="*/ 957532 w 2773786"/>
                  <a:gd name="connsiteY0" fmla="*/ 34505 h 3166901"/>
                  <a:gd name="connsiteX1" fmla="*/ 534837 w 2773786"/>
                  <a:gd name="connsiteY1" fmla="*/ 267419 h 3166901"/>
                  <a:gd name="connsiteX2" fmla="*/ 465826 w 2773786"/>
                  <a:gd name="connsiteY2" fmla="*/ 301924 h 3166901"/>
                  <a:gd name="connsiteX3" fmla="*/ 439947 w 2773786"/>
                  <a:gd name="connsiteY3" fmla="*/ 327804 h 3166901"/>
                  <a:gd name="connsiteX4" fmla="*/ 414068 w 2773786"/>
                  <a:gd name="connsiteY4" fmla="*/ 345056 h 3166901"/>
                  <a:gd name="connsiteX5" fmla="*/ 396815 w 2773786"/>
                  <a:gd name="connsiteY5" fmla="*/ 370936 h 3166901"/>
                  <a:gd name="connsiteX6" fmla="*/ 362309 w 2773786"/>
                  <a:gd name="connsiteY6" fmla="*/ 405441 h 3166901"/>
                  <a:gd name="connsiteX7" fmla="*/ 336430 w 2773786"/>
                  <a:gd name="connsiteY7" fmla="*/ 439947 h 3166901"/>
                  <a:gd name="connsiteX8" fmla="*/ 319177 w 2773786"/>
                  <a:gd name="connsiteY8" fmla="*/ 474453 h 3166901"/>
                  <a:gd name="connsiteX9" fmla="*/ 250166 w 2773786"/>
                  <a:gd name="connsiteY9" fmla="*/ 543464 h 3166901"/>
                  <a:gd name="connsiteX10" fmla="*/ 224286 w 2773786"/>
                  <a:gd name="connsiteY10" fmla="*/ 577970 h 3166901"/>
                  <a:gd name="connsiteX11" fmla="*/ 215660 w 2773786"/>
                  <a:gd name="connsiteY11" fmla="*/ 612475 h 3166901"/>
                  <a:gd name="connsiteX12" fmla="*/ 198407 w 2773786"/>
                  <a:gd name="connsiteY12" fmla="*/ 638355 h 3166901"/>
                  <a:gd name="connsiteX13" fmla="*/ 172528 w 2773786"/>
                  <a:gd name="connsiteY13" fmla="*/ 690113 h 3166901"/>
                  <a:gd name="connsiteX14" fmla="*/ 146649 w 2773786"/>
                  <a:gd name="connsiteY14" fmla="*/ 767751 h 3166901"/>
                  <a:gd name="connsiteX15" fmla="*/ 103517 w 2773786"/>
                  <a:gd name="connsiteY15" fmla="*/ 845388 h 3166901"/>
                  <a:gd name="connsiteX16" fmla="*/ 34505 w 2773786"/>
                  <a:gd name="connsiteY16" fmla="*/ 966158 h 3166901"/>
                  <a:gd name="connsiteX17" fmla="*/ 17252 w 2773786"/>
                  <a:gd name="connsiteY17" fmla="*/ 1000664 h 3166901"/>
                  <a:gd name="connsiteX18" fmla="*/ 8626 w 2773786"/>
                  <a:gd name="connsiteY18" fmla="*/ 1035170 h 3166901"/>
                  <a:gd name="connsiteX19" fmla="*/ 0 w 2773786"/>
                  <a:gd name="connsiteY19" fmla="*/ 1061049 h 3166901"/>
                  <a:gd name="connsiteX20" fmla="*/ 8626 w 2773786"/>
                  <a:gd name="connsiteY20" fmla="*/ 1233577 h 3166901"/>
                  <a:gd name="connsiteX21" fmla="*/ 17252 w 2773786"/>
                  <a:gd name="connsiteY21" fmla="*/ 1259456 h 3166901"/>
                  <a:gd name="connsiteX22" fmla="*/ 25879 w 2773786"/>
                  <a:gd name="connsiteY22" fmla="*/ 1457864 h 3166901"/>
                  <a:gd name="connsiteX23" fmla="*/ 34505 w 2773786"/>
                  <a:gd name="connsiteY23" fmla="*/ 1483743 h 3166901"/>
                  <a:gd name="connsiteX24" fmla="*/ 60385 w 2773786"/>
                  <a:gd name="connsiteY24" fmla="*/ 1570007 h 3166901"/>
                  <a:gd name="connsiteX25" fmla="*/ 77637 w 2773786"/>
                  <a:gd name="connsiteY25" fmla="*/ 1621766 h 3166901"/>
                  <a:gd name="connsiteX26" fmla="*/ 103517 w 2773786"/>
                  <a:gd name="connsiteY26" fmla="*/ 1673524 h 3166901"/>
                  <a:gd name="connsiteX27" fmla="*/ 112143 w 2773786"/>
                  <a:gd name="connsiteY27" fmla="*/ 1708030 h 3166901"/>
                  <a:gd name="connsiteX28" fmla="*/ 120769 w 2773786"/>
                  <a:gd name="connsiteY28" fmla="*/ 1733909 h 3166901"/>
                  <a:gd name="connsiteX29" fmla="*/ 129396 w 2773786"/>
                  <a:gd name="connsiteY29" fmla="*/ 1777041 h 3166901"/>
                  <a:gd name="connsiteX30" fmla="*/ 138022 w 2773786"/>
                  <a:gd name="connsiteY30" fmla="*/ 1802921 h 3166901"/>
                  <a:gd name="connsiteX31" fmla="*/ 146649 w 2773786"/>
                  <a:gd name="connsiteY31" fmla="*/ 1854679 h 3166901"/>
                  <a:gd name="connsiteX32" fmla="*/ 155275 w 2773786"/>
                  <a:gd name="connsiteY32" fmla="*/ 1880558 h 3166901"/>
                  <a:gd name="connsiteX33" fmla="*/ 163902 w 2773786"/>
                  <a:gd name="connsiteY33" fmla="*/ 1915064 h 3166901"/>
                  <a:gd name="connsiteX34" fmla="*/ 207034 w 2773786"/>
                  <a:gd name="connsiteY34" fmla="*/ 2044460 h 3166901"/>
                  <a:gd name="connsiteX35" fmla="*/ 215660 w 2773786"/>
                  <a:gd name="connsiteY35" fmla="*/ 2078966 h 3166901"/>
                  <a:gd name="connsiteX36" fmla="*/ 258792 w 2773786"/>
                  <a:gd name="connsiteY36" fmla="*/ 2173856 h 3166901"/>
                  <a:gd name="connsiteX37" fmla="*/ 267418 w 2773786"/>
                  <a:gd name="connsiteY37" fmla="*/ 2208362 h 3166901"/>
                  <a:gd name="connsiteX38" fmla="*/ 319177 w 2773786"/>
                  <a:gd name="connsiteY38" fmla="*/ 2303253 h 3166901"/>
                  <a:gd name="connsiteX39" fmla="*/ 336430 w 2773786"/>
                  <a:gd name="connsiteY39" fmla="*/ 2329132 h 3166901"/>
                  <a:gd name="connsiteX40" fmla="*/ 362309 w 2773786"/>
                  <a:gd name="connsiteY40" fmla="*/ 2372264 h 3166901"/>
                  <a:gd name="connsiteX41" fmla="*/ 414068 w 2773786"/>
                  <a:gd name="connsiteY41" fmla="*/ 2449902 h 3166901"/>
                  <a:gd name="connsiteX42" fmla="*/ 422694 w 2773786"/>
                  <a:gd name="connsiteY42" fmla="*/ 2475781 h 3166901"/>
                  <a:gd name="connsiteX43" fmla="*/ 457200 w 2773786"/>
                  <a:gd name="connsiteY43" fmla="*/ 2501660 h 3166901"/>
                  <a:gd name="connsiteX44" fmla="*/ 483079 w 2773786"/>
                  <a:gd name="connsiteY44" fmla="*/ 2527539 h 3166901"/>
                  <a:gd name="connsiteX45" fmla="*/ 500332 w 2773786"/>
                  <a:gd name="connsiteY45" fmla="*/ 2553419 h 3166901"/>
                  <a:gd name="connsiteX46" fmla="*/ 552090 w 2773786"/>
                  <a:gd name="connsiteY46" fmla="*/ 2570671 h 3166901"/>
                  <a:gd name="connsiteX47" fmla="*/ 569343 w 2773786"/>
                  <a:gd name="connsiteY47" fmla="*/ 2596551 h 3166901"/>
                  <a:gd name="connsiteX48" fmla="*/ 621102 w 2773786"/>
                  <a:gd name="connsiteY48" fmla="*/ 2622430 h 3166901"/>
                  <a:gd name="connsiteX49" fmla="*/ 655607 w 2773786"/>
                  <a:gd name="connsiteY49" fmla="*/ 2631056 h 3166901"/>
                  <a:gd name="connsiteX50" fmla="*/ 681486 w 2773786"/>
                  <a:gd name="connsiteY50" fmla="*/ 2648309 h 3166901"/>
                  <a:gd name="connsiteX51" fmla="*/ 854015 w 2773786"/>
                  <a:gd name="connsiteY51" fmla="*/ 2648309 h 3166901"/>
                  <a:gd name="connsiteX52" fmla="*/ 940279 w 2773786"/>
                  <a:gd name="connsiteY52" fmla="*/ 2656936 h 3166901"/>
                  <a:gd name="connsiteX53" fmla="*/ 1069675 w 2773786"/>
                  <a:gd name="connsiteY53" fmla="*/ 2665562 h 3166901"/>
                  <a:gd name="connsiteX54" fmla="*/ 1130060 w 2773786"/>
                  <a:gd name="connsiteY54" fmla="*/ 2682815 h 3166901"/>
                  <a:gd name="connsiteX55" fmla="*/ 1155939 w 2773786"/>
                  <a:gd name="connsiteY55" fmla="*/ 2717321 h 3166901"/>
                  <a:gd name="connsiteX56" fmla="*/ 1181818 w 2773786"/>
                  <a:gd name="connsiteY56" fmla="*/ 2734573 h 3166901"/>
                  <a:gd name="connsiteX57" fmla="*/ 1216324 w 2773786"/>
                  <a:gd name="connsiteY57" fmla="*/ 2760453 h 3166901"/>
                  <a:gd name="connsiteX58" fmla="*/ 1233577 w 2773786"/>
                  <a:gd name="connsiteY58" fmla="*/ 2786332 h 3166901"/>
                  <a:gd name="connsiteX59" fmla="*/ 1285335 w 2773786"/>
                  <a:gd name="connsiteY59" fmla="*/ 2820838 h 3166901"/>
                  <a:gd name="connsiteX60" fmla="*/ 1319841 w 2773786"/>
                  <a:gd name="connsiteY60" fmla="*/ 2872596 h 3166901"/>
                  <a:gd name="connsiteX61" fmla="*/ 1328468 w 2773786"/>
                  <a:gd name="connsiteY61" fmla="*/ 2898475 h 3166901"/>
                  <a:gd name="connsiteX62" fmla="*/ 1354347 w 2773786"/>
                  <a:gd name="connsiteY62" fmla="*/ 2924355 h 3166901"/>
                  <a:gd name="connsiteX63" fmla="*/ 1406105 w 2773786"/>
                  <a:gd name="connsiteY63" fmla="*/ 2984739 h 3166901"/>
                  <a:gd name="connsiteX64" fmla="*/ 1475117 w 2773786"/>
                  <a:gd name="connsiteY64" fmla="*/ 3036498 h 3166901"/>
                  <a:gd name="connsiteX65" fmla="*/ 1509622 w 2773786"/>
                  <a:gd name="connsiteY65" fmla="*/ 3045124 h 3166901"/>
                  <a:gd name="connsiteX66" fmla="*/ 1535502 w 2773786"/>
                  <a:gd name="connsiteY66" fmla="*/ 3062377 h 3166901"/>
                  <a:gd name="connsiteX67" fmla="*/ 1552754 w 2773786"/>
                  <a:gd name="connsiteY67" fmla="*/ 3088256 h 3166901"/>
                  <a:gd name="connsiteX68" fmla="*/ 1613139 w 2773786"/>
                  <a:gd name="connsiteY68" fmla="*/ 3105509 h 3166901"/>
                  <a:gd name="connsiteX69" fmla="*/ 1656271 w 2773786"/>
                  <a:gd name="connsiteY69" fmla="*/ 3122762 h 3166901"/>
                  <a:gd name="connsiteX70" fmla="*/ 1966822 w 2773786"/>
                  <a:gd name="connsiteY70" fmla="*/ 3148641 h 3166901"/>
                  <a:gd name="connsiteX71" fmla="*/ 2027207 w 2773786"/>
                  <a:gd name="connsiteY71" fmla="*/ 3114136 h 3166901"/>
                  <a:gd name="connsiteX72" fmla="*/ 2053086 w 2773786"/>
                  <a:gd name="connsiteY72" fmla="*/ 3096883 h 3166901"/>
                  <a:gd name="connsiteX73" fmla="*/ 2078966 w 2773786"/>
                  <a:gd name="connsiteY73" fmla="*/ 3105509 h 3166901"/>
                  <a:gd name="connsiteX74" fmla="*/ 2096218 w 2773786"/>
                  <a:gd name="connsiteY74" fmla="*/ 3079630 h 3166901"/>
                  <a:gd name="connsiteX75" fmla="*/ 2156603 w 2773786"/>
                  <a:gd name="connsiteY75" fmla="*/ 3027871 h 3166901"/>
                  <a:gd name="connsiteX76" fmla="*/ 2216988 w 2773786"/>
                  <a:gd name="connsiteY76" fmla="*/ 2950234 h 3166901"/>
                  <a:gd name="connsiteX77" fmla="*/ 2242868 w 2773786"/>
                  <a:gd name="connsiteY77" fmla="*/ 2915728 h 3166901"/>
                  <a:gd name="connsiteX78" fmla="*/ 2320505 w 2773786"/>
                  <a:gd name="connsiteY78" fmla="*/ 2863970 h 3166901"/>
                  <a:gd name="connsiteX79" fmla="*/ 2355011 w 2773786"/>
                  <a:gd name="connsiteY79" fmla="*/ 2846717 h 3166901"/>
                  <a:gd name="connsiteX80" fmla="*/ 2380890 w 2773786"/>
                  <a:gd name="connsiteY80" fmla="*/ 2820838 h 3166901"/>
                  <a:gd name="connsiteX81" fmla="*/ 2406769 w 2773786"/>
                  <a:gd name="connsiteY81" fmla="*/ 2803585 h 3166901"/>
                  <a:gd name="connsiteX82" fmla="*/ 2493034 w 2773786"/>
                  <a:gd name="connsiteY82" fmla="*/ 2734573 h 3166901"/>
                  <a:gd name="connsiteX83" fmla="*/ 2544792 w 2773786"/>
                  <a:gd name="connsiteY83" fmla="*/ 2674188 h 3166901"/>
                  <a:gd name="connsiteX84" fmla="*/ 2570671 w 2773786"/>
                  <a:gd name="connsiteY84" fmla="*/ 2656936 h 3166901"/>
                  <a:gd name="connsiteX85" fmla="*/ 2596551 w 2773786"/>
                  <a:gd name="connsiteY85" fmla="*/ 2622430 h 3166901"/>
                  <a:gd name="connsiteX86" fmla="*/ 2605177 w 2773786"/>
                  <a:gd name="connsiteY86" fmla="*/ 2587924 h 3166901"/>
                  <a:gd name="connsiteX87" fmla="*/ 2613803 w 2773786"/>
                  <a:gd name="connsiteY87" fmla="*/ 2562045 h 3166901"/>
                  <a:gd name="connsiteX88" fmla="*/ 2631056 w 2773786"/>
                  <a:gd name="connsiteY88" fmla="*/ 2527539 h 3166901"/>
                  <a:gd name="connsiteX89" fmla="*/ 2656935 w 2773786"/>
                  <a:gd name="connsiteY89" fmla="*/ 2458528 h 3166901"/>
                  <a:gd name="connsiteX90" fmla="*/ 2674188 w 2773786"/>
                  <a:gd name="connsiteY90" fmla="*/ 2311879 h 3166901"/>
                  <a:gd name="connsiteX91" fmla="*/ 2682815 w 2773786"/>
                  <a:gd name="connsiteY91" fmla="*/ 2242868 h 3166901"/>
                  <a:gd name="connsiteX92" fmla="*/ 2691441 w 2773786"/>
                  <a:gd name="connsiteY92" fmla="*/ 2104845 h 3166901"/>
                  <a:gd name="connsiteX93" fmla="*/ 2708694 w 2773786"/>
                  <a:gd name="connsiteY93" fmla="*/ 2018581 h 3166901"/>
                  <a:gd name="connsiteX94" fmla="*/ 2717320 w 2773786"/>
                  <a:gd name="connsiteY94" fmla="*/ 1949570 h 3166901"/>
                  <a:gd name="connsiteX95" fmla="*/ 2725947 w 2773786"/>
                  <a:gd name="connsiteY95" fmla="*/ 1897811 h 3166901"/>
                  <a:gd name="connsiteX96" fmla="*/ 2717320 w 2773786"/>
                  <a:gd name="connsiteY96" fmla="*/ 1552755 h 3166901"/>
                  <a:gd name="connsiteX97" fmla="*/ 2717320 w 2773786"/>
                  <a:gd name="connsiteY97" fmla="*/ 1371600 h 3166901"/>
                  <a:gd name="connsiteX98" fmla="*/ 2682815 w 2773786"/>
                  <a:gd name="connsiteY98" fmla="*/ 733245 h 3166901"/>
                  <a:gd name="connsiteX99" fmla="*/ 2639683 w 2773786"/>
                  <a:gd name="connsiteY99" fmla="*/ 612475 h 3166901"/>
                  <a:gd name="connsiteX100" fmla="*/ 2631056 w 2773786"/>
                  <a:gd name="connsiteY100" fmla="*/ 577970 h 3166901"/>
                  <a:gd name="connsiteX101" fmla="*/ 2587924 w 2773786"/>
                  <a:gd name="connsiteY101" fmla="*/ 526211 h 3166901"/>
                  <a:gd name="connsiteX102" fmla="*/ 2570671 w 2773786"/>
                  <a:gd name="connsiteY102" fmla="*/ 500332 h 3166901"/>
                  <a:gd name="connsiteX103" fmla="*/ 2518913 w 2773786"/>
                  <a:gd name="connsiteY103" fmla="*/ 457200 h 3166901"/>
                  <a:gd name="connsiteX104" fmla="*/ 2484407 w 2773786"/>
                  <a:gd name="connsiteY104" fmla="*/ 422694 h 3166901"/>
                  <a:gd name="connsiteX105" fmla="*/ 2458528 w 2773786"/>
                  <a:gd name="connsiteY105" fmla="*/ 405441 h 3166901"/>
                  <a:gd name="connsiteX106" fmla="*/ 2389517 w 2773786"/>
                  <a:gd name="connsiteY106" fmla="*/ 345056 h 3166901"/>
                  <a:gd name="connsiteX107" fmla="*/ 2320505 w 2773786"/>
                  <a:gd name="connsiteY107" fmla="*/ 336430 h 3166901"/>
                  <a:gd name="connsiteX108" fmla="*/ 2208362 w 2773786"/>
                  <a:gd name="connsiteY108" fmla="*/ 319177 h 3166901"/>
                  <a:gd name="connsiteX109" fmla="*/ 2147977 w 2773786"/>
                  <a:gd name="connsiteY109" fmla="*/ 310551 h 3166901"/>
                  <a:gd name="connsiteX110" fmla="*/ 2027207 w 2773786"/>
                  <a:gd name="connsiteY110" fmla="*/ 293298 h 3166901"/>
                  <a:gd name="connsiteX111" fmla="*/ 1949569 w 2773786"/>
                  <a:gd name="connsiteY111" fmla="*/ 284671 h 3166901"/>
                  <a:gd name="connsiteX112" fmla="*/ 1915064 w 2773786"/>
                  <a:gd name="connsiteY112" fmla="*/ 276045 h 3166901"/>
                  <a:gd name="connsiteX113" fmla="*/ 1854679 w 2773786"/>
                  <a:gd name="connsiteY113" fmla="*/ 258792 h 3166901"/>
                  <a:gd name="connsiteX114" fmla="*/ 1759788 w 2773786"/>
                  <a:gd name="connsiteY114" fmla="*/ 215660 h 3166901"/>
                  <a:gd name="connsiteX115" fmla="*/ 1708030 w 2773786"/>
                  <a:gd name="connsiteY115" fmla="*/ 189781 h 3166901"/>
                  <a:gd name="connsiteX116" fmla="*/ 1682151 w 2773786"/>
                  <a:gd name="connsiteY116" fmla="*/ 172528 h 3166901"/>
                  <a:gd name="connsiteX117" fmla="*/ 1630392 w 2773786"/>
                  <a:gd name="connsiteY117" fmla="*/ 155275 h 3166901"/>
                  <a:gd name="connsiteX118" fmla="*/ 1578634 w 2773786"/>
                  <a:gd name="connsiteY118" fmla="*/ 120770 h 3166901"/>
                  <a:gd name="connsiteX119" fmla="*/ 1526875 w 2773786"/>
                  <a:gd name="connsiteY119" fmla="*/ 112143 h 3166901"/>
                  <a:gd name="connsiteX120" fmla="*/ 1475117 w 2773786"/>
                  <a:gd name="connsiteY120" fmla="*/ 94890 h 3166901"/>
                  <a:gd name="connsiteX121" fmla="*/ 1440611 w 2773786"/>
                  <a:gd name="connsiteY121" fmla="*/ 86264 h 3166901"/>
                  <a:gd name="connsiteX122" fmla="*/ 1397479 w 2773786"/>
                  <a:gd name="connsiteY122" fmla="*/ 69011 h 3166901"/>
                  <a:gd name="connsiteX123" fmla="*/ 1259456 w 2773786"/>
                  <a:gd name="connsiteY123" fmla="*/ 43132 h 3166901"/>
                  <a:gd name="connsiteX124" fmla="*/ 1155939 w 2773786"/>
                  <a:gd name="connsiteY124" fmla="*/ 8626 h 3166901"/>
                  <a:gd name="connsiteX125" fmla="*/ 1104181 w 2773786"/>
                  <a:gd name="connsiteY125" fmla="*/ 0 h 3166901"/>
                  <a:gd name="connsiteX126" fmla="*/ 957532 w 2773786"/>
                  <a:gd name="connsiteY126" fmla="*/ 8626 h 3166901"/>
                  <a:gd name="connsiteX127" fmla="*/ 905773 w 2773786"/>
                  <a:gd name="connsiteY127" fmla="*/ 34505 h 3166901"/>
                  <a:gd name="connsiteX128" fmla="*/ 879894 w 2773786"/>
                  <a:gd name="connsiteY128" fmla="*/ 60385 h 3166901"/>
                  <a:gd name="connsiteX129" fmla="*/ 854015 w 2773786"/>
                  <a:gd name="connsiteY129" fmla="*/ 69011 h 3166901"/>
                  <a:gd name="connsiteX130" fmla="*/ 845388 w 2773786"/>
                  <a:gd name="connsiteY130" fmla="*/ 94890 h 3166901"/>
                  <a:gd name="connsiteX131" fmla="*/ 819509 w 2773786"/>
                  <a:gd name="connsiteY131" fmla="*/ 120770 h 31669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  <a:cxn ang="0">
                    <a:pos x="connsiteX102" y="connsiteY102"/>
                  </a:cxn>
                  <a:cxn ang="0">
                    <a:pos x="connsiteX103" y="connsiteY103"/>
                  </a:cxn>
                  <a:cxn ang="0">
                    <a:pos x="connsiteX104" y="connsiteY104"/>
                  </a:cxn>
                  <a:cxn ang="0">
                    <a:pos x="connsiteX105" y="connsiteY105"/>
                  </a:cxn>
                  <a:cxn ang="0">
                    <a:pos x="connsiteX106" y="connsiteY106"/>
                  </a:cxn>
                  <a:cxn ang="0">
                    <a:pos x="connsiteX107" y="connsiteY107"/>
                  </a:cxn>
                  <a:cxn ang="0">
                    <a:pos x="connsiteX108" y="connsiteY108"/>
                  </a:cxn>
                  <a:cxn ang="0">
                    <a:pos x="connsiteX109" y="connsiteY109"/>
                  </a:cxn>
                  <a:cxn ang="0">
                    <a:pos x="connsiteX110" y="connsiteY110"/>
                  </a:cxn>
                  <a:cxn ang="0">
                    <a:pos x="connsiteX111" y="connsiteY111"/>
                  </a:cxn>
                  <a:cxn ang="0">
                    <a:pos x="connsiteX112" y="connsiteY112"/>
                  </a:cxn>
                  <a:cxn ang="0">
                    <a:pos x="connsiteX113" y="connsiteY113"/>
                  </a:cxn>
                  <a:cxn ang="0">
                    <a:pos x="connsiteX114" y="connsiteY114"/>
                  </a:cxn>
                  <a:cxn ang="0">
                    <a:pos x="connsiteX115" y="connsiteY115"/>
                  </a:cxn>
                  <a:cxn ang="0">
                    <a:pos x="connsiteX116" y="connsiteY116"/>
                  </a:cxn>
                  <a:cxn ang="0">
                    <a:pos x="connsiteX117" y="connsiteY117"/>
                  </a:cxn>
                  <a:cxn ang="0">
                    <a:pos x="connsiteX118" y="connsiteY118"/>
                  </a:cxn>
                  <a:cxn ang="0">
                    <a:pos x="connsiteX119" y="connsiteY119"/>
                  </a:cxn>
                  <a:cxn ang="0">
                    <a:pos x="connsiteX120" y="connsiteY120"/>
                  </a:cxn>
                  <a:cxn ang="0">
                    <a:pos x="connsiteX121" y="connsiteY121"/>
                  </a:cxn>
                  <a:cxn ang="0">
                    <a:pos x="connsiteX122" y="connsiteY122"/>
                  </a:cxn>
                  <a:cxn ang="0">
                    <a:pos x="connsiteX123" y="connsiteY123"/>
                  </a:cxn>
                  <a:cxn ang="0">
                    <a:pos x="connsiteX124" y="connsiteY124"/>
                  </a:cxn>
                  <a:cxn ang="0">
                    <a:pos x="connsiteX125" y="connsiteY125"/>
                  </a:cxn>
                  <a:cxn ang="0">
                    <a:pos x="connsiteX126" y="connsiteY126"/>
                  </a:cxn>
                  <a:cxn ang="0">
                    <a:pos x="connsiteX127" y="connsiteY127"/>
                  </a:cxn>
                  <a:cxn ang="0">
                    <a:pos x="connsiteX128" y="connsiteY128"/>
                  </a:cxn>
                  <a:cxn ang="0">
                    <a:pos x="connsiteX129" y="connsiteY129"/>
                  </a:cxn>
                  <a:cxn ang="0">
                    <a:pos x="connsiteX130" y="connsiteY130"/>
                  </a:cxn>
                  <a:cxn ang="0">
                    <a:pos x="connsiteX131" y="connsiteY131"/>
                  </a:cxn>
                </a:cxnLst>
                <a:rect l="l" t="t" r="r" b="b"/>
                <a:pathLst>
                  <a:path w="2773786" h="3166901">
                    <a:moveTo>
                      <a:pt x="957532" y="34505"/>
                    </a:moveTo>
                    <a:cubicBezTo>
                      <a:pt x="772267" y="127138"/>
                      <a:pt x="886492" y="68657"/>
                      <a:pt x="534837" y="267419"/>
                    </a:cubicBezTo>
                    <a:cubicBezTo>
                      <a:pt x="476270" y="300522"/>
                      <a:pt x="511753" y="286615"/>
                      <a:pt x="465826" y="301924"/>
                    </a:cubicBezTo>
                    <a:cubicBezTo>
                      <a:pt x="457200" y="310551"/>
                      <a:pt x="449319" y="319994"/>
                      <a:pt x="439947" y="327804"/>
                    </a:cubicBezTo>
                    <a:cubicBezTo>
                      <a:pt x="431983" y="334441"/>
                      <a:pt x="421399" y="337725"/>
                      <a:pt x="414068" y="345056"/>
                    </a:cubicBezTo>
                    <a:cubicBezTo>
                      <a:pt x="406737" y="352387"/>
                      <a:pt x="403562" y="363064"/>
                      <a:pt x="396815" y="370936"/>
                    </a:cubicBezTo>
                    <a:cubicBezTo>
                      <a:pt x="386229" y="383286"/>
                      <a:pt x="373020" y="393200"/>
                      <a:pt x="362309" y="405441"/>
                    </a:cubicBezTo>
                    <a:cubicBezTo>
                      <a:pt x="352841" y="416261"/>
                      <a:pt x="344050" y="427755"/>
                      <a:pt x="336430" y="439947"/>
                    </a:cubicBezTo>
                    <a:cubicBezTo>
                      <a:pt x="329614" y="450852"/>
                      <a:pt x="327410" y="464574"/>
                      <a:pt x="319177" y="474453"/>
                    </a:cubicBezTo>
                    <a:cubicBezTo>
                      <a:pt x="298350" y="499445"/>
                      <a:pt x="269685" y="517439"/>
                      <a:pt x="250166" y="543464"/>
                    </a:cubicBezTo>
                    <a:lnTo>
                      <a:pt x="224286" y="577970"/>
                    </a:lnTo>
                    <a:cubicBezTo>
                      <a:pt x="221411" y="589472"/>
                      <a:pt x="220330" y="601578"/>
                      <a:pt x="215660" y="612475"/>
                    </a:cubicBezTo>
                    <a:cubicBezTo>
                      <a:pt x="211576" y="622005"/>
                      <a:pt x="203442" y="629292"/>
                      <a:pt x="198407" y="638355"/>
                    </a:cubicBezTo>
                    <a:cubicBezTo>
                      <a:pt x="189039" y="655217"/>
                      <a:pt x="179947" y="672308"/>
                      <a:pt x="172528" y="690113"/>
                    </a:cubicBezTo>
                    <a:cubicBezTo>
                      <a:pt x="172518" y="690136"/>
                      <a:pt x="150966" y="754800"/>
                      <a:pt x="146649" y="767751"/>
                    </a:cubicBezTo>
                    <a:cubicBezTo>
                      <a:pt x="138345" y="792665"/>
                      <a:pt x="114567" y="823288"/>
                      <a:pt x="103517" y="845388"/>
                    </a:cubicBezTo>
                    <a:cubicBezTo>
                      <a:pt x="45701" y="961020"/>
                      <a:pt x="88337" y="912328"/>
                      <a:pt x="34505" y="966158"/>
                    </a:cubicBezTo>
                    <a:cubicBezTo>
                      <a:pt x="28754" y="977660"/>
                      <a:pt x="21767" y="988623"/>
                      <a:pt x="17252" y="1000664"/>
                    </a:cubicBezTo>
                    <a:cubicBezTo>
                      <a:pt x="13089" y="1011765"/>
                      <a:pt x="11883" y="1023770"/>
                      <a:pt x="8626" y="1035170"/>
                    </a:cubicBezTo>
                    <a:cubicBezTo>
                      <a:pt x="6128" y="1043913"/>
                      <a:pt x="2875" y="1052423"/>
                      <a:pt x="0" y="1061049"/>
                    </a:cubicBezTo>
                    <a:cubicBezTo>
                      <a:pt x="2875" y="1118558"/>
                      <a:pt x="3638" y="1176212"/>
                      <a:pt x="8626" y="1233577"/>
                    </a:cubicBezTo>
                    <a:cubicBezTo>
                      <a:pt x="9414" y="1242636"/>
                      <a:pt x="16555" y="1250390"/>
                      <a:pt x="17252" y="1259456"/>
                    </a:cubicBezTo>
                    <a:cubicBezTo>
                      <a:pt x="22329" y="1325459"/>
                      <a:pt x="20802" y="1391861"/>
                      <a:pt x="25879" y="1457864"/>
                    </a:cubicBezTo>
                    <a:cubicBezTo>
                      <a:pt x="26576" y="1466930"/>
                      <a:pt x="32007" y="1475000"/>
                      <a:pt x="34505" y="1483743"/>
                    </a:cubicBezTo>
                    <a:cubicBezTo>
                      <a:pt x="60580" y="1575005"/>
                      <a:pt x="19385" y="1447006"/>
                      <a:pt x="60385" y="1570007"/>
                    </a:cubicBezTo>
                    <a:cubicBezTo>
                      <a:pt x="60385" y="1570008"/>
                      <a:pt x="77636" y="1621765"/>
                      <a:pt x="77637" y="1621766"/>
                    </a:cubicBezTo>
                    <a:cubicBezTo>
                      <a:pt x="96539" y="1650118"/>
                      <a:pt x="94589" y="1642276"/>
                      <a:pt x="103517" y="1673524"/>
                    </a:cubicBezTo>
                    <a:cubicBezTo>
                      <a:pt x="106774" y="1684924"/>
                      <a:pt x="108886" y="1696630"/>
                      <a:pt x="112143" y="1708030"/>
                    </a:cubicBezTo>
                    <a:cubicBezTo>
                      <a:pt x="114641" y="1716773"/>
                      <a:pt x="118564" y="1725088"/>
                      <a:pt x="120769" y="1733909"/>
                    </a:cubicBezTo>
                    <a:cubicBezTo>
                      <a:pt x="124325" y="1748133"/>
                      <a:pt x="125840" y="1762817"/>
                      <a:pt x="129396" y="1777041"/>
                    </a:cubicBezTo>
                    <a:cubicBezTo>
                      <a:pt x="131601" y="1785863"/>
                      <a:pt x="136049" y="1794044"/>
                      <a:pt x="138022" y="1802921"/>
                    </a:cubicBezTo>
                    <a:cubicBezTo>
                      <a:pt x="141816" y="1819995"/>
                      <a:pt x="142855" y="1837605"/>
                      <a:pt x="146649" y="1854679"/>
                    </a:cubicBezTo>
                    <a:cubicBezTo>
                      <a:pt x="148622" y="1863555"/>
                      <a:pt x="152777" y="1871815"/>
                      <a:pt x="155275" y="1880558"/>
                    </a:cubicBezTo>
                    <a:cubicBezTo>
                      <a:pt x="158532" y="1891958"/>
                      <a:pt x="160332" y="1903758"/>
                      <a:pt x="163902" y="1915064"/>
                    </a:cubicBezTo>
                    <a:cubicBezTo>
                      <a:pt x="177593" y="1958419"/>
                      <a:pt x="192657" y="2001328"/>
                      <a:pt x="207034" y="2044460"/>
                    </a:cubicBezTo>
                    <a:cubicBezTo>
                      <a:pt x="210783" y="2055708"/>
                      <a:pt x="211257" y="2067958"/>
                      <a:pt x="215660" y="2078966"/>
                    </a:cubicBezTo>
                    <a:cubicBezTo>
                      <a:pt x="228564" y="2111225"/>
                      <a:pt x="245888" y="2141597"/>
                      <a:pt x="258792" y="2173856"/>
                    </a:cubicBezTo>
                    <a:cubicBezTo>
                      <a:pt x="263195" y="2184864"/>
                      <a:pt x="263015" y="2197354"/>
                      <a:pt x="267418" y="2208362"/>
                    </a:cubicBezTo>
                    <a:cubicBezTo>
                      <a:pt x="279200" y="2237816"/>
                      <a:pt x="302146" y="2276003"/>
                      <a:pt x="319177" y="2303253"/>
                    </a:cubicBezTo>
                    <a:cubicBezTo>
                      <a:pt x="324672" y="2312045"/>
                      <a:pt x="330935" y="2320340"/>
                      <a:pt x="336430" y="2329132"/>
                    </a:cubicBezTo>
                    <a:cubicBezTo>
                      <a:pt x="345316" y="2343350"/>
                      <a:pt x="353242" y="2358160"/>
                      <a:pt x="362309" y="2372264"/>
                    </a:cubicBezTo>
                    <a:cubicBezTo>
                      <a:pt x="379128" y="2398427"/>
                      <a:pt x="414068" y="2449902"/>
                      <a:pt x="414068" y="2449902"/>
                    </a:cubicBezTo>
                    <a:cubicBezTo>
                      <a:pt x="416943" y="2458528"/>
                      <a:pt x="416873" y="2468796"/>
                      <a:pt x="422694" y="2475781"/>
                    </a:cubicBezTo>
                    <a:cubicBezTo>
                      <a:pt x="431898" y="2486826"/>
                      <a:pt x="446284" y="2492303"/>
                      <a:pt x="457200" y="2501660"/>
                    </a:cubicBezTo>
                    <a:cubicBezTo>
                      <a:pt x="466463" y="2509599"/>
                      <a:pt x="475269" y="2518167"/>
                      <a:pt x="483079" y="2527539"/>
                    </a:cubicBezTo>
                    <a:cubicBezTo>
                      <a:pt x="489716" y="2535504"/>
                      <a:pt x="491540" y="2547924"/>
                      <a:pt x="500332" y="2553419"/>
                    </a:cubicBezTo>
                    <a:cubicBezTo>
                      <a:pt x="515754" y="2563057"/>
                      <a:pt x="552090" y="2570671"/>
                      <a:pt x="552090" y="2570671"/>
                    </a:cubicBezTo>
                    <a:cubicBezTo>
                      <a:pt x="557841" y="2579298"/>
                      <a:pt x="562012" y="2589220"/>
                      <a:pt x="569343" y="2596551"/>
                    </a:cubicBezTo>
                    <a:cubicBezTo>
                      <a:pt x="584467" y="2611675"/>
                      <a:pt x="601456" y="2616817"/>
                      <a:pt x="621102" y="2622430"/>
                    </a:cubicBezTo>
                    <a:cubicBezTo>
                      <a:pt x="632502" y="2625687"/>
                      <a:pt x="644105" y="2628181"/>
                      <a:pt x="655607" y="2631056"/>
                    </a:cubicBezTo>
                    <a:cubicBezTo>
                      <a:pt x="664233" y="2636807"/>
                      <a:pt x="671276" y="2646507"/>
                      <a:pt x="681486" y="2648309"/>
                    </a:cubicBezTo>
                    <a:cubicBezTo>
                      <a:pt x="777393" y="2665234"/>
                      <a:pt x="780782" y="2660515"/>
                      <a:pt x="854015" y="2648309"/>
                    </a:cubicBezTo>
                    <a:cubicBezTo>
                      <a:pt x="882770" y="2651185"/>
                      <a:pt x="911473" y="2654631"/>
                      <a:pt x="940279" y="2656936"/>
                    </a:cubicBezTo>
                    <a:cubicBezTo>
                      <a:pt x="983369" y="2660383"/>
                      <a:pt x="1026685" y="2661037"/>
                      <a:pt x="1069675" y="2665562"/>
                    </a:cubicBezTo>
                    <a:cubicBezTo>
                      <a:pt x="1085512" y="2667229"/>
                      <a:pt x="1114018" y="2677467"/>
                      <a:pt x="1130060" y="2682815"/>
                    </a:cubicBezTo>
                    <a:cubicBezTo>
                      <a:pt x="1138686" y="2694317"/>
                      <a:pt x="1145773" y="2707155"/>
                      <a:pt x="1155939" y="2717321"/>
                    </a:cubicBezTo>
                    <a:cubicBezTo>
                      <a:pt x="1163270" y="2724652"/>
                      <a:pt x="1173382" y="2728547"/>
                      <a:pt x="1181818" y="2734573"/>
                    </a:cubicBezTo>
                    <a:cubicBezTo>
                      <a:pt x="1193518" y="2742930"/>
                      <a:pt x="1206158" y="2750287"/>
                      <a:pt x="1216324" y="2760453"/>
                    </a:cubicBezTo>
                    <a:cubicBezTo>
                      <a:pt x="1223655" y="2767784"/>
                      <a:pt x="1225775" y="2779505"/>
                      <a:pt x="1233577" y="2786332"/>
                    </a:cubicBezTo>
                    <a:cubicBezTo>
                      <a:pt x="1249182" y="2799986"/>
                      <a:pt x="1285335" y="2820838"/>
                      <a:pt x="1285335" y="2820838"/>
                    </a:cubicBezTo>
                    <a:cubicBezTo>
                      <a:pt x="1296837" y="2838091"/>
                      <a:pt x="1313283" y="2852925"/>
                      <a:pt x="1319841" y="2872596"/>
                    </a:cubicBezTo>
                    <a:cubicBezTo>
                      <a:pt x="1322717" y="2881222"/>
                      <a:pt x="1323424" y="2890909"/>
                      <a:pt x="1328468" y="2898475"/>
                    </a:cubicBezTo>
                    <a:cubicBezTo>
                      <a:pt x="1335235" y="2908626"/>
                      <a:pt x="1346408" y="2915092"/>
                      <a:pt x="1354347" y="2924355"/>
                    </a:cubicBezTo>
                    <a:cubicBezTo>
                      <a:pt x="1381258" y="2955751"/>
                      <a:pt x="1375395" y="2959613"/>
                      <a:pt x="1406105" y="2984739"/>
                    </a:cubicBezTo>
                    <a:cubicBezTo>
                      <a:pt x="1428360" y="3002948"/>
                      <a:pt x="1447221" y="3029524"/>
                      <a:pt x="1475117" y="3036498"/>
                    </a:cubicBezTo>
                    <a:lnTo>
                      <a:pt x="1509622" y="3045124"/>
                    </a:lnTo>
                    <a:cubicBezTo>
                      <a:pt x="1518249" y="3050875"/>
                      <a:pt x="1528171" y="3055046"/>
                      <a:pt x="1535502" y="3062377"/>
                    </a:cubicBezTo>
                    <a:cubicBezTo>
                      <a:pt x="1542833" y="3069708"/>
                      <a:pt x="1544658" y="3081779"/>
                      <a:pt x="1552754" y="3088256"/>
                    </a:cubicBezTo>
                    <a:cubicBezTo>
                      <a:pt x="1558690" y="3093005"/>
                      <a:pt x="1610479" y="3104622"/>
                      <a:pt x="1613139" y="3105509"/>
                    </a:cubicBezTo>
                    <a:cubicBezTo>
                      <a:pt x="1627829" y="3110406"/>
                      <a:pt x="1641718" y="3117470"/>
                      <a:pt x="1656271" y="3122762"/>
                    </a:cubicBezTo>
                    <a:cubicBezTo>
                      <a:pt x="1777651" y="3166901"/>
                      <a:pt x="1748046" y="3141349"/>
                      <a:pt x="1966822" y="3148641"/>
                    </a:cubicBezTo>
                    <a:cubicBezTo>
                      <a:pt x="2029882" y="3106602"/>
                      <a:pt x="1950586" y="3157919"/>
                      <a:pt x="2027207" y="3114136"/>
                    </a:cubicBezTo>
                    <a:cubicBezTo>
                      <a:pt x="2036209" y="3108992"/>
                      <a:pt x="2044460" y="3102634"/>
                      <a:pt x="2053086" y="3096883"/>
                    </a:cubicBezTo>
                    <a:cubicBezTo>
                      <a:pt x="2061713" y="3099758"/>
                      <a:pt x="2070523" y="3108886"/>
                      <a:pt x="2078966" y="3105509"/>
                    </a:cubicBezTo>
                    <a:cubicBezTo>
                      <a:pt x="2088592" y="3101659"/>
                      <a:pt x="2089471" y="3087502"/>
                      <a:pt x="2096218" y="3079630"/>
                    </a:cubicBezTo>
                    <a:cubicBezTo>
                      <a:pt x="2124108" y="3047091"/>
                      <a:pt x="2126079" y="3048221"/>
                      <a:pt x="2156603" y="3027871"/>
                    </a:cubicBezTo>
                    <a:cubicBezTo>
                      <a:pt x="2232330" y="2914283"/>
                      <a:pt x="2156176" y="3021180"/>
                      <a:pt x="2216988" y="2950234"/>
                    </a:cubicBezTo>
                    <a:cubicBezTo>
                      <a:pt x="2226345" y="2939318"/>
                      <a:pt x="2232122" y="2925280"/>
                      <a:pt x="2242868" y="2915728"/>
                    </a:cubicBezTo>
                    <a:cubicBezTo>
                      <a:pt x="2242878" y="2915719"/>
                      <a:pt x="2307559" y="2872600"/>
                      <a:pt x="2320505" y="2863970"/>
                    </a:cubicBezTo>
                    <a:cubicBezTo>
                      <a:pt x="2331205" y="2856837"/>
                      <a:pt x="2344547" y="2854191"/>
                      <a:pt x="2355011" y="2846717"/>
                    </a:cubicBezTo>
                    <a:cubicBezTo>
                      <a:pt x="2364938" y="2839626"/>
                      <a:pt x="2371518" y="2828648"/>
                      <a:pt x="2380890" y="2820838"/>
                    </a:cubicBezTo>
                    <a:cubicBezTo>
                      <a:pt x="2388855" y="2814201"/>
                      <a:pt x="2398551" y="2809906"/>
                      <a:pt x="2406769" y="2803585"/>
                    </a:cubicBezTo>
                    <a:cubicBezTo>
                      <a:pt x="2435957" y="2781133"/>
                      <a:pt x="2464279" y="2757577"/>
                      <a:pt x="2493034" y="2734573"/>
                    </a:cubicBezTo>
                    <a:cubicBezTo>
                      <a:pt x="2596097" y="2652123"/>
                      <a:pt x="2479490" y="2739490"/>
                      <a:pt x="2544792" y="2674188"/>
                    </a:cubicBezTo>
                    <a:cubicBezTo>
                      <a:pt x="2552123" y="2666857"/>
                      <a:pt x="2562045" y="2662687"/>
                      <a:pt x="2570671" y="2656936"/>
                    </a:cubicBezTo>
                    <a:cubicBezTo>
                      <a:pt x="2579298" y="2645434"/>
                      <a:pt x="2590121" y="2635290"/>
                      <a:pt x="2596551" y="2622430"/>
                    </a:cubicBezTo>
                    <a:cubicBezTo>
                      <a:pt x="2601853" y="2611826"/>
                      <a:pt x="2601920" y="2599324"/>
                      <a:pt x="2605177" y="2587924"/>
                    </a:cubicBezTo>
                    <a:cubicBezTo>
                      <a:pt x="2607675" y="2579181"/>
                      <a:pt x="2610221" y="2570403"/>
                      <a:pt x="2613803" y="2562045"/>
                    </a:cubicBezTo>
                    <a:cubicBezTo>
                      <a:pt x="2618869" y="2550225"/>
                      <a:pt x="2626541" y="2539580"/>
                      <a:pt x="2631056" y="2527539"/>
                    </a:cubicBezTo>
                    <a:cubicBezTo>
                      <a:pt x="2666297" y="2433566"/>
                      <a:pt x="2608897" y="2554610"/>
                      <a:pt x="2656935" y="2458528"/>
                    </a:cubicBezTo>
                    <a:cubicBezTo>
                      <a:pt x="2674021" y="2373105"/>
                      <a:pt x="2660406" y="2449699"/>
                      <a:pt x="2674188" y="2311879"/>
                    </a:cubicBezTo>
                    <a:cubicBezTo>
                      <a:pt x="2676495" y="2288811"/>
                      <a:pt x="2679939" y="2265872"/>
                      <a:pt x="2682815" y="2242868"/>
                    </a:cubicBezTo>
                    <a:cubicBezTo>
                      <a:pt x="2685690" y="2196860"/>
                      <a:pt x="2687267" y="2150753"/>
                      <a:pt x="2691441" y="2104845"/>
                    </a:cubicBezTo>
                    <a:cubicBezTo>
                      <a:pt x="2699034" y="2021327"/>
                      <a:pt x="2697849" y="2083657"/>
                      <a:pt x="2708694" y="2018581"/>
                    </a:cubicBezTo>
                    <a:cubicBezTo>
                      <a:pt x="2712505" y="1995714"/>
                      <a:pt x="2714041" y="1972520"/>
                      <a:pt x="2717320" y="1949570"/>
                    </a:cubicBezTo>
                    <a:cubicBezTo>
                      <a:pt x="2719794" y="1932255"/>
                      <a:pt x="2723071" y="1915064"/>
                      <a:pt x="2725947" y="1897811"/>
                    </a:cubicBezTo>
                    <a:cubicBezTo>
                      <a:pt x="2723071" y="1782792"/>
                      <a:pt x="2717320" y="1667810"/>
                      <a:pt x="2717320" y="1552755"/>
                    </a:cubicBezTo>
                    <a:cubicBezTo>
                      <a:pt x="2717320" y="1361008"/>
                      <a:pt x="2743943" y="1451462"/>
                      <a:pt x="2717320" y="1371600"/>
                    </a:cubicBezTo>
                    <a:cubicBezTo>
                      <a:pt x="2699619" y="760899"/>
                      <a:pt x="2773786" y="960671"/>
                      <a:pt x="2682815" y="733245"/>
                    </a:cubicBezTo>
                    <a:cubicBezTo>
                      <a:pt x="2669959" y="656118"/>
                      <a:pt x="2682010" y="697131"/>
                      <a:pt x="2639683" y="612475"/>
                    </a:cubicBezTo>
                    <a:cubicBezTo>
                      <a:pt x="2634381" y="601871"/>
                      <a:pt x="2635726" y="588867"/>
                      <a:pt x="2631056" y="577970"/>
                    </a:cubicBezTo>
                    <a:cubicBezTo>
                      <a:pt x="2619716" y="551511"/>
                      <a:pt x="2606214" y="548159"/>
                      <a:pt x="2587924" y="526211"/>
                    </a:cubicBezTo>
                    <a:cubicBezTo>
                      <a:pt x="2581287" y="518246"/>
                      <a:pt x="2577308" y="508297"/>
                      <a:pt x="2570671" y="500332"/>
                    </a:cubicBezTo>
                    <a:cubicBezTo>
                      <a:pt x="2533280" y="455463"/>
                      <a:pt x="2558496" y="491128"/>
                      <a:pt x="2518913" y="457200"/>
                    </a:cubicBezTo>
                    <a:cubicBezTo>
                      <a:pt x="2506563" y="446614"/>
                      <a:pt x="2496757" y="433280"/>
                      <a:pt x="2484407" y="422694"/>
                    </a:cubicBezTo>
                    <a:cubicBezTo>
                      <a:pt x="2476535" y="415947"/>
                      <a:pt x="2466400" y="412188"/>
                      <a:pt x="2458528" y="405441"/>
                    </a:cubicBezTo>
                    <a:cubicBezTo>
                      <a:pt x="2444441" y="393367"/>
                      <a:pt x="2410000" y="351884"/>
                      <a:pt x="2389517" y="345056"/>
                    </a:cubicBezTo>
                    <a:cubicBezTo>
                      <a:pt x="2367524" y="337725"/>
                      <a:pt x="2343485" y="339494"/>
                      <a:pt x="2320505" y="336430"/>
                    </a:cubicBezTo>
                    <a:cubicBezTo>
                      <a:pt x="2226667" y="323919"/>
                      <a:pt x="2294058" y="332361"/>
                      <a:pt x="2208362" y="319177"/>
                    </a:cubicBezTo>
                    <a:cubicBezTo>
                      <a:pt x="2188266" y="316085"/>
                      <a:pt x="2168105" y="313426"/>
                      <a:pt x="2147977" y="310551"/>
                    </a:cubicBezTo>
                    <a:cubicBezTo>
                      <a:pt x="2090807" y="291493"/>
                      <a:pt x="2135206" y="304098"/>
                      <a:pt x="2027207" y="293298"/>
                    </a:cubicBezTo>
                    <a:cubicBezTo>
                      <a:pt x="2001298" y="290707"/>
                      <a:pt x="1975448" y="287547"/>
                      <a:pt x="1949569" y="284671"/>
                    </a:cubicBezTo>
                    <a:cubicBezTo>
                      <a:pt x="1938067" y="281796"/>
                      <a:pt x="1926463" y="279302"/>
                      <a:pt x="1915064" y="276045"/>
                    </a:cubicBezTo>
                    <a:cubicBezTo>
                      <a:pt x="1828405" y="251286"/>
                      <a:pt x="1962590" y="285771"/>
                      <a:pt x="1854679" y="258792"/>
                    </a:cubicBezTo>
                    <a:cubicBezTo>
                      <a:pt x="1686480" y="162680"/>
                      <a:pt x="1866658" y="258408"/>
                      <a:pt x="1759788" y="215660"/>
                    </a:cubicBezTo>
                    <a:cubicBezTo>
                      <a:pt x="1741879" y="208496"/>
                      <a:pt x="1724892" y="199149"/>
                      <a:pt x="1708030" y="189781"/>
                    </a:cubicBezTo>
                    <a:cubicBezTo>
                      <a:pt x="1698967" y="184746"/>
                      <a:pt x="1691625" y="176739"/>
                      <a:pt x="1682151" y="172528"/>
                    </a:cubicBezTo>
                    <a:cubicBezTo>
                      <a:pt x="1665532" y="165142"/>
                      <a:pt x="1645524" y="165363"/>
                      <a:pt x="1630392" y="155275"/>
                    </a:cubicBezTo>
                    <a:cubicBezTo>
                      <a:pt x="1613139" y="143773"/>
                      <a:pt x="1597774" y="128745"/>
                      <a:pt x="1578634" y="120770"/>
                    </a:cubicBezTo>
                    <a:cubicBezTo>
                      <a:pt x="1562488" y="114043"/>
                      <a:pt x="1543844" y="116385"/>
                      <a:pt x="1526875" y="112143"/>
                    </a:cubicBezTo>
                    <a:cubicBezTo>
                      <a:pt x="1509232" y="107732"/>
                      <a:pt x="1492760" y="99300"/>
                      <a:pt x="1475117" y="94890"/>
                    </a:cubicBezTo>
                    <a:cubicBezTo>
                      <a:pt x="1463615" y="92015"/>
                      <a:pt x="1451859" y="90013"/>
                      <a:pt x="1440611" y="86264"/>
                    </a:cubicBezTo>
                    <a:cubicBezTo>
                      <a:pt x="1425921" y="81367"/>
                      <a:pt x="1412441" y="73001"/>
                      <a:pt x="1397479" y="69011"/>
                    </a:cubicBezTo>
                    <a:cubicBezTo>
                      <a:pt x="1362999" y="59816"/>
                      <a:pt x="1299022" y="49726"/>
                      <a:pt x="1259456" y="43132"/>
                    </a:cubicBezTo>
                    <a:lnTo>
                      <a:pt x="1155939" y="8626"/>
                    </a:lnTo>
                    <a:cubicBezTo>
                      <a:pt x="1139346" y="3095"/>
                      <a:pt x="1121434" y="2875"/>
                      <a:pt x="1104181" y="0"/>
                    </a:cubicBezTo>
                    <a:cubicBezTo>
                      <a:pt x="1055298" y="2875"/>
                      <a:pt x="1006256" y="3754"/>
                      <a:pt x="957532" y="8626"/>
                    </a:cubicBezTo>
                    <a:cubicBezTo>
                      <a:pt x="939849" y="10394"/>
                      <a:pt x="918659" y="23767"/>
                      <a:pt x="905773" y="34505"/>
                    </a:cubicBezTo>
                    <a:cubicBezTo>
                      <a:pt x="896401" y="42315"/>
                      <a:pt x="890045" y="53618"/>
                      <a:pt x="879894" y="60385"/>
                    </a:cubicBezTo>
                    <a:cubicBezTo>
                      <a:pt x="872328" y="65429"/>
                      <a:pt x="862641" y="66136"/>
                      <a:pt x="854015" y="69011"/>
                    </a:cubicBezTo>
                    <a:cubicBezTo>
                      <a:pt x="851139" y="77637"/>
                      <a:pt x="851068" y="87790"/>
                      <a:pt x="845388" y="94890"/>
                    </a:cubicBezTo>
                    <a:cubicBezTo>
                      <a:pt x="817116" y="130229"/>
                      <a:pt x="819509" y="97201"/>
                      <a:pt x="819509" y="120770"/>
                    </a:cubicBezTo>
                  </a:path>
                </a:pathLst>
              </a:custGeom>
              <a:ln>
                <a:solidFill>
                  <a:srgbClr val="7030A0"/>
                </a:solidFill>
                <a:prstDash val="dash"/>
              </a:ln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pt-BR" dirty="0">
                  <a:solidFill>
                    <a:srgbClr val="990000"/>
                  </a:solidFill>
                </a:endParaRPr>
              </a:p>
            </p:txBody>
          </p:sp>
        </p:grpSp>
      </p:grpSp>
      <p:sp>
        <p:nvSpPr>
          <p:cNvPr id="19" name="CaixaDeTexto 18"/>
          <p:cNvSpPr txBox="1"/>
          <p:nvPr/>
        </p:nvSpPr>
        <p:spPr>
          <a:xfrm>
            <a:off x="1187624" y="313606"/>
            <a:ext cx="6624736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>
                <a:solidFill>
                  <a:schemeClr val="bg1"/>
                </a:solidFill>
                <a:latin typeface="+mn-lt"/>
              </a:rPr>
              <a:t>Oncocercose</a:t>
            </a:r>
            <a:endParaRPr lang="pt-BR" sz="36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64258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aixaDeTexto 11"/>
          <p:cNvSpPr txBox="1"/>
          <p:nvPr/>
        </p:nvSpPr>
        <p:spPr>
          <a:xfrm>
            <a:off x="323528" y="1196752"/>
            <a:ext cx="8424936" cy="52860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latin typeface="+mn-lt"/>
              </a:rPr>
              <a:t>Em fase de pré-eliminação.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latin typeface="+mn-lt"/>
              </a:rPr>
              <a:t>Não há registros de casos sintomáticos no Brasil entre o período de 2000 a 2018.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latin typeface="+mn-lt"/>
              </a:rPr>
              <a:t>Apenas uma proporção de portadores assintomáticos de </a:t>
            </a:r>
            <a:r>
              <a:rPr lang="pt-BR" sz="2400" b="1" dirty="0" err="1">
                <a:latin typeface="+mn-lt"/>
              </a:rPr>
              <a:t>microfilárias</a:t>
            </a:r>
            <a:r>
              <a:rPr lang="pt-BR" sz="2400" b="1" dirty="0">
                <a:latin typeface="+mn-lt"/>
              </a:rPr>
              <a:t> na pele, com baixas densidades da </a:t>
            </a:r>
            <a:r>
              <a:rPr lang="pt-BR" sz="2400" b="1" dirty="0" err="1">
                <a:latin typeface="+mn-lt"/>
              </a:rPr>
              <a:t>parasitemia</a:t>
            </a:r>
            <a:r>
              <a:rPr lang="pt-BR" sz="2400" b="1" dirty="0">
                <a:latin typeface="+mn-lt"/>
              </a:rPr>
              <a:t> detectada nas áreas-sentinela (média de 20% em 2003, 15% em 2007, 4% em 2012 e de 2,5% em 2016).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1900" b="1" dirty="0">
                <a:latin typeface="+mn-lt"/>
              </a:rPr>
              <a:t>resultados se referem a áreas de maior risco, no epicentro da área endêmica, correspondendo em sua maior parte a zonas </a:t>
            </a:r>
            <a:r>
              <a:rPr lang="pt-BR" sz="1900" b="1" dirty="0" err="1">
                <a:latin typeface="+mn-lt"/>
              </a:rPr>
              <a:t>hiperendêmicas</a:t>
            </a:r>
            <a:r>
              <a:rPr lang="pt-BR" sz="1900" b="1" dirty="0">
                <a:latin typeface="+mn-lt"/>
              </a:rPr>
              <a:t>, no alto da Serra do Parima, na fronteira com a Venezuela.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1187624" y="313606"/>
            <a:ext cx="6624736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err="1">
                <a:solidFill>
                  <a:schemeClr val="bg1"/>
                </a:solidFill>
                <a:latin typeface="+mn-lt"/>
              </a:rPr>
              <a:t>Oncocercose</a:t>
            </a:r>
            <a:endParaRPr lang="pt-BR" sz="36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27747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187624" y="313606"/>
            <a:ext cx="6624736" cy="646331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3600" b="1">
                <a:solidFill>
                  <a:schemeClr val="bg1"/>
                </a:solidFill>
                <a:latin typeface="+mn-lt"/>
              </a:rPr>
              <a:t>Oncocercose</a:t>
            </a:r>
            <a:endParaRPr lang="pt-BR" sz="36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39552" y="1484784"/>
            <a:ext cx="748883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latin typeface="+mn-lt"/>
              </a:rPr>
              <a:t>A vigilância tem sido realizada em intervalos de 4 anos: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latin typeface="+mn-lt"/>
              </a:rPr>
              <a:t>inquéritos parasitológicos (biópsias de pele) na população indígena </a:t>
            </a:r>
            <a:r>
              <a:rPr lang="pt-BR" sz="2400" b="1" dirty="0" err="1">
                <a:latin typeface="+mn-lt"/>
              </a:rPr>
              <a:t>Yanomami</a:t>
            </a:r>
            <a:r>
              <a:rPr lang="pt-BR" sz="2400" b="1" dirty="0">
                <a:latin typeface="+mn-lt"/>
              </a:rPr>
              <a:t>,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latin typeface="+mn-lt"/>
              </a:rPr>
              <a:t>inquéritos entomológicos,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latin typeface="+mn-lt"/>
              </a:rPr>
              <a:t> levantamento sorológico em crianças entre 1 e 10 anos de idade.</a:t>
            </a:r>
          </a:p>
        </p:txBody>
      </p:sp>
    </p:spTree>
    <p:extLst>
      <p:ext uri="{BB962C8B-B14F-4D97-AF65-F5344CB8AC3E}">
        <p14:creationId xmlns:p14="http://schemas.microsoft.com/office/powerpoint/2010/main" val="202132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EDFF35-5D62-4B40-ABEB-ED75AA45D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290862"/>
            <a:ext cx="7772400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+mn-lt"/>
              </a:rPr>
              <a:t>Como se define Doenças Tropicais Negligenciadas?</a:t>
            </a:r>
          </a:p>
        </p:txBody>
      </p:sp>
    </p:spTree>
    <p:extLst>
      <p:ext uri="{BB962C8B-B14F-4D97-AF65-F5344CB8AC3E}">
        <p14:creationId xmlns:p14="http://schemas.microsoft.com/office/powerpoint/2010/main" val="11969067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95D6F025-AE4F-4AF7-AFBE-1950083246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-18256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pt-BR" sz="3600" b="1" dirty="0">
                <a:latin typeface="+mn-lt"/>
              </a:rPr>
              <a:t>Fonte de dados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D683558C-643B-481B-B8C1-A0AE4F2C8B97}"/>
              </a:ext>
            </a:extLst>
          </p:cNvPr>
          <p:cNvSpPr/>
          <p:nvPr/>
        </p:nvSpPr>
        <p:spPr>
          <a:xfrm>
            <a:off x="467544" y="1280949"/>
            <a:ext cx="813690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C00000"/>
                </a:solidFill>
                <a:latin typeface="+mn-lt"/>
              </a:rPr>
              <a:t>NOTIFICAÇÃO COMPULSÓRIA, DE CASOS INDIVIDUAIS: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latin typeface="+mn-lt"/>
              </a:rPr>
              <a:t>Hanseníase, doença de Chagas aguda, leishmaniose visceral, leishmaniose tegumentar, raiva humana e esquistossomose em áreas não endêmicas.</a:t>
            </a:r>
            <a:endParaRPr lang="pt-BR" sz="2400" b="1" dirty="0">
              <a:solidFill>
                <a:srgbClr val="C00000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pt-BR" sz="2400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C00000"/>
                </a:solidFill>
                <a:latin typeface="+mn-lt"/>
              </a:rPr>
              <a:t>BUSCA ATIVA E/OU INQUÉRITOS POPULACIONAIS:</a:t>
            </a:r>
            <a:r>
              <a:rPr lang="pt-BR" sz="2000" b="1" dirty="0">
                <a:solidFill>
                  <a:srgbClr val="C00000"/>
                </a:solidFill>
                <a:latin typeface="+mn-lt"/>
              </a:rPr>
              <a:t>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latin typeface="+mn-lt"/>
              </a:rPr>
              <a:t>Tracoma, esquistossomose nas áreas endêmicas, </a:t>
            </a:r>
            <a:r>
              <a:rPr lang="pt-BR" sz="2400" b="1" dirty="0" err="1">
                <a:latin typeface="+mn-lt"/>
              </a:rPr>
              <a:t>filariose</a:t>
            </a:r>
            <a:r>
              <a:rPr lang="pt-BR" sz="2400" b="1" dirty="0">
                <a:latin typeface="+mn-lt"/>
              </a:rPr>
              <a:t> e </a:t>
            </a:r>
            <a:r>
              <a:rPr lang="pt-BR" sz="2400" b="1" dirty="0" err="1">
                <a:latin typeface="+mn-lt"/>
              </a:rPr>
              <a:t>oncocercose</a:t>
            </a:r>
            <a:r>
              <a:rPr lang="pt-BR" sz="2400" b="1" dirty="0">
                <a:latin typeface="+mn-lt"/>
              </a:rPr>
              <a:t>.</a:t>
            </a:r>
            <a:endParaRPr lang="pt-BR" sz="2400" b="1" dirty="0">
              <a:solidFill>
                <a:srgbClr val="C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196908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759842"/>
            <a:ext cx="8291264" cy="940966"/>
          </a:xfrm>
        </p:spPr>
        <p:txBody>
          <a:bodyPr>
            <a:normAutofit fontScale="90000"/>
          </a:bodyPr>
          <a:lstStyle/>
          <a:p>
            <a:pPr algn="ctr"/>
            <a:r>
              <a:rPr lang="pt-BR" b="1" dirty="0">
                <a:solidFill>
                  <a:srgbClr val="002060"/>
                </a:solidFill>
                <a:latin typeface="+mn-lt"/>
              </a:rPr>
              <a:t>Plano Integrado de Ações Estratégicas das DTN</a:t>
            </a:r>
            <a:endParaRPr lang="pt-BR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539552" y="1700808"/>
            <a:ext cx="81472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414142"/>
                </a:solidFill>
                <a:latin typeface="+mn-lt"/>
              </a:rPr>
              <a:t>Desde 2011, o país vem desenvolvendo o Plano Integrado de Ações Estratégicas de Eliminação da: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 err="1">
                <a:solidFill>
                  <a:srgbClr val="414142"/>
                </a:solidFill>
                <a:latin typeface="+mn-lt"/>
              </a:rPr>
              <a:t>Oncocercose</a:t>
            </a:r>
            <a:r>
              <a:rPr lang="pt-BR" sz="2400" b="1" dirty="0">
                <a:solidFill>
                  <a:srgbClr val="414142"/>
                </a:solidFill>
                <a:latin typeface="+mn-lt"/>
              </a:rPr>
              <a:t>, Esquistossomose, </a:t>
            </a:r>
            <a:r>
              <a:rPr lang="pt-BR" sz="2400" b="1" dirty="0" err="1">
                <a:solidFill>
                  <a:srgbClr val="414142"/>
                </a:solidFill>
                <a:latin typeface="+mn-lt"/>
              </a:rPr>
              <a:t>Filariose</a:t>
            </a:r>
            <a:r>
              <a:rPr lang="pt-BR" sz="2400" b="1" dirty="0">
                <a:solidFill>
                  <a:srgbClr val="414142"/>
                </a:solidFill>
                <a:latin typeface="+mn-lt"/>
              </a:rPr>
              <a:t> e </a:t>
            </a:r>
            <a:r>
              <a:rPr lang="pt-BR" sz="2400" b="1" dirty="0" err="1">
                <a:solidFill>
                  <a:srgbClr val="414142"/>
                </a:solidFill>
                <a:latin typeface="+mn-lt"/>
              </a:rPr>
              <a:t>Hanseniase</a:t>
            </a:r>
            <a:r>
              <a:rPr lang="pt-BR" sz="2400" b="1" dirty="0">
                <a:solidFill>
                  <a:srgbClr val="414142"/>
                </a:solidFill>
                <a:latin typeface="+mn-lt"/>
              </a:rPr>
              <a:t> como Problema de Saúde Publica,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414142"/>
                </a:solidFill>
                <a:latin typeface="+mn-lt"/>
              </a:rPr>
              <a:t>Tracoma como causa de Cegueira, e 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414142"/>
                </a:solidFill>
                <a:latin typeface="+mn-lt"/>
              </a:rPr>
              <a:t>Controle das Geohelmintíases</a:t>
            </a:r>
            <a:r>
              <a:rPr lang="pt-BR" dirty="0">
                <a:solidFill>
                  <a:srgbClr val="414142"/>
                </a:solidFill>
                <a:latin typeface="MyriadPro-Regular"/>
              </a:rPr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483505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ângulo 5">
            <a:extLst>
              <a:ext uri="{FF2B5EF4-FFF2-40B4-BE49-F238E27FC236}">
                <a16:creationId xmlns:a16="http://schemas.microsoft.com/office/drawing/2014/main" id="{D683558C-643B-481B-B8C1-A0AE4F2C8B97}"/>
              </a:ext>
            </a:extLst>
          </p:cNvPr>
          <p:cNvSpPr/>
          <p:nvPr/>
        </p:nvSpPr>
        <p:spPr>
          <a:xfrm>
            <a:off x="467544" y="1280949"/>
            <a:ext cx="8136904" cy="33701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C00000"/>
                </a:solidFill>
                <a:latin typeface="+mn-lt"/>
              </a:rPr>
              <a:t>Casos individuais: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latin typeface="+mn-lt"/>
              </a:rPr>
              <a:t>Hanseníase, doença de Chagas aguda, leishmaniose visceral, leishmaniose tegumentar</a:t>
            </a:r>
            <a:endParaRPr lang="pt-BR" sz="2400" b="1" dirty="0">
              <a:solidFill>
                <a:srgbClr val="C00000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endParaRPr lang="pt-BR" sz="2400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C00000"/>
                </a:solidFill>
                <a:latin typeface="+mn-lt"/>
              </a:rPr>
              <a:t>Tratamento em massa: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pt-BR" sz="2400" b="1" dirty="0">
                <a:latin typeface="+mn-lt"/>
              </a:rPr>
              <a:t>Tracoma, esquistossomose, filariose e oncocercose.</a:t>
            </a:r>
            <a:endParaRPr lang="pt-BR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8FF7DD34-3569-42ED-BFEA-7610C8D50D40}"/>
              </a:ext>
            </a:extLst>
          </p:cNvPr>
          <p:cNvSpPr txBox="1">
            <a:spLocks/>
          </p:cNvSpPr>
          <p:nvPr/>
        </p:nvSpPr>
        <p:spPr>
          <a:xfrm>
            <a:off x="914400" y="-27384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br>
              <a:rPr lang="pt-BR" dirty="0"/>
            </a:br>
            <a:r>
              <a:rPr lang="pt-BR" b="1" dirty="0">
                <a:latin typeface="+mn-lt"/>
              </a:rPr>
              <a:t>Tratamento individuais e  em massa</a:t>
            </a:r>
          </a:p>
        </p:txBody>
      </p:sp>
    </p:spTree>
    <p:extLst>
      <p:ext uri="{BB962C8B-B14F-4D97-AF65-F5344CB8AC3E}">
        <p14:creationId xmlns:p14="http://schemas.microsoft.com/office/powerpoint/2010/main" val="20595820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084A9C16-1260-4965-B5BA-E7B475E5CC0E}"/>
              </a:ext>
            </a:extLst>
          </p:cNvPr>
          <p:cNvSpPr txBox="1"/>
          <p:nvPr/>
        </p:nvSpPr>
        <p:spPr>
          <a:xfrm>
            <a:off x="683568" y="1443255"/>
            <a:ext cx="8280920" cy="5220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>
                <a:latin typeface="+mn-lt"/>
              </a:rPr>
              <a:t>Estudo ecológico de base populacional nacional, com análise da morbimortalidade por </a:t>
            </a:r>
            <a:r>
              <a:rPr lang="pt-BR" sz="2400" b="1" dirty="0" err="1">
                <a:latin typeface="+mn-lt"/>
              </a:rPr>
              <a:t>DTNs</a:t>
            </a:r>
            <a:r>
              <a:rPr lang="pt-BR" sz="2400" b="1" dirty="0">
                <a:latin typeface="+mn-lt"/>
              </a:rPr>
              <a:t> selecionadas: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>
                <a:latin typeface="+mn-lt"/>
              </a:rPr>
              <a:t>doença de Chagas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>
                <a:latin typeface="+mn-lt"/>
              </a:rPr>
              <a:t>esquistossomose mansoni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>
                <a:latin typeface="+mn-lt"/>
              </a:rPr>
              <a:t>Hanseníase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>
                <a:latin typeface="+mn-lt"/>
              </a:rPr>
              <a:t>filariose linfática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>
                <a:latin typeface="+mn-lt"/>
              </a:rPr>
              <a:t>leishmaniose tegumentar e leishmaniose visceral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>
                <a:latin typeface="+mn-lt"/>
              </a:rPr>
              <a:t>Oncocercose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>
                <a:latin typeface="+mn-lt"/>
              </a:rPr>
              <a:t>raiva humana 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>
                <a:latin typeface="+mn-lt"/>
              </a:rPr>
              <a:t>tracoma)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A9206E11-F86A-4371-9796-8B73F1119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latin typeface="+mn-lt"/>
              </a:rPr>
              <a:t>Estudo de morbimortalidade das </a:t>
            </a:r>
            <a:r>
              <a:rPr lang="pt-BR" sz="3600" b="1" dirty="0" err="1">
                <a:latin typeface="+mn-lt"/>
              </a:rPr>
              <a:t>DTNs</a:t>
            </a:r>
            <a:r>
              <a:rPr lang="pt-BR" sz="3600" b="1" dirty="0">
                <a:latin typeface="+mn-lt"/>
              </a:rPr>
              <a:t> em </a:t>
            </a:r>
            <a:r>
              <a:rPr lang="pt-BR" sz="3100" b="1" dirty="0">
                <a:latin typeface="+mn-lt"/>
              </a:rPr>
              <a:t>2015</a:t>
            </a:r>
            <a:br>
              <a:rPr lang="pt-BR" sz="3100" b="1" dirty="0">
                <a:latin typeface="+mn-lt"/>
              </a:rPr>
            </a:br>
            <a:r>
              <a:rPr lang="pt-BR" sz="3100" b="1" dirty="0">
                <a:latin typeface="+mn-lt"/>
              </a:rPr>
              <a:t>padrões e tendências espaciais e temporais, Brasil </a:t>
            </a:r>
            <a:endParaRPr lang="pt-BR" sz="3100" b="1" dirty="0"/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DDF8ADD-FB07-4226-AEAE-A36368FCBAF8}"/>
              </a:ext>
            </a:extLst>
          </p:cNvPr>
          <p:cNvSpPr/>
          <p:nvPr/>
        </p:nvSpPr>
        <p:spPr>
          <a:xfrm>
            <a:off x="4427984" y="5085184"/>
            <a:ext cx="4392488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100" b="1" dirty="0">
                <a:latin typeface="+mn-lt"/>
              </a:rPr>
              <a:t>Fonte:</a:t>
            </a:r>
          </a:p>
          <a:p>
            <a:r>
              <a:rPr lang="pt-BR" sz="1100" b="1" dirty="0">
                <a:latin typeface="+mn-lt"/>
              </a:rPr>
              <a:t>Brasil. Ministério da Saúde. Secretaria de Vigilância em Saúde. Departamento de Vigilância de Doenças e Agravos não Transmissíveis e Promoção da Saúde.</a:t>
            </a:r>
          </a:p>
          <a:p>
            <a:r>
              <a:rPr lang="pt-BR" sz="1100" b="1" dirty="0">
                <a:latin typeface="+mn-lt"/>
              </a:rPr>
              <a:t>Saúde Brasil 2017 : uma análise da situação de saúde e os desafios para o alcance dos objetivos de desenvolvimento sustentável / Ministério da Saúde, Secretaria de Vigilância em Saúde, Departamento de Vigilância de Doenças e Agravos não Transmissíveis e Promoção da Saúde. –</a:t>
            </a:r>
          </a:p>
          <a:p>
            <a:r>
              <a:rPr lang="pt-BR" sz="1100" b="1" dirty="0">
                <a:latin typeface="+mn-lt"/>
              </a:rPr>
              <a:t>Brasília : Ministério da Saúde, 2018</a:t>
            </a:r>
            <a:r>
              <a:rPr lang="pt-BR" sz="1100" dirty="0">
                <a:latin typeface="+mn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17077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661A7C36-067C-412C-8E0E-6633010B133A}"/>
              </a:ext>
            </a:extLst>
          </p:cNvPr>
          <p:cNvSpPr txBox="1"/>
          <p:nvPr/>
        </p:nvSpPr>
        <p:spPr>
          <a:xfrm>
            <a:off x="683568" y="1543139"/>
            <a:ext cx="7772400" cy="447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>
                <a:latin typeface="+mn-lt"/>
              </a:rPr>
              <a:t>Para 2015 (linha de base), foram analisados: </a:t>
            </a:r>
          </a:p>
          <a:p>
            <a:pPr>
              <a:lnSpc>
                <a:spcPct val="150000"/>
              </a:lnSpc>
            </a:pPr>
            <a:r>
              <a:rPr lang="pt-BR" sz="2400" b="1" dirty="0">
                <a:latin typeface="+mn-lt"/>
              </a:rPr>
              <a:t>Sobreposição dos casos com: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>
                <a:latin typeface="+mn-lt"/>
              </a:rPr>
              <a:t>Número,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>
                <a:latin typeface="+mn-lt"/>
              </a:rPr>
              <a:t>Proporção e taxa de detecção e mortalidade,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>
                <a:latin typeface="+mn-lt"/>
              </a:rPr>
              <a:t>Vulnerabilidade social: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400" b="1" dirty="0">
                <a:latin typeface="+mn-lt"/>
              </a:rPr>
              <a:t>O IVS baseia-se em 16 indicadores estruturados em 3 dimensões: infraestrutura urbana, capital humano e renda e trabalho (IPEA).</a:t>
            </a:r>
          </a:p>
        </p:txBody>
      </p:sp>
      <p:sp>
        <p:nvSpPr>
          <p:cNvPr id="5" name="Título 5">
            <a:extLst>
              <a:ext uri="{FF2B5EF4-FFF2-40B4-BE49-F238E27FC236}">
                <a16:creationId xmlns:a16="http://schemas.microsoft.com/office/drawing/2014/main" id="{6B513338-BC07-4F50-B59E-EEAD9F760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latin typeface="+mn-lt"/>
              </a:rPr>
              <a:t>Estudo de morbimortalidade das </a:t>
            </a:r>
            <a:r>
              <a:rPr lang="pt-BR" sz="3600" b="1" dirty="0" err="1">
                <a:latin typeface="+mn-lt"/>
              </a:rPr>
              <a:t>DTNs</a:t>
            </a:r>
            <a:r>
              <a:rPr lang="pt-BR" sz="3600" b="1" dirty="0">
                <a:latin typeface="+mn-lt"/>
              </a:rPr>
              <a:t> (cont.)</a:t>
            </a:r>
            <a:r>
              <a:rPr lang="pt-BR" sz="3100" b="1" dirty="0">
                <a:latin typeface="+mn-lt"/>
              </a:rPr>
              <a:t> </a:t>
            </a:r>
            <a:endParaRPr lang="pt-BR" sz="3100" b="1" dirty="0"/>
          </a:p>
        </p:txBody>
      </p:sp>
    </p:spTree>
    <p:extLst>
      <p:ext uri="{BB962C8B-B14F-4D97-AF65-F5344CB8AC3E}">
        <p14:creationId xmlns:p14="http://schemas.microsoft.com/office/powerpoint/2010/main" val="36170788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661A7C36-067C-412C-8E0E-6633010B133A}"/>
              </a:ext>
            </a:extLst>
          </p:cNvPr>
          <p:cNvSpPr txBox="1"/>
          <p:nvPr/>
        </p:nvSpPr>
        <p:spPr>
          <a:xfrm>
            <a:off x="472008" y="1742906"/>
            <a:ext cx="7772400" cy="2262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>
                <a:latin typeface="+mn-lt"/>
              </a:rPr>
              <a:t>Calculou-se a população sob risco e as tendências temporais por regressão </a:t>
            </a:r>
            <a:r>
              <a:rPr lang="pt-BR" sz="2400" b="1" dirty="0" err="1">
                <a:latin typeface="+mn-lt"/>
              </a:rPr>
              <a:t>Joinpoint</a:t>
            </a:r>
            <a:r>
              <a:rPr lang="pt-BR" sz="2400" b="1" dirty="0">
                <a:latin typeface="+mn-lt"/>
              </a:rPr>
              <a:t> para 2016-2020 pelo modelo de média móvel dupla.</a:t>
            </a:r>
          </a:p>
          <a:p>
            <a:pPr>
              <a:lnSpc>
                <a:spcPct val="150000"/>
              </a:lnSpc>
            </a:pPr>
            <a:endParaRPr lang="pt-BR" sz="2400" b="1" dirty="0">
              <a:latin typeface="+mn-lt"/>
            </a:endParaRPr>
          </a:p>
        </p:txBody>
      </p:sp>
      <p:sp>
        <p:nvSpPr>
          <p:cNvPr id="9" name="Título 5">
            <a:extLst>
              <a:ext uri="{FF2B5EF4-FFF2-40B4-BE49-F238E27FC236}">
                <a16:creationId xmlns:a16="http://schemas.microsoft.com/office/drawing/2014/main" id="{591A3EFD-7364-4579-9069-58310CCED4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latin typeface="+mn-lt"/>
              </a:rPr>
              <a:t>Estudo de morbimortalidade das </a:t>
            </a:r>
            <a:r>
              <a:rPr lang="pt-BR" sz="3600" b="1" dirty="0" err="1">
                <a:latin typeface="+mn-lt"/>
              </a:rPr>
              <a:t>DTNs</a:t>
            </a:r>
            <a:r>
              <a:rPr lang="pt-BR" sz="3600" b="1" dirty="0">
                <a:latin typeface="+mn-lt"/>
              </a:rPr>
              <a:t> (cont.)</a:t>
            </a:r>
            <a:r>
              <a:rPr lang="pt-BR" sz="3100" b="1" dirty="0">
                <a:latin typeface="+mn-lt"/>
              </a:rPr>
              <a:t> </a:t>
            </a:r>
            <a:endParaRPr lang="pt-BR" sz="3100" b="1" dirty="0"/>
          </a:p>
        </p:txBody>
      </p:sp>
    </p:spTree>
    <p:extLst>
      <p:ext uri="{BB962C8B-B14F-4D97-AF65-F5344CB8AC3E}">
        <p14:creationId xmlns:p14="http://schemas.microsoft.com/office/powerpoint/2010/main" val="18607414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abela&#10;&#10;Descrição gerada automaticamente">
            <a:extLst>
              <a:ext uri="{FF2B5EF4-FFF2-40B4-BE49-F238E27FC236}">
                <a16:creationId xmlns:a16="http://schemas.microsoft.com/office/drawing/2014/main" id="{5135825F-E6FF-41CC-BE80-3C32DC596C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015" y="855962"/>
            <a:ext cx="8859481" cy="5309342"/>
          </a:xfrm>
          <a:prstGeom prst="rect">
            <a:avLst/>
          </a:prstGeom>
        </p:spPr>
      </p:pic>
      <p:sp>
        <p:nvSpPr>
          <p:cNvPr id="5" name="Título 5">
            <a:extLst>
              <a:ext uri="{FF2B5EF4-FFF2-40B4-BE49-F238E27FC236}">
                <a16:creationId xmlns:a16="http://schemas.microsoft.com/office/drawing/2014/main" id="{5EB6AE78-380B-43F3-BA12-93CEC361A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latin typeface="+mn-lt"/>
              </a:rPr>
              <a:t>Estudo de morbimortalidade das </a:t>
            </a:r>
            <a:r>
              <a:rPr lang="pt-BR" sz="3600" b="1" dirty="0" err="1">
                <a:latin typeface="+mn-lt"/>
              </a:rPr>
              <a:t>DTNs</a:t>
            </a:r>
            <a:r>
              <a:rPr lang="pt-BR" sz="3600" b="1" dirty="0">
                <a:latin typeface="+mn-lt"/>
              </a:rPr>
              <a:t> (cont.)</a:t>
            </a:r>
            <a:r>
              <a:rPr lang="pt-BR" sz="3100" b="1" dirty="0">
                <a:latin typeface="+mn-lt"/>
              </a:rPr>
              <a:t> </a:t>
            </a:r>
            <a:endParaRPr lang="pt-BR" sz="3100" b="1" dirty="0"/>
          </a:p>
        </p:txBody>
      </p:sp>
    </p:spTree>
    <p:extLst>
      <p:ext uri="{BB962C8B-B14F-4D97-AF65-F5344CB8AC3E}">
        <p14:creationId xmlns:p14="http://schemas.microsoft.com/office/powerpoint/2010/main" val="15342546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Mapa&#10;&#10;Descrição gerada automaticamente">
            <a:extLst>
              <a:ext uri="{FF2B5EF4-FFF2-40B4-BE49-F238E27FC236}">
                <a16:creationId xmlns:a16="http://schemas.microsoft.com/office/drawing/2014/main" id="{D914482A-B164-4067-AFDD-BC00278056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36" y="1052736"/>
            <a:ext cx="8014173" cy="5688632"/>
          </a:xfrm>
          <a:prstGeom prst="rect">
            <a:avLst/>
          </a:prstGeom>
        </p:spPr>
      </p:pic>
      <p:sp>
        <p:nvSpPr>
          <p:cNvPr id="5" name="Título 5">
            <a:extLst>
              <a:ext uri="{FF2B5EF4-FFF2-40B4-BE49-F238E27FC236}">
                <a16:creationId xmlns:a16="http://schemas.microsoft.com/office/drawing/2014/main" id="{C5FA35CA-9B6F-4AE5-A6B6-77ABD760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99392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latin typeface="+mn-lt"/>
              </a:rPr>
              <a:t>Estudo de morbimortalidade das </a:t>
            </a:r>
            <a:r>
              <a:rPr lang="pt-BR" sz="3600" b="1" dirty="0" err="1">
                <a:latin typeface="+mn-lt"/>
              </a:rPr>
              <a:t>DTNs</a:t>
            </a:r>
            <a:r>
              <a:rPr lang="pt-BR" sz="3600" b="1" dirty="0">
                <a:latin typeface="+mn-lt"/>
              </a:rPr>
              <a:t> (cont.)</a:t>
            </a:r>
            <a:r>
              <a:rPr lang="pt-BR" sz="3100" b="1" dirty="0">
                <a:latin typeface="+mn-lt"/>
              </a:rPr>
              <a:t> </a:t>
            </a:r>
            <a:endParaRPr lang="pt-BR" sz="3100" b="1" dirty="0"/>
          </a:p>
        </p:txBody>
      </p:sp>
    </p:spTree>
    <p:extLst>
      <p:ext uri="{BB962C8B-B14F-4D97-AF65-F5344CB8AC3E}">
        <p14:creationId xmlns:p14="http://schemas.microsoft.com/office/powerpoint/2010/main" val="41837134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Uma imagem contendo Mapa&#10;&#10;Descrição gerada automaticamente">
            <a:extLst>
              <a:ext uri="{FF2B5EF4-FFF2-40B4-BE49-F238E27FC236}">
                <a16:creationId xmlns:a16="http://schemas.microsoft.com/office/drawing/2014/main" id="{EF978DF5-44E1-4FAB-824D-E04E283CAA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280" y="332657"/>
            <a:ext cx="8518737" cy="6408712"/>
          </a:xfrm>
          <a:prstGeom prst="rect">
            <a:avLst/>
          </a:prstGeom>
        </p:spPr>
      </p:pic>
      <p:sp>
        <p:nvSpPr>
          <p:cNvPr id="5" name="Título 5">
            <a:extLst>
              <a:ext uri="{FF2B5EF4-FFF2-40B4-BE49-F238E27FC236}">
                <a16:creationId xmlns:a16="http://schemas.microsoft.com/office/drawing/2014/main" id="{97C2EE31-B68A-45F9-A9FF-F7CC08DAA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-99392"/>
            <a:ext cx="8219256" cy="1143000"/>
          </a:xfrm>
        </p:spPr>
        <p:txBody>
          <a:bodyPr>
            <a:normAutofit fontScale="90000"/>
          </a:bodyPr>
          <a:lstStyle/>
          <a:p>
            <a:r>
              <a:rPr lang="pt-BR" sz="3600" b="1" dirty="0">
                <a:latin typeface="+mn-lt"/>
              </a:rPr>
              <a:t>Estudo de morbimortalidade das </a:t>
            </a:r>
            <a:r>
              <a:rPr lang="pt-BR" sz="3600" b="1" dirty="0" err="1">
                <a:latin typeface="+mn-lt"/>
              </a:rPr>
              <a:t>DTNs</a:t>
            </a:r>
            <a:r>
              <a:rPr lang="pt-BR" sz="3600" b="1" dirty="0">
                <a:latin typeface="+mn-lt"/>
              </a:rPr>
              <a:t> (cont.)</a:t>
            </a:r>
            <a:r>
              <a:rPr lang="pt-BR" sz="3100" b="1" dirty="0">
                <a:latin typeface="+mn-lt"/>
              </a:rPr>
              <a:t> </a:t>
            </a:r>
            <a:endParaRPr lang="pt-BR" sz="3100" b="1" dirty="0"/>
          </a:p>
        </p:txBody>
      </p:sp>
    </p:spTree>
    <p:extLst>
      <p:ext uri="{BB962C8B-B14F-4D97-AF65-F5344CB8AC3E}">
        <p14:creationId xmlns:p14="http://schemas.microsoft.com/office/powerpoint/2010/main" val="18576283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F161EFB-D89C-4735-8FBD-2D081C88B1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390" y="980728"/>
            <a:ext cx="6049219" cy="5087060"/>
          </a:xfrm>
          <a:prstGeom prst="rect">
            <a:avLst/>
          </a:prstGeom>
        </p:spPr>
      </p:pic>
      <p:sp>
        <p:nvSpPr>
          <p:cNvPr id="3" name="Título 2">
            <a:extLst>
              <a:ext uri="{FF2B5EF4-FFF2-40B4-BE49-F238E27FC236}">
                <a16:creationId xmlns:a16="http://schemas.microsoft.com/office/drawing/2014/main" id="{900B8878-7C20-4952-8BF5-ACB70E99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B2CAE0C7-2DA9-44B8-B1D5-633EC86F0E1D}"/>
              </a:ext>
            </a:extLst>
          </p:cNvPr>
          <p:cNvSpPr txBox="1">
            <a:spLocks/>
          </p:cNvSpPr>
          <p:nvPr/>
        </p:nvSpPr>
        <p:spPr>
          <a:xfrm>
            <a:off x="914400" y="317426"/>
            <a:ext cx="7772400" cy="1101775"/>
          </a:xfrm>
          <a:prstGeom prst="rect">
            <a:avLst/>
          </a:prstGeom>
          <a:solidFill>
            <a:srgbClr val="006666"/>
          </a:solidFill>
        </p:spPr>
        <p:txBody>
          <a:bodyPr bIns="91440" anchor="b" anchorCtr="0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t-BR" b="1" dirty="0">
                <a:solidFill>
                  <a:schemeClr val="bg1"/>
                </a:solidFill>
                <a:latin typeface="+mn-lt"/>
              </a:rPr>
              <a:t>Taxa de detecção de </a:t>
            </a:r>
            <a:r>
              <a:rPr lang="pt-BR" b="1" dirty="0" err="1">
                <a:solidFill>
                  <a:schemeClr val="bg1"/>
                </a:solidFill>
                <a:latin typeface="+mn-lt"/>
              </a:rPr>
              <a:t>DTNs</a:t>
            </a:r>
            <a:r>
              <a:rPr lang="pt-BR" b="1" dirty="0">
                <a:solidFill>
                  <a:schemeClr val="bg1"/>
                </a:solidFill>
                <a:latin typeface="+mn-lt"/>
              </a:rPr>
              <a:t> por UF, Brasil, </a:t>
            </a:r>
            <a:r>
              <a:rPr lang="pt-BR" sz="3800" b="1" dirty="0">
                <a:solidFill>
                  <a:schemeClr val="bg1"/>
                </a:solidFill>
                <a:latin typeface="+mn-lt"/>
              </a:rPr>
              <a:t>2015</a:t>
            </a: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8A41C0C2-9EBA-47BA-861C-A19B638B0C85}"/>
              </a:ext>
            </a:extLst>
          </p:cNvPr>
          <p:cNvSpPr txBox="1"/>
          <p:nvPr/>
        </p:nvSpPr>
        <p:spPr>
          <a:xfrm>
            <a:off x="2555776" y="3429000"/>
            <a:ext cx="1584176" cy="14401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18769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760" y="116632"/>
            <a:ext cx="8220998" cy="817019"/>
          </a:xfrm>
        </p:spPr>
        <p:txBody>
          <a:bodyPr>
            <a:normAutofit/>
          </a:bodyPr>
          <a:lstStyle/>
          <a:p>
            <a:pPr algn="ctr" eaLnBrk="1" hangingPunct="1"/>
            <a:r>
              <a:rPr lang="pt-BR" sz="3600" b="1" dirty="0">
                <a:solidFill>
                  <a:srgbClr val="003399"/>
                </a:solidFill>
                <a:latin typeface="+mn-lt"/>
              </a:rPr>
              <a:t>Doenças Tropicais Negligenciadas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49190"/>
            <a:ext cx="8507288" cy="507209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200" b="1" dirty="0"/>
              <a:t>Doenças Tropicais Negligenciadas (</a:t>
            </a:r>
            <a:r>
              <a:rPr lang="pt-BR" sz="2200" b="1" dirty="0" err="1"/>
              <a:t>DTNs</a:t>
            </a:r>
            <a:r>
              <a:rPr lang="pt-BR" sz="2200" b="1" dirty="0"/>
              <a:t>) são definidas pela Organização Mundial da Saúde (OMS) como um grupo diversificado de doenças transmissíveis que incidem em </a:t>
            </a:r>
            <a:r>
              <a:rPr lang="pt-BR" sz="2200" b="1" dirty="0">
                <a:solidFill>
                  <a:srgbClr val="C00000"/>
                </a:solidFill>
              </a:rPr>
              <a:t>149 países </a:t>
            </a:r>
            <a:r>
              <a:rPr lang="pt-BR" sz="2200" b="1" dirty="0"/>
              <a:t>de </a:t>
            </a:r>
            <a:r>
              <a:rPr lang="pt-BR" sz="2200" b="1" dirty="0">
                <a:solidFill>
                  <a:srgbClr val="C00000"/>
                </a:solidFill>
              </a:rPr>
              <a:t>contextos tropicais e subtropicais</a:t>
            </a:r>
            <a:r>
              <a:rPr lang="pt-BR" sz="2200" b="1" dirty="0"/>
              <a:t>, com impacto anual de bilhões de dólares para a economia mundial.</a:t>
            </a:r>
          </a:p>
          <a:p>
            <a:pPr>
              <a:lnSpc>
                <a:spcPct val="150000"/>
              </a:lnSpc>
            </a:pPr>
            <a:r>
              <a:rPr lang="pt-BR" sz="2200" b="1" dirty="0"/>
              <a:t>Este grupo de doenças tem sido </a:t>
            </a:r>
            <a:r>
              <a:rPr lang="pt-BR" sz="2200" b="1" dirty="0">
                <a:solidFill>
                  <a:srgbClr val="C00000"/>
                </a:solidFill>
              </a:rPr>
              <a:t>causa</a:t>
            </a:r>
            <a:r>
              <a:rPr lang="pt-BR" sz="2200" b="1" dirty="0"/>
              <a:t> e, ao mesmo tempo, </a:t>
            </a:r>
            <a:r>
              <a:rPr lang="pt-BR" sz="2200" b="1" dirty="0">
                <a:solidFill>
                  <a:srgbClr val="C00000"/>
                </a:solidFill>
              </a:rPr>
              <a:t>consequência</a:t>
            </a:r>
            <a:r>
              <a:rPr lang="pt-BR" sz="2200" b="1" dirty="0"/>
              <a:t> da condição de pobreza estrutural em que muitas pessoas estão inseridas.</a:t>
            </a:r>
          </a:p>
          <a:p>
            <a:pPr>
              <a:lnSpc>
                <a:spcPct val="150000"/>
              </a:lnSpc>
            </a:pPr>
            <a:r>
              <a:rPr lang="pt-BR" sz="2200" b="1" dirty="0"/>
              <a:t>Potencializa um ciclo perverso com </a:t>
            </a:r>
            <a:r>
              <a:rPr lang="pt-BR" sz="2200" b="1" dirty="0">
                <a:solidFill>
                  <a:srgbClr val="C00000"/>
                </a:solidFill>
              </a:rPr>
              <a:t>impactos intergeracionais </a:t>
            </a:r>
            <a:r>
              <a:rPr lang="pt-BR" sz="2200" b="1" dirty="0"/>
              <a:t>de miséria crônica, precárias condições de saúde, baixa qualidade de vida, preconceito e estigmatização.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1C33A683-BAC7-4DC6-88D9-BF7FF7D1D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332" y="1109861"/>
            <a:ext cx="6706536" cy="4525006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B06A513C-08BE-47AF-9506-4DD46D13FB29}"/>
              </a:ext>
            </a:extLst>
          </p:cNvPr>
          <p:cNvSpPr txBox="1">
            <a:spLocks/>
          </p:cNvSpPr>
          <p:nvPr/>
        </p:nvSpPr>
        <p:spPr>
          <a:xfrm>
            <a:off x="827584" y="116632"/>
            <a:ext cx="7546032" cy="1008112"/>
          </a:xfrm>
          <a:prstGeom prst="rect">
            <a:avLst/>
          </a:prstGeom>
          <a:solidFill>
            <a:srgbClr val="006666"/>
          </a:solidFill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t-BR" sz="2800" b="1" dirty="0">
                <a:solidFill>
                  <a:schemeClr val="bg1"/>
                </a:solidFill>
                <a:latin typeface="+mn-lt"/>
              </a:rPr>
              <a:t>Taxa de  detecção de DTN, segundo Índice de Vulnerabilidade Social (2010), Brasil 2015 </a:t>
            </a:r>
          </a:p>
        </p:txBody>
      </p:sp>
    </p:spTree>
    <p:extLst>
      <p:ext uri="{BB962C8B-B14F-4D97-AF65-F5344CB8AC3E}">
        <p14:creationId xmlns:p14="http://schemas.microsoft.com/office/powerpoint/2010/main" val="281946184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5E5D62D9-FD85-4227-948B-2B6F5DF2A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73" y="476672"/>
            <a:ext cx="8302099" cy="5880654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40F77F74-C345-4D3B-8369-C05D85FBA2DF}"/>
              </a:ext>
            </a:extLst>
          </p:cNvPr>
          <p:cNvSpPr txBox="1">
            <a:spLocks/>
          </p:cNvSpPr>
          <p:nvPr/>
        </p:nvSpPr>
        <p:spPr>
          <a:xfrm>
            <a:off x="755576" y="404664"/>
            <a:ext cx="7546032" cy="1008112"/>
          </a:xfrm>
          <a:prstGeom prst="rect">
            <a:avLst/>
          </a:prstGeom>
          <a:solidFill>
            <a:srgbClr val="006666"/>
          </a:solidFill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t-BR" sz="2800" b="1" dirty="0">
                <a:solidFill>
                  <a:schemeClr val="bg1"/>
                </a:solidFill>
                <a:latin typeface="+mn-lt"/>
              </a:rPr>
              <a:t>Taxa de  detecção de DTN, segundo raça, cor Brasil 2015 </a:t>
            </a:r>
          </a:p>
        </p:txBody>
      </p:sp>
    </p:spTree>
    <p:extLst>
      <p:ext uri="{BB962C8B-B14F-4D97-AF65-F5344CB8AC3E}">
        <p14:creationId xmlns:p14="http://schemas.microsoft.com/office/powerpoint/2010/main" val="3595206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1052736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414142"/>
                </a:solidFill>
                <a:latin typeface="+mn-lt"/>
              </a:rPr>
              <a:t>Apesar dos avanços, ainda há muito investimento a ser feito para o alcance das metas do Plano Integrado de Ações Estratégicas em nosso país. </a:t>
            </a:r>
          </a:p>
          <a:p>
            <a:pPr>
              <a:lnSpc>
                <a:spcPct val="150000"/>
              </a:lnSpc>
            </a:pPr>
            <a:endParaRPr lang="pt-BR" sz="2400" b="1" dirty="0">
              <a:solidFill>
                <a:srgbClr val="414142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414142"/>
                </a:solidFill>
                <a:latin typeface="+mn-lt"/>
              </a:rPr>
              <a:t>Os desafios se mantem, exigindo-se revisão e readequação</a:t>
            </a:r>
          </a:p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414142"/>
                </a:solidFill>
                <a:latin typeface="+mn-lt"/>
              </a:rPr>
              <a:t>das estratégias de prevenção, controle e eliminação.</a:t>
            </a:r>
          </a:p>
          <a:p>
            <a:pPr>
              <a:lnSpc>
                <a:spcPct val="150000"/>
              </a:lnSpc>
            </a:pPr>
            <a:endParaRPr lang="pt-BR" sz="2400" b="1" dirty="0">
              <a:solidFill>
                <a:srgbClr val="414142"/>
              </a:solidFill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414142"/>
                </a:solidFill>
                <a:latin typeface="+mn-lt"/>
              </a:rPr>
              <a:t> Os investimentos necessários extrapolam a área da saúde,</a:t>
            </a:r>
          </a:p>
          <a:p>
            <a:pPr>
              <a:lnSpc>
                <a:spcPct val="150000"/>
              </a:lnSpc>
            </a:pPr>
            <a:r>
              <a:rPr lang="pt-BR" sz="2400" b="1" dirty="0">
                <a:solidFill>
                  <a:srgbClr val="414142"/>
                </a:solidFill>
                <a:latin typeface="+mn-lt"/>
              </a:rPr>
              <a:t>pois fatores sociais, econômicos e ambientais são também determinantes desses agravos.</a:t>
            </a:r>
            <a:endParaRPr lang="pt-BR" sz="2400" b="1" dirty="0">
              <a:latin typeface="+mn-lt"/>
            </a:endParaRP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44624"/>
            <a:ext cx="7772400" cy="1143000"/>
          </a:xfrm>
        </p:spPr>
        <p:txBody>
          <a:bodyPr/>
          <a:lstStyle/>
          <a:p>
            <a:pPr algn="ctr"/>
            <a:r>
              <a:rPr lang="pt-BR" b="1" dirty="0">
                <a:latin typeface="+mn-lt"/>
              </a:rPr>
              <a:t>Considerações finais</a:t>
            </a:r>
          </a:p>
        </p:txBody>
      </p:sp>
    </p:spTree>
    <p:extLst>
      <p:ext uri="{BB962C8B-B14F-4D97-AF65-F5344CB8AC3E}">
        <p14:creationId xmlns:p14="http://schemas.microsoft.com/office/powerpoint/2010/main" val="3392412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>
            <a:extLst>
              <a:ext uri="{FF2B5EF4-FFF2-40B4-BE49-F238E27FC236}">
                <a16:creationId xmlns:a16="http://schemas.microsoft.com/office/drawing/2014/main" id="{29CD7EE1-1214-4649-851F-986B491D70DF}"/>
              </a:ext>
            </a:extLst>
          </p:cNvPr>
          <p:cNvSpPr/>
          <p:nvPr/>
        </p:nvSpPr>
        <p:spPr>
          <a:xfrm>
            <a:off x="251520" y="1340768"/>
            <a:ext cx="8676456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400" b="1" dirty="0">
              <a:latin typeface="+mn-lt"/>
            </a:endParaRP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>
                <a:latin typeface="+mn-lt"/>
              </a:rPr>
              <a:t>Na ciência.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70C0"/>
                </a:solidFill>
                <a:latin typeface="+mn-lt"/>
              </a:rPr>
              <a:t>Porque?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>
                <a:latin typeface="+mn-lt"/>
              </a:rPr>
              <a:t>No mercado. 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70C0"/>
                </a:solidFill>
                <a:latin typeface="+mn-lt"/>
              </a:rPr>
              <a:t>Porque?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>
                <a:latin typeface="+mn-lt"/>
              </a:rPr>
              <a:t>E sobretudo na saúde pública para as várias doenças deste grupo.</a:t>
            </a:r>
          </a:p>
          <a:p>
            <a:pPr marL="1257300" lvl="2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400" b="1" dirty="0">
                <a:solidFill>
                  <a:srgbClr val="0070C0"/>
                </a:solidFill>
                <a:latin typeface="+mn-lt"/>
              </a:rPr>
              <a:t>Onde e como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pt-BR" sz="2200" b="1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t-BR" sz="2200" b="1" dirty="0">
              <a:latin typeface="+mn-lt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A524CE1-55D2-40ED-99BF-CC2D64253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b="1" dirty="0">
                <a:latin typeface="+mn-lt"/>
              </a:rPr>
              <a:t>Falhas importantes para obter o controle e eliminação</a:t>
            </a:r>
          </a:p>
        </p:txBody>
      </p:sp>
    </p:spTree>
    <p:extLst>
      <p:ext uri="{BB962C8B-B14F-4D97-AF65-F5344CB8AC3E}">
        <p14:creationId xmlns:p14="http://schemas.microsoft.com/office/powerpoint/2010/main" val="3578253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FB9792D5-5E7B-4DF5-A1F3-2CD37CF15834}"/>
              </a:ext>
            </a:extLst>
          </p:cNvPr>
          <p:cNvSpPr/>
          <p:nvPr/>
        </p:nvSpPr>
        <p:spPr>
          <a:xfrm>
            <a:off x="107504" y="1052736"/>
            <a:ext cx="8820472" cy="5470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200" b="1" dirty="0">
                <a:latin typeface="+mn-lt"/>
              </a:rPr>
              <a:t>OMS</a:t>
            </a:r>
            <a:r>
              <a:rPr lang="pt-BR" sz="2200" b="1" dirty="0">
                <a:solidFill>
                  <a:srgbClr val="C00000"/>
                </a:solidFill>
                <a:latin typeface="+mn-lt"/>
              </a:rPr>
              <a:t>*</a:t>
            </a:r>
            <a:r>
              <a:rPr lang="pt-BR" sz="2200" b="1" dirty="0">
                <a:latin typeface="+mn-lt"/>
              </a:rPr>
              <a:t> em 2012 estabeleceu um roteiro para </a:t>
            </a:r>
            <a:r>
              <a:rPr lang="pt-BR" sz="2200" b="1" dirty="0" err="1">
                <a:latin typeface="+mn-lt"/>
              </a:rPr>
              <a:t>DTNs</a:t>
            </a:r>
            <a:r>
              <a:rPr lang="pt-BR" sz="2200" b="1" dirty="0">
                <a:latin typeface="+mn-lt"/>
              </a:rPr>
              <a:t> baseado em cinco intervenções estratégicas para o alcance dos objetivos até 2020: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>
                <a:latin typeface="+mn-lt"/>
              </a:rPr>
              <a:t>quimioterapia preventiva em massa,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>
                <a:latin typeface="+mn-lt"/>
              </a:rPr>
              <a:t>manejo inovador e intensificado dos casos,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>
                <a:latin typeface="+mn-lt"/>
              </a:rPr>
              <a:t>ecologia e controle vetorial,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>
                <a:latin typeface="+mn-lt"/>
              </a:rPr>
              <a:t>melhoria no acesso à água, ao saneamento e à higiene nas áreas endêmicas para </a:t>
            </a:r>
            <a:r>
              <a:rPr lang="pt-BR" sz="2200" b="1" dirty="0" err="1">
                <a:latin typeface="+mn-lt"/>
              </a:rPr>
              <a:t>DTNs</a:t>
            </a:r>
            <a:r>
              <a:rPr lang="pt-BR" sz="2200" b="1" dirty="0">
                <a:latin typeface="+mn-lt"/>
              </a:rPr>
              <a:t>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>
                <a:latin typeface="+mn-lt"/>
              </a:rPr>
              <a:t>intervenções veterinárias (zoonoses) para proteger e qualificar a saúde humana.</a:t>
            </a:r>
          </a:p>
          <a:p>
            <a:pPr lvl="1">
              <a:lnSpc>
                <a:spcPct val="150000"/>
              </a:lnSpc>
            </a:pPr>
            <a:r>
              <a:rPr lang="en-US" sz="1200" b="1" dirty="0">
                <a:solidFill>
                  <a:srgbClr val="C00000"/>
                </a:solidFill>
                <a:latin typeface="+mn-lt"/>
              </a:rPr>
              <a:t>*</a:t>
            </a:r>
            <a:r>
              <a:rPr lang="en-US" sz="1200" b="1" dirty="0">
                <a:latin typeface="+mn-lt"/>
              </a:rPr>
              <a:t>WORLD HEALTH ORGANIZATION. Accelerating work to overcome the global impact of neglected tropical diseases: a roadmap for implementation. Geneva, 2012. </a:t>
            </a:r>
            <a:r>
              <a:rPr lang="en-US" sz="1200" b="1" dirty="0" err="1">
                <a:latin typeface="+mn-lt"/>
              </a:rPr>
              <a:t>Disponível</a:t>
            </a:r>
            <a:r>
              <a:rPr lang="en-US" sz="1200" b="1" dirty="0">
                <a:latin typeface="+mn-lt"/>
              </a:rPr>
              <a:t> </a:t>
            </a:r>
            <a:r>
              <a:rPr lang="en-US" sz="1200" b="1" dirty="0" err="1">
                <a:latin typeface="+mn-lt"/>
              </a:rPr>
              <a:t>em</a:t>
            </a:r>
            <a:r>
              <a:rPr lang="en-US" sz="1200" b="1" dirty="0">
                <a:latin typeface="+mn-lt"/>
              </a:rPr>
              <a:t>: &lt;http://www.who.int/neglected_diseases/NTD_RoadMap_2012_Fullversion.pdf&gt;. </a:t>
            </a:r>
            <a:endParaRPr lang="pt-BR" sz="1200" b="1" dirty="0">
              <a:latin typeface="+mn-lt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4031F32-17D1-4457-8A5C-DB383D61A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-99392"/>
            <a:ext cx="7772400" cy="1143000"/>
          </a:xfrm>
        </p:spPr>
        <p:txBody>
          <a:bodyPr/>
          <a:lstStyle/>
          <a:p>
            <a:pPr algn="ctr"/>
            <a:r>
              <a:rPr lang="pt-BR" b="1" dirty="0">
                <a:latin typeface="+mn-lt"/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112687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BAF01F02-4AA9-4F75-A0C1-9AB4CF784622}"/>
              </a:ext>
            </a:extLst>
          </p:cNvPr>
          <p:cNvSpPr/>
          <p:nvPr/>
        </p:nvSpPr>
        <p:spPr>
          <a:xfrm>
            <a:off x="179512" y="764704"/>
            <a:ext cx="8784976" cy="8359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BR" sz="2200" b="1" dirty="0">
                <a:latin typeface="+mn-lt"/>
              </a:rPr>
              <a:t>66º Assembleia Mundial da Saúde em 2013 estabeleceu metas e marcos claros para as 17 </a:t>
            </a:r>
            <a:r>
              <a:rPr lang="pt-BR" sz="2200" b="1" dirty="0" err="1">
                <a:latin typeface="+mn-lt"/>
              </a:rPr>
              <a:t>DTNs</a:t>
            </a:r>
            <a:r>
              <a:rPr lang="pt-BR" sz="2200" b="1" dirty="0">
                <a:latin typeface="+mn-lt"/>
              </a:rPr>
              <a:t> até 2020.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BR" sz="2200" b="1" dirty="0">
                <a:latin typeface="+mn-lt"/>
              </a:rPr>
              <a:t>Referencial importante foi o debate sobre os marcos do componente WASH (</a:t>
            </a:r>
            <a:r>
              <a:rPr lang="pt-BR" sz="2200" b="1" dirty="0" err="1">
                <a:latin typeface="+mn-lt"/>
              </a:rPr>
              <a:t>Water</a:t>
            </a:r>
            <a:r>
              <a:rPr lang="pt-BR" sz="2200" b="1" dirty="0">
                <a:latin typeface="+mn-lt"/>
              </a:rPr>
              <a:t>, </a:t>
            </a:r>
            <a:r>
              <a:rPr lang="pt-BR" sz="2200" b="1" dirty="0" err="1">
                <a:latin typeface="+mn-lt"/>
              </a:rPr>
              <a:t>sanitation</a:t>
            </a:r>
            <a:r>
              <a:rPr lang="pt-BR" sz="2200" b="1" dirty="0">
                <a:latin typeface="+mn-lt"/>
              </a:rPr>
              <a:t> </a:t>
            </a:r>
            <a:r>
              <a:rPr lang="pt-BR" sz="2200" b="1" dirty="0" err="1">
                <a:latin typeface="+mn-lt"/>
              </a:rPr>
              <a:t>and</a:t>
            </a:r>
            <a:r>
              <a:rPr lang="pt-BR" sz="2200" b="1" dirty="0">
                <a:latin typeface="+mn-lt"/>
              </a:rPr>
              <a:t> </a:t>
            </a:r>
            <a:r>
              <a:rPr lang="pt-BR" sz="2200" b="1" dirty="0" err="1">
                <a:latin typeface="+mn-lt"/>
              </a:rPr>
              <a:t>hygiene</a:t>
            </a:r>
            <a:r>
              <a:rPr lang="pt-BR" sz="2200" b="1" dirty="0">
                <a:latin typeface="+mn-lt"/>
              </a:rPr>
              <a:t> – Água, saneamento e higiene).</a:t>
            </a:r>
          </a:p>
          <a:p>
            <a:pPr>
              <a:lnSpc>
                <a:spcPct val="150000"/>
              </a:lnSpc>
            </a:pPr>
            <a:r>
              <a:rPr lang="pt-BR" sz="2200" b="1" dirty="0">
                <a:latin typeface="+mn-lt"/>
              </a:rPr>
              <a:t>Avança-se posteriormente com a adoção dos </a:t>
            </a:r>
            <a:r>
              <a:rPr lang="pt-BR" sz="2200" b="1" dirty="0">
                <a:solidFill>
                  <a:srgbClr val="C00000"/>
                </a:solidFill>
                <a:latin typeface="+mn-lt"/>
              </a:rPr>
              <a:t>Objetivos de Desenvolvimento Sustentável (ODS)</a:t>
            </a:r>
            <a:r>
              <a:rPr lang="pt-BR" sz="2200" b="1" dirty="0">
                <a:latin typeface="+mn-lt"/>
              </a:rPr>
              <a:t> em setembro de 2015 pelos 193 países membros da Organização das Nações Unidas (ONU).</a:t>
            </a:r>
          </a:p>
          <a:p>
            <a:pPr>
              <a:lnSpc>
                <a:spcPct val="150000"/>
              </a:lnSpc>
            </a:pPr>
            <a:endParaRPr lang="pt-BR" sz="2200" b="1" dirty="0">
              <a:latin typeface="+mn-lt"/>
            </a:endParaRPr>
          </a:p>
          <a:p>
            <a:pPr>
              <a:lnSpc>
                <a:spcPct val="150000"/>
              </a:lnSpc>
            </a:pPr>
            <a:r>
              <a:rPr lang="pt-BR" sz="2200" b="1" dirty="0">
                <a:latin typeface="+mn-lt"/>
              </a:rPr>
              <a:t>Um ano após, setembro de 2016, a OMS </a:t>
            </a:r>
            <a:r>
              <a:rPr lang="pt-BR" sz="2200" b="1" dirty="0">
                <a:solidFill>
                  <a:srgbClr val="C00000"/>
                </a:solidFill>
                <a:latin typeface="+mn-lt"/>
              </a:rPr>
              <a:t>aprovou o Plano de Ação para a Eliminação de Doenças Infecciosas Negligenciadas e Ações Pós Eliminação 2016-2022.</a:t>
            </a:r>
          </a:p>
          <a:p>
            <a:pPr>
              <a:lnSpc>
                <a:spcPct val="150000"/>
              </a:lnSpc>
            </a:pPr>
            <a:endParaRPr lang="pt-BR" sz="2400" b="1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t-BR" sz="2400" b="1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t-BR" sz="2400" b="1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t-BR" sz="2400" b="1" dirty="0">
              <a:latin typeface="+mn-lt"/>
            </a:endParaRPr>
          </a:p>
          <a:p>
            <a:pPr>
              <a:lnSpc>
                <a:spcPct val="150000"/>
              </a:lnSpc>
            </a:pPr>
            <a:endParaRPr lang="pt-BR" sz="2200" b="1" dirty="0">
              <a:latin typeface="+mn-lt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5E4BE1F-C69E-4FB9-AD3F-0BCAE4874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-243408"/>
            <a:ext cx="7772400" cy="1143000"/>
          </a:xfrm>
        </p:spPr>
        <p:txBody>
          <a:bodyPr/>
          <a:lstStyle/>
          <a:p>
            <a:pPr algn="ctr"/>
            <a:r>
              <a:rPr lang="pt-BR" b="1" dirty="0">
                <a:latin typeface="+mn-lt"/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506412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5C11BD45-06D9-4F7E-BC0D-156DC8357B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8383"/>
            <a:ext cx="8453209" cy="6451711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9E8AB9E5-9168-4A16-99BA-FBE1F8220A92}"/>
              </a:ext>
            </a:extLst>
          </p:cNvPr>
          <p:cNvSpPr txBox="1"/>
          <p:nvPr/>
        </p:nvSpPr>
        <p:spPr>
          <a:xfrm>
            <a:off x="7092280" y="106904"/>
            <a:ext cx="1872208" cy="1200329"/>
          </a:xfrm>
          <a:prstGeom prst="rect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pt-BR" sz="2400" b="1" dirty="0">
                <a:latin typeface="+mn-lt"/>
              </a:rPr>
              <a:t>Substitui Objetivos do Milênio</a:t>
            </a:r>
          </a:p>
        </p:txBody>
      </p:sp>
    </p:spTree>
    <p:extLst>
      <p:ext uri="{BB962C8B-B14F-4D97-AF65-F5344CB8AC3E}">
        <p14:creationId xmlns:p14="http://schemas.microsoft.com/office/powerpoint/2010/main" val="20129451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>
            <a:extLst>
              <a:ext uri="{FF2B5EF4-FFF2-40B4-BE49-F238E27FC236}">
                <a16:creationId xmlns:a16="http://schemas.microsoft.com/office/drawing/2014/main" id="{DC536713-A6AC-4DF3-A0B8-775D3EB58AB6}"/>
              </a:ext>
            </a:extLst>
          </p:cNvPr>
          <p:cNvSpPr/>
          <p:nvPr/>
        </p:nvSpPr>
        <p:spPr>
          <a:xfrm>
            <a:off x="251520" y="867191"/>
            <a:ext cx="8640960" cy="6490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>
                <a:latin typeface="+mn-lt"/>
              </a:rPr>
              <a:t>As </a:t>
            </a:r>
            <a:r>
              <a:rPr lang="pt-BR" sz="2200" b="1" dirty="0" err="1">
                <a:solidFill>
                  <a:srgbClr val="C00000"/>
                </a:solidFill>
                <a:latin typeface="+mn-lt"/>
              </a:rPr>
              <a:t>DTNs</a:t>
            </a:r>
            <a:r>
              <a:rPr lang="pt-BR" sz="2200" b="1" dirty="0">
                <a:latin typeface="+mn-lt"/>
              </a:rPr>
              <a:t> integram o </a:t>
            </a:r>
            <a:r>
              <a:rPr lang="pt-BR" sz="2200" b="1" dirty="0">
                <a:solidFill>
                  <a:srgbClr val="C00000"/>
                </a:solidFill>
                <a:latin typeface="+mn-lt"/>
              </a:rPr>
              <a:t>objetivo 3 </a:t>
            </a:r>
            <a:r>
              <a:rPr lang="pt-BR" sz="2200" b="1" dirty="0">
                <a:latin typeface="+mn-lt"/>
              </a:rPr>
              <a:t>dos ODS: “assegurar uma vida saudável e promover o bem-estar para todos, em todas as idades”, e estão explicitadas em várias de suas </a:t>
            </a:r>
            <a:r>
              <a:rPr lang="pt-BR" sz="2200" b="1" dirty="0">
                <a:solidFill>
                  <a:srgbClr val="C00000"/>
                </a:solidFill>
                <a:latin typeface="+mn-lt"/>
              </a:rPr>
              <a:t>nove metas</a:t>
            </a:r>
            <a:r>
              <a:rPr lang="pt-BR" sz="2200" b="1" dirty="0">
                <a:latin typeface="+mn-lt"/>
              </a:rPr>
              <a:t>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200" b="1" dirty="0">
                <a:latin typeface="+mn-lt"/>
              </a:rPr>
              <a:t>Ressalta-se que o setor Saúde também está intimamente associado a outros ODS, como, por exemplo: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100" b="1" dirty="0">
                <a:latin typeface="+mn-lt"/>
              </a:rPr>
              <a:t>Fim da pobreza (objetivo 1),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100" b="1" dirty="0">
                <a:latin typeface="+mn-lt"/>
              </a:rPr>
              <a:t>Fim da fome (objetivo 2), 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100" b="1" dirty="0">
                <a:latin typeface="+mn-lt"/>
              </a:rPr>
              <a:t>Garantia  de educação de qualidade (objetivo 4),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100" b="1" dirty="0">
                <a:latin typeface="+mn-lt"/>
              </a:rPr>
              <a:t>Água limpa e saneamento (objetivo 6),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100" b="1" dirty="0">
                <a:latin typeface="+mn-lt"/>
              </a:rPr>
              <a:t> combate às mudanças climáticas e seus impactos (objetivo 13),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100" b="1" dirty="0">
                <a:latin typeface="+mn-lt"/>
              </a:rPr>
              <a:t>Vida </a:t>
            </a:r>
            <a:r>
              <a:rPr lang="pt-BR" sz="2100" b="1">
                <a:latin typeface="+mn-lt"/>
              </a:rPr>
              <a:t>debaixo das </a:t>
            </a:r>
            <a:r>
              <a:rPr lang="pt-BR" sz="2100" b="1" dirty="0">
                <a:latin typeface="+mn-lt"/>
              </a:rPr>
              <a:t>águas (objetivo 14),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pt-BR" sz="2100" b="1" dirty="0">
                <a:latin typeface="+mn-lt"/>
              </a:rPr>
              <a:t>Vida sobre a terra (objetivo 15).</a:t>
            </a:r>
          </a:p>
          <a:p>
            <a:pPr>
              <a:lnSpc>
                <a:spcPct val="150000"/>
              </a:lnSpc>
            </a:pPr>
            <a:endParaRPr lang="pt-BR" sz="22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5824F636-E02E-4BFA-B7AF-55E6AC80E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-171400"/>
            <a:ext cx="7772400" cy="1143000"/>
          </a:xfrm>
        </p:spPr>
        <p:txBody>
          <a:bodyPr/>
          <a:lstStyle/>
          <a:p>
            <a:pPr algn="ctr"/>
            <a:r>
              <a:rPr lang="pt-BR" b="1" dirty="0">
                <a:latin typeface="+mn-lt"/>
              </a:rPr>
              <a:t>Breve histórico</a:t>
            </a:r>
          </a:p>
        </p:txBody>
      </p:sp>
    </p:spTree>
    <p:extLst>
      <p:ext uri="{BB962C8B-B14F-4D97-AF65-F5344CB8AC3E}">
        <p14:creationId xmlns:p14="http://schemas.microsoft.com/office/powerpoint/2010/main" val="1467149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E9114509-91DC-4FDF-8AA3-D3D5BA917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492896"/>
            <a:ext cx="7772400" cy="1143000"/>
          </a:xfrm>
        </p:spPr>
        <p:txBody>
          <a:bodyPr/>
          <a:lstStyle/>
          <a:p>
            <a:pPr algn="ctr"/>
            <a:r>
              <a:rPr lang="pt-BR" b="1" dirty="0" err="1">
                <a:solidFill>
                  <a:schemeClr val="tx1"/>
                </a:solidFill>
                <a:latin typeface="+mn-lt"/>
              </a:rPr>
              <a:t>DNGs</a:t>
            </a:r>
            <a:r>
              <a:rPr lang="pt-BR" b="1" dirty="0">
                <a:solidFill>
                  <a:schemeClr val="tx1"/>
                </a:solidFill>
                <a:latin typeface="+mn-lt"/>
              </a:rPr>
              <a:t> no mundo e Brasil</a:t>
            </a:r>
          </a:p>
        </p:txBody>
      </p:sp>
    </p:spTree>
    <p:extLst>
      <p:ext uri="{BB962C8B-B14F-4D97-AF65-F5344CB8AC3E}">
        <p14:creationId xmlns:p14="http://schemas.microsoft.com/office/powerpoint/2010/main" val="27124205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1DC26F-33BE-46B3-AA03-294C7F107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-171400"/>
            <a:ext cx="7772400" cy="1143000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rgbClr val="002060"/>
                </a:solidFill>
                <a:latin typeface="+mn-lt"/>
              </a:rPr>
              <a:t>DTN: parasita, bactérias, vírus e fungos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54A32A4B-95AB-4735-BFEE-0F52F5C923CF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00065985"/>
              </p:ext>
            </p:extLst>
          </p:nvPr>
        </p:nvGraphicFramePr>
        <p:xfrm>
          <a:off x="323528" y="1066557"/>
          <a:ext cx="4000822" cy="557841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000411">
                  <a:extLst>
                    <a:ext uri="{9D8B030D-6E8A-4147-A177-3AD203B41FA5}">
                      <a16:colId xmlns:a16="http://schemas.microsoft.com/office/drawing/2014/main" val="1957457655"/>
                    </a:ext>
                  </a:extLst>
                </a:gridCol>
                <a:gridCol w="2000411">
                  <a:extLst>
                    <a:ext uri="{9D8B030D-6E8A-4147-A177-3AD203B41FA5}">
                      <a16:colId xmlns:a16="http://schemas.microsoft.com/office/drawing/2014/main" val="890086778"/>
                    </a:ext>
                  </a:extLst>
                </a:gridCol>
              </a:tblGrid>
              <a:tr h="465990">
                <a:tc>
                  <a:txBody>
                    <a:bodyPr/>
                    <a:lstStyle/>
                    <a:p>
                      <a:r>
                        <a:rPr lang="pt-BR" dirty="0"/>
                        <a:t>Doença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Ocorrência/Br.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3956147"/>
                  </a:ext>
                </a:extLst>
              </a:tr>
              <a:tr h="576677">
                <a:tc>
                  <a:txBody>
                    <a:bodyPr/>
                    <a:lstStyle/>
                    <a:p>
                      <a:r>
                        <a:rPr lang="pt-BR" sz="1600" b="1" dirty="0"/>
                        <a:t>Dengue, Chikungunya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971772"/>
                  </a:ext>
                </a:extLst>
              </a:tr>
              <a:tr h="465990">
                <a:tc>
                  <a:txBody>
                    <a:bodyPr/>
                    <a:lstStyle/>
                    <a:p>
                      <a:r>
                        <a:rPr lang="pt-BR" sz="1600" b="1" dirty="0"/>
                        <a:t>Raiva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709878"/>
                  </a:ext>
                </a:extLst>
              </a:tr>
              <a:tr h="465990">
                <a:tc>
                  <a:txBody>
                    <a:bodyPr/>
                    <a:lstStyle/>
                    <a:p>
                      <a:r>
                        <a:rPr lang="pt-BR" sz="1600" b="1" dirty="0"/>
                        <a:t>Tracoma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434758"/>
                  </a:ext>
                </a:extLst>
              </a:tr>
              <a:tr h="465990">
                <a:tc>
                  <a:txBody>
                    <a:bodyPr/>
                    <a:lstStyle/>
                    <a:p>
                      <a:r>
                        <a:rPr lang="pt-BR" sz="1600" b="1" dirty="0"/>
                        <a:t>Úlcera de </a:t>
                      </a:r>
                      <a:r>
                        <a:rPr lang="pt-BR" sz="1600" b="1" dirty="0" err="1"/>
                        <a:t>Buruli</a:t>
                      </a:r>
                      <a:endParaRPr lang="pt-B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3886749"/>
                  </a:ext>
                </a:extLst>
              </a:tr>
              <a:tr h="576677">
                <a:tc>
                  <a:txBody>
                    <a:bodyPr/>
                    <a:lstStyle/>
                    <a:p>
                      <a:r>
                        <a:rPr lang="pt-BR" sz="1600" b="1" dirty="0" err="1"/>
                        <a:t>Treponematoses</a:t>
                      </a:r>
                      <a:r>
                        <a:rPr lang="pt-BR" sz="1600" b="1" dirty="0"/>
                        <a:t> endêmicas (bouba)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813619"/>
                  </a:ext>
                </a:extLst>
              </a:tr>
              <a:tr h="465990">
                <a:tc>
                  <a:txBody>
                    <a:bodyPr/>
                    <a:lstStyle/>
                    <a:p>
                      <a:r>
                        <a:rPr lang="pt-BR" sz="1600" b="1" dirty="0"/>
                        <a:t>Doença de Chagas</a:t>
                      </a:r>
                    </a:p>
                  </a:txBody>
                  <a:tcP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X</a:t>
                      </a:r>
                    </a:p>
                  </a:txBody>
                  <a:tcPr>
                    <a:solidFill>
                      <a:srgbClr val="00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9478697"/>
                  </a:ext>
                </a:extLst>
              </a:tr>
              <a:tr h="465990">
                <a:tc>
                  <a:txBody>
                    <a:bodyPr/>
                    <a:lstStyle/>
                    <a:p>
                      <a:r>
                        <a:rPr lang="pt-BR" sz="1600" b="1" dirty="0"/>
                        <a:t>Hanseníase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0564056"/>
                  </a:ext>
                </a:extLst>
              </a:tr>
              <a:tr h="576677">
                <a:tc>
                  <a:txBody>
                    <a:bodyPr/>
                    <a:lstStyle/>
                    <a:p>
                      <a:r>
                        <a:rPr lang="pt-BR" sz="1600" b="1" dirty="0"/>
                        <a:t>Tripanossomíase africana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175289"/>
                  </a:ext>
                </a:extLst>
              </a:tr>
              <a:tr h="465990">
                <a:tc>
                  <a:txBody>
                    <a:bodyPr/>
                    <a:lstStyle/>
                    <a:p>
                      <a:r>
                        <a:rPr lang="pt-BR" sz="1600" b="1" dirty="0"/>
                        <a:t>Leishmanioses</a:t>
                      </a:r>
                    </a:p>
                  </a:txBody>
                  <a:tcPr>
                    <a:solidFill>
                      <a:srgbClr val="00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X</a:t>
                      </a:r>
                    </a:p>
                  </a:txBody>
                  <a:tcPr>
                    <a:solidFill>
                      <a:srgbClr val="00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8713444"/>
                  </a:ext>
                </a:extLst>
              </a:tr>
              <a:tr h="576677">
                <a:tc>
                  <a:txBody>
                    <a:bodyPr/>
                    <a:lstStyle/>
                    <a:p>
                      <a:r>
                        <a:rPr lang="pt-BR" sz="1600" b="1" dirty="0"/>
                        <a:t>Teníase/ Cisticercoses, 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/>
                        <a:t>X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3284117"/>
                  </a:ext>
                </a:extLst>
              </a:tr>
            </a:tbl>
          </a:graphicData>
        </a:graphic>
      </p:graphicFrame>
      <p:graphicFrame>
        <p:nvGraphicFramePr>
          <p:cNvPr id="6" name="Espaço Reservado para Conteúdo 5">
            <a:extLst>
              <a:ext uri="{FF2B5EF4-FFF2-40B4-BE49-F238E27FC236}">
                <a16:creationId xmlns:a16="http://schemas.microsoft.com/office/drawing/2014/main" id="{3B1CAA1B-4097-4B79-B5A7-25B498C67B14}"/>
              </a:ext>
            </a:extLst>
          </p:cNvPr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293316229"/>
              </p:ext>
            </p:extLst>
          </p:nvPr>
        </p:nvGraphicFramePr>
        <p:xfrm>
          <a:off x="4572000" y="908720"/>
          <a:ext cx="4320480" cy="572213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2270083">
                  <a:extLst>
                    <a:ext uri="{9D8B030D-6E8A-4147-A177-3AD203B41FA5}">
                      <a16:colId xmlns:a16="http://schemas.microsoft.com/office/drawing/2014/main" val="2919263885"/>
                    </a:ext>
                  </a:extLst>
                </a:gridCol>
                <a:gridCol w="2050397">
                  <a:extLst>
                    <a:ext uri="{9D8B030D-6E8A-4147-A177-3AD203B41FA5}">
                      <a16:colId xmlns:a16="http://schemas.microsoft.com/office/drawing/2014/main" val="3953675217"/>
                    </a:ext>
                  </a:extLst>
                </a:gridCol>
              </a:tblGrid>
              <a:tr h="539177">
                <a:tc>
                  <a:txBody>
                    <a:bodyPr/>
                    <a:lstStyle/>
                    <a:p>
                      <a:r>
                        <a:rPr lang="pt-BR" dirty="0"/>
                        <a:t>Doença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Ocorrência no Br.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934748"/>
                  </a:ext>
                </a:extLst>
              </a:tr>
              <a:tr h="472779">
                <a:tc>
                  <a:txBody>
                    <a:bodyPr/>
                    <a:lstStyle/>
                    <a:p>
                      <a:r>
                        <a:rPr lang="pt-BR" sz="1550" b="1" dirty="0"/>
                        <a:t>Hidatidose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50" dirty="0"/>
                        <a:t>X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846102"/>
                  </a:ext>
                </a:extLst>
              </a:tr>
              <a:tr h="472779">
                <a:tc>
                  <a:txBody>
                    <a:bodyPr/>
                    <a:lstStyle/>
                    <a:p>
                      <a:r>
                        <a:rPr lang="pt-BR" sz="1550" b="1" dirty="0" err="1"/>
                        <a:t>Dracunculíase</a:t>
                      </a:r>
                      <a:endParaRPr lang="pt-BR" sz="15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sz="155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478456"/>
                  </a:ext>
                </a:extLst>
              </a:tr>
              <a:tr h="472779">
                <a:tc>
                  <a:txBody>
                    <a:bodyPr/>
                    <a:lstStyle/>
                    <a:p>
                      <a:r>
                        <a:rPr lang="pt-BR" sz="1550" b="1" dirty="0"/>
                        <a:t>Filariose linfática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50" dirty="0"/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0683468"/>
                  </a:ext>
                </a:extLst>
              </a:tr>
              <a:tr h="472779">
                <a:tc>
                  <a:txBody>
                    <a:bodyPr/>
                    <a:lstStyle/>
                    <a:p>
                      <a:r>
                        <a:rPr lang="pt-BR" sz="1550" b="1" dirty="0"/>
                        <a:t>Oncocercose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50" dirty="0"/>
                        <a:t>X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982554"/>
                  </a:ext>
                </a:extLst>
              </a:tr>
              <a:tr h="523689">
                <a:tc>
                  <a:txBody>
                    <a:bodyPr/>
                    <a:lstStyle/>
                    <a:p>
                      <a:r>
                        <a:rPr lang="pt-BR" sz="1550" b="1" dirty="0"/>
                        <a:t>Esquistossomose</a:t>
                      </a:r>
                    </a:p>
                    <a:p>
                      <a:r>
                        <a:rPr lang="pt-BR" sz="1550" b="1" dirty="0" err="1"/>
                        <a:t>Helmintose</a:t>
                      </a:r>
                      <a:r>
                        <a:rPr lang="pt-BR" sz="1550" b="1" dirty="0"/>
                        <a:t> por água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50" dirty="0"/>
                        <a:t>X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449139"/>
                  </a:ext>
                </a:extLst>
              </a:tr>
              <a:tr h="523689">
                <a:tc>
                  <a:txBody>
                    <a:bodyPr/>
                    <a:lstStyle/>
                    <a:p>
                      <a:r>
                        <a:rPr lang="pt-BR" sz="1550" b="1" dirty="0"/>
                        <a:t>Helmintíases</a:t>
                      </a:r>
                    </a:p>
                    <a:p>
                      <a:r>
                        <a:rPr lang="pt-BR" sz="1550" b="1" dirty="0" err="1"/>
                        <a:t>Helmintose</a:t>
                      </a:r>
                      <a:r>
                        <a:rPr lang="pt-BR" sz="1550" b="1" dirty="0"/>
                        <a:t> por </a:t>
                      </a:r>
                      <a:r>
                        <a:rPr lang="pt-BR" sz="1550" b="1" dirty="0" err="1"/>
                        <a:t>geo</a:t>
                      </a:r>
                      <a:endParaRPr lang="pt-BR" sz="1550" b="1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50" dirty="0"/>
                        <a:t>X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7545015"/>
                  </a:ext>
                </a:extLst>
              </a:tr>
              <a:tr h="523689">
                <a:tc>
                  <a:txBody>
                    <a:bodyPr/>
                    <a:lstStyle/>
                    <a:p>
                      <a:r>
                        <a:rPr lang="pt-BR" sz="1550" b="1" dirty="0"/>
                        <a:t>Envenenamento por picada de cobra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550" dirty="0"/>
                        <a:t>X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5431663"/>
                  </a:ext>
                </a:extLst>
              </a:tr>
              <a:tr h="731533">
                <a:tc>
                  <a:txBody>
                    <a:bodyPr/>
                    <a:lstStyle/>
                    <a:p>
                      <a:r>
                        <a:rPr lang="pt-BR" sz="1550" b="1" dirty="0" err="1"/>
                        <a:t>Mycetoma</a:t>
                      </a:r>
                      <a:r>
                        <a:rPr lang="pt-BR" sz="1550" b="1" dirty="0"/>
                        <a:t>, </a:t>
                      </a:r>
                      <a:r>
                        <a:rPr lang="pt-BR" sz="1550" b="1" dirty="0" err="1"/>
                        <a:t>chomoblastomicose</a:t>
                      </a:r>
                      <a:r>
                        <a:rPr lang="pt-BR" sz="1550" b="1" dirty="0"/>
                        <a:t> e outras micoses profundas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5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483211"/>
                  </a:ext>
                </a:extLst>
              </a:tr>
              <a:tr h="523689">
                <a:tc>
                  <a:txBody>
                    <a:bodyPr/>
                    <a:lstStyle/>
                    <a:p>
                      <a:r>
                        <a:rPr lang="pt-BR" sz="1550" b="1" dirty="0"/>
                        <a:t>Escabiose e outras </a:t>
                      </a:r>
                      <a:r>
                        <a:rPr lang="pt-BR" sz="1550" b="1" dirty="0" err="1"/>
                        <a:t>ectoparasitoses</a:t>
                      </a:r>
                      <a:endParaRPr lang="pt-BR" sz="155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155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3853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4966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trimônio Líquido">
  <a:themeElements>
    <a:clrScheme name="Personalizada 2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105964"/>
      </a:accent1>
      <a:accent2>
        <a:srgbClr val="FFC000"/>
      </a:accent2>
      <a:accent3>
        <a:srgbClr val="FFC000"/>
      </a:accent3>
      <a:accent4>
        <a:srgbClr val="FF8C8C"/>
      </a:accent4>
      <a:accent5>
        <a:srgbClr val="248D7B"/>
      </a:accent5>
      <a:accent6>
        <a:srgbClr val="FFC000"/>
      </a:accent6>
      <a:hlink>
        <a:srgbClr val="E2D700"/>
      </a:hlink>
      <a:folHlink>
        <a:srgbClr val="85DFD0"/>
      </a:folHlink>
    </a:clrScheme>
    <a:fontScheme name="Patrimônio Líquido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trimônio Líquid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8495</TotalTime>
  <Words>1671</Words>
  <Application>Microsoft Office PowerPoint</Application>
  <PresentationFormat>Apresentação na tela (4:3)</PresentationFormat>
  <Paragraphs>197</Paragraphs>
  <Slides>33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41" baseType="lpstr">
      <vt:lpstr>Arial</vt:lpstr>
      <vt:lpstr>Comic Sans MS</vt:lpstr>
      <vt:lpstr>Franklin Gothic Book</vt:lpstr>
      <vt:lpstr>MyriadPro-Regular</vt:lpstr>
      <vt:lpstr>Perpetua</vt:lpstr>
      <vt:lpstr>Wingdings</vt:lpstr>
      <vt:lpstr>Wingdings 2</vt:lpstr>
      <vt:lpstr>Patrimônio Líquido</vt:lpstr>
      <vt:lpstr>Doenças Tropicais Negligenciadas</vt:lpstr>
      <vt:lpstr>Como se define Doenças Tropicais Negligenciadas?</vt:lpstr>
      <vt:lpstr>Doenças Tropicais Negligenciadas</vt:lpstr>
      <vt:lpstr>Breve histórico</vt:lpstr>
      <vt:lpstr>Breve histórico</vt:lpstr>
      <vt:lpstr>Apresentação do PowerPoint</vt:lpstr>
      <vt:lpstr>Breve histórico</vt:lpstr>
      <vt:lpstr>DNGs no mundo e Brasil</vt:lpstr>
      <vt:lpstr>DTN: parasita, bactérias, vírus e fungos</vt:lpstr>
      <vt:lpstr>Doenças Tropicais Negligenciadas</vt:lpstr>
      <vt:lpstr>Filariose Linfática </vt:lpstr>
      <vt:lpstr>Apresentação do PowerPoint</vt:lpstr>
      <vt:lpstr>Filariose Linfática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Fonte de dados</vt:lpstr>
      <vt:lpstr>Plano Integrado de Ações Estratégicas das DTN</vt:lpstr>
      <vt:lpstr>Apresentação do PowerPoint</vt:lpstr>
      <vt:lpstr>Estudo de morbimortalidade das DTNs em 2015 padrões e tendências espaciais e temporais, Brasil </vt:lpstr>
      <vt:lpstr>Estudo de morbimortalidade das DTNs (cont.) </vt:lpstr>
      <vt:lpstr>Estudo de morbimortalidade das DTNs (cont.) </vt:lpstr>
      <vt:lpstr>Estudo de morbimortalidade das DTNs (cont.) </vt:lpstr>
      <vt:lpstr>Estudo de morbimortalidade das DTNs (cont.) </vt:lpstr>
      <vt:lpstr>Estudo de morbimortalidade das DTNs (cont.) </vt:lpstr>
      <vt:lpstr>Apresentação do PowerPoint</vt:lpstr>
      <vt:lpstr>Apresentação do PowerPoint</vt:lpstr>
      <vt:lpstr>Apresentação do PowerPoint</vt:lpstr>
      <vt:lpstr>Considerações finais</vt:lpstr>
      <vt:lpstr>Falhas importantes para obter o controle e eliminação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Vigilância Epidemiológica da Tuberculose</dc:title>
  <dc:creator>.</dc:creator>
  <cp:lastModifiedBy>Gerusa Figueiredo</cp:lastModifiedBy>
  <cp:revision>632</cp:revision>
  <dcterms:created xsi:type="dcterms:W3CDTF">2010-05-11T18:20:38Z</dcterms:created>
  <dcterms:modified xsi:type="dcterms:W3CDTF">2020-11-10T15:06:52Z</dcterms:modified>
</cp:coreProperties>
</file>