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410" r:id="rId3"/>
    <p:sldId id="428" r:id="rId4"/>
    <p:sldId id="429" r:id="rId5"/>
    <p:sldId id="433" r:id="rId6"/>
    <p:sldId id="436" r:id="rId7"/>
    <p:sldId id="434" r:id="rId8"/>
    <p:sldId id="437" r:id="rId9"/>
    <p:sldId id="432" r:id="rId10"/>
    <p:sldId id="439" r:id="rId11"/>
    <p:sldId id="440" r:id="rId12"/>
    <p:sldId id="430" r:id="rId13"/>
    <p:sldId id="435" r:id="rId14"/>
    <p:sldId id="441" r:id="rId15"/>
    <p:sldId id="442" r:id="rId16"/>
    <p:sldId id="443" r:id="rId17"/>
    <p:sldId id="341" r:id="rId18"/>
    <p:sldId id="285" r:id="rId19"/>
    <p:sldId id="339" r:id="rId20"/>
    <p:sldId id="438" r:id="rId21"/>
    <p:sldId id="334" r:id="rId22"/>
    <p:sldId id="308" r:id="rId23"/>
    <p:sldId id="445" r:id="rId24"/>
    <p:sldId id="340" r:id="rId25"/>
    <p:sldId id="446" r:id="rId26"/>
    <p:sldId id="447" r:id="rId27"/>
    <p:sldId id="343" r:id="rId28"/>
    <p:sldId id="444" r:id="rId29"/>
    <p:sldId id="318" r:id="rId30"/>
    <p:sldId id="342" r:id="rId31"/>
    <p:sldId id="431" r:id="rId3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91" autoAdjust="0"/>
  </p:normalViewPr>
  <p:slideViewPr>
    <p:cSldViewPr snapToGrid="0">
      <p:cViewPr varScale="1">
        <p:scale>
          <a:sx n="70" d="100"/>
          <a:sy n="70" d="100"/>
        </p:scale>
        <p:origin x="738" y="66"/>
      </p:cViewPr>
      <p:guideLst/>
    </p:cSldViewPr>
  </p:slideViewPr>
  <p:outlineViewPr>
    <p:cViewPr>
      <p:scale>
        <a:sx n="33" d="100"/>
        <a:sy n="33" d="100"/>
      </p:scale>
      <p:origin x="0" y="-526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678A0A-5156-4E7F-A0FB-21EF1605D3D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B506985-BB44-40C9-AE7C-D3EC86C64143}">
      <dgm:prSet custT="1"/>
      <dgm:spPr/>
      <dgm:t>
        <a:bodyPr/>
        <a:lstStyle/>
        <a:p>
          <a:pPr rtl="0"/>
          <a:r>
            <a:rPr lang="pt-BR" sz="1800" b="1" dirty="0"/>
            <a:t>Universidades e </a:t>
          </a:r>
        </a:p>
        <a:p>
          <a:pPr rtl="0"/>
          <a:r>
            <a:rPr lang="pt-BR" sz="1800" b="1" dirty="0"/>
            <a:t>Fundações</a:t>
          </a:r>
          <a:r>
            <a:rPr lang="pt-BR" sz="1300" dirty="0"/>
            <a:t> </a:t>
          </a:r>
        </a:p>
      </dgm:t>
    </dgm:pt>
    <dgm:pt modelId="{402AD34D-CA18-4F62-AD9B-D14E7D1997C2}" type="parTrans" cxnId="{58F360A9-3835-43FA-AF9C-EBBB0EE2DF75}">
      <dgm:prSet/>
      <dgm:spPr/>
      <dgm:t>
        <a:bodyPr/>
        <a:lstStyle/>
        <a:p>
          <a:endParaRPr lang="pt-BR"/>
        </a:p>
      </dgm:t>
    </dgm:pt>
    <dgm:pt modelId="{8B9DF507-23E3-4F01-A956-EAA5B1C29187}" type="sibTrans" cxnId="{58F360A9-3835-43FA-AF9C-EBBB0EE2DF75}">
      <dgm:prSet/>
      <dgm:spPr/>
      <dgm:t>
        <a:bodyPr/>
        <a:lstStyle/>
        <a:p>
          <a:endParaRPr lang="pt-BR"/>
        </a:p>
      </dgm:t>
    </dgm:pt>
    <dgm:pt modelId="{7AEF951E-CC05-4001-9B4D-780287E92C19}">
      <dgm:prSet custT="1"/>
      <dgm:spPr/>
      <dgm:t>
        <a:bodyPr/>
        <a:lstStyle/>
        <a:p>
          <a:pPr rtl="0"/>
          <a:r>
            <a:rPr lang="pt-BR" sz="1800" b="1" dirty="0"/>
            <a:t>fundos e programas  do governo </a:t>
          </a:r>
        </a:p>
      </dgm:t>
    </dgm:pt>
    <dgm:pt modelId="{4BC35411-DBCD-4DC4-AFB0-36D03459A4A3}" type="parTrans" cxnId="{C3536BFF-8D33-45D9-8F6B-90432CD25B85}">
      <dgm:prSet/>
      <dgm:spPr/>
      <dgm:t>
        <a:bodyPr/>
        <a:lstStyle/>
        <a:p>
          <a:endParaRPr lang="pt-BR"/>
        </a:p>
      </dgm:t>
    </dgm:pt>
    <dgm:pt modelId="{FB492595-21EF-49B1-A356-74754A693C48}" type="sibTrans" cxnId="{C3536BFF-8D33-45D9-8F6B-90432CD25B85}">
      <dgm:prSet/>
      <dgm:spPr/>
      <dgm:t>
        <a:bodyPr/>
        <a:lstStyle/>
        <a:p>
          <a:endParaRPr lang="pt-BR"/>
        </a:p>
      </dgm:t>
    </dgm:pt>
    <dgm:pt modelId="{C1311F60-117D-49E4-80AC-21A66EFE738D}">
      <dgm:prSet custT="1"/>
      <dgm:spPr/>
      <dgm:t>
        <a:bodyPr/>
        <a:lstStyle/>
        <a:p>
          <a:pPr rtl="0"/>
          <a:r>
            <a:rPr lang="pt-BR" sz="1800" b="1" dirty="0"/>
            <a:t>firmas privadas</a:t>
          </a:r>
        </a:p>
      </dgm:t>
    </dgm:pt>
    <dgm:pt modelId="{3FD6CCE4-672E-4147-B3FE-21584728C76C}" type="parTrans" cxnId="{76D2305A-0BF6-447F-8CD7-FAC5E4A391B9}">
      <dgm:prSet/>
      <dgm:spPr/>
      <dgm:t>
        <a:bodyPr/>
        <a:lstStyle/>
        <a:p>
          <a:endParaRPr lang="pt-BR"/>
        </a:p>
      </dgm:t>
    </dgm:pt>
    <dgm:pt modelId="{74CDD95B-6119-4711-AE8E-2E2D447C029F}" type="sibTrans" cxnId="{76D2305A-0BF6-447F-8CD7-FAC5E4A391B9}">
      <dgm:prSet/>
      <dgm:spPr/>
      <dgm:t>
        <a:bodyPr/>
        <a:lstStyle/>
        <a:p>
          <a:endParaRPr lang="pt-BR"/>
        </a:p>
      </dgm:t>
    </dgm:pt>
    <dgm:pt modelId="{6979EF42-4384-4D69-8AFC-8847935A0792}" type="pres">
      <dgm:prSet presAssocID="{C6678A0A-5156-4E7F-A0FB-21EF1605D3D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3A7F412-CDEB-48C2-A953-87977ADEB1CD}" type="pres">
      <dgm:prSet presAssocID="{6B506985-BB44-40C9-AE7C-D3EC86C64143}" presName="circ1" presStyleLbl="vennNode1" presStyleIdx="0" presStyleCnt="3" custScaleX="125232" custLinFactNeighborX="3967" custLinFactNeighborY="-479"/>
      <dgm:spPr/>
      <dgm:t>
        <a:bodyPr/>
        <a:lstStyle/>
        <a:p>
          <a:endParaRPr lang="pt-BR"/>
        </a:p>
      </dgm:t>
    </dgm:pt>
    <dgm:pt modelId="{5106C407-0451-4FAA-BD0E-601C32C1D217}" type="pres">
      <dgm:prSet presAssocID="{6B506985-BB44-40C9-AE7C-D3EC86C6414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1DF5A43-1FBE-4448-ADC5-2913C16C4C9E}" type="pres">
      <dgm:prSet presAssocID="{7AEF951E-CC05-4001-9B4D-780287E92C19}" presName="circ2" presStyleLbl="vennNode1" presStyleIdx="1" presStyleCnt="3" custScaleX="110199" custLinFactNeighborX="8811" custLinFactNeighborY="2043"/>
      <dgm:spPr/>
      <dgm:t>
        <a:bodyPr/>
        <a:lstStyle/>
        <a:p>
          <a:endParaRPr lang="pt-BR"/>
        </a:p>
      </dgm:t>
    </dgm:pt>
    <dgm:pt modelId="{01B7F23C-A6B6-4DFC-AC15-F9D9ACC6D3B0}" type="pres">
      <dgm:prSet presAssocID="{7AEF951E-CC05-4001-9B4D-780287E92C1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B087F35-B10D-4716-B512-2EDFC708349F}" type="pres">
      <dgm:prSet presAssocID="{C1311F60-117D-49E4-80AC-21A66EFE738D}" presName="circ3" presStyleLbl="vennNode1" presStyleIdx="2" presStyleCnt="3" custScaleX="107655"/>
      <dgm:spPr/>
      <dgm:t>
        <a:bodyPr/>
        <a:lstStyle/>
        <a:p>
          <a:endParaRPr lang="pt-BR"/>
        </a:p>
      </dgm:t>
    </dgm:pt>
    <dgm:pt modelId="{8B0F7296-967D-480C-9E28-61D1B5165A0A}" type="pres">
      <dgm:prSet presAssocID="{C1311F60-117D-49E4-80AC-21A66EFE738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16446AB-291A-44F0-A952-1AD0DABD202D}" type="presOf" srcId="{7AEF951E-CC05-4001-9B4D-780287E92C19}" destId="{01B7F23C-A6B6-4DFC-AC15-F9D9ACC6D3B0}" srcOrd="1" destOrd="0" presId="urn:microsoft.com/office/officeart/2005/8/layout/venn1"/>
    <dgm:cxn modelId="{7A1C6B7A-6692-423C-A2C4-A0D1B8CB620D}" type="presOf" srcId="{6B506985-BB44-40C9-AE7C-D3EC86C64143}" destId="{5106C407-0451-4FAA-BD0E-601C32C1D217}" srcOrd="1" destOrd="0" presId="urn:microsoft.com/office/officeart/2005/8/layout/venn1"/>
    <dgm:cxn modelId="{76D2305A-0BF6-447F-8CD7-FAC5E4A391B9}" srcId="{C6678A0A-5156-4E7F-A0FB-21EF1605D3D1}" destId="{C1311F60-117D-49E4-80AC-21A66EFE738D}" srcOrd="2" destOrd="0" parTransId="{3FD6CCE4-672E-4147-B3FE-21584728C76C}" sibTransId="{74CDD95B-6119-4711-AE8E-2E2D447C029F}"/>
    <dgm:cxn modelId="{19730BA8-76C5-4A1A-BBF9-5EDEA46C94A9}" type="presOf" srcId="{7AEF951E-CC05-4001-9B4D-780287E92C19}" destId="{21DF5A43-1FBE-4448-ADC5-2913C16C4C9E}" srcOrd="0" destOrd="0" presId="urn:microsoft.com/office/officeart/2005/8/layout/venn1"/>
    <dgm:cxn modelId="{5962AFDE-99D6-4C6F-B514-3744405178B1}" type="presOf" srcId="{C1311F60-117D-49E4-80AC-21A66EFE738D}" destId="{7B087F35-B10D-4716-B512-2EDFC708349F}" srcOrd="0" destOrd="0" presId="urn:microsoft.com/office/officeart/2005/8/layout/venn1"/>
    <dgm:cxn modelId="{C3536BFF-8D33-45D9-8F6B-90432CD25B85}" srcId="{C6678A0A-5156-4E7F-A0FB-21EF1605D3D1}" destId="{7AEF951E-CC05-4001-9B4D-780287E92C19}" srcOrd="1" destOrd="0" parTransId="{4BC35411-DBCD-4DC4-AFB0-36D03459A4A3}" sibTransId="{FB492595-21EF-49B1-A356-74754A693C48}"/>
    <dgm:cxn modelId="{58F360A9-3835-43FA-AF9C-EBBB0EE2DF75}" srcId="{C6678A0A-5156-4E7F-A0FB-21EF1605D3D1}" destId="{6B506985-BB44-40C9-AE7C-D3EC86C64143}" srcOrd="0" destOrd="0" parTransId="{402AD34D-CA18-4F62-AD9B-D14E7D1997C2}" sibTransId="{8B9DF507-23E3-4F01-A956-EAA5B1C29187}"/>
    <dgm:cxn modelId="{6A450192-3D64-4B57-95D2-0C78FF07C3A6}" type="presOf" srcId="{6B506985-BB44-40C9-AE7C-D3EC86C64143}" destId="{43A7F412-CDEB-48C2-A953-87977ADEB1CD}" srcOrd="0" destOrd="0" presId="urn:microsoft.com/office/officeart/2005/8/layout/venn1"/>
    <dgm:cxn modelId="{072DEF5C-6446-4211-ACE0-0A1169B42CA9}" type="presOf" srcId="{C6678A0A-5156-4E7F-A0FB-21EF1605D3D1}" destId="{6979EF42-4384-4D69-8AFC-8847935A0792}" srcOrd="0" destOrd="0" presId="urn:microsoft.com/office/officeart/2005/8/layout/venn1"/>
    <dgm:cxn modelId="{2478FB6D-E91B-4C3C-BBF4-000B9E818426}" type="presOf" srcId="{C1311F60-117D-49E4-80AC-21A66EFE738D}" destId="{8B0F7296-967D-480C-9E28-61D1B5165A0A}" srcOrd="1" destOrd="0" presId="urn:microsoft.com/office/officeart/2005/8/layout/venn1"/>
    <dgm:cxn modelId="{4FE1BD72-8B8D-49BC-A7B3-A574E1D69607}" type="presParOf" srcId="{6979EF42-4384-4D69-8AFC-8847935A0792}" destId="{43A7F412-CDEB-48C2-A953-87977ADEB1CD}" srcOrd="0" destOrd="0" presId="urn:microsoft.com/office/officeart/2005/8/layout/venn1"/>
    <dgm:cxn modelId="{15DCBAD1-A8AB-4458-B251-B03B04994D7F}" type="presParOf" srcId="{6979EF42-4384-4D69-8AFC-8847935A0792}" destId="{5106C407-0451-4FAA-BD0E-601C32C1D217}" srcOrd="1" destOrd="0" presId="urn:microsoft.com/office/officeart/2005/8/layout/venn1"/>
    <dgm:cxn modelId="{D0E53EA2-0376-4E26-B843-4B84466168CF}" type="presParOf" srcId="{6979EF42-4384-4D69-8AFC-8847935A0792}" destId="{21DF5A43-1FBE-4448-ADC5-2913C16C4C9E}" srcOrd="2" destOrd="0" presId="urn:microsoft.com/office/officeart/2005/8/layout/venn1"/>
    <dgm:cxn modelId="{E5B81968-0F33-4C58-9E35-193A589A5AFB}" type="presParOf" srcId="{6979EF42-4384-4D69-8AFC-8847935A0792}" destId="{01B7F23C-A6B6-4DFC-AC15-F9D9ACC6D3B0}" srcOrd="3" destOrd="0" presId="urn:microsoft.com/office/officeart/2005/8/layout/venn1"/>
    <dgm:cxn modelId="{F4041DAB-D4FB-4CEB-A6AA-97A7A0F6ECAA}" type="presParOf" srcId="{6979EF42-4384-4D69-8AFC-8847935A0792}" destId="{7B087F35-B10D-4716-B512-2EDFC708349F}" srcOrd="4" destOrd="0" presId="urn:microsoft.com/office/officeart/2005/8/layout/venn1"/>
    <dgm:cxn modelId="{9886250A-1F75-47DD-A2C4-5BD3161108A6}" type="presParOf" srcId="{6979EF42-4384-4D69-8AFC-8847935A0792}" destId="{8B0F7296-967D-480C-9E28-61D1B5165A0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A7F412-CDEB-48C2-A953-87977ADEB1CD}">
      <dsp:nvSpPr>
        <dsp:cNvPr id="0" name=""/>
        <dsp:cNvSpPr/>
      </dsp:nvSpPr>
      <dsp:spPr>
        <a:xfrm>
          <a:off x="2106924" y="30944"/>
          <a:ext cx="2415507" cy="192882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/>
            <a:t>Universidades e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/>
            <a:t>Fundações</a:t>
          </a:r>
          <a:r>
            <a:rPr lang="pt-BR" sz="1300" kern="1200" dirty="0"/>
            <a:t> </a:t>
          </a:r>
        </a:p>
      </dsp:txBody>
      <dsp:txXfrm>
        <a:off x="2428992" y="368489"/>
        <a:ext cx="1771372" cy="867971"/>
      </dsp:txXfrm>
    </dsp:sp>
    <dsp:sp modelId="{21DF5A43-1FBE-4448-ADC5-2913C16C4C9E}">
      <dsp:nvSpPr>
        <dsp:cNvPr id="0" name=""/>
        <dsp:cNvSpPr/>
      </dsp:nvSpPr>
      <dsp:spPr>
        <a:xfrm>
          <a:off x="3041321" y="1285106"/>
          <a:ext cx="2125546" cy="192882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/>
            <a:t>fundos e programas  do governo </a:t>
          </a:r>
        </a:p>
      </dsp:txBody>
      <dsp:txXfrm>
        <a:off x="3691384" y="1783386"/>
        <a:ext cx="1275328" cy="1060854"/>
      </dsp:txXfrm>
    </dsp:sp>
    <dsp:sp modelId="{7B087F35-B10D-4716-B512-2EDFC708349F}">
      <dsp:nvSpPr>
        <dsp:cNvPr id="0" name=""/>
        <dsp:cNvSpPr/>
      </dsp:nvSpPr>
      <dsp:spPr>
        <a:xfrm>
          <a:off x="1503938" y="1245700"/>
          <a:ext cx="2076477" cy="192882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/>
            <a:t>firmas privadas</a:t>
          </a:r>
        </a:p>
      </dsp:txBody>
      <dsp:txXfrm>
        <a:off x="1699473" y="1743980"/>
        <a:ext cx="1245886" cy="10608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4A802D-B21B-4470-98FE-3EBF0D31A67C}" type="datetimeFigureOut">
              <a:rPr lang="pt-BR" smtClean="0"/>
              <a:t>18/08/2023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90AE6-241F-4009-AD40-B5B2B8D988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3596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PT" dirty="0"/>
              <a:t>À primeira vista, os dois mapas de satélite da Imagem 1.3a/b são indistinguíveis: luzes brilhando intensamente em áreas densamente povoadas e espaços escuros marcando vastas florestas e oceanos desabitados. No entanto, após uma inspeção mais detalhada, algo estranho se torna aparente. A luz em várias regiões, Toronto, Detroit, Cleveland, Columbus, Long Island simplesmente desapareceu. Esta não é uma foto adulterada do próximo filme do Armagedom, mas representa uma imagem real do nordeste dos EUA em </a:t>
            </a:r>
            <a:r>
              <a:rPr lang="pt-PT" b="1" dirty="0"/>
              <a:t>14 de agosto de 2003, a noite de um blecaute que deixou cerca de 45 milhões de pessoas em oito estados dos EUA e outros 10 milhões em Ontário sem energia</a:t>
            </a:r>
            <a:r>
              <a:rPr lang="pt-PT" dirty="0"/>
              <a:t>. Ele ilustra um aspecto muito ignorado das redes, que será um tema importante neste livro: </a:t>
            </a:r>
            <a:r>
              <a:rPr lang="pt-PT" b="1" dirty="0"/>
              <a:t>a vulnerabilidade devido à interconectividade</a:t>
            </a:r>
            <a:r>
              <a:rPr lang="pt-PT" dirty="0"/>
              <a:t>.</a:t>
            </a:r>
            <a:endParaRPr lang="en-US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r>
              <a:rPr lang="pt-PT" dirty="0"/>
              <a:t>O apagão de 2003 é um exemplo típico de uma falha em cascata. Quando uma rede atua como um sistema de transporte, uma falha local desloca cargas para outros nós. Se a carga extra for insignificante, o restante do sistema pode absorvê-la perfeitamente e a falha permanece efetivamente despercebida. Se a carga extra for demais para os nós vizinhos carregarem, eles irão derrubar ou redistribuir a carga para seus vizinhos. De qualquer forma, nos deparamos com uma falha em cascata, cuja magnitude depende da posição da rede e da capacidade dos nós que foram removidos na primeira rodada e nas subsequentes. O caso em questão é a eletricidade: como não pode ser armazenada, quando uma linha cai, sua energia deve ser transferida para outras linhas. Na maioria das vezes, as linhas vizinhas não têm dificuldade em carregar a carga extra. Se o fizerem, também darão gorjeta e redistribuirão sua carga aumentada para seus vizinhos.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r>
              <a:rPr lang="pt-PT" dirty="0"/>
              <a:t>Falhas em cascata podem ocorrer na maioria dos sistemas complexos. Eles ocorrem </a:t>
            </a:r>
            <a:r>
              <a:rPr lang="pt-PT" b="1" dirty="0"/>
              <a:t>na Internet</a:t>
            </a:r>
            <a:r>
              <a:rPr lang="pt-PT" dirty="0"/>
              <a:t>, quando o tráfego é redirecionado para contornar roteadores com defeito, ocasionalmente criando ataques de negação de serviço em roteadores que não têm capacidade para lidar com tráfego extra. Testemunhamos </a:t>
            </a:r>
            <a:r>
              <a:rPr lang="pt-PT" b="1" dirty="0"/>
              <a:t>um em 1997</a:t>
            </a:r>
            <a:r>
              <a:rPr lang="pt-PT" dirty="0"/>
              <a:t>, quando </a:t>
            </a:r>
            <a:r>
              <a:rPr lang="pt-PT" b="1" dirty="0"/>
              <a:t>o Fundo Monetário Internacional </a:t>
            </a:r>
            <a:r>
              <a:rPr lang="pt-PT" dirty="0"/>
              <a:t>pressionou os bancos centrais de vários países do Pacífico a limitar seu crédito. Houve um fracasso em cascata por trás do </a:t>
            </a:r>
            <a:r>
              <a:rPr lang="pt-PT" b="1" dirty="0"/>
              <a:t>colapso financeiro de 2009-2011</a:t>
            </a:r>
            <a:r>
              <a:rPr lang="pt-PT" dirty="0"/>
              <a:t>, quando a crise de crédito dos EUA paralisou a economia do mundo, deixando para trás dezenas de bancos falidos, corporações e até estados falidos. No entanto, falhas em cascata são ocasionalmente nossas aliadas. O esforço mundial para acabar com o suprimento de dinheiro das organizações terroristas visa paralisar as redes terroristas, e médicos e pesquisadores esperam induzir falhas em cascata para matar células cancerígenas.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PT" dirty="0"/>
              <a:t>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2619D-DD23-404E-8C9A-479CEC79728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72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>
            <a:extLst>
              <a:ext uri="{FF2B5EF4-FFF2-40B4-BE49-F238E27FC236}">
                <a16:creationId xmlns:a16="http://schemas.microsoft.com/office/drawing/2014/main" xmlns="" id="{F2F41B0D-B298-497C-94C4-915CA23CDA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Espaço Reservado para Anotações 2">
            <a:extLst>
              <a:ext uri="{FF2B5EF4-FFF2-40B4-BE49-F238E27FC236}">
                <a16:creationId xmlns:a16="http://schemas.microsoft.com/office/drawing/2014/main" xmlns="" id="{95D9135D-CB25-4126-BAEC-EE78D9B926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38916" name="Espaço Reservado para Número de Slide 3">
            <a:extLst>
              <a:ext uri="{FF2B5EF4-FFF2-40B4-BE49-F238E27FC236}">
                <a16:creationId xmlns:a16="http://schemas.microsoft.com/office/drawing/2014/main" xmlns="" id="{42A6C002-0FCB-4FB7-A557-07580EA775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5C1B0D2-A717-4A73-B5C3-524CFF73A35A}" type="slidenum">
              <a:rPr lang="en-US" altLang="pt-BR" smtClean="0"/>
              <a:pPr>
                <a:spcBef>
                  <a:spcPct val="0"/>
                </a:spcBef>
              </a:pPr>
              <a:t>18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027905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Imagem de Slide 1">
            <a:extLst>
              <a:ext uri="{FF2B5EF4-FFF2-40B4-BE49-F238E27FC236}">
                <a16:creationId xmlns:a16="http://schemas.microsoft.com/office/drawing/2014/main" xmlns="" id="{B5C895C1-F0D8-47B6-9DA3-71C42FAAF5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Espaço Reservado para Anotações 2">
            <a:extLst>
              <a:ext uri="{FF2B5EF4-FFF2-40B4-BE49-F238E27FC236}">
                <a16:creationId xmlns:a16="http://schemas.microsoft.com/office/drawing/2014/main" xmlns="" id="{935ABA93-A224-420C-AE03-EDF234F0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40964" name="Espaço Reservado para Número de Slide 3">
            <a:extLst>
              <a:ext uri="{FF2B5EF4-FFF2-40B4-BE49-F238E27FC236}">
                <a16:creationId xmlns:a16="http://schemas.microsoft.com/office/drawing/2014/main" xmlns="" id="{D10B5EA5-28C2-4978-8C0E-B48FBC2F5B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67F5705-A58E-4160-BB5D-112FBFF27404}" type="slidenum">
              <a:rPr lang="en-US" altLang="pt-BR" smtClean="0"/>
              <a:pPr>
                <a:spcBef>
                  <a:spcPct val="0"/>
                </a:spcBef>
              </a:pPr>
              <a:t>23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327636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415312E-FF0E-48C4-A1C4-CAB3F85937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6EB2CFED-B298-4ECC-B446-3FF04FB633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E333BED7-7593-4B4E-BBB9-5DFA7B2BD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E31E-1E0C-4F02-BED0-C441523BD723}" type="datetimeFigureOut">
              <a:rPr lang="pt-BR" smtClean="0"/>
              <a:t>18/08/2023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94BFEEC4-B159-4121-8929-07C42A2D0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88ACA964-DCBB-4681-B213-A2C069D6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650D-D185-4776-A4EC-12ED28792A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0665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089F8B-EC2B-4386-9404-D13AEA094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0FAD2569-CA16-44DD-B552-004B25BBCD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6E8BAFF6-F958-47D6-86A1-4817BC233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E31E-1E0C-4F02-BED0-C441523BD723}" type="datetimeFigureOut">
              <a:rPr lang="pt-BR" smtClean="0"/>
              <a:t>18/08/2023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D887AEA3-7A5D-4E82-8EC2-6E3A4ED0C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7FD9BD75-EAC6-48D5-A12B-A16D6F085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650D-D185-4776-A4EC-12ED28792A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366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9FD6011A-7DC3-4187-A684-4DE564CC38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96B4ABD2-FAAE-4678-98D5-32C266604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310C7C3E-E903-409B-B3A4-6FE477D1E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E31E-1E0C-4F02-BED0-C441523BD723}" type="datetimeFigureOut">
              <a:rPr lang="pt-BR" smtClean="0"/>
              <a:t>18/08/2023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58EB44DD-EF89-4118-8820-114090906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43F71D58-7EA2-4A1B-B62E-F1EF6BB64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650D-D185-4776-A4EC-12ED28792A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4753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57200"/>
            <a:ext cx="104648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600201"/>
            <a:ext cx="50800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0" y="1600201"/>
            <a:ext cx="50800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xmlns="" id="{F6E5389F-4CAD-48D2-B007-1EDF9CC9A4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xmlns="" id="{511A3559-8E10-4A61-8B25-7A7E2B630C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xmlns="" id="{406AFBF0-2A25-4D9B-8D47-E0972A863E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1C148-C361-4C50-8E2C-AF5E3201F767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166292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C80500C-C708-450F-B731-4BBF2313B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15E82E01-B5C5-4C7D-9E85-63B3DEF56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67B16614-F94F-495A-B586-3D9DCE306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E31E-1E0C-4F02-BED0-C441523BD723}" type="datetimeFigureOut">
              <a:rPr lang="pt-BR" smtClean="0"/>
              <a:t>18/08/2023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EB52E31C-79C6-4047-AE24-C5EEFAD9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20613217-0F78-4D9A-94CB-C9EED4F59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650D-D185-4776-A4EC-12ED28792A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4096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CCF409D-4034-4960-8133-77C4EB8E4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21943946-5D65-4257-9BE9-0416BD3DD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41AF5B7E-E315-456A-A984-A851AE310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E31E-1E0C-4F02-BED0-C441523BD723}" type="datetimeFigureOut">
              <a:rPr lang="pt-BR" smtClean="0"/>
              <a:t>18/08/2023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45D4B878-184E-423F-84D4-8BB3DD4A9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56AFB40E-5E58-44DE-93D2-785852E34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650D-D185-4776-A4EC-12ED28792A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077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ABBEBD9-387C-4427-B6B2-79580B7E7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7C2FBCCF-C19C-4E31-9C58-6367B944F2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BFD592D4-1B38-4791-B175-E95246BE3A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63D98007-DBD3-4AB7-9320-5D2A71D4A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E31E-1E0C-4F02-BED0-C441523BD723}" type="datetimeFigureOut">
              <a:rPr lang="pt-BR" smtClean="0"/>
              <a:t>18/08/2023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622A38A7-15D7-4190-92A9-6FC47E8F1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27599DEF-AEF5-48B4-A88D-D71D23EFF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650D-D185-4776-A4EC-12ED28792A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6086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13650F1-098D-48DD-8DF9-8E50E70A3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0AFCA764-C2C8-4443-8D6E-AFA7A8B07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7D26449A-8581-4833-8F55-35ACFE729F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2894301D-9D46-4A77-8633-F7FBF7F049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17B5627E-BEA8-4C58-96A8-8BF0494673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171891FB-4C46-427C-989A-C4A8D8F8B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E31E-1E0C-4F02-BED0-C441523BD723}" type="datetimeFigureOut">
              <a:rPr lang="pt-BR" smtClean="0"/>
              <a:t>18/08/2023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C0D8873E-CFDF-40CC-B307-80732AEB8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51A9BE0A-8893-4E27-AE32-BF8FBD154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650D-D185-4776-A4EC-12ED28792A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0162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C7FF1A3-C5B4-42AD-B4DA-E2ADECAB1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12A042E0-5793-4E92-A63C-D10CBFDA5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E31E-1E0C-4F02-BED0-C441523BD723}" type="datetimeFigureOut">
              <a:rPr lang="pt-BR" smtClean="0"/>
              <a:t>18/08/2023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60F1BF6E-1E67-4781-9EC4-D836A7C1F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3CDF1F4F-2C59-4E31-A5CC-D421F46BC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650D-D185-4776-A4EC-12ED28792A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6541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ACBC0A2E-22C0-4738-93AA-D15ACF1CB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E31E-1E0C-4F02-BED0-C441523BD723}" type="datetimeFigureOut">
              <a:rPr lang="pt-BR" smtClean="0"/>
              <a:t>18/08/2023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13FBA10D-21C1-4C03-9EF5-52C8C4550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A9E5FBB5-7D6A-4A21-84F6-BB07804B8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650D-D185-4776-A4EC-12ED28792A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5574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8DFDE88-224D-48CF-9FD8-CE346C5A5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7520E358-6F98-4597-A6A5-71C80A5BB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5C5D2C42-E223-4C01-9C04-CE02BBBDD5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E82FF889-E423-41C1-B650-80F70767A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E31E-1E0C-4F02-BED0-C441523BD723}" type="datetimeFigureOut">
              <a:rPr lang="pt-BR" smtClean="0"/>
              <a:t>18/08/2023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D6FA4AF9-8290-42D1-BA34-2D7963009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CC6A9F90-F546-49FC-BBE4-CB5C74979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650D-D185-4776-A4EC-12ED28792A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4491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C62CB6F-B304-47EE-82A3-80B2C6E7D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BC45D59E-A116-4CDA-ADDE-1B29C3AD14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6E30360C-D43C-4EAF-A592-ED3CBB78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D587F376-66C8-423F-9890-FB2097E34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E31E-1E0C-4F02-BED0-C441523BD723}" type="datetimeFigureOut">
              <a:rPr lang="pt-BR" smtClean="0"/>
              <a:t>18/08/2023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E9372EA7-BE19-4CD4-95FE-F1BB9D284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1FFDB79A-3172-472C-BBB7-BAAB37EB6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650D-D185-4776-A4EC-12ED28792A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2005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6E51694A-0171-4116-92A9-18F070665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781294D9-C0A7-4A83-902D-DE2601488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718FCE19-615C-4773-B7CE-B16101997A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4E31E-1E0C-4F02-BED0-C441523BD723}" type="datetimeFigureOut">
              <a:rPr lang="pt-BR" smtClean="0"/>
              <a:t>18/08/2023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6EE8E0C3-93B0-463E-B433-FDE1FE5C24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45256EBF-F5AF-4E91-83E0-90377E14BC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6650D-D185-4776-A4EC-12ED28792A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542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pt.wikipedia.org/wiki/Manuel_Castells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://www.pensamentoeconomico.ecn.br/economistas/joseph_schumpeter.html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s://pt.wikipedia.org/wiki/Xerox_Alto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br/url?sa=i&amp;rct=j&amp;q=instagram+facebook&amp;source=images&amp;cd=&amp;cad=rja&amp;docid=5oaClYNPxV0jAM&amp;tbnid=FrX-VyxV0CQVkM:&amp;ved=0CAUQjRw&amp;url=http://www.universosmart.com.br/tecnologia/facebook-compra-instagram-101.html&amp;ei=Y_hCUe-MKoba8wSYoIGIAQ&amp;bvm=bv.43828540,d.dmg&amp;psig=AFQjCNFCGfkEVEjDzBmFpbpRh0smg5FQlQ&amp;ust=1363429851519134" TargetMode="External"/><Relationship Id="rId3" Type="http://schemas.openxmlformats.org/officeDocument/2006/relationships/hyperlink" Target="http://www.internetlivestats.com/twitter-statistics/" TargetMode="External"/><Relationship Id="rId7" Type="http://schemas.openxmlformats.org/officeDocument/2006/relationships/image" Target="../media/image32.jpeg"/><Relationship Id="rId12" Type="http://schemas.openxmlformats.org/officeDocument/2006/relationships/image" Target="../media/image36.png"/><Relationship Id="rId2" Type="http://schemas.openxmlformats.org/officeDocument/2006/relationships/hyperlink" Target="https://instagram.com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ebtribunal.net/blog/joomla-statistics/" TargetMode="External"/><Relationship Id="rId11" Type="http://schemas.openxmlformats.org/officeDocument/2006/relationships/image" Target="../media/image35.jpeg"/><Relationship Id="rId5" Type="http://schemas.openxmlformats.org/officeDocument/2006/relationships/hyperlink" Target="https://demandsage.com/wordpress-statistics/" TargetMode="External"/><Relationship Id="rId10" Type="http://schemas.openxmlformats.org/officeDocument/2006/relationships/image" Target="../media/image34.jpeg"/><Relationship Id="rId4" Type="http://schemas.openxmlformats.org/officeDocument/2006/relationships/hyperlink" Target="http://trends.builtwith.com/cms/Drupal" TargetMode="External"/><Relationship Id="rId9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br/url?sa=i&amp;rct=j&amp;q=instagram+facebook&amp;source=images&amp;cd=&amp;cad=rja&amp;docid=5oaClYNPxV0jAM&amp;tbnid=FrX-VyxV0CQVkM:&amp;ved=0CAUQjRw&amp;url=http://www.universosmart.com.br/tecnologia/facebook-compra-instagram-101.html&amp;ei=Y_hCUe-MKoba8wSYoIGIAQ&amp;bvm=bv.43828540,d.dmg&amp;psig=AFQjCNFCGfkEVEjDzBmFpbpRh0smg5FQlQ&amp;ust=1363429851519134" TargetMode="External"/><Relationship Id="rId3" Type="http://schemas.openxmlformats.org/officeDocument/2006/relationships/hyperlink" Target="http://www.internetlivestats.com/twitter-statistics/" TargetMode="External"/><Relationship Id="rId7" Type="http://schemas.openxmlformats.org/officeDocument/2006/relationships/image" Target="../media/image32.jpeg"/><Relationship Id="rId12" Type="http://schemas.openxmlformats.org/officeDocument/2006/relationships/image" Target="../media/image36.png"/><Relationship Id="rId2" Type="http://schemas.openxmlformats.org/officeDocument/2006/relationships/hyperlink" Target="https://instagram.com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ebtribunal.net/blog/joomla-statistics/" TargetMode="External"/><Relationship Id="rId11" Type="http://schemas.openxmlformats.org/officeDocument/2006/relationships/image" Target="../media/image35.jpeg"/><Relationship Id="rId5" Type="http://schemas.openxmlformats.org/officeDocument/2006/relationships/hyperlink" Target="https://demandsage.com/wordpress-statistics/" TargetMode="External"/><Relationship Id="rId10" Type="http://schemas.openxmlformats.org/officeDocument/2006/relationships/image" Target="../media/image34.jpeg"/><Relationship Id="rId4" Type="http://schemas.openxmlformats.org/officeDocument/2006/relationships/hyperlink" Target="http://trends.builtwith.com/cms/Drupal" TargetMode="External"/><Relationship Id="rId9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www.tiktok.com/@khaby.lame/video/7242021356601101594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ktok.com/@igormoskvv/video/7231372823745400069" TargetMode="External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JgDtOtf7r0" TargetMode="External"/><Relationship Id="rId2" Type="http://schemas.openxmlformats.org/officeDocument/2006/relationships/hyperlink" Target="https://www.youtube.com/watch?v=WJSS3Up-RYo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t.wikipedia.org/wiki/Manuel_Castells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hyperlink" Target="https://pt.wikipedia.org/wiki/Manuel_Castells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rasilescola.uol.com.br/" TargetMode="External"/><Relationship Id="rId2" Type="http://schemas.openxmlformats.org/officeDocument/2006/relationships/hyperlink" Target="https://www.sohistoria.com.br/resumos/revolucaoindustrial.php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t.wikipedia.org/wiki/Manuel_Castell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t.wikipedia.org/wiki/Manuel_Castells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t.wikipedia.org/wiki/Manuel_Castells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t.wikipedia.org/wiki/Manuel_Castells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29C16237-E42F-4A31-9B4C-D848D60C2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62" y="180975"/>
            <a:ext cx="1298561" cy="112785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3CAFCB28-D2EE-4E40-BB65-2A66997DD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00" y="5581571"/>
            <a:ext cx="1054699" cy="914479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3327C84E-A0B8-4644-8CAB-09CF099E6F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180975"/>
            <a:ext cx="9763960" cy="650470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545EEB4C-8E4C-491D-B03F-D9FE036524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1266" y="180975"/>
            <a:ext cx="9150889" cy="2804403"/>
          </a:xfrm>
          <a:prstGeom prst="rect">
            <a:avLst/>
          </a:prstGeom>
        </p:spPr>
      </p:pic>
      <p:sp>
        <p:nvSpPr>
          <p:cNvPr id="16" name="Subtítulo 11">
            <a:extLst>
              <a:ext uri="{FF2B5EF4-FFF2-40B4-BE49-F238E27FC236}">
                <a16:creationId xmlns:a16="http://schemas.microsoft.com/office/drawing/2014/main" xmlns="" id="{AAFC1EE0-480C-4BE5-A380-1066F6B7CFDF}"/>
              </a:ext>
            </a:extLst>
          </p:cNvPr>
          <p:cNvSpPr txBox="1">
            <a:spLocks/>
          </p:cNvSpPr>
          <p:nvPr/>
        </p:nvSpPr>
        <p:spPr>
          <a:xfrm>
            <a:off x="1833980" y="484028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Prof. Dr. Marcos Luiz </a:t>
            </a:r>
            <a:r>
              <a:rPr lang="pt-BR" dirty="0" err="1"/>
              <a:t>Mucheroni</a:t>
            </a:r>
            <a:r>
              <a:rPr lang="pt-BR" dirty="0"/>
              <a:t>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0DF575A8-54AC-4EB1-B7BA-069FC948812B}"/>
              </a:ext>
            </a:extLst>
          </p:cNvPr>
          <p:cNvSpPr txBox="1"/>
          <p:nvPr/>
        </p:nvSpPr>
        <p:spPr>
          <a:xfrm>
            <a:off x="4228981" y="3058180"/>
            <a:ext cx="4844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Aula 2 – Contexto e Informação </a:t>
            </a:r>
          </a:p>
        </p:txBody>
      </p:sp>
    </p:spTree>
    <p:extLst>
      <p:ext uri="{BB962C8B-B14F-4D97-AF65-F5344CB8AC3E}">
        <p14:creationId xmlns:p14="http://schemas.microsoft.com/office/powerpoint/2010/main" val="3046633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609600" y="182880"/>
            <a:ext cx="10972800" cy="502920"/>
          </a:xfrm>
          <a:prstGeom prst="rect">
            <a:avLst/>
          </a:prstGeom>
          <a:solidFill>
            <a:srgbClr val="FF0000"/>
          </a:solidFill>
        </p:spPr>
        <p:txBody>
          <a:bodyPr vert="horz" lIns="109728" tIns="54864" rIns="109728" bIns="54864" rtlCol="0">
            <a:normAutofit/>
          </a:bodyPr>
          <a:lstStyle/>
          <a:p>
            <a:pPr defTabSz="548640">
              <a:spcBef>
                <a:spcPct val="20000"/>
              </a:spcBef>
            </a:pPr>
            <a:r>
              <a:rPr lang="en-US" sz="2400" b="1" dirty="0">
                <a:solidFill>
                  <a:srgbClr val="FFFFF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Aula 2 - Redes				</a:t>
            </a:r>
            <a:r>
              <a:rPr lang="en-US" sz="1920" dirty="0">
                <a:solidFill>
                  <a:srgbClr val="FFFFFF"/>
                </a:solidFill>
                <a:latin typeface="Calibri"/>
              </a:rPr>
              <a:t>As </a:t>
            </a:r>
            <a:r>
              <a:rPr lang="en-US" sz="1920" dirty="0" err="1">
                <a:solidFill>
                  <a:srgbClr val="FFFFFF"/>
                </a:solidFill>
                <a:latin typeface="Calibri"/>
              </a:rPr>
              <a:t>Revoluções</a:t>
            </a:r>
            <a:r>
              <a:rPr lang="en-US" sz="1920" dirty="0">
                <a:solidFill>
                  <a:srgbClr val="FFFFFF"/>
                </a:solidFill>
                <a:latin typeface="Calibri"/>
              </a:rPr>
              <a:t> da </a:t>
            </a:r>
            <a:r>
              <a:rPr lang="en-US" sz="1920" dirty="0" err="1">
                <a:solidFill>
                  <a:srgbClr val="FFFFFF"/>
                </a:solidFill>
                <a:latin typeface="Calibri"/>
              </a:rPr>
              <a:t>Informação</a:t>
            </a:r>
            <a:endParaRPr lang="en-US" sz="1920" dirty="0">
              <a:solidFill>
                <a:srgbClr val="FFFFFF"/>
              </a:solidFill>
              <a:latin typeface="Calibri"/>
            </a:endParaRPr>
          </a:p>
          <a:p>
            <a:pPr defTabSz="548640">
              <a:spcBef>
                <a:spcPct val="20000"/>
              </a:spcBef>
            </a:pPr>
            <a:endParaRPr lang="en-US" sz="1920" dirty="0">
              <a:solidFill>
                <a:srgbClr val="FFFFFF"/>
              </a:solidFill>
              <a:latin typeface="Calibri"/>
            </a:endParaRPr>
          </a:p>
          <a:p>
            <a:pPr defTabSz="548640">
              <a:spcBef>
                <a:spcPct val="20000"/>
              </a:spcBef>
            </a:pPr>
            <a:endParaRPr lang="en-US" sz="1920" b="1" dirty="0">
              <a:solidFill>
                <a:prstClr val="white">
                  <a:lumMod val="85000"/>
                </a:prstClr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473440" y="6479880"/>
            <a:ext cx="3108960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548640"/>
            <a:r>
              <a:rPr lang="en-US" sz="1080" b="1" dirty="0">
                <a:solidFill>
                  <a:prstClr val="white">
                    <a:lumMod val="65000"/>
                  </a:prst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Marcos L. </a:t>
            </a:r>
            <a:r>
              <a:rPr lang="en-US" sz="1080" b="1" dirty="0" err="1">
                <a:solidFill>
                  <a:prstClr val="white">
                    <a:lumMod val="65000"/>
                  </a:prst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Mucheroni</a:t>
            </a:r>
            <a:r>
              <a:rPr lang="en-US" sz="1080" b="1" dirty="0">
                <a:solidFill>
                  <a:prstClr val="white">
                    <a:lumMod val="65000"/>
                  </a:prst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 – Redes </a:t>
            </a:r>
            <a:r>
              <a:rPr lang="en-US" sz="1080" b="1" dirty="0" err="1">
                <a:solidFill>
                  <a:prstClr val="white">
                    <a:lumMod val="65000"/>
                  </a:prst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Eletronicas</a:t>
            </a:r>
            <a:endParaRPr lang="en-US" sz="720" i="1" dirty="0">
              <a:solidFill>
                <a:prstClr val="white">
                  <a:lumMod val="65000"/>
                </a:prstClr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 flipH="1">
            <a:off x="3992881" y="182881"/>
            <a:ext cx="54863" cy="502920"/>
          </a:xfrm>
          <a:prstGeom prst="rect">
            <a:avLst/>
          </a:prstGeom>
          <a:solidFill>
            <a:schemeClr val="bg1"/>
          </a:solidFill>
        </p:spPr>
        <p:txBody>
          <a:bodyPr vert="horz" lIns="109728" tIns="54864" rIns="109728" bIns="54864" rtlCol="0">
            <a:normAutofit/>
          </a:bodyPr>
          <a:lstStyle/>
          <a:p>
            <a:pPr defTabSz="548640">
              <a:spcBef>
                <a:spcPct val="20000"/>
              </a:spcBef>
            </a:pPr>
            <a:endParaRPr lang="en-US" sz="1920" b="1" dirty="0">
              <a:solidFill>
                <a:prstClr val="white"/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0E470E55-78C2-4657-8BA7-37C81B013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1974574"/>
            <a:ext cx="4716116" cy="4505305"/>
          </a:xfrm>
        </p:spPr>
        <p:txBody>
          <a:bodyPr>
            <a:normAutofit fontScale="92500" lnSpcReduction="20000"/>
          </a:bodyPr>
          <a:lstStyle/>
          <a:p>
            <a:pPr algn="l"/>
            <a:endParaRPr lang="en-US" sz="2000" b="1" dirty="0">
              <a:solidFill>
                <a:srgbClr val="BFBFBF"/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  <a:p>
            <a:pPr algn="l"/>
            <a:r>
              <a:rPr lang="en-US" sz="1900" dirty="0">
                <a:solidFill>
                  <a:srgbClr val="202124"/>
                </a:solidFill>
                <a:latin typeface="inherit"/>
              </a:rPr>
              <a:t>[</a:t>
            </a:r>
            <a:r>
              <a:rPr lang="pt-BR" sz="1900" dirty="0">
                <a:solidFill>
                  <a:srgbClr val="202124"/>
                </a:solidFill>
                <a:latin typeface="inherit"/>
              </a:rPr>
              <a:t>História</a:t>
            </a:r>
            <a:r>
              <a:rPr lang="pt-BR" altLang="pt-BR" sz="1900" dirty="0">
                <a:solidFill>
                  <a:srgbClr val="202124"/>
                </a:solidFill>
                <a:latin typeface="inherit"/>
              </a:rPr>
              <a:t>] “houve pelo menos duas revoluções industriais: a primeira começou pouco antes dos últimos trinta anos do século XVIII ... A máquina a vapor, a fiadeira, o processo </a:t>
            </a:r>
            <a:r>
              <a:rPr lang="pt-BR" altLang="pt-BR" sz="1900" dirty="0" err="1">
                <a:solidFill>
                  <a:srgbClr val="202124"/>
                </a:solidFill>
                <a:latin typeface="inherit"/>
              </a:rPr>
              <a:t>Cort</a:t>
            </a:r>
            <a:r>
              <a:rPr lang="pt-BR" altLang="pt-BR" sz="1900" dirty="0">
                <a:solidFill>
                  <a:srgbClr val="202124"/>
                </a:solidFill>
                <a:latin typeface="inherit"/>
              </a:rPr>
              <a:t>  em metalurgia, substituição dos trabalhos manuais ... A segunda desenvolvimento da eletricidade, do motor a combustão interna, de produtos químicos com base científica e a o início das tecnologias de comunicação “</a:t>
            </a:r>
            <a:r>
              <a:rPr lang="pt-BR" sz="1900" dirty="0">
                <a:solidFill>
                  <a:srgbClr val="202124"/>
                </a:solidFill>
                <a:latin typeface="inherit"/>
              </a:rPr>
              <a:t> </a:t>
            </a:r>
            <a:endParaRPr lang="en-US" sz="1900" dirty="0">
              <a:solidFill>
                <a:srgbClr val="202124"/>
              </a:solidFill>
              <a:latin typeface="inherit"/>
            </a:endParaRPr>
          </a:p>
          <a:p>
            <a:pPr algn="l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1. </a:t>
            </a:r>
            <a:r>
              <a:rPr lang="pt-BR" altLang="pt-BR" sz="1900" dirty="0">
                <a:solidFill>
                  <a:srgbClr val="202124"/>
                </a:solidFill>
                <a:latin typeface="inherit"/>
              </a:rPr>
              <a:t>Na segunda importância decisiva dos conhecimentos científicos ... Após 1850.</a:t>
            </a:r>
            <a:endParaRPr lang="en-US" sz="1900" b="1" dirty="0">
              <a:solidFill>
                <a:srgbClr val="BFBFBF"/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  <a:p>
            <a:pPr algn="l"/>
            <a:r>
              <a:rPr lang="en-US" sz="2000" dirty="0">
                <a:solidFill>
                  <a:srgbClr val="FF0000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2. </a:t>
            </a:r>
            <a:r>
              <a:rPr lang="pt-BR" altLang="pt-BR" sz="1900" dirty="0">
                <a:solidFill>
                  <a:srgbClr val="202124"/>
                </a:solidFill>
                <a:latin typeface="inherit"/>
              </a:rPr>
              <a:t>Na terceira “não é a centralidade dos conhecimentos e informação, mas a aplicação destes conhecimentos e dessa informação par aa geração de conhecimentos  dispositivos de processamento/comunicação da informação.</a:t>
            </a:r>
            <a:endParaRPr lang="en-US" sz="2100" dirty="0">
              <a:solidFill>
                <a:srgbClr val="202124"/>
              </a:solidFill>
              <a:latin typeface="inherit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FB884537-694A-480F-BCB4-A19F9C311B11}"/>
              </a:ext>
            </a:extLst>
          </p:cNvPr>
          <p:cNvSpPr txBox="1"/>
          <p:nvPr/>
        </p:nvSpPr>
        <p:spPr>
          <a:xfrm>
            <a:off x="266699" y="1037822"/>
            <a:ext cx="47161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Lições das Revoluções Industriais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4A831E9F-48AF-400A-82F7-BF258C6D0A79}"/>
              </a:ext>
            </a:extLst>
          </p:cNvPr>
          <p:cNvSpPr txBox="1"/>
          <p:nvPr/>
        </p:nvSpPr>
        <p:spPr>
          <a:xfrm>
            <a:off x="5344548" y="4417006"/>
            <a:ext cx="58005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Terceira revolução industrial e  informação 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F8D23A9D-F316-4564-B988-F94158D27572}"/>
              </a:ext>
            </a:extLst>
          </p:cNvPr>
          <p:cNvSpPr txBox="1">
            <a:spLocks/>
          </p:cNvSpPr>
          <p:nvPr/>
        </p:nvSpPr>
        <p:spPr>
          <a:xfrm>
            <a:off x="5344547" y="1460752"/>
            <a:ext cx="5014104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r>
              <a:rPr lang="pt-BR" altLang="pt-BR" sz="1900" dirty="0"/>
              <a:t>“As novas tecnologias da informação não são simplesmente ferramentas a serem aplicadas, mas processos a serem desenvolvidos. Usuários e criadores podem tornar-se a mesma coisa. Dessa forma, os usuários podem assumir o controle</a:t>
            </a:r>
            <a:r>
              <a:rPr lang="pt-BR" altLang="pt-BR" sz="1600" dirty="0"/>
              <a:t> d</a:t>
            </a:r>
            <a:r>
              <a:rPr lang="pt-BR" altLang="pt-BR" dirty="0"/>
              <a:t>a </a:t>
            </a:r>
            <a:r>
              <a:rPr lang="pt-BR" altLang="pt-BR" sz="1900" dirty="0"/>
              <a:t>tecnologia como no </a:t>
            </a:r>
            <a:r>
              <a:rPr lang="pt-BR" altLang="pt-BR" sz="1900"/>
              <a:t>caso </a:t>
            </a:r>
            <a:r>
              <a:rPr lang="pt-BR" altLang="pt-BR" sz="1900" smtClean="0"/>
              <a:t>da Internet</a:t>
            </a:r>
            <a:endParaRPr lang="pt-BR" altLang="pt-BR" sz="1900" dirty="0"/>
          </a:p>
          <a:p>
            <a:pPr>
              <a:spcBef>
                <a:spcPct val="20000"/>
              </a:spcBef>
            </a:pPr>
            <a:r>
              <a:rPr lang="pt-BR" altLang="pt-BR" sz="1900" dirty="0"/>
              <a:t>[veremos no </a:t>
            </a:r>
            <a:r>
              <a:rPr lang="pt-BR" altLang="pt-BR" sz="1900"/>
              <a:t>próximo </a:t>
            </a:r>
            <a:r>
              <a:rPr lang="pt-BR" altLang="pt-BR" sz="1900" smtClean="0"/>
              <a:t>capítulo].</a:t>
            </a:r>
          </a:p>
          <a:p>
            <a:pPr>
              <a:spcBef>
                <a:spcPct val="20000"/>
              </a:spcBef>
            </a:pPr>
            <a:r>
              <a:rPr lang="en-US" sz="1297" b="1" i="1" smtClean="0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Fonte</a:t>
            </a:r>
            <a:r>
              <a:rPr lang="en-US" sz="1297" b="1" i="1" dirty="0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: </a:t>
            </a:r>
            <a:r>
              <a:rPr lang="en-US" sz="1297" b="1" i="1" u="sng" dirty="0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  <a:hlinkClick r:id="rId2"/>
              </a:rPr>
              <a:t>Manuel Castells</a:t>
            </a:r>
            <a:r>
              <a:rPr lang="en-US" sz="1297" b="1" i="1" dirty="0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, A </a:t>
            </a:r>
            <a:r>
              <a:rPr lang="en-US" sz="1297" b="1" i="1" dirty="0" err="1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sociedade</a:t>
            </a:r>
            <a:r>
              <a:rPr lang="en-US" sz="1297" b="1" i="1" dirty="0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 </a:t>
            </a:r>
            <a:r>
              <a:rPr lang="en-US" sz="1297" b="1" i="1" dirty="0" err="1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em</a:t>
            </a:r>
            <a:r>
              <a:rPr lang="en-US" sz="1297" b="1" i="1" dirty="0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 Rede. </a:t>
            </a:r>
            <a:r>
              <a:rPr lang="en-US" sz="2000" b="1" dirty="0">
                <a:solidFill>
                  <a:srgbClr val="BFBFB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02107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609600" y="182880"/>
            <a:ext cx="10972800" cy="502920"/>
          </a:xfrm>
          <a:prstGeom prst="rect">
            <a:avLst/>
          </a:prstGeom>
          <a:solidFill>
            <a:srgbClr val="FF0000"/>
          </a:solidFill>
        </p:spPr>
        <p:txBody>
          <a:bodyPr vert="horz" lIns="109728" tIns="54864" rIns="109728" bIns="54864" rtlCol="0">
            <a:normAutofit/>
          </a:bodyPr>
          <a:lstStyle/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Aula 2 -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Contextos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				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Redes e a Economia</a:t>
            </a: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473440" y="6479880"/>
            <a:ext cx="3108960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8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Marcos L. </a:t>
            </a:r>
            <a:r>
              <a:rPr kumimoji="0" lang="en-US" sz="108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Mucheroni</a:t>
            </a:r>
            <a:endParaRPr kumimoji="0" lang="en-US" sz="72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 flipH="1">
            <a:off x="3992881" y="182881"/>
            <a:ext cx="54863" cy="502920"/>
          </a:xfrm>
          <a:prstGeom prst="rect">
            <a:avLst/>
          </a:prstGeom>
          <a:solidFill>
            <a:schemeClr val="bg1"/>
          </a:solidFill>
        </p:spPr>
        <p:txBody>
          <a:bodyPr vert="horz" lIns="109728" tIns="54864" rIns="109728" bIns="54864" rtlCol="0">
            <a:normAutofit/>
          </a:bodyPr>
          <a:lstStyle/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B7DFF190-5DDF-4C2A-A248-5D8C4F777F86}"/>
              </a:ext>
            </a:extLst>
          </p:cNvPr>
          <p:cNvSpPr txBox="1">
            <a:spLocks/>
          </p:cNvSpPr>
          <p:nvPr/>
        </p:nvSpPr>
        <p:spPr>
          <a:xfrm>
            <a:off x="1284798" y="857112"/>
            <a:ext cx="8743122" cy="449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defRPr/>
            </a:pPr>
            <a:r>
              <a:rPr lang="pt-BR" sz="2800" dirty="0" err="1"/>
              <a:t>Schumpeter</a:t>
            </a:r>
            <a:r>
              <a:rPr lang="pt-BR" sz="2800" dirty="0"/>
              <a:t> usou a expressão “</a:t>
            </a:r>
            <a:r>
              <a:rPr lang="pt-BR" sz="2800" i="1" dirty="0"/>
              <a:t>destruição criativa</a:t>
            </a:r>
            <a:r>
              <a:rPr lang="pt-BR" sz="2800" dirty="0"/>
              <a:t>” pela primeira vez em 1942, para se referir à maneira como os produtos e métodos inovadores tomam lugar dos antigos.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xmlns="" id="{DD29D07E-DFB6-4D90-9F18-4E2AD2253984}"/>
              </a:ext>
            </a:extLst>
          </p:cNvPr>
          <p:cNvGraphicFramePr/>
          <p:nvPr>
            <p:extLst/>
          </p:nvPr>
        </p:nvGraphicFramePr>
        <p:xfrm>
          <a:off x="2448339" y="2587487"/>
          <a:ext cx="6500858" cy="321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E48E5DF7-7064-47CE-9920-220EED03EDA3}"/>
              </a:ext>
            </a:extLst>
          </p:cNvPr>
          <p:cNvSpPr/>
          <p:nvPr/>
        </p:nvSpPr>
        <p:spPr>
          <a:xfrm>
            <a:off x="1172817" y="4194842"/>
            <a:ext cx="314325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pt-BR" sz="1500" dirty="0">
                <a:solidFill>
                  <a:schemeClr val="bg1">
                    <a:lumMod val="10000"/>
                  </a:schemeClr>
                </a:solidFill>
                <a:latin typeface="Arial" charset="0"/>
              </a:rPr>
              <a:t>(buscam maximizar o lucro) </a:t>
            </a:r>
          </a:p>
          <a:p>
            <a:pPr algn="just" eaLnBrk="1" hangingPunct="1">
              <a:defRPr/>
            </a:pPr>
            <a:r>
              <a:rPr lang="pt-BR" sz="1500" dirty="0">
                <a:solidFill>
                  <a:schemeClr val="bg1">
                    <a:lumMod val="10000"/>
                  </a:schemeClr>
                </a:solidFill>
                <a:latin typeface="Arial" charset="0"/>
              </a:rPr>
              <a:t>Pode-se mexer “coração” </a:t>
            </a:r>
          </a:p>
          <a:p>
            <a:pPr algn="just" eaLnBrk="1" hangingPunct="1">
              <a:defRPr/>
            </a:pPr>
            <a:r>
              <a:rPr lang="pt-BR" sz="1500" dirty="0">
                <a:solidFill>
                  <a:schemeClr val="bg1">
                    <a:lumMod val="10000"/>
                  </a:schemeClr>
                </a:solidFill>
                <a:latin typeface="Arial" charset="0"/>
              </a:rPr>
              <a:t>deste sistema ? redes </a:t>
            </a:r>
            <a:r>
              <a:rPr lang="pt-BR" sz="1500">
                <a:solidFill>
                  <a:schemeClr val="bg1">
                    <a:lumMod val="10000"/>
                  </a:schemeClr>
                </a:solidFill>
                <a:latin typeface="Arial" charset="0"/>
              </a:rPr>
              <a:t>online </a:t>
            </a:r>
            <a:endParaRPr lang="pt-BR" sz="1500" smtClean="0">
              <a:solidFill>
                <a:schemeClr val="bg1">
                  <a:lumMod val="10000"/>
                </a:schemeClr>
              </a:solidFill>
              <a:latin typeface="Arial" charset="0"/>
            </a:endParaRPr>
          </a:p>
          <a:p>
            <a:pPr algn="just" eaLnBrk="1" hangingPunct="1">
              <a:defRPr/>
            </a:pPr>
            <a:r>
              <a:rPr lang="pt-BR" sz="1500" smtClean="0">
                <a:solidFill>
                  <a:schemeClr val="bg1">
                    <a:lumMod val="10000"/>
                  </a:schemeClr>
                </a:solidFill>
                <a:latin typeface="Arial" charset="0"/>
              </a:rPr>
              <a:t>de </a:t>
            </a:r>
            <a:r>
              <a:rPr lang="pt-BR" sz="1500" dirty="0">
                <a:solidFill>
                  <a:schemeClr val="bg1">
                    <a:lumMod val="10000"/>
                  </a:schemeClr>
                </a:solidFill>
                <a:latin typeface="Arial" charset="0"/>
              </a:rPr>
              <a:t>software livre e colaborativa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17175B55-D92F-4CA8-990B-46863C0FF8F0}"/>
              </a:ext>
            </a:extLst>
          </p:cNvPr>
          <p:cNvSpPr/>
          <p:nvPr/>
        </p:nvSpPr>
        <p:spPr>
          <a:xfrm>
            <a:off x="6486939" y="2892287"/>
            <a:ext cx="3143250" cy="784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1500" dirty="0">
                <a:solidFill>
                  <a:schemeClr val="bg1">
                    <a:lumMod val="10000"/>
                  </a:schemeClr>
                </a:solidFill>
                <a:latin typeface="Arial" charset="0"/>
              </a:rPr>
              <a:t>Conhecimento tecnológico</a:t>
            </a:r>
          </a:p>
          <a:p>
            <a:pPr algn="ctr" eaLnBrk="1" hangingPunct="1">
              <a:defRPr/>
            </a:pPr>
            <a:r>
              <a:rPr lang="pt-BR" sz="1500" dirty="0">
                <a:solidFill>
                  <a:schemeClr val="bg1">
                    <a:lumMod val="10000"/>
                  </a:schemeClr>
                </a:solidFill>
                <a:latin typeface="Arial" charset="0"/>
              </a:rPr>
              <a:t> organizado – e a multidão</a:t>
            </a:r>
          </a:p>
          <a:p>
            <a:pPr algn="ctr" eaLnBrk="1" hangingPunct="1">
              <a:defRPr/>
            </a:pPr>
            <a:r>
              <a:rPr lang="pt-BR" sz="1500" dirty="0" err="1">
                <a:solidFill>
                  <a:schemeClr val="bg1">
                    <a:lumMod val="10000"/>
                  </a:schemeClr>
                </a:solidFill>
                <a:latin typeface="Arial" charset="0"/>
              </a:rPr>
              <a:t>Crowdsourcing</a:t>
            </a:r>
            <a:r>
              <a:rPr lang="pt-BR" sz="1500" dirty="0">
                <a:solidFill>
                  <a:schemeClr val="bg1">
                    <a:lumMod val="10000"/>
                  </a:schemeClr>
                </a:solidFill>
                <a:latin typeface="Arial" charset="0"/>
              </a:rPr>
              <a:t>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4DADB93A-2510-47AC-92A5-458382DE6C80}"/>
              </a:ext>
            </a:extLst>
          </p:cNvPr>
          <p:cNvSpPr/>
          <p:nvPr/>
        </p:nvSpPr>
        <p:spPr>
          <a:xfrm>
            <a:off x="7377572" y="4401217"/>
            <a:ext cx="3143250" cy="784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1500" dirty="0">
                <a:solidFill>
                  <a:schemeClr val="bg1">
                    <a:lumMod val="10000"/>
                  </a:schemeClr>
                </a:solidFill>
                <a:latin typeface="Arial" charset="0"/>
              </a:rPr>
              <a:t>Politicas que proporcionam </a:t>
            </a:r>
          </a:p>
          <a:p>
            <a:pPr algn="ctr" eaLnBrk="1" hangingPunct="1">
              <a:defRPr/>
            </a:pPr>
            <a:r>
              <a:rPr lang="pt-BR" sz="1500" dirty="0">
                <a:solidFill>
                  <a:schemeClr val="bg1">
                    <a:lumMod val="10000"/>
                  </a:schemeClr>
                </a:solidFill>
                <a:latin typeface="Arial" charset="0"/>
              </a:rPr>
              <a:t>Financiamento, iniciativas de</a:t>
            </a:r>
          </a:p>
          <a:p>
            <a:pPr algn="ctr" eaLnBrk="1" hangingPunct="1">
              <a:defRPr/>
            </a:pPr>
            <a:r>
              <a:rPr lang="pt-BR" sz="1500" dirty="0" err="1">
                <a:solidFill>
                  <a:schemeClr val="bg1">
                    <a:lumMod val="10000"/>
                  </a:schemeClr>
                </a:solidFill>
                <a:latin typeface="Arial" charset="0"/>
              </a:rPr>
              <a:t>Crowdfunding</a:t>
            </a:r>
            <a:r>
              <a:rPr lang="pt-BR" sz="1500" dirty="0">
                <a:solidFill>
                  <a:schemeClr val="bg1">
                    <a:lumMod val="10000"/>
                  </a:schemeClr>
                </a:solidFill>
                <a:latin typeface="Arial" charset="0"/>
              </a:rPr>
              <a:t> ?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757042DE-5232-4911-9D77-D0619ACE2606}"/>
              </a:ext>
            </a:extLst>
          </p:cNvPr>
          <p:cNvSpPr/>
          <p:nvPr/>
        </p:nvSpPr>
        <p:spPr>
          <a:xfrm>
            <a:off x="3626458" y="5935210"/>
            <a:ext cx="605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Fonte: </a:t>
            </a:r>
            <a:r>
              <a:rPr lang="en-US" b="1" i="1" u="sng" dirty="0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Joseph Schumpeter</a:t>
            </a:r>
            <a:r>
              <a:rPr lang="en-US" b="1" i="1" dirty="0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, </a:t>
            </a:r>
            <a:r>
              <a:rPr lang="en-US" b="1" i="1" dirty="0" err="1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  <a:hlinkClick r:id="rId7"/>
              </a:rPr>
              <a:t>Pensamento</a:t>
            </a:r>
            <a:r>
              <a:rPr lang="en-US" b="1" i="1" dirty="0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  <a:hlinkClick r:id="rId7"/>
              </a:rPr>
              <a:t> </a:t>
            </a:r>
            <a:r>
              <a:rPr lang="en-US" b="1" i="1" dirty="0" err="1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  <a:hlinkClick r:id="rId7"/>
              </a:rPr>
              <a:t>econômico</a:t>
            </a:r>
            <a:r>
              <a:rPr lang="en-US" b="1" i="1" dirty="0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688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609600" y="182880"/>
            <a:ext cx="10972800" cy="502920"/>
          </a:xfrm>
          <a:prstGeom prst="rect">
            <a:avLst/>
          </a:prstGeom>
          <a:solidFill>
            <a:srgbClr val="FF0000"/>
          </a:solidFill>
        </p:spPr>
        <p:txBody>
          <a:bodyPr vert="horz" lIns="109728" tIns="54864" rIns="109728" bIns="54864" rtlCol="0">
            <a:normAutofit/>
          </a:bodyPr>
          <a:lstStyle/>
          <a:p>
            <a:pPr defTabSz="548640">
              <a:spcBef>
                <a:spcPct val="20000"/>
              </a:spcBef>
            </a:pPr>
            <a:r>
              <a:rPr lang="en-US" sz="2400" b="1" dirty="0">
                <a:solidFill>
                  <a:srgbClr val="FFFFF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Aula 2 - Redes				</a:t>
            </a:r>
            <a:r>
              <a:rPr lang="en-US" sz="1920" b="1" dirty="0">
                <a:solidFill>
                  <a:srgbClr val="FFFFFF"/>
                </a:solidFill>
                <a:latin typeface="Calibri"/>
                <a:ea typeface="Helvetica" pitchFamily="36" charset="0"/>
                <a:cs typeface="Helvetica" pitchFamily="36" charset="0"/>
              </a:rPr>
              <a:t>Redes e </a:t>
            </a:r>
            <a:r>
              <a:rPr lang="en-US" sz="1920" b="1" dirty="0" err="1">
                <a:solidFill>
                  <a:srgbClr val="FFFFFF"/>
                </a:solidFill>
                <a:latin typeface="Calibri"/>
                <a:ea typeface="Helvetica" pitchFamily="36" charset="0"/>
                <a:cs typeface="Helvetica" pitchFamily="36" charset="0"/>
              </a:rPr>
              <a:t>Tecnologia</a:t>
            </a:r>
            <a:endParaRPr lang="en-US" sz="1920" dirty="0">
              <a:solidFill>
                <a:srgbClr val="FFFFFF"/>
              </a:solidFill>
              <a:latin typeface="Calibri"/>
            </a:endParaRPr>
          </a:p>
          <a:p>
            <a:pPr defTabSz="548640">
              <a:spcBef>
                <a:spcPct val="20000"/>
              </a:spcBef>
            </a:pPr>
            <a:endParaRPr lang="en-US" sz="1920" dirty="0">
              <a:solidFill>
                <a:srgbClr val="FFFFFF"/>
              </a:solidFill>
              <a:latin typeface="Calibri"/>
            </a:endParaRPr>
          </a:p>
          <a:p>
            <a:pPr defTabSz="548640">
              <a:spcBef>
                <a:spcPct val="20000"/>
              </a:spcBef>
            </a:pPr>
            <a:endParaRPr lang="en-US" sz="1920" b="1" dirty="0">
              <a:solidFill>
                <a:prstClr val="white">
                  <a:lumMod val="85000"/>
                </a:prstClr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473440" y="6479880"/>
            <a:ext cx="3108960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548640"/>
            <a:r>
              <a:rPr lang="en-US" sz="1080" b="1" dirty="0">
                <a:solidFill>
                  <a:prstClr val="white">
                    <a:lumMod val="65000"/>
                  </a:prst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Marcos L. </a:t>
            </a:r>
            <a:r>
              <a:rPr lang="en-US" sz="1080" b="1" dirty="0" err="1">
                <a:solidFill>
                  <a:prstClr val="white">
                    <a:lumMod val="65000"/>
                  </a:prst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Mucheroni</a:t>
            </a:r>
            <a:r>
              <a:rPr lang="en-US" sz="1080" b="1" dirty="0">
                <a:solidFill>
                  <a:prstClr val="white">
                    <a:lumMod val="65000"/>
                  </a:prst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 – Redes </a:t>
            </a:r>
            <a:r>
              <a:rPr lang="en-US" sz="1080" b="1" dirty="0" err="1">
                <a:solidFill>
                  <a:prstClr val="white">
                    <a:lumMod val="65000"/>
                  </a:prst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Eletronicas</a:t>
            </a:r>
            <a:endParaRPr lang="en-US" sz="720" i="1" dirty="0">
              <a:solidFill>
                <a:prstClr val="white">
                  <a:lumMod val="65000"/>
                </a:prstClr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 flipH="1">
            <a:off x="3992881" y="182881"/>
            <a:ext cx="54863" cy="502920"/>
          </a:xfrm>
          <a:prstGeom prst="rect">
            <a:avLst/>
          </a:prstGeom>
          <a:solidFill>
            <a:schemeClr val="bg1"/>
          </a:solidFill>
        </p:spPr>
        <p:txBody>
          <a:bodyPr vert="horz" lIns="109728" tIns="54864" rIns="109728" bIns="54864" rtlCol="0">
            <a:normAutofit/>
          </a:bodyPr>
          <a:lstStyle/>
          <a:p>
            <a:pPr defTabSz="548640">
              <a:spcBef>
                <a:spcPct val="20000"/>
              </a:spcBef>
            </a:pPr>
            <a:endParaRPr lang="en-US" sz="1920" b="1" dirty="0">
              <a:solidFill>
                <a:prstClr val="white"/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0E470E55-78C2-4657-8BA7-37C81B013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699" y="2097732"/>
            <a:ext cx="4874424" cy="4382148"/>
          </a:xfrm>
        </p:spPr>
        <p:txBody>
          <a:bodyPr>
            <a:normAutofit fontScale="92500" lnSpcReduction="20000"/>
          </a:bodyPr>
          <a:lstStyle/>
          <a:p>
            <a:pPr algn="l"/>
            <a:endParaRPr lang="en-US" sz="2000" b="1" dirty="0">
              <a:solidFill>
                <a:srgbClr val="BFBFBF"/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  <a:p>
            <a:pPr algn="l"/>
            <a:r>
              <a:rPr lang="en-US" sz="2000" dirty="0">
                <a:solidFill>
                  <a:srgbClr val="202124"/>
                </a:solidFill>
                <a:latin typeface="inherit"/>
              </a:rPr>
              <a:t>[</a:t>
            </a:r>
            <a:r>
              <a:rPr lang="pt-BR" altLang="pt-BR" sz="2000" dirty="0">
                <a:solidFill>
                  <a:srgbClr val="202124"/>
                </a:solidFill>
                <a:latin typeface="inherit"/>
              </a:rPr>
              <a:t>tecnologia e sociedade] processo civilizatório sempre usou tecnologia, idade da pedra, bronze</a:t>
            </a:r>
            <a:r>
              <a:rPr lang="en-US" altLang="pt-BR" sz="2000" dirty="0">
                <a:solidFill>
                  <a:srgbClr val="202124"/>
                </a:solidFill>
                <a:latin typeface="inherit"/>
              </a:rPr>
              <a:t> e </a:t>
            </a:r>
            <a:r>
              <a:rPr lang="en-US" sz="2000" dirty="0" err="1">
                <a:solidFill>
                  <a:srgbClr val="202124"/>
                </a:solidFill>
                <a:latin typeface="inherit"/>
              </a:rPr>
              <a:t>ouro</a:t>
            </a:r>
            <a:r>
              <a:rPr lang="en-US" sz="2000" dirty="0">
                <a:solidFill>
                  <a:srgbClr val="202124"/>
                </a:solidFill>
                <a:latin typeface="inherit"/>
              </a:rPr>
              <a:t>, </a:t>
            </a:r>
            <a:r>
              <a:rPr lang="en-US" sz="2000" dirty="0" err="1">
                <a:solidFill>
                  <a:srgbClr val="202124"/>
                </a:solidFill>
                <a:latin typeface="inherit"/>
              </a:rPr>
              <a:t>rotas</a:t>
            </a:r>
            <a:r>
              <a:rPr lang="en-US" sz="20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sz="2000" dirty="0" err="1">
                <a:solidFill>
                  <a:srgbClr val="202124"/>
                </a:solidFill>
                <a:latin typeface="inherit"/>
              </a:rPr>
              <a:t>maritmas</a:t>
            </a:r>
            <a:r>
              <a:rPr lang="en-US" sz="2000" dirty="0">
                <a:solidFill>
                  <a:srgbClr val="202124"/>
                </a:solidFill>
                <a:latin typeface="inherit"/>
              </a:rPr>
              <a:t> (</a:t>
            </a:r>
            <a:r>
              <a:rPr lang="en-US" sz="2000" dirty="0" err="1">
                <a:solidFill>
                  <a:srgbClr val="202124"/>
                </a:solidFill>
                <a:latin typeface="inherit"/>
              </a:rPr>
              <a:t>navios</a:t>
            </a:r>
            <a:r>
              <a:rPr lang="en-US" sz="2000" dirty="0">
                <a:solidFill>
                  <a:srgbClr val="202124"/>
                </a:solidFill>
                <a:latin typeface="inherit"/>
              </a:rPr>
              <a:t>) e 3 </a:t>
            </a:r>
            <a:r>
              <a:rPr lang="en-US" sz="2000" dirty="0" err="1">
                <a:solidFill>
                  <a:srgbClr val="202124"/>
                </a:solidFill>
                <a:latin typeface="inherit"/>
              </a:rPr>
              <a:t>revoluções</a:t>
            </a:r>
            <a:r>
              <a:rPr lang="en-US" sz="20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sz="2000" dirty="0" err="1">
                <a:solidFill>
                  <a:srgbClr val="202124"/>
                </a:solidFill>
                <a:latin typeface="inherit"/>
              </a:rPr>
              <a:t>cientificas</a:t>
            </a:r>
            <a:endParaRPr lang="en-US" sz="2000" dirty="0">
              <a:solidFill>
                <a:srgbClr val="202124"/>
              </a:solidFill>
              <a:latin typeface="inherit"/>
            </a:endParaRPr>
          </a:p>
          <a:p>
            <a:pPr algn="l"/>
            <a:r>
              <a:rPr lang="en-US" sz="2000" dirty="0">
                <a:solidFill>
                  <a:srgbClr val="FF0000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1.</a:t>
            </a:r>
            <a:r>
              <a:rPr lang="pt-BR" sz="2000" dirty="0">
                <a:solidFill>
                  <a:srgbClr val="202124"/>
                </a:solidFill>
                <a:latin typeface="inherit"/>
              </a:rPr>
              <a:t>O nascimento do livro impresso (haviam antes os copista) cria o discurso narrativo (historiografia) e divide a ideia em subjetivo (sujeito) e objetivo (racional científico). </a:t>
            </a:r>
            <a:endParaRPr lang="en-US" sz="2000" dirty="0">
              <a:solidFill>
                <a:srgbClr val="202124"/>
              </a:solidFill>
              <a:latin typeface="inherit"/>
            </a:endParaRPr>
          </a:p>
          <a:p>
            <a:pPr algn="l"/>
            <a:r>
              <a:rPr lang="en-US" sz="2000" dirty="0">
                <a:solidFill>
                  <a:srgbClr val="FF0000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2.</a:t>
            </a:r>
            <a:r>
              <a:rPr lang="pt-PT" altLang="pt-BR" sz="20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pt-BR" altLang="pt-BR" sz="2000" dirty="0">
                <a:solidFill>
                  <a:srgbClr val="202124"/>
                </a:solidFill>
                <a:latin typeface="inherit"/>
              </a:rPr>
              <a:t>A mídia impressa torna-se visual, pictórica (fotografia, cinema, televisão) e oral (rádios).</a:t>
            </a:r>
            <a:endParaRPr lang="en-US" sz="2000" dirty="0">
              <a:solidFill>
                <a:schemeClr val="tx1"/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  <a:p>
            <a:pPr algn="l"/>
            <a:r>
              <a:rPr lang="en-US" sz="2000" dirty="0">
                <a:solidFill>
                  <a:srgbClr val="FF0000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3. </a:t>
            </a:r>
            <a:r>
              <a:rPr lang="pt-BR" sz="2000" dirty="0">
                <a:solidFill>
                  <a:srgbClr val="202124"/>
                </a:solidFill>
                <a:latin typeface="inherit"/>
              </a:rPr>
              <a:t>A mídia eletrônica torna-se digital e distribui por todas nações de modo quase instantâneo e irreflexivo (</a:t>
            </a:r>
            <a:r>
              <a:rPr lang="pt-BR" sz="2000">
                <a:solidFill>
                  <a:srgbClr val="202124"/>
                </a:solidFill>
                <a:latin typeface="inherit"/>
              </a:rPr>
              <a:t>o </a:t>
            </a:r>
            <a:r>
              <a:rPr lang="pt-BR" sz="2000" smtClean="0">
                <a:solidFill>
                  <a:srgbClr val="202124"/>
                </a:solidFill>
                <a:latin typeface="inherit"/>
              </a:rPr>
              <a:t>enxame</a:t>
            </a:r>
            <a:r>
              <a:rPr lang="pt-BR" sz="2000" dirty="0">
                <a:solidFill>
                  <a:srgbClr val="202124"/>
                </a:solidFill>
                <a:latin typeface="inherit"/>
              </a:rPr>
              <a:t>) – as redes de informação. </a:t>
            </a:r>
            <a:r>
              <a:rPr lang="en-US" sz="2000" dirty="0">
                <a:solidFill>
                  <a:srgbClr val="202124"/>
                </a:solidFill>
                <a:latin typeface="inherit"/>
              </a:rPr>
              <a:t>		</a:t>
            </a:r>
            <a:r>
              <a:rPr lang="en-US" sz="1548" b="1" i="1" dirty="0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		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D991E41D-5CD2-40DE-AC4F-37319A482416}"/>
              </a:ext>
            </a:extLst>
          </p:cNvPr>
          <p:cNvSpPr txBox="1">
            <a:spLocks/>
          </p:cNvSpPr>
          <p:nvPr/>
        </p:nvSpPr>
        <p:spPr>
          <a:xfrm>
            <a:off x="5344548" y="1140406"/>
            <a:ext cx="4874424" cy="3276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de-DE" altLang="pt-BR" sz="2000" dirty="0"/>
              <a:t>Joseph</a:t>
            </a:r>
            <a:r>
              <a:rPr lang="pt-BR" altLang="pt-BR" sz="2000" dirty="0"/>
              <a:t> </a:t>
            </a:r>
            <a:r>
              <a:rPr lang="pt-BR" altLang="pt-BR" sz="2000" dirty="0" err="1"/>
              <a:t>Schumpeter</a:t>
            </a:r>
            <a:r>
              <a:rPr lang="pt-BR" altLang="pt-BR" sz="2000" dirty="0"/>
              <a:t>(+50) a inovação e mudanças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2000" dirty="0"/>
              <a:t>tecnológicas rompem o equilíbrio entre mercados.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2000" dirty="0"/>
              <a:t>“destruição criativa”, recebe novo nome: </a:t>
            </a:r>
            <a:r>
              <a:rPr lang="pt-BR" altLang="pt-BR" sz="2000" dirty="0" err="1"/>
              <a:t>disrupção</a:t>
            </a:r>
            <a:r>
              <a:rPr lang="pt-BR" altLang="pt-BR" sz="2000" dirty="0"/>
              <a:t>.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2000" dirty="0"/>
              <a:t> </a:t>
            </a:r>
            <a:endParaRPr lang="de-DE" altLang="pt-BR" sz="2000" dirty="0"/>
          </a:p>
          <a:p>
            <a:pPr>
              <a:buFont typeface="Wingdings" panose="05000000000000000000" pitchFamily="2" charset="2"/>
              <a:buNone/>
            </a:pPr>
            <a:r>
              <a:rPr lang="pt-BR" altLang="pt-BR" sz="2000" dirty="0"/>
              <a:t>Clayton </a:t>
            </a:r>
            <a:r>
              <a:rPr lang="pt-BR" altLang="pt-BR" sz="2000" dirty="0" err="1"/>
              <a:t>Christensen</a:t>
            </a:r>
            <a:r>
              <a:rPr lang="pt-BR" altLang="pt-BR" sz="2000" dirty="0"/>
              <a:t> (Harvard Business </a:t>
            </a:r>
            <a:r>
              <a:rPr lang="pt-BR" altLang="pt-BR" sz="2000" dirty="0" err="1"/>
              <a:t>School</a:t>
            </a:r>
            <a:r>
              <a:rPr lang="pt-BR" altLang="pt-BR" sz="2000" dirty="0"/>
              <a:t>)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2000" dirty="0"/>
              <a:t>2 tipos de tecnologia, a evolutiva e disruptiva.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2000" dirty="0"/>
              <a:t>Evolutiva é uma melhoria na atual. Ex. câmeras.</a:t>
            </a:r>
          </a:p>
          <a:p>
            <a:pPr>
              <a:buFont typeface="Wingdings" panose="05000000000000000000" pitchFamily="2" charset="2"/>
              <a:buNone/>
            </a:pPr>
            <a:endParaRPr lang="pt-BR" altLang="pt-BR" sz="2000" dirty="0"/>
          </a:p>
          <a:p>
            <a:pPr>
              <a:buFont typeface="Wingdings" panose="05000000000000000000" pitchFamily="2" charset="2"/>
              <a:buNone/>
            </a:pPr>
            <a:r>
              <a:rPr lang="pt-BR" altLang="pt-BR" sz="2000" dirty="0"/>
              <a:t>Tecnologias disruptivas evoluem muito mais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2000" dirty="0"/>
              <a:t>rápido, além disso, podem mudar a maneira 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2000" dirty="0"/>
              <a:t>como as coisas são feitas e mudam mercados</a:t>
            </a:r>
            <a:r>
              <a:rPr lang="pt-BR" altLang="pt-BR" sz="1900" dirty="0"/>
              <a:t>)</a:t>
            </a:r>
            <a:endParaRPr lang="en-US" sz="1900" b="1" dirty="0">
              <a:solidFill>
                <a:srgbClr val="BFBFBF"/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  <a:p>
            <a:pPr lvl="0" algn="r">
              <a:spcBef>
                <a:spcPct val="20000"/>
              </a:spcBef>
            </a:pPr>
            <a:r>
              <a:rPr lang="en-US" sz="1297" b="1" i="1" dirty="0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Fonte: </a:t>
            </a:r>
            <a:r>
              <a:rPr lang="en-US" sz="1297" b="1" i="1" u="sng" dirty="0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Clayton </a:t>
            </a:r>
            <a:r>
              <a:rPr lang="en-US" sz="1297" b="1" i="1" u="sng" dirty="0" err="1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Cristensen</a:t>
            </a:r>
            <a:r>
              <a:rPr lang="en-US" sz="1297" b="1" i="1" dirty="0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, O </a:t>
            </a:r>
            <a:r>
              <a:rPr lang="en-US" sz="1297" b="1" i="1" dirty="0" err="1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dilema</a:t>
            </a:r>
            <a:r>
              <a:rPr lang="en-US" sz="1297" b="1" i="1" dirty="0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 da </a:t>
            </a:r>
            <a:r>
              <a:rPr lang="en-US" sz="1297" b="1" i="1" dirty="0" err="1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Inovação</a:t>
            </a:r>
            <a:r>
              <a:rPr lang="en-US" sz="1297" b="1" i="1" dirty="0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. </a:t>
            </a:r>
            <a:r>
              <a:rPr lang="en-US" sz="2000" b="1" dirty="0">
                <a:solidFill>
                  <a:srgbClr val="BFBFB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 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FB884537-694A-480F-BCB4-A19F9C311B11}"/>
              </a:ext>
            </a:extLst>
          </p:cNvPr>
          <p:cNvSpPr txBox="1"/>
          <p:nvPr/>
        </p:nvSpPr>
        <p:spPr>
          <a:xfrm>
            <a:off x="266700" y="1007022"/>
            <a:ext cx="4589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/>
              <a:t>Contexto Social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4A831E9F-48AF-400A-82F7-BF258C6D0A79}"/>
              </a:ext>
            </a:extLst>
          </p:cNvPr>
          <p:cNvSpPr txBox="1"/>
          <p:nvPr/>
        </p:nvSpPr>
        <p:spPr>
          <a:xfrm>
            <a:off x="5350736" y="4001507"/>
            <a:ext cx="5071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/>
              <a:t>Economia e redes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BF50D94B-BAF5-4EC5-97AA-4EE39BB89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425" y="4811934"/>
            <a:ext cx="4559471" cy="125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61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609600" y="182880"/>
            <a:ext cx="10972800" cy="502920"/>
          </a:xfrm>
          <a:prstGeom prst="rect">
            <a:avLst/>
          </a:prstGeom>
          <a:solidFill>
            <a:srgbClr val="FF0000"/>
          </a:solidFill>
        </p:spPr>
        <p:txBody>
          <a:bodyPr vert="horz" lIns="109728" tIns="54864" rIns="109728" bIns="54864" rtlCol="0">
            <a:normAutofit/>
          </a:bodyPr>
          <a:lstStyle/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Aula 2 -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Contextos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				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Sociedade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Rede </a:t>
            </a: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473440" y="6479880"/>
            <a:ext cx="3108960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8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Marcos L. </a:t>
            </a:r>
            <a:r>
              <a:rPr kumimoji="0" lang="en-US" sz="108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Mucheroni</a:t>
            </a:r>
            <a:endParaRPr kumimoji="0" lang="en-US" sz="72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 flipH="1">
            <a:off x="3992881" y="182881"/>
            <a:ext cx="54863" cy="502920"/>
          </a:xfrm>
          <a:prstGeom prst="rect">
            <a:avLst/>
          </a:prstGeom>
          <a:solidFill>
            <a:schemeClr val="bg1"/>
          </a:solidFill>
        </p:spPr>
        <p:txBody>
          <a:bodyPr vert="horz" lIns="109728" tIns="54864" rIns="109728" bIns="54864" rtlCol="0">
            <a:normAutofit/>
          </a:bodyPr>
          <a:lstStyle/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B7DFF190-5DDF-4C2A-A248-5D8C4F777F86}"/>
              </a:ext>
            </a:extLst>
          </p:cNvPr>
          <p:cNvSpPr txBox="1">
            <a:spLocks/>
          </p:cNvSpPr>
          <p:nvPr/>
        </p:nvSpPr>
        <p:spPr>
          <a:xfrm>
            <a:off x="1284798" y="857112"/>
            <a:ext cx="8743122" cy="449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pt-BR" altLang="pt-BR" sz="2800" i="1" dirty="0"/>
              <a:t>Manuel </a:t>
            </a:r>
            <a:r>
              <a:rPr lang="pt-BR" altLang="pt-BR" sz="2800" i="1" dirty="0" err="1"/>
              <a:t>Castells</a:t>
            </a:r>
            <a:r>
              <a:rPr lang="pt-BR" altLang="pt-BR" sz="2800" i="1" dirty="0"/>
              <a:t>, pag. 76</a:t>
            </a:r>
            <a:r>
              <a:rPr lang="pt-BR" sz="2800" dirty="0"/>
              <a:t>.</a:t>
            </a:r>
          </a:p>
        </p:txBody>
      </p:sp>
      <p:pic>
        <p:nvPicPr>
          <p:cNvPr id="6" name="Espaço Reservado para Conteúdo 4">
            <a:extLst>
              <a:ext uri="{FF2B5EF4-FFF2-40B4-BE49-F238E27FC236}">
                <a16:creationId xmlns:a16="http://schemas.microsoft.com/office/drawing/2014/main" xmlns="" id="{FCF55FF0-6FA3-4EC3-9DE0-664BC329F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4798" y="1505088"/>
            <a:ext cx="7772400" cy="203358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60D88D6A-86C0-4B03-A4B1-22011A8D8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394" y="3720786"/>
            <a:ext cx="7773074" cy="228010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CF960C1F-97B2-449D-B9F8-BEE069C0D8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0991" y="3561237"/>
            <a:ext cx="2865368" cy="1219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24CE5346-D78C-4683-862C-750E8D79E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8072" y="4283480"/>
            <a:ext cx="2865368" cy="1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031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609600" y="182880"/>
            <a:ext cx="10972800" cy="502920"/>
          </a:xfrm>
          <a:prstGeom prst="rect">
            <a:avLst/>
          </a:prstGeom>
          <a:solidFill>
            <a:srgbClr val="FF0000"/>
          </a:solidFill>
        </p:spPr>
        <p:txBody>
          <a:bodyPr vert="horz" lIns="109728" tIns="54864" rIns="109728" bIns="54864" rtlCol="0">
            <a:normAutofit/>
          </a:bodyPr>
          <a:lstStyle/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Aula 2 -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Contextos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				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Sociedade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Rede (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pag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77)</a:t>
            </a: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473440" y="6479880"/>
            <a:ext cx="3108960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8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Marcos L. </a:t>
            </a:r>
            <a:r>
              <a:rPr kumimoji="0" lang="en-US" sz="108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Mucheroni</a:t>
            </a:r>
            <a:endParaRPr kumimoji="0" lang="en-US" sz="72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 flipH="1">
            <a:off x="3992881" y="182881"/>
            <a:ext cx="54863" cy="502920"/>
          </a:xfrm>
          <a:prstGeom prst="rect">
            <a:avLst/>
          </a:prstGeom>
          <a:solidFill>
            <a:schemeClr val="bg1"/>
          </a:solidFill>
        </p:spPr>
        <p:txBody>
          <a:bodyPr vert="horz" lIns="109728" tIns="54864" rIns="109728" bIns="54864" rtlCol="0">
            <a:normAutofit/>
          </a:bodyPr>
          <a:lstStyle/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pic>
        <p:nvPicPr>
          <p:cNvPr id="6" name="Espaço Reservado para Conteúdo 4">
            <a:extLst>
              <a:ext uri="{FF2B5EF4-FFF2-40B4-BE49-F238E27FC236}">
                <a16:creationId xmlns:a16="http://schemas.microsoft.com/office/drawing/2014/main" xmlns="" id="{F6085604-1277-4227-B31B-A4FAF483E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26763" y="1004369"/>
            <a:ext cx="7772400" cy="3413125"/>
          </a:xfrm>
          <a:prstGeom prst="rect">
            <a:avLst/>
          </a:prstGeom>
        </p:spPr>
      </p:pic>
      <p:sp>
        <p:nvSpPr>
          <p:cNvPr id="7" name="CaixaDeTexto 5">
            <a:extLst>
              <a:ext uri="{FF2B5EF4-FFF2-40B4-BE49-F238E27FC236}">
                <a16:creationId xmlns:a16="http://schemas.microsoft.com/office/drawing/2014/main" xmlns="" id="{97055EA9-A515-4E74-AF1F-1CEEA8C5A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763" y="4439426"/>
            <a:ext cx="7467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800" dirty="0"/>
              <a:t>A escalas de integração (quantidade de chips por chip) foi crescendo: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800" dirty="0"/>
              <a:t>SSI (</a:t>
            </a:r>
            <a:r>
              <a:rPr lang="pt-BR" altLang="en-US" sz="1800" dirty="0" err="1"/>
              <a:t>Small</a:t>
            </a:r>
            <a:r>
              <a:rPr lang="pt-BR" altLang="en-US" sz="1800" dirty="0"/>
              <a:t> </a:t>
            </a:r>
            <a:r>
              <a:rPr lang="pt-BR" altLang="en-US" sz="1800" dirty="0" err="1"/>
              <a:t>Scale</a:t>
            </a:r>
            <a:r>
              <a:rPr lang="pt-BR" altLang="en-US" sz="1800" dirty="0"/>
              <a:t>), MSI (</a:t>
            </a:r>
            <a:r>
              <a:rPr lang="pt-BR" altLang="en-US" sz="1800" dirty="0" err="1"/>
              <a:t>Medium</a:t>
            </a:r>
            <a:r>
              <a:rPr lang="pt-BR" altLang="en-US" sz="1800" dirty="0"/>
              <a:t>), LSI (</a:t>
            </a:r>
            <a:r>
              <a:rPr lang="pt-BR" altLang="en-US" sz="1800" dirty="0" err="1"/>
              <a:t>Large</a:t>
            </a:r>
            <a:r>
              <a:rPr lang="pt-BR" altLang="en-US" sz="1800" dirty="0"/>
              <a:t>), VLSI (</a:t>
            </a:r>
            <a:r>
              <a:rPr lang="pt-BR" altLang="en-US" sz="1800" dirty="0" err="1"/>
              <a:t>Very</a:t>
            </a:r>
            <a:r>
              <a:rPr lang="pt-BR" altLang="en-US" sz="1800" dirty="0"/>
              <a:t> </a:t>
            </a:r>
            <a:r>
              <a:rPr lang="pt-BR" altLang="en-US" sz="1800" dirty="0" err="1"/>
              <a:t>Large</a:t>
            </a:r>
            <a:r>
              <a:rPr lang="pt-BR" altLang="en-US" sz="1800" dirty="0"/>
              <a:t>), ULSI</a:t>
            </a:r>
            <a:endParaRPr lang="en-US" altLang="en-US" sz="1800" dirty="0"/>
          </a:p>
        </p:txBody>
      </p:sp>
      <p:pic>
        <p:nvPicPr>
          <p:cNvPr id="9" name="Imagem 2" descr="Uma imagem contendo eletrônico, circuito&#10;&#10;Descrição gerada automaticamente">
            <a:extLst>
              <a:ext uri="{FF2B5EF4-FFF2-40B4-BE49-F238E27FC236}">
                <a16:creationId xmlns:a16="http://schemas.microsoft.com/office/drawing/2014/main" xmlns="" id="{B2B573B8-7341-420B-B409-F9B6167C5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763" y="5107471"/>
            <a:ext cx="14620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4" descr="Diagrama&#10;&#10;Descrição gerada automaticamente">
            <a:extLst>
              <a:ext uri="{FF2B5EF4-FFF2-40B4-BE49-F238E27FC236}">
                <a16:creationId xmlns:a16="http://schemas.microsoft.com/office/drawing/2014/main" xmlns="" id="{784E7DEF-3E5E-4AB0-8098-6DE6402A9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855" y="5134459"/>
            <a:ext cx="328612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Os primeiros chips e os primeiros PCs - Hardware.com.br">
            <a:extLst>
              <a:ext uri="{FF2B5EF4-FFF2-40B4-BE49-F238E27FC236}">
                <a16:creationId xmlns:a16="http://schemas.microsoft.com/office/drawing/2014/main" xmlns="" id="{9531075E-9F91-48E4-BB96-0A0E30A8A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638" y="5134459"/>
            <a:ext cx="1947863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lipse 11">
            <a:extLst>
              <a:ext uri="{FF2B5EF4-FFF2-40B4-BE49-F238E27FC236}">
                <a16:creationId xmlns:a16="http://schemas.microsoft.com/office/drawing/2014/main" xmlns="" id="{3068DD5E-1AE7-471A-B29B-2A6A33712054}"/>
              </a:ext>
            </a:extLst>
          </p:cNvPr>
          <p:cNvSpPr/>
          <p:nvPr/>
        </p:nvSpPr>
        <p:spPr>
          <a:xfrm>
            <a:off x="6889288" y="5655159"/>
            <a:ext cx="214313" cy="90487"/>
          </a:xfrm>
          <a:prstGeom prst="ellipse">
            <a:avLst/>
          </a:prstGeom>
          <a:solidFill>
            <a:schemeClr val="accent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xmlns="" id="{A916B110-F4C3-4275-A080-C877E26AC6CD}"/>
              </a:ext>
            </a:extLst>
          </p:cNvPr>
          <p:cNvSpPr/>
          <p:nvPr/>
        </p:nvSpPr>
        <p:spPr>
          <a:xfrm>
            <a:off x="7194088" y="5655159"/>
            <a:ext cx="214313" cy="90487"/>
          </a:xfrm>
          <a:prstGeom prst="ellipse">
            <a:avLst/>
          </a:prstGeom>
          <a:solidFill>
            <a:schemeClr val="accent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xmlns="" id="{815FEDC5-D842-4736-9B6B-247E251C7403}"/>
              </a:ext>
            </a:extLst>
          </p:cNvPr>
          <p:cNvSpPr/>
          <p:nvPr/>
        </p:nvSpPr>
        <p:spPr>
          <a:xfrm>
            <a:off x="7516351" y="5655159"/>
            <a:ext cx="214312" cy="90487"/>
          </a:xfrm>
          <a:prstGeom prst="ellipse">
            <a:avLst/>
          </a:prstGeom>
          <a:solidFill>
            <a:schemeClr val="accent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28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609600" y="182880"/>
            <a:ext cx="10972800" cy="502920"/>
          </a:xfrm>
          <a:prstGeom prst="rect">
            <a:avLst/>
          </a:prstGeom>
          <a:solidFill>
            <a:srgbClr val="FF0000"/>
          </a:solidFill>
        </p:spPr>
        <p:txBody>
          <a:bodyPr vert="horz" lIns="109728" tIns="54864" rIns="109728" bIns="54864" rtlCol="0">
            <a:normAutofit/>
          </a:bodyPr>
          <a:lstStyle/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Aula 2 -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Contextos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				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Sociedade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Rede (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pag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77) </a:t>
            </a: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473440" y="6479880"/>
            <a:ext cx="3108960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8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Marcos L. </a:t>
            </a:r>
            <a:r>
              <a:rPr kumimoji="0" lang="en-US" sz="108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Mucheroni</a:t>
            </a:r>
            <a:endParaRPr kumimoji="0" lang="en-US" sz="72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 flipH="1">
            <a:off x="3992881" y="182881"/>
            <a:ext cx="54863" cy="502920"/>
          </a:xfrm>
          <a:prstGeom prst="rect">
            <a:avLst/>
          </a:prstGeom>
          <a:solidFill>
            <a:schemeClr val="bg1"/>
          </a:solidFill>
        </p:spPr>
        <p:txBody>
          <a:bodyPr vert="horz" lIns="109728" tIns="54864" rIns="109728" bIns="54864" rtlCol="0">
            <a:normAutofit/>
          </a:bodyPr>
          <a:lstStyle/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B7DFF190-5DDF-4C2A-A248-5D8C4F777F86}"/>
              </a:ext>
            </a:extLst>
          </p:cNvPr>
          <p:cNvSpPr txBox="1">
            <a:spLocks/>
          </p:cNvSpPr>
          <p:nvPr/>
        </p:nvSpPr>
        <p:spPr>
          <a:xfrm>
            <a:off x="1284798" y="857112"/>
            <a:ext cx="8800106" cy="449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pt-BR" altLang="pt-BR" sz="2800" i="1" dirty="0"/>
              <a:t>“Contudo, o passo decisivo da microeletrônica foi dado em 1957: o circuito integrado (CI) foi inventado por Jack Kilby, engenheiro da </a:t>
            </a:r>
            <a:r>
              <a:rPr lang="pt-BR" altLang="pt-BR" sz="2800" i="1"/>
              <a:t>Texas </a:t>
            </a:r>
            <a:r>
              <a:rPr lang="pt-BR" altLang="pt-BR" sz="2800" i="1" smtClean="0"/>
              <a:t>Instruments </a:t>
            </a:r>
            <a:r>
              <a:rPr lang="pt-BR" altLang="pt-BR" sz="2800" i="1" dirty="0"/>
              <a:t>(que o patenteou) em parceria com Bob </a:t>
            </a:r>
            <a:r>
              <a:rPr lang="pt-BR" altLang="pt-BR" sz="2800" i="1" dirty="0" err="1"/>
              <a:t>Noyce</a:t>
            </a:r>
            <a:r>
              <a:rPr lang="pt-BR" altLang="pt-BR" sz="2800" i="1" dirty="0"/>
              <a:t>, um dos fundadores da </a:t>
            </a:r>
            <a:r>
              <a:rPr lang="pt-BR" altLang="pt-BR" sz="2800" i="1" dirty="0" err="1"/>
              <a:t>Fairchild</a:t>
            </a:r>
            <a:r>
              <a:rPr lang="pt-BR" altLang="pt-BR" sz="2800" i="1" dirty="0"/>
              <a:t>. Mas foi </a:t>
            </a:r>
            <a:r>
              <a:rPr lang="pt-BR" altLang="pt-BR" sz="2800" i="1" dirty="0" err="1"/>
              <a:t>Noyce</a:t>
            </a:r>
            <a:r>
              <a:rPr lang="pt-BR" altLang="pt-BR" sz="2800" i="1" dirty="0"/>
              <a:t> que </a:t>
            </a:r>
            <a:r>
              <a:rPr lang="pt-BR" altLang="pt-BR" sz="2800" i="1"/>
              <a:t>fabricou </a:t>
            </a:r>
            <a:r>
              <a:rPr lang="pt-BR" altLang="pt-BR" sz="2800" i="1" smtClean="0"/>
              <a:t>CIs </a:t>
            </a:r>
            <a:r>
              <a:rPr lang="pt-BR" altLang="pt-BR" sz="2800" i="1" dirty="0"/>
              <a:t>pela primeira vez, usando o processo plano”. (</a:t>
            </a:r>
            <a:r>
              <a:rPr lang="pt-BR" altLang="pt-BR" sz="2800" i="1" dirty="0" err="1"/>
              <a:t>Castells</a:t>
            </a:r>
            <a:r>
              <a:rPr lang="pt-BR" altLang="pt-BR" sz="2800" i="1" dirty="0"/>
              <a:t>, p.77 )</a:t>
            </a:r>
            <a:endParaRPr lang="pt-BR" sz="28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4AA3847C-F555-42BB-8DD1-7788480FA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049" y="3668496"/>
            <a:ext cx="3373959" cy="22479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5931F59D-8997-4969-97A6-E101027E8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3161" y="3920908"/>
            <a:ext cx="2619375" cy="174307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A2581CAB-0B5B-4434-BBAB-CFBD15F4B7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531" y="3790122"/>
            <a:ext cx="2315817" cy="2315817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4D07AE15-505C-414B-9CAC-89256E35CD39}"/>
              </a:ext>
            </a:extLst>
          </p:cNvPr>
          <p:cNvSpPr txBox="1"/>
          <p:nvPr/>
        </p:nvSpPr>
        <p:spPr>
          <a:xfrm>
            <a:off x="1973289" y="6000888"/>
            <a:ext cx="20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Kilby e </a:t>
            </a:r>
            <a:r>
              <a:rPr lang="pt-BR" dirty="0" err="1"/>
              <a:t>Noyce</a:t>
            </a:r>
            <a:r>
              <a:rPr lang="pt-BR" dirty="0"/>
              <a:t> 1957.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77329542-3983-45CE-95F2-D54E09C310B4}"/>
              </a:ext>
            </a:extLst>
          </p:cNvPr>
          <p:cNvSpPr txBox="1"/>
          <p:nvPr/>
        </p:nvSpPr>
        <p:spPr>
          <a:xfrm>
            <a:off x="5244648" y="5631556"/>
            <a:ext cx="1214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Kilby 1958.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F871065A-A832-4A14-9CD7-418E53F7D0D0}"/>
              </a:ext>
            </a:extLst>
          </p:cNvPr>
          <p:cNvSpPr txBox="1"/>
          <p:nvPr/>
        </p:nvSpPr>
        <p:spPr>
          <a:xfrm>
            <a:off x="8038929" y="6000888"/>
            <a:ext cx="1347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Noyce</a:t>
            </a:r>
            <a:r>
              <a:rPr lang="pt-BR" dirty="0"/>
              <a:t> 1961.</a:t>
            </a:r>
          </a:p>
        </p:txBody>
      </p:sp>
    </p:spTree>
    <p:extLst>
      <p:ext uri="{BB962C8B-B14F-4D97-AF65-F5344CB8AC3E}">
        <p14:creationId xmlns:p14="http://schemas.microsoft.com/office/powerpoint/2010/main" val="919977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4">
            <a:extLst>
              <a:ext uri="{FF2B5EF4-FFF2-40B4-BE49-F238E27FC236}">
                <a16:creationId xmlns:a16="http://schemas.microsoft.com/office/drawing/2014/main" xmlns="" id="{01928D2D-AA63-44DA-9BAE-C00B7FBC8B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245765"/>
            <a:ext cx="10972800" cy="4015633"/>
          </a:xfr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1333C4BF-552E-43EA-B517-FE263F3CFB8E}"/>
              </a:ext>
            </a:extLst>
          </p:cNvPr>
          <p:cNvSpPr txBox="1">
            <a:spLocks/>
          </p:cNvSpPr>
          <p:nvPr/>
        </p:nvSpPr>
        <p:spPr>
          <a:xfrm>
            <a:off x="609600" y="182880"/>
            <a:ext cx="10972800" cy="502920"/>
          </a:xfrm>
          <a:prstGeom prst="rect">
            <a:avLst/>
          </a:prstGeom>
          <a:solidFill>
            <a:srgbClr val="FF0000"/>
          </a:solidFill>
        </p:spPr>
        <p:txBody>
          <a:bodyPr vert="horz" lIns="109728" tIns="54864" rIns="109728" bIns="54864" rtlCol="0">
            <a:normAutofit/>
          </a:bodyPr>
          <a:lstStyle/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Aula 2 -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Contextos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				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Sociedade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Rede (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pag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77) </a:t>
            </a: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265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Espaço Reservado para Conteúdo 2">
            <a:extLst>
              <a:ext uri="{FF2B5EF4-FFF2-40B4-BE49-F238E27FC236}">
                <a16:creationId xmlns:a16="http://schemas.microsoft.com/office/drawing/2014/main" xmlns="" id="{B9279EEB-D010-4C02-8C39-6A5ADCA5F0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11364" y="1600201"/>
            <a:ext cx="8199437" cy="4530725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pt-BR" altLang="en-US"/>
              <a:t>A internet e a “</a:t>
            </a:r>
            <a:r>
              <a:rPr lang="pt-BR" altLang="en-US">
                <a:solidFill>
                  <a:srgbClr val="FF0000"/>
                </a:solidFill>
              </a:rPr>
              <a:t>rede eletrônica</a:t>
            </a:r>
            <a:r>
              <a:rPr lang="pt-BR" altLang="en-US"/>
              <a:t>” surge a partir da ARPANET e se popularização com a Internet no protocolo criado por Cerf e Khan (1973 a 1976), é apenas “eletrônica” meio</a:t>
            </a:r>
          </a:p>
          <a:p>
            <a:pPr>
              <a:buFontTx/>
              <a:buChar char="-"/>
            </a:pPr>
            <a:r>
              <a:rPr lang="pt-BR" altLang="en-US"/>
              <a:t>A comunicação e </a:t>
            </a:r>
            <a:r>
              <a:rPr lang="pt-BR" altLang="en-US">
                <a:solidFill>
                  <a:srgbClr val="FF0000"/>
                </a:solidFill>
              </a:rPr>
              <a:t>comunidade virtual</a:t>
            </a:r>
            <a:r>
              <a:rPr lang="pt-BR" altLang="en-US"/>
              <a:t> surge a partir da comunicação de meios eletrônicos e criação de comunidades virtual, a partir da Web se fortalece como “</a:t>
            </a:r>
            <a:r>
              <a:rPr lang="pt-BR" altLang="en-US">
                <a:solidFill>
                  <a:srgbClr val="FF0000"/>
                </a:solidFill>
              </a:rPr>
              <a:t>mídia social</a:t>
            </a:r>
            <a:r>
              <a:rPr lang="pt-BR" altLang="en-US"/>
              <a:t>”, e,</a:t>
            </a:r>
          </a:p>
          <a:p>
            <a:pPr>
              <a:buFontTx/>
              <a:buChar char="-"/>
            </a:pPr>
            <a:r>
              <a:rPr lang="pt-BR" altLang="en-US"/>
              <a:t>A “</a:t>
            </a:r>
            <a:r>
              <a:rPr lang="pt-BR" altLang="en-US">
                <a:solidFill>
                  <a:srgbClr val="FF0000"/>
                </a:solidFill>
              </a:rPr>
              <a:t>rede social</a:t>
            </a:r>
            <a:r>
              <a:rPr lang="pt-BR" altLang="en-US"/>
              <a:t>” </a:t>
            </a:r>
            <a:r>
              <a:rPr lang="pt-BR" altLang="en-US">
                <a:solidFill>
                  <a:srgbClr val="FF0000"/>
                </a:solidFill>
              </a:rPr>
              <a:t>através</a:t>
            </a:r>
            <a:r>
              <a:rPr lang="pt-BR" altLang="en-US"/>
              <a:t> das </a:t>
            </a:r>
            <a:r>
              <a:rPr lang="pt-BR" altLang="en-US">
                <a:solidFill>
                  <a:srgbClr val="FF0000"/>
                </a:solidFill>
              </a:rPr>
              <a:t>mídias</a:t>
            </a:r>
            <a:r>
              <a:rPr lang="pt-BR" altLang="en-US"/>
              <a:t>, são as </a:t>
            </a:r>
            <a:r>
              <a:rPr lang="pt-BR" altLang="en-US">
                <a:solidFill>
                  <a:srgbClr val="00B0F0"/>
                </a:solidFill>
              </a:rPr>
              <a:t>possibilidades </a:t>
            </a:r>
            <a:r>
              <a:rPr lang="pt-BR" altLang="en-US"/>
              <a:t>de comunidades </a:t>
            </a:r>
            <a:r>
              <a:rPr lang="pt-BR" altLang="en-US">
                <a:solidFill>
                  <a:srgbClr val="00B0F0"/>
                </a:solidFill>
              </a:rPr>
              <a:t>interagirem</a:t>
            </a:r>
            <a:r>
              <a:rPr lang="pt-BR" altLang="en-US"/>
              <a:t> em “aplicativos”: Web, Facebook, Twitter, Instagram</a:t>
            </a:r>
            <a:endParaRPr lang="en-US" alt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5A3A4629-DFBE-4E0E-BFF0-F288CD91D3E2}"/>
              </a:ext>
            </a:extLst>
          </p:cNvPr>
          <p:cNvSpPr txBox="1">
            <a:spLocks/>
          </p:cNvSpPr>
          <p:nvPr/>
        </p:nvSpPr>
        <p:spPr>
          <a:xfrm>
            <a:off x="609600" y="63611"/>
            <a:ext cx="10972800" cy="502920"/>
          </a:xfrm>
          <a:prstGeom prst="rect">
            <a:avLst/>
          </a:prstGeom>
          <a:solidFill>
            <a:srgbClr val="FF0000"/>
          </a:solidFill>
        </p:spPr>
        <p:txBody>
          <a:bodyPr vert="horz" lIns="109728" tIns="54864" rIns="109728" bIns="54864" rtlCol="0">
            <a:normAutofit/>
          </a:bodyPr>
          <a:lstStyle/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Aula 2 –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Separando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conceitos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 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tecnologias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 “de redes”</a:t>
            </a:r>
            <a:endParaRPr kumimoji="0" lang="en-US" sz="19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Espaço Reservado para Conteúdo 2">
            <a:extLst>
              <a:ext uri="{FF2B5EF4-FFF2-40B4-BE49-F238E27FC236}">
                <a16:creationId xmlns:a16="http://schemas.microsoft.com/office/drawing/2014/main" xmlns="" id="{A671B5C0-1017-4BA5-91BB-E28DA88C0C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77008" y="1365139"/>
            <a:ext cx="7772400" cy="1219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pt-BR" altLang="pt-BR" sz="2400" i="1" dirty="0"/>
              <a:t>   “Uma rede não se reduz a uma simples soma  de relações, e a sua forma exerce uma influência sobre cada relação” </a:t>
            </a:r>
            <a:r>
              <a:rPr lang="pt-BR" altLang="pt-BR" sz="2400" dirty="0"/>
              <a:t>(</a:t>
            </a:r>
            <a:r>
              <a:rPr lang="pt-BR" altLang="pt-BR" sz="2400" dirty="0" err="1"/>
              <a:t>Degenne</a:t>
            </a:r>
            <a:r>
              <a:rPr lang="pt-BR" altLang="pt-BR" sz="2400" dirty="0"/>
              <a:t> &amp; </a:t>
            </a:r>
            <a:r>
              <a:rPr lang="pt-BR" altLang="pt-BR" sz="2400" dirty="0" err="1"/>
              <a:t>Forse</a:t>
            </a:r>
            <a:r>
              <a:rPr lang="pt-BR" altLang="pt-BR" sz="2400" dirty="0"/>
              <a:t>, 1994: 7-12).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DCED070D-E54B-43D0-B1F3-3616827580D1}"/>
              </a:ext>
            </a:extLst>
          </p:cNvPr>
          <p:cNvSpPr/>
          <p:nvPr/>
        </p:nvSpPr>
        <p:spPr>
          <a:xfrm>
            <a:off x="2140226" y="2711562"/>
            <a:ext cx="7315200" cy="3124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defRPr/>
            </a:pPr>
            <a:r>
              <a:rPr lang="pt-BR" sz="2400" i="1" dirty="0"/>
              <a:t>“Presença ou ausência na rede e a dinâmica de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defRPr/>
            </a:pPr>
            <a:r>
              <a:rPr lang="pt-BR" sz="2400" i="1" dirty="0"/>
              <a:t>cada rede vis-à-vis a outras são recursos críticos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defRPr/>
            </a:pPr>
            <a:r>
              <a:rPr lang="pt-BR" sz="2400" i="1" dirty="0"/>
              <a:t>de dominação e mudança na nossa sociedade: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defRPr/>
            </a:pPr>
            <a:r>
              <a:rPr lang="pt-BR" sz="2400" i="1" dirty="0"/>
              <a:t>uma sociedade que, por causa disto, podemos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defRPr/>
            </a:pPr>
            <a:r>
              <a:rPr lang="pt-BR" sz="2400" i="1" dirty="0"/>
              <a:t>chamar corretamente de sociedade-rede,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defRPr/>
            </a:pPr>
            <a:r>
              <a:rPr lang="pt-BR" sz="2400" i="1" dirty="0"/>
              <a:t>caracterizada pela proeminência da morfologia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defRPr/>
            </a:pPr>
            <a:r>
              <a:rPr lang="pt-BR" sz="2400" i="1" dirty="0"/>
              <a:t>social sobre a ação social” </a:t>
            </a:r>
            <a:r>
              <a:rPr lang="pt-BR" sz="2400" dirty="0"/>
              <a:t>(</a:t>
            </a:r>
            <a:r>
              <a:rPr lang="pt-BR" sz="2400" dirty="0" err="1"/>
              <a:t>Castells</a:t>
            </a:r>
            <a:r>
              <a:rPr lang="pt-BR" sz="2400" dirty="0"/>
              <a:t>, 1996)</a:t>
            </a:r>
          </a:p>
        </p:txBody>
      </p:sp>
      <p:pic>
        <p:nvPicPr>
          <p:cNvPr id="37893" name="Picture 4">
            <a:extLst>
              <a:ext uri="{FF2B5EF4-FFF2-40B4-BE49-F238E27FC236}">
                <a16:creationId xmlns:a16="http://schemas.microsoft.com/office/drawing/2014/main" xmlns="" id="{EB97B405-F252-468E-9CAD-18BF2605C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08" y="4543426"/>
            <a:ext cx="12954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D83C7ED7-B142-449A-A96E-3F83EC6CAB1D}"/>
              </a:ext>
            </a:extLst>
          </p:cNvPr>
          <p:cNvSpPr txBox="1">
            <a:spLocks/>
          </p:cNvSpPr>
          <p:nvPr/>
        </p:nvSpPr>
        <p:spPr>
          <a:xfrm>
            <a:off x="609600" y="63611"/>
            <a:ext cx="10972800" cy="502920"/>
          </a:xfrm>
          <a:prstGeom prst="rect">
            <a:avLst/>
          </a:prstGeom>
          <a:solidFill>
            <a:srgbClr val="FF0000"/>
          </a:solidFill>
        </p:spPr>
        <p:txBody>
          <a:bodyPr vert="horz" lIns="109728" tIns="54864" rIns="109728" bIns="54864" rtlCol="0">
            <a:normAutofit/>
          </a:bodyPr>
          <a:lstStyle/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Aula 2 – Redes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Sociais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	</a:t>
            </a:r>
            <a:endParaRPr kumimoji="0" lang="en-US" sz="19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Espaço Reservado para Conteúdo 4">
            <a:extLst>
              <a:ext uri="{FF2B5EF4-FFF2-40B4-BE49-F238E27FC236}">
                <a16:creationId xmlns:a16="http://schemas.microsoft.com/office/drawing/2014/main" xmlns="" id="{4F2E09B5-1219-44FB-82F9-5E3911CE3C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12170" y="1942352"/>
            <a:ext cx="7772400" cy="2928937"/>
          </a:xfrm>
        </p:spPr>
      </p:pic>
      <p:sp>
        <p:nvSpPr>
          <p:cNvPr id="23556" name="CaixaDeTexto 5">
            <a:extLst>
              <a:ext uri="{FF2B5EF4-FFF2-40B4-BE49-F238E27FC236}">
                <a16:creationId xmlns:a16="http://schemas.microsoft.com/office/drawing/2014/main" xmlns="" id="{6158C847-BDAE-4A0B-B613-D4AB35668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2855" y="1251595"/>
            <a:ext cx="65710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800" dirty="0"/>
              <a:t>Pag. 84 – por isto dividimos as redes sociais e as “eletrônicas”.</a:t>
            </a:r>
            <a:endParaRPr lang="en-US" altLang="en-US" sz="1800" dirty="0"/>
          </a:p>
        </p:txBody>
      </p:sp>
      <p:pic>
        <p:nvPicPr>
          <p:cNvPr id="23557" name="Imagem 7">
            <a:extLst>
              <a:ext uri="{FF2B5EF4-FFF2-40B4-BE49-F238E27FC236}">
                <a16:creationId xmlns:a16="http://schemas.microsoft.com/office/drawing/2014/main" xmlns="" id="{EB5ED2A9-B8CD-4918-ACDE-E3B7C20DA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369" y="4871289"/>
            <a:ext cx="9144001" cy="16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32C7FA8C-98A3-4E3B-A795-28B66EECE8C0}"/>
              </a:ext>
            </a:extLst>
          </p:cNvPr>
          <p:cNvSpPr txBox="1">
            <a:spLocks/>
          </p:cNvSpPr>
          <p:nvPr/>
        </p:nvSpPr>
        <p:spPr>
          <a:xfrm>
            <a:off x="609600" y="143123"/>
            <a:ext cx="10972800" cy="502920"/>
          </a:xfrm>
          <a:prstGeom prst="rect">
            <a:avLst/>
          </a:prstGeom>
          <a:solidFill>
            <a:srgbClr val="FF0000"/>
          </a:solidFill>
        </p:spPr>
        <p:txBody>
          <a:bodyPr vert="horz" lIns="109728" tIns="54864" rIns="109728" bIns="54864" rtlCol="0">
            <a:normAutofit/>
          </a:bodyPr>
          <a:lstStyle/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Aula 2 – a internet se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torna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uma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 rede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eletrônica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		</a:t>
            </a:r>
            <a:endParaRPr kumimoji="0" lang="en-US" sz="19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09600" y="0"/>
            <a:ext cx="109728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2160" dirty="0">
                <a:solidFill>
                  <a:prstClr val="black"/>
                </a:solidFill>
                <a:latin typeface="Arial" charset="0"/>
              </a:rPr>
              <a:t>Thex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473440" y="7409520"/>
            <a:ext cx="3108960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080" b="1" dirty="0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Network Science: Introduction </a:t>
            </a:r>
            <a:endParaRPr lang="en-US" sz="720" i="1" dirty="0">
              <a:solidFill>
                <a:schemeClr val="bg1">
                  <a:lumMod val="65000"/>
                </a:schemeClr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 flipH="1">
            <a:off x="4212338" y="182881"/>
            <a:ext cx="54863" cy="502920"/>
          </a:xfrm>
          <a:prstGeom prst="rect">
            <a:avLst/>
          </a:prstGeom>
          <a:solidFill>
            <a:schemeClr val="bg1"/>
          </a:solidFill>
        </p:spPr>
        <p:txBody>
          <a:bodyPr vert="horz" lIns="109728" tIns="54864" rIns="109728" bIns="54864" rtlCol="0">
            <a:normAutofit/>
          </a:bodyPr>
          <a:lstStyle/>
          <a:p>
            <a:pPr>
              <a:spcBef>
                <a:spcPct val="20000"/>
              </a:spcBef>
            </a:pPr>
            <a:endParaRPr lang="en-US" sz="1920" b="1" dirty="0">
              <a:solidFill>
                <a:schemeClr val="bg1"/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8393232" y="6479880"/>
            <a:ext cx="3108960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080" b="1" dirty="0">
                <a:solidFill>
                  <a:srgbClr val="BFBFB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Network Science: </a:t>
            </a:r>
            <a:r>
              <a:rPr lang="fr-FR" sz="1080" b="1" dirty="0">
                <a:solidFill>
                  <a:srgbClr val="BFBFB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Introduction</a:t>
            </a:r>
            <a:endParaRPr lang="en-US" sz="720" i="1" dirty="0">
              <a:solidFill>
                <a:srgbClr val="BFBFBF"/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09600" y="182880"/>
            <a:ext cx="10972800" cy="502920"/>
          </a:xfrm>
          <a:prstGeom prst="rect">
            <a:avLst/>
          </a:prstGeom>
          <a:solidFill>
            <a:srgbClr val="FF0000"/>
          </a:solidFill>
        </p:spPr>
        <p:txBody>
          <a:bodyPr vert="horz" lIns="109728" tIns="54864" rIns="109728" bIns="54864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2400" b="1" dirty="0">
                <a:solidFill>
                  <a:schemeClr val="bg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Uma </a:t>
            </a:r>
            <a:r>
              <a:rPr lang="en-US" sz="2400" b="1" dirty="0" err="1">
                <a:solidFill>
                  <a:schemeClr val="bg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história</a:t>
            </a:r>
            <a:r>
              <a:rPr lang="en-US" sz="2400" b="1" dirty="0">
                <a:solidFill>
                  <a:schemeClr val="bg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estranha</a:t>
            </a:r>
            <a:r>
              <a:rPr lang="en-US" sz="2400" b="1" dirty="0">
                <a:solidFill>
                  <a:schemeClr val="bg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: 15 de Agosto 2023, </a:t>
            </a:r>
            <a:r>
              <a:rPr lang="en-US" sz="2400" b="1" dirty="0" err="1">
                <a:solidFill>
                  <a:schemeClr val="bg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foi</a:t>
            </a:r>
            <a:r>
              <a:rPr lang="en-US" sz="2400" b="1" dirty="0">
                <a:solidFill>
                  <a:schemeClr val="bg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coincidência</a:t>
            </a:r>
            <a:r>
              <a:rPr lang="en-US" sz="2400" b="1" dirty="0">
                <a:solidFill>
                  <a:schemeClr val="bg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.</a:t>
            </a:r>
            <a:endParaRPr lang="en-US" sz="1920" b="1" dirty="0">
              <a:solidFill>
                <a:schemeClr val="bg1">
                  <a:lumMod val="85000"/>
                </a:schemeClr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75236" y="5791199"/>
            <a:ext cx="3179973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20" dirty="0">
                <a:solidFill>
                  <a:schemeClr val="bg1">
                    <a:lumMod val="75000"/>
                  </a:schemeClr>
                </a:solidFill>
              </a:rPr>
              <a:t>14 Agosto , 2023: a </a:t>
            </a:r>
            <a:r>
              <a:rPr lang="en-US" sz="1920" dirty="0" err="1">
                <a:solidFill>
                  <a:schemeClr val="bg1">
                    <a:lumMod val="75000"/>
                  </a:schemeClr>
                </a:solidFill>
              </a:rPr>
              <a:t>noite</a:t>
            </a:r>
            <a:r>
              <a:rPr lang="en-US" sz="192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920" dirty="0" err="1">
                <a:solidFill>
                  <a:schemeClr val="bg1">
                    <a:lumMod val="75000"/>
                  </a:schemeClr>
                </a:solidFill>
              </a:rPr>
              <a:t>toda</a:t>
            </a:r>
            <a:endParaRPr lang="en-US" sz="1920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n-US" sz="1920" dirty="0">
                <a:solidFill>
                  <a:schemeClr val="bg1">
                    <a:lumMod val="75000"/>
                  </a:schemeClr>
                </a:solidFill>
              </a:rPr>
              <a:t>4 horas antes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40909" y="5750558"/>
            <a:ext cx="3543342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20" dirty="0">
                <a:solidFill>
                  <a:schemeClr val="bg1">
                    <a:lumMod val="75000"/>
                  </a:schemeClr>
                </a:solidFill>
              </a:rPr>
              <a:t>15 de Agosto, 2023: 8:31 </a:t>
            </a:r>
            <a:r>
              <a:rPr lang="en-US" sz="1920" dirty="0" err="1">
                <a:solidFill>
                  <a:schemeClr val="bg1">
                    <a:lumMod val="75000"/>
                  </a:schemeClr>
                </a:solidFill>
              </a:rPr>
              <a:t>a.m</a:t>
            </a:r>
            <a:r>
              <a:rPr lang="en-US" sz="1920" dirty="0">
                <a:solidFill>
                  <a:schemeClr val="bg1">
                    <a:lumMod val="75000"/>
                  </a:schemeClr>
                </a:solidFill>
              </a:rPr>
              <a:t> EDT</a:t>
            </a:r>
          </a:p>
          <a:p>
            <a:pPr algn="ctr"/>
            <a:r>
              <a:rPr lang="en-US" sz="1920" dirty="0" err="1">
                <a:solidFill>
                  <a:schemeClr val="bg1">
                    <a:lumMod val="75000"/>
                  </a:schemeClr>
                </a:solidFill>
              </a:rPr>
              <a:t>até</a:t>
            </a:r>
            <a:r>
              <a:rPr lang="en-US" sz="1920" dirty="0">
                <a:solidFill>
                  <a:schemeClr val="bg1">
                    <a:lumMod val="75000"/>
                  </a:schemeClr>
                </a:solidFill>
              </a:rPr>
              <a:t> 9:33, total 6 horas </a:t>
            </a:r>
            <a:r>
              <a:rPr lang="en-US" sz="1920" dirty="0" err="1">
                <a:solidFill>
                  <a:schemeClr val="bg1">
                    <a:lumMod val="75000"/>
                  </a:schemeClr>
                </a:solidFill>
              </a:rPr>
              <a:t>depois</a:t>
            </a:r>
            <a:endParaRPr lang="en-US" sz="192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CE6193D7-BCC5-4904-93BE-E1E4C8F64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073" y="1435190"/>
            <a:ext cx="5092927" cy="415789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50199DCC-D9DA-4871-82C1-D2D3A77608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945426"/>
            <a:ext cx="5166327" cy="2967147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B9B218EA-3FB6-47BD-8302-0AF2D017D6AD}"/>
              </a:ext>
            </a:extLst>
          </p:cNvPr>
          <p:cNvSpPr txBox="1"/>
          <p:nvPr/>
        </p:nvSpPr>
        <p:spPr>
          <a:xfrm>
            <a:off x="9115865" y="3024554"/>
            <a:ext cx="158964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bg1"/>
                </a:solidFill>
              </a:rPr>
              <a:t>Falha no sistema</a:t>
            </a:r>
          </a:p>
          <a:p>
            <a:r>
              <a:rPr lang="pt-BR" sz="1100" dirty="0">
                <a:solidFill>
                  <a:schemeClr val="bg1"/>
                </a:solidFill>
              </a:rPr>
              <a:t>provocou a separação</a:t>
            </a:r>
          </a:p>
          <a:p>
            <a:r>
              <a:rPr lang="pt-BR" sz="1100" dirty="0">
                <a:solidFill>
                  <a:schemeClr val="bg1"/>
                </a:solidFill>
              </a:rPr>
              <a:t>elétrica  das regiões </a:t>
            </a:r>
          </a:p>
          <a:p>
            <a:r>
              <a:rPr lang="pt-BR" sz="1100" dirty="0">
                <a:solidFill>
                  <a:schemeClr val="bg1"/>
                </a:solidFill>
              </a:rPr>
              <a:t>Norte e Nordeste das</a:t>
            </a:r>
          </a:p>
          <a:p>
            <a:r>
              <a:rPr lang="pt-BR" sz="1100" dirty="0">
                <a:solidFill>
                  <a:schemeClr val="bg1"/>
                </a:solidFill>
              </a:rPr>
              <a:t>Regiões Sul e Sudeste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6DBBE692-1C2D-436F-BB7D-2E3FAF1AFE78}"/>
              </a:ext>
            </a:extLst>
          </p:cNvPr>
          <p:cNvSpPr/>
          <p:nvPr/>
        </p:nvSpPr>
        <p:spPr>
          <a:xfrm>
            <a:off x="8876714" y="3277772"/>
            <a:ext cx="351692" cy="15122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4">
            <a:extLst>
              <a:ext uri="{FF2B5EF4-FFF2-40B4-BE49-F238E27FC236}">
                <a16:creationId xmlns:a16="http://schemas.microsoft.com/office/drawing/2014/main" xmlns="" id="{D380189F-2F8E-4D76-9A98-D0A70EC05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8776" y="1798637"/>
            <a:ext cx="7772400" cy="2767012"/>
          </a:xfrm>
          <a:prstGeom prst="rect">
            <a:avLst/>
          </a:prstGeom>
        </p:spPr>
      </p:pic>
      <p:pic>
        <p:nvPicPr>
          <p:cNvPr id="5" name="Picture 2" descr="Foto: William Berry/AP">
            <a:extLst>
              <a:ext uri="{FF2B5EF4-FFF2-40B4-BE49-F238E27FC236}">
                <a16:creationId xmlns:a16="http://schemas.microsoft.com/office/drawing/2014/main" xmlns="" id="{3708EC35-80A7-4C56-B74A-504C6E8ED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113" y="4575174"/>
            <a:ext cx="1524000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Apple I: O primeiro computador da Apple foi lançado há 43 anos -  Computadores - SAPO Tek">
            <a:extLst>
              <a:ext uri="{FF2B5EF4-FFF2-40B4-BE49-F238E27FC236}">
                <a16:creationId xmlns:a16="http://schemas.microsoft.com/office/drawing/2014/main" xmlns="" id="{92632E95-4501-45EE-BB1C-B68B359D4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713" y="4675187"/>
            <a:ext cx="24130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xmlns="" id="{E22A3C3E-969F-42B6-9586-262EAB93E111}"/>
              </a:ext>
            </a:extLst>
          </p:cNvPr>
          <p:cNvCxnSpPr>
            <a:cxnSpLocks/>
          </p:cNvCxnSpPr>
          <p:nvPr/>
        </p:nvCxnSpPr>
        <p:spPr>
          <a:xfrm>
            <a:off x="3889513" y="5337174"/>
            <a:ext cx="1676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F9E83A84-BD10-4B09-8D6B-5E7951967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8026" y="4760912"/>
            <a:ext cx="213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800"/>
              <a:t>Primeiro Apple</a:t>
            </a:r>
            <a:endParaRPr lang="en-US" altLang="en-US" sz="1800"/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xmlns="" id="{D7FF2E40-691F-40E3-A1F2-33D3C3F29756}"/>
              </a:ext>
            </a:extLst>
          </p:cNvPr>
          <p:cNvCxnSpPr>
            <a:cxnSpLocks/>
          </p:cNvCxnSpPr>
          <p:nvPr/>
        </p:nvCxnSpPr>
        <p:spPr>
          <a:xfrm>
            <a:off x="5958026" y="5337174"/>
            <a:ext cx="1473200" cy="79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B093BC50-8C22-49C0-A4A7-47DAAC1A4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8088" y="4760912"/>
            <a:ext cx="213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800"/>
              <a:t>Primeiro Apple</a:t>
            </a:r>
            <a:endParaRPr lang="en-US" altLang="en-US" sz="1800"/>
          </a:p>
        </p:txBody>
      </p:sp>
      <p:sp>
        <p:nvSpPr>
          <p:cNvPr id="11" name="CaixaDeTexto 3">
            <a:extLst>
              <a:ext uri="{FF2B5EF4-FFF2-40B4-BE49-F238E27FC236}">
                <a16:creationId xmlns:a16="http://schemas.microsoft.com/office/drawing/2014/main" xmlns="" id="{4A40B559-839A-4D99-BACB-264678C8B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6526" y="5532437"/>
            <a:ext cx="685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800"/>
              <a:t>MAS</a:t>
            </a:r>
            <a:endParaRPr lang="en-US" altLang="en-US" sz="180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39CC68D6-5D6A-4D3B-964C-6069512825EF}"/>
              </a:ext>
            </a:extLst>
          </p:cNvPr>
          <p:cNvSpPr txBox="1">
            <a:spLocks/>
          </p:cNvSpPr>
          <p:nvPr/>
        </p:nvSpPr>
        <p:spPr>
          <a:xfrm>
            <a:off x="609600" y="182880"/>
            <a:ext cx="10972800" cy="502920"/>
          </a:xfrm>
          <a:prstGeom prst="rect">
            <a:avLst/>
          </a:prstGeom>
          <a:solidFill>
            <a:srgbClr val="FF0000"/>
          </a:solidFill>
        </p:spPr>
        <p:txBody>
          <a:bodyPr vert="horz" lIns="109728" tIns="54864" rIns="109728" bIns="54864" rtlCol="0">
            <a:normAutofit/>
          </a:bodyPr>
          <a:lstStyle/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Aula 2 – Digital				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Sociedade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Rede (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pag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79) </a:t>
            </a: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xmlns="" id="{79CBDDA1-717C-46D2-AC8D-0896ACF04487}"/>
              </a:ext>
            </a:extLst>
          </p:cNvPr>
          <p:cNvSpPr txBox="1">
            <a:spLocks/>
          </p:cNvSpPr>
          <p:nvPr/>
        </p:nvSpPr>
        <p:spPr>
          <a:xfrm flipH="1">
            <a:off x="3992881" y="182881"/>
            <a:ext cx="54863" cy="502920"/>
          </a:xfrm>
          <a:prstGeom prst="rect">
            <a:avLst/>
          </a:prstGeom>
          <a:solidFill>
            <a:schemeClr val="bg1"/>
          </a:solidFill>
        </p:spPr>
        <p:txBody>
          <a:bodyPr vert="horz" lIns="109728" tIns="54864" rIns="109728" bIns="54864" rtlCol="0">
            <a:normAutofit/>
          </a:bodyPr>
          <a:lstStyle/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25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734D926-1EB4-412B-AE92-67C6555E8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18" y="803274"/>
            <a:ext cx="10972800" cy="4525963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pt-BR" kern="1200" dirty="0"/>
              <a:t>Um lapso de muitos historiadores é o </a:t>
            </a:r>
            <a:r>
              <a:rPr lang="pt-BR" kern="1200" dirty="0" err="1"/>
              <a:t>Orbit</a:t>
            </a:r>
            <a:r>
              <a:rPr lang="pt-BR" kern="1200" dirty="0"/>
              <a:t> da </a:t>
            </a:r>
            <a:r>
              <a:rPr lang="pt-BR" kern="1200" dirty="0">
                <a:hlinkClick r:id="rId2" tooltip="Xerox Alto"/>
              </a:rPr>
              <a:t>Xerox Alto</a:t>
            </a:r>
            <a:r>
              <a:rPr lang="pt-BR" kern="1200" dirty="0"/>
              <a:t>, de 1973, da Xerox Parc.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pt-BR" kern="1200" dirty="0"/>
              <a:t>Um microcomputador que utilizava uma interface gráfica de usuário, foi o primeiro 'desktop' pessoal.  *mais tarde GUI, Mouse.</a:t>
            </a:r>
            <a:endParaRPr lang="en-US" kern="1200" dirty="0"/>
          </a:p>
          <a:p>
            <a:pPr marL="0" indent="0">
              <a:buNone/>
              <a:defRPr/>
            </a:pPr>
            <a:endParaRPr lang="en-US" dirty="0"/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xmlns="" id="{E999E7B4-748F-4595-847D-885297119769}"/>
              </a:ext>
            </a:extLst>
          </p:cNvPr>
          <p:cNvSpPr txBox="1">
            <a:spLocks/>
          </p:cNvSpPr>
          <p:nvPr/>
        </p:nvSpPr>
        <p:spPr bwMode="auto">
          <a:xfrm>
            <a:off x="3733800" y="5118100"/>
            <a:ext cx="2743200" cy="1828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  <a:defRPr/>
            </a:pPr>
            <a:endParaRPr lang="en-US" kern="0" dirty="0"/>
          </a:p>
        </p:txBody>
      </p:sp>
      <p:pic>
        <p:nvPicPr>
          <p:cNvPr id="19461" name="Picture 2">
            <a:extLst>
              <a:ext uri="{FF2B5EF4-FFF2-40B4-BE49-F238E27FC236}">
                <a16:creationId xmlns:a16="http://schemas.microsoft.com/office/drawing/2014/main" xmlns="" id="{A54DC49F-2D10-49B4-AEED-92B6AC4F0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360" y="3754715"/>
            <a:ext cx="3689350" cy="245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xmlns="" id="{CD8F85C8-C853-4C9C-BB87-ED80A984C39F}"/>
              </a:ext>
            </a:extLst>
          </p:cNvPr>
          <p:cNvSpPr/>
          <p:nvPr/>
        </p:nvSpPr>
        <p:spPr>
          <a:xfrm>
            <a:off x="7010400" y="5867401"/>
            <a:ext cx="762000" cy="492125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64" name="CaixaDeTexto 1">
            <a:extLst>
              <a:ext uri="{FF2B5EF4-FFF2-40B4-BE49-F238E27FC236}">
                <a16:creationId xmlns:a16="http://schemas.microsoft.com/office/drawing/2014/main" xmlns="" id="{1FF2FE55-E317-4500-9879-A06DB9757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6477000"/>
            <a:ext cx="830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800"/>
              <a:t>* GUI – Graphics User Interface, a origem dos ambientes visuais (Windows).</a:t>
            </a:r>
            <a:endParaRPr lang="en-US" altLang="en-US" sz="180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xmlns="" id="{DA312163-69B2-49B2-A170-135FC6FEAE79}"/>
              </a:ext>
            </a:extLst>
          </p:cNvPr>
          <p:cNvSpPr txBox="1">
            <a:spLocks/>
          </p:cNvSpPr>
          <p:nvPr/>
        </p:nvSpPr>
        <p:spPr>
          <a:xfrm>
            <a:off x="609600" y="182880"/>
            <a:ext cx="10972800" cy="502920"/>
          </a:xfrm>
          <a:prstGeom prst="rect">
            <a:avLst/>
          </a:prstGeom>
          <a:solidFill>
            <a:srgbClr val="FF0000"/>
          </a:solidFill>
        </p:spPr>
        <p:txBody>
          <a:bodyPr vert="horz" lIns="109728" tIns="54864" rIns="109728" bIns="54864" rtlCol="0">
            <a:normAutofit/>
          </a:bodyPr>
          <a:lstStyle/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Aula 2 – o digital				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Um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lapso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história</a:t>
            </a:r>
            <a:endParaRPr kumimoji="0" lang="en-US" sz="19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xmlns="" id="{5124A41C-89FF-49CD-A05C-867C0BD4FA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 err="1"/>
              <a:t>Midias</a:t>
            </a:r>
            <a:r>
              <a:rPr lang="pt-BR" altLang="pt-BR" dirty="0"/>
              <a:t>: Blogs, </a:t>
            </a:r>
            <a:r>
              <a:rPr lang="pt-BR" altLang="pt-BR" dirty="0" err="1"/>
              <a:t>microblogs</a:t>
            </a:r>
            <a:r>
              <a:rPr lang="pt-BR" altLang="pt-BR" dirty="0"/>
              <a:t> e </a:t>
            </a:r>
            <a:r>
              <a:rPr lang="pt-BR" altLang="pt-BR" dirty="0" err="1"/>
              <a:t>reels</a:t>
            </a:r>
            <a:endParaRPr lang="pt-BR" altLang="pt-BR" dirty="0"/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xmlns="" id="{EB8BC288-7603-44AB-B193-B71C89D9202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133600" y="1600200"/>
            <a:ext cx="5638800" cy="5257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000" b="1">
                <a:hlinkClick r:id="rId2"/>
              </a:rPr>
              <a:t>Instagram</a:t>
            </a:r>
            <a:r>
              <a:rPr lang="pt-BR" altLang="pt-BR" sz="2000"/>
              <a:t>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000"/>
              <a:t> David Sifry California 2002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000" b="1"/>
              <a:t>Facebook (comprou Instagram)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000" b="1"/>
              <a:t>   </a:t>
            </a:r>
            <a:r>
              <a:rPr lang="pt-BR" altLang="pt-BR" sz="2000"/>
              <a:t> ~ 3,08 bilhões uso mensal.</a:t>
            </a:r>
            <a:endParaRPr lang="pt-BR" altLang="pt-BR" sz="2000" b="1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000" b="1"/>
              <a:t>Twitter</a:t>
            </a:r>
            <a:r>
              <a:rPr lang="pt-BR" altLang="pt-BR" sz="2000"/>
              <a:t>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000"/>
              <a:t>    </a:t>
            </a:r>
            <a:r>
              <a:rPr lang="en-US" altLang="pt-BR" sz="2000"/>
              <a:t> 2006 por Jack Dorsey, Março 2006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pt-BR" sz="2000"/>
              <a:t>     553 milhões de usuários</a:t>
            </a:r>
            <a:r>
              <a:rPr lang="en-US" altLang="pt-BR" sz="2000">
                <a:hlinkClick r:id="rId3"/>
              </a:rPr>
              <a:t> </a:t>
            </a:r>
            <a:r>
              <a:rPr lang="en-US" altLang="pt-BR" sz="2000"/>
              <a:t>(2022)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pt-BR" sz="2000"/>
              <a:t>     comprador por Elon Musk 2022.</a:t>
            </a:r>
            <a:endParaRPr lang="pt-BR" altLang="pt-BR" sz="20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000">
                <a:solidFill>
                  <a:schemeClr val="tx2"/>
                </a:solidFill>
              </a:rPr>
              <a:t>Os gerenciadores de conteúdos:</a:t>
            </a:r>
            <a:endParaRPr lang="pt-BR" altLang="pt-BR" sz="20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000"/>
              <a:t>Drupal: 495.237 sites vivos (há redir.)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000">
                <a:hlinkClick r:id="rId4"/>
              </a:rPr>
              <a:t>http://trends.builtwith.com/cms/Drupal</a:t>
            </a:r>
            <a:r>
              <a:rPr lang="pt-BR" altLang="pt-BR" sz="2000"/>
              <a:t>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000"/>
              <a:t>WordPress: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000"/>
              <a:t>851.4 milhões de sites: (19%)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000">
                <a:hlinkClick r:id="rId5"/>
              </a:rPr>
              <a:t>https://demandsage.com/wordpress-statistics/</a:t>
            </a:r>
            <a:r>
              <a:rPr lang="pt-BR" altLang="pt-BR" sz="2000"/>
              <a:t>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000"/>
              <a:t>Joomla: 2,5 milhões de usuários: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000">
                <a:hlinkClick r:id="rId6"/>
              </a:rPr>
              <a:t>http://webtribunal.net/blog/joomla-statistics/</a:t>
            </a:r>
            <a:r>
              <a:rPr lang="pt-BR" altLang="pt-BR" sz="2000"/>
              <a:t> </a:t>
            </a:r>
          </a:p>
        </p:txBody>
      </p:sp>
      <p:pic>
        <p:nvPicPr>
          <p:cNvPr id="44036" name="Picture 7" descr="So, which of the Open Source CMSs take it?">
            <a:extLst>
              <a:ext uri="{FF2B5EF4-FFF2-40B4-BE49-F238E27FC236}">
                <a16:creationId xmlns:a16="http://schemas.microsoft.com/office/drawing/2014/main" xmlns="" id="{97E2225C-47C2-4DCA-A206-C1A6C14F7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3851276"/>
            <a:ext cx="333375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 descr="http://www.universosmart.com.br/arquivos/thumbs/120504172431/670_facebookeinstagram.jpg.jpg">
            <a:hlinkClick r:id="rId8"/>
            <a:extLst>
              <a:ext uri="{FF2B5EF4-FFF2-40B4-BE49-F238E27FC236}">
                <a16:creationId xmlns:a16="http://schemas.microsoft.com/office/drawing/2014/main" xmlns="" id="{0E703219-CE6C-46C9-9BA9-BEAD263A5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925" y="2743200"/>
            <a:ext cx="1125538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8" descr="https://instagramstatic-a.akamaihd.net/bluebar/da90a51/images/homepage/screenshot3.jpg">
            <a:extLst>
              <a:ext uri="{FF2B5EF4-FFF2-40B4-BE49-F238E27FC236}">
                <a16:creationId xmlns:a16="http://schemas.microsoft.com/office/drawing/2014/main" xmlns="" id="{0EAEC6ED-3132-410D-8375-F215D4343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601789"/>
            <a:ext cx="125095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0" descr="https://instagramstatic-a.akamaihd.net/bluebar/da90a51/images/homepage/screenshot1.jpg">
            <a:extLst>
              <a:ext uri="{FF2B5EF4-FFF2-40B4-BE49-F238E27FC236}">
                <a16:creationId xmlns:a16="http://schemas.microsoft.com/office/drawing/2014/main" xmlns="" id="{E19B90E1-C342-47C7-B3B7-EE17901B8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64" y="1606551"/>
            <a:ext cx="1195387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1">
            <a:extLst>
              <a:ext uri="{FF2B5EF4-FFF2-40B4-BE49-F238E27FC236}">
                <a16:creationId xmlns:a16="http://schemas.microsoft.com/office/drawing/2014/main" xmlns="" id="{FB2B7873-1FB3-4C23-93DA-1D7699FC9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88" y="1511300"/>
            <a:ext cx="1325562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CFB64799-DB45-4982-96CC-6193DA524FC9}"/>
              </a:ext>
            </a:extLst>
          </p:cNvPr>
          <p:cNvSpPr txBox="1">
            <a:spLocks/>
          </p:cNvSpPr>
          <p:nvPr/>
        </p:nvSpPr>
        <p:spPr>
          <a:xfrm>
            <a:off x="609600" y="63611"/>
            <a:ext cx="10972800" cy="502920"/>
          </a:xfrm>
          <a:prstGeom prst="rect">
            <a:avLst/>
          </a:prstGeom>
          <a:solidFill>
            <a:srgbClr val="FF0000"/>
          </a:solidFill>
        </p:spPr>
        <p:txBody>
          <a:bodyPr vert="horz" lIns="109728" tIns="54864" rIns="109728" bIns="54864" rtlCol="0">
            <a:normAutofit/>
          </a:bodyPr>
          <a:lstStyle/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Aula </a:t>
            </a:r>
            <a:r>
              <a:rPr lang="en-US" sz="2400" b="1" dirty="0">
                <a:solidFill>
                  <a:srgbClr val="FFFFF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2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 –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Mídias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: Blogs, microblogs e reels </a:t>
            </a:r>
            <a:endParaRPr kumimoji="0" lang="en-US" sz="19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Espaço Reservado para Conteúdo 2">
            <a:extLst>
              <a:ext uri="{FF2B5EF4-FFF2-40B4-BE49-F238E27FC236}">
                <a16:creationId xmlns:a16="http://schemas.microsoft.com/office/drawing/2014/main" xmlns="" id="{B0C00EB3-DD77-4F17-AA54-1ADAD2386B4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sz="2400"/>
              <a:t>Youtube: </a:t>
            </a:r>
            <a:r>
              <a:rPr lang="pt-PT" altLang="pt-BR" sz="2400"/>
              <a:t>Foi fundado em fevereiro de 2005, também PayPal: </a:t>
            </a:r>
            <a:r>
              <a:rPr lang="pt-BR" altLang="pt-BR" sz="2400" b="1" i="1"/>
              <a:t>Chad Hurley</a:t>
            </a:r>
            <a:r>
              <a:rPr lang="pt-BR" altLang="pt-BR" sz="2400"/>
              <a:t>, </a:t>
            </a:r>
            <a:r>
              <a:rPr lang="pt-BR" altLang="pt-BR" sz="2400" b="1" i="1"/>
              <a:t>Steve Chen</a:t>
            </a:r>
            <a:r>
              <a:rPr lang="pt-BR" altLang="pt-BR" sz="2400"/>
              <a:t> e </a:t>
            </a:r>
            <a:r>
              <a:rPr lang="pt-BR" altLang="pt-BR" sz="2400" b="1" i="1"/>
              <a:t>Jawed Karim</a:t>
            </a:r>
            <a:endParaRPr lang="pt-BR" altLang="pt-BR" sz="2400"/>
          </a:p>
          <a:p>
            <a:r>
              <a:rPr lang="pt-BR" altLang="pt-BR" sz="2400"/>
              <a:t>Twitter é o mais popular, usado por um público de divulgação e focado em informações.</a:t>
            </a:r>
          </a:p>
          <a:p>
            <a:r>
              <a:rPr lang="pt-BR" altLang="pt-BR" sz="2400"/>
              <a:t>O Facebook, tem perfis, mensagens e imagens, popular “</a:t>
            </a:r>
            <a:r>
              <a:rPr lang="pt-BR" altLang="pt-BR" sz="2400" b="1"/>
              <a:t>poke”: </a:t>
            </a:r>
            <a:r>
              <a:rPr lang="pt-BR" altLang="pt-BR" sz="2400"/>
              <a:t>avisa alterações.</a:t>
            </a:r>
          </a:p>
          <a:p>
            <a:pPr>
              <a:buFont typeface="Wingdings" pitchFamily="2" charset="2"/>
              <a:buNone/>
            </a:pPr>
            <a:r>
              <a:rPr lang="pt-BR" altLang="pt-BR" sz="2400"/>
              <a:t>      Empresas, artistas e figuras públicas:</a:t>
            </a:r>
          </a:p>
          <a:p>
            <a:pPr>
              <a:buFont typeface="Wingdings" pitchFamily="2" charset="2"/>
              <a:buNone/>
            </a:pPr>
            <a:r>
              <a:rPr lang="pt-BR" altLang="pt-BR" sz="2400"/>
              <a:t>      - perfis Facebook especiais</a:t>
            </a:r>
          </a:p>
          <a:p>
            <a:pPr>
              <a:buFont typeface="Wingdings" pitchFamily="2" charset="2"/>
              <a:buNone/>
            </a:pPr>
            <a:r>
              <a:rPr lang="pt-BR" altLang="pt-BR" sz="2400" b="1"/>
              <a:t>      </a:t>
            </a:r>
            <a:r>
              <a:rPr lang="pt-BR" altLang="pt-BR" sz="2400"/>
              <a:t>Usa DHTML:  “dynamic”</a:t>
            </a:r>
          </a:p>
          <a:p>
            <a:pPr>
              <a:buFont typeface="Wingdings" pitchFamily="2" charset="2"/>
              <a:buNone/>
            </a:pPr>
            <a:r>
              <a:rPr lang="pt-BR" altLang="pt-BR" sz="2400"/>
              <a:t>WebLog (Blog), vlog e tags  de blogs.</a:t>
            </a:r>
          </a:p>
          <a:p>
            <a:pPr>
              <a:buFont typeface="Wingdings" pitchFamily="2" charset="2"/>
              <a:buNone/>
            </a:pPr>
            <a:r>
              <a:rPr lang="pt-BR" altLang="pt-BR" sz="2400"/>
              <a:t>Youtubers e podcast (tendência atual).</a:t>
            </a:r>
          </a:p>
        </p:txBody>
      </p:sp>
      <p:pic>
        <p:nvPicPr>
          <p:cNvPr id="39940" name="Picture 5">
            <a:extLst>
              <a:ext uri="{FF2B5EF4-FFF2-40B4-BE49-F238E27FC236}">
                <a16:creationId xmlns:a16="http://schemas.microsoft.com/office/drawing/2014/main" xmlns="" id="{BFEB6D5D-D02A-4952-B54E-1DC2E051A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4173539"/>
            <a:ext cx="23431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6" descr="i.pinimg.com/736x/59/db/13/59db13c0e365827a1607...">
            <a:extLst>
              <a:ext uri="{FF2B5EF4-FFF2-40B4-BE49-F238E27FC236}">
                <a16:creationId xmlns:a16="http://schemas.microsoft.com/office/drawing/2014/main" xmlns="" id="{D52EE296-CE8B-4EC9-AC21-8313EDA53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175" y="2846389"/>
            <a:ext cx="13716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E216F498-E137-4A51-B5DC-4F8F3169C7E3}"/>
              </a:ext>
            </a:extLst>
          </p:cNvPr>
          <p:cNvSpPr txBox="1">
            <a:spLocks/>
          </p:cNvSpPr>
          <p:nvPr/>
        </p:nvSpPr>
        <p:spPr>
          <a:xfrm>
            <a:off x="609600" y="63611"/>
            <a:ext cx="10972800" cy="502920"/>
          </a:xfrm>
          <a:prstGeom prst="rect">
            <a:avLst/>
          </a:prstGeom>
          <a:solidFill>
            <a:srgbClr val="FF0000"/>
          </a:solidFill>
        </p:spPr>
        <p:txBody>
          <a:bodyPr vert="horz" lIns="109728" tIns="54864" rIns="109728" bIns="54864" rtlCol="0">
            <a:normAutofit/>
          </a:bodyPr>
          <a:lstStyle/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Aula 2 –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Mídias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 e Redes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Sociais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	</a:t>
            </a:r>
            <a:endParaRPr kumimoji="0" lang="en-US" sz="19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Espaço Reservado para Conteúdo 4">
            <a:extLst>
              <a:ext uri="{FF2B5EF4-FFF2-40B4-BE49-F238E27FC236}">
                <a16:creationId xmlns:a16="http://schemas.microsoft.com/office/drawing/2014/main" xmlns="" id="{74C6B04A-2760-4F31-8960-4F00556D78B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51024" y="1412876"/>
            <a:ext cx="7772400" cy="1768475"/>
          </a:xfrm>
        </p:spPr>
      </p:pic>
      <p:sp>
        <p:nvSpPr>
          <p:cNvPr id="41988" name="CaixaDeTexto 5">
            <a:extLst>
              <a:ext uri="{FF2B5EF4-FFF2-40B4-BE49-F238E27FC236}">
                <a16:creationId xmlns:a16="http://schemas.microsoft.com/office/drawing/2014/main" xmlns="" id="{A865E5C0-E283-46CC-99E6-0B0AD166A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6439" y="858632"/>
            <a:ext cx="774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800" dirty="0"/>
              <a:t>Inicial</a:t>
            </a:r>
            <a:endParaRPr lang="en-US" altLang="en-US" sz="1800" dirty="0"/>
          </a:p>
        </p:txBody>
      </p:sp>
      <p:sp>
        <p:nvSpPr>
          <p:cNvPr id="41989" name="CaixaDeTexto 6">
            <a:extLst>
              <a:ext uri="{FF2B5EF4-FFF2-40B4-BE49-F238E27FC236}">
                <a16:creationId xmlns:a16="http://schemas.microsoft.com/office/drawing/2014/main" xmlns="" id="{5CA6DBA0-4372-4B21-8C3F-54CF64A2B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5711" y="3182733"/>
            <a:ext cx="3211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800" dirty="0" err="1"/>
              <a:t>Hobbistas</a:t>
            </a:r>
            <a:r>
              <a:rPr lang="pt-BR" altLang="en-US" sz="1800" dirty="0"/>
              <a:t> e desenvolvedores</a:t>
            </a:r>
            <a:endParaRPr lang="en-US" altLang="en-US" sz="1800" dirty="0"/>
          </a:p>
        </p:txBody>
      </p:sp>
      <p:pic>
        <p:nvPicPr>
          <p:cNvPr id="41990" name="Imagem 2">
            <a:extLst>
              <a:ext uri="{FF2B5EF4-FFF2-40B4-BE49-F238E27FC236}">
                <a16:creationId xmlns:a16="http://schemas.microsoft.com/office/drawing/2014/main" xmlns="" id="{C496D101-9659-458E-AECF-6DDB7A4B3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3578022"/>
            <a:ext cx="91440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CaixaDeTexto 6">
            <a:extLst>
              <a:ext uri="{FF2B5EF4-FFF2-40B4-BE49-F238E27FC236}">
                <a16:creationId xmlns:a16="http://schemas.microsoft.com/office/drawing/2014/main" xmlns="" id="{7C6ED21A-6571-44A1-9A2E-5A85A8B7E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5711" y="4640060"/>
            <a:ext cx="3211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800" dirty="0" err="1"/>
              <a:t>Hobbistas</a:t>
            </a:r>
            <a:r>
              <a:rPr lang="pt-BR" altLang="en-US" sz="1800" dirty="0"/>
              <a:t> e desenvolvedores</a:t>
            </a:r>
            <a:endParaRPr lang="en-US" altLang="en-US" sz="1800" dirty="0"/>
          </a:p>
        </p:txBody>
      </p:sp>
      <p:pic>
        <p:nvPicPr>
          <p:cNvPr id="41992" name="Imagem 4">
            <a:extLst>
              <a:ext uri="{FF2B5EF4-FFF2-40B4-BE49-F238E27FC236}">
                <a16:creationId xmlns:a16="http://schemas.microsoft.com/office/drawing/2014/main" xmlns="" id="{384204FA-82AF-4B4D-BDE1-2FFF16AD5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735" y="5138397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3" name="CaixaDeTexto 5">
            <a:extLst>
              <a:ext uri="{FF2B5EF4-FFF2-40B4-BE49-F238E27FC236}">
                <a16:creationId xmlns:a16="http://schemas.microsoft.com/office/drawing/2014/main" xmlns="" id="{ABCA5C8B-02D7-4A36-9A39-DF50E45DC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1226" y="6140459"/>
            <a:ext cx="8486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800"/>
              <a:t>Não cita a Apache Foundation (empresa de software livre) mas cita a “Wired”</a:t>
            </a:r>
            <a:endParaRPr lang="en-US" altLang="en-US" sz="180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91DCED5D-7ACA-4FAB-B0D5-A658DD72414E}"/>
              </a:ext>
            </a:extLst>
          </p:cNvPr>
          <p:cNvSpPr txBox="1">
            <a:spLocks/>
          </p:cNvSpPr>
          <p:nvPr/>
        </p:nvSpPr>
        <p:spPr>
          <a:xfrm>
            <a:off x="609600" y="63611"/>
            <a:ext cx="10972800" cy="502920"/>
          </a:xfrm>
          <a:prstGeom prst="rect">
            <a:avLst/>
          </a:prstGeom>
          <a:solidFill>
            <a:srgbClr val="FF0000"/>
          </a:solidFill>
        </p:spPr>
        <p:txBody>
          <a:bodyPr vert="horz" lIns="109728" tIns="54864" rIns="109728" bIns="54864" rtlCol="0">
            <a:normAutofit/>
          </a:bodyPr>
          <a:lstStyle/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Aula 2 – As redes e as “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comunidades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”</a:t>
            </a:r>
            <a:endParaRPr kumimoji="0" lang="en-US" sz="19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Espaço Reservado para Conteúdo 2">
            <a:extLst>
              <a:ext uri="{FF2B5EF4-FFF2-40B4-BE49-F238E27FC236}">
                <a16:creationId xmlns:a16="http://schemas.microsoft.com/office/drawing/2014/main" xmlns="" id="{B9279EEB-D010-4C02-8C39-6A5ADCA5F0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11364" y="1600201"/>
            <a:ext cx="8199437" cy="4530725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pt-BR" altLang="en-US"/>
              <a:t>A internet e a “</a:t>
            </a:r>
            <a:r>
              <a:rPr lang="pt-BR" altLang="en-US">
                <a:solidFill>
                  <a:srgbClr val="FF0000"/>
                </a:solidFill>
              </a:rPr>
              <a:t>rede eletrônica</a:t>
            </a:r>
            <a:r>
              <a:rPr lang="pt-BR" altLang="en-US"/>
              <a:t>” surge a partir da ARPANET e se popularização com a Internet no protocolo criado por Cerf e Khan (1973 a 1976), é apenas “eletrônica” meio</a:t>
            </a:r>
          </a:p>
          <a:p>
            <a:pPr>
              <a:buFontTx/>
              <a:buChar char="-"/>
            </a:pPr>
            <a:r>
              <a:rPr lang="pt-BR" altLang="en-US"/>
              <a:t>A comunicação e </a:t>
            </a:r>
            <a:r>
              <a:rPr lang="pt-BR" altLang="en-US">
                <a:solidFill>
                  <a:srgbClr val="FF0000"/>
                </a:solidFill>
              </a:rPr>
              <a:t>comunidade virtual</a:t>
            </a:r>
            <a:r>
              <a:rPr lang="pt-BR" altLang="en-US"/>
              <a:t> surge a partir da comunicação de meios eletrônicos e criação de comunidades virtual, a partir da Web se fortalece como “</a:t>
            </a:r>
            <a:r>
              <a:rPr lang="pt-BR" altLang="en-US">
                <a:solidFill>
                  <a:srgbClr val="FF0000"/>
                </a:solidFill>
              </a:rPr>
              <a:t>mídia social</a:t>
            </a:r>
            <a:r>
              <a:rPr lang="pt-BR" altLang="en-US"/>
              <a:t>”, e,</a:t>
            </a:r>
          </a:p>
          <a:p>
            <a:pPr>
              <a:buFontTx/>
              <a:buChar char="-"/>
            </a:pPr>
            <a:r>
              <a:rPr lang="pt-BR" altLang="en-US"/>
              <a:t>A “</a:t>
            </a:r>
            <a:r>
              <a:rPr lang="pt-BR" altLang="en-US">
                <a:solidFill>
                  <a:srgbClr val="FF0000"/>
                </a:solidFill>
              </a:rPr>
              <a:t>rede social</a:t>
            </a:r>
            <a:r>
              <a:rPr lang="pt-BR" altLang="en-US"/>
              <a:t>” </a:t>
            </a:r>
            <a:r>
              <a:rPr lang="pt-BR" altLang="en-US">
                <a:solidFill>
                  <a:srgbClr val="FF0000"/>
                </a:solidFill>
              </a:rPr>
              <a:t>através</a:t>
            </a:r>
            <a:r>
              <a:rPr lang="pt-BR" altLang="en-US"/>
              <a:t> das </a:t>
            </a:r>
            <a:r>
              <a:rPr lang="pt-BR" altLang="en-US">
                <a:solidFill>
                  <a:srgbClr val="FF0000"/>
                </a:solidFill>
              </a:rPr>
              <a:t>mídias</a:t>
            </a:r>
            <a:r>
              <a:rPr lang="pt-BR" altLang="en-US"/>
              <a:t>, são as </a:t>
            </a:r>
            <a:r>
              <a:rPr lang="pt-BR" altLang="en-US">
                <a:solidFill>
                  <a:srgbClr val="00B0F0"/>
                </a:solidFill>
              </a:rPr>
              <a:t>possibilidades </a:t>
            </a:r>
            <a:r>
              <a:rPr lang="pt-BR" altLang="en-US"/>
              <a:t>de comunidades </a:t>
            </a:r>
            <a:r>
              <a:rPr lang="pt-BR" altLang="en-US">
                <a:solidFill>
                  <a:srgbClr val="00B0F0"/>
                </a:solidFill>
              </a:rPr>
              <a:t>interagirem</a:t>
            </a:r>
            <a:r>
              <a:rPr lang="pt-BR" altLang="en-US"/>
              <a:t> em “aplicativos”: Web, Facebook, Twitter, Instagram</a:t>
            </a:r>
            <a:endParaRPr lang="en-US" alt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5A3A4629-DFBE-4E0E-BFF0-F288CD91D3E2}"/>
              </a:ext>
            </a:extLst>
          </p:cNvPr>
          <p:cNvSpPr txBox="1">
            <a:spLocks/>
          </p:cNvSpPr>
          <p:nvPr/>
        </p:nvSpPr>
        <p:spPr>
          <a:xfrm>
            <a:off x="609600" y="63611"/>
            <a:ext cx="10972800" cy="502920"/>
          </a:xfrm>
          <a:prstGeom prst="rect">
            <a:avLst/>
          </a:prstGeom>
          <a:solidFill>
            <a:srgbClr val="FF0000"/>
          </a:solidFill>
        </p:spPr>
        <p:txBody>
          <a:bodyPr vert="horz" lIns="109728" tIns="54864" rIns="109728" bIns="54864" rtlCol="0">
            <a:normAutofit/>
          </a:bodyPr>
          <a:lstStyle/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Aula 2 –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Separando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conceitos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 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tecnologias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 de redes”</a:t>
            </a:r>
            <a:endParaRPr kumimoji="0" lang="en-US" sz="19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xmlns="" id="{5124A41C-89FF-49CD-A05C-867C0BD4FA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 err="1"/>
              <a:t>Midias</a:t>
            </a:r>
            <a:r>
              <a:rPr lang="pt-BR" altLang="pt-BR" dirty="0"/>
              <a:t>: Blogs, </a:t>
            </a:r>
            <a:r>
              <a:rPr lang="pt-BR" altLang="pt-BR" dirty="0" err="1"/>
              <a:t>microblogs</a:t>
            </a:r>
            <a:r>
              <a:rPr lang="pt-BR" altLang="pt-BR" dirty="0"/>
              <a:t> e </a:t>
            </a:r>
            <a:r>
              <a:rPr lang="pt-BR" altLang="pt-BR" dirty="0" err="1"/>
              <a:t>reels</a:t>
            </a:r>
            <a:endParaRPr lang="pt-BR" altLang="pt-BR" dirty="0"/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xmlns="" id="{EB8BC288-7603-44AB-B193-B71C89D9202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133600" y="1600200"/>
            <a:ext cx="5638800" cy="5257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000" b="1">
                <a:hlinkClick r:id="rId2"/>
              </a:rPr>
              <a:t>Instagram</a:t>
            </a:r>
            <a:r>
              <a:rPr lang="pt-BR" altLang="pt-BR" sz="2000"/>
              <a:t>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000"/>
              <a:t> David Sifry California 2002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000" b="1"/>
              <a:t>Facebook (comprou Instagram)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000" b="1"/>
              <a:t>   </a:t>
            </a:r>
            <a:r>
              <a:rPr lang="pt-BR" altLang="pt-BR" sz="2000"/>
              <a:t> ~ 3,08 bilhões uso mensal.</a:t>
            </a:r>
            <a:endParaRPr lang="pt-BR" altLang="pt-BR" sz="2000" b="1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000" b="1"/>
              <a:t>Twitter</a:t>
            </a:r>
            <a:r>
              <a:rPr lang="pt-BR" altLang="pt-BR" sz="2000"/>
              <a:t>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000"/>
              <a:t>    </a:t>
            </a:r>
            <a:r>
              <a:rPr lang="en-US" altLang="pt-BR" sz="2000"/>
              <a:t> 2006 por Jack Dorsey, Março 2006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pt-BR" sz="2000"/>
              <a:t>     553 milhões de usuários</a:t>
            </a:r>
            <a:r>
              <a:rPr lang="en-US" altLang="pt-BR" sz="2000">
                <a:hlinkClick r:id="rId3"/>
              </a:rPr>
              <a:t> </a:t>
            </a:r>
            <a:r>
              <a:rPr lang="en-US" altLang="pt-BR" sz="2000"/>
              <a:t>(2022)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pt-BR" sz="2000"/>
              <a:t>     comprador por Elon Musk 2022.</a:t>
            </a:r>
            <a:endParaRPr lang="pt-BR" altLang="pt-BR" sz="20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000">
                <a:solidFill>
                  <a:schemeClr val="tx2"/>
                </a:solidFill>
              </a:rPr>
              <a:t>Os gerenciadores de conteúdos:</a:t>
            </a:r>
            <a:endParaRPr lang="pt-BR" altLang="pt-BR" sz="20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000"/>
              <a:t>Drupal: 495.237 sites vivos (há redir.)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000">
                <a:hlinkClick r:id="rId4"/>
              </a:rPr>
              <a:t>http://trends.builtwith.com/cms/Drupal</a:t>
            </a:r>
            <a:r>
              <a:rPr lang="pt-BR" altLang="pt-BR" sz="2000"/>
              <a:t>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000"/>
              <a:t>WordPress: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000"/>
              <a:t>851.4 milhões de sites: (19%)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000">
                <a:hlinkClick r:id="rId5"/>
              </a:rPr>
              <a:t>https://demandsage.com/wordpress-statistics/</a:t>
            </a:r>
            <a:r>
              <a:rPr lang="pt-BR" altLang="pt-BR" sz="2000"/>
              <a:t>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000"/>
              <a:t>Joomla: 2,5 milhões de usuários: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000">
                <a:hlinkClick r:id="rId6"/>
              </a:rPr>
              <a:t>http://webtribunal.net/blog/joomla-statistics/</a:t>
            </a:r>
            <a:r>
              <a:rPr lang="pt-BR" altLang="pt-BR" sz="2000"/>
              <a:t> </a:t>
            </a:r>
          </a:p>
        </p:txBody>
      </p:sp>
      <p:pic>
        <p:nvPicPr>
          <p:cNvPr id="44036" name="Picture 7" descr="So, which of the Open Source CMSs take it?">
            <a:extLst>
              <a:ext uri="{FF2B5EF4-FFF2-40B4-BE49-F238E27FC236}">
                <a16:creationId xmlns:a16="http://schemas.microsoft.com/office/drawing/2014/main" xmlns="" id="{97E2225C-47C2-4DCA-A206-C1A6C14F7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3851276"/>
            <a:ext cx="333375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 descr="http://www.universosmart.com.br/arquivos/thumbs/120504172431/670_facebookeinstagram.jpg.jpg">
            <a:hlinkClick r:id="rId8"/>
            <a:extLst>
              <a:ext uri="{FF2B5EF4-FFF2-40B4-BE49-F238E27FC236}">
                <a16:creationId xmlns:a16="http://schemas.microsoft.com/office/drawing/2014/main" xmlns="" id="{0E703219-CE6C-46C9-9BA9-BEAD263A5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925" y="2743200"/>
            <a:ext cx="1125538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8" descr="https://instagramstatic-a.akamaihd.net/bluebar/da90a51/images/homepage/screenshot3.jpg">
            <a:extLst>
              <a:ext uri="{FF2B5EF4-FFF2-40B4-BE49-F238E27FC236}">
                <a16:creationId xmlns:a16="http://schemas.microsoft.com/office/drawing/2014/main" xmlns="" id="{0EAEC6ED-3132-410D-8375-F215D4343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601789"/>
            <a:ext cx="125095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0" descr="https://instagramstatic-a.akamaihd.net/bluebar/da90a51/images/homepage/screenshot1.jpg">
            <a:extLst>
              <a:ext uri="{FF2B5EF4-FFF2-40B4-BE49-F238E27FC236}">
                <a16:creationId xmlns:a16="http://schemas.microsoft.com/office/drawing/2014/main" xmlns="" id="{E19B90E1-C342-47C7-B3B7-EE17901B8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64" y="1606551"/>
            <a:ext cx="1195387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1">
            <a:extLst>
              <a:ext uri="{FF2B5EF4-FFF2-40B4-BE49-F238E27FC236}">
                <a16:creationId xmlns:a16="http://schemas.microsoft.com/office/drawing/2014/main" xmlns="" id="{FB2B7873-1FB3-4C23-93DA-1D7699FC9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88" y="1511300"/>
            <a:ext cx="1325562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CFB64799-DB45-4982-96CC-6193DA524FC9}"/>
              </a:ext>
            </a:extLst>
          </p:cNvPr>
          <p:cNvSpPr txBox="1">
            <a:spLocks/>
          </p:cNvSpPr>
          <p:nvPr/>
        </p:nvSpPr>
        <p:spPr>
          <a:xfrm>
            <a:off x="609600" y="63611"/>
            <a:ext cx="10972800" cy="502920"/>
          </a:xfrm>
          <a:prstGeom prst="rect">
            <a:avLst/>
          </a:prstGeom>
          <a:solidFill>
            <a:srgbClr val="FF0000"/>
          </a:solidFill>
        </p:spPr>
        <p:txBody>
          <a:bodyPr vert="horz" lIns="109728" tIns="54864" rIns="109728" bIns="54864" rtlCol="0">
            <a:normAutofit/>
          </a:bodyPr>
          <a:lstStyle/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Aula 2 –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Midias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: Blogs, microblogs e reels </a:t>
            </a:r>
            <a:endParaRPr kumimoji="0" lang="en-US" sz="19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ítulo 1">
            <a:extLst>
              <a:ext uri="{FF2B5EF4-FFF2-40B4-BE49-F238E27FC236}">
                <a16:creationId xmlns:a16="http://schemas.microsoft.com/office/drawing/2014/main" xmlns="" id="{3361E828-EF04-46EF-A874-DB99741537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 dirty="0"/>
          </a:p>
        </p:txBody>
      </p:sp>
      <p:sp>
        <p:nvSpPr>
          <p:cNvPr id="46083" name="Espaço Reservado para Conteúdo 3">
            <a:extLst>
              <a:ext uri="{FF2B5EF4-FFF2-40B4-BE49-F238E27FC236}">
                <a16:creationId xmlns:a16="http://schemas.microsoft.com/office/drawing/2014/main" xmlns="" id="{119138F6-E19B-4E35-AFB8-F46F57F30584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6503989" y="1870076"/>
            <a:ext cx="3582987" cy="1558925"/>
          </a:xfrm>
        </p:spPr>
        <p:txBody>
          <a:bodyPr/>
          <a:lstStyle/>
          <a:p>
            <a:pPr marL="0" indent="0">
              <a:buNone/>
            </a:pPr>
            <a:r>
              <a:rPr lang="pt-BR" altLang="pt-BR" sz="2000"/>
              <a:t>Há novas tendências:</a:t>
            </a:r>
          </a:p>
          <a:p>
            <a:pPr marL="0" indent="0">
              <a:buNone/>
            </a:pPr>
            <a:r>
              <a:rPr lang="pt-BR" altLang="pt-BR" sz="2000"/>
              <a:t>O aplicativo Threads, da Meta, foi lançado no dia 5 de julho de 2023. </a:t>
            </a:r>
          </a:p>
        </p:txBody>
      </p:sp>
      <p:sp>
        <p:nvSpPr>
          <p:cNvPr id="46084" name="Espaço Reservado para Texto 5">
            <a:extLst>
              <a:ext uri="{FF2B5EF4-FFF2-40B4-BE49-F238E27FC236}">
                <a16:creationId xmlns:a16="http://schemas.microsoft.com/office/drawing/2014/main" xmlns="" id="{98E5B3A5-6837-401B-84FE-A3726DCA14C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357315" y="1585912"/>
            <a:ext cx="3810000" cy="4530725"/>
          </a:xfrm>
        </p:spPr>
        <p:txBody>
          <a:bodyPr/>
          <a:lstStyle/>
          <a:p>
            <a:pPr marL="0" indent="0">
              <a:buNone/>
            </a:pPr>
            <a:r>
              <a:rPr lang="pt-BR" altLang="pt-BR" sz="2000" dirty="0" err="1"/>
              <a:t>TikTok</a:t>
            </a:r>
            <a:r>
              <a:rPr lang="pt-BR" altLang="pt-BR" sz="2000" dirty="0"/>
              <a:t> – surgiu em 2014, como musical.ly - Zhang </a:t>
            </a:r>
            <a:r>
              <a:rPr lang="pt-BR" altLang="pt-BR" sz="2000" dirty="0" err="1"/>
              <a:t>Yiming</a:t>
            </a:r>
            <a:r>
              <a:rPr lang="pt-BR" altLang="pt-BR" sz="2000" dirty="0"/>
              <a:t> da </a:t>
            </a:r>
            <a:r>
              <a:rPr lang="pt-BR" altLang="pt-BR" sz="2000" dirty="0" err="1"/>
              <a:t>Bytedance</a:t>
            </a:r>
            <a:r>
              <a:rPr lang="pt-BR" altLang="pt-BR" sz="2000" dirty="0"/>
              <a:t> comprou em 2017.</a:t>
            </a:r>
          </a:p>
          <a:p>
            <a:pPr marL="0" indent="0">
              <a:buNone/>
            </a:pPr>
            <a:r>
              <a:rPr lang="pt-BR" altLang="pt-BR" sz="2000" dirty="0" err="1"/>
              <a:t>Kwai</a:t>
            </a:r>
            <a:r>
              <a:rPr lang="pt-BR" altLang="pt-BR" sz="2000" dirty="0"/>
              <a:t> - </a:t>
            </a:r>
            <a:r>
              <a:rPr lang="pt-BR" altLang="pt-BR" dirty="0"/>
              <a:t> </a:t>
            </a:r>
            <a:r>
              <a:rPr lang="pt-BR" altLang="pt-BR" sz="2000" dirty="0"/>
              <a:t>março de 2011 pelos chineses </a:t>
            </a:r>
            <a:r>
              <a:rPr lang="pt-BR" altLang="pt-BR" sz="2000" dirty="0" err="1"/>
              <a:t>Su</a:t>
            </a:r>
            <a:r>
              <a:rPr lang="pt-BR" altLang="pt-BR" sz="2000" dirty="0"/>
              <a:t> </a:t>
            </a:r>
            <a:r>
              <a:rPr lang="pt-BR" altLang="pt-BR" sz="2000" dirty="0" err="1"/>
              <a:t>Hua</a:t>
            </a:r>
            <a:r>
              <a:rPr lang="pt-BR" altLang="pt-BR" sz="2000" dirty="0"/>
              <a:t> e </a:t>
            </a:r>
            <a:r>
              <a:rPr lang="pt-BR" altLang="pt-BR" sz="2000" dirty="0" err="1"/>
              <a:t>Cheng</a:t>
            </a:r>
            <a:r>
              <a:rPr lang="pt-BR" altLang="pt-BR" sz="2000" dirty="0"/>
              <a:t> </a:t>
            </a:r>
            <a:r>
              <a:rPr lang="pt-BR" altLang="pt-BR" sz="2000" dirty="0" err="1"/>
              <a:t>Yixiao</a:t>
            </a:r>
            <a:r>
              <a:rPr lang="pt-BR" altLang="pt-BR" sz="2000" dirty="0"/>
              <a:t> – província de </a:t>
            </a:r>
            <a:r>
              <a:rPr lang="pt-BR" altLang="pt-BR" sz="2000" dirty="0" err="1"/>
              <a:t>Hunan</a:t>
            </a:r>
            <a:endParaRPr lang="pt-BR" altLang="pt-BR" sz="2000" dirty="0"/>
          </a:p>
          <a:p>
            <a:pPr marL="0" indent="0">
              <a:buNone/>
            </a:pPr>
            <a:r>
              <a:rPr lang="pt-BR" altLang="pt-BR" sz="2000" dirty="0"/>
              <a:t>Estima-se que o </a:t>
            </a:r>
            <a:r>
              <a:rPr lang="pt-BR" altLang="pt-BR" sz="2000" dirty="0" err="1"/>
              <a:t>Tiktok</a:t>
            </a:r>
            <a:r>
              <a:rPr lang="pt-BR" altLang="pt-BR" sz="2000" dirty="0"/>
              <a:t> possua 800 milhões de usuários, enquanto o </a:t>
            </a:r>
            <a:r>
              <a:rPr lang="pt-BR" altLang="pt-BR" sz="2000" dirty="0" err="1"/>
              <a:t>Kwai</a:t>
            </a:r>
            <a:r>
              <a:rPr lang="pt-BR" altLang="pt-BR" sz="2000" dirty="0"/>
              <a:t> aproxima-se cada vez mais desse número, com o total de 776 milhões de usuários espalhados pelo mundo.</a:t>
            </a:r>
          </a:p>
          <a:p>
            <a:pPr marL="0" indent="0">
              <a:buNone/>
            </a:pPr>
            <a:r>
              <a:rPr lang="pt-BR" altLang="pt-BR" sz="2000" dirty="0" err="1"/>
              <a:t>Khabane</a:t>
            </a:r>
            <a:r>
              <a:rPr lang="pt-BR" altLang="pt-BR" sz="2000" dirty="0"/>
              <a:t> </a:t>
            </a:r>
            <a:r>
              <a:rPr lang="pt-BR" altLang="pt-BR" sz="2000" dirty="0" err="1"/>
              <a:t>Lame</a:t>
            </a:r>
            <a:r>
              <a:rPr lang="pt-BR" altLang="pt-BR" sz="2000" dirty="0"/>
              <a:t> –  </a:t>
            </a:r>
            <a:r>
              <a:rPr lang="pt-BR" altLang="pt-BR" sz="2000" dirty="0">
                <a:hlinkClick r:id="rId2"/>
              </a:rPr>
              <a:t>mais visto</a:t>
            </a:r>
            <a:endParaRPr lang="pt-BR" altLang="pt-BR" sz="2000" dirty="0"/>
          </a:p>
          <a:p>
            <a:pPr marL="0" indent="0">
              <a:buNone/>
            </a:pPr>
            <a:endParaRPr lang="pt-BR" altLang="pt-BR" sz="2000" dirty="0"/>
          </a:p>
        </p:txBody>
      </p:sp>
      <p:pic>
        <p:nvPicPr>
          <p:cNvPr id="46085" name="Picture 2" descr="Kwai e TikTok viralizam fake news e até recomendam busca - 09/10/2022 -  Poder - Folha">
            <a:extLst>
              <a:ext uri="{FF2B5EF4-FFF2-40B4-BE49-F238E27FC236}">
                <a16:creationId xmlns:a16="http://schemas.microsoft.com/office/drawing/2014/main" xmlns="" id="{74212796-4033-4A75-8433-1FA4EBD6C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989" y="592932"/>
            <a:ext cx="1938337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CaixaDeTexto 6">
            <a:extLst>
              <a:ext uri="{FF2B5EF4-FFF2-40B4-BE49-F238E27FC236}">
                <a16:creationId xmlns:a16="http://schemas.microsoft.com/office/drawing/2014/main" xmlns="" id="{A99D98D9-370E-426B-BBD8-07B8D8E8D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1" y="5662614"/>
            <a:ext cx="4295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/>
              <a:t>Seguidores 133,4 tiktok 72,5M Instagam</a:t>
            </a:r>
          </a:p>
        </p:txBody>
      </p:sp>
      <p:pic>
        <p:nvPicPr>
          <p:cNvPr id="46087" name="Imagem 11">
            <a:extLst>
              <a:ext uri="{FF2B5EF4-FFF2-40B4-BE49-F238E27FC236}">
                <a16:creationId xmlns:a16="http://schemas.microsoft.com/office/drawing/2014/main" xmlns="" id="{F7AE2234-C734-4948-9F25-879270533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51" y="3317875"/>
            <a:ext cx="18954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Espaço Reservado para Conteúdo 3">
            <a:extLst>
              <a:ext uri="{FF2B5EF4-FFF2-40B4-BE49-F238E27FC236}">
                <a16:creationId xmlns:a16="http://schemas.microsoft.com/office/drawing/2014/main" xmlns="" id="{667EB70A-B433-4B45-BB7D-5D18B97FC507}"/>
              </a:ext>
            </a:extLst>
          </p:cNvPr>
          <p:cNvSpPr txBox="1">
            <a:spLocks/>
          </p:cNvSpPr>
          <p:nvPr/>
        </p:nvSpPr>
        <p:spPr bwMode="auto">
          <a:xfrm>
            <a:off x="6311901" y="4397376"/>
            <a:ext cx="4011613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pt-BR" sz="2000" kern="0" dirty="0"/>
              <a:t>Concorrente do </a:t>
            </a:r>
            <a:r>
              <a:rPr lang="pt-BR" sz="2000" kern="0" dirty="0" err="1"/>
              <a:t>twitter</a:t>
            </a:r>
            <a:r>
              <a:rPr lang="pt-BR" sz="2000" kern="0" dirty="0"/>
              <a:t> depois de uma arrancada para 44 milhões de usuários, caiu 82%, conforme</a:t>
            </a:r>
          </a:p>
          <a:p>
            <a:pPr marL="0" indent="0">
              <a:buNone/>
              <a:defRPr/>
            </a:pPr>
            <a:r>
              <a:rPr lang="pt-BR" sz="2000" kern="0" dirty="0" err="1"/>
              <a:t>SimilarWeb</a:t>
            </a:r>
            <a:r>
              <a:rPr lang="pt-BR" sz="2000" kern="0" dirty="0"/>
              <a:t> e Sensor Tower.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A92B4204-CF0A-42F7-9CAE-99F2AA02B45B}"/>
              </a:ext>
            </a:extLst>
          </p:cNvPr>
          <p:cNvSpPr txBox="1">
            <a:spLocks/>
          </p:cNvSpPr>
          <p:nvPr/>
        </p:nvSpPr>
        <p:spPr>
          <a:xfrm>
            <a:off x="609600" y="63611"/>
            <a:ext cx="10972800" cy="502920"/>
          </a:xfrm>
          <a:prstGeom prst="rect">
            <a:avLst/>
          </a:prstGeom>
          <a:solidFill>
            <a:srgbClr val="FF0000"/>
          </a:solidFill>
        </p:spPr>
        <p:txBody>
          <a:bodyPr vert="horz" lIns="109728" tIns="54864" rIns="109728" bIns="54864" rtlCol="0">
            <a:normAutofit/>
          </a:bodyPr>
          <a:lstStyle/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Aula 2 –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Novas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mídias</a:t>
            </a:r>
            <a:endParaRPr kumimoji="0" lang="en-US" sz="19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1269F4AD-2C84-4E3A-A2D7-19F060EAFC1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728869" y="1163637"/>
            <a:ext cx="5080000" cy="4530725"/>
          </a:xfrm>
        </p:spPr>
        <p:txBody>
          <a:bodyPr/>
          <a:lstStyle/>
          <a:p>
            <a:pPr marL="0" indent="0">
              <a:buNone/>
            </a:pPr>
            <a:r>
              <a:rPr lang="pt-BR" dirty="0" err="1"/>
              <a:t>Reels</a:t>
            </a:r>
            <a:r>
              <a:rPr lang="pt-BR" dirty="0"/>
              <a:t> - plataformas de compartilhamento de vídeo curto completo com música, áudio e efeitos artificiais, agora também há podcasts que se assemelham. </a:t>
            </a:r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xmlns="" id="{FBE8BD56-E577-4F1E-965E-718EF654C2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14821" y="1068181"/>
            <a:ext cx="2662878" cy="4530725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385C6360-02F4-408C-8F8F-E92B7A143708}"/>
              </a:ext>
            </a:extLst>
          </p:cNvPr>
          <p:cNvSpPr txBox="1">
            <a:spLocks/>
          </p:cNvSpPr>
          <p:nvPr/>
        </p:nvSpPr>
        <p:spPr>
          <a:xfrm>
            <a:off x="609600" y="63611"/>
            <a:ext cx="10972800" cy="502920"/>
          </a:xfrm>
          <a:prstGeom prst="rect">
            <a:avLst/>
          </a:prstGeom>
          <a:solidFill>
            <a:srgbClr val="FF0000"/>
          </a:solidFill>
        </p:spPr>
        <p:txBody>
          <a:bodyPr vert="horz" lIns="109728" tIns="54864" rIns="109728" bIns="54864" rtlCol="0">
            <a:normAutofit/>
          </a:bodyPr>
          <a:lstStyle/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Aula </a:t>
            </a:r>
            <a:r>
              <a:rPr lang="en-US" sz="2400" b="1" dirty="0">
                <a:solidFill>
                  <a:srgbClr val="FFFFF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2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 –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Midias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: Blogs, microblogs e reels </a:t>
            </a:r>
            <a:endParaRPr kumimoji="0" lang="en-US" sz="19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6FED20E5-B636-4E70-A5DE-588AEAB47B98}"/>
              </a:ext>
            </a:extLst>
          </p:cNvPr>
          <p:cNvSpPr txBox="1"/>
          <p:nvPr/>
        </p:nvSpPr>
        <p:spPr>
          <a:xfrm>
            <a:off x="6692348" y="5789819"/>
            <a:ext cx="3925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>
                <a:hlinkClick r:id="rId3"/>
              </a:rPr>
              <a:t>Tik</a:t>
            </a:r>
            <a:r>
              <a:rPr lang="pt-BR" dirty="0">
                <a:hlinkClick r:id="rId3"/>
              </a:rPr>
              <a:t> </a:t>
            </a:r>
            <a:r>
              <a:rPr lang="pt-BR" dirty="0" err="1">
                <a:hlinkClick r:id="rId3"/>
              </a:rPr>
              <a:t>toker</a:t>
            </a:r>
            <a:r>
              <a:rPr lang="pt-BR" dirty="0">
                <a:hlinkClick r:id="rId3"/>
              </a:rPr>
              <a:t> mais seguido – </a:t>
            </a:r>
            <a:r>
              <a:rPr lang="pt-BR" dirty="0" err="1">
                <a:hlinkClick r:id="rId3"/>
              </a:rPr>
              <a:t>Kabhane</a:t>
            </a:r>
            <a:r>
              <a:rPr lang="pt-BR" dirty="0">
                <a:hlinkClick r:id="rId3"/>
              </a:rPr>
              <a:t> </a:t>
            </a:r>
            <a:r>
              <a:rPr lang="pt-BR" dirty="0" err="1">
                <a:hlinkClick r:id="rId3"/>
              </a:rPr>
              <a:t>Lame</a:t>
            </a:r>
            <a:r>
              <a:rPr lang="pt-BR" dirty="0">
                <a:hlinkClick r:id="rId3"/>
              </a:rPr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907910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ítulo 1">
            <a:extLst>
              <a:ext uri="{FF2B5EF4-FFF2-40B4-BE49-F238E27FC236}">
                <a16:creationId xmlns:a16="http://schemas.microsoft.com/office/drawing/2014/main" xmlns="" id="{A0E6F141-8D3C-4878-A5E1-76C3788355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Algumas análises:</a:t>
            </a:r>
          </a:p>
        </p:txBody>
      </p:sp>
      <p:sp>
        <p:nvSpPr>
          <p:cNvPr id="19459" name="Espaço Reservado para Texto 2">
            <a:extLst>
              <a:ext uri="{FF2B5EF4-FFF2-40B4-BE49-F238E27FC236}">
                <a16:creationId xmlns:a16="http://schemas.microsoft.com/office/drawing/2014/main" xmlns="" id="{105D1A2D-8E72-4968-AB3B-D055127A7E6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438400" y="1600201"/>
            <a:ext cx="10134600" cy="4530725"/>
          </a:xfrm>
        </p:spPr>
        <p:txBody>
          <a:bodyPr/>
          <a:lstStyle/>
          <a:p>
            <a:pPr>
              <a:defRPr/>
            </a:pPr>
            <a:r>
              <a:rPr lang="pt-BR" dirty="0"/>
              <a:t>Manuel </a:t>
            </a:r>
            <a:r>
              <a:rPr lang="pt-BR" dirty="0" err="1"/>
              <a:t>Castells</a:t>
            </a:r>
            <a:r>
              <a:rPr lang="pt-BR" dirty="0"/>
              <a:t>:</a:t>
            </a:r>
          </a:p>
          <a:p>
            <a:pPr marL="0" indent="0">
              <a:buNone/>
              <a:defRPr/>
            </a:pPr>
            <a:r>
              <a:rPr lang="pt-BR" dirty="0">
                <a:hlinkClick r:id="rId2"/>
              </a:rPr>
              <a:t>https://www.youtube.com/watch?v=WJSS3Up-RYo</a:t>
            </a:r>
            <a:endParaRPr lang="pt-BR" dirty="0"/>
          </a:p>
          <a:p>
            <a:pPr marL="0" indent="0">
              <a:buNone/>
              <a:defRPr/>
            </a:pPr>
            <a:endParaRPr lang="pt-BR" dirty="0"/>
          </a:p>
          <a:p>
            <a:pPr>
              <a:defRPr/>
            </a:pPr>
            <a:r>
              <a:rPr lang="pt-BR" dirty="0"/>
              <a:t>Edgar </a:t>
            </a:r>
            <a:r>
              <a:rPr lang="pt-BR" dirty="0" err="1"/>
              <a:t>Morin</a:t>
            </a:r>
            <a:r>
              <a:rPr lang="pt-BR" dirty="0"/>
              <a:t>:</a:t>
            </a:r>
          </a:p>
          <a:p>
            <a:pPr marL="0" indent="0">
              <a:buNone/>
              <a:defRPr/>
            </a:pPr>
            <a:r>
              <a:rPr lang="pt-BR" dirty="0"/>
              <a:t>   </a:t>
            </a:r>
            <a:r>
              <a:rPr lang="pt-BR" dirty="0">
                <a:hlinkClick r:id="rId3"/>
              </a:rPr>
              <a:t>http://www.youtube.com/watch?v=QJgDtOtf7r0</a:t>
            </a:r>
            <a:r>
              <a:rPr lang="pt-BR" dirty="0"/>
              <a:t> </a:t>
            </a:r>
          </a:p>
          <a:p>
            <a:pPr marL="0" indent="0">
              <a:buNone/>
              <a:defRPr/>
            </a:pPr>
            <a:endParaRPr lang="pt-BR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0342657C-3AC6-4240-9B8D-58CC3C7E0A59}"/>
              </a:ext>
            </a:extLst>
          </p:cNvPr>
          <p:cNvSpPr txBox="1">
            <a:spLocks/>
          </p:cNvSpPr>
          <p:nvPr/>
        </p:nvSpPr>
        <p:spPr>
          <a:xfrm>
            <a:off x="609600" y="63611"/>
            <a:ext cx="10972800" cy="502920"/>
          </a:xfrm>
          <a:prstGeom prst="rect">
            <a:avLst/>
          </a:prstGeom>
          <a:solidFill>
            <a:srgbClr val="FF0000"/>
          </a:solidFill>
        </p:spPr>
        <p:txBody>
          <a:bodyPr vert="horz" lIns="109728" tIns="54864" rIns="109728" bIns="54864" rtlCol="0">
            <a:normAutofit/>
          </a:bodyPr>
          <a:lstStyle/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Aula </a:t>
            </a:r>
            <a:r>
              <a:rPr lang="en-US" sz="2400" b="1" dirty="0">
                <a:solidFill>
                  <a:srgbClr val="FFFFF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2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 –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Alguns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vídeos</a:t>
            </a:r>
            <a:endParaRPr kumimoji="0" lang="en-US" sz="19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609600" y="182880"/>
            <a:ext cx="10972800" cy="502920"/>
          </a:xfrm>
          <a:prstGeom prst="rect">
            <a:avLst/>
          </a:prstGeom>
          <a:solidFill>
            <a:srgbClr val="FF0000"/>
          </a:solidFill>
        </p:spPr>
        <p:txBody>
          <a:bodyPr vert="horz" lIns="109728" tIns="54864" rIns="109728" bIns="54864" rtlCol="0">
            <a:normAutofit/>
          </a:bodyPr>
          <a:lstStyle/>
          <a:p>
            <a:pPr defTabSz="548640">
              <a:spcBef>
                <a:spcPct val="20000"/>
              </a:spcBef>
            </a:pPr>
            <a:r>
              <a:rPr lang="en-US" sz="2400" b="1" dirty="0">
                <a:solidFill>
                  <a:srgbClr val="FFFFF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Aula 2 - Redes				</a:t>
            </a:r>
            <a:r>
              <a:rPr lang="en-US" sz="1920" dirty="0">
                <a:solidFill>
                  <a:srgbClr val="FFFFFF"/>
                </a:solidFill>
                <a:latin typeface="Calibri"/>
              </a:rPr>
              <a:t>As </a:t>
            </a:r>
            <a:r>
              <a:rPr lang="en-US" sz="1920" dirty="0" err="1">
                <a:solidFill>
                  <a:srgbClr val="FFFFFF"/>
                </a:solidFill>
                <a:latin typeface="Calibri"/>
              </a:rPr>
              <a:t>Revoluções</a:t>
            </a:r>
            <a:r>
              <a:rPr lang="en-US" sz="1920" dirty="0">
                <a:solidFill>
                  <a:srgbClr val="FFFFFF"/>
                </a:solidFill>
                <a:latin typeface="Calibri"/>
              </a:rPr>
              <a:t> da </a:t>
            </a:r>
            <a:r>
              <a:rPr lang="en-US" sz="1920" dirty="0" err="1">
                <a:solidFill>
                  <a:srgbClr val="FFFFFF"/>
                </a:solidFill>
                <a:latin typeface="Calibri"/>
              </a:rPr>
              <a:t>Informação</a:t>
            </a:r>
            <a:endParaRPr lang="en-US" sz="1920" dirty="0">
              <a:solidFill>
                <a:srgbClr val="FFFFFF"/>
              </a:solidFill>
              <a:latin typeface="Calibri"/>
            </a:endParaRPr>
          </a:p>
          <a:p>
            <a:pPr defTabSz="548640">
              <a:spcBef>
                <a:spcPct val="20000"/>
              </a:spcBef>
            </a:pPr>
            <a:endParaRPr lang="en-US" sz="1920" dirty="0">
              <a:solidFill>
                <a:srgbClr val="FFFFFF"/>
              </a:solidFill>
              <a:latin typeface="Calibri"/>
            </a:endParaRPr>
          </a:p>
          <a:p>
            <a:pPr defTabSz="548640">
              <a:spcBef>
                <a:spcPct val="20000"/>
              </a:spcBef>
            </a:pPr>
            <a:endParaRPr lang="en-US" sz="1920" b="1" dirty="0">
              <a:solidFill>
                <a:prstClr val="white">
                  <a:lumMod val="85000"/>
                </a:prstClr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473440" y="6479880"/>
            <a:ext cx="3108960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548640"/>
            <a:r>
              <a:rPr lang="en-US" sz="1080" b="1" dirty="0">
                <a:solidFill>
                  <a:prstClr val="white">
                    <a:lumMod val="65000"/>
                  </a:prst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Marcos L. </a:t>
            </a:r>
            <a:r>
              <a:rPr lang="en-US" sz="1080" b="1" dirty="0" err="1">
                <a:solidFill>
                  <a:prstClr val="white">
                    <a:lumMod val="65000"/>
                  </a:prst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Mucheroni</a:t>
            </a:r>
            <a:r>
              <a:rPr lang="en-US" sz="1080" b="1" dirty="0">
                <a:solidFill>
                  <a:prstClr val="white">
                    <a:lumMod val="65000"/>
                  </a:prst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 – Redes </a:t>
            </a:r>
            <a:r>
              <a:rPr lang="en-US" sz="1080" b="1" dirty="0" err="1">
                <a:solidFill>
                  <a:prstClr val="white">
                    <a:lumMod val="65000"/>
                  </a:prst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Eletrônicas</a:t>
            </a:r>
            <a:endParaRPr lang="en-US" sz="720" i="1" dirty="0">
              <a:solidFill>
                <a:prstClr val="white">
                  <a:lumMod val="65000"/>
                </a:prstClr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 flipH="1">
            <a:off x="3992881" y="182881"/>
            <a:ext cx="54863" cy="502920"/>
          </a:xfrm>
          <a:prstGeom prst="rect">
            <a:avLst/>
          </a:prstGeom>
          <a:solidFill>
            <a:schemeClr val="bg1"/>
          </a:solidFill>
        </p:spPr>
        <p:txBody>
          <a:bodyPr vert="horz" lIns="109728" tIns="54864" rIns="109728" bIns="54864" rtlCol="0">
            <a:normAutofit/>
          </a:bodyPr>
          <a:lstStyle/>
          <a:p>
            <a:pPr defTabSz="548640">
              <a:spcBef>
                <a:spcPct val="20000"/>
              </a:spcBef>
            </a:pPr>
            <a:endParaRPr lang="en-US" sz="1920" b="1" dirty="0">
              <a:solidFill>
                <a:prstClr val="white"/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0E470E55-78C2-4657-8BA7-37C81B013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546" y="1929920"/>
            <a:ext cx="4874424" cy="4117538"/>
          </a:xfrm>
        </p:spPr>
        <p:txBody>
          <a:bodyPr>
            <a:normAutofit fontScale="92500" lnSpcReduction="10000"/>
          </a:bodyPr>
          <a:lstStyle/>
          <a:p>
            <a:pPr algn="l"/>
            <a:endParaRPr lang="en-US" sz="2000" b="1" dirty="0">
              <a:solidFill>
                <a:srgbClr val="BFBFBF"/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  <a:p>
            <a:pPr algn="l"/>
            <a:r>
              <a:rPr lang="en-US" sz="2000" dirty="0">
                <a:solidFill>
                  <a:srgbClr val="202124"/>
                </a:solidFill>
                <a:latin typeface="inherit"/>
              </a:rPr>
              <a:t>[</a:t>
            </a:r>
            <a:r>
              <a:rPr lang="pt-BR" altLang="pt-BR" sz="2000" dirty="0">
                <a:solidFill>
                  <a:srgbClr val="202124"/>
                </a:solidFill>
                <a:latin typeface="inherit"/>
              </a:rPr>
              <a:t>mudança] deve ser suave, lenta e firme, nuca lida nas rochas (Stephen J. Gould), era como pensava o liberalismo do sec. XIX a um mundo em revolução.</a:t>
            </a:r>
            <a:endParaRPr lang="en-US" sz="2000" dirty="0">
              <a:solidFill>
                <a:srgbClr val="202124"/>
              </a:solidFill>
              <a:latin typeface="inherit"/>
            </a:endParaRPr>
          </a:p>
          <a:p>
            <a:pPr algn="l"/>
            <a:r>
              <a:rPr lang="en-US" sz="2000" dirty="0">
                <a:solidFill>
                  <a:srgbClr val="FF0000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1. </a:t>
            </a:r>
            <a:r>
              <a:rPr lang="pt-BR" sz="2000" dirty="0">
                <a:solidFill>
                  <a:srgbClr val="202124"/>
                </a:solidFill>
                <a:latin typeface="inherit"/>
              </a:rPr>
              <a:t>há eventos que ocorrem com grande rapidez pontuados em “intervalos raros até  próxima era estável” (</a:t>
            </a:r>
            <a:r>
              <a:rPr lang="pt-BR" sz="2000" dirty="0" err="1">
                <a:solidFill>
                  <a:srgbClr val="202124"/>
                </a:solidFill>
                <a:latin typeface="inherit"/>
              </a:rPr>
              <a:t>Castells</a:t>
            </a:r>
            <a:r>
              <a:rPr lang="pt-BR" sz="2000" dirty="0">
                <a:solidFill>
                  <a:srgbClr val="202124"/>
                </a:solidFill>
                <a:latin typeface="inherit"/>
              </a:rPr>
              <a:t> cita um “debate” Smith e Marx). </a:t>
            </a:r>
            <a:endParaRPr lang="en-US" sz="2000" dirty="0">
              <a:solidFill>
                <a:srgbClr val="202124"/>
              </a:solidFill>
              <a:latin typeface="inherit"/>
            </a:endParaRPr>
          </a:p>
          <a:p>
            <a:pPr algn="l"/>
            <a:r>
              <a:rPr lang="en-US" sz="2000" dirty="0">
                <a:solidFill>
                  <a:srgbClr val="FF0000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2.</a:t>
            </a:r>
            <a:r>
              <a:rPr lang="pt-PT" altLang="pt-BR" sz="2000" dirty="0">
                <a:solidFill>
                  <a:srgbClr val="202124"/>
                </a:solidFill>
                <a:latin typeface="inherit"/>
              </a:rPr>
              <a:t> Castells enfatiza que não está sozinho nesta conjectura e vê transformação na “cultura material” (historiadores como Fernand Braudel)</a:t>
            </a:r>
            <a:r>
              <a:rPr lang="pt-PT" altLang="pt-BR" sz="700" dirty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  <a:p>
            <a:pPr algn="l"/>
            <a:r>
              <a:rPr lang="en-US" sz="2000" dirty="0">
                <a:solidFill>
                  <a:srgbClr val="FF0000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3. </a:t>
            </a:r>
            <a:r>
              <a:rPr lang="pt-BR" sz="2000" dirty="0">
                <a:solidFill>
                  <a:srgbClr val="202124"/>
                </a:solidFill>
                <a:latin typeface="inherit"/>
                <a:ea typeface="Helvetica" pitchFamily="36" charset="0"/>
                <a:cs typeface="Helvetica" pitchFamily="36" charset="0"/>
              </a:rPr>
              <a:t>A tecnologia não determina a sociedade</a:t>
            </a:r>
            <a:r>
              <a:rPr lang="pt-BR" sz="2000">
                <a:solidFill>
                  <a:srgbClr val="202124"/>
                </a:solidFill>
                <a:latin typeface="inherit"/>
                <a:ea typeface="Helvetica" pitchFamily="36" charset="0"/>
                <a:cs typeface="Helvetica" pitchFamily="36" charset="0"/>
              </a:rPr>
              <a:t>: </a:t>
            </a:r>
            <a:r>
              <a:rPr lang="pt-BR" sz="2000" smtClean="0">
                <a:solidFill>
                  <a:srgbClr val="202124"/>
                </a:solidFill>
                <a:latin typeface="inherit"/>
                <a:ea typeface="Helvetica" pitchFamily="36" charset="0"/>
                <a:cs typeface="Helvetica" pitchFamily="36" charset="0"/>
              </a:rPr>
              <a:t>incorpora-a.</a:t>
            </a:r>
            <a:r>
              <a:rPr lang="en-US" sz="2000" dirty="0">
                <a:solidFill>
                  <a:srgbClr val="202124"/>
                </a:solidFill>
                <a:latin typeface="inherit"/>
              </a:rPr>
              <a:t>		</a:t>
            </a:r>
            <a:r>
              <a:rPr lang="en-US" sz="1548" b="1" i="1" dirty="0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		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D991E41D-5CD2-40DE-AC4F-37319A482416}"/>
              </a:ext>
            </a:extLst>
          </p:cNvPr>
          <p:cNvSpPr txBox="1">
            <a:spLocks/>
          </p:cNvSpPr>
          <p:nvPr/>
        </p:nvSpPr>
        <p:spPr>
          <a:xfrm>
            <a:off x="5344548" y="1140405"/>
            <a:ext cx="5257192" cy="365688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>
              <a:spcBef>
                <a:spcPct val="20000"/>
              </a:spcBef>
            </a:pPr>
            <a:r>
              <a:rPr lang="pt-BR" altLang="pt-BR" sz="1900" dirty="0" err="1"/>
              <a:t>Castells</a:t>
            </a:r>
            <a:r>
              <a:rPr lang="pt-BR" altLang="pt-BR" sz="1900" dirty="0"/>
              <a:t>: como tecnologia, entendo, em linha direita com Harvey Brooks e Daniel </a:t>
            </a:r>
            <a:r>
              <a:rPr lang="pt-BR" altLang="pt-BR" sz="1900" dirty="0" err="1"/>
              <a:t>Belf</a:t>
            </a:r>
            <a:r>
              <a:rPr lang="pt-BR" altLang="pt-BR" sz="1900" dirty="0"/>
              <a:t>, “o uso de conhecimentos científicos para especificar as vias de se fazerem as coisas de uma maneira </a:t>
            </a:r>
            <a:r>
              <a:rPr lang="pt-BR" altLang="pt-BR" sz="1900" i="1" dirty="0"/>
              <a:t>reproduzível</a:t>
            </a:r>
            <a:r>
              <a:rPr lang="pt-BR" altLang="pt-BR" sz="1900" dirty="0"/>
              <a:t>”.</a:t>
            </a:r>
          </a:p>
          <a:p>
            <a:r>
              <a:rPr lang="pt-BR" altLang="pt-BR" sz="1900" dirty="0"/>
              <a:t>Informação: “conjunto convergente de tecnologias em microeletrônica, computação (software e hardware), telecomunicações/radiodifusão e optoeletrônica”.</a:t>
            </a:r>
          </a:p>
          <a:p>
            <a:r>
              <a:rPr lang="pt-BR" altLang="pt-BR" sz="1900" dirty="0"/>
              <a:t>“Ao redor deste núcleo de tecnologias da informação, definido num sentido mais amplo, uma constelação e grandes avanços tecnológicos vem ocorrendo, nas duas últimas décadas do século XX, no que se refere a materiais avançados, fontes de energia, aplicações na medicina (já existentes ou potenciais, tais como a nanotecnologia) e a tecnologia de transportes, entre outros”, curiosamente neste tempo não haviam drones.</a:t>
            </a:r>
            <a:endParaRPr lang="en-US" sz="1900" b="1" dirty="0">
              <a:solidFill>
                <a:srgbClr val="BFBFBF"/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  <a:p>
            <a:pPr lvl="0" algn="r">
              <a:spcBef>
                <a:spcPct val="20000"/>
              </a:spcBef>
            </a:pPr>
            <a:r>
              <a:rPr lang="en-US" sz="1297" b="1" i="1" dirty="0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Fonte: </a:t>
            </a:r>
            <a:r>
              <a:rPr lang="en-US" sz="1297" b="1" i="1" u="sng" dirty="0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  <a:hlinkClick r:id="rId2"/>
              </a:rPr>
              <a:t>Manuel Castells</a:t>
            </a:r>
            <a:r>
              <a:rPr lang="en-US" sz="1297" b="1" i="1" dirty="0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, A </a:t>
            </a:r>
            <a:r>
              <a:rPr lang="en-US" sz="1297" b="1" i="1" dirty="0" err="1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sociedade</a:t>
            </a:r>
            <a:r>
              <a:rPr lang="en-US" sz="1297" b="1" i="1" dirty="0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 </a:t>
            </a:r>
            <a:r>
              <a:rPr lang="en-US" sz="1297" b="1" i="1" dirty="0" err="1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em</a:t>
            </a:r>
            <a:r>
              <a:rPr lang="en-US" sz="1297" b="1" i="1" dirty="0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 Rede. </a:t>
            </a:r>
            <a:r>
              <a:rPr lang="en-US" sz="2000" b="1" dirty="0">
                <a:solidFill>
                  <a:srgbClr val="BFBFB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 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FB884537-694A-480F-BCB4-A19F9C311B11}"/>
              </a:ext>
            </a:extLst>
          </p:cNvPr>
          <p:cNvSpPr txBox="1"/>
          <p:nvPr/>
        </p:nvSpPr>
        <p:spPr>
          <a:xfrm>
            <a:off x="266700" y="1007022"/>
            <a:ext cx="4716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/>
              <a:t>Revolução ?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4A831E9F-48AF-400A-82F7-BF258C6D0A79}"/>
              </a:ext>
            </a:extLst>
          </p:cNvPr>
          <p:cNvSpPr txBox="1"/>
          <p:nvPr/>
        </p:nvSpPr>
        <p:spPr>
          <a:xfrm>
            <a:off x="5344548" y="5315417"/>
            <a:ext cx="5071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Tecnologia da Informação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A9B3F267-0D46-49C1-B886-1E2F3AA98827}"/>
              </a:ext>
            </a:extLst>
          </p:cNvPr>
          <p:cNvSpPr txBox="1"/>
          <p:nvPr/>
        </p:nvSpPr>
        <p:spPr>
          <a:xfrm>
            <a:off x="5344548" y="4612619"/>
            <a:ext cx="6745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que penso:  primeira tecnologia a linguagem (Heidegger</a:t>
            </a:r>
          </a:p>
          <a:p>
            <a:r>
              <a:rPr lang="pt-BR" dirty="0"/>
              <a:t>Morada do ser), evolução: Noosfera. Ver 1º. Cap. </a:t>
            </a:r>
            <a:r>
              <a:rPr lang="pt-BR" dirty="0" err="1"/>
              <a:t>Castells</a:t>
            </a:r>
            <a:r>
              <a:rPr lang="pt-BR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Espaço Reservado para Texto 2">
            <a:extLst>
              <a:ext uri="{FF2B5EF4-FFF2-40B4-BE49-F238E27FC236}">
                <a16:creationId xmlns:a16="http://schemas.microsoft.com/office/drawing/2014/main" xmlns="" id="{D95A38BE-235C-45FC-BBC3-8B45776B285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55653" y="956603"/>
            <a:ext cx="7848600" cy="4572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err="1"/>
              <a:t>Seguir</a:t>
            </a:r>
            <a:r>
              <a:rPr lang="en-US" altLang="en-US" dirty="0"/>
              <a:t> </a:t>
            </a:r>
            <a:r>
              <a:rPr lang="en-US" altLang="en-US" dirty="0" err="1"/>
              <a:t>impulsivamente</a:t>
            </a:r>
            <a:r>
              <a:rPr lang="en-US" altLang="en-US" dirty="0"/>
              <a:t> </a:t>
            </a:r>
            <a:r>
              <a:rPr lang="en-US" altLang="en-US" dirty="0" err="1"/>
              <a:t>os</a:t>
            </a:r>
            <a:r>
              <a:rPr lang="en-US" altLang="en-US" dirty="0"/>
              <a:t> </a:t>
            </a:r>
            <a:r>
              <a:rPr lang="en-US" altLang="en-US" dirty="0" err="1"/>
              <a:t>aplicativos</a:t>
            </a:r>
            <a:r>
              <a:rPr lang="en-US" altLang="en-US" dirty="0"/>
              <a:t>, “</a:t>
            </a:r>
            <a:r>
              <a:rPr lang="en-US" altLang="en-US" dirty="0" err="1"/>
              <a:t>encurtar</a:t>
            </a:r>
            <a:r>
              <a:rPr lang="en-US" altLang="en-US" dirty="0"/>
              <a:t>”</a:t>
            </a:r>
          </a:p>
          <a:p>
            <a:pPr marL="0" indent="0">
              <a:buNone/>
            </a:pPr>
            <a:r>
              <a:rPr lang="en-US" altLang="en-US" dirty="0" err="1"/>
              <a:t>conteúdos</a:t>
            </a:r>
            <a:r>
              <a:rPr lang="en-US" altLang="en-US" dirty="0"/>
              <a:t> e </a:t>
            </a:r>
            <a:r>
              <a:rPr lang="en-US" altLang="en-US" dirty="0" err="1"/>
              <a:t>respostas</a:t>
            </a:r>
            <a:r>
              <a:rPr lang="en-US" altLang="en-US" dirty="0"/>
              <a:t>, </a:t>
            </a:r>
            <a:r>
              <a:rPr lang="en-US" altLang="en-US" dirty="0" err="1"/>
              <a:t>ler</a:t>
            </a:r>
            <a:r>
              <a:rPr lang="en-US" altLang="en-US" dirty="0"/>
              <a:t> e </a:t>
            </a:r>
            <a:r>
              <a:rPr lang="en-US" altLang="en-US" dirty="0" err="1"/>
              <a:t>sem</a:t>
            </a:r>
            <a:r>
              <a:rPr lang="en-US" altLang="en-US" dirty="0"/>
              <a:t> </a:t>
            </a:r>
            <a:r>
              <a:rPr lang="en-US" altLang="en-US" dirty="0" err="1"/>
              <a:t>raciocinar</a:t>
            </a:r>
            <a:r>
              <a:rPr lang="en-US" altLang="en-US" dirty="0"/>
              <a:t>.</a:t>
            </a:r>
          </a:p>
          <a:p>
            <a:pPr marL="0" indent="0">
              <a:buNone/>
            </a:pPr>
            <a:r>
              <a:rPr lang="pt-BR" altLang="pt-BR" dirty="0"/>
              <a:t>Para </a:t>
            </a:r>
            <a:r>
              <a:rPr lang="pt-BR" altLang="pt-BR" dirty="0" err="1"/>
              <a:t>Byung</a:t>
            </a:r>
            <a:r>
              <a:rPr lang="pt-BR" altLang="pt-BR" dirty="0"/>
              <a:t> </a:t>
            </a:r>
            <a:r>
              <a:rPr lang="pt-BR" altLang="pt-BR" dirty="0" err="1"/>
              <a:t>Chul</a:t>
            </a:r>
            <a:r>
              <a:rPr lang="pt-BR" altLang="pt-BR" dirty="0"/>
              <a:t> </a:t>
            </a:r>
            <a:r>
              <a:rPr lang="pt-BR" altLang="pt-BR" dirty="0" err="1"/>
              <a:t>Han</a:t>
            </a:r>
            <a:r>
              <a:rPr lang="pt-BR" altLang="pt-BR" dirty="0"/>
              <a:t> comunicação compulsiva do enxame, torna os sujeitos incapazes de raciocínio, distanciamento, ação crítica e afeto, diante da perda do respeito pelo outro e pela autoridade da experiência, momento em que entra em jogo a dispersão e desintegração generalizada.  Vamos falar nas próximas aulas.</a:t>
            </a:r>
            <a:endParaRPr lang="en-US" alt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211E719E-7B20-4347-96F7-061748868137}"/>
              </a:ext>
            </a:extLst>
          </p:cNvPr>
          <p:cNvSpPr txBox="1">
            <a:spLocks/>
          </p:cNvSpPr>
          <p:nvPr/>
        </p:nvSpPr>
        <p:spPr>
          <a:xfrm>
            <a:off x="609600" y="7340"/>
            <a:ext cx="10972800" cy="502920"/>
          </a:xfrm>
          <a:prstGeom prst="rect">
            <a:avLst/>
          </a:prstGeom>
          <a:solidFill>
            <a:srgbClr val="FF0000"/>
          </a:solidFill>
        </p:spPr>
        <p:txBody>
          <a:bodyPr vert="horz" lIns="109728" tIns="54864" rIns="109728" bIns="54864" rtlCol="0">
            <a:normAutofit/>
          </a:bodyPr>
          <a:lstStyle/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Aula </a:t>
            </a:r>
            <a:r>
              <a:rPr lang="en-US" sz="2400" b="1" dirty="0">
                <a:solidFill>
                  <a:srgbClr val="FFFFF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2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 – O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perigo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 do “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enxame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”</a:t>
            </a:r>
            <a:endParaRPr kumimoji="0" lang="en-US" sz="19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xmlns="" id="{902DFD9D-DB7D-4981-B634-C969B0F8D8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5619" y="1886533"/>
            <a:ext cx="3048000" cy="430590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3F0AAEB5-1D09-42FB-BD2A-EA0AFA652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5336" y="1658235"/>
            <a:ext cx="3343275" cy="476250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8F1848E1-559B-4F14-ABD5-0AFD4ACEF9D0}"/>
              </a:ext>
            </a:extLst>
          </p:cNvPr>
          <p:cNvSpPr txBox="1">
            <a:spLocks/>
          </p:cNvSpPr>
          <p:nvPr/>
        </p:nvSpPr>
        <p:spPr>
          <a:xfrm>
            <a:off x="609600" y="63611"/>
            <a:ext cx="10972800" cy="502920"/>
          </a:xfrm>
          <a:prstGeom prst="rect">
            <a:avLst/>
          </a:prstGeom>
          <a:solidFill>
            <a:srgbClr val="FF0000"/>
          </a:solidFill>
        </p:spPr>
        <p:txBody>
          <a:bodyPr vert="horz" lIns="109728" tIns="54864" rIns="109728" bIns="54864" rtlCol="0">
            <a:normAutofit/>
          </a:bodyPr>
          <a:lstStyle/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Referências</a:t>
            </a:r>
            <a:endParaRPr kumimoji="0" lang="en-US" sz="19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F8A71B55-22D8-4168-8486-5BA90BF6CA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975" y="1853546"/>
            <a:ext cx="2995728" cy="450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958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609600" y="182880"/>
            <a:ext cx="10972800" cy="502920"/>
          </a:xfrm>
          <a:prstGeom prst="rect">
            <a:avLst/>
          </a:prstGeom>
          <a:solidFill>
            <a:srgbClr val="FF0000"/>
          </a:solidFill>
        </p:spPr>
        <p:txBody>
          <a:bodyPr vert="horz" lIns="109728" tIns="54864" rIns="109728" bIns="54864" rtlCol="0">
            <a:normAutofit/>
          </a:bodyPr>
          <a:lstStyle/>
          <a:p>
            <a:pPr defTabSz="548640">
              <a:spcBef>
                <a:spcPct val="20000"/>
              </a:spcBef>
            </a:pPr>
            <a:r>
              <a:rPr lang="en-US" sz="2400" b="1" dirty="0">
                <a:solidFill>
                  <a:srgbClr val="FFFFF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Aula 2 - Redes				</a:t>
            </a:r>
            <a:r>
              <a:rPr lang="en-US" sz="1920" dirty="0">
                <a:solidFill>
                  <a:srgbClr val="FFFFFF"/>
                </a:solidFill>
                <a:latin typeface="Calibri"/>
              </a:rPr>
              <a:t>As </a:t>
            </a:r>
            <a:r>
              <a:rPr lang="en-US" sz="1920" dirty="0" err="1">
                <a:solidFill>
                  <a:srgbClr val="FFFFFF"/>
                </a:solidFill>
                <a:latin typeface="Calibri"/>
              </a:rPr>
              <a:t>Revoluções</a:t>
            </a:r>
            <a:r>
              <a:rPr lang="en-US" sz="1920" dirty="0">
                <a:solidFill>
                  <a:srgbClr val="FFFFFF"/>
                </a:solidFill>
                <a:latin typeface="Calibri"/>
              </a:rPr>
              <a:t> da </a:t>
            </a:r>
            <a:r>
              <a:rPr lang="en-US" sz="1920" dirty="0" err="1">
                <a:solidFill>
                  <a:srgbClr val="FFFFFF"/>
                </a:solidFill>
                <a:latin typeface="Calibri"/>
              </a:rPr>
              <a:t>Informação</a:t>
            </a:r>
            <a:endParaRPr lang="en-US" sz="1920" dirty="0">
              <a:solidFill>
                <a:srgbClr val="FFFFFF"/>
              </a:solidFill>
              <a:latin typeface="Calibri"/>
            </a:endParaRPr>
          </a:p>
          <a:p>
            <a:pPr defTabSz="548640">
              <a:spcBef>
                <a:spcPct val="20000"/>
              </a:spcBef>
            </a:pPr>
            <a:endParaRPr lang="en-US" sz="1920" dirty="0">
              <a:solidFill>
                <a:srgbClr val="FFFFFF"/>
              </a:solidFill>
              <a:latin typeface="Calibri"/>
            </a:endParaRPr>
          </a:p>
          <a:p>
            <a:pPr defTabSz="548640">
              <a:spcBef>
                <a:spcPct val="20000"/>
              </a:spcBef>
            </a:pPr>
            <a:endParaRPr lang="en-US" sz="1920" b="1" dirty="0">
              <a:solidFill>
                <a:prstClr val="white">
                  <a:lumMod val="85000"/>
                </a:prstClr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473440" y="6479880"/>
            <a:ext cx="3108960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548640"/>
            <a:r>
              <a:rPr lang="en-US" sz="1080" b="1" dirty="0">
                <a:solidFill>
                  <a:prstClr val="white">
                    <a:lumMod val="65000"/>
                  </a:prst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Marcos L. </a:t>
            </a:r>
            <a:r>
              <a:rPr lang="en-US" sz="1080" b="1" dirty="0" err="1">
                <a:solidFill>
                  <a:prstClr val="white">
                    <a:lumMod val="65000"/>
                  </a:prst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Mucheroni</a:t>
            </a:r>
            <a:r>
              <a:rPr lang="en-US" sz="1080" b="1" dirty="0">
                <a:solidFill>
                  <a:prstClr val="white">
                    <a:lumMod val="65000"/>
                  </a:prst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 – Redes </a:t>
            </a:r>
            <a:r>
              <a:rPr lang="en-US" sz="1080" b="1" dirty="0" err="1">
                <a:solidFill>
                  <a:prstClr val="white">
                    <a:lumMod val="65000"/>
                  </a:prst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Eletronicas</a:t>
            </a:r>
            <a:endParaRPr lang="en-US" sz="720" i="1" dirty="0">
              <a:solidFill>
                <a:prstClr val="white">
                  <a:lumMod val="65000"/>
                </a:prstClr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 flipH="1">
            <a:off x="3992881" y="182881"/>
            <a:ext cx="54863" cy="502920"/>
          </a:xfrm>
          <a:prstGeom prst="rect">
            <a:avLst/>
          </a:prstGeom>
          <a:solidFill>
            <a:schemeClr val="bg1"/>
          </a:solidFill>
        </p:spPr>
        <p:txBody>
          <a:bodyPr vert="horz" lIns="109728" tIns="54864" rIns="109728" bIns="54864" rtlCol="0">
            <a:normAutofit/>
          </a:bodyPr>
          <a:lstStyle/>
          <a:p>
            <a:pPr defTabSz="548640">
              <a:spcBef>
                <a:spcPct val="20000"/>
              </a:spcBef>
            </a:pPr>
            <a:endParaRPr lang="en-US" sz="1920" b="1" dirty="0">
              <a:solidFill>
                <a:prstClr val="white"/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0E470E55-78C2-4657-8BA7-37C81B013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699" y="2097732"/>
            <a:ext cx="4716117" cy="3533000"/>
          </a:xfrm>
        </p:spPr>
        <p:txBody>
          <a:bodyPr>
            <a:normAutofit fontScale="77500" lnSpcReduction="20000"/>
          </a:bodyPr>
          <a:lstStyle/>
          <a:p>
            <a:pPr algn="l"/>
            <a:endParaRPr lang="en-US" sz="2000" b="1" dirty="0">
              <a:solidFill>
                <a:srgbClr val="BFBFBF"/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  <a:p>
            <a:pPr algn="l"/>
            <a:r>
              <a:rPr lang="en-US" sz="2000" dirty="0">
                <a:solidFill>
                  <a:srgbClr val="202124"/>
                </a:solidFill>
                <a:latin typeface="inherit"/>
              </a:rPr>
              <a:t>[</a:t>
            </a:r>
            <a:r>
              <a:rPr lang="pt-BR" altLang="pt-BR" sz="2000" dirty="0">
                <a:solidFill>
                  <a:srgbClr val="202124"/>
                </a:solidFill>
                <a:latin typeface="inherit"/>
              </a:rPr>
              <a:t>tecnologia modernidade] redes, já existiam rotas de povos</a:t>
            </a:r>
            <a:r>
              <a:rPr lang="en-US" sz="2000" dirty="0">
                <a:solidFill>
                  <a:srgbClr val="202124"/>
                </a:solidFill>
                <a:latin typeface="inherit"/>
              </a:rPr>
              <a:t>, </a:t>
            </a:r>
            <a:r>
              <a:rPr lang="en-US" sz="2000" dirty="0" err="1">
                <a:solidFill>
                  <a:srgbClr val="202124"/>
                </a:solidFill>
                <a:latin typeface="inherit"/>
              </a:rPr>
              <a:t>rotas</a:t>
            </a:r>
            <a:r>
              <a:rPr lang="en-US" sz="2000" dirty="0">
                <a:solidFill>
                  <a:srgbClr val="202124"/>
                </a:solidFill>
                <a:latin typeface="inherit"/>
              </a:rPr>
              <a:t> no </a:t>
            </a:r>
            <a:r>
              <a:rPr lang="en-US" sz="2000" dirty="0" err="1">
                <a:solidFill>
                  <a:srgbClr val="202124"/>
                </a:solidFill>
                <a:latin typeface="inherit"/>
              </a:rPr>
              <a:t>mercantilismo</a:t>
            </a:r>
            <a:r>
              <a:rPr lang="en-US" sz="2000" dirty="0">
                <a:solidFill>
                  <a:srgbClr val="202124"/>
                </a:solidFill>
                <a:latin typeface="inherit"/>
              </a:rPr>
              <a:t>, </a:t>
            </a:r>
            <a:r>
              <a:rPr lang="en-US" sz="2000" dirty="0" err="1">
                <a:solidFill>
                  <a:srgbClr val="202124"/>
                </a:solidFill>
                <a:latin typeface="inherit"/>
              </a:rPr>
              <a:t>petróleo</a:t>
            </a:r>
            <a:r>
              <a:rPr lang="en-US" sz="2000" dirty="0">
                <a:solidFill>
                  <a:srgbClr val="202124"/>
                </a:solidFill>
                <a:latin typeface="inherit"/>
              </a:rPr>
              <a:t>, </a:t>
            </a:r>
            <a:r>
              <a:rPr lang="en-US" sz="2000" dirty="0" err="1">
                <a:solidFill>
                  <a:srgbClr val="202124"/>
                </a:solidFill>
                <a:latin typeface="inherit"/>
              </a:rPr>
              <a:t>bancos</a:t>
            </a:r>
            <a:r>
              <a:rPr lang="en-US" sz="2000" dirty="0">
                <a:solidFill>
                  <a:srgbClr val="202124"/>
                </a:solidFill>
                <a:latin typeface="inherit"/>
              </a:rPr>
              <a:t> e </a:t>
            </a:r>
            <a:r>
              <a:rPr lang="en-US" sz="2000" dirty="0" err="1">
                <a:solidFill>
                  <a:srgbClr val="202124"/>
                </a:solidFill>
                <a:latin typeface="inherit"/>
              </a:rPr>
              <a:t>financiamentos</a:t>
            </a:r>
            <a:r>
              <a:rPr lang="en-US" sz="2000" dirty="0">
                <a:solidFill>
                  <a:srgbClr val="202124"/>
                </a:solidFill>
                <a:latin typeface="inherit"/>
              </a:rPr>
              <a:t> do capital</a:t>
            </a:r>
          </a:p>
          <a:p>
            <a:pPr algn="l"/>
            <a:r>
              <a:rPr lang="en-US" sz="2000" dirty="0">
                <a:solidFill>
                  <a:srgbClr val="FF0000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1. </a:t>
            </a:r>
          </a:p>
          <a:p>
            <a:pPr algn="l"/>
            <a:r>
              <a:rPr lang="pt-BR" sz="2000" dirty="0" err="1">
                <a:solidFill>
                  <a:srgbClr val="202124"/>
                </a:solidFill>
                <a:latin typeface="inherit"/>
              </a:rPr>
              <a:t>Circunavegação</a:t>
            </a:r>
            <a:r>
              <a:rPr lang="pt-BR" sz="2000" dirty="0">
                <a:solidFill>
                  <a:srgbClr val="202124"/>
                </a:solidFill>
                <a:latin typeface="inherit"/>
              </a:rPr>
              <a:t> (novas rotas); colonialismo: uma divisão da África, redes de containers (Dinamarca), redes de comunicação: satélites e cabos marinhos</a:t>
            </a:r>
            <a:endParaRPr lang="en-US" sz="2000" dirty="0">
              <a:solidFill>
                <a:srgbClr val="202124"/>
              </a:solidFill>
              <a:latin typeface="inherit"/>
            </a:endParaRPr>
          </a:p>
          <a:p>
            <a:pPr algn="l"/>
            <a:r>
              <a:rPr lang="en-US" sz="2000" dirty="0">
                <a:solidFill>
                  <a:srgbClr val="FF0000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2.</a:t>
            </a:r>
            <a:r>
              <a:rPr lang="pt-PT" altLang="pt-BR" sz="2000" dirty="0">
                <a:solidFill>
                  <a:srgbClr val="202124"/>
                </a:solidFill>
                <a:latin typeface="inherit"/>
              </a:rPr>
              <a:t> Mão de obra mundial, produção de chips Coréia do Sul e Taiwan, moedas euro, dolar e Yuan</a:t>
            </a:r>
            <a:r>
              <a:rPr lang="pt-PT" altLang="pt-BR" sz="700" dirty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  <a:p>
            <a:pPr algn="l"/>
            <a:r>
              <a:rPr lang="en-US" sz="2000" dirty="0">
                <a:solidFill>
                  <a:srgbClr val="FF0000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3. </a:t>
            </a:r>
            <a:r>
              <a:rPr lang="pt-BR" sz="2000" dirty="0">
                <a:solidFill>
                  <a:srgbClr val="202124"/>
                </a:solidFill>
                <a:latin typeface="inherit"/>
              </a:rPr>
              <a:t>Grãos da Ucrânia via Mar negro, fertilizantes Rússia,  </a:t>
            </a:r>
            <a:r>
              <a:rPr lang="pt-BR" sz="2000" dirty="0" err="1">
                <a:solidFill>
                  <a:srgbClr val="202124"/>
                </a:solidFill>
                <a:latin typeface="inherit"/>
              </a:rPr>
              <a:t>fintechs</a:t>
            </a:r>
            <a:r>
              <a:rPr lang="pt-BR" sz="2000" dirty="0">
                <a:solidFill>
                  <a:srgbClr val="202124"/>
                </a:solidFill>
                <a:latin typeface="inherit"/>
              </a:rPr>
              <a:t> e banco dos </a:t>
            </a:r>
            <a:r>
              <a:rPr lang="pt-BR" sz="2000" dirty="0" err="1">
                <a:solidFill>
                  <a:srgbClr val="202124"/>
                </a:solidFill>
                <a:latin typeface="inherit"/>
              </a:rPr>
              <a:t>Brics</a:t>
            </a:r>
            <a:r>
              <a:rPr lang="pt-BR" sz="2000" dirty="0">
                <a:solidFill>
                  <a:srgbClr val="202124"/>
                </a:solidFill>
                <a:latin typeface="inherit"/>
              </a:rPr>
              <a:t> (nova moeda?).</a:t>
            </a:r>
            <a:r>
              <a:rPr lang="en-US" sz="2000" dirty="0">
                <a:solidFill>
                  <a:srgbClr val="202124"/>
                </a:solidFill>
                <a:latin typeface="inherit"/>
              </a:rPr>
              <a:t>		</a:t>
            </a:r>
            <a:r>
              <a:rPr lang="en-US" sz="1548" b="1" i="1" dirty="0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		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D991E41D-5CD2-40DE-AC4F-37319A482416}"/>
              </a:ext>
            </a:extLst>
          </p:cNvPr>
          <p:cNvSpPr txBox="1">
            <a:spLocks/>
          </p:cNvSpPr>
          <p:nvPr/>
        </p:nvSpPr>
        <p:spPr>
          <a:xfrm>
            <a:off x="5344548" y="1140406"/>
            <a:ext cx="4874424" cy="3276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>
              <a:spcBef>
                <a:spcPct val="20000"/>
              </a:spcBef>
            </a:pPr>
            <a:r>
              <a:rPr lang="pt-BR" altLang="pt-BR" sz="1900" dirty="0" err="1"/>
              <a:t>Castells</a:t>
            </a:r>
            <a:r>
              <a:rPr lang="pt-BR" altLang="pt-BR" sz="1900" dirty="0"/>
              <a:t>: essa </a:t>
            </a:r>
            <a:r>
              <a:rPr lang="pt-BR" altLang="pt-BR" sz="1900" i="1" dirty="0"/>
              <a:t>lógica de produzir redes (“networking”) </a:t>
            </a:r>
            <a:r>
              <a:rPr lang="pt-BR" altLang="pt-BR" sz="1900" dirty="0"/>
              <a:t>induz uma lógica social num patamar superior aos interesses sociais específicos.</a:t>
            </a:r>
          </a:p>
          <a:p>
            <a:r>
              <a:rPr lang="pt-BR" altLang="pt-BR" sz="1900" dirty="0"/>
              <a:t>Mas o </a:t>
            </a:r>
            <a:r>
              <a:rPr lang="pt-BR" altLang="pt-BR" sz="1900" i="1" dirty="0"/>
              <a:t>novo paradigma da tecnologia de informação </a:t>
            </a:r>
            <a:r>
              <a:rPr lang="pt-BR" altLang="pt-BR" sz="1900" dirty="0"/>
              <a:t>- base material para uma expansão persuasiva para dentro da estrutura social.</a:t>
            </a:r>
          </a:p>
          <a:p>
            <a:r>
              <a:rPr lang="pt-BR" altLang="pt-BR" sz="1900" dirty="0"/>
              <a:t>Antes: cinema, rádio e TV ditavam padrões (um-para-muitos), editoriais eram a lógica do poder.</a:t>
            </a:r>
          </a:p>
          <a:p>
            <a:r>
              <a:rPr lang="pt-BR" altLang="pt-BR" sz="1900" dirty="0"/>
              <a:t>Hoje: “</a:t>
            </a:r>
            <a:r>
              <a:rPr lang="pt-BR" altLang="pt-BR" sz="1900" i="1" dirty="0"/>
              <a:t>poder de fluxos precedência sobre aos fluxos do poder” </a:t>
            </a:r>
            <a:r>
              <a:rPr lang="pt-BR" altLang="pt-BR" sz="1900" dirty="0"/>
              <a:t>(CASTELLS 1996), </a:t>
            </a:r>
            <a:r>
              <a:rPr lang="pt-BR" altLang="pt-BR" sz="1900" dirty="0" err="1"/>
              <a:t>psicopolítica</a:t>
            </a:r>
            <a:r>
              <a:rPr lang="pt-BR" altLang="pt-BR" sz="1900" dirty="0"/>
              <a:t> (</a:t>
            </a:r>
            <a:r>
              <a:rPr lang="pt-BR" altLang="pt-BR" sz="1900" dirty="0" err="1"/>
              <a:t>Byung</a:t>
            </a:r>
            <a:r>
              <a:rPr lang="pt-BR" altLang="pt-BR" sz="1900" dirty="0"/>
              <a:t> </a:t>
            </a:r>
            <a:r>
              <a:rPr lang="pt-BR" altLang="pt-BR" sz="1900" dirty="0" err="1"/>
              <a:t>Chul</a:t>
            </a:r>
            <a:r>
              <a:rPr lang="pt-BR" altLang="pt-BR" sz="1900" dirty="0"/>
              <a:t> </a:t>
            </a:r>
            <a:r>
              <a:rPr lang="pt-BR" altLang="pt-BR" sz="1900" dirty="0" err="1"/>
              <a:t>Han</a:t>
            </a:r>
            <a:r>
              <a:rPr lang="pt-BR" altLang="pt-BR" sz="1900" dirty="0"/>
              <a:t>)</a:t>
            </a:r>
          </a:p>
          <a:p>
            <a:r>
              <a:rPr lang="pt-BR" altLang="pt-BR" sz="1900" dirty="0"/>
              <a:t>A Sociedade-rede põe em cheque: paraíso e pesadelo:</a:t>
            </a:r>
          </a:p>
          <a:p>
            <a:pPr>
              <a:buFont typeface="Wingdings" pitchFamily="2" charset="2"/>
              <a:buNone/>
            </a:pPr>
            <a:r>
              <a:rPr lang="pt-BR" altLang="pt-BR" sz="1900" i="1" dirty="0"/>
              <a:t>Paraíso:  superconcentração do capital (</a:t>
            </a:r>
            <a:r>
              <a:rPr lang="pt-BR" altLang="pt-BR" sz="1900" i="1" dirty="0" err="1"/>
              <a:t>Hilferding</a:t>
            </a:r>
            <a:r>
              <a:rPr lang="pt-BR" altLang="pt-BR" sz="1900" i="1" dirty="0"/>
              <a:t>) controle da mão de obra pela tecnologia (</a:t>
            </a:r>
            <a:r>
              <a:rPr lang="pt-BR" altLang="pt-BR" sz="1900" dirty="0" err="1"/>
              <a:t>Schumpeter</a:t>
            </a:r>
            <a:r>
              <a:rPr lang="pt-BR" altLang="pt-BR" sz="1900" dirty="0"/>
              <a:t>)</a:t>
            </a:r>
            <a:endParaRPr lang="en-US" sz="1900" b="1" dirty="0">
              <a:solidFill>
                <a:srgbClr val="BFBFBF"/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  <a:p>
            <a:pPr lvl="0" algn="r">
              <a:spcBef>
                <a:spcPct val="20000"/>
              </a:spcBef>
            </a:pPr>
            <a:r>
              <a:rPr lang="en-US" sz="1297" b="1" i="1" dirty="0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Fonte: </a:t>
            </a:r>
            <a:r>
              <a:rPr lang="en-US" sz="1297" b="1" i="1" u="sng" dirty="0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  <a:hlinkClick r:id="rId2"/>
              </a:rPr>
              <a:t>Manuel Castells</a:t>
            </a:r>
            <a:r>
              <a:rPr lang="en-US" sz="1297" b="1" i="1" dirty="0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, A </a:t>
            </a:r>
            <a:r>
              <a:rPr lang="en-US" sz="1297" b="1" i="1" dirty="0" err="1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sociedade</a:t>
            </a:r>
            <a:r>
              <a:rPr lang="en-US" sz="1297" b="1" i="1" dirty="0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 </a:t>
            </a:r>
            <a:r>
              <a:rPr lang="en-US" sz="1297" b="1" i="1" dirty="0" err="1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em</a:t>
            </a:r>
            <a:r>
              <a:rPr lang="en-US" sz="1297" b="1" i="1" dirty="0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 Rede. </a:t>
            </a:r>
            <a:r>
              <a:rPr lang="en-US" sz="2000" b="1" dirty="0">
                <a:solidFill>
                  <a:srgbClr val="BFBFB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 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FB884537-694A-480F-BCB4-A19F9C311B11}"/>
              </a:ext>
            </a:extLst>
          </p:cNvPr>
          <p:cNvSpPr txBox="1"/>
          <p:nvPr/>
        </p:nvSpPr>
        <p:spPr>
          <a:xfrm>
            <a:off x="266699" y="1037822"/>
            <a:ext cx="4716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/>
              <a:t>Revolução Industrial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4A831E9F-48AF-400A-82F7-BF258C6D0A79}"/>
              </a:ext>
            </a:extLst>
          </p:cNvPr>
          <p:cNvSpPr txBox="1"/>
          <p:nvPr/>
        </p:nvSpPr>
        <p:spPr>
          <a:xfrm>
            <a:off x="5344548" y="4417006"/>
            <a:ext cx="5376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Três etapas da informação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0D25799D-5B9B-467F-B1A8-F57BA6887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0653" y="5008578"/>
            <a:ext cx="3362130" cy="141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40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609600" y="182880"/>
            <a:ext cx="10972800" cy="502920"/>
          </a:xfrm>
          <a:prstGeom prst="rect">
            <a:avLst/>
          </a:prstGeom>
          <a:solidFill>
            <a:srgbClr val="FF0000"/>
          </a:solidFill>
        </p:spPr>
        <p:txBody>
          <a:bodyPr vert="horz" lIns="109728" tIns="54864" rIns="109728" bIns="54864" rtlCol="0">
            <a:normAutofit/>
          </a:bodyPr>
          <a:lstStyle/>
          <a:p>
            <a:pPr defTabSz="548640">
              <a:spcBef>
                <a:spcPct val="20000"/>
              </a:spcBef>
            </a:pPr>
            <a:r>
              <a:rPr lang="en-US" sz="2400" b="1" dirty="0">
                <a:solidFill>
                  <a:srgbClr val="FFFFF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Aula 2 - Redes				</a:t>
            </a:r>
            <a:r>
              <a:rPr lang="en-US" sz="1920" dirty="0">
                <a:solidFill>
                  <a:srgbClr val="FFFFFF"/>
                </a:solidFill>
                <a:latin typeface="Calibri"/>
              </a:rPr>
              <a:t>As </a:t>
            </a:r>
            <a:r>
              <a:rPr lang="en-US" sz="1920" dirty="0" err="1">
                <a:solidFill>
                  <a:srgbClr val="FFFFFF"/>
                </a:solidFill>
                <a:latin typeface="Calibri"/>
              </a:rPr>
              <a:t>Revoluções</a:t>
            </a:r>
            <a:r>
              <a:rPr lang="en-US" sz="1920" dirty="0">
                <a:solidFill>
                  <a:srgbClr val="FFFFFF"/>
                </a:solidFill>
                <a:latin typeface="Calibri"/>
              </a:rPr>
              <a:t> da </a:t>
            </a:r>
            <a:r>
              <a:rPr lang="en-US" sz="1920" dirty="0" err="1">
                <a:solidFill>
                  <a:srgbClr val="FFFFFF"/>
                </a:solidFill>
                <a:latin typeface="Calibri"/>
              </a:rPr>
              <a:t>Informação</a:t>
            </a:r>
            <a:endParaRPr lang="en-US" sz="1920" dirty="0">
              <a:solidFill>
                <a:srgbClr val="FFFFFF"/>
              </a:solidFill>
              <a:latin typeface="Calibri"/>
            </a:endParaRPr>
          </a:p>
          <a:p>
            <a:pPr defTabSz="548640">
              <a:spcBef>
                <a:spcPct val="20000"/>
              </a:spcBef>
            </a:pPr>
            <a:endParaRPr lang="en-US" sz="1920" dirty="0">
              <a:solidFill>
                <a:srgbClr val="FFFFFF"/>
              </a:solidFill>
              <a:latin typeface="Calibri"/>
            </a:endParaRPr>
          </a:p>
          <a:p>
            <a:pPr defTabSz="548640">
              <a:spcBef>
                <a:spcPct val="20000"/>
              </a:spcBef>
            </a:pPr>
            <a:endParaRPr lang="en-US" sz="1920" b="1" dirty="0">
              <a:solidFill>
                <a:prstClr val="white">
                  <a:lumMod val="85000"/>
                </a:prstClr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473440" y="6479880"/>
            <a:ext cx="3108960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548640"/>
            <a:r>
              <a:rPr lang="en-US" sz="1080" b="1" dirty="0">
                <a:solidFill>
                  <a:prstClr val="white">
                    <a:lumMod val="65000"/>
                  </a:prst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Marcos L. </a:t>
            </a:r>
            <a:r>
              <a:rPr lang="en-US" sz="1080" b="1" dirty="0" err="1">
                <a:solidFill>
                  <a:prstClr val="white">
                    <a:lumMod val="65000"/>
                  </a:prst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Mucheroni</a:t>
            </a:r>
            <a:r>
              <a:rPr lang="en-US" sz="1080" b="1" dirty="0">
                <a:solidFill>
                  <a:prstClr val="white">
                    <a:lumMod val="65000"/>
                  </a:prst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 – Redes </a:t>
            </a:r>
            <a:r>
              <a:rPr lang="en-US" sz="1080" b="1" dirty="0" err="1">
                <a:solidFill>
                  <a:prstClr val="white">
                    <a:lumMod val="65000"/>
                  </a:prst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Eletronicas</a:t>
            </a:r>
            <a:endParaRPr lang="en-US" sz="720" i="1" dirty="0">
              <a:solidFill>
                <a:prstClr val="white">
                  <a:lumMod val="65000"/>
                </a:prstClr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 flipH="1">
            <a:off x="3992881" y="182881"/>
            <a:ext cx="54863" cy="502920"/>
          </a:xfrm>
          <a:prstGeom prst="rect">
            <a:avLst/>
          </a:prstGeom>
          <a:solidFill>
            <a:schemeClr val="bg1"/>
          </a:solidFill>
        </p:spPr>
        <p:txBody>
          <a:bodyPr vert="horz" lIns="109728" tIns="54864" rIns="109728" bIns="54864" rtlCol="0">
            <a:normAutofit/>
          </a:bodyPr>
          <a:lstStyle/>
          <a:p>
            <a:pPr defTabSz="548640">
              <a:spcBef>
                <a:spcPct val="20000"/>
              </a:spcBef>
            </a:pPr>
            <a:endParaRPr lang="en-US" sz="1920" b="1" dirty="0">
              <a:solidFill>
                <a:prstClr val="white"/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0E470E55-78C2-4657-8BA7-37C81B013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2097731"/>
            <a:ext cx="4716116" cy="3945259"/>
          </a:xfrm>
        </p:spPr>
        <p:txBody>
          <a:bodyPr>
            <a:normAutofit fontScale="70000" lnSpcReduction="20000"/>
          </a:bodyPr>
          <a:lstStyle/>
          <a:p>
            <a:pPr algn="l"/>
            <a:endParaRPr lang="en-US" sz="2000" b="1" dirty="0">
              <a:solidFill>
                <a:srgbClr val="BFBFBF"/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  <a:p>
            <a:pPr algn="l"/>
            <a:r>
              <a:rPr lang="en-US" sz="2000" dirty="0">
                <a:solidFill>
                  <a:srgbClr val="202124"/>
                </a:solidFill>
                <a:latin typeface="inherit"/>
              </a:rPr>
              <a:t>[</a:t>
            </a:r>
            <a:r>
              <a:rPr lang="pt-BR" sz="2000" dirty="0">
                <a:solidFill>
                  <a:srgbClr val="202124"/>
                </a:solidFill>
                <a:latin typeface="inherit"/>
              </a:rPr>
              <a:t>História</a:t>
            </a:r>
            <a:r>
              <a:rPr lang="pt-BR" altLang="pt-BR" sz="2000" dirty="0">
                <a:solidFill>
                  <a:srgbClr val="202124"/>
                </a:solidFill>
                <a:latin typeface="inherit"/>
              </a:rPr>
              <a:t>] </a:t>
            </a:r>
            <a:r>
              <a:rPr lang="pt-BR" sz="2000" dirty="0">
                <a:solidFill>
                  <a:srgbClr val="202124"/>
                </a:solidFill>
                <a:latin typeface="inherit"/>
              </a:rPr>
              <a:t>Conjunto de transformações ocorridas em Inglaterra na segunda metade do século XVIII, com </a:t>
            </a:r>
            <a:r>
              <a:rPr lang="pt-BR" sz="2000" dirty="0">
                <a:solidFill>
                  <a:srgbClr val="FF0000"/>
                </a:solidFill>
                <a:latin typeface="inherit"/>
              </a:rPr>
              <a:t>diversas inovações tecnológicas </a:t>
            </a:r>
            <a:r>
              <a:rPr lang="pt-BR" sz="2000" dirty="0">
                <a:solidFill>
                  <a:srgbClr val="202124"/>
                </a:solidFill>
                <a:latin typeface="inherit"/>
              </a:rPr>
              <a:t>que originaram uma industrialização progressiva, o aparecimento de grandes unidades industriais e as consequentes </a:t>
            </a:r>
            <a:r>
              <a:rPr lang="pt-BR" sz="2000">
                <a:solidFill>
                  <a:srgbClr val="202124"/>
                </a:solidFill>
                <a:latin typeface="inherit"/>
              </a:rPr>
              <a:t>alterações </a:t>
            </a:r>
            <a:r>
              <a:rPr lang="pt-BR" sz="2000" smtClean="0">
                <a:solidFill>
                  <a:srgbClr val="202124"/>
                </a:solidFill>
                <a:latin typeface="inherit"/>
              </a:rPr>
              <a:t>económicas, </a:t>
            </a:r>
            <a:r>
              <a:rPr lang="pt-BR" sz="2000" dirty="0">
                <a:solidFill>
                  <a:srgbClr val="202124"/>
                </a:solidFill>
                <a:latin typeface="inherit"/>
              </a:rPr>
              <a:t>sociais, culturais e ambientais</a:t>
            </a:r>
          </a:p>
          <a:p>
            <a:pPr algn="l"/>
            <a:r>
              <a:rPr lang="pt-BR" sz="1900" b="1" i="1" dirty="0">
                <a:solidFill>
                  <a:schemeClr val="bg1">
                    <a:lumMod val="65000"/>
                  </a:schemeClr>
                </a:solidFill>
                <a:latin typeface="Helvetica" pitchFamily="36" charset="0"/>
                <a:cs typeface="Helvetica" pitchFamily="36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Revolução Industrial - Só História (sohistoria.com.br)</a:t>
            </a:r>
            <a:endParaRPr lang="en-US" sz="1900" b="1" i="1" dirty="0">
              <a:solidFill>
                <a:schemeClr val="bg1">
                  <a:lumMod val="65000"/>
                </a:schemeClr>
              </a:solidFill>
              <a:latin typeface="Helvetica" pitchFamily="36" charset="0"/>
              <a:cs typeface="Helvetica" pitchFamily="36" charset="0"/>
            </a:endParaRPr>
          </a:p>
          <a:p>
            <a:pPr algn="l"/>
            <a:r>
              <a:rPr lang="en-US" sz="2000" dirty="0">
                <a:solidFill>
                  <a:srgbClr val="FF0000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1.</a:t>
            </a:r>
            <a:r>
              <a:rPr lang="pt-PT" altLang="pt-BR" sz="20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pt-PT" altLang="pt-BR" sz="1900" dirty="0">
                <a:solidFill>
                  <a:srgbClr val="202124"/>
                </a:solidFill>
                <a:latin typeface="inherit"/>
              </a:rPr>
              <a:t>Primeira revolução Industrial: </a:t>
            </a:r>
            <a:r>
              <a:rPr lang="pt-BR" sz="1900" dirty="0">
                <a:solidFill>
                  <a:srgbClr val="202124"/>
                </a:solidFill>
                <a:latin typeface="inherit"/>
              </a:rPr>
              <a:t>1760–1820/1840</a:t>
            </a:r>
            <a:r>
              <a:rPr lang="pt-PT" altLang="pt-BR" sz="2100" dirty="0">
                <a:solidFill>
                  <a:srgbClr val="202124"/>
                </a:solidFill>
                <a:latin typeface="inherit"/>
              </a:rPr>
              <a:t>.</a:t>
            </a:r>
            <a:endParaRPr lang="en-US" sz="2100" dirty="0">
              <a:solidFill>
                <a:srgbClr val="202124"/>
              </a:solidFill>
              <a:latin typeface="inherit"/>
            </a:endParaRPr>
          </a:p>
          <a:p>
            <a:pPr algn="l"/>
            <a:r>
              <a:rPr lang="en-US" sz="2000" dirty="0">
                <a:solidFill>
                  <a:srgbClr val="FF0000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2. </a:t>
            </a:r>
            <a:r>
              <a:rPr lang="pt-BR" sz="1900" dirty="0">
                <a:solidFill>
                  <a:srgbClr val="202124"/>
                </a:solidFill>
                <a:latin typeface="inherit"/>
              </a:rPr>
              <a:t>O uso de energia mais barata, que diminuí o custo, inicio de processos químicos. 1870-1914 (2ª. Revolução)</a:t>
            </a:r>
          </a:p>
          <a:p>
            <a:pPr algn="l"/>
            <a:r>
              <a:rPr lang="en-US" sz="2000" dirty="0">
                <a:solidFill>
                  <a:srgbClr val="FF0000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3. </a:t>
            </a:r>
            <a:r>
              <a:rPr lang="pt-BR" sz="1900" dirty="0">
                <a:solidFill>
                  <a:srgbClr val="202124"/>
                </a:solidFill>
                <a:latin typeface="inherit"/>
              </a:rPr>
              <a:t>"diversos campos do conhecimento começaram a sofrer mudanças em consequência do avanço tecnológico vivido nesse período e jamais visto anteriormente” ver:</a:t>
            </a:r>
          </a:p>
          <a:p>
            <a:pPr algn="l"/>
            <a:r>
              <a:rPr lang="pt-BR" sz="1900" dirty="0">
                <a:solidFill>
                  <a:srgbClr val="202124"/>
                </a:solidFill>
                <a:latin typeface="inherit"/>
                <a:hlinkClick r:id="rId3"/>
              </a:rPr>
              <a:t>https://brasilescola.uol.com.br/</a:t>
            </a:r>
            <a:r>
              <a:rPr lang="pt-BR" sz="1900" dirty="0">
                <a:solidFill>
                  <a:srgbClr val="202124"/>
                </a:solidFill>
                <a:latin typeface="inherit"/>
              </a:rPr>
              <a:t>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D991E41D-5CD2-40DE-AC4F-37319A482416}"/>
              </a:ext>
            </a:extLst>
          </p:cNvPr>
          <p:cNvSpPr txBox="1">
            <a:spLocks/>
          </p:cNvSpPr>
          <p:nvPr/>
        </p:nvSpPr>
        <p:spPr>
          <a:xfrm>
            <a:off x="5344548" y="1140406"/>
            <a:ext cx="4874424" cy="3276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spcBef>
                <a:spcPct val="20000"/>
              </a:spcBef>
            </a:pPr>
            <a:r>
              <a:rPr lang="pt-BR" altLang="pt-BR" sz="1900" dirty="0"/>
              <a:t>“Devido a sua penetrabilidade em todas as esferas da atividade humana, a revolução da tecnologia da informação será meu ponto inicial para analisar a complexidade da nova economia, sociedade e cultura m formação. Essa opção metodológica não sugere </a:t>
            </a:r>
            <a:r>
              <a:rPr lang="pt-BR" altLang="pt-BR" sz="1900"/>
              <a:t>que </a:t>
            </a:r>
            <a:r>
              <a:rPr lang="pt-BR" altLang="pt-BR" sz="1900" smtClean="0"/>
              <a:t>novas </a:t>
            </a:r>
            <a:r>
              <a:rPr lang="pt-BR" altLang="pt-BR" sz="1900" dirty="0"/>
              <a:t>formas e processos sociais surgem em consequência da transformação tecnológica. É claro que a tecnologia não determina a sociedade.” </a:t>
            </a:r>
            <a:endParaRPr lang="en-US" sz="1900" b="1" dirty="0">
              <a:solidFill>
                <a:srgbClr val="BFBFBF"/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  <a:p>
            <a:pPr lvl="0" algn="r">
              <a:spcBef>
                <a:spcPct val="20000"/>
              </a:spcBef>
            </a:pPr>
            <a:r>
              <a:rPr lang="en-US" sz="1297" b="1" i="1" dirty="0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Fonte: </a:t>
            </a:r>
            <a:r>
              <a:rPr lang="en-US" sz="1297" b="1" i="1" u="sng" dirty="0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  <a:hlinkClick r:id="rId4"/>
              </a:rPr>
              <a:t>Manuel Castells</a:t>
            </a:r>
            <a:r>
              <a:rPr lang="en-US" sz="1297" b="1" i="1" dirty="0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, A </a:t>
            </a:r>
            <a:r>
              <a:rPr lang="en-US" sz="1297" b="1" i="1" dirty="0" err="1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sociedade</a:t>
            </a:r>
            <a:r>
              <a:rPr lang="en-US" sz="1297" b="1" i="1" dirty="0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 </a:t>
            </a:r>
            <a:r>
              <a:rPr lang="en-US" sz="1297" b="1" i="1" dirty="0" err="1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em</a:t>
            </a:r>
            <a:r>
              <a:rPr lang="en-US" sz="1297" b="1" i="1" dirty="0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 Rede. </a:t>
            </a:r>
            <a:r>
              <a:rPr lang="en-US" sz="2000" b="1" dirty="0">
                <a:solidFill>
                  <a:srgbClr val="BFBFB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 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FB884537-694A-480F-BCB4-A19F9C311B11}"/>
              </a:ext>
            </a:extLst>
          </p:cNvPr>
          <p:cNvSpPr txBox="1"/>
          <p:nvPr/>
        </p:nvSpPr>
        <p:spPr>
          <a:xfrm>
            <a:off x="266699" y="1037822"/>
            <a:ext cx="4716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/>
              <a:t>Revolução Industrial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4A831E9F-48AF-400A-82F7-BF258C6D0A79}"/>
              </a:ext>
            </a:extLst>
          </p:cNvPr>
          <p:cNvSpPr txBox="1"/>
          <p:nvPr/>
        </p:nvSpPr>
        <p:spPr>
          <a:xfrm>
            <a:off x="5344548" y="4417006"/>
            <a:ext cx="53764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Três etapas e Tecnologia da Informação</a:t>
            </a:r>
          </a:p>
        </p:txBody>
      </p:sp>
    </p:spTree>
    <p:extLst>
      <p:ext uri="{BB962C8B-B14F-4D97-AF65-F5344CB8AC3E}">
        <p14:creationId xmlns:p14="http://schemas.microsoft.com/office/powerpoint/2010/main" val="336381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609600" y="182880"/>
            <a:ext cx="10972800" cy="502920"/>
          </a:xfrm>
          <a:prstGeom prst="rect">
            <a:avLst/>
          </a:prstGeom>
          <a:solidFill>
            <a:srgbClr val="FF0000"/>
          </a:solidFill>
        </p:spPr>
        <p:txBody>
          <a:bodyPr vert="horz" lIns="109728" tIns="54864" rIns="109728" bIns="54864" rtlCol="0">
            <a:normAutofit/>
          </a:bodyPr>
          <a:lstStyle/>
          <a:p>
            <a:pPr defTabSz="548640">
              <a:spcBef>
                <a:spcPct val="20000"/>
              </a:spcBef>
            </a:pPr>
            <a:r>
              <a:rPr lang="en-US" sz="2400" b="1" dirty="0">
                <a:solidFill>
                  <a:srgbClr val="FFFFF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Aula 2 - Redes				</a:t>
            </a:r>
            <a:r>
              <a:rPr lang="en-US" sz="1920" dirty="0">
                <a:solidFill>
                  <a:srgbClr val="FFFFFF"/>
                </a:solidFill>
                <a:latin typeface="Calibri"/>
              </a:rPr>
              <a:t>As </a:t>
            </a:r>
            <a:r>
              <a:rPr lang="en-US" sz="1920" dirty="0" err="1">
                <a:solidFill>
                  <a:srgbClr val="FFFFFF"/>
                </a:solidFill>
                <a:latin typeface="Calibri"/>
              </a:rPr>
              <a:t>Revoluções</a:t>
            </a:r>
            <a:r>
              <a:rPr lang="en-US" sz="1920" dirty="0">
                <a:solidFill>
                  <a:srgbClr val="FFFFFF"/>
                </a:solidFill>
                <a:latin typeface="Calibri"/>
              </a:rPr>
              <a:t> da </a:t>
            </a:r>
            <a:r>
              <a:rPr lang="en-US" sz="1920" dirty="0" err="1">
                <a:solidFill>
                  <a:srgbClr val="FFFFFF"/>
                </a:solidFill>
                <a:latin typeface="Calibri"/>
              </a:rPr>
              <a:t>Informação</a:t>
            </a:r>
            <a:endParaRPr lang="en-US" sz="1920" dirty="0">
              <a:solidFill>
                <a:srgbClr val="FFFFFF"/>
              </a:solidFill>
              <a:latin typeface="Calibri"/>
            </a:endParaRPr>
          </a:p>
          <a:p>
            <a:pPr defTabSz="548640">
              <a:spcBef>
                <a:spcPct val="20000"/>
              </a:spcBef>
            </a:pPr>
            <a:endParaRPr lang="en-US" sz="1920" dirty="0">
              <a:solidFill>
                <a:srgbClr val="FFFFFF"/>
              </a:solidFill>
              <a:latin typeface="Calibri"/>
            </a:endParaRPr>
          </a:p>
          <a:p>
            <a:pPr defTabSz="548640">
              <a:spcBef>
                <a:spcPct val="20000"/>
              </a:spcBef>
            </a:pPr>
            <a:endParaRPr lang="en-US" sz="1920" b="1" dirty="0">
              <a:solidFill>
                <a:prstClr val="white">
                  <a:lumMod val="85000"/>
                </a:prstClr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473440" y="6479880"/>
            <a:ext cx="3108960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548640"/>
            <a:r>
              <a:rPr lang="en-US" sz="1080" b="1" dirty="0">
                <a:solidFill>
                  <a:prstClr val="white">
                    <a:lumMod val="65000"/>
                  </a:prst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Marcos L. </a:t>
            </a:r>
            <a:r>
              <a:rPr lang="en-US" sz="1080" b="1" dirty="0" err="1">
                <a:solidFill>
                  <a:prstClr val="white">
                    <a:lumMod val="65000"/>
                  </a:prst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Mucheroni</a:t>
            </a:r>
            <a:r>
              <a:rPr lang="en-US" sz="1080" b="1" dirty="0">
                <a:solidFill>
                  <a:prstClr val="white">
                    <a:lumMod val="65000"/>
                  </a:prst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 – Redes </a:t>
            </a:r>
            <a:r>
              <a:rPr lang="en-US" sz="1080" b="1" dirty="0" err="1">
                <a:solidFill>
                  <a:prstClr val="white">
                    <a:lumMod val="65000"/>
                  </a:prst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Eletronicas</a:t>
            </a:r>
            <a:endParaRPr lang="en-US" sz="720" i="1" dirty="0">
              <a:solidFill>
                <a:prstClr val="white">
                  <a:lumMod val="65000"/>
                </a:prstClr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 flipH="1">
            <a:off x="3992881" y="182881"/>
            <a:ext cx="54863" cy="502920"/>
          </a:xfrm>
          <a:prstGeom prst="rect">
            <a:avLst/>
          </a:prstGeom>
          <a:solidFill>
            <a:schemeClr val="bg1"/>
          </a:solidFill>
        </p:spPr>
        <p:txBody>
          <a:bodyPr vert="horz" lIns="109728" tIns="54864" rIns="109728" bIns="54864" rtlCol="0">
            <a:normAutofit/>
          </a:bodyPr>
          <a:lstStyle/>
          <a:p>
            <a:pPr defTabSz="548640">
              <a:spcBef>
                <a:spcPct val="20000"/>
              </a:spcBef>
            </a:pPr>
            <a:endParaRPr lang="en-US" sz="1920" b="1" dirty="0">
              <a:solidFill>
                <a:prstClr val="white"/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0E470E55-78C2-4657-8BA7-37C81B013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699" y="1974575"/>
            <a:ext cx="4716117" cy="4068416"/>
          </a:xfrm>
        </p:spPr>
        <p:txBody>
          <a:bodyPr>
            <a:normAutofit fontScale="70000" lnSpcReduction="20000"/>
          </a:bodyPr>
          <a:lstStyle/>
          <a:p>
            <a:pPr algn="l"/>
            <a:endParaRPr lang="en-US" sz="2000" b="1" dirty="0">
              <a:solidFill>
                <a:srgbClr val="BFBFBF"/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  <a:p>
            <a:pPr algn="l"/>
            <a:r>
              <a:rPr lang="en-US" sz="1900" dirty="0">
                <a:solidFill>
                  <a:srgbClr val="202124"/>
                </a:solidFill>
                <a:latin typeface="inherit"/>
              </a:rPr>
              <a:t>[</a:t>
            </a:r>
            <a:r>
              <a:rPr lang="pt-BR" sz="1900" dirty="0">
                <a:solidFill>
                  <a:srgbClr val="202124"/>
                </a:solidFill>
                <a:latin typeface="inherit"/>
              </a:rPr>
              <a:t>História</a:t>
            </a:r>
            <a:r>
              <a:rPr lang="pt-BR" altLang="pt-BR" sz="1900" dirty="0">
                <a:solidFill>
                  <a:srgbClr val="202124"/>
                </a:solidFill>
                <a:latin typeface="inherit"/>
              </a:rPr>
              <a:t>] </a:t>
            </a:r>
            <a:r>
              <a:rPr lang="pt-BR" sz="1900" dirty="0">
                <a:solidFill>
                  <a:srgbClr val="202124"/>
                </a:solidFill>
                <a:latin typeface="inherit"/>
              </a:rPr>
              <a:t>A ascensão histórica do chamado Ocidente, limitando-se de fato à Inglaterra e a alguns países da Europa ocidental, em como à América do Norte e à Austrália, está fundamentalmente associada à superioridade tecnológica alcançada durante duas Revoluções industriais. Ver Scott (1988), </a:t>
            </a:r>
            <a:r>
              <a:rPr lang="pt-BR" sz="1900" dirty="0" err="1">
                <a:solidFill>
                  <a:srgbClr val="202124"/>
                </a:solidFill>
                <a:latin typeface="inherit"/>
              </a:rPr>
              <a:t>Handerson</a:t>
            </a:r>
            <a:r>
              <a:rPr lang="pt-BR" sz="1900" dirty="0">
                <a:solidFill>
                  <a:srgbClr val="202124"/>
                </a:solidFill>
                <a:latin typeface="inherit"/>
              </a:rPr>
              <a:t> (1989)</a:t>
            </a:r>
            <a:endParaRPr lang="en-US" sz="1900" dirty="0">
              <a:solidFill>
                <a:srgbClr val="202124"/>
              </a:solidFill>
              <a:latin typeface="inherit"/>
            </a:endParaRPr>
          </a:p>
          <a:p>
            <a:pPr algn="l"/>
            <a:r>
              <a:rPr lang="en-US" sz="2000" dirty="0">
                <a:solidFill>
                  <a:srgbClr val="FF0000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1. </a:t>
            </a:r>
            <a:r>
              <a:rPr lang="pt-BR" sz="1900" dirty="0">
                <a:solidFill>
                  <a:srgbClr val="202124"/>
                </a:solidFill>
                <a:latin typeface="inherit"/>
              </a:rPr>
              <a:t>Na verdade, as descobertas tecnológicas ocorreram em agrupamentos, interagindo ... Sejam quais forem as condições ... A principal lição é que permanece </a:t>
            </a:r>
            <a:r>
              <a:rPr lang="pt-BR" sz="1900" i="1" dirty="0">
                <a:solidFill>
                  <a:srgbClr val="202124"/>
                </a:solidFill>
                <a:latin typeface="inherit"/>
              </a:rPr>
              <a:t>é a que novação tecnológica não é uma ocorrência isolada</a:t>
            </a:r>
            <a:r>
              <a:rPr lang="pt-BR" sz="1900" dirty="0">
                <a:solidFill>
                  <a:srgbClr val="202124"/>
                </a:solidFill>
                <a:latin typeface="inherit"/>
              </a:rPr>
              <a:t>. </a:t>
            </a:r>
            <a:endParaRPr lang="en-US" sz="1900" dirty="0">
              <a:solidFill>
                <a:srgbClr val="202124"/>
              </a:solidFill>
              <a:latin typeface="inherit"/>
            </a:endParaRPr>
          </a:p>
          <a:p>
            <a:pPr algn="l"/>
            <a:r>
              <a:rPr lang="en-US" sz="2000" dirty="0">
                <a:solidFill>
                  <a:srgbClr val="FF0000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2.</a:t>
            </a:r>
            <a:r>
              <a:rPr lang="pt-PT" altLang="pt-BR" sz="20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pt-BR" altLang="pt-BR" sz="1900" dirty="0">
                <a:solidFill>
                  <a:srgbClr val="202124"/>
                </a:solidFill>
                <a:latin typeface="inherit"/>
              </a:rPr>
              <a:t>A 1ª. Revolução Industrial “é caracterizada por novas tecnologias como a máquina a vapor, a fiadeira, o processo </a:t>
            </a:r>
            <a:r>
              <a:rPr lang="pt-BR" altLang="pt-BR" sz="1900" dirty="0" err="1">
                <a:solidFill>
                  <a:srgbClr val="202124"/>
                </a:solidFill>
                <a:latin typeface="inherit"/>
              </a:rPr>
              <a:t>Cort</a:t>
            </a:r>
            <a:r>
              <a:rPr lang="pt-BR" altLang="pt-BR" sz="1900" dirty="0">
                <a:solidFill>
                  <a:srgbClr val="202124"/>
                </a:solidFill>
                <a:latin typeface="inherit"/>
              </a:rPr>
              <a:t> em metalurgia e, de forma mais geral, à substituição de ferramentas manuais pelas máquinas” (</a:t>
            </a:r>
            <a:r>
              <a:rPr lang="pt-BR" altLang="pt-BR" sz="1900" dirty="0" err="1">
                <a:solidFill>
                  <a:srgbClr val="202124"/>
                </a:solidFill>
                <a:latin typeface="inherit"/>
              </a:rPr>
              <a:t>Castells</a:t>
            </a:r>
            <a:r>
              <a:rPr lang="pt-BR" altLang="pt-BR" sz="1900" dirty="0">
                <a:solidFill>
                  <a:srgbClr val="202124"/>
                </a:solidFill>
                <a:latin typeface="inherit"/>
              </a:rPr>
              <a:t>)</a:t>
            </a:r>
            <a:endParaRPr lang="en-US" sz="2100" dirty="0">
              <a:solidFill>
                <a:srgbClr val="202124"/>
              </a:solidFill>
              <a:latin typeface="inherit"/>
            </a:endParaRPr>
          </a:p>
          <a:p>
            <a:pPr algn="l"/>
            <a:r>
              <a:rPr lang="en-US" sz="2000" dirty="0">
                <a:solidFill>
                  <a:srgbClr val="FF0000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3. “</a:t>
            </a:r>
            <a:r>
              <a:rPr lang="pt-BR" sz="1900" dirty="0">
                <a:solidFill>
                  <a:srgbClr val="202124"/>
                </a:solidFill>
                <a:latin typeface="inherit"/>
              </a:rPr>
              <a:t>A primeira revolução Industrial, apesar de não se basear em ciência, apoiava-se em um amplo uso de informações, aplicando e desenvolvendo conhecimentos preexistentes”. (Melvin </a:t>
            </a:r>
            <a:r>
              <a:rPr lang="pt-BR" sz="1900" dirty="0" err="1">
                <a:solidFill>
                  <a:srgbClr val="202124"/>
                </a:solidFill>
                <a:latin typeface="inherit"/>
              </a:rPr>
              <a:t>Kranzberg</a:t>
            </a:r>
            <a:r>
              <a:rPr lang="pt-BR" sz="1900" dirty="0">
                <a:solidFill>
                  <a:srgbClr val="202124"/>
                </a:solidFill>
                <a:latin typeface="inherit"/>
              </a:rPr>
              <a:t> e Joel </a:t>
            </a:r>
            <a:r>
              <a:rPr lang="pt-BR" sz="1900" dirty="0" err="1">
                <a:solidFill>
                  <a:srgbClr val="202124"/>
                </a:solidFill>
                <a:latin typeface="inherit"/>
              </a:rPr>
              <a:t>Mokyr</a:t>
            </a:r>
            <a:r>
              <a:rPr lang="pt-BR" sz="1900" dirty="0">
                <a:solidFill>
                  <a:srgbClr val="202124"/>
                </a:solidFill>
                <a:latin typeface="inherit"/>
              </a:rPr>
              <a:t> em </a:t>
            </a:r>
            <a:r>
              <a:rPr lang="pt-BR" sz="1900" dirty="0" err="1">
                <a:solidFill>
                  <a:srgbClr val="202124"/>
                </a:solidFill>
                <a:latin typeface="inherit"/>
              </a:rPr>
              <a:t>Castells</a:t>
            </a:r>
            <a:r>
              <a:rPr lang="pt-BR" sz="1900" dirty="0">
                <a:solidFill>
                  <a:srgbClr val="202124"/>
                </a:solidFill>
                <a:latin typeface="inherit"/>
              </a:rPr>
              <a:t>, p. 69)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D991E41D-5CD2-40DE-AC4F-37319A482416}"/>
              </a:ext>
            </a:extLst>
          </p:cNvPr>
          <p:cNvSpPr txBox="1">
            <a:spLocks/>
          </p:cNvSpPr>
          <p:nvPr/>
        </p:nvSpPr>
        <p:spPr>
          <a:xfrm>
            <a:off x="5344547" y="1037822"/>
            <a:ext cx="5283695" cy="3379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r>
              <a:rPr lang="pt-BR" altLang="pt-BR" sz="1900" dirty="0"/>
              <a:t>“Alguns historiadores insistem que os </a:t>
            </a:r>
            <a:r>
              <a:rPr lang="pt-BR" altLang="pt-BR" sz="1900" dirty="0" err="1"/>
              <a:t>conhecimen</a:t>
            </a:r>
            <a:r>
              <a:rPr lang="pt-BR" altLang="pt-BR" sz="1900" dirty="0"/>
              <a:t>- </a:t>
            </a:r>
            <a:r>
              <a:rPr lang="pt-BR" altLang="pt-BR" sz="1900" dirty="0" err="1"/>
              <a:t>tos</a:t>
            </a:r>
            <a:r>
              <a:rPr lang="pt-BR" altLang="pt-BR" sz="1900" dirty="0"/>
              <a:t> científicos necessários a primeira revolução industrial já estava  disponíveis cem anos antes ... Aguardando a engenhosidade técnica de inventores autodidatas, como </a:t>
            </a:r>
            <a:r>
              <a:rPr lang="pt-BR" altLang="pt-BR" sz="1900" dirty="0" err="1"/>
              <a:t>Newcomen</a:t>
            </a:r>
            <a:r>
              <a:rPr lang="pt-BR" altLang="pt-BR" sz="1900" dirty="0"/>
              <a:t>, Watts, </a:t>
            </a:r>
            <a:r>
              <a:rPr lang="pt-BR" altLang="pt-BR" sz="1900" dirty="0" err="1"/>
              <a:t>Crompton</a:t>
            </a:r>
            <a:r>
              <a:rPr lang="pt-BR" altLang="pt-BR" sz="1900" dirty="0"/>
              <a:t> e </a:t>
            </a:r>
            <a:r>
              <a:rPr lang="pt-BR" altLang="pt-BR" sz="1900" dirty="0" err="1"/>
              <a:t>Arkwritght</a:t>
            </a:r>
            <a:r>
              <a:rPr lang="pt-BR" altLang="pt-BR" sz="1900" dirty="0"/>
              <a:t>, capazes de transformar a tecnologia disponível, combinada com a experiência artesanal, em novas e decisivas tecnologias industrial.” </a:t>
            </a:r>
            <a:endParaRPr lang="en-US" sz="1900" b="1" dirty="0">
              <a:solidFill>
                <a:srgbClr val="BFBFBF"/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  <a:p>
            <a:pPr lvl="0" algn="r">
              <a:spcBef>
                <a:spcPct val="20000"/>
              </a:spcBef>
            </a:pPr>
            <a:r>
              <a:rPr lang="en-US" sz="1297" b="1" i="1" dirty="0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Fonte: </a:t>
            </a:r>
            <a:r>
              <a:rPr lang="en-US" sz="1297" b="1" i="1" u="sng" dirty="0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  <a:hlinkClick r:id="rId2"/>
              </a:rPr>
              <a:t>Manuel Castells</a:t>
            </a:r>
            <a:r>
              <a:rPr lang="en-US" sz="1297" b="1" i="1" dirty="0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, A </a:t>
            </a:r>
            <a:r>
              <a:rPr lang="en-US" sz="1297" b="1" i="1" dirty="0" err="1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sociedade</a:t>
            </a:r>
            <a:r>
              <a:rPr lang="en-US" sz="1297" b="1" i="1" dirty="0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 </a:t>
            </a:r>
            <a:r>
              <a:rPr lang="en-US" sz="1297" b="1" i="1" dirty="0" err="1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em</a:t>
            </a:r>
            <a:r>
              <a:rPr lang="en-US" sz="1297" b="1" i="1" dirty="0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 Rede. </a:t>
            </a:r>
            <a:r>
              <a:rPr lang="en-US" sz="2000" b="1" dirty="0">
                <a:solidFill>
                  <a:srgbClr val="BFBFB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 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FB884537-694A-480F-BCB4-A19F9C311B11}"/>
              </a:ext>
            </a:extLst>
          </p:cNvPr>
          <p:cNvSpPr txBox="1"/>
          <p:nvPr/>
        </p:nvSpPr>
        <p:spPr>
          <a:xfrm>
            <a:off x="266699" y="1037822"/>
            <a:ext cx="4716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/>
              <a:t>Primeira Revolução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4A831E9F-48AF-400A-82F7-BF258C6D0A79}"/>
              </a:ext>
            </a:extLst>
          </p:cNvPr>
          <p:cNvSpPr txBox="1"/>
          <p:nvPr/>
        </p:nvSpPr>
        <p:spPr>
          <a:xfrm>
            <a:off x="5344548" y="4417006"/>
            <a:ext cx="58005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Primeira revolução industrial e  a informação </a:t>
            </a:r>
          </a:p>
        </p:txBody>
      </p:sp>
    </p:spTree>
    <p:extLst>
      <p:ext uri="{BB962C8B-B14F-4D97-AF65-F5344CB8AC3E}">
        <p14:creationId xmlns:p14="http://schemas.microsoft.com/office/powerpoint/2010/main" val="307950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609600" y="182880"/>
            <a:ext cx="10972800" cy="502920"/>
          </a:xfrm>
          <a:prstGeom prst="rect">
            <a:avLst/>
          </a:prstGeom>
          <a:solidFill>
            <a:srgbClr val="FF0000"/>
          </a:solidFill>
        </p:spPr>
        <p:txBody>
          <a:bodyPr vert="horz" lIns="109728" tIns="54864" rIns="109728" bIns="54864" rtlCol="0">
            <a:normAutofit/>
          </a:bodyPr>
          <a:lstStyle/>
          <a:p>
            <a:pPr defTabSz="548640">
              <a:spcBef>
                <a:spcPct val="20000"/>
              </a:spcBef>
            </a:pPr>
            <a:r>
              <a:rPr lang="en-US" sz="2400" b="1" dirty="0">
                <a:solidFill>
                  <a:srgbClr val="FFFFF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Aula 2 - Redes				</a:t>
            </a:r>
            <a:r>
              <a:rPr lang="en-US" sz="1920" dirty="0">
                <a:solidFill>
                  <a:srgbClr val="FFFFFF"/>
                </a:solidFill>
                <a:latin typeface="Calibri"/>
              </a:rPr>
              <a:t>As </a:t>
            </a:r>
            <a:r>
              <a:rPr lang="en-US" sz="1920" dirty="0" err="1">
                <a:solidFill>
                  <a:srgbClr val="FFFFFF"/>
                </a:solidFill>
                <a:latin typeface="Calibri"/>
              </a:rPr>
              <a:t>Revoluções</a:t>
            </a:r>
            <a:r>
              <a:rPr lang="en-US" sz="1920" dirty="0">
                <a:solidFill>
                  <a:srgbClr val="FFFFFF"/>
                </a:solidFill>
                <a:latin typeface="Calibri"/>
              </a:rPr>
              <a:t> da </a:t>
            </a:r>
            <a:r>
              <a:rPr lang="en-US" sz="1920" dirty="0" err="1">
                <a:solidFill>
                  <a:srgbClr val="FFFFFF"/>
                </a:solidFill>
                <a:latin typeface="Calibri"/>
              </a:rPr>
              <a:t>Informação</a:t>
            </a:r>
            <a:endParaRPr lang="en-US" sz="1920" dirty="0">
              <a:solidFill>
                <a:srgbClr val="FFFFFF"/>
              </a:solidFill>
              <a:latin typeface="Calibri"/>
            </a:endParaRPr>
          </a:p>
          <a:p>
            <a:pPr defTabSz="548640">
              <a:spcBef>
                <a:spcPct val="20000"/>
              </a:spcBef>
            </a:pPr>
            <a:endParaRPr lang="en-US" sz="1920" dirty="0">
              <a:solidFill>
                <a:srgbClr val="FFFFFF"/>
              </a:solidFill>
              <a:latin typeface="Calibri"/>
            </a:endParaRPr>
          </a:p>
          <a:p>
            <a:pPr defTabSz="548640">
              <a:spcBef>
                <a:spcPct val="20000"/>
              </a:spcBef>
            </a:pPr>
            <a:endParaRPr lang="en-US" sz="1920" b="1" dirty="0">
              <a:solidFill>
                <a:prstClr val="white">
                  <a:lumMod val="85000"/>
                </a:prstClr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473440" y="6479880"/>
            <a:ext cx="3108960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548640"/>
            <a:r>
              <a:rPr lang="en-US" sz="1080" b="1" dirty="0">
                <a:solidFill>
                  <a:prstClr val="white">
                    <a:lumMod val="65000"/>
                  </a:prst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Marcos L. </a:t>
            </a:r>
            <a:r>
              <a:rPr lang="en-US" sz="1080" b="1" dirty="0" err="1">
                <a:solidFill>
                  <a:prstClr val="white">
                    <a:lumMod val="65000"/>
                  </a:prst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Mucheroni</a:t>
            </a:r>
            <a:r>
              <a:rPr lang="en-US" sz="1080" b="1" dirty="0">
                <a:solidFill>
                  <a:prstClr val="white">
                    <a:lumMod val="65000"/>
                  </a:prst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 – Redes </a:t>
            </a:r>
            <a:r>
              <a:rPr lang="en-US" sz="1080" b="1" dirty="0" err="1">
                <a:solidFill>
                  <a:prstClr val="white">
                    <a:lumMod val="65000"/>
                  </a:prst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Eletronicas</a:t>
            </a:r>
            <a:endParaRPr lang="en-US" sz="720" i="1" dirty="0">
              <a:solidFill>
                <a:prstClr val="white">
                  <a:lumMod val="65000"/>
                </a:prstClr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 flipH="1">
            <a:off x="3992881" y="182881"/>
            <a:ext cx="54863" cy="502920"/>
          </a:xfrm>
          <a:prstGeom prst="rect">
            <a:avLst/>
          </a:prstGeom>
          <a:solidFill>
            <a:schemeClr val="bg1"/>
          </a:solidFill>
        </p:spPr>
        <p:txBody>
          <a:bodyPr vert="horz" lIns="109728" tIns="54864" rIns="109728" bIns="54864" rtlCol="0">
            <a:normAutofit/>
          </a:bodyPr>
          <a:lstStyle/>
          <a:p>
            <a:pPr defTabSz="548640">
              <a:spcBef>
                <a:spcPct val="20000"/>
              </a:spcBef>
            </a:pPr>
            <a:endParaRPr lang="en-US" sz="1920" b="1" dirty="0">
              <a:solidFill>
                <a:prstClr val="white"/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0E470E55-78C2-4657-8BA7-37C81B013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699" y="1974575"/>
            <a:ext cx="4716117" cy="4068416"/>
          </a:xfrm>
        </p:spPr>
        <p:txBody>
          <a:bodyPr>
            <a:normAutofit fontScale="85000" lnSpcReduction="20000"/>
          </a:bodyPr>
          <a:lstStyle/>
          <a:p>
            <a:pPr algn="l"/>
            <a:endParaRPr lang="en-US" sz="2000" b="1" dirty="0">
              <a:solidFill>
                <a:srgbClr val="BFBFBF"/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  <a:p>
            <a:pPr algn="l"/>
            <a:r>
              <a:rPr lang="en-US" sz="1900" dirty="0">
                <a:solidFill>
                  <a:srgbClr val="202124"/>
                </a:solidFill>
                <a:latin typeface="inherit"/>
              </a:rPr>
              <a:t>[</a:t>
            </a:r>
            <a:r>
              <a:rPr lang="pt-BR" sz="1900" dirty="0">
                <a:solidFill>
                  <a:srgbClr val="202124"/>
                </a:solidFill>
                <a:latin typeface="inherit"/>
              </a:rPr>
              <a:t>História</a:t>
            </a:r>
            <a:r>
              <a:rPr lang="pt-BR" altLang="pt-BR" sz="1900" dirty="0">
                <a:solidFill>
                  <a:srgbClr val="202124"/>
                </a:solidFill>
                <a:latin typeface="inherit"/>
              </a:rPr>
              <a:t>] “</a:t>
            </a:r>
            <a:r>
              <a:rPr lang="pt-BR" sz="1900" dirty="0">
                <a:solidFill>
                  <a:srgbClr val="202124"/>
                </a:solidFill>
                <a:latin typeface="inherit"/>
              </a:rPr>
              <a:t>As novas fontes de energia do motor a vapor à eletricidade e aos combustíveis fósseis e até mesmo à energia nuclear, visto que a geração e distribuição de energia foi o elemento principal da baseada sociedade industrial”. (Melvin </a:t>
            </a:r>
            <a:r>
              <a:rPr lang="pt-BR" sz="1900" dirty="0" err="1">
                <a:solidFill>
                  <a:srgbClr val="202124"/>
                </a:solidFill>
                <a:latin typeface="inherit"/>
              </a:rPr>
              <a:t>Kranzberg</a:t>
            </a:r>
            <a:r>
              <a:rPr lang="pt-BR" sz="1900" dirty="0">
                <a:solidFill>
                  <a:srgbClr val="202124"/>
                </a:solidFill>
                <a:latin typeface="inherit"/>
              </a:rPr>
              <a:t> e Carroll </a:t>
            </a:r>
            <a:r>
              <a:rPr lang="pt-BR" sz="1900" dirty="0" err="1">
                <a:solidFill>
                  <a:srgbClr val="202124"/>
                </a:solidFill>
                <a:latin typeface="inherit"/>
              </a:rPr>
              <a:t>Pursell</a:t>
            </a:r>
            <a:r>
              <a:rPr lang="pt-BR" sz="1900" dirty="0">
                <a:solidFill>
                  <a:srgbClr val="202124"/>
                </a:solidFill>
                <a:latin typeface="inherit"/>
              </a:rPr>
              <a:t> em </a:t>
            </a:r>
            <a:r>
              <a:rPr lang="pt-BR" sz="1900" dirty="0" err="1">
                <a:solidFill>
                  <a:srgbClr val="202124"/>
                </a:solidFill>
                <a:latin typeface="inherit"/>
              </a:rPr>
              <a:t>Castells</a:t>
            </a:r>
            <a:r>
              <a:rPr lang="pt-BR" sz="1900" dirty="0">
                <a:solidFill>
                  <a:srgbClr val="202124"/>
                </a:solidFill>
                <a:latin typeface="inherit"/>
              </a:rPr>
              <a:t>) </a:t>
            </a:r>
            <a:endParaRPr lang="en-US" sz="1900" dirty="0">
              <a:solidFill>
                <a:srgbClr val="202124"/>
              </a:solidFill>
              <a:latin typeface="inherit"/>
            </a:endParaRPr>
          </a:p>
          <a:p>
            <a:pPr algn="l"/>
            <a:r>
              <a:rPr lang="en-US" sz="2000" dirty="0">
                <a:solidFill>
                  <a:srgbClr val="FF0000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1. </a:t>
            </a:r>
            <a:r>
              <a:rPr lang="pt-BR" sz="1900" dirty="0">
                <a:solidFill>
                  <a:srgbClr val="202124"/>
                </a:solidFill>
                <a:latin typeface="inherit"/>
              </a:rPr>
              <a:t>“De fato, laboratório de P&amp;D apareceram pela primeira vez na indústria química alemão nas últimas décadas do século XIX” (Harvey, 1990 em </a:t>
            </a:r>
            <a:r>
              <a:rPr lang="pt-BR" sz="1900" dirty="0" err="1">
                <a:solidFill>
                  <a:srgbClr val="202124"/>
                </a:solidFill>
                <a:latin typeface="inherit"/>
              </a:rPr>
              <a:t>Castells</a:t>
            </a:r>
            <a:r>
              <a:rPr lang="pt-BR" sz="1900" dirty="0">
                <a:solidFill>
                  <a:srgbClr val="202124"/>
                </a:solidFill>
                <a:latin typeface="inherit"/>
              </a:rPr>
              <a:t>)</a:t>
            </a:r>
            <a:endParaRPr lang="en-US" sz="1900" dirty="0">
              <a:solidFill>
                <a:srgbClr val="202124"/>
              </a:solidFill>
              <a:latin typeface="inherit"/>
            </a:endParaRPr>
          </a:p>
          <a:p>
            <a:pPr algn="l"/>
            <a:r>
              <a:rPr lang="en-US" sz="2000" dirty="0">
                <a:solidFill>
                  <a:srgbClr val="FF0000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2.</a:t>
            </a:r>
            <a:r>
              <a:rPr lang="pt-PT" altLang="pt-BR" sz="20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pt-BR" altLang="pt-BR" sz="1900" dirty="0">
                <a:solidFill>
                  <a:srgbClr val="202124"/>
                </a:solidFill>
                <a:latin typeface="inherit"/>
              </a:rPr>
              <a:t>A 2ª. Revolução Industrial “é caracterizada pelo papel decisivo da ciência em promover a inovação.” (</a:t>
            </a:r>
            <a:r>
              <a:rPr lang="pt-BR" altLang="pt-BR" sz="1900" dirty="0" err="1">
                <a:solidFill>
                  <a:srgbClr val="202124"/>
                </a:solidFill>
                <a:latin typeface="inherit"/>
              </a:rPr>
              <a:t>Castells</a:t>
            </a:r>
            <a:r>
              <a:rPr lang="pt-BR" altLang="pt-BR" sz="1900" dirty="0">
                <a:solidFill>
                  <a:srgbClr val="202124"/>
                </a:solidFill>
                <a:latin typeface="inherit"/>
              </a:rPr>
              <a:t>, p. 69)</a:t>
            </a:r>
            <a:endParaRPr lang="en-US" sz="2100" dirty="0">
              <a:solidFill>
                <a:srgbClr val="202124"/>
              </a:solidFill>
              <a:latin typeface="inherit"/>
            </a:endParaRPr>
          </a:p>
          <a:p>
            <a:pPr algn="l"/>
            <a:r>
              <a:rPr lang="en-US" sz="2000" dirty="0">
                <a:solidFill>
                  <a:srgbClr val="FF0000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3. </a:t>
            </a:r>
            <a:r>
              <a:rPr lang="pt-BR" sz="1900" dirty="0">
                <a:solidFill>
                  <a:srgbClr val="202124"/>
                </a:solidFill>
                <a:latin typeface="inherit"/>
              </a:rPr>
              <a:t>Hall e Preston, ao analisarem a mudança geográfica da inovação tecnológica entre 1846 e 2003 (?), mostram que importantes </a:t>
            </a:r>
            <a:r>
              <a:rPr lang="pt-BR" sz="1900" i="1" dirty="0">
                <a:solidFill>
                  <a:srgbClr val="202124"/>
                </a:solidFill>
                <a:latin typeface="inherit"/>
              </a:rPr>
              <a:t>locais</a:t>
            </a:r>
            <a:r>
              <a:rPr lang="pt-BR" sz="1900" dirty="0">
                <a:solidFill>
                  <a:srgbClr val="202124"/>
                </a:solidFill>
                <a:latin typeface="inherit"/>
              </a:rPr>
              <a:t> de inovação das quais Berlim, Nova York e Boston são como “centros mundiais de alta tecnologia entre 1880 e 1914.” (Hall e Preston em </a:t>
            </a:r>
            <a:r>
              <a:rPr lang="pt-BR" sz="1900" dirty="0" err="1">
                <a:solidFill>
                  <a:srgbClr val="202124"/>
                </a:solidFill>
                <a:latin typeface="inherit"/>
              </a:rPr>
              <a:t>Castells</a:t>
            </a:r>
            <a:r>
              <a:rPr lang="pt-BR" sz="1900" dirty="0">
                <a:solidFill>
                  <a:srgbClr val="202124"/>
                </a:solidFill>
                <a:latin typeface="inherit"/>
              </a:rPr>
              <a:t>)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D991E41D-5CD2-40DE-AC4F-37319A482416}"/>
              </a:ext>
            </a:extLst>
          </p:cNvPr>
          <p:cNvSpPr txBox="1">
            <a:spLocks/>
          </p:cNvSpPr>
          <p:nvPr/>
        </p:nvSpPr>
        <p:spPr>
          <a:xfrm>
            <a:off x="5627634" y="1167139"/>
            <a:ext cx="5234358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r>
              <a:rPr lang="pt-BR" altLang="pt-BR" sz="1900" dirty="0"/>
              <a:t>“Porém, a segunda Revolução Industrial, mais dependente de novos conhecimentos científicos, mudou o centro de gravidade para os EUA e a Alemanha, onde ocorreu a maior parte dos desenvolvimentos em produtos químico, eletricidade e telefonia.” (Johnston, 1991) </a:t>
            </a:r>
            <a:endParaRPr lang="en-US" sz="1900" b="1" dirty="0">
              <a:solidFill>
                <a:srgbClr val="BFBFBF"/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  <a:p>
            <a:pPr lvl="0" algn="r">
              <a:spcBef>
                <a:spcPct val="20000"/>
              </a:spcBef>
            </a:pPr>
            <a:r>
              <a:rPr lang="en-US" sz="1297" b="1" i="1" dirty="0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Fonte: </a:t>
            </a:r>
            <a:r>
              <a:rPr lang="en-US" sz="1297" b="1" i="1" u="sng" dirty="0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  <a:hlinkClick r:id="rId2"/>
              </a:rPr>
              <a:t>Manuel Castells</a:t>
            </a:r>
            <a:r>
              <a:rPr lang="en-US" sz="1297" b="1" i="1" dirty="0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, A </a:t>
            </a:r>
            <a:r>
              <a:rPr lang="en-US" sz="1297" b="1" i="1" dirty="0" err="1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sociedade</a:t>
            </a:r>
            <a:r>
              <a:rPr lang="en-US" sz="1297" b="1" i="1" dirty="0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 </a:t>
            </a:r>
            <a:r>
              <a:rPr lang="en-US" sz="1297" b="1" i="1" dirty="0" err="1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em</a:t>
            </a:r>
            <a:r>
              <a:rPr lang="en-US" sz="1297" b="1" i="1" dirty="0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 Rede. </a:t>
            </a:r>
            <a:r>
              <a:rPr lang="en-US" sz="2000" b="1" dirty="0">
                <a:solidFill>
                  <a:srgbClr val="BFBFB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 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FB884537-694A-480F-BCB4-A19F9C311B11}"/>
              </a:ext>
            </a:extLst>
          </p:cNvPr>
          <p:cNvSpPr txBox="1"/>
          <p:nvPr/>
        </p:nvSpPr>
        <p:spPr>
          <a:xfrm>
            <a:off x="266699" y="1037822"/>
            <a:ext cx="4716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/>
              <a:t>Segunda Revolução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4A831E9F-48AF-400A-82F7-BF258C6D0A79}"/>
              </a:ext>
            </a:extLst>
          </p:cNvPr>
          <p:cNvSpPr txBox="1"/>
          <p:nvPr/>
        </p:nvSpPr>
        <p:spPr>
          <a:xfrm>
            <a:off x="5344548" y="4417006"/>
            <a:ext cx="58005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Segunda revolução industrial e  a informação </a:t>
            </a:r>
          </a:p>
        </p:txBody>
      </p:sp>
    </p:spTree>
    <p:extLst>
      <p:ext uri="{BB962C8B-B14F-4D97-AF65-F5344CB8AC3E}">
        <p14:creationId xmlns:p14="http://schemas.microsoft.com/office/powerpoint/2010/main" val="396191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609600" y="182880"/>
            <a:ext cx="10972800" cy="502920"/>
          </a:xfrm>
          <a:prstGeom prst="rect">
            <a:avLst/>
          </a:prstGeom>
          <a:solidFill>
            <a:srgbClr val="FF0000"/>
          </a:solidFill>
        </p:spPr>
        <p:txBody>
          <a:bodyPr vert="horz" lIns="109728" tIns="54864" rIns="109728" bIns="54864" rtlCol="0">
            <a:normAutofit/>
          </a:bodyPr>
          <a:lstStyle/>
          <a:p>
            <a:pPr defTabSz="548640">
              <a:spcBef>
                <a:spcPct val="20000"/>
              </a:spcBef>
            </a:pPr>
            <a:r>
              <a:rPr lang="en-US" sz="2400" b="1" dirty="0">
                <a:solidFill>
                  <a:srgbClr val="FFFFF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Aula 2 - Redes				</a:t>
            </a:r>
            <a:r>
              <a:rPr lang="en-US" sz="1920" dirty="0">
                <a:solidFill>
                  <a:srgbClr val="FFFFFF"/>
                </a:solidFill>
                <a:latin typeface="Calibri"/>
              </a:rPr>
              <a:t>As </a:t>
            </a:r>
            <a:r>
              <a:rPr lang="en-US" sz="1920" dirty="0" err="1">
                <a:solidFill>
                  <a:srgbClr val="FFFFFF"/>
                </a:solidFill>
                <a:latin typeface="Calibri"/>
              </a:rPr>
              <a:t>Revoluções</a:t>
            </a:r>
            <a:r>
              <a:rPr lang="en-US" sz="1920" dirty="0">
                <a:solidFill>
                  <a:srgbClr val="FFFFFF"/>
                </a:solidFill>
                <a:latin typeface="Calibri"/>
              </a:rPr>
              <a:t> da </a:t>
            </a:r>
            <a:r>
              <a:rPr lang="en-US" sz="1920" dirty="0" err="1">
                <a:solidFill>
                  <a:srgbClr val="FFFFFF"/>
                </a:solidFill>
                <a:latin typeface="Calibri"/>
              </a:rPr>
              <a:t>Informação</a:t>
            </a:r>
            <a:endParaRPr lang="en-US" sz="1920" dirty="0">
              <a:solidFill>
                <a:srgbClr val="FFFFFF"/>
              </a:solidFill>
              <a:latin typeface="Calibri"/>
            </a:endParaRPr>
          </a:p>
          <a:p>
            <a:pPr defTabSz="548640">
              <a:spcBef>
                <a:spcPct val="20000"/>
              </a:spcBef>
            </a:pPr>
            <a:endParaRPr lang="en-US" sz="1920" dirty="0">
              <a:solidFill>
                <a:srgbClr val="FFFFFF"/>
              </a:solidFill>
              <a:latin typeface="Calibri"/>
            </a:endParaRPr>
          </a:p>
          <a:p>
            <a:pPr defTabSz="548640">
              <a:spcBef>
                <a:spcPct val="20000"/>
              </a:spcBef>
            </a:pPr>
            <a:endParaRPr lang="en-US" sz="1920" b="1" dirty="0">
              <a:solidFill>
                <a:prstClr val="white">
                  <a:lumMod val="85000"/>
                </a:prstClr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473440" y="6479880"/>
            <a:ext cx="3108960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548640"/>
            <a:r>
              <a:rPr lang="en-US" sz="1080" b="1" dirty="0">
                <a:solidFill>
                  <a:prstClr val="white">
                    <a:lumMod val="65000"/>
                  </a:prst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Marcos L. </a:t>
            </a:r>
            <a:r>
              <a:rPr lang="en-US" sz="1080" b="1" dirty="0" err="1">
                <a:solidFill>
                  <a:prstClr val="white">
                    <a:lumMod val="65000"/>
                  </a:prst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Mucheroni</a:t>
            </a:r>
            <a:r>
              <a:rPr lang="en-US" sz="1080" b="1" dirty="0">
                <a:solidFill>
                  <a:prstClr val="white">
                    <a:lumMod val="65000"/>
                  </a:prst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 – Redes </a:t>
            </a:r>
            <a:r>
              <a:rPr lang="en-US" sz="1080" b="1" dirty="0" err="1">
                <a:solidFill>
                  <a:prstClr val="white">
                    <a:lumMod val="65000"/>
                  </a:prst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Eletronicas</a:t>
            </a:r>
            <a:endParaRPr lang="en-US" sz="720" i="1" dirty="0">
              <a:solidFill>
                <a:prstClr val="white">
                  <a:lumMod val="65000"/>
                </a:prstClr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 flipH="1">
            <a:off x="3992881" y="182881"/>
            <a:ext cx="54863" cy="502920"/>
          </a:xfrm>
          <a:prstGeom prst="rect">
            <a:avLst/>
          </a:prstGeom>
          <a:solidFill>
            <a:schemeClr val="bg1"/>
          </a:solidFill>
        </p:spPr>
        <p:txBody>
          <a:bodyPr vert="horz" lIns="109728" tIns="54864" rIns="109728" bIns="54864" rtlCol="0">
            <a:normAutofit/>
          </a:bodyPr>
          <a:lstStyle/>
          <a:p>
            <a:pPr defTabSz="548640">
              <a:spcBef>
                <a:spcPct val="20000"/>
              </a:spcBef>
            </a:pPr>
            <a:endParaRPr lang="en-US" sz="1920" b="1" dirty="0">
              <a:solidFill>
                <a:prstClr val="white"/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0E470E55-78C2-4657-8BA7-37C81B013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699" y="1745708"/>
            <a:ext cx="4784109" cy="4297283"/>
          </a:xfrm>
        </p:spPr>
        <p:txBody>
          <a:bodyPr>
            <a:normAutofit fontScale="85000" lnSpcReduction="20000"/>
          </a:bodyPr>
          <a:lstStyle/>
          <a:p>
            <a:pPr algn="l"/>
            <a:endParaRPr lang="en-US" sz="2000" b="1" dirty="0">
              <a:solidFill>
                <a:srgbClr val="BFBFBF"/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  <a:p>
            <a:pPr algn="l"/>
            <a:r>
              <a:rPr lang="en-US" sz="1900" dirty="0">
                <a:solidFill>
                  <a:srgbClr val="202124"/>
                </a:solidFill>
                <a:latin typeface="inherit"/>
              </a:rPr>
              <a:t>[</a:t>
            </a:r>
            <a:r>
              <a:rPr lang="pt-BR" sz="1900" dirty="0">
                <a:solidFill>
                  <a:srgbClr val="202124"/>
                </a:solidFill>
                <a:latin typeface="inherit"/>
              </a:rPr>
              <a:t>História</a:t>
            </a:r>
            <a:r>
              <a:rPr lang="pt-BR" altLang="pt-BR" sz="1900" dirty="0">
                <a:solidFill>
                  <a:srgbClr val="202124"/>
                </a:solidFill>
                <a:latin typeface="inherit"/>
              </a:rPr>
              <a:t>] </a:t>
            </a:r>
            <a:r>
              <a:rPr lang="pt-BR" sz="1900" dirty="0">
                <a:solidFill>
                  <a:srgbClr val="202124"/>
                </a:solidFill>
                <a:latin typeface="inherit"/>
              </a:rPr>
              <a:t>A tecnologia da informação é para esta revolução o que as novas fontes de energia foram para as revoluções industriais sucessivas [1a. e 2a.], do motor a vapor à eletricidade, aos combustíveis fósseis e até mesmo à energia nuclear, visto que a geração e distribuição de energia foi o elemento principal da baseada sociedade industrial. ”. (Melvin </a:t>
            </a:r>
            <a:r>
              <a:rPr lang="pt-BR" sz="1900" dirty="0" err="1">
                <a:solidFill>
                  <a:srgbClr val="202124"/>
                </a:solidFill>
                <a:latin typeface="inherit"/>
              </a:rPr>
              <a:t>Kranzberg</a:t>
            </a:r>
            <a:r>
              <a:rPr lang="pt-BR" sz="1900" dirty="0">
                <a:solidFill>
                  <a:srgbClr val="202124"/>
                </a:solidFill>
                <a:latin typeface="inherit"/>
              </a:rPr>
              <a:t> e Carroll </a:t>
            </a:r>
            <a:r>
              <a:rPr lang="pt-BR" sz="1900" dirty="0" err="1">
                <a:solidFill>
                  <a:srgbClr val="202124"/>
                </a:solidFill>
                <a:latin typeface="inherit"/>
              </a:rPr>
              <a:t>Pursell</a:t>
            </a:r>
            <a:r>
              <a:rPr lang="pt-BR" sz="1900" dirty="0">
                <a:solidFill>
                  <a:srgbClr val="202124"/>
                </a:solidFill>
                <a:latin typeface="inherit"/>
              </a:rPr>
              <a:t>) </a:t>
            </a:r>
            <a:endParaRPr lang="en-US" sz="1900" dirty="0">
              <a:solidFill>
                <a:srgbClr val="202124"/>
              </a:solidFill>
              <a:latin typeface="inherit"/>
            </a:endParaRPr>
          </a:p>
          <a:p>
            <a:pPr algn="l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1. </a:t>
            </a:r>
            <a:r>
              <a:rPr lang="pt-BR" sz="1900" dirty="0">
                <a:solidFill>
                  <a:srgbClr val="202124"/>
                </a:solidFill>
                <a:latin typeface="inherit"/>
              </a:rPr>
              <a:t>“</a:t>
            </a:r>
            <a:r>
              <a:rPr lang="pt-BR" altLang="pt-BR" sz="1900" dirty="0"/>
              <a:t>O que caracteriza a atual revolução tecnológica não é a centralidade de conhecimentos e informação, mas a aplicação desse conhecimentos e dessa informação para a geração de conhecimentos e dispositivos de processamento/comunicação da informação, em ciclo de realimentação cumulativo </a:t>
            </a:r>
            <a:r>
              <a:rPr lang="pt-BR" altLang="pt-BR" sz="1900" dirty="0" err="1"/>
              <a:t>enre</a:t>
            </a:r>
            <a:r>
              <a:rPr lang="pt-BR" altLang="pt-BR" sz="1900" dirty="0"/>
              <a:t> a inovação e seu uso.”  (</a:t>
            </a:r>
            <a:r>
              <a:rPr lang="pt-BR" altLang="pt-BR" sz="1900" dirty="0" err="1"/>
              <a:t>Hinrichs</a:t>
            </a:r>
            <a:r>
              <a:rPr lang="pt-BR" altLang="pt-BR" sz="1900" dirty="0"/>
              <a:t> et al., 1991)</a:t>
            </a:r>
            <a:endParaRPr lang="en-US" sz="1900" b="1" dirty="0">
              <a:solidFill>
                <a:srgbClr val="BFBFBF"/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  <a:p>
            <a:pPr algn="l"/>
            <a:r>
              <a:rPr lang="en-US" sz="2000" dirty="0">
                <a:solidFill>
                  <a:srgbClr val="FF0000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2.</a:t>
            </a:r>
            <a:r>
              <a:rPr lang="pt-PT" altLang="pt-BR" sz="20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pt-BR" altLang="pt-BR" sz="1900" dirty="0">
                <a:solidFill>
                  <a:srgbClr val="202124"/>
                </a:solidFill>
                <a:latin typeface="inherit"/>
              </a:rPr>
              <a:t>A 3ª. Revolução Industrial “... O progresso da inovação tecnológica baseou-se em aprender </a:t>
            </a:r>
            <a:r>
              <a:rPr lang="pt-BR" altLang="pt-BR" sz="1900" i="1" dirty="0">
                <a:solidFill>
                  <a:srgbClr val="202124"/>
                </a:solidFill>
                <a:latin typeface="inherit"/>
              </a:rPr>
              <a:t>usando</a:t>
            </a:r>
            <a:r>
              <a:rPr lang="pt-BR" altLang="pt-BR" sz="1900" dirty="0">
                <a:solidFill>
                  <a:srgbClr val="202124"/>
                </a:solidFill>
                <a:latin typeface="inherit"/>
              </a:rPr>
              <a:t>, de acordo com a terminologia de </a:t>
            </a:r>
            <a:r>
              <a:rPr lang="pt-BR" altLang="pt-BR" sz="1900">
                <a:solidFill>
                  <a:srgbClr val="202124"/>
                </a:solidFill>
                <a:latin typeface="inherit"/>
              </a:rPr>
              <a:t>Rosenberg</a:t>
            </a:r>
            <a:r>
              <a:rPr lang="pt-BR" altLang="pt-BR" sz="1900" smtClean="0">
                <a:solidFill>
                  <a:srgbClr val="202124"/>
                </a:solidFill>
                <a:latin typeface="inherit"/>
              </a:rPr>
              <a:t>.” </a:t>
            </a:r>
            <a:r>
              <a:rPr lang="pt-BR" altLang="pt-BR" sz="1900" dirty="0">
                <a:solidFill>
                  <a:srgbClr val="202124"/>
                </a:solidFill>
                <a:latin typeface="inherit"/>
              </a:rPr>
              <a:t>(</a:t>
            </a:r>
            <a:r>
              <a:rPr lang="pt-BR" altLang="pt-BR" sz="1900" dirty="0" err="1">
                <a:solidFill>
                  <a:srgbClr val="202124"/>
                </a:solidFill>
                <a:latin typeface="inherit"/>
              </a:rPr>
              <a:t>Silvestri</a:t>
            </a:r>
            <a:r>
              <a:rPr lang="pt-BR" altLang="pt-BR" sz="1900" dirty="0">
                <a:solidFill>
                  <a:srgbClr val="202124"/>
                </a:solidFill>
                <a:latin typeface="inherit"/>
              </a:rPr>
              <a:t>, 1993)</a:t>
            </a:r>
            <a:endParaRPr lang="en-US" sz="2100" dirty="0">
              <a:solidFill>
                <a:srgbClr val="202124"/>
              </a:solidFill>
              <a:latin typeface="inherit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FB884537-694A-480F-BCB4-A19F9C311B11}"/>
              </a:ext>
            </a:extLst>
          </p:cNvPr>
          <p:cNvSpPr txBox="1"/>
          <p:nvPr/>
        </p:nvSpPr>
        <p:spPr>
          <a:xfrm>
            <a:off x="266699" y="1037822"/>
            <a:ext cx="4716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/>
              <a:t>Terceira Revolução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4A831E9F-48AF-400A-82F7-BF258C6D0A79}"/>
              </a:ext>
            </a:extLst>
          </p:cNvPr>
          <p:cNvSpPr txBox="1"/>
          <p:nvPr/>
        </p:nvSpPr>
        <p:spPr>
          <a:xfrm>
            <a:off x="5344548" y="4417006"/>
            <a:ext cx="58005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Terceira revolução industrial e  informação 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xmlns="" id="{DD51C1A5-EC13-4C32-9C13-06FFF2886097}"/>
              </a:ext>
            </a:extLst>
          </p:cNvPr>
          <p:cNvSpPr txBox="1">
            <a:spLocks/>
          </p:cNvSpPr>
          <p:nvPr/>
        </p:nvSpPr>
        <p:spPr>
          <a:xfrm>
            <a:off x="5412541" y="1140406"/>
            <a:ext cx="4874424" cy="3276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spcBef>
                <a:spcPct val="20000"/>
              </a:spcBef>
            </a:pPr>
            <a:r>
              <a:rPr lang="pt-BR" altLang="pt-BR" sz="1900" dirty="0"/>
              <a:t>“Devido a sua penetrabilidade em todas as esferas da atividade humana, a revolução da tecnologia da informação será meu ponto inicial para analisar a complexidade da nova economia, sociedade e cultura m formação. Essa opção metodológica não sugere que novas formas e processos sociais surgem em consequência da transformação tecnológica. É claro que a tecnologia não determina a sociedade.” </a:t>
            </a:r>
            <a:endParaRPr lang="en-US" sz="1900" b="1" dirty="0">
              <a:solidFill>
                <a:srgbClr val="BFBFBF"/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  <a:p>
            <a:pPr lvl="0" algn="r">
              <a:spcBef>
                <a:spcPct val="20000"/>
              </a:spcBef>
            </a:pPr>
            <a:r>
              <a:rPr lang="en-US" sz="1297" b="1" i="1" dirty="0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Fonte: </a:t>
            </a:r>
            <a:r>
              <a:rPr lang="en-US" sz="1297" b="1" i="1" u="sng" dirty="0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  <a:hlinkClick r:id="rId2"/>
              </a:rPr>
              <a:t>Manuel Castells</a:t>
            </a:r>
            <a:r>
              <a:rPr lang="en-US" sz="1297" b="1" i="1" dirty="0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, A </a:t>
            </a:r>
            <a:r>
              <a:rPr lang="en-US" sz="1297" b="1" i="1" dirty="0" err="1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sociedade</a:t>
            </a:r>
            <a:r>
              <a:rPr lang="en-US" sz="1297" b="1" i="1" dirty="0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 </a:t>
            </a:r>
            <a:r>
              <a:rPr lang="en-US" sz="1297" b="1" i="1" dirty="0" err="1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em</a:t>
            </a:r>
            <a:r>
              <a:rPr lang="en-US" sz="1297" b="1" i="1" dirty="0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 Rede. </a:t>
            </a:r>
            <a:r>
              <a:rPr lang="en-US" sz="2000" b="1" dirty="0">
                <a:solidFill>
                  <a:srgbClr val="BFBFB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9518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609600" y="182880"/>
            <a:ext cx="10972800" cy="502920"/>
          </a:xfrm>
          <a:prstGeom prst="rect">
            <a:avLst/>
          </a:prstGeom>
          <a:solidFill>
            <a:srgbClr val="FF0000"/>
          </a:solidFill>
        </p:spPr>
        <p:txBody>
          <a:bodyPr vert="horz" lIns="109728" tIns="54864" rIns="109728" bIns="54864" rtlCol="0">
            <a:normAutofit/>
          </a:bodyPr>
          <a:lstStyle/>
          <a:p>
            <a:pPr defTabSz="548640">
              <a:spcBef>
                <a:spcPct val="20000"/>
              </a:spcBef>
            </a:pPr>
            <a:r>
              <a:rPr lang="en-US" sz="2400" b="1" dirty="0">
                <a:solidFill>
                  <a:srgbClr val="FFFFF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Aula 2 - Redes				</a:t>
            </a:r>
            <a:r>
              <a:rPr lang="en-US" sz="1920" b="1" dirty="0">
                <a:solidFill>
                  <a:srgbClr val="FFFFFF"/>
                </a:solidFill>
                <a:latin typeface="Calibri"/>
                <a:ea typeface="Helvetica" pitchFamily="36" charset="0"/>
                <a:cs typeface="Helvetica" pitchFamily="36" charset="0"/>
              </a:rPr>
              <a:t>Uma </a:t>
            </a:r>
            <a:r>
              <a:rPr lang="en-US" sz="1920" b="1" dirty="0" err="1">
                <a:solidFill>
                  <a:srgbClr val="FFFFFF"/>
                </a:solidFill>
                <a:latin typeface="Calibri"/>
                <a:ea typeface="Helvetica" pitchFamily="36" charset="0"/>
                <a:cs typeface="Helvetica" pitchFamily="36" charset="0"/>
              </a:rPr>
              <a:t>digressão</a:t>
            </a:r>
            <a:r>
              <a:rPr lang="en-US" sz="1920" b="1" dirty="0">
                <a:solidFill>
                  <a:srgbClr val="FFFFFF"/>
                </a:solidFill>
                <a:latin typeface="Calibri"/>
                <a:ea typeface="Helvetica" pitchFamily="36" charset="0"/>
                <a:cs typeface="Helvetica" pitchFamily="36" charset="0"/>
              </a:rPr>
              <a:t> o que </a:t>
            </a:r>
            <a:r>
              <a:rPr lang="en-US" sz="1920" b="1" dirty="0" err="1">
                <a:solidFill>
                  <a:srgbClr val="FFFFFF"/>
                </a:solidFill>
                <a:latin typeface="Calibri"/>
                <a:ea typeface="Helvetica" pitchFamily="36" charset="0"/>
                <a:cs typeface="Helvetica" pitchFamily="36" charset="0"/>
              </a:rPr>
              <a:t>estava</a:t>
            </a:r>
            <a:r>
              <a:rPr lang="en-US" sz="1920" b="1" dirty="0">
                <a:solidFill>
                  <a:srgbClr val="FFFFFF"/>
                </a:solidFill>
                <a:latin typeface="Calibri"/>
                <a:ea typeface="Helvetica" pitchFamily="36" charset="0"/>
                <a:cs typeface="Helvetica" pitchFamily="36" charset="0"/>
              </a:rPr>
              <a:t> </a:t>
            </a:r>
            <a:r>
              <a:rPr lang="en-US" sz="1920" b="1" dirty="0" err="1">
                <a:solidFill>
                  <a:srgbClr val="FFFFFF"/>
                </a:solidFill>
                <a:latin typeface="Calibri"/>
                <a:ea typeface="Helvetica" pitchFamily="36" charset="0"/>
                <a:cs typeface="Helvetica" pitchFamily="36" charset="0"/>
              </a:rPr>
              <a:t>na</a:t>
            </a:r>
            <a:r>
              <a:rPr lang="en-US" sz="1920" b="1" dirty="0">
                <a:solidFill>
                  <a:srgbClr val="FFFFFF"/>
                </a:solidFill>
                <a:latin typeface="Calibri"/>
                <a:ea typeface="Helvetica" pitchFamily="36" charset="0"/>
                <a:cs typeface="Helvetica" pitchFamily="36" charset="0"/>
              </a:rPr>
              <a:t> “</a:t>
            </a:r>
            <a:r>
              <a:rPr lang="en-US" sz="1920" b="1" dirty="0" err="1">
                <a:solidFill>
                  <a:srgbClr val="FFFFFF"/>
                </a:solidFill>
                <a:latin typeface="Calibri"/>
                <a:ea typeface="Helvetica" pitchFamily="36" charset="0"/>
                <a:cs typeface="Helvetica" pitchFamily="36" charset="0"/>
              </a:rPr>
              <a:t>origem</a:t>
            </a:r>
            <a:r>
              <a:rPr lang="en-US" sz="1920" b="1" dirty="0">
                <a:solidFill>
                  <a:srgbClr val="FFFFFF"/>
                </a:solidFill>
                <a:latin typeface="Calibri"/>
                <a:ea typeface="Helvetica" pitchFamily="36" charset="0"/>
                <a:cs typeface="Helvetica" pitchFamily="36" charset="0"/>
              </a:rPr>
              <a:t>” do </a:t>
            </a:r>
            <a:r>
              <a:rPr lang="en-US" sz="1920" b="1" dirty="0" err="1">
                <a:solidFill>
                  <a:srgbClr val="FFFFFF"/>
                </a:solidFill>
                <a:latin typeface="Calibri"/>
                <a:ea typeface="Helvetica" pitchFamily="36" charset="0"/>
                <a:cs typeface="Helvetica" pitchFamily="36" charset="0"/>
              </a:rPr>
              <a:t>computador</a:t>
            </a:r>
            <a:endParaRPr lang="en-US" sz="1920" dirty="0">
              <a:solidFill>
                <a:srgbClr val="FFFFFF"/>
              </a:solidFill>
              <a:latin typeface="Calibri"/>
            </a:endParaRPr>
          </a:p>
          <a:p>
            <a:pPr defTabSz="548640">
              <a:spcBef>
                <a:spcPct val="20000"/>
              </a:spcBef>
            </a:pPr>
            <a:endParaRPr lang="en-US" sz="1920" dirty="0">
              <a:solidFill>
                <a:srgbClr val="FFFFFF"/>
              </a:solidFill>
              <a:latin typeface="Calibri"/>
            </a:endParaRPr>
          </a:p>
          <a:p>
            <a:pPr defTabSz="548640">
              <a:spcBef>
                <a:spcPct val="20000"/>
              </a:spcBef>
            </a:pPr>
            <a:endParaRPr lang="en-US" sz="1920" b="1" dirty="0">
              <a:solidFill>
                <a:prstClr val="white">
                  <a:lumMod val="85000"/>
                </a:prstClr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473440" y="6479880"/>
            <a:ext cx="3108960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548640"/>
            <a:r>
              <a:rPr lang="en-US" sz="1080" b="1" dirty="0">
                <a:solidFill>
                  <a:prstClr val="white">
                    <a:lumMod val="65000"/>
                  </a:prst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Marcos L. </a:t>
            </a:r>
            <a:r>
              <a:rPr lang="en-US" sz="1080" b="1" dirty="0" err="1">
                <a:solidFill>
                  <a:prstClr val="white">
                    <a:lumMod val="65000"/>
                  </a:prst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Mucheroni</a:t>
            </a:r>
            <a:r>
              <a:rPr lang="en-US" sz="1080" b="1" dirty="0">
                <a:solidFill>
                  <a:prstClr val="white">
                    <a:lumMod val="65000"/>
                  </a:prst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 – Redes </a:t>
            </a:r>
            <a:r>
              <a:rPr lang="en-US" sz="1080" b="1" dirty="0" err="1">
                <a:solidFill>
                  <a:prstClr val="white">
                    <a:lumMod val="65000"/>
                  </a:prst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Eletronicas</a:t>
            </a:r>
            <a:endParaRPr lang="en-US" sz="720" i="1" dirty="0">
              <a:solidFill>
                <a:prstClr val="white">
                  <a:lumMod val="65000"/>
                </a:prstClr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 flipH="1">
            <a:off x="3992881" y="182881"/>
            <a:ext cx="54863" cy="502920"/>
          </a:xfrm>
          <a:prstGeom prst="rect">
            <a:avLst/>
          </a:prstGeom>
          <a:solidFill>
            <a:schemeClr val="bg1"/>
          </a:solidFill>
        </p:spPr>
        <p:txBody>
          <a:bodyPr vert="horz" lIns="109728" tIns="54864" rIns="109728" bIns="54864" rtlCol="0">
            <a:normAutofit/>
          </a:bodyPr>
          <a:lstStyle/>
          <a:p>
            <a:pPr defTabSz="548640">
              <a:spcBef>
                <a:spcPct val="20000"/>
              </a:spcBef>
            </a:pPr>
            <a:endParaRPr lang="en-US" sz="1920" b="1" dirty="0">
              <a:solidFill>
                <a:prstClr val="white"/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0E470E55-78C2-4657-8BA7-37C81B013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0636" y="1800548"/>
            <a:ext cx="4874424" cy="4382148"/>
          </a:xfrm>
        </p:spPr>
        <p:txBody>
          <a:bodyPr>
            <a:normAutofit fontScale="92500"/>
          </a:bodyPr>
          <a:lstStyle/>
          <a:p>
            <a:pPr algn="l"/>
            <a:endParaRPr lang="en-US" sz="2000" b="1" dirty="0">
              <a:solidFill>
                <a:srgbClr val="BFBFBF"/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  <a:p>
            <a:pPr algn="l"/>
            <a:r>
              <a:rPr lang="en-US" sz="2000" dirty="0">
                <a:solidFill>
                  <a:srgbClr val="202124"/>
                </a:solidFill>
                <a:latin typeface="inherit"/>
              </a:rPr>
              <a:t>[</a:t>
            </a:r>
            <a:r>
              <a:rPr lang="pt-BR" altLang="pt-BR" sz="2000" dirty="0">
                <a:solidFill>
                  <a:srgbClr val="202124"/>
                </a:solidFill>
                <a:latin typeface="inherit"/>
              </a:rPr>
              <a:t>tecnologias e meios] a linguagem é a primeira tecnologia humana </a:t>
            </a:r>
            <a:r>
              <a:rPr lang="pt-BR" altLang="pt-BR" sz="2000" dirty="0" err="1">
                <a:solidFill>
                  <a:srgbClr val="202124"/>
                </a:solidFill>
                <a:latin typeface="inherit"/>
              </a:rPr>
              <a:t>in-formação</a:t>
            </a:r>
            <a:r>
              <a:rPr lang="pt-BR" altLang="pt-BR" sz="2000" dirty="0">
                <a:solidFill>
                  <a:srgbClr val="202124"/>
                </a:solidFill>
                <a:latin typeface="inherit"/>
              </a:rPr>
              <a:t> (dentro) se comunica (fora) e cria linguagens.</a:t>
            </a:r>
            <a:endParaRPr lang="en-US" sz="2000" dirty="0">
              <a:solidFill>
                <a:srgbClr val="202124"/>
              </a:solidFill>
              <a:latin typeface="inherit"/>
            </a:endParaRPr>
          </a:p>
          <a:p>
            <a:pPr algn="l"/>
            <a:r>
              <a:rPr lang="en-US" sz="2000" dirty="0">
                <a:solidFill>
                  <a:srgbClr val="FF0000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1.</a:t>
            </a:r>
            <a:r>
              <a:rPr lang="pt-BR" sz="2000" dirty="0">
                <a:solidFill>
                  <a:srgbClr val="202124"/>
                </a:solidFill>
                <a:latin typeface="inherit"/>
              </a:rPr>
              <a:t>O rolo e depois livro (o códex) codifica a mensagem e a linguagem se torna código. </a:t>
            </a:r>
            <a:endParaRPr lang="en-US" sz="2000" dirty="0">
              <a:solidFill>
                <a:srgbClr val="202124"/>
              </a:solidFill>
              <a:latin typeface="inherit"/>
            </a:endParaRPr>
          </a:p>
          <a:p>
            <a:pPr algn="l"/>
            <a:r>
              <a:rPr lang="en-US" sz="2000" dirty="0">
                <a:solidFill>
                  <a:srgbClr val="FF0000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2.</a:t>
            </a:r>
            <a:r>
              <a:rPr lang="pt-PT" altLang="pt-BR" sz="20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pt-BR" altLang="pt-BR" sz="2000" dirty="0">
                <a:solidFill>
                  <a:srgbClr val="202124"/>
                </a:solidFill>
                <a:latin typeface="inherit"/>
              </a:rPr>
              <a:t>A mídia digital (0 e 1) torna o código um sinal que pode ser transmitido a distância.</a:t>
            </a:r>
            <a:endParaRPr lang="en-US" sz="2000" dirty="0">
              <a:solidFill>
                <a:schemeClr val="tx1"/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  <a:p>
            <a:pPr algn="l"/>
            <a:r>
              <a:rPr lang="en-US" sz="2000" dirty="0">
                <a:solidFill>
                  <a:srgbClr val="FF0000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3. </a:t>
            </a:r>
            <a:r>
              <a:rPr lang="pt-BR" sz="2000" dirty="0">
                <a:solidFill>
                  <a:srgbClr val="202124"/>
                </a:solidFill>
                <a:latin typeface="inherit"/>
              </a:rPr>
              <a:t>A distância (tele) torna a comunicação onipresente e abundante e permite a difusão em rede (eletrônica) através do “canal”: sinais elétricos, eletrônicos ou fotônicos. </a:t>
            </a:r>
            <a:r>
              <a:rPr lang="en-US" sz="2000" dirty="0">
                <a:solidFill>
                  <a:srgbClr val="202124"/>
                </a:solidFill>
                <a:latin typeface="inherit"/>
              </a:rPr>
              <a:t>		</a:t>
            </a:r>
            <a:r>
              <a:rPr lang="en-US" sz="1548" b="1" i="1" dirty="0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		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D991E41D-5CD2-40DE-AC4F-37319A482416}"/>
              </a:ext>
            </a:extLst>
          </p:cNvPr>
          <p:cNvSpPr txBox="1">
            <a:spLocks/>
          </p:cNvSpPr>
          <p:nvPr/>
        </p:nvSpPr>
        <p:spPr>
          <a:xfrm>
            <a:off x="5344547" y="1140405"/>
            <a:ext cx="5257602" cy="5031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defRPr/>
            </a:pPr>
            <a:r>
              <a:rPr lang="pt-BR" altLang="pt-BR" sz="2000" dirty="0"/>
              <a:t>Alain Turing: </a:t>
            </a:r>
            <a:r>
              <a:rPr lang="pt-BR" altLang="pt-BR" sz="2000" dirty="0">
                <a:solidFill>
                  <a:srgbClr val="FF0000"/>
                </a:solidFill>
              </a:rPr>
              <a:t>decodificar</a:t>
            </a:r>
            <a:r>
              <a:rPr lang="pt-BR" altLang="pt-BR" sz="2000" dirty="0"/>
              <a:t> a alemã Enigma</a:t>
            </a:r>
          </a:p>
          <a:p>
            <a:pPr>
              <a:defRPr/>
            </a:pPr>
            <a:r>
              <a:rPr lang="pt-BR" altLang="pt-BR" sz="2000" dirty="0"/>
              <a:t>Claude Shannon – codificar a Máquina X</a:t>
            </a:r>
          </a:p>
          <a:p>
            <a:pPr>
              <a:defRPr/>
            </a:pPr>
            <a:r>
              <a:rPr lang="pt-BR" altLang="pt-BR" sz="2000" dirty="0">
                <a:solidFill>
                  <a:srgbClr val="FF0000"/>
                </a:solidFill>
              </a:rPr>
              <a:t>codificar</a:t>
            </a:r>
            <a:r>
              <a:rPr lang="pt-BR" altLang="pt-BR" sz="2000" dirty="0"/>
              <a:t> as conversas Roosevelt x Churchill, projetos Secretos Lab. Bell nos intervalos – falam de K. Gödel.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2000" dirty="0"/>
              <a:t> </a:t>
            </a:r>
          </a:p>
          <a:p>
            <a:pPr>
              <a:buFont typeface="Wingdings" panose="05000000000000000000" pitchFamily="2" charset="2"/>
              <a:buNone/>
            </a:pPr>
            <a:endParaRPr lang="pt-BR" altLang="pt-BR" sz="2000" dirty="0"/>
          </a:p>
          <a:p>
            <a:pPr>
              <a:buFont typeface="Wingdings" panose="05000000000000000000" pitchFamily="2" charset="2"/>
              <a:buNone/>
            </a:pPr>
            <a:endParaRPr lang="pt-BR" altLang="pt-BR" sz="2000" dirty="0"/>
          </a:p>
          <a:p>
            <a:pPr>
              <a:buFont typeface="Wingdings" panose="05000000000000000000" pitchFamily="2" charset="2"/>
              <a:buNone/>
            </a:pPr>
            <a:endParaRPr lang="pt-BR" altLang="pt-BR" sz="2000" dirty="0"/>
          </a:p>
          <a:p>
            <a:pPr>
              <a:buFont typeface="Wingdings" panose="05000000000000000000" pitchFamily="2" charset="2"/>
              <a:buNone/>
            </a:pPr>
            <a:endParaRPr lang="de-DE" altLang="pt-BR" sz="2000" dirty="0"/>
          </a:p>
          <a:p>
            <a:pPr>
              <a:buFont typeface="Wingdings" panose="05000000000000000000" pitchFamily="2" charset="2"/>
              <a:buNone/>
            </a:pPr>
            <a:endParaRPr lang="de-DE" altLang="pt-BR" sz="2000" dirty="0"/>
          </a:p>
          <a:p>
            <a:pPr lvl="0" algn="r">
              <a:spcBef>
                <a:spcPct val="20000"/>
              </a:spcBef>
            </a:pPr>
            <a:endParaRPr lang="en-US" sz="1297" b="1" i="1" dirty="0">
              <a:solidFill>
                <a:schemeClr val="bg1">
                  <a:lumMod val="65000"/>
                </a:schemeClr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  <a:p>
            <a:pPr lvl="0" algn="r">
              <a:spcBef>
                <a:spcPct val="20000"/>
              </a:spcBef>
            </a:pPr>
            <a:endParaRPr lang="en-US" sz="1297" b="1" i="1" dirty="0">
              <a:solidFill>
                <a:schemeClr val="bg1">
                  <a:lumMod val="65000"/>
                </a:schemeClr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  <a:p>
            <a:pPr lvl="0">
              <a:spcBef>
                <a:spcPct val="20000"/>
              </a:spcBef>
            </a:pPr>
            <a:endParaRPr lang="en-US" sz="1200" b="1" i="1" u="sng" dirty="0">
              <a:solidFill>
                <a:schemeClr val="bg1">
                  <a:lumMod val="65000"/>
                </a:schemeClr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  <a:p>
            <a:pPr lvl="0">
              <a:spcBef>
                <a:spcPct val="20000"/>
              </a:spcBef>
            </a:pPr>
            <a:endParaRPr lang="en-US" sz="1200" b="1" i="1" u="sng" dirty="0">
              <a:solidFill>
                <a:schemeClr val="bg1">
                  <a:lumMod val="65000"/>
                </a:schemeClr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  <a:p>
            <a:pPr lvl="0">
              <a:spcBef>
                <a:spcPct val="20000"/>
              </a:spcBef>
            </a:pPr>
            <a:endParaRPr lang="en-US" sz="1200" b="1" i="1" u="sng" dirty="0">
              <a:solidFill>
                <a:schemeClr val="bg1">
                  <a:lumMod val="65000"/>
                </a:schemeClr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  <a:p>
            <a:pPr lvl="0">
              <a:spcBef>
                <a:spcPct val="20000"/>
              </a:spcBef>
            </a:pPr>
            <a:r>
              <a:rPr lang="en-US" sz="1200" b="1" i="1" u="sng" dirty="0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James </a:t>
            </a:r>
            <a:r>
              <a:rPr lang="en-US" sz="1200" b="1" i="1" u="sng" dirty="0" err="1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Gleick</a:t>
            </a:r>
            <a:r>
              <a:rPr lang="en-US" sz="1200" b="1" i="1" dirty="0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, </a:t>
            </a:r>
            <a:r>
              <a:rPr lang="en-US" sz="1200" b="1" i="1" dirty="0" err="1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Informação</a:t>
            </a:r>
            <a:r>
              <a:rPr lang="en-US" sz="1200" b="1" i="1" dirty="0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: </a:t>
            </a:r>
            <a:r>
              <a:rPr lang="en-US" sz="1200" b="1" i="1" err="1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uma</a:t>
            </a:r>
            <a:r>
              <a:rPr lang="en-US" sz="1200" b="1" i="1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 </a:t>
            </a:r>
            <a:r>
              <a:rPr lang="en-US" sz="1200" b="1" i="1" smtClean="0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teoria</a:t>
            </a:r>
            <a:r>
              <a:rPr lang="en-US" sz="1200" b="1" i="1" dirty="0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, </a:t>
            </a:r>
            <a:r>
              <a:rPr lang="en-US" sz="1200" b="1" i="1" dirty="0" err="1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uma</a:t>
            </a:r>
            <a:r>
              <a:rPr lang="en-US" sz="1200" b="1" i="1" dirty="0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 </a:t>
            </a:r>
            <a:r>
              <a:rPr lang="en-US" sz="1200" b="1" i="1" dirty="0" err="1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história</a:t>
            </a:r>
            <a:r>
              <a:rPr lang="en-US" sz="1200" b="1" i="1" dirty="0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, </a:t>
            </a:r>
            <a:r>
              <a:rPr lang="en-US" sz="1200" b="1" i="1" dirty="0" err="1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uma</a:t>
            </a:r>
            <a:r>
              <a:rPr lang="en-US" sz="1200" b="1" i="1" dirty="0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 </a:t>
            </a:r>
            <a:r>
              <a:rPr lang="en-US" sz="1200" b="1" i="1" dirty="0" err="1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enxurrada</a:t>
            </a:r>
            <a:r>
              <a:rPr lang="en-US" sz="1297" b="1" i="1" dirty="0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. </a:t>
            </a:r>
            <a:r>
              <a:rPr lang="en-US" sz="2000" b="1" dirty="0">
                <a:solidFill>
                  <a:srgbClr val="BFBFB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 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FB884537-694A-480F-BCB4-A19F9C311B11}"/>
              </a:ext>
            </a:extLst>
          </p:cNvPr>
          <p:cNvSpPr txBox="1"/>
          <p:nvPr/>
        </p:nvSpPr>
        <p:spPr>
          <a:xfrm>
            <a:off x="266699" y="685800"/>
            <a:ext cx="52576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/>
              <a:t>Informação: sinal e mensagem.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4A831E9F-48AF-400A-82F7-BF258C6D0A79}"/>
              </a:ext>
            </a:extLst>
          </p:cNvPr>
          <p:cNvSpPr txBox="1"/>
          <p:nvPr/>
        </p:nvSpPr>
        <p:spPr>
          <a:xfrm>
            <a:off x="5524301" y="5910542"/>
            <a:ext cx="6847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/>
              <a:t>O modelo de Shannon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C730E914-6FB6-4986-8E99-B0E166C20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2149" y="1137278"/>
            <a:ext cx="999831" cy="1426588"/>
          </a:xfrm>
          <a:prstGeom prst="rect">
            <a:avLst/>
          </a:prstGeom>
        </p:spPr>
      </p:pic>
      <p:sp>
        <p:nvSpPr>
          <p:cNvPr id="12" name="Retângulo de cantos arredondados 10">
            <a:extLst>
              <a:ext uri="{FF2B5EF4-FFF2-40B4-BE49-F238E27FC236}">
                <a16:creationId xmlns:a16="http://schemas.microsoft.com/office/drawing/2014/main" xmlns="" id="{79797A01-B77A-4BDB-BF91-12E79B8F99B6}"/>
              </a:ext>
            </a:extLst>
          </p:cNvPr>
          <p:cNvSpPr/>
          <p:nvPr/>
        </p:nvSpPr>
        <p:spPr>
          <a:xfrm>
            <a:off x="5344547" y="2710065"/>
            <a:ext cx="5063876" cy="1296049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698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solidFill>
                  <a:schemeClr val="tx1"/>
                </a:solidFill>
              </a:rPr>
              <a:t>” Aquilo que Marshall McLuhan  chamou de meio era para Shannon o canal, e o canal estava sujeito a um rigoroso tratamento matemático” (</a:t>
            </a:r>
            <a:r>
              <a:rPr lang="pt-BR" sz="2000" dirty="0" err="1">
                <a:solidFill>
                  <a:schemeClr val="tx1"/>
                </a:solidFill>
              </a:rPr>
              <a:t>Gleick</a:t>
            </a:r>
            <a:r>
              <a:rPr lang="pt-BR" sz="2000" dirty="0">
                <a:solidFill>
                  <a:schemeClr val="tx1"/>
                </a:solidFill>
              </a:rPr>
              <a:t>, 2013, p. 272).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BF3186FD-D6DE-4AA5-9702-F387AF5B01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8093" y="4049040"/>
            <a:ext cx="4427298" cy="181437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F35B9925-EE19-43C8-9068-5D3CB9DDB6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618" y="5741113"/>
            <a:ext cx="4204122" cy="1079058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F2F96723-FFAC-4EAD-B7FD-C05E3386D3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9437" y="6280642"/>
            <a:ext cx="5596613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9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3584</Words>
  <Application>Microsoft Office PowerPoint</Application>
  <PresentationFormat>Widescreen</PresentationFormat>
  <Paragraphs>293</Paragraphs>
  <Slides>31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9" baseType="lpstr">
      <vt:lpstr>Arial</vt:lpstr>
      <vt:lpstr>Arial Black</vt:lpstr>
      <vt:lpstr>Calibri</vt:lpstr>
      <vt:lpstr>Calibri Light</vt:lpstr>
      <vt:lpstr>Helvetica</vt:lpstr>
      <vt:lpstr>inherit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Midias: Blogs, microblogs e reels</vt:lpstr>
      <vt:lpstr>Apresentação do PowerPoint</vt:lpstr>
      <vt:lpstr>Apresentação do PowerPoint</vt:lpstr>
      <vt:lpstr>Apresentação do PowerPoint</vt:lpstr>
      <vt:lpstr>Midias: Blogs, microblogs e reels</vt:lpstr>
      <vt:lpstr>Apresentação do PowerPoint</vt:lpstr>
      <vt:lpstr>Apresentação do PowerPoint</vt:lpstr>
      <vt:lpstr>Algumas análises: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W10</dc:creator>
  <cp:lastModifiedBy>marcos</cp:lastModifiedBy>
  <cp:revision>49</cp:revision>
  <dcterms:created xsi:type="dcterms:W3CDTF">2023-08-13T12:50:11Z</dcterms:created>
  <dcterms:modified xsi:type="dcterms:W3CDTF">2023-08-18T14:40:00Z</dcterms:modified>
</cp:coreProperties>
</file>