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ângulo retângu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grpSp>
        <p:nvGrpSpPr>
          <p:cNvPr id="2" name="Gru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a liv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a liv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a liv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ector reto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54E6CB4-8AA5-4971-9BD6-070DE6D8A443}" type="datetimeFigureOut">
              <a:rPr lang="pt-BR" smtClean="0"/>
              <a:t>20/10/2020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A58D5F8-5885-4129-98E5-7B1C81E789E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4E6CB4-8AA5-4971-9BD6-070DE6D8A443}" type="datetimeFigureOut">
              <a:rPr lang="pt-BR" smtClean="0"/>
              <a:t>20/10/2020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58D5F8-5885-4129-98E5-7B1C81E789E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4E6CB4-8AA5-4971-9BD6-070DE6D8A443}" type="datetimeFigureOut">
              <a:rPr lang="pt-BR" smtClean="0"/>
              <a:t>20/10/2020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58D5F8-5885-4129-98E5-7B1C81E789E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4E6CB4-8AA5-4971-9BD6-070DE6D8A443}" type="datetimeFigureOut">
              <a:rPr lang="pt-BR" smtClean="0"/>
              <a:t>20/10/2020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58D5F8-5885-4129-98E5-7B1C81E789EA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4E6CB4-8AA5-4971-9BD6-070DE6D8A443}" type="datetimeFigureOut">
              <a:rPr lang="pt-BR" smtClean="0"/>
              <a:t>20/10/2020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58D5F8-5885-4129-98E5-7B1C81E789EA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Divis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ivis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4E6CB4-8AA5-4971-9BD6-070DE6D8A443}" type="datetimeFigureOut">
              <a:rPr lang="pt-BR" smtClean="0"/>
              <a:t>20/10/2020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58D5F8-5885-4129-98E5-7B1C81E789EA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4E6CB4-8AA5-4971-9BD6-070DE6D8A443}" type="datetimeFigureOut">
              <a:rPr lang="pt-BR" smtClean="0"/>
              <a:t>20/10/2020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58D5F8-5885-4129-98E5-7B1C81E789EA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4E6CB4-8AA5-4971-9BD6-070DE6D8A443}" type="datetimeFigureOut">
              <a:rPr lang="pt-BR" smtClean="0"/>
              <a:t>20/10/2020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58D5F8-5885-4129-98E5-7B1C81E789EA}" type="slidenum">
              <a:rPr lang="pt-BR" smtClean="0"/>
              <a:t>‹nº›</a:t>
            </a:fld>
            <a:endParaRPr lang="pt-BR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4E6CB4-8AA5-4971-9BD6-070DE6D8A443}" type="datetimeFigureOut">
              <a:rPr lang="pt-BR" smtClean="0"/>
              <a:t>20/10/2020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58D5F8-5885-4129-98E5-7B1C81E789E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54E6CB4-8AA5-4971-9BD6-070DE6D8A443}" type="datetimeFigureOut">
              <a:rPr lang="pt-BR" smtClean="0"/>
              <a:t>20/10/2020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58D5F8-5885-4129-98E5-7B1C81E789EA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54E6CB4-8AA5-4971-9BD6-070DE6D8A443}" type="datetimeFigureOut">
              <a:rPr lang="pt-BR" smtClean="0"/>
              <a:t>20/10/2020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A58D5F8-5885-4129-98E5-7B1C81E789EA}" type="slidenum">
              <a:rPr lang="pt-BR" smtClean="0"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ângulo retângu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ector reto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ivis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ivis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a livre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ângulo retângu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ector reto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54E6CB4-8AA5-4971-9BD6-070DE6D8A443}" type="datetimeFigureOut">
              <a:rPr lang="pt-BR" smtClean="0"/>
              <a:t>20/10/2020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A58D5F8-5885-4129-98E5-7B1C81E789EA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pt-BR" sz="3600" dirty="0" smtClean="0"/>
              <a:t>A curva do tempo: as transformações na economia e sociedade do Estado do Brasil no século XVIII</a:t>
            </a:r>
            <a:endParaRPr lang="pt-BR" sz="3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3568" y="3717032"/>
            <a:ext cx="7772400" cy="1199704"/>
          </a:xfrm>
        </p:spPr>
        <p:txBody>
          <a:bodyPr/>
          <a:lstStyle/>
          <a:p>
            <a:r>
              <a:rPr lang="pt-BR" dirty="0" smtClean="0"/>
              <a:t>Antonio Carlos Jucá de Sampaio </a:t>
            </a:r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1481328"/>
            <a:ext cx="8291264" cy="4900000"/>
          </a:xfrm>
        </p:spPr>
        <p:txBody>
          <a:bodyPr>
            <a:normAutofit fontScale="92500" lnSpcReduction="10000"/>
          </a:bodyPr>
          <a:lstStyle/>
          <a:p>
            <a:r>
              <a:rPr lang="pt-BR" dirty="0" smtClean="0"/>
              <a:t>Descoberta do ouro: não foi fortuito</a:t>
            </a:r>
          </a:p>
          <a:p>
            <a:pPr lvl="1"/>
            <a:r>
              <a:rPr lang="pt-BR" dirty="0" smtClean="0"/>
              <a:t>Incentivo da Coroa portuguesa e espanhola: expedições ao interior em busca de metais preciosos.</a:t>
            </a:r>
          </a:p>
          <a:p>
            <a:pPr lvl="2"/>
            <a:r>
              <a:rPr lang="pt-BR" dirty="0" smtClean="0"/>
              <a:t>Experiência da América espanhola;</a:t>
            </a:r>
          </a:p>
          <a:p>
            <a:pPr lvl="2"/>
            <a:r>
              <a:rPr lang="pt-BR" dirty="0" smtClean="0"/>
              <a:t>Relatos fantasiosos sobre o interior da América portuguesa.</a:t>
            </a:r>
          </a:p>
          <a:p>
            <a:r>
              <a:rPr lang="pt-BR" dirty="0" smtClean="0"/>
              <a:t>Primeiras descobertas: século XVI</a:t>
            </a:r>
          </a:p>
          <a:p>
            <a:pPr lvl="1"/>
            <a:r>
              <a:rPr lang="pt-BR" dirty="0" smtClean="0"/>
              <a:t>Repartição Sul (1590): dom Francisco de Sousa</a:t>
            </a:r>
          </a:p>
          <a:p>
            <a:pPr lvl="1"/>
            <a:r>
              <a:rPr lang="pt-BR" dirty="0" smtClean="0"/>
              <a:t>Apressamento do indígena.</a:t>
            </a:r>
          </a:p>
          <a:p>
            <a:pPr lvl="1"/>
            <a:r>
              <a:rPr lang="pt-BR" dirty="0" smtClean="0"/>
              <a:t>Repartição Sul (1658): Salvador Correia de Sá.</a:t>
            </a:r>
          </a:p>
          <a:p>
            <a:pPr lvl="1"/>
            <a:r>
              <a:rPr lang="pt-BR" dirty="0" smtClean="0"/>
              <a:t>Repartição Sul (1671): Afonso de Furtado Mendonça.</a:t>
            </a:r>
          </a:p>
          <a:p>
            <a:pPr lvl="2"/>
            <a:r>
              <a:rPr lang="pt-BR" dirty="0" smtClean="0"/>
              <a:t>Povoamento do sul: Colônia de Sacramento</a:t>
            </a:r>
          </a:p>
          <a:p>
            <a:pPr lvl="3"/>
            <a:r>
              <a:rPr lang="pt-BR" dirty="0" smtClean="0"/>
              <a:t>Acesso a prata do Peru.</a:t>
            </a:r>
          </a:p>
          <a:p>
            <a:r>
              <a:rPr lang="pt-BR" dirty="0" smtClean="0"/>
              <a:t>Final do século XVII: descoberta das jazidas na região “Minas do Ouro”.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O descobrimento do ouro e seu impacto na economia colonial</a:t>
            </a:r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323528" y="1844824"/>
            <a:ext cx="8424936" cy="4824536"/>
          </a:xfrm>
        </p:spPr>
        <p:txBody>
          <a:bodyPr>
            <a:normAutofit fontScale="70000" lnSpcReduction="20000"/>
          </a:bodyPr>
          <a:lstStyle/>
          <a:p>
            <a:r>
              <a:rPr lang="pt-BR" dirty="0" smtClean="0"/>
              <a:t>Produção aurífera: transformações na economia e sociedade colonial.</a:t>
            </a:r>
          </a:p>
          <a:p>
            <a:r>
              <a:rPr lang="pt-BR" dirty="0" smtClean="0"/>
              <a:t>Impactos diretos:</a:t>
            </a:r>
          </a:p>
          <a:p>
            <a:pPr lvl="2"/>
            <a:r>
              <a:rPr lang="pt-BR" dirty="0" smtClean="0"/>
              <a:t>Forte aumento dos preços: escravos, gêneros alimentícios (farinha de mandioca), animais (carne e alimentação).</a:t>
            </a:r>
          </a:p>
          <a:p>
            <a:pPr lvl="3"/>
            <a:r>
              <a:rPr lang="pt-BR" dirty="0" smtClean="0"/>
              <a:t>Bens rurais, bens urbanos, as embarcações e chácaras: crescimento da urbe carioca e expansão do capital mercantil.</a:t>
            </a:r>
          </a:p>
          <a:p>
            <a:pPr lvl="1"/>
            <a:r>
              <a:rPr lang="pt-BR" dirty="0" smtClean="0"/>
              <a:t>Pico da inflação: variação regional.</a:t>
            </a:r>
          </a:p>
          <a:p>
            <a:pPr lvl="2"/>
            <a:r>
              <a:rPr lang="pt-BR" dirty="0" smtClean="0"/>
              <a:t>Demanda por escravos: intensificação do tráfico negreiro.</a:t>
            </a:r>
          </a:p>
          <a:p>
            <a:pPr lvl="3"/>
            <a:r>
              <a:rPr lang="pt-BR" dirty="0" smtClean="0"/>
              <a:t>Demanda por mão de obra; ouro era moeda de troca.</a:t>
            </a:r>
          </a:p>
          <a:p>
            <a:pPr lvl="3"/>
            <a:r>
              <a:rPr lang="pt-BR" dirty="0" smtClean="0"/>
              <a:t>Mudança na importância dos portos de desembarque de escravos africanos: Rio de Janeiro ultrapassou a Bahia como principal destino dos escravos.</a:t>
            </a:r>
          </a:p>
          <a:p>
            <a:pPr lvl="2"/>
            <a:r>
              <a:rPr lang="pt-BR" dirty="0" smtClean="0"/>
              <a:t>Formação de novos circuitos mercantis dentro do Império lusitano</a:t>
            </a:r>
          </a:p>
          <a:p>
            <a:pPr lvl="3"/>
            <a:r>
              <a:rPr lang="pt-BR" dirty="0" smtClean="0"/>
              <a:t>Carreira das Índias</a:t>
            </a:r>
          </a:p>
          <a:p>
            <a:pPr lvl="3"/>
            <a:r>
              <a:rPr lang="pt-BR" dirty="0" smtClean="0"/>
              <a:t>Expansão mercantil no Reino: reforço do papel de entreposto comercial.</a:t>
            </a:r>
          </a:p>
          <a:p>
            <a:r>
              <a:rPr lang="pt-BR" dirty="0" smtClean="0"/>
              <a:t>Impactos indiretos:</a:t>
            </a:r>
          </a:p>
          <a:p>
            <a:pPr lvl="2"/>
            <a:r>
              <a:rPr lang="pt-BR" dirty="0" smtClean="0"/>
              <a:t>Rápida ocupação de novas áreas: sistema de abastecimento da área mineradora</a:t>
            </a:r>
          </a:p>
          <a:p>
            <a:pPr lvl="3"/>
            <a:r>
              <a:rPr lang="pt-BR" dirty="0" smtClean="0"/>
              <a:t>Eixos mercantis específicos para o comércio de abastecimento das Minas do Ouro;</a:t>
            </a:r>
          </a:p>
          <a:p>
            <a:pPr lvl="3"/>
            <a:r>
              <a:rPr lang="pt-BR" dirty="0" smtClean="0"/>
              <a:t>Sistemas agrários destinados a produção de artigos primários para as Minas do Ouro.</a:t>
            </a:r>
          </a:p>
          <a:p>
            <a:pPr>
              <a:buNone/>
            </a:pPr>
            <a:endParaRPr lang="pt-BR" dirty="0" smtClean="0"/>
          </a:p>
          <a:p>
            <a:endParaRPr lang="pt-BR" dirty="0" smtClean="0"/>
          </a:p>
          <a:p>
            <a:pPr lvl="2"/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1354162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Os múltiplos impactos do ouro: produção aurífera, circuitos mercantis e reorganização colonial</a:t>
            </a:r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Importância do ouro: povoador de terras e incentivador do comércio.</a:t>
            </a:r>
          </a:p>
          <a:p>
            <a:r>
              <a:rPr lang="pt-BR" dirty="0" smtClean="0"/>
              <a:t>Século XVIII: outras atividades econômicas</a:t>
            </a:r>
          </a:p>
          <a:p>
            <a:r>
              <a:rPr lang="pt-BR" dirty="0" smtClean="0"/>
              <a:t>Produção agropecuária: expansão.</a:t>
            </a:r>
          </a:p>
          <a:p>
            <a:pPr lvl="1"/>
            <a:r>
              <a:rPr lang="pt-BR" dirty="0" smtClean="0"/>
              <a:t>Expansão das áreas produtoras de alimentos:</a:t>
            </a:r>
          </a:p>
          <a:p>
            <a:pPr lvl="2"/>
            <a:r>
              <a:rPr lang="pt-BR" dirty="0" smtClean="0"/>
              <a:t>Crescimento demográfico na colônia: escravos e migrantes reinóis.</a:t>
            </a:r>
          </a:p>
          <a:p>
            <a:pPr lvl="1"/>
            <a:r>
              <a:rPr lang="pt-BR" dirty="0" smtClean="0"/>
              <a:t>Expansão da </a:t>
            </a:r>
            <a:r>
              <a:rPr lang="pt-BR" dirty="0" err="1" smtClean="0"/>
              <a:t>agroexportação</a:t>
            </a:r>
            <a:r>
              <a:rPr lang="pt-BR" dirty="0" smtClean="0"/>
              <a:t>:</a:t>
            </a:r>
          </a:p>
          <a:p>
            <a:pPr lvl="2"/>
            <a:r>
              <a:rPr lang="pt-BR" dirty="0" smtClean="0"/>
              <a:t>Açúcar: antigas e novas áreas;</a:t>
            </a:r>
          </a:p>
          <a:p>
            <a:pPr lvl="2"/>
            <a:r>
              <a:rPr lang="pt-BR" dirty="0" smtClean="0"/>
              <a:t>Tabaco: mercadoria/moeda no tráfico negreiro.</a:t>
            </a:r>
          </a:p>
          <a:p>
            <a:pPr lvl="1"/>
            <a:r>
              <a:rPr lang="pt-BR" dirty="0" smtClean="0"/>
              <a:t>Pecuária:</a:t>
            </a:r>
          </a:p>
          <a:p>
            <a:pPr lvl="2"/>
            <a:r>
              <a:rPr lang="pt-BR" dirty="0" smtClean="0"/>
              <a:t>Abastecimento de carne verde e salgada;</a:t>
            </a:r>
          </a:p>
          <a:p>
            <a:pPr lvl="2"/>
            <a:r>
              <a:rPr lang="pt-BR" dirty="0" smtClean="0"/>
              <a:t>Couro.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Nem tudo que reluz é ouro</a:t>
            </a:r>
            <a:endParaRPr lang="pt-B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1988840"/>
            <a:ext cx="8219256" cy="4320480"/>
          </a:xfrm>
        </p:spPr>
        <p:txBody>
          <a:bodyPr>
            <a:normAutofit fontScale="85000" lnSpcReduction="10000"/>
          </a:bodyPr>
          <a:lstStyle/>
          <a:p>
            <a:r>
              <a:rPr lang="pt-BR" dirty="0" smtClean="0"/>
              <a:t>Política do Marquês de Pombal: aumento da pauta de exportação do Brasil.</a:t>
            </a:r>
          </a:p>
          <a:p>
            <a:r>
              <a:rPr lang="pt-BR" dirty="0" smtClean="0"/>
              <a:t>Incentivo a diversificação dos produtos exportados: </a:t>
            </a:r>
          </a:p>
          <a:p>
            <a:pPr lvl="1"/>
            <a:r>
              <a:rPr lang="pt-BR" dirty="0" smtClean="0"/>
              <a:t>Cia. Geral de Comércio: Grão-Pará e Maranhão e de Pernambuco e Paraíba</a:t>
            </a:r>
          </a:p>
          <a:p>
            <a:pPr lvl="1"/>
            <a:r>
              <a:rPr lang="pt-BR" dirty="0" smtClean="0"/>
              <a:t>Baunilha, Linhaça e pinhão;</a:t>
            </a:r>
          </a:p>
          <a:p>
            <a:pPr lvl="1"/>
            <a:r>
              <a:rPr lang="pt-BR" dirty="0" smtClean="0"/>
              <a:t>Algodão.</a:t>
            </a:r>
          </a:p>
          <a:p>
            <a:pPr lvl="1"/>
            <a:r>
              <a:rPr lang="pt-BR" dirty="0" smtClean="0"/>
              <a:t>Açúcar e tabaco.</a:t>
            </a:r>
          </a:p>
          <a:p>
            <a:r>
              <a:rPr lang="pt-BR" dirty="0" smtClean="0"/>
              <a:t>Processo de expansão das novas áreas produtivas: acumulação endógena na colônia.</a:t>
            </a:r>
          </a:p>
          <a:p>
            <a:pPr lvl="1"/>
            <a:r>
              <a:rPr lang="pt-BR" dirty="0" smtClean="0"/>
              <a:t>Crescimento das exportações: dinamismo da economia colonial.</a:t>
            </a:r>
          </a:p>
          <a:p>
            <a:pPr lvl="1"/>
            <a:r>
              <a:rPr lang="pt-BR" dirty="0" smtClean="0"/>
              <a:t>Comércio colonial: expansão com a África, Ásia e Europa.</a:t>
            </a:r>
          </a:p>
          <a:p>
            <a:pPr>
              <a:buNone/>
            </a:pP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1570186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A segunda metade do setecentos: diversificação produtiva e o fim da “idade do ouro”</a:t>
            </a:r>
            <a:endParaRPr lang="pt-B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Século XVIII: nova elite mercantil.</a:t>
            </a:r>
          </a:p>
          <a:p>
            <a:pPr lvl="1"/>
            <a:r>
              <a:rPr lang="pt-BR" dirty="0" smtClean="0"/>
              <a:t>Reprodução e força: controle do crédito e a mão de obra.</a:t>
            </a:r>
          </a:p>
          <a:p>
            <a:pPr lvl="2"/>
            <a:r>
              <a:rPr lang="pt-BR" dirty="0" smtClean="0"/>
              <a:t>Principais elementos da economia colonial.</a:t>
            </a:r>
          </a:p>
          <a:p>
            <a:pPr lvl="1"/>
            <a:r>
              <a:rPr lang="pt-BR" dirty="0" smtClean="0"/>
              <a:t>Crédito: redes de endividamento; práticas de adiantamento; relações de confiança e amizade.</a:t>
            </a:r>
          </a:p>
          <a:p>
            <a:pPr lvl="1"/>
            <a:r>
              <a:rPr lang="pt-BR" dirty="0" smtClean="0"/>
              <a:t>Mão de obra: controle do comércio de almas (traficantes de escravos)</a:t>
            </a:r>
          </a:p>
          <a:p>
            <a:pPr lvl="1">
              <a:buNone/>
            </a:pPr>
            <a:endParaRPr lang="pt-BR" dirty="0" smtClean="0"/>
          </a:p>
          <a:p>
            <a:pPr>
              <a:buFont typeface="Wingdings" pitchFamily="2" charset="2"/>
              <a:buChar char="v"/>
            </a:pPr>
            <a:r>
              <a:rPr lang="pt-BR" dirty="0" smtClean="0"/>
              <a:t>Controle sobre os mecanismos de reiteração da estrutura social.</a:t>
            </a:r>
          </a:p>
          <a:p>
            <a:pPr>
              <a:buNone/>
            </a:pPr>
            <a:endParaRPr lang="pt-BR" dirty="0" smtClean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Novos perfis sociais</a:t>
            </a:r>
            <a:endParaRPr lang="pt-B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539552" y="332656"/>
            <a:ext cx="8352928" cy="2808312"/>
          </a:xfrm>
        </p:spPr>
        <p:txBody>
          <a:bodyPr>
            <a:noAutofit/>
          </a:bodyPr>
          <a:lstStyle/>
          <a:p>
            <a:r>
              <a:rPr lang="pt-BR" sz="2400" dirty="0" smtClean="0"/>
              <a:t>“A elite mercantil tornou-se de forma irreversível a elite de fato da sociedade da América portuguesa. Responsável pelos fios que definiam a tessitura social, fato esse reconhecido pela monarquia, viu ao longo do Setecentos seu poder consolidar-se paulatinamente.” (p. 331)</a:t>
            </a:r>
            <a:endParaRPr lang="pt-BR" sz="2400" dirty="0"/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idx="1"/>
          </p:nvPr>
        </p:nvSpPr>
        <p:spPr>
          <a:xfrm>
            <a:off x="683568" y="3861048"/>
            <a:ext cx="8028384" cy="2030952"/>
          </a:xfrm>
        </p:spPr>
        <p:txBody>
          <a:bodyPr>
            <a:normAutofit/>
          </a:bodyPr>
          <a:lstStyle/>
          <a:p>
            <a:r>
              <a:rPr lang="pt-BR" dirty="0" smtClean="0"/>
              <a:t>“O (...) período colonial tardio (...) deve ser entendido não como um período de recuperação econômica, mas sim de </a:t>
            </a:r>
            <a:r>
              <a:rPr lang="pt-BR" b="1" dirty="0" smtClean="0"/>
              <a:t>consolidação</a:t>
            </a:r>
            <a:r>
              <a:rPr lang="pt-BR" dirty="0" smtClean="0"/>
              <a:t> das formas de acumulação que se desenvolveram ao longo do Setecentos, formas vinculadas à hegemonia do capital mercantil” (p. 331) </a:t>
            </a:r>
            <a:endParaRPr lang="pt-B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so">
  <a:themeElements>
    <a:clrScheme name="Concurso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so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55</TotalTime>
  <Words>658</Words>
  <Application>Microsoft Office PowerPoint</Application>
  <PresentationFormat>Apresentação na tela (4:3)</PresentationFormat>
  <Paragraphs>64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8" baseType="lpstr">
      <vt:lpstr>Concurso</vt:lpstr>
      <vt:lpstr>A curva do tempo: as transformações na economia e sociedade do Estado do Brasil no século XVIII</vt:lpstr>
      <vt:lpstr>O descobrimento do ouro e seu impacto na economia colonial</vt:lpstr>
      <vt:lpstr>Os múltiplos impactos do ouro: produção aurífera, circuitos mercantis e reorganização colonial</vt:lpstr>
      <vt:lpstr>Nem tudo que reluz é ouro</vt:lpstr>
      <vt:lpstr>A segunda metade do setecentos: diversificação produtiva e o fim da “idade do ouro”</vt:lpstr>
      <vt:lpstr>Novos perfis sociais</vt:lpstr>
      <vt:lpstr>“A elite mercantil tornou-se de forma irreversível a elite de fato da sociedade da América portuguesa. Responsável pelos fios que definiam a tessitura social, fato esse reconhecido pela monarquia, viu ao longo do Setecentos seu poder consolidar-se paulatinamente.” (p. 331)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curva do tempo: as transformações na economia e sociedade do Estado do Brasil no século XVIII</dc:title>
  <dc:creator>Paula</dc:creator>
  <cp:lastModifiedBy>Paula</cp:lastModifiedBy>
  <cp:revision>12</cp:revision>
  <dcterms:created xsi:type="dcterms:W3CDTF">2020-10-20T22:44:38Z</dcterms:created>
  <dcterms:modified xsi:type="dcterms:W3CDTF">2020-10-20T23:39:58Z</dcterms:modified>
</cp:coreProperties>
</file>