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handoutMasterIdLst>
    <p:handoutMasterId r:id="rId42"/>
  </p:handoutMasterIdLst>
  <p:sldIdLst>
    <p:sldId id="256" r:id="rId2"/>
    <p:sldId id="257" r:id="rId3"/>
    <p:sldId id="278" r:id="rId4"/>
    <p:sldId id="288" r:id="rId5"/>
    <p:sldId id="283" r:id="rId6"/>
    <p:sldId id="308" r:id="rId7"/>
    <p:sldId id="258" r:id="rId8"/>
    <p:sldId id="309" r:id="rId9"/>
    <p:sldId id="310" r:id="rId10"/>
    <p:sldId id="311" r:id="rId11"/>
    <p:sldId id="312" r:id="rId12"/>
    <p:sldId id="259" r:id="rId13"/>
    <p:sldId id="290" r:id="rId14"/>
    <p:sldId id="260" r:id="rId15"/>
    <p:sldId id="287" r:id="rId16"/>
    <p:sldId id="285" r:id="rId17"/>
    <p:sldId id="286" r:id="rId18"/>
    <p:sldId id="284" r:id="rId19"/>
    <p:sldId id="261" r:id="rId20"/>
    <p:sldId id="262" r:id="rId21"/>
    <p:sldId id="263" r:id="rId22"/>
    <p:sldId id="264" r:id="rId23"/>
    <p:sldId id="282" r:id="rId24"/>
    <p:sldId id="265" r:id="rId25"/>
    <p:sldId id="307" r:id="rId26"/>
    <p:sldId id="291" r:id="rId27"/>
    <p:sldId id="266" r:id="rId28"/>
    <p:sldId id="267" r:id="rId29"/>
    <p:sldId id="268" r:id="rId30"/>
    <p:sldId id="269" r:id="rId31"/>
    <p:sldId id="279" r:id="rId32"/>
    <p:sldId id="295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</p:sldIdLst>
  <p:sldSz cx="9144000" cy="6858000" type="screen4x3"/>
  <p:notesSz cx="6743700" cy="98758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200" d="100"/>
          <a:sy n="200" d="100"/>
        </p:scale>
        <p:origin x="936" y="19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588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19525" y="0"/>
            <a:ext cx="2922588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E67AB-4B69-4992-8AA7-04FCF61AD4B1}" type="datetimeFigureOut">
              <a:rPr lang="pt-BR" smtClean="0"/>
              <a:t>26/08/2020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380538"/>
            <a:ext cx="2922588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19525" y="9380538"/>
            <a:ext cx="2922588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BA1FA-E6FF-4AC5-8D10-4D9F0FCB11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0887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067F02B-5E04-4E83-8B62-8CE1F1A2F84E}" type="datetimeFigureOut">
              <a:rPr lang="pt-BR" smtClean="0"/>
              <a:t>26/08/2020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F02B-5E04-4E83-8B62-8CE1F1A2F84E}" type="datetimeFigureOut">
              <a:rPr lang="pt-BR" smtClean="0"/>
              <a:t>26/08/2020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7067F02B-5E04-4E83-8B62-8CE1F1A2F84E}" type="datetimeFigureOut">
              <a:rPr lang="pt-BR" smtClean="0"/>
              <a:t>26/08/2020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5DD3298-73FD-4CF7-9168-A01091ED19D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895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F02B-5E04-4E83-8B62-8CE1F1A2F84E}" type="datetimeFigureOut">
              <a:rPr lang="pt-BR" smtClean="0"/>
              <a:t>26/08/2020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7" name="Retângulo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F02B-5E04-4E83-8B62-8CE1F1A2F84E}" type="datetimeFigureOut">
              <a:rPr lang="pt-BR" smtClean="0"/>
              <a:t>26/08/2020</a:t>
            </a:fld>
            <a:endParaRPr lang="pt-BR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067F02B-5E04-4E83-8B62-8CE1F1A2F84E}" type="datetimeFigureOut">
              <a:rPr lang="pt-BR" smtClean="0"/>
              <a:t>26/08/2020</a:t>
            </a:fld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067F02B-5E04-4E83-8B62-8CE1F1A2F84E}" type="datetimeFigureOut">
              <a:rPr lang="pt-BR" smtClean="0"/>
              <a:t>26/08/2020</a:t>
            </a:fld>
            <a:endParaRPr lang="pt-BR"/>
          </a:p>
        </p:txBody>
      </p:sp>
      <p:sp>
        <p:nvSpPr>
          <p:cNvPr id="12" name="Espaço Reservado para Número de Slid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t-BR"/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F02B-5E04-4E83-8B62-8CE1F1A2F84E}" type="datetimeFigureOut">
              <a:rPr lang="pt-BR" smtClean="0"/>
              <a:t>26/08/2020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F02B-5E04-4E83-8B62-8CE1F1A2F84E}" type="datetimeFigureOut">
              <a:rPr lang="pt-BR" smtClean="0"/>
              <a:t>26/08/2020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F02B-5E04-4E83-8B62-8CE1F1A2F84E}" type="datetimeFigureOut">
              <a:rPr lang="pt-BR" smtClean="0"/>
              <a:t>26/08/2020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8" name="Retângulo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1" name="Retângulo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7067F02B-5E04-4E83-8B62-8CE1F1A2F84E}" type="datetimeFigureOut">
              <a:rPr lang="pt-BR" smtClean="0"/>
              <a:t>26/08/2020</a:t>
            </a:fld>
            <a:endParaRPr lang="pt-BR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067F02B-5E04-4E83-8B62-8CE1F1A2F84E}" type="datetimeFigureOut">
              <a:rPr lang="pt-BR" smtClean="0"/>
              <a:t>26/08/2020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Retângulo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4603EE8-526C-4408-8735-7A06DC254A48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6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Introdução a Materiais Cerâmicos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smtClean="0"/>
              <a:t>Prof. Vera Lúcia Arantes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1187624" y="1484784"/>
            <a:ext cx="5760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/>
              <a:t>SMM 0305 Materiais Cerâmicos I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91689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/>
              <a:t>Propriedades determinadas no </a:t>
            </a:r>
            <a:br>
              <a:rPr lang="pt-BR" dirty="0" smtClean="0"/>
            </a:br>
            <a:r>
              <a:rPr lang="pt-BR" dirty="0" smtClean="0"/>
              <a:t>ensaio de tração (ou flexão)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??</a:t>
            </a:r>
            <a:endParaRPr lang="pt-BR" dirty="0"/>
          </a:p>
        </p:txBody>
      </p:sp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5"/>
            <a:ext cx="5831620" cy="483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992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9"/>
          <p:cNvGrpSpPr>
            <a:grpSpLocks/>
          </p:cNvGrpSpPr>
          <p:nvPr/>
        </p:nvGrpSpPr>
        <p:grpSpPr bwMode="auto">
          <a:xfrm>
            <a:off x="1763688" y="1686090"/>
            <a:ext cx="5616624" cy="4911262"/>
            <a:chOff x="3216" y="240"/>
            <a:chExt cx="2160" cy="2312"/>
          </a:xfrm>
        </p:grpSpPr>
        <p:pic>
          <p:nvPicPr>
            <p:cNvPr id="5" name="Picture 8" descr="F12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559"/>
            <a:stretch>
              <a:fillRect/>
            </a:stretch>
          </p:blipFill>
          <p:spPr bwMode="auto">
            <a:xfrm>
              <a:off x="3216" y="240"/>
              <a:ext cx="2160" cy="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6" name="Object 10"/>
            <p:cNvGraphicFramePr>
              <a:graphicFrameLocks noChangeAspect="1"/>
            </p:cNvGraphicFramePr>
            <p:nvPr/>
          </p:nvGraphicFramePr>
          <p:xfrm>
            <a:off x="4462" y="368"/>
            <a:ext cx="282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33" name="Equation" r:id="rId4" imgW="228600" imgH="241200" progId="Equation.3">
                    <p:embed/>
                  </p:oleObj>
                </mc:Choice>
                <mc:Fallback>
                  <p:oleObj name="Equation" r:id="rId4" imgW="2286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62" y="368"/>
                          <a:ext cx="282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11"/>
            <p:cNvGraphicFramePr>
              <a:graphicFrameLocks noChangeAspect="1"/>
            </p:cNvGraphicFramePr>
            <p:nvPr/>
          </p:nvGraphicFramePr>
          <p:xfrm>
            <a:off x="4669" y="1823"/>
            <a:ext cx="283" cy="2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34" name="Equation" r:id="rId6" imgW="228600" imgH="241200" progId="Equation.3">
                    <p:embed/>
                  </p:oleObj>
                </mc:Choice>
                <mc:Fallback>
                  <p:oleObj name="Equation" r:id="rId6" imgW="2286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69" y="1823"/>
                          <a:ext cx="283" cy="2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138"/>
            <p:cNvSpPr txBox="1">
              <a:spLocks noChangeArrowheads="1"/>
            </p:cNvSpPr>
            <p:nvPr/>
          </p:nvSpPr>
          <p:spPr bwMode="auto">
            <a:xfrm>
              <a:off x="3936" y="1392"/>
              <a:ext cx="120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dirty="0" err="1" smtClean="0">
                  <a:solidFill>
                    <a:srgbClr val="CC0000"/>
                  </a:solidFill>
                </a:rPr>
                <a:t>Dutilidade</a:t>
              </a:r>
              <a:r>
                <a:rPr lang="en-US" dirty="0" smtClean="0">
                  <a:solidFill>
                    <a:srgbClr val="CC0000"/>
                  </a:solidFill>
                </a:rPr>
                <a:t> </a:t>
              </a:r>
              <a:r>
                <a:rPr lang="en-US" dirty="0">
                  <a:solidFill>
                    <a:srgbClr val="CC0000"/>
                  </a:solidFill>
                </a:rPr>
                <a:t>inferior a 0.1%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562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Propriedades Gerais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sz="3600" dirty="0" smtClean="0"/>
              <a:t>Fratura frágil</a:t>
            </a:r>
          </a:p>
          <a:p>
            <a:pPr>
              <a:buFont typeface="Wingdings" pitchFamily="2" charset="2"/>
              <a:buChar char="v"/>
            </a:pPr>
            <a:r>
              <a:rPr lang="pt-BR" sz="3600" dirty="0" smtClean="0"/>
              <a:t>Presença de defeitos críticos provenientes do processamento</a:t>
            </a:r>
          </a:p>
          <a:p>
            <a:pPr>
              <a:buFont typeface="Wingdings" pitchFamily="2" charset="2"/>
              <a:buChar char="v"/>
            </a:pPr>
            <a:r>
              <a:rPr lang="pt-BR" sz="3600" dirty="0" smtClean="0"/>
              <a:t>Mudança de comportamento em altas temperaturas</a:t>
            </a:r>
          </a:p>
          <a:p>
            <a:pPr>
              <a:buFont typeface="Wingdings" pitchFamily="2" charset="2"/>
              <a:buChar char="v"/>
            </a:pPr>
            <a:endParaRPr lang="pt-BR" sz="3600" dirty="0"/>
          </a:p>
          <a:p>
            <a:pPr>
              <a:buFont typeface="Wingdings" pitchFamily="2" charset="2"/>
              <a:buChar char="q"/>
            </a:pPr>
            <a:r>
              <a:rPr lang="pt-BR" sz="3600" dirty="0" smtClean="0"/>
              <a:t>Resistência a compressão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836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Propriedades mecânicas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467544" y="1556792"/>
            <a:ext cx="8208912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pt-BR" sz="2800" dirty="0"/>
              <a:t>Descreve a maneira como um material responde a aplicação de força, carga e impacto.</a:t>
            </a:r>
          </a:p>
          <a:p>
            <a:pPr algn="just">
              <a:lnSpc>
                <a:spcPct val="125000"/>
              </a:lnSpc>
            </a:pPr>
            <a:r>
              <a:rPr lang="pt-BR" sz="2800" dirty="0"/>
              <a:t>Os materiais cerâmicos </a:t>
            </a:r>
            <a:r>
              <a:rPr lang="pt-BR" sz="2800" dirty="0" smtClean="0"/>
              <a:t>, em temperatura ambiente são:</a:t>
            </a:r>
          </a:p>
          <a:p>
            <a:pPr algn="just">
              <a:lnSpc>
                <a:spcPct val="125000"/>
              </a:lnSpc>
              <a:buFontTx/>
              <a:buBlip>
                <a:blip r:embed="rId2"/>
              </a:buBlip>
            </a:pPr>
            <a:r>
              <a:rPr lang="pt-BR" sz="2800" dirty="0" smtClean="0"/>
              <a:t> </a:t>
            </a:r>
            <a:r>
              <a:rPr lang="pt-BR" sz="2800" dirty="0"/>
              <a:t>Duros</a:t>
            </a:r>
          </a:p>
          <a:p>
            <a:pPr algn="just">
              <a:lnSpc>
                <a:spcPct val="125000"/>
              </a:lnSpc>
              <a:buFontTx/>
              <a:buBlip>
                <a:blip r:embed="rId2"/>
              </a:buBlip>
            </a:pPr>
            <a:r>
              <a:rPr lang="pt-BR" sz="2800" dirty="0"/>
              <a:t> Resistentes ao desgaste</a:t>
            </a:r>
          </a:p>
          <a:p>
            <a:pPr algn="just">
              <a:lnSpc>
                <a:spcPct val="125000"/>
              </a:lnSpc>
              <a:buFontTx/>
              <a:buBlip>
                <a:blip r:embed="rId2"/>
              </a:buBlip>
            </a:pPr>
            <a:r>
              <a:rPr lang="pt-BR" sz="2800" dirty="0"/>
              <a:t> Resistentes à corrosão</a:t>
            </a:r>
          </a:p>
          <a:p>
            <a:pPr algn="just">
              <a:lnSpc>
                <a:spcPct val="125000"/>
              </a:lnSpc>
              <a:buFontTx/>
              <a:buBlip>
                <a:blip r:embed="rId2"/>
              </a:buBlip>
            </a:pPr>
            <a:r>
              <a:rPr lang="pt-BR" sz="2800" dirty="0"/>
              <a:t> Frágeis (não sofrem deformação plástica)</a:t>
            </a:r>
          </a:p>
        </p:txBody>
      </p:sp>
    </p:spTree>
    <p:extLst>
      <p:ext uri="{BB962C8B-B14F-4D97-AF65-F5344CB8AC3E}">
        <p14:creationId xmlns:p14="http://schemas.microsoft.com/office/powerpoint/2010/main" val="278004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Propriedades Gerais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dirty="0" smtClean="0"/>
              <a:t>Condutividade elétrica </a:t>
            </a:r>
          </a:p>
          <a:p>
            <a:pPr>
              <a:buFont typeface="Wingdings" pitchFamily="2" charset="2"/>
              <a:buChar char="q"/>
            </a:pPr>
            <a:endParaRPr lang="pt-BR" dirty="0"/>
          </a:p>
          <a:p>
            <a:pPr>
              <a:buBlip>
                <a:blip r:embed="rId2"/>
              </a:buBlip>
            </a:pPr>
            <a:r>
              <a:rPr lang="pt-BR" dirty="0" smtClean="0"/>
              <a:t>isolantes</a:t>
            </a:r>
            <a:r>
              <a:rPr lang="pt-BR" dirty="0"/>
              <a:t>: Alumina, vidro de sílica (SiO</a:t>
            </a:r>
            <a:r>
              <a:rPr lang="pt-BR" baseline="-25000" dirty="0"/>
              <a:t>2</a:t>
            </a:r>
            <a:r>
              <a:rPr lang="pt-BR" dirty="0"/>
              <a:t>)</a:t>
            </a: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pt-BR" dirty="0"/>
              <a:t> semicondutores: </a:t>
            </a:r>
            <a:r>
              <a:rPr lang="pt-BR" dirty="0" err="1"/>
              <a:t>SiC</a:t>
            </a:r>
            <a:r>
              <a:rPr lang="pt-BR" dirty="0"/>
              <a:t>, B</a:t>
            </a:r>
            <a:r>
              <a:rPr lang="pt-BR" baseline="-25000" dirty="0"/>
              <a:t>4</a:t>
            </a:r>
            <a:r>
              <a:rPr lang="pt-BR" dirty="0"/>
              <a:t>C</a:t>
            </a: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pt-BR" dirty="0"/>
              <a:t> supercondutores: (La, </a:t>
            </a:r>
            <a:r>
              <a:rPr lang="pt-BR" dirty="0" err="1"/>
              <a:t>Sr</a:t>
            </a:r>
            <a:r>
              <a:rPr lang="pt-BR" dirty="0"/>
              <a:t>)</a:t>
            </a:r>
            <a:r>
              <a:rPr lang="pt-BR" baseline="-25000" dirty="0"/>
              <a:t>2</a:t>
            </a:r>
            <a:r>
              <a:rPr lang="pt-BR" dirty="0"/>
              <a:t>CuO</a:t>
            </a:r>
            <a:r>
              <a:rPr lang="pt-BR" baseline="-25000" dirty="0"/>
              <a:t>4</a:t>
            </a:r>
            <a:r>
              <a:rPr lang="pt-BR" dirty="0"/>
              <a:t>, TiBa</a:t>
            </a:r>
            <a:r>
              <a:rPr lang="pt-BR" baseline="-25000" dirty="0"/>
              <a:t>2</a:t>
            </a:r>
            <a:r>
              <a:rPr lang="pt-BR" dirty="0"/>
              <a:t>Ca</a:t>
            </a:r>
            <a:r>
              <a:rPr lang="pt-BR" baseline="-25000" dirty="0"/>
              <a:t>3</a:t>
            </a:r>
            <a:r>
              <a:rPr lang="pt-BR" dirty="0"/>
              <a:t>Cu</a:t>
            </a:r>
            <a:r>
              <a:rPr lang="pt-BR" baseline="-25000" dirty="0"/>
              <a:t>4</a:t>
            </a:r>
            <a:r>
              <a:rPr lang="pt-BR" dirty="0"/>
              <a:t>O</a:t>
            </a:r>
            <a:r>
              <a:rPr lang="pt-BR" baseline="-25000" dirty="0"/>
              <a:t>11</a:t>
            </a:r>
            <a:endParaRPr lang="pt-BR" dirty="0"/>
          </a:p>
          <a:p>
            <a:pPr>
              <a:buFont typeface="Wingdings" pitchFamily="2" charset="2"/>
              <a:buChar char="q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47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Propriedades Gerais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dirty="0" smtClean="0"/>
              <a:t>Condutividade elétrica </a:t>
            </a:r>
          </a:p>
          <a:p>
            <a:pPr>
              <a:buFont typeface="Wingdings" pitchFamily="2" charset="2"/>
              <a:buChar char="q"/>
            </a:pPr>
            <a:endParaRPr lang="pt-BR" dirty="0"/>
          </a:p>
          <a:p>
            <a:pPr>
              <a:buFont typeface="Wingdings" pitchFamily="2" charset="2"/>
              <a:buChar char="q"/>
            </a:pPr>
            <a:r>
              <a:rPr lang="pt-BR" dirty="0"/>
              <a:t>http://global.kyocera.com/company/use_scene/home.html</a:t>
            </a:r>
          </a:p>
        </p:txBody>
      </p:sp>
    </p:spTree>
    <p:extLst>
      <p:ext uri="{BB962C8B-B14F-4D97-AF65-F5344CB8AC3E}">
        <p14:creationId xmlns:p14="http://schemas.microsoft.com/office/powerpoint/2010/main" val="209040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Propriedades Gerais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pt-BR" dirty="0" smtClean="0"/>
              <a:t>Condutividade térmica</a:t>
            </a:r>
          </a:p>
          <a:p>
            <a:pPr>
              <a:buFont typeface="Wingdings" pitchFamily="2" charset="2"/>
              <a:buChar char="q"/>
            </a:pPr>
            <a:endParaRPr lang="pt-BR" dirty="0"/>
          </a:p>
          <a:p>
            <a:pPr>
              <a:spcBef>
                <a:spcPct val="50000"/>
              </a:spcBef>
              <a:buFont typeface="Wingdings" pitchFamily="2" charset="2"/>
              <a:buBlip>
                <a:blip r:embed="rId2"/>
              </a:buBlip>
            </a:pPr>
            <a:r>
              <a:rPr lang="pt-BR" dirty="0" smtClean="0"/>
              <a:t> capacidade calorífica ( </a:t>
            </a:r>
            <a:r>
              <a:rPr lang="pt-BR" dirty="0" smtClean="0">
                <a:sym typeface="Symbol" pitchFamily="18" charset="2"/>
              </a:rPr>
              <a:t> )</a:t>
            </a:r>
            <a:endParaRPr lang="pt-BR" dirty="0" smtClean="0"/>
          </a:p>
          <a:p>
            <a:pPr>
              <a:spcBef>
                <a:spcPct val="50000"/>
              </a:spcBef>
              <a:buFont typeface="Wingdings" pitchFamily="2" charset="2"/>
              <a:buBlip>
                <a:blip r:embed="rId2"/>
              </a:buBlip>
            </a:pPr>
            <a:r>
              <a:rPr lang="pt-BR" dirty="0" smtClean="0"/>
              <a:t> </a:t>
            </a:r>
            <a:r>
              <a:rPr lang="pt-BR" dirty="0"/>
              <a:t>coeficiente de expansão térmica ( </a:t>
            </a:r>
            <a:r>
              <a:rPr lang="pt-BR" dirty="0">
                <a:sym typeface="Symbol" pitchFamily="18" charset="2"/>
              </a:rPr>
              <a:t> )</a:t>
            </a:r>
            <a:endParaRPr lang="pt-BR" dirty="0"/>
          </a:p>
          <a:p>
            <a:pPr>
              <a:spcBef>
                <a:spcPct val="50000"/>
              </a:spcBef>
              <a:buFont typeface="Wingdings" pitchFamily="2" charset="2"/>
              <a:buBlip>
                <a:blip r:embed="rId2"/>
              </a:buBlip>
            </a:pPr>
            <a:r>
              <a:rPr lang="pt-BR" dirty="0"/>
              <a:t> condutividade térmica</a:t>
            </a:r>
          </a:p>
          <a:p>
            <a:pPr>
              <a:buFont typeface="Wingdings" pitchFamily="2" charset="2"/>
              <a:buChar char="q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381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Propriedades Gerais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06544" y="1555151"/>
            <a:ext cx="8298504" cy="468322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pt-BR" dirty="0" smtClean="0"/>
              <a:t>Condutividade térmica</a:t>
            </a:r>
          </a:p>
          <a:p>
            <a:pPr>
              <a:buFont typeface="Wingdings" pitchFamily="2" charset="2"/>
              <a:buChar char="q"/>
            </a:pPr>
            <a:endParaRPr lang="pt-BR" dirty="0"/>
          </a:p>
          <a:p>
            <a:pPr marL="0" indent="0">
              <a:spcBef>
                <a:spcPct val="50000"/>
              </a:spcBef>
              <a:buNone/>
            </a:pPr>
            <a:endParaRPr lang="pt-BR" dirty="0"/>
          </a:p>
        </p:txBody>
      </p:sp>
      <p:grpSp>
        <p:nvGrpSpPr>
          <p:cNvPr id="4" name="Group 695"/>
          <p:cNvGrpSpPr>
            <a:grpSpLocks/>
          </p:cNvGrpSpPr>
          <p:nvPr/>
        </p:nvGrpSpPr>
        <p:grpSpPr bwMode="auto">
          <a:xfrm>
            <a:off x="8452" y="2373648"/>
            <a:ext cx="9146049" cy="4192588"/>
            <a:chOff x="-3" y="-3"/>
            <a:chExt cx="5420" cy="3650"/>
          </a:xfrm>
        </p:grpSpPr>
        <p:grpSp>
          <p:nvGrpSpPr>
            <p:cNvPr id="5" name="Group 693"/>
            <p:cNvGrpSpPr>
              <a:grpSpLocks/>
            </p:cNvGrpSpPr>
            <p:nvPr/>
          </p:nvGrpSpPr>
          <p:grpSpPr bwMode="auto">
            <a:xfrm>
              <a:off x="0" y="0"/>
              <a:ext cx="5414" cy="3644"/>
              <a:chOff x="0" y="0"/>
              <a:chExt cx="5414" cy="3644"/>
            </a:xfrm>
          </p:grpSpPr>
          <p:grpSp>
            <p:nvGrpSpPr>
              <p:cNvPr id="7" name="Group 630"/>
              <p:cNvGrpSpPr>
                <a:grpSpLocks/>
              </p:cNvGrpSpPr>
              <p:nvPr/>
            </p:nvGrpSpPr>
            <p:grpSpPr bwMode="auto">
              <a:xfrm>
                <a:off x="0" y="0"/>
                <a:ext cx="1346" cy="690"/>
                <a:chOff x="0" y="0"/>
                <a:chExt cx="1346" cy="690"/>
              </a:xfrm>
            </p:grpSpPr>
            <p:sp>
              <p:nvSpPr>
                <p:cNvPr id="101" name="Rectangle 597"/>
                <p:cNvSpPr>
                  <a:spLocks noChangeArrowheads="1"/>
                </p:cNvSpPr>
                <p:nvPr/>
              </p:nvSpPr>
              <p:spPr bwMode="auto">
                <a:xfrm>
                  <a:off x="28" y="0"/>
                  <a:ext cx="1290" cy="690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 dirty="0">
                      <a:cs typeface="Times New Roman" pitchFamily="18" charset="0"/>
                    </a:rPr>
                    <a:t>Material</a:t>
                  </a:r>
                  <a:endParaRPr lang="pt-BR" dirty="0">
                    <a:cs typeface="Times New Roman" pitchFamily="18" charset="0"/>
                  </a:endParaRPr>
                </a:p>
                <a:p>
                  <a:pPr eaLnBrk="0" hangingPunct="0"/>
                  <a:endParaRPr lang="pt-BR" dirty="0">
                    <a:latin typeface="Times New Roman" pitchFamily="18" charset="0"/>
                  </a:endParaRPr>
                </a:p>
              </p:txBody>
            </p:sp>
            <p:sp>
              <p:nvSpPr>
                <p:cNvPr id="102" name="Rectangle 62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346" cy="690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8" name="Group 632"/>
              <p:cNvGrpSpPr>
                <a:grpSpLocks/>
              </p:cNvGrpSpPr>
              <p:nvPr/>
            </p:nvGrpSpPr>
            <p:grpSpPr bwMode="auto">
              <a:xfrm>
                <a:off x="1346" y="0"/>
                <a:ext cx="1196" cy="690"/>
                <a:chOff x="1346" y="0"/>
                <a:chExt cx="1196" cy="690"/>
              </a:xfrm>
            </p:grpSpPr>
            <p:sp>
              <p:nvSpPr>
                <p:cNvPr id="99" name="Rectangle 598"/>
                <p:cNvSpPr>
                  <a:spLocks noChangeArrowheads="1"/>
                </p:cNvSpPr>
                <p:nvPr/>
              </p:nvSpPr>
              <p:spPr bwMode="auto">
                <a:xfrm>
                  <a:off x="1374" y="0"/>
                  <a:ext cx="1140" cy="690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 dirty="0">
                      <a:cs typeface="Times New Roman" pitchFamily="18" charset="0"/>
                    </a:rPr>
                    <a:t>Capacidade calorífica (J/</a:t>
                  </a:r>
                  <a:r>
                    <a:rPr lang="pt-BR" b="1" dirty="0" err="1">
                      <a:cs typeface="Times New Roman" pitchFamily="18" charset="0"/>
                    </a:rPr>
                    <a:t>Kg.K</a:t>
                  </a:r>
                  <a:r>
                    <a:rPr lang="pt-BR" b="1" dirty="0">
                      <a:cs typeface="Times New Roman" pitchFamily="18" charset="0"/>
                    </a:rPr>
                    <a:t>)</a:t>
                  </a:r>
                  <a:endParaRPr lang="pt-BR" dirty="0">
                    <a:cs typeface="Times New Roman" pitchFamily="18" charset="0"/>
                  </a:endParaRPr>
                </a:p>
                <a:p>
                  <a:pPr eaLnBrk="0" hangingPunct="0"/>
                  <a:endParaRPr lang="pt-BR" dirty="0">
                    <a:latin typeface="Times New Roman" pitchFamily="18" charset="0"/>
                  </a:endParaRPr>
                </a:p>
              </p:txBody>
            </p:sp>
            <p:sp>
              <p:nvSpPr>
                <p:cNvPr id="100" name="Rectangle 631"/>
                <p:cNvSpPr>
                  <a:spLocks noChangeArrowheads="1"/>
                </p:cNvSpPr>
                <p:nvPr/>
              </p:nvSpPr>
              <p:spPr bwMode="auto">
                <a:xfrm>
                  <a:off x="1346" y="0"/>
                  <a:ext cx="1196" cy="690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9" name="Group 634"/>
              <p:cNvGrpSpPr>
                <a:grpSpLocks/>
              </p:cNvGrpSpPr>
              <p:nvPr/>
            </p:nvGrpSpPr>
            <p:grpSpPr bwMode="auto">
              <a:xfrm>
                <a:off x="2542" y="0"/>
                <a:ext cx="1796" cy="690"/>
                <a:chOff x="2542" y="0"/>
                <a:chExt cx="1796" cy="690"/>
              </a:xfrm>
            </p:grpSpPr>
            <p:sp>
              <p:nvSpPr>
                <p:cNvPr id="97" name="Rectangle 599"/>
                <p:cNvSpPr>
                  <a:spLocks noChangeArrowheads="1"/>
                </p:cNvSpPr>
                <p:nvPr/>
              </p:nvSpPr>
              <p:spPr bwMode="auto">
                <a:xfrm>
                  <a:off x="2570" y="0"/>
                  <a:ext cx="1740" cy="690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 dirty="0">
                      <a:cs typeface="Times New Roman" pitchFamily="18" charset="0"/>
                    </a:rPr>
                    <a:t>Coeficiente linear de expansão </a:t>
                  </a:r>
                  <a:r>
                    <a:rPr lang="pt-BR" b="1" dirty="0" smtClean="0">
                      <a:cs typeface="Times New Roman" pitchFamily="18" charset="0"/>
                    </a:rPr>
                    <a:t>térmica</a:t>
                  </a:r>
                  <a:r>
                    <a:rPr lang="pt-BR" sz="1600" b="1" dirty="0" smtClean="0">
                      <a:cs typeface="Times New Roman" pitchFamily="18" charset="0"/>
                    </a:rPr>
                    <a:t>((°</a:t>
                  </a:r>
                  <a:r>
                    <a:rPr lang="pt-BR" sz="1600" b="1" dirty="0">
                      <a:cs typeface="Times New Roman" pitchFamily="18" charset="0"/>
                    </a:rPr>
                    <a:t>C)</a:t>
                  </a:r>
                  <a:r>
                    <a:rPr lang="pt-BR" sz="1600" b="1" baseline="30000" dirty="0">
                      <a:cs typeface="Times New Roman" pitchFamily="18" charset="0"/>
                    </a:rPr>
                    <a:t>-1</a:t>
                  </a:r>
                  <a:r>
                    <a:rPr lang="pt-BR" sz="1600" b="1" dirty="0">
                      <a:cs typeface="Times New Roman" pitchFamily="18" charset="0"/>
                    </a:rPr>
                    <a:t>x10</a:t>
                  </a:r>
                  <a:r>
                    <a:rPr lang="pt-BR" sz="1600" b="1" baseline="30000" dirty="0">
                      <a:cs typeface="Times New Roman" pitchFamily="18" charset="0"/>
                    </a:rPr>
                    <a:t>-6</a:t>
                  </a:r>
                  <a:r>
                    <a:rPr lang="pt-BR" b="1" dirty="0">
                      <a:cs typeface="Times New Roman" pitchFamily="18" charset="0"/>
                    </a:rPr>
                    <a:t>)</a:t>
                  </a:r>
                  <a:endParaRPr lang="pt-BR" dirty="0">
                    <a:cs typeface="Times New Roman" pitchFamily="18" charset="0"/>
                  </a:endParaRPr>
                </a:p>
                <a:p>
                  <a:pPr eaLnBrk="0" hangingPunct="0"/>
                  <a:endParaRPr lang="pt-BR" dirty="0">
                    <a:latin typeface="Times New Roman" pitchFamily="18" charset="0"/>
                  </a:endParaRPr>
                </a:p>
              </p:txBody>
            </p:sp>
            <p:sp>
              <p:nvSpPr>
                <p:cNvPr id="98" name="Rectangle 633"/>
                <p:cNvSpPr>
                  <a:spLocks noChangeArrowheads="1"/>
                </p:cNvSpPr>
                <p:nvPr/>
              </p:nvSpPr>
              <p:spPr bwMode="auto">
                <a:xfrm>
                  <a:off x="2542" y="0"/>
                  <a:ext cx="1796" cy="690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0" name="Group 636"/>
              <p:cNvGrpSpPr>
                <a:grpSpLocks/>
              </p:cNvGrpSpPr>
              <p:nvPr/>
            </p:nvGrpSpPr>
            <p:grpSpPr bwMode="auto">
              <a:xfrm>
                <a:off x="4338" y="0"/>
                <a:ext cx="1076" cy="690"/>
                <a:chOff x="4338" y="0"/>
                <a:chExt cx="1076" cy="690"/>
              </a:xfrm>
            </p:grpSpPr>
            <p:sp>
              <p:nvSpPr>
                <p:cNvPr id="95" name="Rectangle 600"/>
                <p:cNvSpPr>
                  <a:spLocks noChangeArrowheads="1"/>
                </p:cNvSpPr>
                <p:nvPr/>
              </p:nvSpPr>
              <p:spPr bwMode="auto">
                <a:xfrm>
                  <a:off x="4366" y="0"/>
                  <a:ext cx="1020" cy="690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 dirty="0">
                      <a:cs typeface="Times New Roman" pitchFamily="18" charset="0"/>
                    </a:rPr>
                    <a:t>Condutividade térmica </a:t>
                  </a:r>
                  <a:r>
                    <a:rPr lang="pt-BR" sz="1600" b="1" dirty="0">
                      <a:cs typeface="Times New Roman" pitchFamily="18" charset="0"/>
                    </a:rPr>
                    <a:t>(W/</a:t>
                  </a:r>
                  <a:r>
                    <a:rPr lang="pt-BR" sz="1600" b="1" dirty="0" err="1">
                      <a:cs typeface="Times New Roman" pitchFamily="18" charset="0"/>
                    </a:rPr>
                    <a:t>m.K</a:t>
                  </a:r>
                  <a:r>
                    <a:rPr lang="pt-BR" sz="1600" b="1" dirty="0">
                      <a:cs typeface="Times New Roman" pitchFamily="18" charset="0"/>
                    </a:rPr>
                    <a:t>)</a:t>
                  </a:r>
                  <a:endParaRPr lang="pt-BR" sz="1600" dirty="0">
                    <a:cs typeface="Times New Roman" pitchFamily="18" charset="0"/>
                  </a:endParaRPr>
                </a:p>
                <a:p>
                  <a:pPr eaLnBrk="0" hangingPunct="0"/>
                  <a:endParaRPr lang="pt-BR" dirty="0">
                    <a:latin typeface="Times New Roman" pitchFamily="18" charset="0"/>
                  </a:endParaRPr>
                </a:p>
              </p:txBody>
            </p:sp>
            <p:sp>
              <p:nvSpPr>
                <p:cNvPr id="96" name="Rectangle 635"/>
                <p:cNvSpPr>
                  <a:spLocks noChangeArrowheads="1"/>
                </p:cNvSpPr>
                <p:nvPr/>
              </p:nvSpPr>
              <p:spPr bwMode="auto">
                <a:xfrm>
                  <a:off x="4338" y="0"/>
                  <a:ext cx="1076" cy="690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1" name="Group 638"/>
              <p:cNvGrpSpPr>
                <a:grpSpLocks/>
              </p:cNvGrpSpPr>
              <p:nvPr/>
            </p:nvGrpSpPr>
            <p:grpSpPr bwMode="auto">
              <a:xfrm>
                <a:off x="0" y="690"/>
                <a:ext cx="1346" cy="422"/>
                <a:chOff x="0" y="690"/>
                <a:chExt cx="1346" cy="422"/>
              </a:xfrm>
            </p:grpSpPr>
            <p:sp>
              <p:nvSpPr>
                <p:cNvPr id="93" name="Rectangle 601"/>
                <p:cNvSpPr>
                  <a:spLocks noChangeArrowheads="1"/>
                </p:cNvSpPr>
                <p:nvPr/>
              </p:nvSpPr>
              <p:spPr bwMode="auto">
                <a:xfrm>
                  <a:off x="28" y="690"/>
                  <a:ext cx="129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dirty="0">
                      <a:cs typeface="Times New Roman" pitchFamily="18" charset="0"/>
                    </a:rPr>
                    <a:t>Alumínio</a:t>
                  </a:r>
                </a:p>
                <a:p>
                  <a:pPr eaLnBrk="0" hangingPunct="0"/>
                  <a:endParaRPr lang="pt-BR" dirty="0">
                    <a:latin typeface="Times New Roman" pitchFamily="18" charset="0"/>
                  </a:endParaRPr>
                </a:p>
              </p:txBody>
            </p:sp>
            <p:sp>
              <p:nvSpPr>
                <p:cNvPr id="94" name="Rectangle 637"/>
                <p:cNvSpPr>
                  <a:spLocks noChangeArrowheads="1"/>
                </p:cNvSpPr>
                <p:nvPr/>
              </p:nvSpPr>
              <p:spPr bwMode="auto">
                <a:xfrm>
                  <a:off x="0" y="690"/>
                  <a:ext cx="134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2" name="Group 640"/>
              <p:cNvGrpSpPr>
                <a:grpSpLocks/>
              </p:cNvGrpSpPr>
              <p:nvPr/>
            </p:nvGrpSpPr>
            <p:grpSpPr bwMode="auto">
              <a:xfrm>
                <a:off x="1346" y="690"/>
                <a:ext cx="1196" cy="422"/>
                <a:chOff x="1346" y="690"/>
                <a:chExt cx="1196" cy="422"/>
              </a:xfrm>
            </p:grpSpPr>
            <p:sp>
              <p:nvSpPr>
                <p:cNvPr id="91" name="Rectangle 602"/>
                <p:cNvSpPr>
                  <a:spLocks noChangeArrowheads="1"/>
                </p:cNvSpPr>
                <p:nvPr/>
              </p:nvSpPr>
              <p:spPr bwMode="auto">
                <a:xfrm>
                  <a:off x="1374" y="690"/>
                  <a:ext cx="11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900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92" name="Rectangle 639"/>
                <p:cNvSpPr>
                  <a:spLocks noChangeArrowheads="1"/>
                </p:cNvSpPr>
                <p:nvPr/>
              </p:nvSpPr>
              <p:spPr bwMode="auto">
                <a:xfrm>
                  <a:off x="1346" y="690"/>
                  <a:ext cx="11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3" name="Group 642"/>
              <p:cNvGrpSpPr>
                <a:grpSpLocks/>
              </p:cNvGrpSpPr>
              <p:nvPr/>
            </p:nvGrpSpPr>
            <p:grpSpPr bwMode="auto">
              <a:xfrm>
                <a:off x="2542" y="690"/>
                <a:ext cx="1796" cy="422"/>
                <a:chOff x="2542" y="690"/>
                <a:chExt cx="1796" cy="422"/>
              </a:xfrm>
            </p:grpSpPr>
            <p:sp>
              <p:nvSpPr>
                <p:cNvPr id="89" name="Rectangle 603"/>
                <p:cNvSpPr>
                  <a:spLocks noChangeArrowheads="1"/>
                </p:cNvSpPr>
                <p:nvPr/>
              </p:nvSpPr>
              <p:spPr bwMode="auto">
                <a:xfrm>
                  <a:off x="2570" y="690"/>
                  <a:ext cx="17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23,6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90" name="Rectangle 641"/>
                <p:cNvSpPr>
                  <a:spLocks noChangeArrowheads="1"/>
                </p:cNvSpPr>
                <p:nvPr/>
              </p:nvSpPr>
              <p:spPr bwMode="auto">
                <a:xfrm>
                  <a:off x="2542" y="690"/>
                  <a:ext cx="17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4" name="Group 644"/>
              <p:cNvGrpSpPr>
                <a:grpSpLocks/>
              </p:cNvGrpSpPr>
              <p:nvPr/>
            </p:nvGrpSpPr>
            <p:grpSpPr bwMode="auto">
              <a:xfrm>
                <a:off x="4338" y="690"/>
                <a:ext cx="1076" cy="422"/>
                <a:chOff x="4338" y="690"/>
                <a:chExt cx="1076" cy="422"/>
              </a:xfrm>
            </p:grpSpPr>
            <p:sp>
              <p:nvSpPr>
                <p:cNvPr id="87" name="Rectangle 604"/>
                <p:cNvSpPr>
                  <a:spLocks noChangeArrowheads="1"/>
                </p:cNvSpPr>
                <p:nvPr/>
              </p:nvSpPr>
              <p:spPr bwMode="auto">
                <a:xfrm>
                  <a:off x="4366" y="690"/>
                  <a:ext cx="102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247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88" name="Rectangle 643"/>
                <p:cNvSpPr>
                  <a:spLocks noChangeArrowheads="1"/>
                </p:cNvSpPr>
                <p:nvPr/>
              </p:nvSpPr>
              <p:spPr bwMode="auto">
                <a:xfrm>
                  <a:off x="4338" y="690"/>
                  <a:ext cx="107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5" name="Group 646"/>
              <p:cNvGrpSpPr>
                <a:grpSpLocks/>
              </p:cNvGrpSpPr>
              <p:nvPr/>
            </p:nvGrpSpPr>
            <p:grpSpPr bwMode="auto">
              <a:xfrm>
                <a:off x="0" y="1112"/>
                <a:ext cx="1346" cy="422"/>
                <a:chOff x="0" y="1112"/>
                <a:chExt cx="1346" cy="422"/>
              </a:xfrm>
            </p:grpSpPr>
            <p:sp>
              <p:nvSpPr>
                <p:cNvPr id="85" name="Rectangle 605"/>
                <p:cNvSpPr>
                  <a:spLocks noChangeArrowheads="1"/>
                </p:cNvSpPr>
                <p:nvPr/>
              </p:nvSpPr>
              <p:spPr bwMode="auto">
                <a:xfrm>
                  <a:off x="28" y="1112"/>
                  <a:ext cx="129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>
                      <a:cs typeface="Times New Roman" pitchFamily="18" charset="0"/>
                    </a:rPr>
                    <a:t>Cobre</a:t>
                  </a: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86" name="Rectangle 645"/>
                <p:cNvSpPr>
                  <a:spLocks noChangeArrowheads="1"/>
                </p:cNvSpPr>
                <p:nvPr/>
              </p:nvSpPr>
              <p:spPr bwMode="auto">
                <a:xfrm>
                  <a:off x="0" y="1112"/>
                  <a:ext cx="134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6" name="Group 648"/>
              <p:cNvGrpSpPr>
                <a:grpSpLocks/>
              </p:cNvGrpSpPr>
              <p:nvPr/>
            </p:nvGrpSpPr>
            <p:grpSpPr bwMode="auto">
              <a:xfrm>
                <a:off x="1346" y="1112"/>
                <a:ext cx="1196" cy="422"/>
                <a:chOff x="1346" y="1112"/>
                <a:chExt cx="1196" cy="422"/>
              </a:xfrm>
            </p:grpSpPr>
            <p:sp>
              <p:nvSpPr>
                <p:cNvPr id="83" name="Rectangle 606"/>
                <p:cNvSpPr>
                  <a:spLocks noChangeArrowheads="1"/>
                </p:cNvSpPr>
                <p:nvPr/>
              </p:nvSpPr>
              <p:spPr bwMode="auto">
                <a:xfrm>
                  <a:off x="1374" y="1112"/>
                  <a:ext cx="11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386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84" name="Rectangle 647"/>
                <p:cNvSpPr>
                  <a:spLocks noChangeArrowheads="1"/>
                </p:cNvSpPr>
                <p:nvPr/>
              </p:nvSpPr>
              <p:spPr bwMode="auto">
                <a:xfrm>
                  <a:off x="1346" y="1112"/>
                  <a:ext cx="11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7" name="Group 650"/>
              <p:cNvGrpSpPr>
                <a:grpSpLocks/>
              </p:cNvGrpSpPr>
              <p:nvPr/>
            </p:nvGrpSpPr>
            <p:grpSpPr bwMode="auto">
              <a:xfrm>
                <a:off x="2542" y="1112"/>
                <a:ext cx="1796" cy="422"/>
                <a:chOff x="2542" y="1112"/>
                <a:chExt cx="1796" cy="422"/>
              </a:xfrm>
            </p:grpSpPr>
            <p:sp>
              <p:nvSpPr>
                <p:cNvPr id="81" name="Rectangle 607"/>
                <p:cNvSpPr>
                  <a:spLocks noChangeArrowheads="1"/>
                </p:cNvSpPr>
                <p:nvPr/>
              </p:nvSpPr>
              <p:spPr bwMode="auto">
                <a:xfrm>
                  <a:off x="2570" y="1112"/>
                  <a:ext cx="17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16,5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82" name="Rectangle 649"/>
                <p:cNvSpPr>
                  <a:spLocks noChangeArrowheads="1"/>
                </p:cNvSpPr>
                <p:nvPr/>
              </p:nvSpPr>
              <p:spPr bwMode="auto">
                <a:xfrm>
                  <a:off x="2542" y="1112"/>
                  <a:ext cx="17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8" name="Group 652"/>
              <p:cNvGrpSpPr>
                <a:grpSpLocks/>
              </p:cNvGrpSpPr>
              <p:nvPr/>
            </p:nvGrpSpPr>
            <p:grpSpPr bwMode="auto">
              <a:xfrm>
                <a:off x="4338" y="1112"/>
                <a:ext cx="1076" cy="422"/>
                <a:chOff x="4338" y="1112"/>
                <a:chExt cx="1076" cy="422"/>
              </a:xfrm>
            </p:grpSpPr>
            <p:sp>
              <p:nvSpPr>
                <p:cNvPr id="79" name="Rectangle 608"/>
                <p:cNvSpPr>
                  <a:spLocks noChangeArrowheads="1"/>
                </p:cNvSpPr>
                <p:nvPr/>
              </p:nvSpPr>
              <p:spPr bwMode="auto">
                <a:xfrm>
                  <a:off x="4366" y="1112"/>
                  <a:ext cx="102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398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80" name="Rectangle 651"/>
                <p:cNvSpPr>
                  <a:spLocks noChangeArrowheads="1"/>
                </p:cNvSpPr>
                <p:nvPr/>
              </p:nvSpPr>
              <p:spPr bwMode="auto">
                <a:xfrm>
                  <a:off x="4338" y="1112"/>
                  <a:ext cx="107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9" name="Group 654"/>
              <p:cNvGrpSpPr>
                <a:grpSpLocks/>
              </p:cNvGrpSpPr>
              <p:nvPr/>
            </p:nvGrpSpPr>
            <p:grpSpPr bwMode="auto">
              <a:xfrm>
                <a:off x="0" y="1534"/>
                <a:ext cx="1346" cy="422"/>
                <a:chOff x="0" y="1534"/>
                <a:chExt cx="1346" cy="422"/>
              </a:xfrm>
            </p:grpSpPr>
            <p:sp>
              <p:nvSpPr>
                <p:cNvPr id="77" name="Rectangle 609"/>
                <p:cNvSpPr>
                  <a:spLocks noChangeArrowheads="1"/>
                </p:cNvSpPr>
                <p:nvPr/>
              </p:nvSpPr>
              <p:spPr bwMode="auto">
                <a:xfrm>
                  <a:off x="28" y="1534"/>
                  <a:ext cx="129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>
                      <a:cs typeface="Times New Roman" pitchFamily="18" charset="0"/>
                    </a:rPr>
                    <a:t>Alumina (Al</a:t>
                  </a:r>
                  <a:r>
                    <a:rPr lang="pt-BR" baseline="-30000">
                      <a:cs typeface="Times New Roman" pitchFamily="18" charset="0"/>
                    </a:rPr>
                    <a:t>2</a:t>
                  </a:r>
                  <a:r>
                    <a:rPr lang="pt-BR">
                      <a:cs typeface="Times New Roman" pitchFamily="18" charset="0"/>
                    </a:rPr>
                    <a:t>O</a:t>
                  </a:r>
                  <a:r>
                    <a:rPr lang="pt-BR" baseline="-30000">
                      <a:cs typeface="Times New Roman" pitchFamily="18" charset="0"/>
                    </a:rPr>
                    <a:t>3</a:t>
                  </a:r>
                  <a:r>
                    <a:rPr lang="pt-BR">
                      <a:cs typeface="Times New Roman" pitchFamily="18" charset="0"/>
                    </a:rPr>
                    <a:t>)</a:t>
                  </a: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78" name="Rectangle 653"/>
                <p:cNvSpPr>
                  <a:spLocks noChangeArrowheads="1"/>
                </p:cNvSpPr>
                <p:nvPr/>
              </p:nvSpPr>
              <p:spPr bwMode="auto">
                <a:xfrm>
                  <a:off x="0" y="1534"/>
                  <a:ext cx="134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0" name="Group 656"/>
              <p:cNvGrpSpPr>
                <a:grpSpLocks/>
              </p:cNvGrpSpPr>
              <p:nvPr/>
            </p:nvGrpSpPr>
            <p:grpSpPr bwMode="auto">
              <a:xfrm>
                <a:off x="1346" y="1534"/>
                <a:ext cx="1196" cy="422"/>
                <a:chOff x="1346" y="1534"/>
                <a:chExt cx="1196" cy="422"/>
              </a:xfrm>
            </p:grpSpPr>
            <p:sp>
              <p:nvSpPr>
                <p:cNvPr id="75" name="Rectangle 610"/>
                <p:cNvSpPr>
                  <a:spLocks noChangeArrowheads="1"/>
                </p:cNvSpPr>
                <p:nvPr/>
              </p:nvSpPr>
              <p:spPr bwMode="auto">
                <a:xfrm>
                  <a:off x="1374" y="1534"/>
                  <a:ext cx="11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775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76" name="Rectangle 655"/>
                <p:cNvSpPr>
                  <a:spLocks noChangeArrowheads="1"/>
                </p:cNvSpPr>
                <p:nvPr/>
              </p:nvSpPr>
              <p:spPr bwMode="auto">
                <a:xfrm>
                  <a:off x="1346" y="1534"/>
                  <a:ext cx="11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1" name="Group 658"/>
              <p:cNvGrpSpPr>
                <a:grpSpLocks/>
              </p:cNvGrpSpPr>
              <p:nvPr/>
            </p:nvGrpSpPr>
            <p:grpSpPr bwMode="auto">
              <a:xfrm>
                <a:off x="2542" y="1534"/>
                <a:ext cx="1796" cy="422"/>
                <a:chOff x="2542" y="1534"/>
                <a:chExt cx="1796" cy="422"/>
              </a:xfrm>
            </p:grpSpPr>
            <p:sp>
              <p:nvSpPr>
                <p:cNvPr id="73" name="Rectangle 611"/>
                <p:cNvSpPr>
                  <a:spLocks noChangeArrowheads="1"/>
                </p:cNvSpPr>
                <p:nvPr/>
              </p:nvSpPr>
              <p:spPr bwMode="auto">
                <a:xfrm>
                  <a:off x="2570" y="1534"/>
                  <a:ext cx="17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8,8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74" name="Rectangle 657"/>
                <p:cNvSpPr>
                  <a:spLocks noChangeArrowheads="1"/>
                </p:cNvSpPr>
                <p:nvPr/>
              </p:nvSpPr>
              <p:spPr bwMode="auto">
                <a:xfrm>
                  <a:off x="2542" y="1534"/>
                  <a:ext cx="17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2" name="Group 660"/>
              <p:cNvGrpSpPr>
                <a:grpSpLocks/>
              </p:cNvGrpSpPr>
              <p:nvPr/>
            </p:nvGrpSpPr>
            <p:grpSpPr bwMode="auto">
              <a:xfrm>
                <a:off x="4338" y="1534"/>
                <a:ext cx="1076" cy="422"/>
                <a:chOff x="4338" y="1534"/>
                <a:chExt cx="1076" cy="422"/>
              </a:xfrm>
            </p:grpSpPr>
            <p:sp>
              <p:nvSpPr>
                <p:cNvPr id="71" name="Rectangle 612"/>
                <p:cNvSpPr>
                  <a:spLocks noChangeArrowheads="1"/>
                </p:cNvSpPr>
                <p:nvPr/>
              </p:nvSpPr>
              <p:spPr bwMode="auto">
                <a:xfrm>
                  <a:off x="4366" y="1534"/>
                  <a:ext cx="102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30,1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72" name="Rectangle 659"/>
                <p:cNvSpPr>
                  <a:spLocks noChangeArrowheads="1"/>
                </p:cNvSpPr>
                <p:nvPr/>
              </p:nvSpPr>
              <p:spPr bwMode="auto">
                <a:xfrm>
                  <a:off x="4338" y="1534"/>
                  <a:ext cx="107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3" name="Group 662"/>
              <p:cNvGrpSpPr>
                <a:grpSpLocks/>
              </p:cNvGrpSpPr>
              <p:nvPr/>
            </p:nvGrpSpPr>
            <p:grpSpPr bwMode="auto">
              <a:xfrm>
                <a:off x="0" y="1956"/>
                <a:ext cx="1346" cy="422"/>
                <a:chOff x="0" y="1956"/>
                <a:chExt cx="1346" cy="422"/>
              </a:xfrm>
            </p:grpSpPr>
            <p:sp>
              <p:nvSpPr>
                <p:cNvPr id="69" name="Rectangle 613"/>
                <p:cNvSpPr>
                  <a:spLocks noChangeArrowheads="1"/>
                </p:cNvSpPr>
                <p:nvPr/>
              </p:nvSpPr>
              <p:spPr bwMode="auto">
                <a:xfrm>
                  <a:off x="28" y="1956"/>
                  <a:ext cx="129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>
                      <a:cs typeface="Times New Roman" pitchFamily="18" charset="0"/>
                    </a:rPr>
                    <a:t>Sílica fundida (SiO</a:t>
                  </a:r>
                  <a:r>
                    <a:rPr lang="pt-BR" baseline="-30000">
                      <a:cs typeface="Times New Roman" pitchFamily="18" charset="0"/>
                    </a:rPr>
                    <a:t>2</a:t>
                  </a:r>
                  <a:r>
                    <a:rPr lang="pt-BR">
                      <a:cs typeface="Times New Roman" pitchFamily="18" charset="0"/>
                    </a:rPr>
                    <a:t>)</a:t>
                  </a: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70" name="Rectangle 661"/>
                <p:cNvSpPr>
                  <a:spLocks noChangeArrowheads="1"/>
                </p:cNvSpPr>
                <p:nvPr/>
              </p:nvSpPr>
              <p:spPr bwMode="auto">
                <a:xfrm>
                  <a:off x="0" y="1956"/>
                  <a:ext cx="134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4" name="Group 664"/>
              <p:cNvGrpSpPr>
                <a:grpSpLocks/>
              </p:cNvGrpSpPr>
              <p:nvPr/>
            </p:nvGrpSpPr>
            <p:grpSpPr bwMode="auto">
              <a:xfrm>
                <a:off x="1346" y="1956"/>
                <a:ext cx="1196" cy="422"/>
                <a:chOff x="1346" y="1956"/>
                <a:chExt cx="1196" cy="422"/>
              </a:xfrm>
            </p:grpSpPr>
            <p:sp>
              <p:nvSpPr>
                <p:cNvPr id="67" name="Rectangle 614"/>
                <p:cNvSpPr>
                  <a:spLocks noChangeArrowheads="1"/>
                </p:cNvSpPr>
                <p:nvPr/>
              </p:nvSpPr>
              <p:spPr bwMode="auto">
                <a:xfrm>
                  <a:off x="1374" y="1956"/>
                  <a:ext cx="11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740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68" name="Rectangle 663"/>
                <p:cNvSpPr>
                  <a:spLocks noChangeArrowheads="1"/>
                </p:cNvSpPr>
                <p:nvPr/>
              </p:nvSpPr>
              <p:spPr bwMode="auto">
                <a:xfrm>
                  <a:off x="1346" y="1956"/>
                  <a:ext cx="11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5" name="Group 666"/>
              <p:cNvGrpSpPr>
                <a:grpSpLocks/>
              </p:cNvGrpSpPr>
              <p:nvPr/>
            </p:nvGrpSpPr>
            <p:grpSpPr bwMode="auto">
              <a:xfrm>
                <a:off x="2542" y="1956"/>
                <a:ext cx="1796" cy="422"/>
                <a:chOff x="2542" y="1956"/>
                <a:chExt cx="1796" cy="422"/>
              </a:xfrm>
            </p:grpSpPr>
            <p:sp>
              <p:nvSpPr>
                <p:cNvPr id="65" name="Rectangle 615"/>
                <p:cNvSpPr>
                  <a:spLocks noChangeArrowheads="1"/>
                </p:cNvSpPr>
                <p:nvPr/>
              </p:nvSpPr>
              <p:spPr bwMode="auto">
                <a:xfrm>
                  <a:off x="2570" y="1956"/>
                  <a:ext cx="17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0,5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66" name="Rectangle 665"/>
                <p:cNvSpPr>
                  <a:spLocks noChangeArrowheads="1"/>
                </p:cNvSpPr>
                <p:nvPr/>
              </p:nvSpPr>
              <p:spPr bwMode="auto">
                <a:xfrm>
                  <a:off x="2542" y="1956"/>
                  <a:ext cx="17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6" name="Group 668"/>
              <p:cNvGrpSpPr>
                <a:grpSpLocks/>
              </p:cNvGrpSpPr>
              <p:nvPr/>
            </p:nvGrpSpPr>
            <p:grpSpPr bwMode="auto">
              <a:xfrm>
                <a:off x="4338" y="1956"/>
                <a:ext cx="1076" cy="422"/>
                <a:chOff x="4338" y="1956"/>
                <a:chExt cx="1076" cy="422"/>
              </a:xfrm>
            </p:grpSpPr>
            <p:sp>
              <p:nvSpPr>
                <p:cNvPr id="63" name="Rectangle 616"/>
                <p:cNvSpPr>
                  <a:spLocks noChangeArrowheads="1"/>
                </p:cNvSpPr>
                <p:nvPr/>
              </p:nvSpPr>
              <p:spPr bwMode="auto">
                <a:xfrm>
                  <a:off x="4366" y="1956"/>
                  <a:ext cx="102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2,0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64" name="Rectangle 667"/>
                <p:cNvSpPr>
                  <a:spLocks noChangeArrowheads="1"/>
                </p:cNvSpPr>
                <p:nvPr/>
              </p:nvSpPr>
              <p:spPr bwMode="auto">
                <a:xfrm>
                  <a:off x="4338" y="1956"/>
                  <a:ext cx="107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7" name="Group 670"/>
              <p:cNvGrpSpPr>
                <a:grpSpLocks/>
              </p:cNvGrpSpPr>
              <p:nvPr/>
            </p:nvGrpSpPr>
            <p:grpSpPr bwMode="auto">
              <a:xfrm>
                <a:off x="0" y="2378"/>
                <a:ext cx="1346" cy="422"/>
                <a:chOff x="0" y="2378"/>
                <a:chExt cx="1346" cy="422"/>
              </a:xfrm>
            </p:grpSpPr>
            <p:sp>
              <p:nvSpPr>
                <p:cNvPr id="61" name="Rectangle 617"/>
                <p:cNvSpPr>
                  <a:spLocks noChangeArrowheads="1"/>
                </p:cNvSpPr>
                <p:nvPr/>
              </p:nvSpPr>
              <p:spPr bwMode="auto">
                <a:xfrm>
                  <a:off x="28" y="2378"/>
                  <a:ext cx="129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>
                      <a:cs typeface="Times New Roman" pitchFamily="18" charset="0"/>
                    </a:rPr>
                    <a:t>Vidro de cal de soda</a:t>
                  </a: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62" name="Rectangle 669"/>
                <p:cNvSpPr>
                  <a:spLocks noChangeArrowheads="1"/>
                </p:cNvSpPr>
                <p:nvPr/>
              </p:nvSpPr>
              <p:spPr bwMode="auto">
                <a:xfrm>
                  <a:off x="0" y="2378"/>
                  <a:ext cx="134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8" name="Group 672"/>
              <p:cNvGrpSpPr>
                <a:grpSpLocks/>
              </p:cNvGrpSpPr>
              <p:nvPr/>
            </p:nvGrpSpPr>
            <p:grpSpPr bwMode="auto">
              <a:xfrm>
                <a:off x="1346" y="2378"/>
                <a:ext cx="1196" cy="422"/>
                <a:chOff x="1346" y="2378"/>
                <a:chExt cx="1196" cy="422"/>
              </a:xfrm>
            </p:grpSpPr>
            <p:sp>
              <p:nvSpPr>
                <p:cNvPr id="59" name="Rectangle 618"/>
                <p:cNvSpPr>
                  <a:spLocks noChangeArrowheads="1"/>
                </p:cNvSpPr>
                <p:nvPr/>
              </p:nvSpPr>
              <p:spPr bwMode="auto">
                <a:xfrm>
                  <a:off x="1374" y="2378"/>
                  <a:ext cx="11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840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60" name="Rectangle 671"/>
                <p:cNvSpPr>
                  <a:spLocks noChangeArrowheads="1"/>
                </p:cNvSpPr>
                <p:nvPr/>
              </p:nvSpPr>
              <p:spPr bwMode="auto">
                <a:xfrm>
                  <a:off x="1346" y="2378"/>
                  <a:ext cx="11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9" name="Group 674"/>
              <p:cNvGrpSpPr>
                <a:grpSpLocks/>
              </p:cNvGrpSpPr>
              <p:nvPr/>
            </p:nvGrpSpPr>
            <p:grpSpPr bwMode="auto">
              <a:xfrm>
                <a:off x="2542" y="2378"/>
                <a:ext cx="1796" cy="422"/>
                <a:chOff x="2542" y="2378"/>
                <a:chExt cx="1796" cy="422"/>
              </a:xfrm>
            </p:grpSpPr>
            <p:sp>
              <p:nvSpPr>
                <p:cNvPr id="57" name="Rectangle 619"/>
                <p:cNvSpPr>
                  <a:spLocks noChangeArrowheads="1"/>
                </p:cNvSpPr>
                <p:nvPr/>
              </p:nvSpPr>
              <p:spPr bwMode="auto">
                <a:xfrm>
                  <a:off x="2570" y="2378"/>
                  <a:ext cx="17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9,0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58" name="Rectangle 673"/>
                <p:cNvSpPr>
                  <a:spLocks noChangeArrowheads="1"/>
                </p:cNvSpPr>
                <p:nvPr/>
              </p:nvSpPr>
              <p:spPr bwMode="auto">
                <a:xfrm>
                  <a:off x="2542" y="2378"/>
                  <a:ext cx="17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0" name="Group 676"/>
              <p:cNvGrpSpPr>
                <a:grpSpLocks/>
              </p:cNvGrpSpPr>
              <p:nvPr/>
            </p:nvGrpSpPr>
            <p:grpSpPr bwMode="auto">
              <a:xfrm>
                <a:off x="4338" y="2378"/>
                <a:ext cx="1076" cy="422"/>
                <a:chOff x="4338" y="2378"/>
                <a:chExt cx="1076" cy="422"/>
              </a:xfrm>
            </p:grpSpPr>
            <p:sp>
              <p:nvSpPr>
                <p:cNvPr id="55" name="Rectangle 620"/>
                <p:cNvSpPr>
                  <a:spLocks noChangeArrowheads="1"/>
                </p:cNvSpPr>
                <p:nvPr/>
              </p:nvSpPr>
              <p:spPr bwMode="auto">
                <a:xfrm>
                  <a:off x="4366" y="2378"/>
                  <a:ext cx="102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1,7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56" name="Rectangle 675"/>
                <p:cNvSpPr>
                  <a:spLocks noChangeArrowheads="1"/>
                </p:cNvSpPr>
                <p:nvPr/>
              </p:nvSpPr>
              <p:spPr bwMode="auto">
                <a:xfrm>
                  <a:off x="4338" y="2378"/>
                  <a:ext cx="107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1" name="Group 678"/>
              <p:cNvGrpSpPr>
                <a:grpSpLocks/>
              </p:cNvGrpSpPr>
              <p:nvPr/>
            </p:nvGrpSpPr>
            <p:grpSpPr bwMode="auto">
              <a:xfrm>
                <a:off x="0" y="2800"/>
                <a:ext cx="1346" cy="422"/>
                <a:chOff x="0" y="2800"/>
                <a:chExt cx="1346" cy="422"/>
              </a:xfrm>
            </p:grpSpPr>
            <p:sp>
              <p:nvSpPr>
                <p:cNvPr id="53" name="Rectangle 621"/>
                <p:cNvSpPr>
                  <a:spLocks noChangeArrowheads="1"/>
                </p:cNvSpPr>
                <p:nvPr/>
              </p:nvSpPr>
              <p:spPr bwMode="auto">
                <a:xfrm>
                  <a:off x="28" y="2800"/>
                  <a:ext cx="129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>
                      <a:cs typeface="Times New Roman" pitchFamily="18" charset="0"/>
                    </a:rPr>
                    <a:t>Polietileno</a:t>
                  </a: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54" name="Rectangle 677"/>
                <p:cNvSpPr>
                  <a:spLocks noChangeArrowheads="1"/>
                </p:cNvSpPr>
                <p:nvPr/>
              </p:nvSpPr>
              <p:spPr bwMode="auto">
                <a:xfrm>
                  <a:off x="0" y="2800"/>
                  <a:ext cx="134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2" name="Group 680"/>
              <p:cNvGrpSpPr>
                <a:grpSpLocks/>
              </p:cNvGrpSpPr>
              <p:nvPr/>
            </p:nvGrpSpPr>
            <p:grpSpPr bwMode="auto">
              <a:xfrm>
                <a:off x="1346" y="2800"/>
                <a:ext cx="1196" cy="422"/>
                <a:chOff x="1346" y="2800"/>
                <a:chExt cx="1196" cy="422"/>
              </a:xfrm>
            </p:grpSpPr>
            <p:sp>
              <p:nvSpPr>
                <p:cNvPr id="51" name="Rectangle 622"/>
                <p:cNvSpPr>
                  <a:spLocks noChangeArrowheads="1"/>
                </p:cNvSpPr>
                <p:nvPr/>
              </p:nvSpPr>
              <p:spPr bwMode="auto">
                <a:xfrm>
                  <a:off x="1374" y="2800"/>
                  <a:ext cx="11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2100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52" name="Rectangle 679"/>
                <p:cNvSpPr>
                  <a:spLocks noChangeArrowheads="1"/>
                </p:cNvSpPr>
                <p:nvPr/>
              </p:nvSpPr>
              <p:spPr bwMode="auto">
                <a:xfrm>
                  <a:off x="1346" y="2800"/>
                  <a:ext cx="11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3" name="Group 682"/>
              <p:cNvGrpSpPr>
                <a:grpSpLocks/>
              </p:cNvGrpSpPr>
              <p:nvPr/>
            </p:nvGrpSpPr>
            <p:grpSpPr bwMode="auto">
              <a:xfrm>
                <a:off x="2542" y="2800"/>
                <a:ext cx="1796" cy="422"/>
                <a:chOff x="2542" y="2800"/>
                <a:chExt cx="1796" cy="422"/>
              </a:xfrm>
            </p:grpSpPr>
            <p:sp>
              <p:nvSpPr>
                <p:cNvPr id="49" name="Rectangle 623"/>
                <p:cNvSpPr>
                  <a:spLocks noChangeArrowheads="1"/>
                </p:cNvSpPr>
                <p:nvPr/>
              </p:nvSpPr>
              <p:spPr bwMode="auto">
                <a:xfrm>
                  <a:off x="2570" y="2800"/>
                  <a:ext cx="17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60-220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50" name="Rectangle 681"/>
                <p:cNvSpPr>
                  <a:spLocks noChangeArrowheads="1"/>
                </p:cNvSpPr>
                <p:nvPr/>
              </p:nvSpPr>
              <p:spPr bwMode="auto">
                <a:xfrm>
                  <a:off x="2542" y="2800"/>
                  <a:ext cx="17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4" name="Group 684"/>
              <p:cNvGrpSpPr>
                <a:grpSpLocks/>
              </p:cNvGrpSpPr>
              <p:nvPr/>
            </p:nvGrpSpPr>
            <p:grpSpPr bwMode="auto">
              <a:xfrm>
                <a:off x="4338" y="2800"/>
                <a:ext cx="1076" cy="422"/>
                <a:chOff x="4338" y="2800"/>
                <a:chExt cx="1076" cy="422"/>
              </a:xfrm>
            </p:grpSpPr>
            <p:sp>
              <p:nvSpPr>
                <p:cNvPr id="47" name="Rectangle 624"/>
                <p:cNvSpPr>
                  <a:spLocks noChangeArrowheads="1"/>
                </p:cNvSpPr>
                <p:nvPr/>
              </p:nvSpPr>
              <p:spPr bwMode="auto">
                <a:xfrm>
                  <a:off x="4366" y="2800"/>
                  <a:ext cx="102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0,38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48" name="Rectangle 683"/>
                <p:cNvSpPr>
                  <a:spLocks noChangeArrowheads="1"/>
                </p:cNvSpPr>
                <p:nvPr/>
              </p:nvSpPr>
              <p:spPr bwMode="auto">
                <a:xfrm>
                  <a:off x="4338" y="2800"/>
                  <a:ext cx="107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5" name="Group 686"/>
              <p:cNvGrpSpPr>
                <a:grpSpLocks/>
              </p:cNvGrpSpPr>
              <p:nvPr/>
            </p:nvGrpSpPr>
            <p:grpSpPr bwMode="auto">
              <a:xfrm>
                <a:off x="0" y="3222"/>
                <a:ext cx="1346" cy="422"/>
                <a:chOff x="0" y="3222"/>
                <a:chExt cx="1346" cy="422"/>
              </a:xfrm>
            </p:grpSpPr>
            <p:sp>
              <p:nvSpPr>
                <p:cNvPr id="45" name="Rectangle 625"/>
                <p:cNvSpPr>
                  <a:spLocks noChangeArrowheads="1"/>
                </p:cNvSpPr>
                <p:nvPr/>
              </p:nvSpPr>
              <p:spPr bwMode="auto">
                <a:xfrm>
                  <a:off x="28" y="3222"/>
                  <a:ext cx="129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>
                      <a:cs typeface="Times New Roman" pitchFamily="18" charset="0"/>
                    </a:rPr>
                    <a:t>Poliestireno</a:t>
                  </a: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46" name="Rectangle 685"/>
                <p:cNvSpPr>
                  <a:spLocks noChangeArrowheads="1"/>
                </p:cNvSpPr>
                <p:nvPr/>
              </p:nvSpPr>
              <p:spPr bwMode="auto">
                <a:xfrm>
                  <a:off x="0" y="3222"/>
                  <a:ext cx="134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6" name="Group 688"/>
              <p:cNvGrpSpPr>
                <a:grpSpLocks/>
              </p:cNvGrpSpPr>
              <p:nvPr/>
            </p:nvGrpSpPr>
            <p:grpSpPr bwMode="auto">
              <a:xfrm>
                <a:off x="1346" y="3222"/>
                <a:ext cx="1196" cy="422"/>
                <a:chOff x="1346" y="3222"/>
                <a:chExt cx="1196" cy="422"/>
              </a:xfrm>
            </p:grpSpPr>
            <p:sp>
              <p:nvSpPr>
                <p:cNvPr id="43" name="Rectangle 626"/>
                <p:cNvSpPr>
                  <a:spLocks noChangeArrowheads="1"/>
                </p:cNvSpPr>
                <p:nvPr/>
              </p:nvSpPr>
              <p:spPr bwMode="auto">
                <a:xfrm>
                  <a:off x="1374" y="3222"/>
                  <a:ext cx="11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1360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44" name="Rectangle 687"/>
                <p:cNvSpPr>
                  <a:spLocks noChangeArrowheads="1"/>
                </p:cNvSpPr>
                <p:nvPr/>
              </p:nvSpPr>
              <p:spPr bwMode="auto">
                <a:xfrm>
                  <a:off x="1346" y="3222"/>
                  <a:ext cx="11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7" name="Group 690"/>
              <p:cNvGrpSpPr>
                <a:grpSpLocks/>
              </p:cNvGrpSpPr>
              <p:nvPr/>
            </p:nvGrpSpPr>
            <p:grpSpPr bwMode="auto">
              <a:xfrm>
                <a:off x="2542" y="3222"/>
                <a:ext cx="1796" cy="422"/>
                <a:chOff x="2542" y="3222"/>
                <a:chExt cx="1796" cy="422"/>
              </a:xfrm>
            </p:grpSpPr>
            <p:sp>
              <p:nvSpPr>
                <p:cNvPr id="41" name="Rectangle 627"/>
                <p:cNvSpPr>
                  <a:spLocks noChangeArrowheads="1"/>
                </p:cNvSpPr>
                <p:nvPr/>
              </p:nvSpPr>
              <p:spPr bwMode="auto">
                <a:xfrm>
                  <a:off x="2570" y="3222"/>
                  <a:ext cx="174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50-85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42" name="Rectangle 689"/>
                <p:cNvSpPr>
                  <a:spLocks noChangeArrowheads="1"/>
                </p:cNvSpPr>
                <p:nvPr/>
              </p:nvSpPr>
              <p:spPr bwMode="auto">
                <a:xfrm>
                  <a:off x="2542" y="3222"/>
                  <a:ext cx="179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8" name="Group 692"/>
              <p:cNvGrpSpPr>
                <a:grpSpLocks/>
              </p:cNvGrpSpPr>
              <p:nvPr/>
            </p:nvGrpSpPr>
            <p:grpSpPr bwMode="auto">
              <a:xfrm>
                <a:off x="4338" y="3222"/>
                <a:ext cx="1076" cy="422"/>
                <a:chOff x="4338" y="3222"/>
                <a:chExt cx="1076" cy="422"/>
              </a:xfrm>
            </p:grpSpPr>
            <p:sp>
              <p:nvSpPr>
                <p:cNvPr id="39" name="Rectangle 628"/>
                <p:cNvSpPr>
                  <a:spLocks noChangeArrowheads="1"/>
                </p:cNvSpPr>
                <p:nvPr/>
              </p:nvSpPr>
              <p:spPr bwMode="auto">
                <a:xfrm>
                  <a:off x="4366" y="3222"/>
                  <a:ext cx="1020" cy="422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pt-BR" b="1">
                      <a:cs typeface="Times New Roman" pitchFamily="18" charset="0"/>
                    </a:rPr>
                    <a:t>0,13</a:t>
                  </a:r>
                  <a:endParaRPr lang="pt-BR">
                    <a:cs typeface="Times New Roman" pitchFamily="18" charset="0"/>
                  </a:endParaRPr>
                </a:p>
                <a:p>
                  <a:pPr eaLnBrk="0" hangingPunct="0"/>
                  <a:endParaRPr lang="pt-BR">
                    <a:latin typeface="Times New Roman" pitchFamily="18" charset="0"/>
                  </a:endParaRPr>
                </a:p>
              </p:txBody>
            </p:sp>
            <p:sp>
              <p:nvSpPr>
                <p:cNvPr id="40" name="Rectangle 691"/>
                <p:cNvSpPr>
                  <a:spLocks noChangeArrowheads="1"/>
                </p:cNvSpPr>
                <p:nvPr/>
              </p:nvSpPr>
              <p:spPr bwMode="auto">
                <a:xfrm>
                  <a:off x="4338" y="3222"/>
                  <a:ext cx="1076" cy="422"/>
                </a:xfrm>
                <a:prstGeom prst="rect">
                  <a:avLst/>
                </a:prstGeom>
                <a:noFill/>
                <a:ln w="7">
                  <a:solidFill>
                    <a:schemeClr val="hlink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sp>
          <p:nvSpPr>
            <p:cNvPr id="6" name="Rectangle 694"/>
            <p:cNvSpPr>
              <a:spLocks noChangeArrowheads="1"/>
            </p:cNvSpPr>
            <p:nvPr/>
          </p:nvSpPr>
          <p:spPr bwMode="auto">
            <a:xfrm>
              <a:off x="-3" y="-3"/>
              <a:ext cx="5420" cy="3650"/>
            </a:xfrm>
            <a:prstGeom prst="rect">
              <a:avLst/>
            </a:prstGeom>
            <a:noFill/>
            <a:ln w="11112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4199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86536" cy="990600"/>
          </a:xfrm>
        </p:spPr>
        <p:txBody>
          <a:bodyPr>
            <a:normAutofit fontScale="90000"/>
          </a:bodyPr>
          <a:lstStyle/>
          <a:p>
            <a:r>
              <a:rPr lang="pt-BR" sz="3600" dirty="0"/>
              <a:t>Alguns valores de condutividade térmica</a:t>
            </a:r>
            <a:br>
              <a:rPr lang="pt-BR" sz="3600" dirty="0"/>
            </a:br>
            <a:r>
              <a:rPr lang="pt-BR" sz="3600" dirty="0" smtClean="0"/>
              <a:t>                       </a:t>
            </a:r>
            <a:r>
              <a:rPr lang="pl-PL" sz="2700" dirty="0" smtClean="0"/>
              <a:t>(W/m</a:t>
            </a:r>
            <a:r>
              <a:rPr lang="pl-PL" sz="2700" dirty="0"/>
              <a:t>.°K </a:t>
            </a:r>
            <a:r>
              <a:rPr lang="pl-PL" sz="2700" dirty="0" smtClean="0"/>
              <a:t>=J/m.s.°K</a:t>
            </a:r>
            <a:r>
              <a:rPr lang="pl-PL" sz="2700" dirty="0"/>
              <a:t>)</a:t>
            </a:r>
            <a:r>
              <a:rPr lang="pl-PL" sz="3600" dirty="0"/>
              <a:t/>
            </a:r>
            <a:br>
              <a:rPr lang="pl-PL" sz="3600" dirty="0"/>
            </a:b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97152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/>
              <a:t>Diamante </a:t>
            </a:r>
            <a:r>
              <a:rPr lang="it-IT" dirty="0"/>
              <a:t>tipo </a:t>
            </a:r>
            <a:r>
              <a:rPr lang="it-IT" dirty="0" smtClean="0"/>
              <a:t>Iia: </a:t>
            </a:r>
            <a:r>
              <a:rPr lang="it-IT" dirty="0"/>
              <a:t>2,3 x 10</a:t>
            </a:r>
            <a:r>
              <a:rPr lang="it-IT" baseline="30000" dirty="0"/>
              <a:t>3</a:t>
            </a:r>
            <a:r>
              <a:rPr lang="it-IT" dirty="0"/>
              <a:t> </a:t>
            </a:r>
            <a:endParaRPr lang="it-IT" dirty="0" smtClean="0"/>
          </a:p>
          <a:p>
            <a:r>
              <a:rPr lang="it-IT" b="1" dirty="0" smtClean="0">
                <a:solidFill>
                  <a:srgbClr val="C00000"/>
                </a:solidFill>
              </a:rPr>
              <a:t>SiO</a:t>
            </a:r>
            <a:r>
              <a:rPr lang="it-IT" b="1" baseline="-25000" dirty="0" smtClean="0">
                <a:solidFill>
                  <a:srgbClr val="C00000"/>
                </a:solidFill>
              </a:rPr>
              <a:t>2</a:t>
            </a:r>
            <a:r>
              <a:rPr lang="it-IT" b="1" dirty="0" smtClean="0">
                <a:solidFill>
                  <a:srgbClr val="C00000"/>
                </a:solidFill>
              </a:rPr>
              <a:t> </a:t>
            </a:r>
            <a:r>
              <a:rPr lang="pt-BR" b="1" dirty="0">
                <a:solidFill>
                  <a:srgbClr val="C00000"/>
                </a:solidFill>
              </a:rPr>
              <a:t>: </a:t>
            </a:r>
            <a:r>
              <a:rPr lang="it-IT" b="1" dirty="0" smtClean="0">
                <a:solidFill>
                  <a:srgbClr val="C00000"/>
                </a:solidFill>
              </a:rPr>
              <a:t>1,4</a:t>
            </a:r>
            <a:endParaRPr lang="it-IT" b="1" dirty="0">
              <a:solidFill>
                <a:srgbClr val="C00000"/>
              </a:solidFill>
            </a:endParaRPr>
          </a:p>
          <a:p>
            <a:r>
              <a:rPr lang="pt-BR" b="1" dirty="0" err="1" smtClean="0">
                <a:solidFill>
                  <a:srgbClr val="C00000"/>
                </a:solidFill>
              </a:rPr>
              <a:t>SiC</a:t>
            </a:r>
            <a:r>
              <a:rPr lang="pt-BR" b="1" dirty="0" smtClean="0">
                <a:solidFill>
                  <a:srgbClr val="C00000"/>
                </a:solidFill>
              </a:rPr>
              <a:t>: </a:t>
            </a:r>
            <a:r>
              <a:rPr lang="pt-BR" b="1" dirty="0">
                <a:solidFill>
                  <a:srgbClr val="C00000"/>
                </a:solidFill>
              </a:rPr>
              <a:t>4,9 x 10</a:t>
            </a:r>
            <a:r>
              <a:rPr lang="pt-BR" b="1" baseline="30000" dirty="0">
                <a:solidFill>
                  <a:srgbClr val="C00000"/>
                </a:solidFill>
              </a:rPr>
              <a:t>2</a:t>
            </a:r>
            <a:r>
              <a:rPr lang="pt-BR" b="1" dirty="0">
                <a:solidFill>
                  <a:srgbClr val="C00000"/>
                </a:solidFill>
              </a:rPr>
              <a:t> </a:t>
            </a:r>
            <a:endParaRPr lang="pt-BR" b="1" dirty="0" smtClean="0">
              <a:solidFill>
                <a:srgbClr val="C00000"/>
              </a:solidFill>
            </a:endParaRPr>
          </a:p>
          <a:p>
            <a:r>
              <a:rPr lang="pt-BR" dirty="0" smtClean="0">
                <a:solidFill>
                  <a:srgbClr val="C00000"/>
                </a:solidFill>
              </a:rPr>
              <a:t>concreto: 9,3 </a:t>
            </a:r>
            <a:r>
              <a:rPr lang="pt-BR" dirty="0">
                <a:solidFill>
                  <a:srgbClr val="C00000"/>
                </a:solidFill>
              </a:rPr>
              <a:t>x </a:t>
            </a:r>
            <a:r>
              <a:rPr lang="pt-BR" dirty="0" smtClean="0">
                <a:solidFill>
                  <a:srgbClr val="C00000"/>
                </a:solidFill>
              </a:rPr>
              <a:t>10 </a:t>
            </a:r>
            <a:r>
              <a:rPr lang="pt-BR" baseline="30000" dirty="0" smtClean="0">
                <a:solidFill>
                  <a:srgbClr val="C00000"/>
                </a:solidFill>
              </a:rPr>
              <a:t>-</a:t>
            </a:r>
            <a:r>
              <a:rPr lang="pt-BR" baseline="30000" dirty="0">
                <a:solidFill>
                  <a:srgbClr val="C00000"/>
                </a:solidFill>
              </a:rPr>
              <a:t>1</a:t>
            </a:r>
          </a:p>
          <a:p>
            <a:r>
              <a:rPr lang="sv-SE" dirty="0" smtClean="0"/>
              <a:t>Prata</a:t>
            </a:r>
            <a:r>
              <a:rPr lang="pt-BR" dirty="0" smtClean="0"/>
              <a:t>: </a:t>
            </a:r>
            <a:r>
              <a:rPr lang="sv-SE" dirty="0" smtClean="0"/>
              <a:t>4,29 </a:t>
            </a:r>
            <a:r>
              <a:rPr lang="sv-SE" dirty="0"/>
              <a:t>x 10</a:t>
            </a:r>
            <a:r>
              <a:rPr lang="sv-SE" baseline="30000" dirty="0"/>
              <a:t>2</a:t>
            </a:r>
            <a:r>
              <a:rPr lang="sv-SE" dirty="0"/>
              <a:t> </a:t>
            </a:r>
            <a:endParaRPr lang="sv-SE" dirty="0" smtClean="0"/>
          </a:p>
          <a:p>
            <a:r>
              <a:rPr lang="sv-SE" dirty="0" smtClean="0">
                <a:solidFill>
                  <a:srgbClr val="C00000"/>
                </a:solidFill>
              </a:rPr>
              <a:t>vidro</a:t>
            </a:r>
            <a:r>
              <a:rPr lang="pt-BR" dirty="0" smtClean="0">
                <a:solidFill>
                  <a:srgbClr val="C00000"/>
                </a:solidFill>
              </a:rPr>
              <a:t>: </a:t>
            </a:r>
            <a:r>
              <a:rPr lang="sv-SE" dirty="0" smtClean="0">
                <a:solidFill>
                  <a:srgbClr val="C00000"/>
                </a:solidFill>
              </a:rPr>
              <a:t>9,5 </a:t>
            </a:r>
            <a:r>
              <a:rPr lang="sv-SE" dirty="0">
                <a:solidFill>
                  <a:srgbClr val="C00000"/>
                </a:solidFill>
              </a:rPr>
              <a:t>x 10</a:t>
            </a:r>
            <a:r>
              <a:rPr lang="sv-SE" baseline="30000" dirty="0">
                <a:solidFill>
                  <a:srgbClr val="C00000"/>
                </a:solidFill>
              </a:rPr>
              <a:t>-1</a:t>
            </a:r>
          </a:p>
          <a:p>
            <a:r>
              <a:rPr lang="pt-BR" dirty="0" smtClean="0"/>
              <a:t>Cobre: 4,01 </a:t>
            </a:r>
            <a:r>
              <a:rPr lang="pt-BR" dirty="0"/>
              <a:t>x 10</a:t>
            </a:r>
            <a:r>
              <a:rPr lang="pt-BR" baseline="30000" dirty="0"/>
              <a:t>2</a:t>
            </a:r>
            <a:r>
              <a:rPr lang="pt-BR" dirty="0"/>
              <a:t> </a:t>
            </a:r>
            <a:endParaRPr lang="pt-BR" dirty="0" smtClean="0"/>
          </a:p>
          <a:p>
            <a:r>
              <a:rPr lang="pt-BR" dirty="0" smtClean="0"/>
              <a:t>polietileno: </a:t>
            </a:r>
            <a:r>
              <a:rPr lang="pt-BR" dirty="0"/>
              <a:t>3,8 x 10</a:t>
            </a:r>
            <a:r>
              <a:rPr lang="pt-BR" baseline="30000" dirty="0"/>
              <a:t>-1</a:t>
            </a:r>
          </a:p>
          <a:p>
            <a:r>
              <a:rPr lang="pt-BR" dirty="0" smtClean="0"/>
              <a:t>Alumínio </a:t>
            </a:r>
            <a:r>
              <a:rPr lang="pt-BR" dirty="0"/>
              <a:t>: </a:t>
            </a:r>
            <a:r>
              <a:rPr lang="pt-BR" dirty="0" smtClean="0"/>
              <a:t>2,37 </a:t>
            </a:r>
            <a:r>
              <a:rPr lang="pt-BR" dirty="0"/>
              <a:t>x 10</a:t>
            </a:r>
            <a:r>
              <a:rPr lang="pt-BR" baseline="30000" dirty="0"/>
              <a:t>2</a:t>
            </a:r>
            <a:r>
              <a:rPr lang="pt-BR" dirty="0"/>
              <a:t> </a:t>
            </a:r>
            <a:endParaRPr lang="pt-BR" dirty="0" smtClean="0"/>
          </a:p>
          <a:p>
            <a:r>
              <a:rPr lang="pt-BR" dirty="0" smtClean="0"/>
              <a:t>Teflon: </a:t>
            </a:r>
            <a:r>
              <a:rPr lang="pt-BR" dirty="0"/>
              <a:t>2,25 x 10</a:t>
            </a:r>
            <a:r>
              <a:rPr lang="pt-BR" baseline="30000" dirty="0"/>
              <a:t>-1</a:t>
            </a:r>
          </a:p>
          <a:p>
            <a:r>
              <a:rPr lang="pt-BR" dirty="0" smtClean="0"/>
              <a:t>Ferro: </a:t>
            </a:r>
            <a:r>
              <a:rPr lang="pt-BR" dirty="0"/>
              <a:t>8,02 x 10</a:t>
            </a:r>
            <a:r>
              <a:rPr lang="pt-BR" baseline="30000" dirty="0"/>
              <a:t>1</a:t>
            </a:r>
            <a:r>
              <a:rPr lang="pt-BR" dirty="0"/>
              <a:t> </a:t>
            </a:r>
            <a:endParaRPr lang="pt-BR" dirty="0" smtClean="0"/>
          </a:p>
          <a:p>
            <a:r>
              <a:rPr lang="pt-BR" dirty="0" smtClean="0"/>
              <a:t>madeira</a:t>
            </a:r>
            <a:r>
              <a:rPr lang="pt-BR" dirty="0"/>
              <a:t> :</a:t>
            </a:r>
            <a:r>
              <a:rPr lang="pt-BR" dirty="0" smtClean="0"/>
              <a:t> </a:t>
            </a:r>
            <a:r>
              <a:rPr lang="pt-BR" dirty="0"/>
              <a:t>1,6 x 10</a:t>
            </a:r>
            <a:r>
              <a:rPr lang="pt-BR" baseline="30000" dirty="0"/>
              <a:t>-1</a:t>
            </a:r>
          </a:p>
          <a:p>
            <a:r>
              <a:rPr lang="pt-BR" b="1" dirty="0" smtClean="0">
                <a:solidFill>
                  <a:srgbClr val="C00000"/>
                </a:solidFill>
              </a:rPr>
              <a:t>Al</a:t>
            </a:r>
            <a:r>
              <a:rPr lang="pt-BR" b="1" baseline="-25000" dirty="0" smtClean="0">
                <a:solidFill>
                  <a:srgbClr val="C00000"/>
                </a:solidFill>
              </a:rPr>
              <a:t>2</a:t>
            </a:r>
            <a:r>
              <a:rPr lang="pt-BR" b="1" dirty="0" smtClean="0">
                <a:solidFill>
                  <a:srgbClr val="C00000"/>
                </a:solidFill>
              </a:rPr>
              <a:t>O</a:t>
            </a:r>
            <a:r>
              <a:rPr lang="pt-BR" b="1" baseline="-25000" dirty="0" smtClean="0">
                <a:solidFill>
                  <a:srgbClr val="C00000"/>
                </a:solidFill>
              </a:rPr>
              <a:t>3</a:t>
            </a:r>
            <a:r>
              <a:rPr lang="pt-BR" b="1" dirty="0" smtClean="0">
                <a:solidFill>
                  <a:srgbClr val="C00000"/>
                </a:solidFill>
              </a:rPr>
              <a:t>: 3,5 </a:t>
            </a:r>
            <a:r>
              <a:rPr lang="pt-BR" b="1" dirty="0">
                <a:solidFill>
                  <a:srgbClr val="C00000"/>
                </a:solidFill>
              </a:rPr>
              <a:t>x 10</a:t>
            </a:r>
            <a:r>
              <a:rPr lang="pt-BR" b="1" baseline="30000" dirty="0">
                <a:solidFill>
                  <a:srgbClr val="C00000"/>
                </a:solidFill>
              </a:rPr>
              <a:t>1</a:t>
            </a:r>
            <a:r>
              <a:rPr lang="pt-BR" b="1" dirty="0">
                <a:solidFill>
                  <a:srgbClr val="C00000"/>
                </a:solidFill>
              </a:rPr>
              <a:t> </a:t>
            </a:r>
            <a:endParaRPr lang="pt-BR" b="1" dirty="0" smtClean="0">
              <a:solidFill>
                <a:srgbClr val="C00000"/>
              </a:solidFill>
            </a:endParaRPr>
          </a:p>
          <a:p>
            <a:r>
              <a:rPr lang="pt-BR" b="1" dirty="0" smtClean="0">
                <a:solidFill>
                  <a:srgbClr val="C00000"/>
                </a:solidFill>
              </a:rPr>
              <a:t>Fibra </a:t>
            </a:r>
            <a:r>
              <a:rPr lang="pt-BR" b="1" dirty="0">
                <a:solidFill>
                  <a:srgbClr val="C00000"/>
                </a:solidFill>
              </a:rPr>
              <a:t>de </a:t>
            </a:r>
            <a:r>
              <a:rPr lang="pt-BR" b="1" dirty="0" smtClean="0">
                <a:solidFill>
                  <a:srgbClr val="C00000"/>
                </a:solidFill>
              </a:rPr>
              <a:t>vidro</a:t>
            </a:r>
            <a:r>
              <a:rPr lang="pt-BR" b="1" dirty="0">
                <a:solidFill>
                  <a:srgbClr val="C00000"/>
                </a:solidFill>
              </a:rPr>
              <a:t> :</a:t>
            </a:r>
            <a:r>
              <a:rPr lang="pt-BR" b="1" dirty="0" smtClean="0">
                <a:solidFill>
                  <a:srgbClr val="C00000"/>
                </a:solidFill>
              </a:rPr>
              <a:t> </a:t>
            </a:r>
            <a:r>
              <a:rPr lang="pt-BR" b="1" dirty="0">
                <a:solidFill>
                  <a:srgbClr val="C00000"/>
                </a:solidFill>
              </a:rPr>
              <a:t>5 x 10</a:t>
            </a:r>
            <a:r>
              <a:rPr lang="pt-BR" b="1" baseline="30000" dirty="0">
                <a:solidFill>
                  <a:srgbClr val="C00000"/>
                </a:solidFill>
              </a:rPr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2254034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3110"/>
            <a:ext cx="8153400" cy="990600"/>
          </a:xfrm>
        </p:spPr>
        <p:txBody>
          <a:bodyPr/>
          <a:lstStyle/>
          <a:p>
            <a:pPr algn="ctr"/>
            <a:r>
              <a:rPr lang="pt-BR" dirty="0"/>
              <a:t>Propriedades Gerais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1560" y="908720"/>
            <a:ext cx="8153400" cy="5043264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dirty="0" smtClean="0"/>
              <a:t>Estabilidade química</a:t>
            </a:r>
            <a:endParaRPr lang="pt-BR" dirty="0"/>
          </a:p>
        </p:txBody>
      </p:sp>
      <p:pic>
        <p:nvPicPr>
          <p:cNvPr id="1025" name="Picture 1" descr="Image : Chemical Resistance Graph  Alumina and Silicon Carbide (Measuring method / Measurements conform to JIS R 1614-1993 / ISO 17092: 200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465278"/>
            <a:ext cx="6883254" cy="521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16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Definições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41168"/>
          </a:xfrm>
        </p:spPr>
        <p:txBody>
          <a:bodyPr/>
          <a:lstStyle/>
          <a:p>
            <a:r>
              <a:rPr lang="pt-BR" dirty="0" smtClean="0"/>
              <a:t>Metais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 smtClean="0"/>
              <a:t>Cerâmicas</a:t>
            </a:r>
          </a:p>
          <a:p>
            <a:pPr lvl="4"/>
            <a:r>
              <a:rPr lang="pt-BR" dirty="0" smtClean="0"/>
              <a:t>Diamante</a:t>
            </a:r>
            <a:endParaRPr lang="pt-BR" dirty="0"/>
          </a:p>
          <a:p>
            <a:r>
              <a:rPr lang="pt-BR" dirty="0" smtClean="0"/>
              <a:t>Polímeros</a:t>
            </a:r>
          </a:p>
          <a:p>
            <a:endParaRPr lang="pt-BR" dirty="0" smtClean="0"/>
          </a:p>
          <a:p>
            <a:r>
              <a:rPr lang="pt-BR" dirty="0" smtClean="0"/>
              <a:t>Semicondutores</a:t>
            </a:r>
          </a:p>
          <a:p>
            <a:endParaRPr lang="pt-BR" dirty="0"/>
          </a:p>
          <a:p>
            <a:r>
              <a:rPr lang="pt-BR" dirty="0" smtClean="0"/>
              <a:t>Compósitos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799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Propriedades Gerais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sz="3200" b="1" dirty="0" smtClean="0">
                <a:solidFill>
                  <a:srgbClr val="C00000"/>
                </a:solidFill>
              </a:rPr>
              <a:t>Propriedades óticas</a:t>
            </a:r>
          </a:p>
          <a:p>
            <a:pPr algn="just">
              <a:lnSpc>
                <a:spcPct val="130000"/>
              </a:lnSpc>
              <a:buFontTx/>
              <a:buBlip>
                <a:blip r:embed="rId2"/>
              </a:buBlip>
            </a:pPr>
            <a:r>
              <a:rPr lang="pt-BR" sz="3200" dirty="0"/>
              <a:t>Transparência – Janelas, lentes, artigos de laboratório etc.</a:t>
            </a:r>
          </a:p>
          <a:p>
            <a:pPr algn="just">
              <a:lnSpc>
                <a:spcPct val="130000"/>
              </a:lnSpc>
              <a:buFontTx/>
              <a:buBlip>
                <a:blip r:embed="rId2"/>
              </a:buBlip>
            </a:pPr>
            <a:r>
              <a:rPr lang="pt-BR" sz="3200" dirty="0"/>
              <a:t> Conversão de luz em eletricidade – Laser, eletrônica (</a:t>
            </a:r>
            <a:r>
              <a:rPr lang="pt-BR" sz="3200" dirty="0" err="1"/>
              <a:t>LED’s</a:t>
            </a:r>
            <a:r>
              <a:rPr lang="pt-BR" sz="3200" dirty="0"/>
              <a:t>).</a:t>
            </a:r>
          </a:p>
          <a:p>
            <a:pPr algn="just">
              <a:lnSpc>
                <a:spcPct val="130000"/>
              </a:lnSpc>
              <a:buFontTx/>
              <a:buBlip>
                <a:blip r:embed="rId2"/>
              </a:buBlip>
            </a:pPr>
            <a:r>
              <a:rPr lang="pt-BR" sz="3200" dirty="0"/>
              <a:t> Luminescência – Lâmpadas elétricas e telas de TV.</a:t>
            </a:r>
          </a:p>
          <a:p>
            <a:pPr algn="just">
              <a:lnSpc>
                <a:spcPct val="130000"/>
              </a:lnSpc>
              <a:buFontTx/>
              <a:buBlip>
                <a:blip r:embed="rId2"/>
              </a:buBlip>
            </a:pPr>
            <a:r>
              <a:rPr lang="pt-BR" sz="3200" dirty="0"/>
              <a:t> Reflexão – Fibras óticas (telefonia, TV a cabo </a:t>
            </a:r>
            <a:r>
              <a:rPr lang="pt-BR" sz="3200" dirty="0" err="1"/>
              <a:t>etc</a:t>
            </a:r>
            <a:r>
              <a:rPr lang="pt-BR" sz="3200" dirty="0"/>
              <a:t>).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196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Classificação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95536" y="1600200"/>
            <a:ext cx="8370512" cy="4997152"/>
          </a:xfrm>
        </p:spPr>
        <p:txBody>
          <a:bodyPr/>
          <a:lstStyle/>
          <a:p>
            <a:pPr marL="0" indent="0">
              <a:buNone/>
            </a:pPr>
            <a:r>
              <a:rPr lang="pt-BR" sz="3200" dirty="0" smtClean="0"/>
              <a:t>Cerâmicas tradicionais X Cerâmicas avançadas</a:t>
            </a:r>
          </a:p>
          <a:p>
            <a:endParaRPr lang="pt-BR" dirty="0"/>
          </a:p>
          <a:p>
            <a:r>
              <a:rPr lang="pt-BR" sz="3200" b="1" dirty="0" smtClean="0">
                <a:solidFill>
                  <a:srgbClr val="C00000"/>
                </a:solidFill>
              </a:rPr>
              <a:t>Tradicionais</a:t>
            </a:r>
            <a:r>
              <a:rPr lang="pt-BR" sz="3200" dirty="0" smtClean="0"/>
              <a:t>: As </a:t>
            </a:r>
            <a:r>
              <a:rPr lang="pt-BR" sz="3200" dirty="0"/>
              <a:t>matérias-primas são naturais, com poucas etapas e custos envolvidos no tratamento das </a:t>
            </a:r>
            <a:r>
              <a:rPr lang="pt-BR" sz="3200" dirty="0" smtClean="0"/>
              <a:t>mesmas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pt-BR" sz="3200" b="1" dirty="0" smtClean="0">
                <a:solidFill>
                  <a:srgbClr val="C00000"/>
                </a:solidFill>
              </a:rPr>
              <a:t>Avançadas</a:t>
            </a:r>
            <a:r>
              <a:rPr lang="pt-BR" sz="3200" dirty="0" smtClean="0">
                <a:solidFill>
                  <a:srgbClr val="CC3300"/>
                </a:solidFill>
              </a:rPr>
              <a:t>: </a:t>
            </a:r>
            <a:r>
              <a:rPr lang="pt-BR" sz="3200" dirty="0" smtClean="0"/>
              <a:t> </a:t>
            </a:r>
            <a:r>
              <a:rPr lang="pt-BR" sz="3200" dirty="0"/>
              <a:t>As MPs passam por diversas etapas de tratamento, como purificação  e processos de diminuição de tamanho de partículas.</a:t>
            </a:r>
          </a:p>
          <a:p>
            <a:endParaRPr lang="pt-BR" sz="32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36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Classificação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2514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BR" sz="3500" b="1" dirty="0" smtClean="0">
                <a:solidFill>
                  <a:srgbClr val="C00000"/>
                </a:solidFill>
              </a:rPr>
              <a:t>Critério: estrutura cristalina</a:t>
            </a:r>
          </a:p>
          <a:p>
            <a:endParaRPr lang="pt-BR" dirty="0"/>
          </a:p>
          <a:p>
            <a:pPr>
              <a:lnSpc>
                <a:spcPct val="90000"/>
              </a:lnSpc>
            </a:pPr>
            <a:r>
              <a:rPr lang="pt-BR" b="1" dirty="0">
                <a:solidFill>
                  <a:schemeClr val="accent2"/>
                </a:solidFill>
              </a:rPr>
              <a:t>Cerâmicas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pt-BR" dirty="0"/>
              <a:t>   Materiais cristalinos, com arranjo periódico e repetitivo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pt-BR" dirty="0"/>
          </a:p>
          <a:p>
            <a:pPr>
              <a:lnSpc>
                <a:spcPct val="90000"/>
              </a:lnSpc>
            </a:pPr>
            <a:r>
              <a:rPr lang="pt-BR" b="1" dirty="0">
                <a:solidFill>
                  <a:schemeClr val="accent2"/>
                </a:solidFill>
              </a:rPr>
              <a:t>Vidros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t-BR" dirty="0"/>
              <a:t>   Materiais amorfos, com propriedades bastante características</a:t>
            </a:r>
          </a:p>
          <a:p>
            <a:pPr>
              <a:lnSpc>
                <a:spcPct val="90000"/>
              </a:lnSpc>
              <a:buFontTx/>
              <a:buNone/>
            </a:pPr>
            <a:endParaRPr lang="pt-BR" dirty="0"/>
          </a:p>
          <a:p>
            <a:pPr>
              <a:lnSpc>
                <a:spcPct val="90000"/>
              </a:lnSpc>
              <a:buFontTx/>
              <a:buNone/>
            </a:pPr>
            <a:r>
              <a:rPr lang="pt-BR" dirty="0"/>
              <a:t>O processo de fabricação dessas duas classes é bastante distinto (queima e fusão)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227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Classificação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25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500" b="1" dirty="0" smtClean="0">
                <a:solidFill>
                  <a:srgbClr val="C00000"/>
                </a:solidFill>
              </a:rPr>
              <a:t>Critério: ligação química</a:t>
            </a:r>
          </a:p>
          <a:p>
            <a:endParaRPr lang="pt-BR" dirty="0"/>
          </a:p>
          <a:p>
            <a:r>
              <a:rPr lang="pt-BR" b="1" dirty="0">
                <a:solidFill>
                  <a:schemeClr val="hlink"/>
                </a:solidFill>
              </a:rPr>
              <a:t>Iônicas</a:t>
            </a:r>
            <a:r>
              <a:rPr lang="pt-BR" b="1" dirty="0"/>
              <a:t> </a:t>
            </a:r>
            <a:r>
              <a:rPr lang="pt-BR" dirty="0"/>
              <a:t>: óxidos e silicatos (alumina, silicatos hidratados de alumínio e de magnésio – talco)</a:t>
            </a:r>
          </a:p>
          <a:p>
            <a:pPr>
              <a:buFontTx/>
              <a:buNone/>
            </a:pPr>
            <a:endParaRPr lang="pt-BR" dirty="0"/>
          </a:p>
          <a:p>
            <a:r>
              <a:rPr lang="pt-BR" b="1" dirty="0">
                <a:solidFill>
                  <a:schemeClr val="hlink"/>
                </a:solidFill>
              </a:rPr>
              <a:t>Covalentes</a:t>
            </a:r>
            <a:r>
              <a:rPr lang="pt-BR" dirty="0"/>
              <a:t>: </a:t>
            </a:r>
            <a:r>
              <a:rPr lang="pt-BR" dirty="0" err="1"/>
              <a:t>nitretos</a:t>
            </a:r>
            <a:r>
              <a:rPr lang="pt-BR" dirty="0"/>
              <a:t>, </a:t>
            </a:r>
            <a:r>
              <a:rPr lang="pt-BR" dirty="0" err="1"/>
              <a:t>carbetos</a:t>
            </a:r>
            <a:r>
              <a:rPr lang="pt-BR" dirty="0"/>
              <a:t>, </a:t>
            </a:r>
            <a:r>
              <a:rPr lang="pt-BR" dirty="0" err="1"/>
              <a:t>boretos</a:t>
            </a:r>
            <a:r>
              <a:rPr lang="pt-BR" dirty="0"/>
              <a:t> e </a:t>
            </a:r>
            <a:r>
              <a:rPr lang="pt-BR" dirty="0" err="1"/>
              <a:t>silicetos</a:t>
            </a:r>
            <a:endParaRPr lang="pt-BR" dirty="0"/>
          </a:p>
          <a:p>
            <a:pPr>
              <a:lnSpc>
                <a:spcPct val="90000"/>
              </a:lnSpc>
              <a:buFontTx/>
              <a:buNone/>
            </a:pPr>
            <a:endParaRPr lang="pt-BR" dirty="0"/>
          </a:p>
          <a:p>
            <a:pPr>
              <a:lnSpc>
                <a:spcPct val="90000"/>
              </a:lnSpc>
              <a:buFontTx/>
              <a:buNone/>
            </a:pPr>
            <a:r>
              <a:rPr lang="pt-BR" dirty="0" smtClean="0"/>
              <a:t>Obs.: nenhuma cerâmica apresenta ligação química puramente iônica ou 100% covalente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03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0600" y="116632"/>
            <a:ext cx="8153400" cy="608112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Classificação por categorias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980728"/>
            <a:ext cx="8658544" cy="4248472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1200"/>
              </a:spcAft>
            </a:pPr>
            <a:r>
              <a:rPr lang="pt-BR" dirty="0" smtClean="0"/>
              <a:t> </a:t>
            </a:r>
            <a:r>
              <a:rPr lang="pt-BR" sz="9600" dirty="0" smtClean="0"/>
              <a:t>Produtos </a:t>
            </a:r>
            <a:r>
              <a:rPr lang="pt-BR" sz="9600" dirty="0"/>
              <a:t>estruturais de argila (tijolo, tubulação de esgoto, coberturas e parede de azulejo, </a:t>
            </a:r>
            <a:r>
              <a:rPr lang="pt-BR" sz="9600" dirty="0" smtClean="0"/>
              <a:t>fornos </a:t>
            </a:r>
            <a:r>
              <a:rPr lang="pt-BR" sz="9600" dirty="0"/>
              <a:t>de combustão, </a:t>
            </a:r>
            <a:r>
              <a:rPr lang="pt-BR" sz="9600" dirty="0" err="1"/>
              <a:t>etc</a:t>
            </a:r>
            <a:r>
              <a:rPr lang="pt-BR" sz="9600" dirty="0" smtClean="0"/>
              <a:t>)</a:t>
            </a:r>
          </a:p>
          <a:p>
            <a:pPr>
              <a:spcAft>
                <a:spcPts val="1200"/>
              </a:spcAft>
            </a:pPr>
            <a:r>
              <a:rPr lang="pt-BR" sz="9600" dirty="0" smtClean="0"/>
              <a:t> </a:t>
            </a:r>
            <a:r>
              <a:rPr lang="pt-BR" sz="9600" b="1" i="1" dirty="0" err="1">
                <a:solidFill>
                  <a:srgbClr val="7030A0"/>
                </a:solidFill>
              </a:rPr>
              <a:t>Whitewares</a:t>
            </a:r>
            <a:r>
              <a:rPr lang="pt-BR" sz="9600" dirty="0"/>
              <a:t> (</a:t>
            </a:r>
            <a:r>
              <a:rPr lang="pt-BR" sz="9600" dirty="0" smtClean="0"/>
              <a:t>telha, </a:t>
            </a:r>
            <a:r>
              <a:rPr lang="pt-BR" sz="9600" dirty="0"/>
              <a:t>louça piso e parede, porcelana elétrica, </a:t>
            </a:r>
            <a:r>
              <a:rPr lang="pt-BR" sz="9600" dirty="0" err="1"/>
              <a:t>etc</a:t>
            </a:r>
            <a:r>
              <a:rPr lang="pt-BR" sz="9600" dirty="0" smtClean="0"/>
              <a:t>)</a:t>
            </a:r>
          </a:p>
          <a:p>
            <a:pPr>
              <a:spcAft>
                <a:spcPts val="1200"/>
              </a:spcAft>
            </a:pPr>
            <a:r>
              <a:rPr lang="pt-BR" sz="9600" dirty="0" smtClean="0"/>
              <a:t> </a:t>
            </a:r>
            <a:r>
              <a:rPr lang="pt-BR" sz="9600" b="1" dirty="0">
                <a:solidFill>
                  <a:srgbClr val="7030A0"/>
                </a:solidFill>
              </a:rPr>
              <a:t>Refratários</a:t>
            </a:r>
            <a:r>
              <a:rPr lang="pt-BR" sz="9600" dirty="0"/>
              <a:t> (tijolo e produtos monolíticos usados </a:t>
            </a:r>
            <a:r>
              <a:rPr lang="pt-BR" sz="9600" dirty="0" smtClean="0"/>
              <a:t>na produção de metais, vidros, </a:t>
            </a:r>
            <a:r>
              <a:rPr lang="pt-BR" sz="9600" dirty="0"/>
              <a:t>cimento, </a:t>
            </a:r>
            <a:r>
              <a:rPr lang="pt-BR" sz="9600" dirty="0" smtClean="0"/>
              <a:t>cerâmicas, </a:t>
            </a:r>
            <a:r>
              <a:rPr lang="pt-BR" sz="9600" dirty="0"/>
              <a:t>conversão de energia, petróleo, produtos químicos e indústrias</a:t>
            </a:r>
            <a:r>
              <a:rPr lang="pt-BR" sz="9600" dirty="0" smtClean="0"/>
              <a:t>)</a:t>
            </a:r>
          </a:p>
          <a:p>
            <a:pPr>
              <a:spcAft>
                <a:spcPts val="1200"/>
              </a:spcAft>
            </a:pPr>
            <a:r>
              <a:rPr lang="pt-BR" sz="9600" dirty="0" smtClean="0"/>
              <a:t> </a:t>
            </a:r>
            <a:r>
              <a:rPr lang="pt-BR" sz="9600" b="1" dirty="0" smtClean="0">
                <a:solidFill>
                  <a:srgbClr val="7030A0"/>
                </a:solidFill>
              </a:rPr>
              <a:t>Vidros</a:t>
            </a:r>
            <a:r>
              <a:rPr lang="pt-BR" sz="9600" dirty="0" smtClean="0"/>
              <a:t> </a:t>
            </a:r>
            <a:r>
              <a:rPr lang="pt-BR" sz="9600" dirty="0"/>
              <a:t>(vidro plano </a:t>
            </a:r>
            <a:r>
              <a:rPr lang="pt-BR" sz="9600" dirty="0" smtClean="0"/>
              <a:t>(janelas), </a:t>
            </a:r>
            <a:r>
              <a:rPr lang="pt-BR" sz="9600" dirty="0"/>
              <a:t>recipiente de vidro (garrafas), </a:t>
            </a:r>
            <a:r>
              <a:rPr lang="pt-BR" sz="9600" dirty="0" smtClean="0"/>
              <a:t>vidro prensado </a:t>
            </a:r>
            <a:r>
              <a:rPr lang="pt-BR" sz="9600" dirty="0"/>
              <a:t>​​e </a:t>
            </a:r>
            <a:r>
              <a:rPr lang="pt-BR" sz="9600" dirty="0" smtClean="0"/>
              <a:t>soprado </a:t>
            </a:r>
            <a:r>
              <a:rPr lang="pt-BR" sz="9600" dirty="0"/>
              <a:t>(louça), fibras de vidro (isolamento em casa), e vidro avançado / especialidade (fibras ópticas</a:t>
            </a:r>
            <a:r>
              <a:rPr lang="pt-BR" sz="9600" dirty="0" smtClean="0"/>
              <a:t>))</a:t>
            </a:r>
          </a:p>
          <a:p>
            <a:pPr>
              <a:spcAft>
                <a:spcPts val="1200"/>
              </a:spcAft>
            </a:pPr>
            <a:r>
              <a:rPr lang="pt-BR" sz="9600" dirty="0" smtClean="0"/>
              <a:t> </a:t>
            </a:r>
            <a:r>
              <a:rPr lang="pt-BR" sz="9600" b="1" dirty="0">
                <a:solidFill>
                  <a:srgbClr val="7030A0"/>
                </a:solidFill>
              </a:rPr>
              <a:t>Abrasivos</a:t>
            </a:r>
            <a:r>
              <a:rPr lang="pt-BR" sz="9600" dirty="0"/>
              <a:t> (abrasivos naturais (granada, diamante, </a:t>
            </a:r>
            <a:r>
              <a:rPr lang="pt-BR" sz="9600" dirty="0" err="1"/>
              <a:t>etc</a:t>
            </a:r>
            <a:r>
              <a:rPr lang="pt-BR" sz="9600" dirty="0"/>
              <a:t>) e sintéticos (carboneto de silício, diamante, alumina fundida, </a:t>
            </a:r>
            <a:r>
              <a:rPr lang="pt-BR" sz="9600" dirty="0" err="1"/>
              <a:t>etc</a:t>
            </a:r>
            <a:r>
              <a:rPr lang="pt-BR" sz="9600" dirty="0"/>
              <a:t>) são usados ​​para moagem, corte, polimento, lapidação, ou jateamento a pressão dos materiais</a:t>
            </a:r>
            <a:r>
              <a:rPr lang="pt-BR" sz="9600" dirty="0" smtClean="0"/>
              <a:t>)</a:t>
            </a:r>
          </a:p>
          <a:p>
            <a:pPr>
              <a:spcAft>
                <a:spcPts val="1200"/>
              </a:spcAft>
            </a:pPr>
            <a:r>
              <a:rPr lang="pt-BR" sz="9600" b="1" dirty="0" smtClean="0">
                <a:solidFill>
                  <a:srgbClr val="7030A0"/>
                </a:solidFill>
              </a:rPr>
              <a:t>Cimentos</a:t>
            </a:r>
            <a:r>
              <a:rPr lang="pt-BR" sz="9600" dirty="0" smtClean="0"/>
              <a:t> </a:t>
            </a:r>
            <a:r>
              <a:rPr lang="pt-BR" sz="9600" dirty="0"/>
              <a:t>(para estradas, pontes, edifícios, barragens e </a:t>
            </a:r>
            <a:r>
              <a:rPr lang="pt-BR" sz="9600" dirty="0" err="1"/>
              <a:t>etc</a:t>
            </a:r>
            <a:r>
              <a:rPr lang="pt-BR" sz="9600" dirty="0" smtClean="0"/>
              <a:t>)</a:t>
            </a:r>
          </a:p>
          <a:p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2440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/>
              <a:t/>
            </a:r>
            <a:br>
              <a:rPr lang="pt-BR" dirty="0" smtClean="0"/>
            </a:br>
            <a:r>
              <a:rPr lang="pt-BR" b="1" dirty="0" smtClean="0">
                <a:solidFill>
                  <a:srgbClr val="0070C0"/>
                </a:solidFill>
              </a:rPr>
              <a:t>Cerâmicas </a:t>
            </a:r>
            <a:r>
              <a:rPr lang="pt-BR" b="1" dirty="0">
                <a:solidFill>
                  <a:srgbClr val="0070C0"/>
                </a:solidFill>
              </a:rPr>
              <a:t>avançadas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pt-BR" sz="3200" b="1" dirty="0" smtClean="0">
                <a:solidFill>
                  <a:srgbClr val="FF0000"/>
                </a:solidFill>
              </a:rPr>
              <a:t>Estruturais</a:t>
            </a:r>
            <a:r>
              <a:rPr lang="pt-BR" sz="3200" dirty="0" smtClean="0"/>
              <a:t> </a:t>
            </a:r>
            <a:r>
              <a:rPr lang="pt-BR" sz="3200" dirty="0"/>
              <a:t>(peças de desgaste, </a:t>
            </a:r>
            <a:r>
              <a:rPr lang="pt-BR" sz="3200" dirty="0" err="1" smtClean="0"/>
              <a:t>biocerâmica</a:t>
            </a:r>
            <a:r>
              <a:rPr lang="pt-BR" sz="3200" dirty="0"/>
              <a:t>, ferramentas de corte, e componentes de motores</a:t>
            </a:r>
            <a:r>
              <a:rPr lang="pt-BR" sz="3200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pt-BR" sz="3200" b="1" dirty="0" smtClean="0">
                <a:solidFill>
                  <a:srgbClr val="FF0000"/>
                </a:solidFill>
              </a:rPr>
              <a:t>Elétrica</a:t>
            </a:r>
            <a:r>
              <a:rPr lang="pt-BR" sz="3200" dirty="0" smtClean="0"/>
              <a:t> </a:t>
            </a:r>
            <a:r>
              <a:rPr lang="pt-BR" sz="3200" dirty="0"/>
              <a:t>(capacitores, isoladores, substratos, pacotes de circuitos integrados, piezelétrica, ímãs e supercondutores</a:t>
            </a:r>
            <a:r>
              <a:rPr lang="pt-BR" sz="3200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pt-BR" sz="3200" b="1" dirty="0" smtClean="0">
                <a:solidFill>
                  <a:srgbClr val="FF0000"/>
                </a:solidFill>
              </a:rPr>
              <a:t>Revestimentos</a:t>
            </a:r>
            <a:r>
              <a:rPr lang="pt-BR" sz="3200" dirty="0" smtClean="0"/>
              <a:t> </a:t>
            </a:r>
            <a:r>
              <a:rPr lang="pt-BR" sz="3200" dirty="0"/>
              <a:t>(componentes de motor, ferramentas de corte, e peças de desgaste industriais</a:t>
            </a:r>
            <a:r>
              <a:rPr lang="pt-BR" sz="3200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pt-BR" sz="3200" b="1" dirty="0" smtClean="0">
                <a:solidFill>
                  <a:srgbClr val="FF0000"/>
                </a:solidFill>
              </a:rPr>
              <a:t>Cerâmicas </a:t>
            </a:r>
            <a:r>
              <a:rPr lang="pt-BR" sz="3200" b="1" dirty="0">
                <a:solidFill>
                  <a:srgbClr val="FF0000"/>
                </a:solidFill>
              </a:rPr>
              <a:t>químicas e ambientais</a:t>
            </a:r>
            <a:r>
              <a:rPr lang="pt-BR" sz="3200" dirty="0"/>
              <a:t> (filtros, membranas, catalisadores, e suportes de catalisador)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1758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959" name="Group 143"/>
          <p:cNvGraphicFramePr>
            <a:graphicFrameLocks noGrp="1"/>
          </p:cNvGraphicFramePr>
          <p:nvPr/>
        </p:nvGraphicFramePr>
        <p:xfrm>
          <a:off x="0" y="0"/>
          <a:ext cx="9109075" cy="6954839"/>
        </p:xfrm>
        <a:graphic>
          <a:graphicData uri="http://schemas.openxmlformats.org/drawingml/2006/table">
            <a:tbl>
              <a:tblPr/>
              <a:tblGrid>
                <a:gridCol w="2744788"/>
                <a:gridCol w="6364287"/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Segmento industrial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Exemplos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Cerâmica vermelha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Tijolos, manilhas, telhas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665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Cerâmica branca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Cerâmica de hotel, revestimentos, louça sanitária,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porcelana elétrica, artigos decorativos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811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Refratários e isolantes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Tijolos e peças monolíticas usadas na fabricação de aço e outras ligas, vidros, cerâmicas e indústrias química e petrolíferas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Vidros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Vidros planos (janelas), artigos para casa, fibras de vidro, fibras óticas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Abrasivos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Carbeto de silício, diamante, alumina fundida são usadas como abrasivos particulados, rebolos, esmeril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757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Cimentos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Usados para produção de cimentos e concreto na indústria de construção civil: pontes, prédios, represas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Cerâmicas estruturais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Engrenagens, biocerâmicas, ferramentas de corte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Cerâmicas elétricas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Capacitores, isoladores de alta tensão, substratos, circuitos integrados, piezoelétricos, supercondutores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Recobrimentos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Peças de motores, ferramentas de corte e engrenagens industriais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Cerâmicas químicas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Filtros, membranas, catalisadores e suportes para catalisadores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</a:tbl>
          </a:graphicData>
        </a:graphic>
      </p:graphicFrame>
      <p:sp>
        <p:nvSpPr>
          <p:cNvPr id="34955" name="Rectangle 139"/>
          <p:cNvSpPr>
            <a:spLocks noChangeArrowheads="1"/>
          </p:cNvSpPr>
          <p:nvPr/>
        </p:nvSpPr>
        <p:spPr bwMode="auto">
          <a:xfrm>
            <a:off x="0" y="6218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9175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Desafios (FUTURO)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b="1" dirty="0" smtClean="0">
                <a:solidFill>
                  <a:srgbClr val="FF0000"/>
                </a:solidFill>
              </a:rPr>
              <a:t>Cerâmicas estruturais</a:t>
            </a:r>
          </a:p>
          <a:p>
            <a:pPr>
              <a:buFont typeface="Wingdings" pitchFamily="2" charset="2"/>
              <a:buChar char="q"/>
            </a:pPr>
            <a:endParaRPr lang="pt-BR" dirty="0"/>
          </a:p>
          <a:p>
            <a:pPr>
              <a:buFont typeface="Wingdings" pitchFamily="2" charset="2"/>
              <a:buChar char="Ø"/>
            </a:pPr>
            <a:r>
              <a:rPr lang="pt-BR" sz="3200" dirty="0" smtClean="0"/>
              <a:t>Redução de preços dos produtos finais</a:t>
            </a:r>
          </a:p>
          <a:p>
            <a:pPr>
              <a:buFont typeface="Wingdings" pitchFamily="2" charset="2"/>
              <a:buChar char="Ø"/>
            </a:pPr>
            <a:r>
              <a:rPr lang="pt-BR" sz="3200" dirty="0" smtClean="0"/>
              <a:t>Aumento de confiabilidade</a:t>
            </a:r>
          </a:p>
          <a:p>
            <a:pPr>
              <a:buFont typeface="Wingdings" pitchFamily="2" charset="2"/>
              <a:buChar char="Ø"/>
            </a:pPr>
            <a:r>
              <a:rPr lang="pt-BR" sz="3200" dirty="0" smtClean="0"/>
              <a:t>Aumento de reprodutibilidade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2997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Desafios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b="1" dirty="0" smtClean="0">
                <a:solidFill>
                  <a:srgbClr val="FF0000"/>
                </a:solidFill>
              </a:rPr>
              <a:t>Cerâmicas eletrônicas</a:t>
            </a:r>
          </a:p>
          <a:p>
            <a:pPr>
              <a:buFont typeface="Wingdings" pitchFamily="2" charset="2"/>
              <a:buChar char="q"/>
            </a:pPr>
            <a:endParaRPr lang="pt-BR" dirty="0"/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Integração com a tecnologia de semicondutores já existente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Otimização do processamento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Compatibilização com outros materiais</a:t>
            </a:r>
          </a:p>
          <a:p>
            <a:pPr>
              <a:buFont typeface="Wingdings" pitchFamily="2" charset="2"/>
              <a:buChar char="Ø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157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Desafios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b="1" dirty="0" err="1" smtClean="0">
                <a:solidFill>
                  <a:srgbClr val="FF0000"/>
                </a:solidFill>
              </a:rPr>
              <a:t>Biocerâmicas</a:t>
            </a:r>
            <a:endParaRPr lang="pt-BR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q"/>
            </a:pPr>
            <a:endParaRPr lang="pt-BR" dirty="0"/>
          </a:p>
          <a:p>
            <a:pPr>
              <a:buFont typeface="Wingdings" pitchFamily="2" charset="2"/>
              <a:buChar char="ü"/>
            </a:pPr>
            <a:r>
              <a:rPr lang="pt-BR" b="1" dirty="0"/>
              <a:t>Compatibilização entre </a:t>
            </a:r>
            <a:r>
              <a:rPr lang="pt-BR" b="1" dirty="0" smtClean="0"/>
              <a:t>propriedades mecânicas do material sintético e do corpo humano</a:t>
            </a:r>
          </a:p>
          <a:p>
            <a:pPr>
              <a:buFont typeface="Wingdings" pitchFamily="2" charset="2"/>
              <a:buChar char="ü"/>
            </a:pPr>
            <a:r>
              <a:rPr lang="pt-BR" b="1" dirty="0"/>
              <a:t>Otimização do processamento</a:t>
            </a:r>
          </a:p>
          <a:p>
            <a:pPr>
              <a:buFont typeface="Wingdings" pitchFamily="2" charset="2"/>
              <a:buChar char="ü"/>
            </a:pPr>
            <a:r>
              <a:rPr lang="pt-BR" b="1" dirty="0"/>
              <a:t>Compatibilização com outros materiais</a:t>
            </a:r>
          </a:p>
          <a:p>
            <a:pPr marL="0" indent="0">
              <a:buNone/>
            </a:pP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58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Definições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97152"/>
          </a:xfrm>
        </p:spPr>
        <p:txBody>
          <a:bodyPr>
            <a:normAutofit/>
          </a:bodyPr>
          <a:lstStyle/>
          <a:p>
            <a:r>
              <a:rPr lang="pt-BR" sz="2800" dirty="0"/>
              <a:t>A palavra </a:t>
            </a:r>
            <a:r>
              <a:rPr lang="pt-BR" sz="2800" b="1" dirty="0"/>
              <a:t>cerâmicas</a:t>
            </a:r>
            <a:r>
              <a:rPr lang="pt-BR" sz="2800" dirty="0"/>
              <a:t> vem do grego </a:t>
            </a:r>
            <a:r>
              <a:rPr lang="pt-BR" sz="2800" i="1" dirty="0" err="1"/>
              <a:t>keramos</a:t>
            </a:r>
            <a:r>
              <a:rPr lang="pt-BR" sz="2800" dirty="0"/>
              <a:t>, que significa olaria. A palavra </a:t>
            </a:r>
            <a:r>
              <a:rPr lang="pt-BR" sz="2800" b="1" i="1" dirty="0" err="1">
                <a:solidFill>
                  <a:schemeClr val="accent2"/>
                </a:solidFill>
              </a:rPr>
              <a:t>Keramos</a:t>
            </a:r>
            <a:r>
              <a:rPr lang="pt-BR" sz="2800" b="1" i="1" dirty="0">
                <a:solidFill>
                  <a:schemeClr val="accent2"/>
                </a:solidFill>
              </a:rPr>
              <a:t> </a:t>
            </a:r>
            <a:r>
              <a:rPr lang="pt-BR" sz="2800" dirty="0"/>
              <a:t> está relacionada ao sânscrito significando  “queimar</a:t>
            </a:r>
            <a:r>
              <a:rPr lang="pt-BR" sz="2800" dirty="0" smtClean="0"/>
              <a:t>”.</a:t>
            </a:r>
          </a:p>
          <a:p>
            <a:endParaRPr lang="pt-BR" sz="2800" dirty="0"/>
          </a:p>
          <a:p>
            <a:pPr marL="0" indent="0">
              <a:buNone/>
            </a:pPr>
            <a:endParaRPr lang="pt-BR" sz="2800" dirty="0"/>
          </a:p>
          <a:p>
            <a:r>
              <a:rPr lang="pt-BR" sz="2800" dirty="0" err="1" smtClean="0"/>
              <a:t>Kingery</a:t>
            </a:r>
            <a:r>
              <a:rPr lang="pt-BR" sz="2800" dirty="0" smtClean="0"/>
              <a:t> et al. (1976):</a:t>
            </a:r>
          </a:p>
          <a:p>
            <a:pPr marL="0" indent="0">
              <a:buNone/>
            </a:pPr>
            <a:r>
              <a:rPr lang="pt-BR" sz="2800" dirty="0" smtClean="0"/>
              <a:t>“Cerâmicas são sólidos inorgânicos, não metálicos”.</a:t>
            </a:r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r>
              <a:rPr lang="pt-BR" sz="2800" dirty="0" smtClean="0"/>
              <a:t>Outros autores incluem “uso e ou processamento em altas temperaturas”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01082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Desafios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b="1" dirty="0" smtClean="0">
                <a:solidFill>
                  <a:srgbClr val="FF0000"/>
                </a:solidFill>
              </a:rPr>
              <a:t>Revestimentos e filmes</a:t>
            </a:r>
          </a:p>
          <a:p>
            <a:pPr marL="0" indent="0">
              <a:buNone/>
            </a:pPr>
            <a:endParaRPr lang="pt-BR" dirty="0" smtClean="0"/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Elucidação do fenômeno de deposição e crescimento de filmes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Otimização da adesão entre o filme e substrato</a:t>
            </a:r>
          </a:p>
          <a:p>
            <a:pPr>
              <a:buFont typeface="Wingdings" pitchFamily="2" charset="2"/>
              <a:buChar char="ü"/>
            </a:pPr>
            <a:r>
              <a:rPr lang="pt-BR" b="1" dirty="0"/>
              <a:t>Aumento de reprodutibilidade</a:t>
            </a:r>
            <a:endParaRPr lang="pt-BR" b="1" dirty="0" smtClean="0"/>
          </a:p>
          <a:p>
            <a:pPr>
              <a:buFont typeface="Wingdings" pitchFamily="2" charset="2"/>
              <a:buChar char="ü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79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Desafios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b="1" dirty="0" err="1" smtClean="0">
                <a:solidFill>
                  <a:srgbClr val="FF0000"/>
                </a:solidFill>
              </a:rPr>
              <a:t>Nanocerâmicas</a:t>
            </a:r>
            <a:endParaRPr lang="pt-BR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t-BR" dirty="0" smtClean="0"/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Desenvolvimento de novas composições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Integração com outros dispositivos</a:t>
            </a:r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Conhecimento do impacto sobre a sociedade</a:t>
            </a:r>
          </a:p>
          <a:p>
            <a:pPr>
              <a:buFont typeface="Wingdings" pitchFamily="2" charset="2"/>
              <a:buChar char="ü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613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130175"/>
            <a:ext cx="9144000" cy="6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sz="2400" b="1" i="1">
                <a:solidFill>
                  <a:schemeClr val="accent2"/>
                </a:solidFill>
              </a:rPr>
              <a:t>Isolantes Térmicos</a:t>
            </a:r>
          </a:p>
          <a:p>
            <a:pPr algn="ctr"/>
            <a:r>
              <a:rPr lang="pt-BR" sz="2400" b="1" i="1"/>
              <a:t/>
            </a:r>
            <a:br>
              <a:rPr lang="pt-BR" sz="2400" b="1" i="1"/>
            </a:br>
            <a:r>
              <a:rPr lang="pt-BR" sz="2400" b="1"/>
              <a:t>Os produtos deste segmento podem ser classificados em: </a:t>
            </a:r>
          </a:p>
          <a:p>
            <a:pPr algn="just"/>
            <a:r>
              <a:rPr lang="pt-BR" sz="2400" b="1"/>
              <a:t>a) refratários isolantes que se enquadram no segmento de refratários,</a:t>
            </a:r>
            <a:br>
              <a:rPr lang="pt-BR" sz="2400" b="1"/>
            </a:br>
            <a:endParaRPr lang="pt-BR" sz="2400" b="1"/>
          </a:p>
          <a:p>
            <a:pPr algn="just"/>
            <a:r>
              <a:rPr lang="pt-BR" sz="2400" b="1"/>
              <a:t>b) isolantes térmicos não refratários, compreendendo produtos como vermiculita expandida, sílica diatomácea, diatomito, silicato de cálcio, lã de vidro e lã de rocha, que são obtidos por processos distintos aos do item a) e que podem ser utilizados, dependendo do tipo de produto até 1100 ºC</a:t>
            </a:r>
          </a:p>
          <a:p>
            <a:pPr algn="just"/>
            <a:endParaRPr lang="pt-BR" sz="2400" b="1"/>
          </a:p>
          <a:p>
            <a:pPr algn="just"/>
            <a:r>
              <a:rPr lang="pt-BR" sz="2400" b="1"/>
              <a:t> c) fibras ou lãs cerâmicas que apresentam características físicas semelhantes as citadas no item b), porém apresentam composições tais como sílica, sílica-alumina, alumina e zircônia, que dependendo do tipo, podem chegar a temperaturas de utilização de 2000º C ou mais. </a:t>
            </a:r>
          </a:p>
        </p:txBody>
      </p:sp>
    </p:spTree>
    <p:extLst>
      <p:ext uri="{BB962C8B-B14F-4D97-AF65-F5344CB8AC3E}">
        <p14:creationId xmlns:p14="http://schemas.microsoft.com/office/powerpoint/2010/main" val="1855472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357188"/>
            <a:ext cx="9144000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sz="2000" b="1" i="1">
                <a:solidFill>
                  <a:srgbClr val="CC3300"/>
                </a:solidFill>
              </a:rPr>
              <a:t>Cerâmica de Alta Tecnologia/Cerâmica Avançada</a:t>
            </a:r>
            <a:br>
              <a:rPr lang="pt-BR" sz="2000" b="1" i="1">
                <a:solidFill>
                  <a:srgbClr val="CC3300"/>
                </a:solidFill>
              </a:rPr>
            </a:br>
            <a:endParaRPr lang="pt-BR" sz="2000" b="1" i="1">
              <a:solidFill>
                <a:srgbClr val="CC3300"/>
              </a:solidFill>
            </a:endParaRPr>
          </a:p>
          <a:p>
            <a:r>
              <a:rPr lang="pt-BR" sz="2000"/>
              <a:t>O aprofundamento dos conhecimentos da ciência dos materiais proporcionaram ao homem o desenvolvimento de novas tecnologias e aprimoramento das existentes nas mais diferentes áreas, como aeroespacial, eletrônica, nuclear e muitas outras e que passaram a exigir materiais com qualidade excepcionalmente elevada. Tais materiais passaram a ser desenvolvidos a partir de </a:t>
            </a:r>
            <a:r>
              <a:rPr lang="pt-BR" sz="2000" b="1">
                <a:solidFill>
                  <a:schemeClr val="accent2"/>
                </a:solidFill>
              </a:rPr>
              <a:t>matérias-primas sintéticas de altíssima pureza</a:t>
            </a:r>
            <a:r>
              <a:rPr lang="pt-BR" sz="2000"/>
              <a:t> e por meio de </a:t>
            </a:r>
            <a:r>
              <a:rPr lang="pt-BR" sz="2000" b="1">
                <a:solidFill>
                  <a:schemeClr val="accent2"/>
                </a:solidFill>
              </a:rPr>
              <a:t>processos rigorosamente controlados</a:t>
            </a:r>
            <a:r>
              <a:rPr lang="pt-BR" sz="2000"/>
              <a:t>. Estes produtos, que podem apresentar os mais diferentes formatos, são fabricados pelo chamado segmento cerâmico de alta tecnologia ou cerâmica avançada. Eles são classificados, de acordo com suas funções, em: </a:t>
            </a:r>
            <a:r>
              <a:rPr lang="pt-BR" sz="2000" b="1">
                <a:solidFill>
                  <a:srgbClr val="CC3300"/>
                </a:solidFill>
              </a:rPr>
              <a:t>eletroeletrônicos, magnéticos, ópticos, químicos, térmicos, mecânicos, biológicos e nucleares</a:t>
            </a:r>
            <a:r>
              <a:rPr lang="pt-BR" sz="2000"/>
              <a:t>. Os produtos deste segmento são de uso intenso e a cada dia tende a se ampliar. Como alguns exemplos, podemos citar: </a:t>
            </a:r>
            <a:r>
              <a:rPr lang="pt-BR" sz="2000" b="1">
                <a:solidFill>
                  <a:srgbClr val="CC3300"/>
                </a:solidFill>
              </a:rPr>
              <a:t>naves espaciais, satélites, usinas nucleares, materiais para implantes em seres humanos, aparelhos de som e de vídeo, suporte de catalisadores para automóveis, sensores (umidade, gases e outros), ferramentas de corte, brinquedos, acendedor de fogão, etc</a:t>
            </a:r>
            <a:r>
              <a:rPr lang="pt-BR" sz="2000" b="1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95698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1857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0" y="1857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3318" name="Object 6"/>
          <p:cNvGraphicFramePr>
            <a:graphicFrameLocks noChangeAspect="1"/>
          </p:cNvGraphicFramePr>
          <p:nvPr/>
        </p:nvGraphicFramePr>
        <p:xfrm>
          <a:off x="539750" y="333375"/>
          <a:ext cx="1323975" cy="314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r:id="rId3" imgW="1984000" imgH="4694857" progId="CorelPhotoPaint.Image.9">
                  <p:embed/>
                </p:oleObj>
              </mc:Choice>
              <mc:Fallback>
                <p:oleObj r:id="rId3" imgW="1984000" imgH="4694857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33375"/>
                        <a:ext cx="1323975" cy="314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2268538" y="1484313"/>
            <a:ext cx="1847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b="1"/>
              <a:t>Vela de ignição</a:t>
            </a: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0" y="2176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3321" name="Object 9"/>
          <p:cNvGraphicFramePr>
            <a:graphicFrameLocks noChangeAspect="1"/>
          </p:cNvGraphicFramePr>
          <p:nvPr/>
        </p:nvGraphicFramePr>
        <p:xfrm>
          <a:off x="5148263" y="260350"/>
          <a:ext cx="2971800" cy="250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r:id="rId5" imgW="2967234" imgH="2505143" progId="CorelPhotoPaint.Image.9">
                  <p:embed/>
                </p:oleObj>
              </mc:Choice>
              <mc:Fallback>
                <p:oleObj r:id="rId5" imgW="2967234" imgH="2505143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260350"/>
                        <a:ext cx="2971800" cy="2505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5795963" y="2781300"/>
            <a:ext cx="161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b="1"/>
              <a:t>Guias de fios</a:t>
            </a:r>
          </a:p>
        </p:txBody>
      </p:sp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0" y="1900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3324" name="Object 12"/>
          <p:cNvGraphicFramePr>
            <a:graphicFrameLocks noChangeAspect="1"/>
          </p:cNvGraphicFramePr>
          <p:nvPr/>
        </p:nvGraphicFramePr>
        <p:xfrm>
          <a:off x="2555875" y="3573463"/>
          <a:ext cx="5610225" cy="305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r:id="rId7" imgW="6217932" imgH="3387429" progId="CorelPhotoPaint.Image.9">
                  <p:embed/>
                </p:oleObj>
              </mc:Choice>
              <mc:Fallback>
                <p:oleObj r:id="rId7" imgW="6217932" imgH="3387429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3573463"/>
                        <a:ext cx="5610225" cy="305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514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stone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549275"/>
            <a:ext cx="3441700" cy="321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1309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4343" name="Object 7"/>
          <p:cNvGraphicFramePr>
            <a:graphicFrameLocks noChangeAspect="1"/>
          </p:cNvGraphicFramePr>
          <p:nvPr/>
        </p:nvGraphicFramePr>
        <p:xfrm>
          <a:off x="4716463" y="981075"/>
          <a:ext cx="3781425" cy="423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r:id="rId4" imgW="3785624" imgH="4242824" progId="CorelPhotoPaint.Image.9">
                  <p:embed/>
                </p:oleObj>
              </mc:Choice>
              <mc:Fallback>
                <p:oleObj r:id="rId4" imgW="3785624" imgH="4242824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981075"/>
                        <a:ext cx="3781425" cy="423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4500563" y="5510213"/>
            <a:ext cx="42481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pt-BR" b="1"/>
              <a:t>Peças a base de nitreto de silício para aplicações que exigem resistência a abrasão</a:t>
            </a:r>
          </a:p>
        </p:txBody>
      </p:sp>
    </p:spTree>
    <p:extLst>
      <p:ext uri="{BB962C8B-B14F-4D97-AF65-F5344CB8AC3E}">
        <p14:creationId xmlns:p14="http://schemas.microsoft.com/office/powerpoint/2010/main" val="11959604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852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5368" name="Object 8"/>
          <p:cNvGraphicFramePr>
            <a:graphicFrameLocks noGrp="1" noChangeAspect="1"/>
          </p:cNvGraphicFramePr>
          <p:nvPr>
            <p:ph/>
          </p:nvPr>
        </p:nvGraphicFramePr>
        <p:xfrm>
          <a:off x="1433513" y="274638"/>
          <a:ext cx="6276975" cy="585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Foto do Photo Editor" r:id="rId3" imgW="11965070" imgH="11155332" progId="MSPhotoEd.3">
                  <p:embed/>
                </p:oleObj>
              </mc:Choice>
              <mc:Fallback>
                <p:oleObj name="Foto do Photo Editor" r:id="rId3" imgW="11965070" imgH="1115533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3513" y="274638"/>
                        <a:ext cx="6276975" cy="585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62255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2200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827088" y="692150"/>
          <a:ext cx="3152775" cy="245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r:id="rId3" imgW="3150114" imgH="2454857" progId="CorelPhotoPaint.Image.9">
                  <p:embed/>
                </p:oleObj>
              </mc:Choice>
              <mc:Fallback>
                <p:oleObj r:id="rId3" imgW="3150114" imgH="2454857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692150"/>
                        <a:ext cx="3152775" cy="2457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1176338" y="3357563"/>
            <a:ext cx="2609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b="1"/>
              <a:t>Cerâmicas eletrônicas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847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4932363" y="1125538"/>
          <a:ext cx="3635375" cy="334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r:id="rId5" imgW="6382525" imgH="5870460" progId="CorelPhotoPaint.Image.9">
                  <p:embed/>
                </p:oleObj>
              </mc:Choice>
              <mc:Fallback>
                <p:oleObj r:id="rId5" imgW="6382525" imgH="5870460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1125538"/>
                        <a:ext cx="3635375" cy="3344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5562600" y="4724400"/>
            <a:ext cx="291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b="1"/>
              <a:t>Cerâmicas piezoelétricas</a:t>
            </a:r>
          </a:p>
        </p:txBody>
      </p:sp>
    </p:spTree>
    <p:extLst>
      <p:ext uri="{BB962C8B-B14F-4D97-AF65-F5344CB8AC3E}">
        <p14:creationId xmlns:p14="http://schemas.microsoft.com/office/powerpoint/2010/main" val="38280219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1385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1692275" y="908050"/>
          <a:ext cx="5610225" cy="408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r:id="rId3" imgW="6245364" imgH="4553721" progId="CorelPhotoPaint.Image.9">
                  <p:embed/>
                </p:oleObj>
              </mc:Choice>
              <mc:Fallback>
                <p:oleObj r:id="rId3" imgW="6245364" imgH="4553721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908050"/>
                        <a:ext cx="5610225" cy="4086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13540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2176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1403350" y="620713"/>
          <a:ext cx="5545138" cy="420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r:id="rId3" imgW="3300991" imgH="2505143" progId="CorelPhotoPaint.Image.9">
                  <p:embed/>
                </p:oleObj>
              </mc:Choice>
              <mc:Fallback>
                <p:oleObj r:id="rId3" imgW="3300991" imgH="2505143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620713"/>
                        <a:ext cx="5545138" cy="4202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1989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http://global.kyocera.com/company/use_scene/home.html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03959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900113" y="333375"/>
          <a:ext cx="7489825" cy="615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r:id="rId3" imgW="6963170" imgH="5724155" progId="CorelPhotoPaint.Image.9">
                  <p:embed/>
                </p:oleObj>
              </mc:Choice>
              <mc:Fallback>
                <p:oleObj r:id="rId3" imgW="6963170" imgH="5724155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333375"/>
                        <a:ext cx="7489825" cy="6154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1147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95536" y="1196752"/>
            <a:ext cx="8153400" cy="4495800"/>
          </a:xfrm>
        </p:spPr>
        <p:txBody>
          <a:bodyPr/>
          <a:lstStyle/>
          <a:p>
            <a:pPr marL="342900" indent="-342900" algn="just">
              <a:lnSpc>
                <a:spcPct val="125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pt-BR" sz="3200" dirty="0"/>
              <a:t>materiais cerâmicos são compostos </a:t>
            </a:r>
            <a:r>
              <a:rPr lang="pt-BR" sz="3200" dirty="0" smtClean="0"/>
              <a:t>pela combinação de </a:t>
            </a:r>
            <a:r>
              <a:rPr lang="pt-BR" sz="3200" dirty="0"/>
              <a:t>elementos metálicos e não </a:t>
            </a:r>
            <a:r>
              <a:rPr lang="pt-BR" sz="3200" dirty="0" smtClean="0"/>
              <a:t>metálicos ou de elementos metálicos. </a:t>
            </a:r>
            <a:r>
              <a:rPr lang="pt-BR" sz="3200" dirty="0"/>
              <a:t>Podem ser simples ou complexos.</a:t>
            </a:r>
          </a:p>
          <a:p>
            <a:pPr marL="342900" indent="-342900" algn="just">
              <a:lnSpc>
                <a:spcPct val="125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pt-BR" sz="3200" dirty="0"/>
              <a:t>Exemplos: </a:t>
            </a:r>
            <a:r>
              <a:rPr lang="pt-BR" sz="3200" dirty="0" smtClean="0"/>
              <a:t>SiO</a:t>
            </a:r>
            <a:r>
              <a:rPr lang="pt-BR" sz="3200" baseline="-25000" dirty="0" smtClean="0"/>
              <a:t>2</a:t>
            </a:r>
            <a:r>
              <a:rPr lang="pt-BR" sz="3200" dirty="0" smtClean="0"/>
              <a:t>(sílica</a:t>
            </a:r>
            <a:r>
              <a:rPr lang="pt-BR" sz="3200" dirty="0"/>
              <a:t>), Al</a:t>
            </a:r>
            <a:r>
              <a:rPr lang="pt-BR" sz="3200" baseline="-25000" dirty="0"/>
              <a:t>2</a:t>
            </a:r>
            <a:r>
              <a:rPr lang="pt-BR" sz="3200" dirty="0"/>
              <a:t>O</a:t>
            </a:r>
            <a:r>
              <a:rPr lang="pt-BR" sz="3200" baseline="-25000" dirty="0"/>
              <a:t>3</a:t>
            </a:r>
            <a:r>
              <a:rPr lang="pt-BR" sz="3200" dirty="0"/>
              <a:t> (alumina) , Mg</a:t>
            </a:r>
            <a:r>
              <a:rPr lang="pt-BR" sz="3200" baseline="-25000" dirty="0"/>
              <a:t>3</a:t>
            </a:r>
            <a:r>
              <a:rPr lang="pt-BR" sz="3200" dirty="0"/>
              <a:t>Si</a:t>
            </a:r>
            <a:r>
              <a:rPr lang="pt-BR" sz="3200" baseline="-25000" dirty="0"/>
              <a:t>4</a:t>
            </a:r>
            <a:r>
              <a:rPr lang="pt-BR" sz="3200" dirty="0"/>
              <a:t>O</a:t>
            </a:r>
            <a:r>
              <a:rPr lang="pt-BR" sz="3200" baseline="-25000" dirty="0"/>
              <a:t>10</a:t>
            </a:r>
            <a:r>
              <a:rPr lang="pt-BR" sz="3200" dirty="0"/>
              <a:t>(OH)</a:t>
            </a:r>
            <a:r>
              <a:rPr lang="pt-BR" sz="3200" baseline="-25000" dirty="0"/>
              <a:t>2</a:t>
            </a:r>
            <a:r>
              <a:rPr lang="pt-BR" sz="3200" dirty="0"/>
              <a:t> (talco)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2570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1560" y="1124744"/>
            <a:ext cx="8153400" cy="4495800"/>
          </a:xfrm>
        </p:spPr>
        <p:txBody>
          <a:bodyPr>
            <a:normAutofit fontScale="85000" lnSpcReduction="20000"/>
          </a:bodyPr>
          <a:lstStyle/>
          <a:p>
            <a:endParaRPr lang="pt-BR" dirty="0"/>
          </a:p>
          <a:p>
            <a:r>
              <a:rPr lang="pt-BR" sz="3000" b="1" dirty="0" smtClean="0"/>
              <a:t>Sílica </a:t>
            </a:r>
            <a:r>
              <a:rPr lang="pt-BR" sz="3000" b="1" dirty="0"/>
              <a:t>e alumina –SiO</a:t>
            </a:r>
            <a:r>
              <a:rPr lang="pt-BR" sz="3000" b="1" baseline="-25000" dirty="0"/>
              <a:t>2</a:t>
            </a:r>
            <a:r>
              <a:rPr lang="pt-BR" sz="3000" b="1" dirty="0"/>
              <a:t>e Al</a:t>
            </a:r>
            <a:r>
              <a:rPr lang="pt-BR" sz="3000" b="1" baseline="-25000" dirty="0"/>
              <a:t>2</a:t>
            </a:r>
            <a:r>
              <a:rPr lang="pt-BR" sz="3000" b="1" dirty="0"/>
              <a:t>O</a:t>
            </a:r>
            <a:r>
              <a:rPr lang="pt-BR" sz="3000" b="1" baseline="-25000" dirty="0"/>
              <a:t>3</a:t>
            </a:r>
            <a:r>
              <a:rPr lang="pt-BR" sz="3000" b="1" dirty="0"/>
              <a:t>–(principais constituintes da crosta terrestre) e outros óxidos: </a:t>
            </a:r>
            <a:r>
              <a:rPr lang="pt-BR" sz="3000" b="1" dirty="0" err="1"/>
              <a:t>MgO</a:t>
            </a:r>
            <a:r>
              <a:rPr lang="pt-BR" sz="3000" b="1" dirty="0"/>
              <a:t>, Bi</a:t>
            </a:r>
            <a:r>
              <a:rPr lang="pt-BR" sz="3000" b="1" baseline="-25000" dirty="0"/>
              <a:t>3</a:t>
            </a:r>
            <a:r>
              <a:rPr lang="pt-BR" sz="3000" b="1" dirty="0"/>
              <a:t>O</a:t>
            </a:r>
            <a:r>
              <a:rPr lang="pt-BR" sz="3000" b="1" baseline="-25000" dirty="0"/>
              <a:t>2</a:t>
            </a:r>
            <a:r>
              <a:rPr lang="pt-BR" sz="3000" b="1" dirty="0"/>
              <a:t>, </a:t>
            </a:r>
            <a:r>
              <a:rPr lang="pt-BR" sz="3000" b="1" dirty="0" err="1" smtClean="0"/>
              <a:t>ZnO</a:t>
            </a:r>
            <a:r>
              <a:rPr lang="pt-BR" sz="3000" b="1" dirty="0" smtClean="0"/>
              <a:t>, </a:t>
            </a:r>
            <a:r>
              <a:rPr lang="pt-BR" sz="3000" b="1" dirty="0"/>
              <a:t>ZrO</a:t>
            </a:r>
            <a:r>
              <a:rPr lang="pt-BR" sz="3000" b="1" baseline="-25000" dirty="0"/>
              <a:t>2</a:t>
            </a:r>
            <a:r>
              <a:rPr lang="pt-BR" sz="3000" b="1" dirty="0"/>
              <a:t>, Y</a:t>
            </a:r>
            <a:r>
              <a:rPr lang="pt-BR" sz="3000" b="1" baseline="-25000" dirty="0"/>
              <a:t>2</a:t>
            </a:r>
            <a:r>
              <a:rPr lang="pt-BR" sz="3000" b="1" dirty="0"/>
              <a:t>O</a:t>
            </a:r>
            <a:r>
              <a:rPr lang="pt-BR" sz="3000" b="1" baseline="-25000" dirty="0"/>
              <a:t>3</a:t>
            </a:r>
            <a:r>
              <a:rPr lang="pt-BR" sz="3000" b="1" dirty="0"/>
              <a:t>, </a:t>
            </a:r>
            <a:r>
              <a:rPr lang="pt-BR" sz="3000" b="1" dirty="0" err="1" smtClean="0"/>
              <a:t>etc</a:t>
            </a:r>
            <a:endParaRPr lang="pt-BR" sz="3000" b="1" dirty="0"/>
          </a:p>
          <a:p>
            <a:endParaRPr lang="pt-BR" sz="3000" b="1" dirty="0"/>
          </a:p>
          <a:p>
            <a:r>
              <a:rPr lang="pt-BR" sz="3000" b="1" dirty="0"/>
              <a:t>●Carbonatos, fosfatos, halogenetos alcalinos (</a:t>
            </a:r>
            <a:r>
              <a:rPr lang="pt-BR" sz="3000" b="1" dirty="0" err="1"/>
              <a:t>NaCl</a:t>
            </a:r>
            <a:r>
              <a:rPr lang="pt-BR" sz="3000" b="1" dirty="0"/>
              <a:t>) ...</a:t>
            </a:r>
          </a:p>
          <a:p>
            <a:endParaRPr lang="pt-BR" sz="3000" b="1" dirty="0"/>
          </a:p>
          <a:p>
            <a:r>
              <a:rPr lang="pt-BR" sz="3000" b="1" dirty="0"/>
              <a:t>●</a:t>
            </a:r>
            <a:r>
              <a:rPr lang="pt-BR" sz="3000" b="1" dirty="0" err="1"/>
              <a:t>Carbetos</a:t>
            </a:r>
            <a:r>
              <a:rPr lang="pt-BR" sz="3000" b="1" dirty="0"/>
              <a:t> (</a:t>
            </a:r>
            <a:r>
              <a:rPr lang="pt-BR" sz="3000" b="1" dirty="0" err="1"/>
              <a:t>TiC</a:t>
            </a:r>
            <a:r>
              <a:rPr lang="pt-BR" sz="3000" b="1" dirty="0"/>
              <a:t>, </a:t>
            </a:r>
            <a:r>
              <a:rPr lang="pt-BR" sz="3000" b="1" dirty="0" smtClean="0"/>
              <a:t>Si</a:t>
            </a:r>
            <a:r>
              <a:rPr lang="pt-BR" sz="3000" b="1" baseline="-25000" dirty="0" smtClean="0"/>
              <a:t>3</a:t>
            </a:r>
            <a:r>
              <a:rPr lang="pt-BR" sz="3000" b="1" dirty="0" smtClean="0"/>
              <a:t>C</a:t>
            </a:r>
            <a:r>
              <a:rPr lang="pt-BR" sz="3000" b="1" baseline="-25000" dirty="0" smtClean="0"/>
              <a:t>4</a:t>
            </a:r>
            <a:r>
              <a:rPr lang="pt-BR" sz="3000" b="1" dirty="0"/>
              <a:t>...), </a:t>
            </a:r>
            <a:r>
              <a:rPr lang="pt-BR" sz="3000" b="1" dirty="0" err="1"/>
              <a:t>nitretos</a:t>
            </a:r>
            <a:r>
              <a:rPr lang="pt-BR" sz="3000" b="1" dirty="0"/>
              <a:t> (</a:t>
            </a:r>
            <a:r>
              <a:rPr lang="pt-BR" sz="3000" b="1" dirty="0" err="1"/>
              <a:t>GaN</a:t>
            </a:r>
            <a:r>
              <a:rPr lang="pt-BR" sz="3000" b="1" dirty="0"/>
              <a:t> ...), </a:t>
            </a:r>
            <a:r>
              <a:rPr lang="pt-BR" sz="3000" b="1" dirty="0" err="1"/>
              <a:t>boretos</a:t>
            </a:r>
            <a:r>
              <a:rPr lang="pt-BR" sz="3000" b="1" dirty="0"/>
              <a:t> ...</a:t>
            </a:r>
          </a:p>
          <a:p>
            <a:endParaRPr lang="pt-BR" sz="3000" b="1" dirty="0"/>
          </a:p>
          <a:p>
            <a:r>
              <a:rPr lang="pt-BR" sz="3000" b="1" dirty="0"/>
              <a:t>●Óxidos, fluoretos, </a:t>
            </a:r>
            <a:r>
              <a:rPr lang="pt-BR" sz="3000" b="1" dirty="0" err="1"/>
              <a:t>carbetos</a:t>
            </a:r>
            <a:r>
              <a:rPr lang="pt-BR" sz="3000" b="1" dirty="0"/>
              <a:t> complexos: BaTiO</a:t>
            </a:r>
            <a:r>
              <a:rPr lang="pt-BR" sz="3000" b="1" baseline="-25000" dirty="0"/>
              <a:t>3</a:t>
            </a:r>
            <a:r>
              <a:rPr lang="pt-BR" sz="3000" b="1" dirty="0"/>
              <a:t>, YBa</a:t>
            </a:r>
            <a:r>
              <a:rPr lang="pt-BR" sz="3000" b="1" baseline="-25000" dirty="0"/>
              <a:t>2</a:t>
            </a:r>
            <a:r>
              <a:rPr lang="pt-BR" sz="3000" b="1" dirty="0"/>
              <a:t>Cu</a:t>
            </a:r>
            <a:r>
              <a:rPr lang="pt-BR" sz="3000" b="1" baseline="-25000" dirty="0"/>
              <a:t>3</a:t>
            </a:r>
            <a:r>
              <a:rPr lang="pt-BR" sz="3000" b="1" dirty="0"/>
              <a:t>O</a:t>
            </a:r>
            <a:r>
              <a:rPr lang="pt-BR" sz="3000" b="1" baseline="-25000" dirty="0"/>
              <a:t>7</a:t>
            </a:r>
            <a:r>
              <a:rPr lang="pt-BR" sz="3000" b="1" dirty="0"/>
              <a:t>, BaLiF</a:t>
            </a:r>
            <a:r>
              <a:rPr lang="pt-BR" sz="3000" b="1" baseline="-25000" dirty="0"/>
              <a:t>3</a:t>
            </a:r>
            <a:r>
              <a:rPr lang="pt-BR" sz="3000" b="1" dirty="0"/>
              <a:t>, LiCaAlF</a:t>
            </a:r>
            <a:r>
              <a:rPr lang="pt-BR" sz="3000" b="1" baseline="-25000" dirty="0"/>
              <a:t>6</a:t>
            </a:r>
            <a:r>
              <a:rPr lang="pt-BR" sz="3000" b="1" dirty="0"/>
              <a:t>, Ti</a:t>
            </a:r>
            <a:r>
              <a:rPr lang="pt-BR" sz="3000" b="1" baseline="-25000" dirty="0"/>
              <a:t>3</a:t>
            </a:r>
            <a:r>
              <a:rPr lang="pt-BR" sz="3000" b="1" dirty="0"/>
              <a:t>SiC</a:t>
            </a:r>
            <a:r>
              <a:rPr lang="pt-BR" sz="3000" b="1" baseline="-25000" dirty="0"/>
              <a:t>2</a:t>
            </a:r>
            <a:r>
              <a:rPr lang="pt-BR" sz="3000" b="1" dirty="0"/>
              <a:t>, ...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0226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Propriedades gerais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sz="3200" dirty="0" smtClean="0"/>
              <a:t>É frágil?</a:t>
            </a:r>
          </a:p>
          <a:p>
            <a:endParaRPr lang="pt-BR" sz="3200" dirty="0"/>
          </a:p>
          <a:p>
            <a:r>
              <a:rPr lang="pt-BR" sz="3200" dirty="0" smtClean="0"/>
              <a:t>“Cerâmicas são isolantes”?</a:t>
            </a:r>
          </a:p>
          <a:p>
            <a:endParaRPr lang="pt-BR" sz="3200" dirty="0"/>
          </a:p>
          <a:p>
            <a:r>
              <a:rPr lang="pt-BR" sz="3200" dirty="0" smtClean="0"/>
              <a:t>Todos os materiais cerâmicos são isolantes térmicos?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08841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6000" b="1" dirty="0" smtClean="0">
                <a:solidFill>
                  <a:srgbClr val="FF0000"/>
                </a:solidFill>
              </a:rPr>
              <a:t>Materiais metálicos</a:t>
            </a:r>
          </a:p>
          <a:p>
            <a:pPr marL="0" indent="0" algn="ctr">
              <a:buNone/>
            </a:pPr>
            <a:r>
              <a:rPr lang="pt-BR" sz="6000" b="1" dirty="0">
                <a:solidFill>
                  <a:srgbClr val="FF0000"/>
                </a:solidFill>
              </a:rPr>
              <a:t> </a:t>
            </a:r>
            <a:r>
              <a:rPr lang="pt-BR" sz="6000" b="1" dirty="0" smtClean="0">
                <a:solidFill>
                  <a:srgbClr val="FF0000"/>
                </a:solidFill>
              </a:rPr>
              <a:t>X</a:t>
            </a:r>
          </a:p>
          <a:p>
            <a:pPr marL="0" indent="0" algn="ctr">
              <a:buNone/>
            </a:pPr>
            <a:r>
              <a:rPr lang="pt-BR" sz="6000" b="1" dirty="0" smtClean="0">
                <a:solidFill>
                  <a:srgbClr val="FF0000"/>
                </a:solidFill>
              </a:rPr>
              <a:t>Materiais cerâmicos</a:t>
            </a:r>
            <a:endParaRPr lang="pt-BR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701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Relembrando......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Propriedades mecânicas</a:t>
            </a:r>
            <a:endParaRPr lang="pt-BR" dirty="0"/>
          </a:p>
        </p:txBody>
      </p:sp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76872"/>
            <a:ext cx="46482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6933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o">
  <a:themeElements>
    <a:clrScheme name="Median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2230</TotalTime>
  <Words>1185</Words>
  <Application>Microsoft Office PowerPoint</Application>
  <PresentationFormat>Apresentação na tela (4:3)</PresentationFormat>
  <Paragraphs>235</Paragraphs>
  <Slides>40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3</vt:i4>
      </vt:variant>
      <vt:variant>
        <vt:lpstr>Títulos de slides</vt:lpstr>
      </vt:variant>
      <vt:variant>
        <vt:i4>40</vt:i4>
      </vt:variant>
    </vt:vector>
  </HeadingPairs>
  <TitlesOfParts>
    <vt:vector size="44" baseType="lpstr">
      <vt:lpstr>Mediano</vt:lpstr>
      <vt:lpstr>Equation</vt:lpstr>
      <vt:lpstr>CorelPhotoPaint.Image.9</vt:lpstr>
      <vt:lpstr>Foto do Photo Editor</vt:lpstr>
      <vt:lpstr>Introdução a Materiais Cerâmicos</vt:lpstr>
      <vt:lpstr>Definições</vt:lpstr>
      <vt:lpstr>Definições</vt:lpstr>
      <vt:lpstr>Apresentação do PowerPoint</vt:lpstr>
      <vt:lpstr>Apresentação do PowerPoint</vt:lpstr>
      <vt:lpstr>Apresentação do PowerPoint</vt:lpstr>
      <vt:lpstr>Propriedades gerais</vt:lpstr>
      <vt:lpstr>Apresentação do PowerPoint</vt:lpstr>
      <vt:lpstr>Relembrando......</vt:lpstr>
      <vt:lpstr>Propriedades determinadas no  ensaio de tração (ou flexão)</vt:lpstr>
      <vt:lpstr>Apresentação do PowerPoint</vt:lpstr>
      <vt:lpstr>Propriedades Gerais</vt:lpstr>
      <vt:lpstr>Propriedades mecânicas</vt:lpstr>
      <vt:lpstr>Propriedades Gerais</vt:lpstr>
      <vt:lpstr>Propriedades Gerais</vt:lpstr>
      <vt:lpstr>Propriedades Gerais</vt:lpstr>
      <vt:lpstr>Propriedades Gerais</vt:lpstr>
      <vt:lpstr>Alguns valores de condutividade térmica                        (W/m.°K =J/m.s.°K) </vt:lpstr>
      <vt:lpstr>Propriedades Gerais</vt:lpstr>
      <vt:lpstr>Propriedades Gerais</vt:lpstr>
      <vt:lpstr>Classificação</vt:lpstr>
      <vt:lpstr>Classificação</vt:lpstr>
      <vt:lpstr>Classificação</vt:lpstr>
      <vt:lpstr>Classificação por categorias </vt:lpstr>
      <vt:lpstr> Cerâmicas avançadas </vt:lpstr>
      <vt:lpstr>Apresentação do PowerPoint</vt:lpstr>
      <vt:lpstr>Desafios (FUTURO)</vt:lpstr>
      <vt:lpstr>Desafios</vt:lpstr>
      <vt:lpstr>Desafios</vt:lpstr>
      <vt:lpstr>Desafios</vt:lpstr>
      <vt:lpstr>Desafios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Introdução a Materiais não-metálicos</dc:title>
  <dc:creator>Vera</dc:creator>
  <cp:lastModifiedBy>Vera</cp:lastModifiedBy>
  <cp:revision>44</cp:revision>
  <cp:lastPrinted>2020-08-26T16:58:59Z</cp:lastPrinted>
  <dcterms:created xsi:type="dcterms:W3CDTF">2012-06-22T18:11:18Z</dcterms:created>
  <dcterms:modified xsi:type="dcterms:W3CDTF">2020-08-27T12:43:08Z</dcterms:modified>
</cp:coreProperties>
</file>