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41" r:id="rId3"/>
    <p:sldId id="362" r:id="rId4"/>
    <p:sldId id="267" r:id="rId5"/>
    <p:sldId id="421" r:id="rId6"/>
    <p:sldId id="423" r:id="rId7"/>
    <p:sldId id="422" r:id="rId8"/>
    <p:sldId id="420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3" r:id="rId28"/>
    <p:sldId id="442" r:id="rId29"/>
    <p:sldId id="444" r:id="rId30"/>
    <p:sldId id="445" r:id="rId31"/>
    <p:sldId id="446" r:id="rId32"/>
    <p:sldId id="448" r:id="rId33"/>
    <p:sldId id="447" r:id="rId34"/>
    <p:sldId id="3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3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6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20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6.png"/><Relationship Id="rId5" Type="http://schemas.openxmlformats.org/officeDocument/2006/relationships/image" Target="../media/image84.png"/><Relationship Id="rId10" Type="http://schemas.openxmlformats.org/officeDocument/2006/relationships/image" Target="../media/image95.png"/><Relationship Id="rId4" Type="http://schemas.openxmlformats.org/officeDocument/2006/relationships/image" Target="../media/image83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20.png"/><Relationship Id="rId9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6.png"/><Relationship Id="rId7" Type="http://schemas.openxmlformats.org/officeDocument/2006/relationships/image" Target="../media/image1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6.png"/><Relationship Id="rId7" Type="http://schemas.openxmlformats.org/officeDocument/2006/relationships/image" Target="../media/image1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.png"/><Relationship Id="rId7" Type="http://schemas.openxmlformats.org/officeDocument/2006/relationships/image" Target="../media/image1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0.png"/><Relationship Id="rId5" Type="http://schemas.openxmlformats.org/officeDocument/2006/relationships/image" Target="../media/image125.png"/><Relationship Id="rId4" Type="http://schemas.openxmlformats.org/officeDocument/2006/relationships/image" Target="../media/image12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6.png"/><Relationship Id="rId7" Type="http://schemas.openxmlformats.org/officeDocument/2006/relationships/image" Target="../media/image1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6.1. EPD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48FC83B-7D98-4DCA-A07F-F8EF71BB9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1627169"/>
            <a:ext cx="3531734" cy="2412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03A4D4-3F6E-47F1-94C8-57B57F72C97D}"/>
                  </a:ext>
                </a:extLst>
              </p:cNvPr>
              <p:cNvSpPr txBox="1"/>
              <p:nvPr/>
            </p:nvSpPr>
            <p:spPr>
              <a:xfrm>
                <a:off x="2038867" y="5229875"/>
                <a:ext cx="2194979" cy="42825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𝜸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𝒙𝒚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𝟎𝟎𝟎𝟒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03A4D4-3F6E-47F1-94C8-57B57F72C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867" y="5229875"/>
                <a:ext cx="2194979" cy="428259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D226305-DE6E-42DD-AAAA-AF43722353F9}"/>
                  </a:ext>
                </a:extLst>
              </p:cNvPr>
              <p:cNvSpPr txBox="1"/>
              <p:nvPr/>
            </p:nvSpPr>
            <p:spPr>
              <a:xfrm>
                <a:off x="2218875" y="4267914"/>
                <a:ext cx="1834965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𝜺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𝟎𝟎𝟎𝟒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D226305-DE6E-42DD-AAAA-AF4372235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75" y="4267914"/>
                <a:ext cx="183496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302BC4-2530-4A15-B7E9-72E80ADC69CB}"/>
                  </a:ext>
                </a:extLst>
              </p:cNvPr>
              <p:cNvSpPr txBox="1"/>
              <p:nvPr/>
            </p:nvSpPr>
            <p:spPr>
              <a:xfrm>
                <a:off x="2605436" y="4736808"/>
                <a:ext cx="1072965" cy="4242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𝜺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302BC4-2530-4A15-B7E9-72E80ADC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436" y="4736808"/>
                <a:ext cx="1072965" cy="424283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76779205-9CED-4412-ABF5-72C5657E6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946" y="1627170"/>
            <a:ext cx="3981635" cy="165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AA4E2B1-0907-4E35-8989-A8C4D9F4DE3D}"/>
                  </a:ext>
                </a:extLst>
              </p:cNvPr>
              <p:cNvSpPr txBox="1"/>
              <p:nvPr/>
            </p:nvSpPr>
            <p:spPr>
              <a:xfrm>
                <a:off x="6177662" y="3401208"/>
                <a:ext cx="1150954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AA4E2B1-0907-4E35-8989-A8C4D9F4D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662" y="3401208"/>
                <a:ext cx="1150954" cy="424283"/>
              </a:xfrm>
              <a:prstGeom prst="rect">
                <a:avLst/>
              </a:prstGeom>
              <a:blipFill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68D4DF6-2614-4560-A971-9F1ADA9A5D9C}"/>
                  </a:ext>
                </a:extLst>
              </p:cNvPr>
              <p:cNvSpPr txBox="1"/>
              <p:nvPr/>
            </p:nvSpPr>
            <p:spPr>
              <a:xfrm>
                <a:off x="8363542" y="3429000"/>
                <a:ext cx="1150954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68D4DF6-2614-4560-A971-9F1ADA9A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542" y="3429000"/>
                <a:ext cx="1150954" cy="424283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930A92F8-8690-4A3D-AE4A-64A5891780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2542" y="4011030"/>
            <a:ext cx="3128442" cy="16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 (EPD)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EPT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4709612F-E778-4D27-95F7-D618A9B9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314" y="3486907"/>
            <a:ext cx="4344439" cy="7035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19ED8A1-FC49-4E5C-83F1-3EA2714D5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608" y="4611342"/>
            <a:ext cx="3827498" cy="7108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3221C7F-67DA-4232-8A25-9D0A6AD56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2365067"/>
            <a:ext cx="3247958" cy="2957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51C3F7-EBFB-48D7-84D3-25177398FDF2}"/>
                  </a:ext>
                </a:extLst>
              </p:cNvPr>
              <p:cNvSpPr txBox="1"/>
              <p:nvPr/>
            </p:nvSpPr>
            <p:spPr>
              <a:xfrm>
                <a:off x="6362485" y="2428636"/>
                <a:ext cx="260209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𝐹𝑜𝑟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ç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𝑇𝑒𝑛𝑠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ã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∗á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𝑟𝑒𝑎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51C3F7-EBFB-48D7-84D3-25177398F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85" y="2428636"/>
                <a:ext cx="2602098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EPD (compatibilidade geométrica)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69EA216-21F9-442E-96EE-942D20131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13965"/>
            <a:ext cx="3333750" cy="21145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4C13FFB-07E1-4EEF-A47E-71621A253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513964"/>
            <a:ext cx="3333750" cy="2131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057EDC9-FFB9-45EF-92F7-D8B906215B6F}"/>
                  </a:ext>
                </a:extLst>
              </p:cNvPr>
              <p:cNvSpPr txBox="1"/>
              <p:nvPr/>
            </p:nvSpPr>
            <p:spPr>
              <a:xfrm>
                <a:off x="5912527" y="2513964"/>
                <a:ext cx="20929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057EDC9-FFB9-45EF-92F7-D8B906215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2513964"/>
                <a:ext cx="2092960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96F98C4-8904-45F3-A470-FA54B7F61F1D}"/>
                  </a:ext>
                </a:extLst>
              </p:cNvPr>
              <p:cNvSpPr txBox="1"/>
              <p:nvPr/>
            </p:nvSpPr>
            <p:spPr>
              <a:xfrm>
                <a:off x="6096000" y="3179415"/>
                <a:ext cx="17170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96F98C4-8904-45F3-A470-FA54B7F61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79415"/>
                <a:ext cx="171704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7813251-B857-4E99-BC62-3E4604BD0A96}"/>
                  </a:ext>
                </a:extLst>
              </p:cNvPr>
              <p:cNvSpPr txBox="1"/>
              <p:nvPr/>
            </p:nvSpPr>
            <p:spPr>
              <a:xfrm>
                <a:off x="6096000" y="3844866"/>
                <a:ext cx="1737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7813251-B857-4E99-BC62-3E4604BD0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44866"/>
                <a:ext cx="1737360" cy="400110"/>
              </a:xfrm>
              <a:prstGeom prst="rect">
                <a:avLst/>
              </a:prstGeom>
              <a:blipFill>
                <a:blip r:embed="rId8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5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21"/>
            <a:ext cx="10515600" cy="43082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Geometria final em função das deformações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BCBD99D-6575-40F9-8FD9-60E60CE7774C}"/>
                  </a:ext>
                </a:extLst>
              </p:cNvPr>
              <p:cNvSpPr txBox="1"/>
              <p:nvPr/>
            </p:nvSpPr>
            <p:spPr>
              <a:xfrm>
                <a:off x="2916980" y="4291346"/>
                <a:ext cx="1480599" cy="4242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BCBD99D-6575-40F9-8FD9-60E60CE77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80" y="4291346"/>
                <a:ext cx="1480599" cy="424283"/>
              </a:xfrm>
              <a:prstGeom prst="rect">
                <a:avLst/>
              </a:prstGeom>
              <a:blipFill>
                <a:blip r:embed="rId4"/>
                <a:stretch>
                  <a:fillRect b="-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AC106AEC-7369-4D3D-BA3A-3FFFC62AE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70254"/>
            <a:ext cx="1858220" cy="1882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7A78CF2-470D-4C53-822F-4DD0353BEE91}"/>
                  </a:ext>
                </a:extLst>
              </p:cNvPr>
              <p:cNvSpPr txBox="1"/>
              <p:nvPr/>
            </p:nvSpPr>
            <p:spPr>
              <a:xfrm>
                <a:off x="2916980" y="2270254"/>
                <a:ext cx="1928699" cy="809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7A78CF2-470D-4C53-822F-4DD0353B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80" y="2270254"/>
                <a:ext cx="1928699" cy="809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CFF6712-350A-407F-8668-9A45ECAD8E3E}"/>
                  </a:ext>
                </a:extLst>
              </p:cNvPr>
              <p:cNvSpPr txBox="1"/>
              <p:nvPr/>
            </p:nvSpPr>
            <p:spPr>
              <a:xfrm>
                <a:off x="2916980" y="3276600"/>
                <a:ext cx="1928699" cy="851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CFF6712-350A-407F-8668-9A45ECAD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80" y="3276600"/>
                <a:ext cx="1928699" cy="8519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FFA44B1-8D80-42FB-8335-175B3ACF4596}"/>
                  </a:ext>
                </a:extLst>
              </p:cNvPr>
              <p:cNvSpPr txBox="1"/>
              <p:nvPr/>
            </p:nvSpPr>
            <p:spPr>
              <a:xfrm>
                <a:off x="5394321" y="2465435"/>
                <a:ext cx="2601598" cy="418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FFA44B1-8D80-42FB-8335-175B3ACF4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21" y="2465435"/>
                <a:ext cx="2601598" cy="418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7109EFA-00C5-4A18-9020-658A9371F7CE}"/>
                  </a:ext>
                </a:extLst>
              </p:cNvPr>
              <p:cNvSpPr txBox="1"/>
              <p:nvPr/>
            </p:nvSpPr>
            <p:spPr>
              <a:xfrm>
                <a:off x="5394320" y="3459039"/>
                <a:ext cx="2601599" cy="450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7109EFA-00C5-4A18-9020-658A9371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20" y="3459039"/>
                <a:ext cx="2601599" cy="450123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46FE434-6422-44CF-AC4D-4DE5DBA40AE3}"/>
                  </a:ext>
                </a:extLst>
              </p:cNvPr>
              <p:cNvSpPr txBox="1"/>
              <p:nvPr/>
            </p:nvSpPr>
            <p:spPr>
              <a:xfrm>
                <a:off x="5394319" y="4303432"/>
                <a:ext cx="2601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=90°+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46FE434-6422-44CF-AC4D-4DE5DBA40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19" y="4303432"/>
                <a:ext cx="26016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71EDD8E3-1441-4606-BDE3-DF4180AC61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8960" y="2270254"/>
            <a:ext cx="3164840" cy="28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237"/>
            <a:ext cx="10515600" cy="43166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Rotação do sistema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5904D41-6F13-46A7-A222-DF59B906F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884" y="2292578"/>
            <a:ext cx="5348232" cy="31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1550BC43-E789-4C55-9434-6B18CD18A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1527919"/>
            <a:ext cx="3270250" cy="4043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03B152-3949-447A-B3DF-19B97B5A0165}"/>
                  </a:ext>
                </a:extLst>
              </p:cNvPr>
              <p:cNvSpPr txBox="1"/>
              <p:nvPr/>
            </p:nvSpPr>
            <p:spPr>
              <a:xfrm>
                <a:off x="4663006" y="2202625"/>
                <a:ext cx="5578274" cy="507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limUpp>
                            <m:limUp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li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03B152-3949-447A-B3DF-19B97B5A0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06" y="2202625"/>
                <a:ext cx="5578274" cy="507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5411989-4B78-4A10-A1C7-C9853C4D2D00}"/>
                  </a:ext>
                </a:extLst>
              </p:cNvPr>
              <p:cNvSpPr txBox="1"/>
              <p:nvPr/>
            </p:nvSpPr>
            <p:spPr>
              <a:xfrm>
                <a:off x="4663006" y="3022805"/>
                <a:ext cx="6523154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5411989-4B78-4A10-A1C7-C9853C4D2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06" y="3022805"/>
                <a:ext cx="6523154" cy="411010"/>
              </a:xfrm>
              <a:prstGeom prst="rect">
                <a:avLst/>
              </a:prstGeom>
              <a:blipFill>
                <a:blip r:embed="rId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3B7A246-0DB2-47FB-98A4-65B9256A9FF9}"/>
                  </a:ext>
                </a:extLst>
              </p:cNvPr>
              <p:cNvSpPr txBox="1"/>
              <p:nvPr/>
            </p:nvSpPr>
            <p:spPr>
              <a:xfrm>
                <a:off x="6685714" y="3600576"/>
                <a:ext cx="4500446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90°+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3B7A246-0DB2-47FB-98A4-65B9256A9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714" y="3600576"/>
                <a:ext cx="4500446" cy="411010"/>
              </a:xfrm>
              <a:prstGeom prst="rect">
                <a:avLst/>
              </a:prstGeom>
              <a:blipFill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6F129525-9250-43A3-AE26-33C18CA6C64A}"/>
              </a:ext>
            </a:extLst>
          </p:cNvPr>
          <p:cNvCxnSpPr/>
          <p:nvPr/>
        </p:nvCxnSpPr>
        <p:spPr>
          <a:xfrm flipV="1">
            <a:off x="6167120" y="2940386"/>
            <a:ext cx="436880" cy="483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D3488AA-CA06-46CA-8AEF-DF4A48C1D2DC}"/>
              </a:ext>
            </a:extLst>
          </p:cNvPr>
          <p:cNvCxnSpPr/>
          <p:nvPr/>
        </p:nvCxnSpPr>
        <p:spPr>
          <a:xfrm flipV="1">
            <a:off x="8366760" y="2944475"/>
            <a:ext cx="436880" cy="483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9BA1C0C-95E7-4E3A-BE94-DF8A42516963}"/>
              </a:ext>
            </a:extLst>
          </p:cNvPr>
          <p:cNvCxnSpPr/>
          <p:nvPr/>
        </p:nvCxnSpPr>
        <p:spPr>
          <a:xfrm flipV="1">
            <a:off x="10566400" y="2938726"/>
            <a:ext cx="436880" cy="483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8AC488A-C750-4ACE-93CE-F1849B3AD72F}"/>
              </a:ext>
            </a:extLst>
          </p:cNvPr>
          <p:cNvCxnSpPr/>
          <p:nvPr/>
        </p:nvCxnSpPr>
        <p:spPr>
          <a:xfrm flipV="1">
            <a:off x="9093200" y="3616675"/>
            <a:ext cx="436880" cy="483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CC20B81-E4E9-4A92-A169-1E2B22D040F3}"/>
                  </a:ext>
                </a:extLst>
              </p:cNvPr>
              <p:cNvSpPr txBox="1"/>
              <p:nvPr/>
            </p:nvSpPr>
            <p:spPr>
              <a:xfrm>
                <a:off x="8199120" y="4539586"/>
                <a:ext cx="2987040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90°+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CC20B81-E4E9-4A92-A169-1E2B22D04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4539586"/>
                <a:ext cx="2987040" cy="411010"/>
              </a:xfrm>
              <a:prstGeom prst="rect">
                <a:avLst/>
              </a:prstGeom>
              <a:blipFill>
                <a:blip r:embed="rId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ave Esquerda 26">
            <a:extLst>
              <a:ext uri="{FF2B5EF4-FFF2-40B4-BE49-F238E27FC236}">
                <a16:creationId xmlns:a16="http://schemas.microsoft.com/office/drawing/2014/main" id="{DEC9163C-0FF1-4A2E-A7F4-18A5F27D95B5}"/>
              </a:ext>
            </a:extLst>
          </p:cNvPr>
          <p:cNvSpPr/>
          <p:nvPr/>
        </p:nvSpPr>
        <p:spPr>
          <a:xfrm rot="16200000">
            <a:off x="10287432" y="3434226"/>
            <a:ext cx="149615" cy="14810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AE9B570B-C66F-4A94-9172-55D00E783AF6}"/>
                  </a:ext>
                </a:extLst>
              </p:cNvPr>
              <p:cNvSpPr txBox="1"/>
              <p:nvPr/>
            </p:nvSpPr>
            <p:spPr>
              <a:xfrm>
                <a:off x="9655451" y="5129035"/>
                <a:ext cx="1052863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AE9B570B-C66F-4A94-9172-55D00E783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451" y="5129035"/>
                <a:ext cx="1052863" cy="391261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27EEF9C-40BD-4F6C-9E3C-FF031DF0339D}"/>
                  </a:ext>
                </a:extLst>
              </p:cNvPr>
              <p:cNvSpPr txBox="1"/>
              <p:nvPr/>
            </p:nvSpPr>
            <p:spPr>
              <a:xfrm>
                <a:off x="4663006" y="1533395"/>
                <a:ext cx="182924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27EEF9C-40BD-4F6C-9E3C-FF031DF0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06" y="1533395"/>
                <a:ext cx="1829243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3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5" grpId="0"/>
      <p:bldP spid="27" grpId="0" animBg="1"/>
      <p:bldP spid="2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1550BC43-E789-4C55-9434-6B18CD18A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484064"/>
            <a:ext cx="2504440" cy="3096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4C1C1D4-39FF-41C1-AE32-09F72AB0E769}"/>
                  </a:ext>
                </a:extLst>
              </p:cNvPr>
              <p:cNvSpPr txBox="1"/>
              <p:nvPr/>
            </p:nvSpPr>
            <p:spPr>
              <a:xfrm>
                <a:off x="3541628" y="1777994"/>
                <a:ext cx="7812172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4C1C1D4-39FF-41C1-AE32-09F72AB0E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28" y="1777994"/>
                <a:ext cx="7812172" cy="411010"/>
              </a:xfrm>
              <a:prstGeom prst="rect">
                <a:avLst/>
              </a:prstGeom>
              <a:blipFill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2605B88D-54BB-4DC3-BA51-F4B153444FB9}"/>
              </a:ext>
            </a:extLst>
          </p:cNvPr>
          <p:cNvCxnSpPr/>
          <p:nvPr/>
        </p:nvCxnSpPr>
        <p:spPr>
          <a:xfrm flipV="1">
            <a:off x="9834880" y="1741864"/>
            <a:ext cx="436880" cy="483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C1A3C05-431B-4169-9CD9-78DD67F09144}"/>
              </a:ext>
            </a:extLst>
          </p:cNvPr>
          <p:cNvCxnSpPr/>
          <p:nvPr/>
        </p:nvCxnSpPr>
        <p:spPr>
          <a:xfrm flipV="1">
            <a:off x="10641732" y="1736215"/>
            <a:ext cx="436880" cy="483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A728231-AFDF-4522-9DD8-9B0C93F2AF01}"/>
                  </a:ext>
                </a:extLst>
              </p:cNvPr>
              <p:cNvSpPr txBox="1"/>
              <p:nvPr/>
            </p:nvSpPr>
            <p:spPr>
              <a:xfrm>
                <a:off x="4490720" y="2540797"/>
                <a:ext cx="1605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A728231-AFDF-4522-9DD8-9B0C93F2A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20" y="2540797"/>
                <a:ext cx="16052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511123C-2AFC-4C8D-BEFA-0E8797A80F8C}"/>
                  </a:ext>
                </a:extLst>
              </p:cNvPr>
              <p:cNvSpPr txBox="1"/>
              <p:nvPr/>
            </p:nvSpPr>
            <p:spPr>
              <a:xfrm>
                <a:off x="6295669" y="2540797"/>
                <a:ext cx="157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511123C-2AFC-4C8D-BEFA-0E8797A80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669" y="2540797"/>
                <a:ext cx="15748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6B2E26E-26E3-4FE4-B117-72E12C6FC986}"/>
                  </a:ext>
                </a:extLst>
              </p:cNvPr>
              <p:cNvSpPr txBox="1"/>
              <p:nvPr/>
            </p:nvSpPr>
            <p:spPr>
              <a:xfrm>
                <a:off x="3403165" y="3253202"/>
                <a:ext cx="7950634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6B2E26E-26E3-4FE4-B117-72E12C6FC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165" y="3253202"/>
                <a:ext cx="7950634" cy="411010"/>
              </a:xfrm>
              <a:prstGeom prst="rect">
                <a:avLst/>
              </a:prstGeom>
              <a:blipFill>
                <a:blip r:embed="rId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12680CEE-329C-4595-894B-E195EAA9249F}"/>
                  </a:ext>
                </a:extLst>
              </p:cNvPr>
              <p:cNvSpPr txBox="1"/>
              <p:nvPr/>
            </p:nvSpPr>
            <p:spPr>
              <a:xfrm>
                <a:off x="4968240" y="4068695"/>
                <a:ext cx="6385559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12680CEE-329C-4595-894B-E195EAA92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40" y="4068695"/>
                <a:ext cx="6385559" cy="411010"/>
              </a:xfrm>
              <a:prstGeom prst="rect">
                <a:avLst/>
              </a:prstGeom>
              <a:blipFill>
                <a:blip r:embed="rId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A95663F-0573-468F-A701-8A9372FA6386}"/>
                  </a:ext>
                </a:extLst>
              </p:cNvPr>
              <p:cNvSpPr txBox="1"/>
              <p:nvPr/>
            </p:nvSpPr>
            <p:spPr>
              <a:xfrm>
                <a:off x="4968239" y="4884188"/>
                <a:ext cx="4749798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A95663F-0573-468F-A701-8A9372FA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39" y="4884188"/>
                <a:ext cx="4749798" cy="4110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9AE3AAC9-5DB0-4ED3-8BD5-65CD90BF6ADF}"/>
              </a:ext>
            </a:extLst>
          </p:cNvPr>
          <p:cNvSpPr/>
          <p:nvPr/>
        </p:nvSpPr>
        <p:spPr>
          <a:xfrm>
            <a:off x="4968239" y="4068695"/>
            <a:ext cx="365761" cy="46940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0ED25F8-0020-4AA6-85A7-98A6A580B0DC}"/>
              </a:ext>
            </a:extLst>
          </p:cNvPr>
          <p:cNvSpPr/>
          <p:nvPr/>
        </p:nvSpPr>
        <p:spPr>
          <a:xfrm>
            <a:off x="6776717" y="4059869"/>
            <a:ext cx="365761" cy="46940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7D40A84-0107-47DD-8436-8AC60A094675}"/>
              </a:ext>
            </a:extLst>
          </p:cNvPr>
          <p:cNvSpPr/>
          <p:nvPr/>
        </p:nvSpPr>
        <p:spPr>
          <a:xfrm>
            <a:off x="8564878" y="4068695"/>
            <a:ext cx="365761" cy="46940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1" grpId="0"/>
      <p:bldP spid="32" grpId="0"/>
      <p:bldP spid="33" grpId="0"/>
      <p:bldP spid="34" grpId="0"/>
      <p:bldP spid="5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1550BC43-E789-4C55-9434-6B18CD18A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1527919"/>
            <a:ext cx="3270250" cy="4043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CDC2371-42D1-4638-9CB6-D5BE07C5B0EA}"/>
                  </a:ext>
                </a:extLst>
              </p:cNvPr>
              <p:cNvSpPr txBox="1"/>
              <p:nvPr/>
            </p:nvSpPr>
            <p:spPr>
              <a:xfrm>
                <a:off x="4597398" y="1527919"/>
                <a:ext cx="4927602" cy="62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CDC2371-42D1-4638-9CB6-D5BE07C5B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98" y="1527919"/>
                <a:ext cx="4927602" cy="625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8E0681A-A7F7-4BA0-9DE8-0C5DAB3398E1}"/>
                  </a:ext>
                </a:extLst>
              </p:cNvPr>
              <p:cNvSpPr txBox="1"/>
              <p:nvPr/>
            </p:nvSpPr>
            <p:spPr>
              <a:xfrm>
                <a:off x="5095238" y="2331860"/>
                <a:ext cx="2255520" cy="628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8E0681A-A7F7-4BA0-9DE8-0C5DAB33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38" y="2331860"/>
                <a:ext cx="2255520" cy="628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36781D7D-B8F2-4ECF-A2C8-24F565B28985}"/>
                  </a:ext>
                </a:extLst>
              </p:cNvPr>
              <p:cNvSpPr txBox="1"/>
              <p:nvPr/>
            </p:nvSpPr>
            <p:spPr>
              <a:xfrm>
                <a:off x="5095238" y="3003850"/>
                <a:ext cx="2255520" cy="628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36781D7D-B8F2-4ECF-A2C8-24F565B28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38" y="3003850"/>
                <a:ext cx="2255520" cy="6280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2E38917D-81CB-4BBE-9830-89A5399A090D}"/>
                  </a:ext>
                </a:extLst>
              </p:cNvPr>
              <p:cNvSpPr txBox="1"/>
              <p:nvPr/>
            </p:nvSpPr>
            <p:spPr>
              <a:xfrm>
                <a:off x="5095238" y="3770038"/>
                <a:ext cx="2418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2E38917D-81CB-4BBE-9830-89A5399A0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38" y="3770038"/>
                <a:ext cx="24180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F2ADF68-A562-4D1C-86C8-AB63C6934B22}"/>
                  </a:ext>
                </a:extLst>
              </p:cNvPr>
              <p:cNvSpPr txBox="1"/>
              <p:nvPr/>
            </p:nvSpPr>
            <p:spPr>
              <a:xfrm>
                <a:off x="4597398" y="4472914"/>
                <a:ext cx="5364478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𝐬𝐞𝐧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F2ADF68-A562-4D1C-86C8-AB63C693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98" y="4472914"/>
                <a:ext cx="5364478" cy="6577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7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6.2. Equações de transformação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F2ADF68-A562-4D1C-86C8-AB63C6934B22}"/>
                  </a:ext>
                </a:extLst>
              </p:cNvPr>
              <p:cNvSpPr txBox="1"/>
              <p:nvPr/>
            </p:nvSpPr>
            <p:spPr>
              <a:xfrm>
                <a:off x="6222999" y="2313693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F2ADF68-A562-4D1C-86C8-AB63C693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99" y="2313693"/>
                <a:ext cx="4678680" cy="60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16C63785-7ED4-41C7-844F-76619DDC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21"/>
            <a:ext cx="1864360" cy="7499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EPT x EPD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F8E8B9-8F03-43BF-8811-539ECE446F95}"/>
                  </a:ext>
                </a:extLst>
              </p:cNvPr>
              <p:cNvSpPr txBox="1"/>
              <p:nvPr/>
            </p:nvSpPr>
            <p:spPr>
              <a:xfrm>
                <a:off x="899161" y="2330842"/>
                <a:ext cx="482092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F8E8B9-8F03-43BF-8811-539ECE446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1" y="2330842"/>
                <a:ext cx="4820920" cy="601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77FDFDC-B172-486A-A384-911DD0D37DDE}"/>
                  </a:ext>
                </a:extLst>
              </p:cNvPr>
              <p:cNvSpPr txBox="1"/>
              <p:nvPr/>
            </p:nvSpPr>
            <p:spPr>
              <a:xfrm>
                <a:off x="1609649" y="3233271"/>
                <a:ext cx="4110432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77FDFDC-B172-486A-A384-911DD0D37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49" y="3233271"/>
                <a:ext cx="4110432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28686-C9A0-4100-BB3B-EE0E800219EB}"/>
                  </a:ext>
                </a:extLst>
              </p:cNvPr>
              <p:cNvSpPr txBox="1"/>
              <p:nvPr/>
            </p:nvSpPr>
            <p:spPr>
              <a:xfrm>
                <a:off x="6222999" y="3228341"/>
                <a:ext cx="4090110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28686-C9A0-4100-BB3B-EE0E80021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99" y="3228341"/>
                <a:ext cx="4090110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2D26808-4A6B-4DFC-8505-A090957EFF3F}"/>
                  </a:ext>
                </a:extLst>
              </p:cNvPr>
              <p:cNvSpPr txBox="1"/>
              <p:nvPr/>
            </p:nvSpPr>
            <p:spPr>
              <a:xfrm>
                <a:off x="721360" y="4141029"/>
                <a:ext cx="4998721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+90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2D26808-4A6B-4DFC-8505-A090957E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" y="4141029"/>
                <a:ext cx="4998721" cy="6012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50FC378-F281-410B-9D04-A8F901EC6611}"/>
                  </a:ext>
                </a:extLst>
              </p:cNvPr>
              <p:cNvSpPr txBox="1"/>
              <p:nvPr/>
            </p:nvSpPr>
            <p:spPr>
              <a:xfrm>
                <a:off x="6222999" y="4141030"/>
                <a:ext cx="4998721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+90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50FC378-F281-410B-9D04-A8F901EC6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99" y="4141030"/>
                <a:ext cx="4998721" cy="601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5A7A0E17-552F-4CAB-8BFA-62A915EA3B08}"/>
              </a:ext>
            </a:extLst>
          </p:cNvPr>
          <p:cNvSpPr/>
          <p:nvPr/>
        </p:nvSpPr>
        <p:spPr>
          <a:xfrm>
            <a:off x="6096000" y="2062480"/>
            <a:ext cx="4820920" cy="19404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  <p:bldP spid="17" grpId="0"/>
      <p:bldP spid="18" grpId="0"/>
      <p:bldP spid="20" grpId="0"/>
      <p:bldP spid="21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6.3. Deformações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Valores extremos de deformação normal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AE048C-8717-4C40-9895-2EA4DA87F5CD}"/>
                  </a:ext>
                </a:extLst>
              </p:cNvPr>
              <p:cNvSpPr txBox="1"/>
              <p:nvPr/>
            </p:nvSpPr>
            <p:spPr>
              <a:xfrm>
                <a:off x="1669001" y="2518301"/>
                <a:ext cx="398272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AE048C-8717-4C40-9895-2EA4DA87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518301"/>
                <a:ext cx="3982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26F2B2-E017-466E-B695-EFBEF3F5B7F1}"/>
                  </a:ext>
                </a:extLst>
              </p:cNvPr>
              <p:cNvSpPr txBox="1"/>
              <p:nvPr/>
            </p:nvSpPr>
            <p:spPr>
              <a:xfrm>
                <a:off x="6359000" y="2647663"/>
                <a:ext cx="2143760" cy="651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26F2B2-E017-466E-B695-EFBEF3F5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00" y="2647663"/>
                <a:ext cx="2143760" cy="65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A5A6822-FC98-45B7-AD39-CED5CFC4E14C}"/>
                  </a:ext>
                </a:extLst>
              </p:cNvPr>
              <p:cNvSpPr txBox="1"/>
              <p:nvPr/>
            </p:nvSpPr>
            <p:spPr>
              <a:xfrm>
                <a:off x="6359000" y="3643385"/>
                <a:ext cx="105227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A5A6822-FC98-45B7-AD39-CED5CFC4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00" y="3643385"/>
                <a:ext cx="1052270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0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12)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5.6. Cisalhamento máximo absoluto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6.4. Máxima distorção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Valores extremos de deformação por cisalhamento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AE048C-8717-4C40-9895-2EA4DA87F5CD}"/>
                  </a:ext>
                </a:extLst>
              </p:cNvPr>
              <p:cNvSpPr txBox="1"/>
              <p:nvPr/>
            </p:nvSpPr>
            <p:spPr>
              <a:xfrm>
                <a:off x="1442720" y="2518301"/>
                <a:ext cx="451103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AE048C-8717-4C40-9895-2EA4DA87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20" y="2518301"/>
                <a:ext cx="4511039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26F2B2-E017-466E-B695-EFBEF3F5B7F1}"/>
                  </a:ext>
                </a:extLst>
              </p:cNvPr>
              <p:cNvSpPr txBox="1"/>
              <p:nvPr/>
            </p:nvSpPr>
            <p:spPr>
              <a:xfrm>
                <a:off x="6359000" y="2647663"/>
                <a:ext cx="2591960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26F2B2-E017-466E-B695-EFBEF3F5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00" y="2647663"/>
                <a:ext cx="2591960" cy="72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A5A6822-FC98-45B7-AD39-CED5CFC4E14C}"/>
                  </a:ext>
                </a:extLst>
              </p:cNvPr>
              <p:cNvSpPr txBox="1"/>
              <p:nvPr/>
            </p:nvSpPr>
            <p:spPr>
              <a:xfrm>
                <a:off x="6359000" y="3657546"/>
                <a:ext cx="15544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A5A6822-FC98-45B7-AD39-CED5CFC4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00" y="3657546"/>
                <a:ext cx="1554480" cy="601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7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Círculo de Mohr para EPD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F5C554C0-163C-4C17-89D9-BE0DD067B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962" y="1586499"/>
            <a:ext cx="44100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6.2. EPD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o estado plano de deformação do Exemplo 6.1, determinar: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deformações e direções principais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máxima distorção no plano e ângulos correspondentes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deformação normal das diagonais do quadrado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48FC83B-7D98-4DCA-A07F-F8EF71BB9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594" y="3058160"/>
            <a:ext cx="3515555" cy="2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53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6.2. EPD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deformações e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48FC83B-7D98-4DCA-A07F-F8EF71BB9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594" y="3058160"/>
            <a:ext cx="3515555" cy="2401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98CE44A-3A87-44A8-B7BB-B518FB285015}"/>
                  </a:ext>
                </a:extLst>
              </p:cNvPr>
              <p:cNvSpPr txBox="1"/>
              <p:nvPr/>
            </p:nvSpPr>
            <p:spPr>
              <a:xfrm>
                <a:off x="4502996" y="2093043"/>
                <a:ext cx="2061292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−0,0004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98CE44A-3A87-44A8-B7BB-B518FB28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996" y="2093043"/>
                <a:ext cx="2061292" cy="391261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BD4F445-91F3-45BB-90C0-B62E09371CE6}"/>
                  </a:ext>
                </a:extLst>
              </p:cNvPr>
              <p:cNvSpPr txBox="1"/>
              <p:nvPr/>
            </p:nvSpPr>
            <p:spPr>
              <a:xfrm>
                <a:off x="1089238" y="2121192"/>
                <a:ext cx="172320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+0,0004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BD4F445-91F3-45BB-90C0-B62E0937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121192"/>
                <a:ext cx="17232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DBB091A-FA60-4888-B06C-66EF5E0FC93D}"/>
                  </a:ext>
                </a:extLst>
              </p:cNvPr>
              <p:cNvSpPr txBox="1"/>
              <p:nvPr/>
            </p:nvSpPr>
            <p:spPr>
              <a:xfrm>
                <a:off x="3153912" y="2097019"/>
                <a:ext cx="1007615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DBB091A-FA60-4888-B06C-66EF5E0FC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12" y="2097019"/>
                <a:ext cx="1007615" cy="391261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05BC6D-AFD7-4A93-AA2C-72350DA00329}"/>
                  </a:ext>
                </a:extLst>
              </p:cNvPr>
              <p:cNvSpPr txBox="1"/>
              <p:nvPr/>
            </p:nvSpPr>
            <p:spPr>
              <a:xfrm>
                <a:off x="838200" y="2973648"/>
                <a:ext cx="398272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05BC6D-AFD7-4A93-AA2C-72350DA00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3648"/>
                <a:ext cx="3982720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FF87E9-80A0-4D42-BE63-F93E2ED0A757}"/>
                  </a:ext>
                </a:extLst>
              </p:cNvPr>
              <p:cNvSpPr txBox="1"/>
              <p:nvPr/>
            </p:nvSpPr>
            <p:spPr>
              <a:xfrm>
                <a:off x="1757680" y="4491653"/>
                <a:ext cx="2143760" cy="651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FF87E9-80A0-4D42-BE63-F93E2ED0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80" y="4491653"/>
                <a:ext cx="2143760" cy="6519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1B48AC-9F12-4E22-83B0-205E356487DB}"/>
                  </a:ext>
                </a:extLst>
              </p:cNvPr>
              <p:cNvSpPr txBox="1"/>
              <p:nvPr/>
            </p:nvSpPr>
            <p:spPr>
              <a:xfrm>
                <a:off x="5182058" y="2984006"/>
                <a:ext cx="1777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0,0004828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1B48AC-9F12-4E22-83B0-205E3564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058" y="2984006"/>
                <a:ext cx="1777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81FC53F-1FC7-4C53-BDB2-922BF0EBFD15}"/>
                  </a:ext>
                </a:extLst>
              </p:cNvPr>
              <p:cNvSpPr txBox="1"/>
              <p:nvPr/>
            </p:nvSpPr>
            <p:spPr>
              <a:xfrm>
                <a:off x="5100320" y="3515021"/>
                <a:ext cx="1940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−0,0000828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81FC53F-1FC7-4C53-BDB2-922BF0EBF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20" y="3515021"/>
                <a:ext cx="19406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AB607D0-6408-44FC-870B-67ABE6F991FA}"/>
                  </a:ext>
                </a:extLst>
              </p:cNvPr>
              <p:cNvSpPr txBox="1"/>
              <p:nvPr/>
            </p:nvSpPr>
            <p:spPr>
              <a:xfrm>
                <a:off x="4775723" y="4415308"/>
                <a:ext cx="1621113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−22,5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AB607D0-6408-44FC-870B-67ABE6F99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23" y="4415308"/>
                <a:ext cx="1621113" cy="390748"/>
              </a:xfrm>
              <a:prstGeom prst="rect">
                <a:avLst/>
              </a:prstGeom>
              <a:blipFill>
                <a:blip r:embed="rId1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2A56B88-9A1F-4024-8BB7-18D55A0B0087}"/>
                  </a:ext>
                </a:extLst>
              </p:cNvPr>
              <p:cNvSpPr txBox="1"/>
              <p:nvPr/>
            </p:nvSpPr>
            <p:spPr>
              <a:xfrm>
                <a:off x="4820918" y="4974133"/>
                <a:ext cx="145235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67,5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2A56B88-9A1F-4024-8BB7-18D55A0B0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918" y="4974133"/>
                <a:ext cx="1452357" cy="390748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6.2. EPD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(b) máxima distorção no plano e ângulos correspondentes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98CE44A-3A87-44A8-B7BB-B518FB285015}"/>
                  </a:ext>
                </a:extLst>
              </p:cNvPr>
              <p:cNvSpPr txBox="1"/>
              <p:nvPr/>
            </p:nvSpPr>
            <p:spPr>
              <a:xfrm>
                <a:off x="4502996" y="2093043"/>
                <a:ext cx="2061292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−0,0004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98CE44A-3A87-44A8-B7BB-B518FB28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996" y="2093043"/>
                <a:ext cx="2061292" cy="391261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BD4F445-91F3-45BB-90C0-B62E09371CE6}"/>
                  </a:ext>
                </a:extLst>
              </p:cNvPr>
              <p:cNvSpPr txBox="1"/>
              <p:nvPr/>
            </p:nvSpPr>
            <p:spPr>
              <a:xfrm>
                <a:off x="1089238" y="2121192"/>
                <a:ext cx="172320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+0,0004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BD4F445-91F3-45BB-90C0-B62E0937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121192"/>
                <a:ext cx="17232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DBB091A-FA60-4888-B06C-66EF5E0FC93D}"/>
                  </a:ext>
                </a:extLst>
              </p:cNvPr>
              <p:cNvSpPr txBox="1"/>
              <p:nvPr/>
            </p:nvSpPr>
            <p:spPr>
              <a:xfrm>
                <a:off x="3153912" y="2097019"/>
                <a:ext cx="1007615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DBB091A-FA60-4888-B06C-66EF5E0FC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12" y="2097019"/>
                <a:ext cx="1007615" cy="391261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BA8BBD6-31E6-469C-B4C2-51A3FE584768}"/>
                  </a:ext>
                </a:extLst>
              </p:cNvPr>
              <p:cNvSpPr txBox="1"/>
              <p:nvPr/>
            </p:nvSpPr>
            <p:spPr>
              <a:xfrm>
                <a:off x="838200" y="2970926"/>
                <a:ext cx="451103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BA8BBD6-31E6-469C-B4C2-51A3FE584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0926"/>
                <a:ext cx="4511039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41E2E4D-B76A-4FB0-B13F-FF3D31EC877C}"/>
                  </a:ext>
                </a:extLst>
              </p:cNvPr>
              <p:cNvSpPr txBox="1"/>
              <p:nvPr/>
            </p:nvSpPr>
            <p:spPr>
              <a:xfrm>
                <a:off x="1797739" y="4082035"/>
                <a:ext cx="2591960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41E2E4D-B76A-4FB0-B13F-FF3D31EC8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39" y="4082035"/>
                <a:ext cx="2591960" cy="720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BF741A3-9117-4D70-A508-7B08E6FA5117}"/>
                  </a:ext>
                </a:extLst>
              </p:cNvPr>
              <p:cNvSpPr txBox="1"/>
              <p:nvPr/>
            </p:nvSpPr>
            <p:spPr>
              <a:xfrm>
                <a:off x="2316479" y="4997258"/>
                <a:ext cx="15544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BF741A3-9117-4D70-A508-7B08E6FA5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79" y="4997258"/>
                <a:ext cx="1554480" cy="601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10BB767-CF28-44D4-A790-C1208C277C18}"/>
                  </a:ext>
                </a:extLst>
              </p:cNvPr>
              <p:cNvSpPr txBox="1"/>
              <p:nvPr/>
            </p:nvSpPr>
            <p:spPr>
              <a:xfrm>
                <a:off x="6096000" y="3038250"/>
                <a:ext cx="2942841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0,0005657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10BB767-CF28-44D4-A790-C1208C27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38250"/>
                <a:ext cx="2942841" cy="413511"/>
              </a:xfrm>
              <a:prstGeom prst="rect">
                <a:avLst/>
              </a:prstGeom>
              <a:blipFill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CE99B0F-4809-4073-9D3D-CE8782BFAB13}"/>
                  </a:ext>
                </a:extLst>
              </p:cNvPr>
              <p:cNvSpPr txBox="1"/>
              <p:nvPr/>
            </p:nvSpPr>
            <p:spPr>
              <a:xfrm>
                <a:off x="6141195" y="3932952"/>
                <a:ext cx="14523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22,5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CE99B0F-4809-4073-9D3D-CE8782BF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195" y="3932952"/>
                <a:ext cx="14523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4DB14F7-D3BA-49DA-8BE8-C9C5E8652640}"/>
                  </a:ext>
                </a:extLst>
              </p:cNvPr>
              <p:cNvSpPr txBox="1"/>
              <p:nvPr/>
            </p:nvSpPr>
            <p:spPr>
              <a:xfrm>
                <a:off x="6156631" y="4472610"/>
                <a:ext cx="14523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112,5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4DB14F7-D3BA-49DA-8BE8-C9C5E8652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631" y="4472610"/>
                <a:ext cx="14523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C3E61BEC-A064-4CB9-8E62-05366F25BCF1}"/>
                  </a:ext>
                </a:extLst>
              </p:cNvPr>
              <p:cNvSpPr txBox="1"/>
              <p:nvPr/>
            </p:nvSpPr>
            <p:spPr>
              <a:xfrm>
                <a:off x="6096000" y="5180359"/>
                <a:ext cx="2363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0,0002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C3E61BEC-A064-4CB9-8E62-05366F25B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80359"/>
                <a:ext cx="2363335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9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6.2. EPD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Observação (deformações extremas)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8836CB0-D27D-4682-AB5C-03412299B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635" y="2870332"/>
            <a:ext cx="6094730" cy="2792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BB638A6-21D9-441F-8058-A3E4F170C722}"/>
                  </a:ext>
                </a:extLst>
              </p:cNvPr>
              <p:cNvSpPr txBox="1"/>
              <p:nvPr/>
            </p:nvSpPr>
            <p:spPr>
              <a:xfrm>
                <a:off x="3495563" y="2215145"/>
                <a:ext cx="1621113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−22,5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BB638A6-21D9-441F-8058-A3E4F170C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3" y="2215145"/>
                <a:ext cx="1621113" cy="390748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E4622FA-0316-4222-9326-117C574853C1}"/>
                  </a:ext>
                </a:extLst>
              </p:cNvPr>
              <p:cNvSpPr txBox="1"/>
              <p:nvPr/>
            </p:nvSpPr>
            <p:spPr>
              <a:xfrm>
                <a:off x="6679675" y="2225853"/>
                <a:ext cx="14523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22,5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E4622FA-0316-4222-9326-117C57485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675" y="2225853"/>
                <a:ext cx="14523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6.2. EPD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deformação normal das diagonais do quadrado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48FC83B-7D98-4DCA-A07F-F8EF71BB9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2230136"/>
            <a:ext cx="3820938" cy="2609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4FC2C2A-30E1-4E3E-A7FA-BC0A60C43A82}"/>
                  </a:ext>
                </a:extLst>
              </p:cNvPr>
              <p:cNvSpPr txBox="1"/>
              <p:nvPr/>
            </p:nvSpPr>
            <p:spPr>
              <a:xfrm>
                <a:off x="4816169" y="2138801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4FC2C2A-30E1-4E3E-A7FA-BC0A60C43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169" y="2138801"/>
                <a:ext cx="4678680" cy="601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6BB404E-43A2-42B1-B643-C17670DA3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230135"/>
            <a:ext cx="3820361" cy="2609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E8954B5-3FAE-4164-A8D6-0B7802A7B784}"/>
                  </a:ext>
                </a:extLst>
              </p:cNvPr>
              <p:cNvSpPr txBox="1"/>
              <p:nvPr/>
            </p:nvSpPr>
            <p:spPr>
              <a:xfrm>
                <a:off x="4816169" y="3816254"/>
                <a:ext cx="5719751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45°</m:t>
                          </m:r>
                        </m:sub>
                      </m:sSub>
                      <m:r>
                        <a:rPr lang="en-US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E8954B5-3FAE-4164-A8D6-0B7802A7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169" y="3816254"/>
                <a:ext cx="5719751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120FD83-7A4D-4A27-8116-B91270DBD349}"/>
                  </a:ext>
                </a:extLst>
              </p:cNvPr>
              <p:cNvSpPr txBox="1"/>
              <p:nvPr/>
            </p:nvSpPr>
            <p:spPr>
              <a:xfrm>
                <a:off x="7884420" y="2991808"/>
                <a:ext cx="1757030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−0,0004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120FD83-7A4D-4A27-8116-B91270DB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20" y="2991808"/>
                <a:ext cx="1757030" cy="391261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A46F1F1-7081-4AA0-B3CA-85222A52216C}"/>
                  </a:ext>
                </a:extLst>
              </p:cNvPr>
              <p:cNvSpPr txBox="1"/>
              <p:nvPr/>
            </p:nvSpPr>
            <p:spPr>
              <a:xfrm>
                <a:off x="4816169" y="3006456"/>
                <a:ext cx="161426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+0,0004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A46F1F1-7081-4AA0-B3CA-85222A52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169" y="3006456"/>
                <a:ext cx="16142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E9137C-3D60-43A9-8FEF-3417B95D2E44}"/>
                  </a:ext>
                </a:extLst>
              </p:cNvPr>
              <p:cNvSpPr txBox="1"/>
              <p:nvPr/>
            </p:nvSpPr>
            <p:spPr>
              <a:xfrm>
                <a:off x="6721454" y="2999405"/>
                <a:ext cx="868109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E9137C-3D60-43A9-8FEF-3417B95D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54" y="2999405"/>
                <a:ext cx="868109" cy="391261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E8D6AEA-C1B6-426B-B784-EC799D9A91C0}"/>
                  </a:ext>
                </a:extLst>
              </p:cNvPr>
              <p:cNvSpPr txBox="1"/>
              <p:nvPr/>
            </p:nvSpPr>
            <p:spPr>
              <a:xfrm>
                <a:off x="4816168" y="4750507"/>
                <a:ext cx="6684952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−45°</m:t>
                          </m:r>
                        </m:sub>
                      </m:sSub>
                      <m:r>
                        <a:rPr lang="en-US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  <m: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0,0004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E8D6AEA-C1B6-426B-B784-EC799D9A9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168" y="4750507"/>
                <a:ext cx="6684952" cy="7087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BF95FFF3-1D62-4E8C-BA3D-7F9D77108B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171" y="2234844"/>
            <a:ext cx="3820360" cy="26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Rosetas de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Extensômetros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DE23CC1-E529-474A-BD7E-96FE5413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619729"/>
            <a:ext cx="3038475" cy="2200275"/>
          </a:xfrm>
          <a:prstGeom prst="rect">
            <a:avLst/>
          </a:prstGeom>
        </p:spPr>
      </p:pic>
      <p:pic>
        <p:nvPicPr>
          <p:cNvPr id="1026" name="Picture 2" descr="15-Detalhe da instrumentação do corpo-de-prova cilíndrico 10 x 20 cm... |  Download Scientific Diagram">
            <a:extLst>
              <a:ext uri="{FF2B5EF4-FFF2-40B4-BE49-F238E27FC236}">
                <a16:creationId xmlns:a16="http://schemas.microsoft.com/office/drawing/2014/main" id="{F256ED3E-2375-45E3-9833-F8098835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37" y="2081799"/>
            <a:ext cx="4351116" cy="3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ain Gages – Portal Célula de Carga">
            <a:extLst>
              <a:ext uri="{FF2B5EF4-FFF2-40B4-BE49-F238E27FC236}">
                <a16:creationId xmlns:a16="http://schemas.microsoft.com/office/drawing/2014/main" id="{EFB8C62D-3BF2-44AE-860F-63C87281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70" y="2619729"/>
            <a:ext cx="3492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AA77B89-FD33-4F1A-831C-915C1E2093E7}"/>
              </a:ext>
            </a:extLst>
          </p:cNvPr>
          <p:cNvSpPr/>
          <p:nvPr/>
        </p:nvSpPr>
        <p:spPr>
          <a:xfrm>
            <a:off x="7691120" y="3429000"/>
            <a:ext cx="721360" cy="54356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Rosetas de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Rosetas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45 graus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0C50F3C7-4DE8-4222-AD83-8D1A9AF21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946400"/>
            <a:ext cx="2791869" cy="2513330"/>
          </a:xfrm>
          <a:prstGeom prst="rect">
            <a:avLst/>
          </a:prstGeom>
        </p:spPr>
      </p:pic>
      <p:pic>
        <p:nvPicPr>
          <p:cNvPr id="2050" name="Picture 2" descr="Colagem da roseta de deformação no dispositivo. | Download Scientific  Diagram">
            <a:extLst>
              <a:ext uri="{FF2B5EF4-FFF2-40B4-BE49-F238E27FC236}">
                <a16:creationId xmlns:a16="http://schemas.microsoft.com/office/drawing/2014/main" id="{8ADD27EA-E02C-4AB4-8FAA-399E5AE8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24" y="2204275"/>
            <a:ext cx="4461929" cy="32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Rosetas de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Rosetas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45 graus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2260C70-1DFF-4EEC-8DF3-B3F847A85BB3}"/>
                  </a:ext>
                </a:extLst>
              </p:cNvPr>
              <p:cNvSpPr txBox="1"/>
              <p:nvPr/>
            </p:nvSpPr>
            <p:spPr>
              <a:xfrm>
                <a:off x="5408719" y="2059854"/>
                <a:ext cx="1007615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2260C70-1DFF-4EEC-8DF3-B3F847A8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19" y="2059854"/>
                <a:ext cx="100761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82EC514-5FFF-4B83-80BB-30AFED8BAD30}"/>
                  </a:ext>
                </a:extLst>
              </p:cNvPr>
              <p:cNvSpPr txBox="1"/>
              <p:nvPr/>
            </p:nvSpPr>
            <p:spPr>
              <a:xfrm>
                <a:off x="5408719" y="2660249"/>
                <a:ext cx="1007615" cy="4242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82EC514-5FFF-4B83-80BB-30AFED8BA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19" y="2660249"/>
                <a:ext cx="1007615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C9771F8-0D07-4DB2-A5B4-657A8C864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2858258"/>
            <a:ext cx="2943639" cy="2707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1D47C2-582C-48EF-BBFF-968A8587A491}"/>
                  </a:ext>
                </a:extLst>
              </p:cNvPr>
              <p:cNvSpPr txBox="1"/>
              <p:nvPr/>
            </p:nvSpPr>
            <p:spPr>
              <a:xfrm>
                <a:off x="5408719" y="3284817"/>
                <a:ext cx="5330402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90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m:rPr>
                              <m:nor/>
                            </m:rP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1D47C2-582C-48EF-BBFF-968A8587A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19" y="3284817"/>
                <a:ext cx="5330402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AC30D00-06E8-4D49-B237-821B0B210739}"/>
              </a:ext>
            </a:extLst>
          </p:cNvPr>
          <p:cNvCxnSpPr>
            <a:cxnSpLocks/>
          </p:cNvCxnSpPr>
          <p:nvPr/>
        </p:nvCxnSpPr>
        <p:spPr>
          <a:xfrm flipV="1">
            <a:off x="8073920" y="3284817"/>
            <a:ext cx="907520" cy="6274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C94C4B3-C37B-46C9-B990-77A4CDE32D10}"/>
                  </a:ext>
                </a:extLst>
              </p:cNvPr>
              <p:cNvSpPr txBox="1"/>
              <p:nvPr/>
            </p:nvSpPr>
            <p:spPr>
              <a:xfrm>
                <a:off x="6790479" y="4212197"/>
                <a:ext cx="2566881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C94C4B3-C37B-46C9-B990-77A4CDE32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479" y="4212197"/>
                <a:ext cx="2566881" cy="424283"/>
              </a:xfrm>
              <a:prstGeom prst="rect">
                <a:avLst/>
              </a:prstGeom>
              <a:blipFill>
                <a:blip r:embed="rId8"/>
                <a:stretch>
                  <a:fillRect r="-95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13. EPD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6. Estado Plano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6.1. Definição de EPD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6.3. Deformações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6.4. Máxima distorção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* Rosetas de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Rosetas de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Rosetas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60 graus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577782-9ED6-4923-B9CB-5D61A6FB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295" y="2061219"/>
            <a:ext cx="3596710" cy="26393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353BDE-E293-49A7-A714-1EEBED611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796" y="4912898"/>
            <a:ext cx="6173708" cy="626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E95173-108F-4EE2-9DBC-BAC99975F970}"/>
                  </a:ext>
                </a:extLst>
              </p:cNvPr>
              <p:cNvSpPr txBox="1"/>
              <p:nvPr/>
            </p:nvSpPr>
            <p:spPr>
              <a:xfrm>
                <a:off x="1233997" y="3438634"/>
                <a:ext cx="1453899" cy="415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=60</m:t>
                          </m:r>
                          <m:r>
                            <m:rPr>
                              <m:nor/>
                            </m:rP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E95173-108F-4EE2-9DBC-BAC99975F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38634"/>
                <a:ext cx="1453899" cy="415691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07AC0FA-25CD-4122-8286-6A3D9BCD6CCA}"/>
                  </a:ext>
                </a:extLst>
              </p:cNvPr>
              <p:cNvSpPr txBox="1"/>
              <p:nvPr/>
            </p:nvSpPr>
            <p:spPr>
              <a:xfrm>
                <a:off x="1233997" y="2796007"/>
                <a:ext cx="1894107" cy="415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07AC0FA-25CD-4122-8286-6A3D9BCD6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796007"/>
                <a:ext cx="1894107" cy="415691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48408E9-BDBB-4DEF-949D-BF530638E15B}"/>
                  </a:ext>
                </a:extLst>
              </p:cNvPr>
              <p:cNvSpPr txBox="1"/>
              <p:nvPr/>
            </p:nvSpPr>
            <p:spPr>
              <a:xfrm>
                <a:off x="1233997" y="4081261"/>
                <a:ext cx="1555385" cy="415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=120</m:t>
                          </m:r>
                          <m:r>
                            <m:rPr>
                              <m:nor/>
                            </m:rP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48408E9-BDBB-4DEF-949D-BF530638E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081261"/>
                <a:ext cx="1555385" cy="415691"/>
              </a:xfrm>
              <a:prstGeom prst="rect">
                <a:avLst/>
              </a:prstGeom>
              <a:blipFill>
                <a:blip r:embed="rId8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6.3. Roseta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as leituras da roseta abaixo, determinar as componentes planas de deformação: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AD8DCBF-191E-46BC-9C5C-F813226EC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20" y="2455514"/>
            <a:ext cx="3997960" cy="21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6.3. Roseta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as leituras da roseta abaixo, determinar as componentes planas de deformação: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4FC2C2A-30E1-4E3E-A7FA-BC0A60C43A82}"/>
                  </a:ext>
                </a:extLst>
              </p:cNvPr>
              <p:cNvSpPr txBox="1"/>
              <p:nvPr/>
            </p:nvSpPr>
            <p:spPr>
              <a:xfrm>
                <a:off x="1089238" y="4707689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4FC2C2A-30E1-4E3E-A7FA-BC0A60C43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707689"/>
                <a:ext cx="4678680" cy="60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9AD8DCBF-191E-46BC-9C5C-F813226EC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314353"/>
            <a:ext cx="3510723" cy="1921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D7CA180-6737-4CC6-A1E3-4DEF555D00A3}"/>
                  </a:ext>
                </a:extLst>
              </p:cNvPr>
              <p:cNvSpPr txBox="1"/>
              <p:nvPr/>
            </p:nvSpPr>
            <p:spPr>
              <a:xfrm>
                <a:off x="4693328" y="2314353"/>
                <a:ext cx="2215472" cy="39677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=−75.</m:t>
                      </m:r>
                      <m:sSup>
                        <m:sSup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D7CA180-6737-4CC6-A1E3-4DEF555D0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328" y="2314353"/>
                <a:ext cx="2215472" cy="396775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9DDEDC5-A55B-4B67-BD95-F9CF6A1836DB}"/>
                  </a:ext>
                </a:extLst>
              </p:cNvPr>
              <p:cNvSpPr txBox="1"/>
              <p:nvPr/>
            </p:nvSpPr>
            <p:spPr>
              <a:xfrm>
                <a:off x="4693328" y="2861342"/>
                <a:ext cx="6166844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</m:sub>
                      </m:sSub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−75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75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60°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60°</m:t>
                          </m: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=600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9DDEDC5-A55B-4B67-BD95-F9CF6A183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328" y="2861342"/>
                <a:ext cx="6166844" cy="616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1B52406-3B03-4610-9380-92209A49624F}"/>
                  </a:ext>
                </a:extLst>
              </p:cNvPr>
              <p:cNvSpPr txBox="1"/>
              <p:nvPr/>
            </p:nvSpPr>
            <p:spPr>
              <a:xfrm>
                <a:off x="4652541" y="3628249"/>
                <a:ext cx="6584419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−30</m:t>
                          </m:r>
                        </m:sub>
                      </m:sSub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−75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75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−60°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60°</m:t>
                          </m: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=450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1B52406-3B03-4610-9380-92209A496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41" y="3628249"/>
                <a:ext cx="6584419" cy="616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8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6.3. Roseta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Componentes planas de deformação: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F0B8579-558E-4A65-BC27-10AE978DB805}"/>
                  </a:ext>
                </a:extLst>
              </p:cNvPr>
              <p:cNvSpPr txBox="1"/>
              <p:nvPr/>
            </p:nvSpPr>
            <p:spPr>
              <a:xfrm>
                <a:off x="2048867" y="2461396"/>
                <a:ext cx="3797079" cy="1088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0,75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+0,433013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=618,75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0,75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−0,433013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=468,75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F0B8579-558E-4A65-BC27-10AE978DB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67" y="2461396"/>
                <a:ext cx="3797079" cy="1088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865231E-9675-41A0-9725-25E975AB4C21}"/>
                  </a:ext>
                </a:extLst>
              </p:cNvPr>
              <p:cNvSpPr txBox="1"/>
              <p:nvPr/>
            </p:nvSpPr>
            <p:spPr>
              <a:xfrm>
                <a:off x="7142480" y="2474892"/>
                <a:ext cx="2471641" cy="1061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=725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173,205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865231E-9675-41A0-9725-25E975AB4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480" y="2474892"/>
                <a:ext cx="2471641" cy="1061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01473EF-F23E-4C82-9063-4A4D92F23FCF}"/>
                  </a:ext>
                </a:extLst>
              </p:cNvPr>
              <p:cNvSpPr txBox="1"/>
              <p:nvPr/>
            </p:nvSpPr>
            <p:spPr>
              <a:xfrm>
                <a:off x="7142480" y="3674276"/>
                <a:ext cx="2471641" cy="43050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−75.</m:t>
                      </m:r>
                      <m:sSup>
                        <m:sSup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01473EF-F23E-4C82-9063-4A4D92F23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480" y="3674276"/>
                <a:ext cx="2471641" cy="430502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32693D-2B19-4E02-80EB-67AF14D78BD4}"/>
                  </a:ext>
                </a:extLst>
              </p:cNvPr>
              <p:cNvSpPr txBox="1"/>
              <p:nvPr/>
            </p:nvSpPr>
            <p:spPr>
              <a:xfrm>
                <a:off x="7066466" y="4564654"/>
                <a:ext cx="26236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=600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32693D-2B19-4E02-80EB-67AF14D78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466" y="4564654"/>
                <a:ext cx="26236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7F3BD76-55AA-422F-BC71-944CE8FC56AF}"/>
                  </a:ext>
                </a:extLst>
              </p:cNvPr>
              <p:cNvSpPr txBox="1"/>
              <p:nvPr/>
            </p:nvSpPr>
            <p:spPr>
              <a:xfrm>
                <a:off x="7121665" y="5089895"/>
                <a:ext cx="2492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−30</m:t>
                          </m:r>
                        </m:sub>
                      </m:sSub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450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7F3BD76-55AA-422F-BC71-944CE8FC5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665" y="5089895"/>
                <a:ext cx="24924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782BFC2E-DF1A-420A-8BF0-751F1F9ECBA9}"/>
              </a:ext>
            </a:extLst>
          </p:cNvPr>
          <p:cNvSpPr/>
          <p:nvPr/>
        </p:nvSpPr>
        <p:spPr>
          <a:xfrm>
            <a:off x="7142480" y="2461396"/>
            <a:ext cx="2471641" cy="17648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17" grpId="0"/>
      <p:bldP spid="18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7. Lei de Hooke multiaxial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Relação tensão-deformação (2D, 3D)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13. Estado Plano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EPD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Demonstrar as equações de transformação para o EPD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as fórmulas para deformações principais e máxima distorção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Aplicar as equações no caso de rosetas de deformação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6.1. Definição de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Componentes de deformação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Normal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Distorção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5565A3B-AF3E-419B-BCC9-77A1AF81B0CB}"/>
                  </a:ext>
                </a:extLst>
              </p:cNvPr>
              <p:cNvSpPr txBox="1"/>
              <p:nvPr/>
            </p:nvSpPr>
            <p:spPr>
              <a:xfrm>
                <a:off x="4332994" y="2545694"/>
                <a:ext cx="2529840" cy="7858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5565A3B-AF3E-419B-BCC9-77A1AF81B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94" y="2545694"/>
                <a:ext cx="25298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909396F-7CBD-4B45-97FA-C2CE3D4FF7E4}"/>
                  </a:ext>
                </a:extLst>
              </p:cNvPr>
              <p:cNvSpPr txBox="1"/>
              <p:nvPr/>
            </p:nvSpPr>
            <p:spPr>
              <a:xfrm>
                <a:off x="4332994" y="3669967"/>
                <a:ext cx="1751612" cy="43088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909396F-7CBD-4B45-97FA-C2CE3D4FF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94" y="3669967"/>
                <a:ext cx="1751612" cy="43088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6.1. Definição de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2574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geral de deformação: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5565A3B-AF3E-419B-BCC9-77A1AF81B0CB}"/>
                  </a:ext>
                </a:extLst>
              </p:cNvPr>
              <p:cNvSpPr txBox="1"/>
              <p:nvPr/>
            </p:nvSpPr>
            <p:spPr>
              <a:xfrm>
                <a:off x="1963641" y="2419917"/>
                <a:ext cx="1136343" cy="6580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5565A3B-AF3E-419B-BCC9-77A1AF81B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41" y="2419917"/>
                <a:ext cx="1136343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909396F-7CBD-4B45-97FA-C2CE3D4FF7E4}"/>
                  </a:ext>
                </a:extLst>
              </p:cNvPr>
              <p:cNvSpPr txBox="1"/>
              <p:nvPr/>
            </p:nvSpPr>
            <p:spPr>
              <a:xfrm>
                <a:off x="4225423" y="2502518"/>
                <a:ext cx="1353548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909396F-7CBD-4B45-97FA-C2CE3D4FF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23" y="2502518"/>
                <a:ext cx="1353548" cy="391261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445F12E-9F32-45E5-AD6D-539DA9C62957}"/>
                  </a:ext>
                </a:extLst>
              </p:cNvPr>
              <p:cNvSpPr txBox="1"/>
              <p:nvPr/>
            </p:nvSpPr>
            <p:spPr>
              <a:xfrm>
                <a:off x="1963641" y="3270414"/>
                <a:ext cx="1136343" cy="701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445F12E-9F32-45E5-AD6D-539DA9C62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41" y="3270414"/>
                <a:ext cx="1136343" cy="7016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7F373B2-ECF1-49E2-8098-EE8E74EC00D9}"/>
                  </a:ext>
                </a:extLst>
              </p:cNvPr>
              <p:cNvSpPr txBox="1"/>
              <p:nvPr/>
            </p:nvSpPr>
            <p:spPr>
              <a:xfrm>
                <a:off x="1963640" y="4162097"/>
                <a:ext cx="1136343" cy="6580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7F373B2-ECF1-49E2-8098-EE8E74EC0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40" y="4162097"/>
                <a:ext cx="1136343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6AA1113-E626-470B-B764-B7CAE0CD672E}"/>
                  </a:ext>
                </a:extLst>
              </p:cNvPr>
              <p:cNvSpPr txBox="1"/>
              <p:nvPr/>
            </p:nvSpPr>
            <p:spPr>
              <a:xfrm>
                <a:off x="4225423" y="3383624"/>
                <a:ext cx="135354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6AA1113-E626-470B-B764-B7CAE0CD6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23" y="3383624"/>
                <a:ext cx="1353548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1826A2D-DD29-4FFC-BFE1-B6FAE24A1CC3}"/>
                  </a:ext>
                </a:extLst>
              </p:cNvPr>
              <p:cNvSpPr txBox="1"/>
              <p:nvPr/>
            </p:nvSpPr>
            <p:spPr>
              <a:xfrm>
                <a:off x="4225423" y="4244698"/>
                <a:ext cx="1353548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1826A2D-DD29-4FFC-BFE1-B6FAE24A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423" y="4244698"/>
                <a:ext cx="1353548" cy="391261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8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6.1. Definição de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deformação: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71764E-AC9B-43A0-8B07-1C47F76C2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42" y="2063561"/>
            <a:ext cx="3533311" cy="2974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F3E978-9209-471D-A2F7-D6B544522082}"/>
                  </a:ext>
                </a:extLst>
              </p:cNvPr>
              <p:cNvSpPr txBox="1"/>
              <p:nvPr/>
            </p:nvSpPr>
            <p:spPr>
              <a:xfrm>
                <a:off x="1669001" y="2485697"/>
                <a:ext cx="2080039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𝑥𝑧</m:t>
                          </m:r>
                        </m:sub>
                      </m:sSub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F3E978-9209-471D-A2F7-D6B544522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85697"/>
                <a:ext cx="2080039" cy="391261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0845CFF-A17C-488B-A58E-3C3F8DB201C1}"/>
                  </a:ext>
                </a:extLst>
              </p:cNvPr>
              <p:cNvSpPr txBox="1"/>
              <p:nvPr/>
            </p:nvSpPr>
            <p:spPr>
              <a:xfrm>
                <a:off x="1664909" y="3192380"/>
                <a:ext cx="1136343" cy="6580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0845CFF-A17C-488B-A58E-3C3F8DB20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09" y="3192380"/>
                <a:ext cx="1136343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A5A8ED3-70AF-422E-981A-CCE0686B045F}"/>
                  </a:ext>
                </a:extLst>
              </p:cNvPr>
              <p:cNvSpPr txBox="1"/>
              <p:nvPr/>
            </p:nvSpPr>
            <p:spPr>
              <a:xfrm>
                <a:off x="1664909" y="4958787"/>
                <a:ext cx="1353548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A5A8ED3-70AF-422E-981A-CCE0686B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09" y="4958787"/>
                <a:ext cx="1353548" cy="391261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7623981-18F3-47DD-AE89-1FC6D3836ACB}"/>
                  </a:ext>
                </a:extLst>
              </p:cNvPr>
              <p:cNvSpPr txBox="1"/>
              <p:nvPr/>
            </p:nvSpPr>
            <p:spPr>
              <a:xfrm>
                <a:off x="1664909" y="4050730"/>
                <a:ext cx="1136343" cy="701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7623981-18F3-47DD-AE89-1FC6D3836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09" y="4050730"/>
                <a:ext cx="1136343" cy="7016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6.1. EPD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a mudança de forma ocorrida na chapa ao lado, determinar as componentes planas de deformação.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48FC83B-7D98-4DCA-A07F-F8EF71BB9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520" y="2346260"/>
            <a:ext cx="4557893" cy="31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6.1. EPD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48FC83B-7D98-4DCA-A07F-F8EF71BB9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1627169"/>
            <a:ext cx="3531734" cy="2412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AF8AD3-603C-4A5A-BDA8-A34A4357316D}"/>
                  </a:ext>
                </a:extLst>
              </p:cNvPr>
              <p:cNvSpPr txBox="1"/>
              <p:nvPr/>
            </p:nvSpPr>
            <p:spPr>
              <a:xfrm>
                <a:off x="1233997" y="4403479"/>
                <a:ext cx="1188917" cy="72276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AF8AD3-603C-4A5A-BDA8-A34A43573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403479"/>
                <a:ext cx="1188917" cy="722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4484C3F-2A4E-4305-85FA-36AC4D1FFCF5}"/>
                  </a:ext>
                </a:extLst>
              </p:cNvPr>
              <p:cNvSpPr txBox="1"/>
              <p:nvPr/>
            </p:nvSpPr>
            <p:spPr>
              <a:xfrm>
                <a:off x="3097420" y="4511910"/>
                <a:ext cx="1668311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4484C3F-2A4E-4305-85FA-36AC4D1FF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420" y="4511910"/>
                <a:ext cx="1668311" cy="400110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2051AE-FAD3-442C-81E0-0BDEAE8B7460}"/>
                  </a:ext>
                </a:extLst>
              </p:cNvPr>
              <p:cNvSpPr txBox="1"/>
              <p:nvPr/>
            </p:nvSpPr>
            <p:spPr>
              <a:xfrm>
                <a:off x="5664101" y="1659140"/>
                <a:ext cx="1188917" cy="7224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2051AE-FAD3-442C-81E0-0BDEAE8B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1" y="1659140"/>
                <a:ext cx="1188917" cy="7224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03A4D4-3F6E-47F1-94C8-57B57F72C97D}"/>
                  </a:ext>
                </a:extLst>
              </p:cNvPr>
              <p:cNvSpPr txBox="1"/>
              <p:nvPr/>
            </p:nvSpPr>
            <p:spPr>
              <a:xfrm>
                <a:off x="5664101" y="3751317"/>
                <a:ext cx="1447899" cy="4242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03A4D4-3F6E-47F1-94C8-57B57F72C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1" y="3751317"/>
                <a:ext cx="1447899" cy="424283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634D607-C206-4B98-B314-192B2A0E336E}"/>
                  </a:ext>
                </a:extLst>
              </p:cNvPr>
              <p:cNvSpPr txBox="1"/>
              <p:nvPr/>
            </p:nvSpPr>
            <p:spPr>
              <a:xfrm>
                <a:off x="5664101" y="2683845"/>
                <a:ext cx="1188917" cy="76520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634D607-C206-4B98-B314-192B2A0E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1" y="2683845"/>
                <a:ext cx="1188917" cy="7652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D226305-DE6E-42DD-AAAA-AF43722353F9}"/>
                  </a:ext>
                </a:extLst>
              </p:cNvPr>
              <p:cNvSpPr txBox="1"/>
              <p:nvPr/>
            </p:nvSpPr>
            <p:spPr>
              <a:xfrm>
                <a:off x="7531223" y="1640389"/>
                <a:ext cx="2983686" cy="6685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0,004 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=0,0004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D226305-DE6E-42DD-AAAA-AF4372235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223" y="1640389"/>
                <a:ext cx="2983686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302BC4-2530-4A15-B7E9-72E80ADC69CB}"/>
                  </a:ext>
                </a:extLst>
              </p:cNvPr>
              <p:cNvSpPr txBox="1"/>
              <p:nvPr/>
            </p:nvSpPr>
            <p:spPr>
              <a:xfrm>
                <a:off x="7531223" y="2670313"/>
                <a:ext cx="2059126" cy="6685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302BC4-2530-4A15-B7E9-72E80ADC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223" y="2670313"/>
                <a:ext cx="2059126" cy="6685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BBC832F-E08B-45F8-B3CC-1F5506404C40}"/>
                  </a:ext>
                </a:extLst>
              </p:cNvPr>
              <p:cNvSpPr txBox="1"/>
              <p:nvPr/>
            </p:nvSpPr>
            <p:spPr>
              <a:xfrm>
                <a:off x="7531222" y="3751317"/>
                <a:ext cx="2322991" cy="4242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𝑟𝑎𝑑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BBC832F-E08B-45F8-B3CC-1F550640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222" y="3751317"/>
                <a:ext cx="2322991" cy="424283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3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1623</Words>
  <Application>Microsoft Office PowerPoint</Application>
  <PresentationFormat>Widescreen</PresentationFormat>
  <Paragraphs>229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 (Aula 12)</vt:lpstr>
      <vt:lpstr>Aula 13. EPD</vt:lpstr>
      <vt:lpstr>Aula 13. Estado Plano de Deformação</vt:lpstr>
      <vt:lpstr>6.1. Definição de EPD</vt:lpstr>
      <vt:lpstr>6.1. Definição de EPD</vt:lpstr>
      <vt:lpstr>6.1. Definição de EPD</vt:lpstr>
      <vt:lpstr>Exemplo 6.1. EPD</vt:lpstr>
      <vt:lpstr>Exemplo 6.1. EPD</vt:lpstr>
      <vt:lpstr>Exemplo 6.1. EPD</vt:lpstr>
      <vt:lpstr>6.2. Equações de transformação (EPD)</vt:lpstr>
      <vt:lpstr>6.2. Equações de transformação</vt:lpstr>
      <vt:lpstr>6.2. Equações de transformação</vt:lpstr>
      <vt:lpstr>6.2. Equações de transformação</vt:lpstr>
      <vt:lpstr>6.2. Equações de transformação</vt:lpstr>
      <vt:lpstr>6.2. Equações de transformação</vt:lpstr>
      <vt:lpstr>6.2. Equações de transformação</vt:lpstr>
      <vt:lpstr>6.2. Equações de transformação</vt:lpstr>
      <vt:lpstr>6.3. Deformações principais</vt:lpstr>
      <vt:lpstr>6.4. Máxima distorção no plano</vt:lpstr>
      <vt:lpstr>* Círculo de Mohr para EPD</vt:lpstr>
      <vt:lpstr>Exemplo 6.2. EPD</vt:lpstr>
      <vt:lpstr>Exemplo 6.2. EPD</vt:lpstr>
      <vt:lpstr>Exemplo 6.2. EPD</vt:lpstr>
      <vt:lpstr>Exemplo 6.2. EPD</vt:lpstr>
      <vt:lpstr>Exemplo 6.2. EPD</vt:lpstr>
      <vt:lpstr>Rosetas de deformação</vt:lpstr>
      <vt:lpstr>Rosetas de deformação</vt:lpstr>
      <vt:lpstr>Rosetas de deformação</vt:lpstr>
      <vt:lpstr>Rosetas de deformação</vt:lpstr>
      <vt:lpstr>Exemplo 6.3. Roseta de deformação</vt:lpstr>
      <vt:lpstr>Exemplo 6.3. Roseta de deformação</vt:lpstr>
      <vt:lpstr>Exemplo 6.3. Roseta de deformação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1244</cp:revision>
  <dcterms:created xsi:type="dcterms:W3CDTF">2021-04-12T22:54:59Z</dcterms:created>
  <dcterms:modified xsi:type="dcterms:W3CDTF">2021-11-25T19:33:26Z</dcterms:modified>
</cp:coreProperties>
</file>