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78" r:id="rId4"/>
    <p:sldId id="271" r:id="rId5"/>
    <p:sldId id="272" r:id="rId6"/>
    <p:sldId id="273" r:id="rId7"/>
    <p:sldId id="277" r:id="rId8"/>
    <p:sldId id="274" r:id="rId9"/>
    <p:sldId id="279" r:id="rId10"/>
    <p:sldId id="280" r:id="rId11"/>
    <p:sldId id="281" r:id="rId12"/>
    <p:sldId id="283" r:id="rId13"/>
    <p:sldId id="285" r:id="rId14"/>
    <p:sldId id="287" r:id="rId15"/>
    <p:sldId id="286" r:id="rId16"/>
    <p:sldId id="289" r:id="rId17"/>
    <p:sldId id="290" r:id="rId18"/>
    <p:sldId id="288" r:id="rId19"/>
    <p:sldId id="339" r:id="rId20"/>
    <p:sldId id="282" r:id="rId21"/>
    <p:sldId id="291" r:id="rId22"/>
    <p:sldId id="292" r:id="rId23"/>
    <p:sldId id="293" r:id="rId24"/>
    <p:sldId id="294" r:id="rId25"/>
    <p:sldId id="295" r:id="rId26"/>
    <p:sldId id="296" r:id="rId27"/>
    <p:sldId id="297" r:id="rId28"/>
    <p:sldId id="298" r:id="rId29"/>
    <p:sldId id="299" r:id="rId30"/>
    <p:sldId id="338" r:id="rId31"/>
    <p:sldId id="300" r:id="rId32"/>
    <p:sldId id="302" r:id="rId33"/>
    <p:sldId id="303" r:id="rId34"/>
    <p:sldId id="304" r:id="rId35"/>
    <p:sldId id="305" r:id="rId36"/>
    <p:sldId id="306" r:id="rId37"/>
    <p:sldId id="301" r:id="rId38"/>
    <p:sldId id="275" r:id="rId39"/>
    <p:sldId id="276" r:id="rId40"/>
    <p:sldId id="308" r:id="rId41"/>
    <p:sldId id="309" r:id="rId42"/>
    <p:sldId id="310" r:id="rId43"/>
    <p:sldId id="312" r:id="rId44"/>
    <p:sldId id="311" r:id="rId45"/>
    <p:sldId id="313" r:id="rId46"/>
    <p:sldId id="314" r:id="rId47"/>
    <p:sldId id="316" r:id="rId48"/>
    <p:sldId id="317" r:id="rId49"/>
    <p:sldId id="319" r:id="rId50"/>
    <p:sldId id="318" r:id="rId51"/>
    <p:sldId id="307" r:id="rId52"/>
    <p:sldId id="320" r:id="rId53"/>
    <p:sldId id="321" r:id="rId54"/>
    <p:sldId id="325" r:id="rId55"/>
    <p:sldId id="327" r:id="rId56"/>
    <p:sldId id="328" r:id="rId57"/>
    <p:sldId id="329" r:id="rId58"/>
    <p:sldId id="330" r:id="rId59"/>
    <p:sldId id="331" r:id="rId60"/>
    <p:sldId id="334" r:id="rId61"/>
    <p:sldId id="335" r:id="rId62"/>
    <p:sldId id="337" r:id="rId63"/>
    <p:sldId id="336" r:id="rId64"/>
    <p:sldId id="284" r:id="rId65"/>
    <p:sldId id="340" r:id="rId6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107" d="100"/>
          <a:sy n="107" d="100"/>
        </p:scale>
        <p:origin x="736" y="1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89D3B-AD6E-0A4F-9B57-0AB6BFBB92D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555FC4D-11D2-4A4A-8277-EDC4FC1A8C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DA5E0237-5B63-DA40-8C7A-7BCAB859B1AE}"/>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5" name="Espaço Reservado para Rodapé 4">
            <a:extLst>
              <a:ext uri="{FF2B5EF4-FFF2-40B4-BE49-F238E27FC236}">
                <a16:creationId xmlns:a16="http://schemas.microsoft.com/office/drawing/2014/main" id="{A8425D00-4014-164C-B36B-AE43399682E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B6049AD-FF6F-644E-8B10-8F9DB4041F78}"/>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41430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D687DC-FCA7-A14E-A361-FD4AD8A5A83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97BEDC1-3C8B-6B49-B663-BDA0E0E63F3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3549238-4C31-A74F-996B-D99CEDCA548E}"/>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5" name="Espaço Reservado para Rodapé 4">
            <a:extLst>
              <a:ext uri="{FF2B5EF4-FFF2-40B4-BE49-F238E27FC236}">
                <a16:creationId xmlns:a16="http://schemas.microsoft.com/office/drawing/2014/main" id="{C7D97A4C-C014-104C-BE20-841E5C40CA7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6BF1A2D-8528-2A4C-9862-891C7E1516AA}"/>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39126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C502B6-02CC-F346-B294-6526CC29EF6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C1B6CC09-F77C-F14E-A6E5-D44BEAE61A35}"/>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2C8FAA1-DBE3-6C4C-A866-B7015BCBF7E1}"/>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5" name="Espaço Reservado para Rodapé 4">
            <a:extLst>
              <a:ext uri="{FF2B5EF4-FFF2-40B4-BE49-F238E27FC236}">
                <a16:creationId xmlns:a16="http://schemas.microsoft.com/office/drawing/2014/main" id="{30943EBC-0E1E-F54F-9047-1694A5E6B02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19073EF-15BF-594E-A2BA-AB005AFA5BEB}"/>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369315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251C74-EA9A-D843-83B5-D7F026743F1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4910556-A894-5045-B233-403F3FBDBE6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4D6A2E3-B62F-D941-AE48-6FBDD7134D79}"/>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5" name="Espaço Reservado para Rodapé 4">
            <a:extLst>
              <a:ext uri="{FF2B5EF4-FFF2-40B4-BE49-F238E27FC236}">
                <a16:creationId xmlns:a16="http://schemas.microsoft.com/office/drawing/2014/main" id="{12BA236A-3224-CF4C-9AFD-34F6E8D7E66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968A5F5-682A-1947-8CEE-60D3F963D943}"/>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318948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2AF058-57C5-3946-B1D1-B52A6EF13581}"/>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A884EE2-73E4-DD4F-8963-54B27663EA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3453CE6-36E8-9D48-A873-716BAED9099B}"/>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5" name="Espaço Reservado para Rodapé 4">
            <a:extLst>
              <a:ext uri="{FF2B5EF4-FFF2-40B4-BE49-F238E27FC236}">
                <a16:creationId xmlns:a16="http://schemas.microsoft.com/office/drawing/2014/main" id="{00F45773-AFA0-3A4B-AAB5-06BBF99C7DF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0E6CE2A-B2EA-244A-9ECB-34375CB48066}"/>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31587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AD2C3-B4E5-2645-8512-526E0317E11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8FBCBCB-80A8-5A49-A7A0-F5A420C75A9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0D19322-C03F-D345-9F45-FBA9A908218F}"/>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894FB887-FA88-E842-AF61-8E87E321F9C0}"/>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6" name="Espaço Reservado para Rodapé 5">
            <a:extLst>
              <a:ext uri="{FF2B5EF4-FFF2-40B4-BE49-F238E27FC236}">
                <a16:creationId xmlns:a16="http://schemas.microsoft.com/office/drawing/2014/main" id="{148819C6-0CA2-824B-837B-D958CDAB83F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F555C24-14AC-1F40-91B7-E4B46B707436}"/>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385799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276E3B-55DD-894B-9128-0D60C6154A9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35F20D7-BB57-D445-AC47-82833730D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AD1172D-B39D-CD40-BB86-F42C2007E0F4}"/>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831EFD2-05A0-2E49-A415-CCEFAE2114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E12E46E-1F5B-AB4B-AC1C-98FD975116F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A8C2C44-9099-E942-B0B5-FE7AEE2D1CDE}"/>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8" name="Espaço Reservado para Rodapé 7">
            <a:extLst>
              <a:ext uri="{FF2B5EF4-FFF2-40B4-BE49-F238E27FC236}">
                <a16:creationId xmlns:a16="http://schemas.microsoft.com/office/drawing/2014/main" id="{7EBAD082-70DA-0841-9831-74B3781EFF3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1F281C20-FBDC-E346-8F59-CE84EAD5CD7E}"/>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147532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A3A57C-D141-6B4F-B4C4-2CA19AB2734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26847B5-2211-E245-814A-F3B5D6AF4249}"/>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4" name="Espaço Reservado para Rodapé 3">
            <a:extLst>
              <a:ext uri="{FF2B5EF4-FFF2-40B4-BE49-F238E27FC236}">
                <a16:creationId xmlns:a16="http://schemas.microsoft.com/office/drawing/2014/main" id="{2F38CD26-24A0-4845-B6A1-FB42D65E275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11F1ABB-9867-DC49-83D1-A4E67684F6A0}"/>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86953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F91FCDC-F2F3-9142-BC38-3ABDCFE83CF4}"/>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3" name="Espaço Reservado para Rodapé 2">
            <a:extLst>
              <a:ext uri="{FF2B5EF4-FFF2-40B4-BE49-F238E27FC236}">
                <a16:creationId xmlns:a16="http://schemas.microsoft.com/office/drawing/2014/main" id="{9217E10A-0CEB-FC4F-8E4E-72217645FFEF}"/>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30BC387-CC56-E541-8A36-AE104C35A67C}"/>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65039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93570D-DB0B-E948-BE3E-DD73C0B19AC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BBD0435-8001-8742-AA66-153899557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65D34D9-B835-2946-898B-78A7C54DC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714065C-96CC-F546-B374-4CAD89ECB0C8}"/>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6" name="Espaço Reservado para Rodapé 5">
            <a:extLst>
              <a:ext uri="{FF2B5EF4-FFF2-40B4-BE49-F238E27FC236}">
                <a16:creationId xmlns:a16="http://schemas.microsoft.com/office/drawing/2014/main" id="{7BE07E64-4767-9744-A560-D2FB157789B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FBA7ACE-2A3A-2B4E-BFFB-50DD18FAD3D5}"/>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212708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07A03-B40E-4243-B16C-88F7CDE1494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638E020-15AB-914B-A935-0DC9ED49F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20EE58C-1543-0441-9AC3-C748339C6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7E1FC6B-0836-A541-8A1F-580F5B2BAD68}"/>
              </a:ext>
            </a:extLst>
          </p:cNvPr>
          <p:cNvSpPr>
            <a:spLocks noGrp="1"/>
          </p:cNvSpPr>
          <p:nvPr>
            <p:ph type="dt" sz="half" idx="10"/>
          </p:nvPr>
        </p:nvSpPr>
        <p:spPr/>
        <p:txBody>
          <a:bodyPr/>
          <a:lstStyle/>
          <a:p>
            <a:fld id="{3BAB998C-3F48-4B4D-A7D2-282F3F3E56F4}" type="datetimeFigureOut">
              <a:rPr lang="pt-BR" smtClean="0"/>
              <a:t>07/11/2022</a:t>
            </a:fld>
            <a:endParaRPr lang="pt-BR"/>
          </a:p>
        </p:txBody>
      </p:sp>
      <p:sp>
        <p:nvSpPr>
          <p:cNvPr id="6" name="Espaço Reservado para Rodapé 5">
            <a:extLst>
              <a:ext uri="{FF2B5EF4-FFF2-40B4-BE49-F238E27FC236}">
                <a16:creationId xmlns:a16="http://schemas.microsoft.com/office/drawing/2014/main" id="{6ACEC851-8C6B-8F4E-B490-5FD352EA1E1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1266B43-834E-274C-A80F-C9B0B6CBB754}"/>
              </a:ext>
            </a:extLst>
          </p:cNvPr>
          <p:cNvSpPr>
            <a:spLocks noGrp="1"/>
          </p:cNvSpPr>
          <p:nvPr>
            <p:ph type="sldNum" sz="quarter" idx="12"/>
          </p:nvPr>
        </p:nvSpPr>
        <p:spPr/>
        <p:txBody>
          <a:bodyPr/>
          <a:lstStyle/>
          <a:p>
            <a:fld id="{4FB74B76-5671-D940-A2A6-8324A4E6AD40}" type="slidenum">
              <a:rPr lang="pt-BR" smtClean="0"/>
              <a:t>‹nº›</a:t>
            </a:fld>
            <a:endParaRPr lang="pt-BR"/>
          </a:p>
        </p:txBody>
      </p:sp>
    </p:spTree>
    <p:extLst>
      <p:ext uri="{BB962C8B-B14F-4D97-AF65-F5344CB8AC3E}">
        <p14:creationId xmlns:p14="http://schemas.microsoft.com/office/powerpoint/2010/main" val="151967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5218A23-9F0E-CF4E-BD63-2760BE2815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B7DB379-4754-1B44-B314-A7FF209F6D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8C1B552-E6FF-124B-A689-D20F15371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B998C-3F48-4B4D-A7D2-282F3F3E56F4}" type="datetimeFigureOut">
              <a:rPr lang="pt-BR" smtClean="0"/>
              <a:t>07/11/2022</a:t>
            </a:fld>
            <a:endParaRPr lang="pt-BR"/>
          </a:p>
        </p:txBody>
      </p:sp>
      <p:sp>
        <p:nvSpPr>
          <p:cNvPr id="5" name="Espaço Reservado para Rodapé 4">
            <a:extLst>
              <a:ext uri="{FF2B5EF4-FFF2-40B4-BE49-F238E27FC236}">
                <a16:creationId xmlns:a16="http://schemas.microsoft.com/office/drawing/2014/main" id="{D9717119-FFF4-4E46-8F72-3DE253AE30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0FD0BCAA-A196-674F-ACBA-5DF19413CA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74B76-5671-D940-A2A6-8324A4E6AD40}" type="slidenum">
              <a:rPr lang="pt-BR" smtClean="0"/>
              <a:t>‹nº›</a:t>
            </a:fld>
            <a:endParaRPr lang="pt-BR"/>
          </a:p>
        </p:txBody>
      </p:sp>
    </p:spTree>
    <p:extLst>
      <p:ext uri="{BB962C8B-B14F-4D97-AF65-F5344CB8AC3E}">
        <p14:creationId xmlns:p14="http://schemas.microsoft.com/office/powerpoint/2010/main" val="337087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5601AD-9698-FB42-9AB1-8BA4D67394AB}"/>
              </a:ext>
            </a:extLst>
          </p:cNvPr>
          <p:cNvSpPr>
            <a:spLocks noGrp="1"/>
          </p:cNvSpPr>
          <p:nvPr>
            <p:ph type="ctrTitle"/>
          </p:nvPr>
        </p:nvSpPr>
        <p:spPr/>
        <p:txBody>
          <a:bodyPr/>
          <a:lstStyle/>
          <a:p>
            <a:r>
              <a:rPr lang="pt-BR" b="1" dirty="0"/>
              <a:t>Conflito entre Estado e religião</a:t>
            </a:r>
          </a:p>
        </p:txBody>
      </p:sp>
      <p:sp>
        <p:nvSpPr>
          <p:cNvPr id="3" name="Subtítulo 2">
            <a:extLst>
              <a:ext uri="{FF2B5EF4-FFF2-40B4-BE49-F238E27FC236}">
                <a16:creationId xmlns:a16="http://schemas.microsoft.com/office/drawing/2014/main" id="{201AED64-B64B-034A-BE62-52B14AC2729B}"/>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48059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D495F9-2AA1-4A95-DD84-CB3CF63E2A09}"/>
              </a:ext>
            </a:extLst>
          </p:cNvPr>
          <p:cNvSpPr>
            <a:spLocks noGrp="1"/>
          </p:cNvSpPr>
          <p:nvPr>
            <p:ph type="title"/>
          </p:nvPr>
        </p:nvSpPr>
        <p:spPr/>
        <p:txBody>
          <a:bodyPr/>
          <a:lstStyle/>
          <a:p>
            <a:pPr algn="ctr"/>
            <a:r>
              <a:rPr lang="pt-BR" b="1" dirty="0"/>
              <a:t>Elementos essenciais de uma tradição religiosa</a:t>
            </a:r>
          </a:p>
        </p:txBody>
      </p:sp>
      <p:sp>
        <p:nvSpPr>
          <p:cNvPr id="3" name="Espaço Reservado para Conteúdo 2">
            <a:extLst>
              <a:ext uri="{FF2B5EF4-FFF2-40B4-BE49-F238E27FC236}">
                <a16:creationId xmlns:a16="http://schemas.microsoft.com/office/drawing/2014/main" id="{09059C06-7722-E7DF-5A54-004D57FD66DD}"/>
              </a:ext>
            </a:extLst>
          </p:cNvPr>
          <p:cNvSpPr>
            <a:spLocks noGrp="1"/>
          </p:cNvSpPr>
          <p:nvPr>
            <p:ph idx="1"/>
          </p:nvPr>
        </p:nvSpPr>
        <p:spPr/>
        <p:txBody>
          <a:bodyPr/>
          <a:lstStyle/>
          <a:p>
            <a:pPr lvl="0"/>
            <a:r>
              <a:rPr lang="pt-BR" b="1" dirty="0"/>
              <a:t>mítico</a:t>
            </a:r>
            <a:r>
              <a:rPr lang="pt-BR" dirty="0"/>
              <a:t>: </a:t>
            </a:r>
            <a:r>
              <a:rPr lang="pt-PT" dirty="0"/>
              <a:t>define as estruturas fundamentais e os limites do mundo, delineando as formas básicas pelas quais as culturas e os indivíduos imaginam como as coisas são e o que elas significam;</a:t>
            </a:r>
            <a:endParaRPr lang="pt-BR" dirty="0"/>
          </a:p>
          <a:p>
            <a:pPr lvl="0"/>
            <a:r>
              <a:rPr lang="pt-PT" b="1" dirty="0"/>
              <a:t>ritualístico:</a:t>
            </a:r>
            <a:r>
              <a:rPr lang="pt-PT" dirty="0"/>
              <a:t> o rito. Rituais são um conjunto finito de ações repetíveis e simbolizáveis que sintetizam aquilo que uma tradição considera cruciais para definir o lugar humano normativo no cosmos; </a:t>
            </a:r>
            <a:endParaRPr lang="pt-BR" dirty="0"/>
          </a:p>
          <a:p>
            <a:pPr lvl="0"/>
            <a:r>
              <a:rPr lang="pt-PT" b="1" dirty="0" err="1"/>
              <a:t>concepção</a:t>
            </a:r>
            <a:r>
              <a:rPr lang="pt-PT" b="1" dirty="0"/>
              <a:t> e procedimentos de transformação: </a:t>
            </a:r>
            <a:r>
              <a:rPr lang="pt-PT" dirty="0"/>
              <a:t>indicam um caminho de perfeição espiritual. Caminho da salvação: relação correta com Deus; iluminação transformadora etc.</a:t>
            </a:r>
            <a:endParaRPr lang="pt-BR" dirty="0"/>
          </a:p>
          <a:p>
            <a:pPr marL="0" indent="0" algn="just">
              <a:buNone/>
            </a:pPr>
            <a:endParaRPr lang="pt-BR" dirty="0"/>
          </a:p>
        </p:txBody>
      </p:sp>
    </p:spTree>
    <p:extLst>
      <p:ext uri="{BB962C8B-B14F-4D97-AF65-F5344CB8AC3E}">
        <p14:creationId xmlns:p14="http://schemas.microsoft.com/office/powerpoint/2010/main" val="217044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90637F-EA7B-EC26-D25B-EE3304EB1BB9}"/>
              </a:ext>
            </a:extLst>
          </p:cNvPr>
          <p:cNvSpPr>
            <a:spLocks noGrp="1"/>
          </p:cNvSpPr>
          <p:nvPr>
            <p:ph type="title"/>
          </p:nvPr>
        </p:nvSpPr>
        <p:spPr/>
        <p:txBody>
          <a:bodyPr/>
          <a:lstStyle/>
          <a:p>
            <a:pPr algn="ctr"/>
            <a:r>
              <a:rPr lang="pt-BR" b="1" dirty="0"/>
              <a:t>Funções das religiões</a:t>
            </a:r>
          </a:p>
        </p:txBody>
      </p:sp>
      <p:sp>
        <p:nvSpPr>
          <p:cNvPr id="3" name="Espaço Reservado para Conteúdo 2">
            <a:extLst>
              <a:ext uri="{FF2B5EF4-FFF2-40B4-BE49-F238E27FC236}">
                <a16:creationId xmlns:a16="http://schemas.microsoft.com/office/drawing/2014/main" id="{0F7A2798-D435-958E-4870-74C99F466CEE}"/>
              </a:ext>
            </a:extLst>
          </p:cNvPr>
          <p:cNvSpPr>
            <a:spLocks noGrp="1"/>
          </p:cNvSpPr>
          <p:nvPr>
            <p:ph idx="1"/>
          </p:nvPr>
        </p:nvSpPr>
        <p:spPr/>
        <p:txBody>
          <a:bodyPr/>
          <a:lstStyle/>
          <a:p>
            <a:pPr algn="just"/>
            <a:r>
              <a:rPr lang="pt-PT" dirty="0"/>
              <a:t>A função que a religião desempenha na vida humana coletiva e individual é a de integração, seja a integração da vida grupal ou a integração da vida individual;</a:t>
            </a:r>
            <a:endParaRPr lang="pt-BR" dirty="0"/>
          </a:p>
          <a:p>
            <a:pPr algn="just"/>
            <a:r>
              <a:rPr lang="pt-BR" dirty="0"/>
              <a:t>Fornecer códigos morais normativos </a:t>
            </a:r>
            <a:r>
              <a:rPr lang="pt-PT" dirty="0"/>
              <a:t>que demarcam claramente o bem do mal</a:t>
            </a:r>
            <a:endParaRPr lang="pt-BR" dirty="0"/>
          </a:p>
          <a:p>
            <a:pPr marL="0" indent="0" algn="just">
              <a:buNone/>
            </a:pPr>
            <a:endParaRPr lang="pt-BR" dirty="0"/>
          </a:p>
        </p:txBody>
      </p:sp>
    </p:spTree>
    <p:extLst>
      <p:ext uri="{BB962C8B-B14F-4D97-AF65-F5344CB8AC3E}">
        <p14:creationId xmlns:p14="http://schemas.microsoft.com/office/powerpoint/2010/main" val="151248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DC045B-0ADC-18B5-22F1-543D9115F1E5}"/>
              </a:ext>
            </a:extLst>
          </p:cNvPr>
          <p:cNvSpPr>
            <a:spLocks noGrp="1"/>
          </p:cNvSpPr>
          <p:nvPr>
            <p:ph type="title"/>
          </p:nvPr>
        </p:nvSpPr>
        <p:spPr/>
        <p:txBody>
          <a:bodyPr/>
          <a:lstStyle/>
          <a:p>
            <a:pPr algn="ctr"/>
            <a:r>
              <a:rPr lang="pt-BR" b="1" dirty="0"/>
              <a:t>Liberdade de crença</a:t>
            </a:r>
          </a:p>
        </p:txBody>
      </p:sp>
      <p:sp>
        <p:nvSpPr>
          <p:cNvPr id="3" name="Espaço Reservado para Conteúdo 2">
            <a:extLst>
              <a:ext uri="{FF2B5EF4-FFF2-40B4-BE49-F238E27FC236}">
                <a16:creationId xmlns:a16="http://schemas.microsoft.com/office/drawing/2014/main" id="{B62C7722-94C6-DF84-3899-E6DAEE02766A}"/>
              </a:ext>
            </a:extLst>
          </p:cNvPr>
          <p:cNvSpPr>
            <a:spLocks noGrp="1"/>
          </p:cNvSpPr>
          <p:nvPr>
            <p:ph idx="1"/>
          </p:nvPr>
        </p:nvSpPr>
        <p:spPr/>
        <p:txBody>
          <a:bodyPr/>
          <a:lstStyle/>
          <a:p>
            <a:pPr marL="0" lvl="0" indent="0">
              <a:buNone/>
            </a:pPr>
            <a:r>
              <a:rPr lang="pt-PT" b="1" u="sng" dirty="0"/>
              <a:t>Liberdade de crer</a:t>
            </a:r>
            <a:r>
              <a:rPr lang="pt-PT" dirty="0"/>
              <a:t>: liberdade positiva</a:t>
            </a:r>
            <a:endParaRPr lang="pt-BR" dirty="0"/>
          </a:p>
          <a:p>
            <a:r>
              <a:rPr lang="pt-PT" dirty="0"/>
              <a:t>liberdade de ter uma religião</a:t>
            </a:r>
            <a:endParaRPr lang="pt-BR" dirty="0"/>
          </a:p>
          <a:p>
            <a:r>
              <a:rPr lang="pt-PT" dirty="0"/>
              <a:t>liberdade de manifestar sua crença religiosa em todos os espaços</a:t>
            </a:r>
            <a:endParaRPr lang="pt-BR" dirty="0"/>
          </a:p>
          <a:p>
            <a:pPr marL="457200" lvl="1" indent="0">
              <a:buNone/>
            </a:pPr>
            <a:r>
              <a:rPr lang="pt-PT" dirty="0"/>
              <a:t>- fundamentalistas</a:t>
            </a:r>
            <a:endParaRPr lang="pt-BR" dirty="0"/>
          </a:p>
          <a:p>
            <a:pPr marL="457200" lvl="1" indent="0">
              <a:buNone/>
            </a:pPr>
            <a:r>
              <a:rPr lang="pt-PT" dirty="0"/>
              <a:t>- ortodoxos</a:t>
            </a:r>
            <a:endParaRPr lang="pt-BR" dirty="0"/>
          </a:p>
          <a:p>
            <a:pPr marL="457200" lvl="1" indent="0">
              <a:buNone/>
            </a:pPr>
            <a:r>
              <a:rPr lang="pt-PT" dirty="0"/>
              <a:t>- </a:t>
            </a:r>
            <a:r>
              <a:rPr lang="pt-PT" dirty="0" err="1"/>
              <a:t>não-ortodoxos</a:t>
            </a:r>
            <a:r>
              <a:rPr lang="pt-PT" dirty="0"/>
              <a:t> </a:t>
            </a:r>
            <a:endParaRPr lang="pt-BR" dirty="0"/>
          </a:p>
          <a:p>
            <a:pPr marL="457200" lvl="1" indent="0">
              <a:buNone/>
            </a:pPr>
            <a:r>
              <a:rPr lang="pt-PT" dirty="0"/>
              <a:t>- </a:t>
            </a:r>
            <a:r>
              <a:rPr lang="pt-PT" dirty="0" err="1"/>
              <a:t>descompromissados</a:t>
            </a:r>
            <a:r>
              <a:rPr lang="pt-PT" dirty="0"/>
              <a:t> </a:t>
            </a:r>
            <a:endParaRPr lang="pt-BR" dirty="0"/>
          </a:p>
          <a:p>
            <a:pPr lvl="0"/>
            <a:r>
              <a:rPr lang="pt-PT" dirty="0"/>
              <a:t>Liberdade de não crer: liberdade negativa</a:t>
            </a:r>
            <a:endParaRPr lang="pt-BR" dirty="0"/>
          </a:p>
          <a:p>
            <a:pPr marL="0" indent="0" algn="just">
              <a:buNone/>
            </a:pPr>
            <a:endParaRPr lang="pt-BR" dirty="0"/>
          </a:p>
        </p:txBody>
      </p:sp>
    </p:spTree>
    <p:extLst>
      <p:ext uri="{BB962C8B-B14F-4D97-AF65-F5344CB8AC3E}">
        <p14:creationId xmlns:p14="http://schemas.microsoft.com/office/powerpoint/2010/main" val="44031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DB3588-307E-E97D-AB6B-5CE3A928FBFC}"/>
              </a:ext>
            </a:extLst>
          </p:cNvPr>
          <p:cNvSpPr>
            <a:spLocks noGrp="1"/>
          </p:cNvSpPr>
          <p:nvPr>
            <p:ph type="title"/>
          </p:nvPr>
        </p:nvSpPr>
        <p:spPr/>
        <p:txBody>
          <a:bodyPr/>
          <a:lstStyle/>
          <a:p>
            <a:pPr algn="ctr"/>
            <a:r>
              <a:rPr lang="pt-BR" b="1" dirty="0"/>
              <a:t>Extremismo religioso: os três fundamentalismos</a:t>
            </a:r>
          </a:p>
        </p:txBody>
      </p:sp>
      <p:sp>
        <p:nvSpPr>
          <p:cNvPr id="3" name="Espaço Reservado para Conteúdo 2">
            <a:extLst>
              <a:ext uri="{FF2B5EF4-FFF2-40B4-BE49-F238E27FC236}">
                <a16:creationId xmlns:a16="http://schemas.microsoft.com/office/drawing/2014/main" id="{8B3A3B99-CC76-3857-99F8-3D5A3359C099}"/>
              </a:ext>
            </a:extLst>
          </p:cNvPr>
          <p:cNvSpPr>
            <a:spLocks noGrp="1"/>
          </p:cNvSpPr>
          <p:nvPr>
            <p:ph idx="1"/>
          </p:nvPr>
        </p:nvSpPr>
        <p:spPr/>
        <p:txBody>
          <a:bodyPr/>
          <a:lstStyle/>
          <a:p>
            <a:pPr marL="0" lvl="0" indent="0">
              <a:buNone/>
            </a:pPr>
            <a:r>
              <a:rPr lang="pt-BR" b="1" i="1" u="sng" dirty="0"/>
              <a:t>Judaico</a:t>
            </a:r>
            <a:r>
              <a:rPr lang="pt-BR" dirty="0"/>
              <a:t>: manifesta-se na </a:t>
            </a:r>
            <a:r>
              <a:rPr lang="pt-BR" dirty="0" err="1"/>
              <a:t>ultra-ortodoxia</a:t>
            </a:r>
            <a:r>
              <a:rPr lang="pt-BR" dirty="0"/>
              <a:t> </a:t>
            </a:r>
          </a:p>
          <a:p>
            <a:pPr marL="0" lvl="0" indent="0">
              <a:buNone/>
            </a:pPr>
            <a:endParaRPr lang="pt-BR" dirty="0"/>
          </a:p>
          <a:p>
            <a:r>
              <a:rPr lang="pt-BR" dirty="0"/>
              <a:t>a lei de Deus tem valor absoluto, valendo na vida privada e na pública. </a:t>
            </a:r>
          </a:p>
          <a:p>
            <a:r>
              <a:rPr lang="pt-BR" dirty="0"/>
              <a:t>casamento visa apenas a procriação</a:t>
            </a:r>
          </a:p>
          <a:p>
            <a:r>
              <a:rPr lang="pt-BR" dirty="0"/>
              <a:t>a educação dos filhos se esgota na educação religiosa</a:t>
            </a:r>
          </a:p>
          <a:p>
            <a:r>
              <a:rPr lang="pt-BR" dirty="0"/>
              <a:t>evitar contatos com pessoas alheias à comunidade (gentios e liberais)</a:t>
            </a:r>
          </a:p>
          <a:p>
            <a:pPr marL="0" indent="0" algn="just">
              <a:buNone/>
            </a:pPr>
            <a:endParaRPr lang="pt-BR" dirty="0"/>
          </a:p>
        </p:txBody>
      </p:sp>
    </p:spTree>
    <p:extLst>
      <p:ext uri="{BB962C8B-B14F-4D97-AF65-F5344CB8AC3E}">
        <p14:creationId xmlns:p14="http://schemas.microsoft.com/office/powerpoint/2010/main" val="398646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E73339-D2D8-2295-4093-BBA8B68DA4D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A866289-647B-D7BB-AAC2-185550AC04CA}"/>
              </a:ext>
            </a:extLst>
          </p:cNvPr>
          <p:cNvSpPr>
            <a:spLocks noGrp="1"/>
          </p:cNvSpPr>
          <p:nvPr>
            <p:ph idx="1"/>
          </p:nvPr>
        </p:nvSpPr>
        <p:spPr/>
        <p:txBody>
          <a:bodyPr/>
          <a:lstStyle/>
          <a:p>
            <a:pPr marL="0" lvl="0" indent="0">
              <a:buNone/>
            </a:pPr>
            <a:r>
              <a:rPr lang="pt-BR" b="1" i="1" u="sng" dirty="0"/>
              <a:t>Cristão</a:t>
            </a:r>
            <a:r>
              <a:rPr lang="pt-BR" dirty="0"/>
              <a:t>: floresceu no protestantismo norte-americano, embora tenha uma vertente católica (o integrismo) de Pio 9º</a:t>
            </a:r>
          </a:p>
          <a:p>
            <a:pPr marL="0" lvl="0" indent="0">
              <a:buNone/>
            </a:pPr>
            <a:endParaRPr lang="pt-BR" dirty="0"/>
          </a:p>
          <a:p>
            <a:r>
              <a:rPr lang="pt-BR" dirty="0"/>
              <a:t>infalibilidade da bíblia</a:t>
            </a:r>
          </a:p>
          <a:p>
            <a:r>
              <a:rPr lang="pt-BR" dirty="0"/>
              <a:t>durante a guerra-fria: discurso anticomunista</a:t>
            </a:r>
          </a:p>
          <a:p>
            <a:r>
              <a:rPr lang="pt-BR" dirty="0"/>
              <a:t>pós-guerra-fria: discurso contra o aborto e o homossexualismo</a:t>
            </a:r>
          </a:p>
          <a:p>
            <a:r>
              <a:rPr lang="pt-BR" dirty="0"/>
              <a:t>patriotismo messiânico: América é vista como nação eleita</a:t>
            </a:r>
          </a:p>
          <a:p>
            <a:r>
              <a:rPr lang="pt-BR" dirty="0"/>
              <a:t>ramificações no Brasil: pentecostal e seitas evangélicas</a:t>
            </a:r>
          </a:p>
          <a:p>
            <a:pPr marL="0" indent="0" algn="just">
              <a:buNone/>
            </a:pPr>
            <a:endParaRPr lang="pt-BR" dirty="0"/>
          </a:p>
        </p:txBody>
      </p:sp>
    </p:spTree>
    <p:extLst>
      <p:ext uri="{BB962C8B-B14F-4D97-AF65-F5344CB8AC3E}">
        <p14:creationId xmlns:p14="http://schemas.microsoft.com/office/powerpoint/2010/main" val="203273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1E86D6-3E52-7D97-AE20-3FCB572E139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D3F3E72-DA4D-582E-A9D8-AFEBA85C3C11}"/>
              </a:ext>
            </a:extLst>
          </p:cNvPr>
          <p:cNvSpPr>
            <a:spLocks noGrp="1"/>
          </p:cNvSpPr>
          <p:nvPr>
            <p:ph idx="1"/>
          </p:nvPr>
        </p:nvSpPr>
        <p:spPr/>
        <p:txBody>
          <a:bodyPr/>
          <a:lstStyle/>
          <a:p>
            <a:pPr marL="0" lvl="0" indent="0">
              <a:buNone/>
            </a:pPr>
            <a:r>
              <a:rPr lang="pt-BR" b="1" i="1" u="sng" dirty="0"/>
              <a:t>Islâmico</a:t>
            </a:r>
            <a:r>
              <a:rPr lang="pt-BR" dirty="0"/>
              <a:t>: prega volta às origens religiosas do Islã e uma reforma dos costumes e da sociedade, segundo a lei do Corão (sharia). Dois momentos:</a:t>
            </a:r>
          </a:p>
          <a:p>
            <a:r>
              <a:rPr lang="pt-BR" dirty="0"/>
              <a:t>opera num quadro nacional: Al-Jihad, baseado no Egito, responsável pelo assassinato de Anwar Sadat, em 1981, e o Grupo Islâmico Armado, autor de massacres na Argélia</a:t>
            </a:r>
          </a:p>
          <a:p>
            <a:r>
              <a:rPr lang="pt-BR" dirty="0"/>
              <a:t>opera no âmbito internacional: Al Qaeda (bin Laden). Objetivo: fundar um califado pan-islâmico. Conta com egípcios, jordanianos, iemenitas e sauditas com pontos de apoio em quase 50 países</a:t>
            </a:r>
          </a:p>
          <a:p>
            <a:pPr marL="0" indent="0" algn="just">
              <a:buNone/>
            </a:pPr>
            <a:endParaRPr lang="pt-BR" dirty="0"/>
          </a:p>
        </p:txBody>
      </p:sp>
    </p:spTree>
    <p:extLst>
      <p:ext uri="{BB962C8B-B14F-4D97-AF65-F5344CB8AC3E}">
        <p14:creationId xmlns:p14="http://schemas.microsoft.com/office/powerpoint/2010/main" val="159575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10C51-8434-A6BD-D149-27F04CA8763D}"/>
              </a:ext>
            </a:extLst>
          </p:cNvPr>
          <p:cNvSpPr>
            <a:spLocks noGrp="1"/>
          </p:cNvSpPr>
          <p:nvPr>
            <p:ph type="title"/>
          </p:nvPr>
        </p:nvSpPr>
        <p:spPr/>
        <p:txBody>
          <a:bodyPr/>
          <a:lstStyle/>
          <a:p>
            <a:pPr algn="ctr"/>
            <a:r>
              <a:rPr lang="pt-BR" b="1" dirty="0"/>
              <a:t>Pontos em comum dos três fundamentalismos</a:t>
            </a:r>
          </a:p>
        </p:txBody>
      </p:sp>
      <p:sp>
        <p:nvSpPr>
          <p:cNvPr id="3" name="Espaço Reservado para Conteúdo 2">
            <a:extLst>
              <a:ext uri="{FF2B5EF4-FFF2-40B4-BE49-F238E27FC236}">
                <a16:creationId xmlns:a16="http://schemas.microsoft.com/office/drawing/2014/main" id="{BBD60996-C90D-034B-B625-AAE246F8A67A}"/>
              </a:ext>
            </a:extLst>
          </p:cNvPr>
          <p:cNvSpPr>
            <a:spLocks noGrp="1"/>
          </p:cNvSpPr>
          <p:nvPr>
            <p:ph idx="1"/>
          </p:nvPr>
        </p:nvSpPr>
        <p:spPr/>
        <p:txBody>
          <a:bodyPr>
            <a:normAutofit lnSpcReduction="10000"/>
          </a:bodyPr>
          <a:lstStyle/>
          <a:p>
            <a:pPr lvl="0"/>
            <a:r>
              <a:rPr lang="pt-BR" dirty="0"/>
              <a:t>questões morais</a:t>
            </a:r>
          </a:p>
          <a:p>
            <a:pPr lvl="0"/>
            <a:r>
              <a:rPr lang="pt-BR" dirty="0"/>
              <a:t>posição da mulher</a:t>
            </a:r>
          </a:p>
          <a:p>
            <a:pPr lvl="0"/>
            <a:r>
              <a:rPr lang="pt-BR" dirty="0"/>
              <a:t>aceitam a modernidade técnico-econômica:</a:t>
            </a:r>
          </a:p>
          <a:p>
            <a:pPr marL="457200" lvl="1" indent="0">
              <a:buNone/>
            </a:pPr>
            <a:r>
              <a:rPr lang="pt-BR" dirty="0"/>
              <a:t>- fundamentalistas islâmicos têm formação universitária, conhecem os segredos do capitalismo financeiro e dominam a tecnologia militar</a:t>
            </a:r>
          </a:p>
          <a:p>
            <a:pPr marL="457200" lvl="1" indent="0">
              <a:buNone/>
            </a:pPr>
            <a:r>
              <a:rPr lang="pt-BR" dirty="0"/>
              <a:t>- fundamentalistas judeus: plenamente ligados aos circuitos financeiros do capitalismo moderno</a:t>
            </a:r>
          </a:p>
          <a:p>
            <a:pPr marL="457200" lvl="1" indent="0">
              <a:buNone/>
            </a:pPr>
            <a:r>
              <a:rPr lang="pt-BR" dirty="0"/>
              <a:t>- fundamentalista cristãos: dominam as técnicas da comunicação de massas (rádio, televisão, estádios etc.)</a:t>
            </a:r>
          </a:p>
          <a:p>
            <a:pPr lvl="0"/>
            <a:r>
              <a:rPr lang="pt-BR" dirty="0"/>
              <a:t>recusam a modernidade política e cultural e fazem uma leitura simplificada da realidade</a:t>
            </a:r>
          </a:p>
          <a:p>
            <a:pPr marL="0" indent="0" algn="just">
              <a:buNone/>
            </a:pPr>
            <a:endParaRPr lang="pt-BR" dirty="0"/>
          </a:p>
        </p:txBody>
      </p:sp>
    </p:spTree>
    <p:extLst>
      <p:ext uri="{BB962C8B-B14F-4D97-AF65-F5344CB8AC3E}">
        <p14:creationId xmlns:p14="http://schemas.microsoft.com/office/powerpoint/2010/main" val="3195765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D0B0C-062D-5604-8B75-7C39281C9A33}"/>
              </a:ext>
            </a:extLst>
          </p:cNvPr>
          <p:cNvSpPr>
            <a:spLocks noGrp="1"/>
          </p:cNvSpPr>
          <p:nvPr>
            <p:ph type="title"/>
          </p:nvPr>
        </p:nvSpPr>
        <p:spPr/>
        <p:txBody>
          <a:bodyPr/>
          <a:lstStyle/>
          <a:p>
            <a:pPr algn="ctr"/>
            <a:r>
              <a:rPr lang="pt-BR" b="1" dirty="0"/>
              <a:t>Estado e religião</a:t>
            </a:r>
          </a:p>
        </p:txBody>
      </p:sp>
      <p:sp>
        <p:nvSpPr>
          <p:cNvPr id="3" name="Espaço Reservado para Conteúdo 2">
            <a:extLst>
              <a:ext uri="{FF2B5EF4-FFF2-40B4-BE49-F238E27FC236}">
                <a16:creationId xmlns:a16="http://schemas.microsoft.com/office/drawing/2014/main" id="{185C1C23-194F-79EC-3745-175F779C1742}"/>
              </a:ext>
            </a:extLst>
          </p:cNvPr>
          <p:cNvSpPr>
            <a:spLocks noGrp="1"/>
          </p:cNvSpPr>
          <p:nvPr>
            <p:ph idx="1"/>
          </p:nvPr>
        </p:nvSpPr>
        <p:spPr/>
        <p:txBody>
          <a:bodyPr/>
          <a:lstStyle/>
          <a:p>
            <a:r>
              <a:rPr lang="pt-BR" b="1" dirty="0"/>
              <a:t>Definição de Estado: </a:t>
            </a:r>
            <a:r>
              <a:rPr lang="pt-BR" dirty="0"/>
              <a:t>unidade jurídica, cujos membros estão vinculados mediante laços jurídicos (e não laços religiosos, psicológicos, sociais ou econômicos)</a:t>
            </a:r>
          </a:p>
          <a:p>
            <a:r>
              <a:rPr lang="pt-BR" b="1" dirty="0"/>
              <a:t>Estado e religião: </a:t>
            </a:r>
            <a:r>
              <a:rPr lang="pt-BR" dirty="0"/>
              <a:t>visto como unidade jurídica, o Estado é neutro em relação a qualquer outro grupo social, como são, por exemplo, os grupos religiosos</a:t>
            </a:r>
          </a:p>
          <a:p>
            <a:r>
              <a:rPr lang="pt-BR" b="1" dirty="0"/>
              <a:t>Estado confessional: </a:t>
            </a:r>
            <a:r>
              <a:rPr lang="pt-BR" dirty="0"/>
              <a:t>Estado que oficialmente adota uma religião</a:t>
            </a:r>
          </a:p>
          <a:p>
            <a:pPr marL="0" indent="0" algn="just">
              <a:buNone/>
            </a:pPr>
            <a:endParaRPr lang="pt-BR" dirty="0"/>
          </a:p>
        </p:txBody>
      </p:sp>
    </p:spTree>
    <p:extLst>
      <p:ext uri="{BB962C8B-B14F-4D97-AF65-F5344CB8AC3E}">
        <p14:creationId xmlns:p14="http://schemas.microsoft.com/office/powerpoint/2010/main" val="857198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C3870-5C12-41BD-5112-3772F3D78563}"/>
              </a:ext>
            </a:extLst>
          </p:cNvPr>
          <p:cNvSpPr>
            <a:spLocks noGrp="1"/>
          </p:cNvSpPr>
          <p:nvPr>
            <p:ph type="title"/>
          </p:nvPr>
        </p:nvSpPr>
        <p:spPr/>
        <p:txBody>
          <a:bodyPr/>
          <a:lstStyle/>
          <a:p>
            <a:pPr algn="ctr"/>
            <a:r>
              <a:rPr lang="pt-BR" b="1" dirty="0"/>
              <a:t>Estado laico</a:t>
            </a:r>
          </a:p>
        </p:txBody>
      </p:sp>
      <p:sp>
        <p:nvSpPr>
          <p:cNvPr id="3" name="Espaço Reservado para Conteúdo 2">
            <a:extLst>
              <a:ext uri="{FF2B5EF4-FFF2-40B4-BE49-F238E27FC236}">
                <a16:creationId xmlns:a16="http://schemas.microsoft.com/office/drawing/2014/main" id="{90D756D2-FDCE-DE1F-7DBF-277F97C87F53}"/>
              </a:ext>
            </a:extLst>
          </p:cNvPr>
          <p:cNvSpPr>
            <a:spLocks noGrp="1"/>
          </p:cNvSpPr>
          <p:nvPr>
            <p:ph idx="1"/>
          </p:nvPr>
        </p:nvSpPr>
        <p:spPr/>
        <p:txBody>
          <a:bodyPr/>
          <a:lstStyle/>
          <a:p>
            <a:r>
              <a:rPr lang="pt-BR" b="1" dirty="0"/>
              <a:t>Modelo norte-americano: </a:t>
            </a:r>
            <a:r>
              <a:rPr lang="pt-BR" dirty="0"/>
              <a:t>separação é feita para proteger a religião do Estado</a:t>
            </a:r>
          </a:p>
          <a:p>
            <a:r>
              <a:rPr lang="pt-BR" b="1" dirty="0"/>
              <a:t>Modelo francês: </a:t>
            </a:r>
            <a:r>
              <a:rPr lang="pt-BR" dirty="0"/>
              <a:t>separação é feita para proteger o Estado da religião</a:t>
            </a:r>
          </a:p>
          <a:p>
            <a:pPr marL="0" indent="0" algn="just">
              <a:buNone/>
            </a:pPr>
            <a:endParaRPr lang="pt-BR" dirty="0"/>
          </a:p>
        </p:txBody>
      </p:sp>
    </p:spTree>
    <p:extLst>
      <p:ext uri="{BB962C8B-B14F-4D97-AF65-F5344CB8AC3E}">
        <p14:creationId xmlns:p14="http://schemas.microsoft.com/office/powerpoint/2010/main" val="3048642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514350" indent="-514350">
              <a:buFont typeface="+mj-lt"/>
              <a:buAutoNum type="arabicPeriod"/>
            </a:pPr>
            <a:r>
              <a:rPr lang="pt-BR" dirty="0"/>
              <a:t>No que se refere à liberdade positiva, haverá, num Estado laico,  unidade essencial entre crença e conduta religiosa?</a:t>
            </a:r>
          </a:p>
          <a:p>
            <a:pPr marL="514350" indent="-514350">
              <a:buFont typeface="+mj-lt"/>
              <a:buAutoNum type="arabicPeriod"/>
            </a:pPr>
            <a:r>
              <a:rPr lang="pt-BR" dirty="0"/>
              <a:t>A convivência de pessoas com ou sem religião, num Estado laico e inclusivo, dependerá de restrições que se coloquem na conduta religiosa?</a:t>
            </a:r>
          </a:p>
        </p:txBody>
      </p:sp>
    </p:spTree>
    <p:extLst>
      <p:ext uri="{BB962C8B-B14F-4D97-AF65-F5344CB8AC3E}">
        <p14:creationId xmlns:p14="http://schemas.microsoft.com/office/powerpoint/2010/main" val="160096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5742F-4943-8B03-AA78-ACF8710F0060}"/>
              </a:ext>
            </a:extLst>
          </p:cNvPr>
          <p:cNvSpPr>
            <a:spLocks noGrp="1"/>
          </p:cNvSpPr>
          <p:nvPr>
            <p:ph type="title"/>
          </p:nvPr>
        </p:nvSpPr>
        <p:spPr/>
        <p:txBody>
          <a:bodyPr/>
          <a:lstStyle/>
          <a:p>
            <a:pPr algn="ctr"/>
            <a:r>
              <a:rPr lang="pt-BR" b="1" dirty="0"/>
              <a:t>Definição: o que é religião?</a:t>
            </a:r>
            <a:br>
              <a:rPr lang="pt-BR" b="1" dirty="0"/>
            </a:br>
            <a:r>
              <a:rPr lang="pt-BR" b="1" dirty="0"/>
              <a:t>Tipos de definição</a:t>
            </a:r>
          </a:p>
        </p:txBody>
      </p:sp>
      <p:sp>
        <p:nvSpPr>
          <p:cNvPr id="3" name="Espaço Reservado para Conteúdo 2">
            <a:extLst>
              <a:ext uri="{FF2B5EF4-FFF2-40B4-BE49-F238E27FC236}">
                <a16:creationId xmlns:a16="http://schemas.microsoft.com/office/drawing/2014/main" id="{6B2DAE56-D42B-EBA2-B1EE-BA2C62866BD4}"/>
              </a:ext>
            </a:extLst>
          </p:cNvPr>
          <p:cNvSpPr>
            <a:spLocks noGrp="1"/>
          </p:cNvSpPr>
          <p:nvPr>
            <p:ph idx="1"/>
          </p:nvPr>
        </p:nvSpPr>
        <p:spPr/>
        <p:txBody>
          <a:bodyPr>
            <a:normAutofit/>
          </a:bodyPr>
          <a:lstStyle/>
          <a:p>
            <a:pPr marL="0" indent="0" algn="just">
              <a:buNone/>
            </a:pPr>
            <a:endParaRPr lang="pt-BR" dirty="0"/>
          </a:p>
        </p:txBody>
      </p:sp>
    </p:spTree>
    <p:extLst>
      <p:ext uri="{BB962C8B-B14F-4D97-AF65-F5344CB8AC3E}">
        <p14:creationId xmlns:p14="http://schemas.microsoft.com/office/powerpoint/2010/main" val="3730018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89320-8178-5353-1408-9D7CD5B395AA}"/>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en-US" sz="3700" b="1" kern="1200">
                <a:solidFill>
                  <a:schemeClr val="tx1"/>
                </a:solidFill>
                <a:latin typeface="+mj-lt"/>
                <a:ea typeface="+mj-ea"/>
                <a:cs typeface="+mj-cs"/>
              </a:rPr>
              <a:t>Direito e religião no Brasil</a:t>
            </a:r>
          </a:p>
        </p:txBody>
      </p:sp>
      <p:sp>
        <p:nvSpPr>
          <p:cNvPr id="6" name="Rectangle 5">
            <a:extLst>
              <a:ext uri="{FF2B5EF4-FFF2-40B4-BE49-F238E27FC236}">
                <a16:creationId xmlns:a16="http://schemas.microsoft.com/office/drawing/2014/main" id="{9902D7BD-771E-E1AA-153F-6DDAB7D04460}"/>
              </a:ext>
            </a:extLst>
          </p:cNvPr>
          <p:cNvSpPr>
            <a:spLocks noChangeArrowheads="1"/>
          </p:cNvSpPr>
          <p:nvPr/>
        </p:nvSpPr>
        <p:spPr bwMode="auto">
          <a:xfrm>
            <a:off x="648931" y="2438400"/>
            <a:ext cx="3505494" cy="37854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r>
              <a:rPr lang="pt-BR" b="1" dirty="0"/>
              <a:t>Característica: </a:t>
            </a:r>
            <a:r>
              <a:rPr lang="pt-BR" dirty="0"/>
              <a:t>o modo histórico de o Estado legislar sobre a religião não é a norma parlamentar, mas o decreto proveniente do poder executivo</a:t>
            </a:r>
          </a:p>
          <a:p>
            <a:pPr marR="0" lvl="0" fontAlgn="base">
              <a:lnSpc>
                <a:spcPct val="90000"/>
              </a:lnSpc>
              <a:spcBef>
                <a:spcPct val="0"/>
              </a:spcBef>
              <a:spcAft>
                <a:spcPts val="600"/>
              </a:spcAft>
              <a:buClrTx/>
              <a:buSzTx/>
              <a:tabLst/>
            </a:pPr>
            <a:endParaRPr kumimoji="0" lang="en-US" altLang="pt-BR" sz="2000" b="0" i="0" u="none" strike="noStrike" cap="none" normalizeH="0" baseline="0" dirty="0">
              <a:ln>
                <a:noFill/>
              </a:ln>
              <a:effectLst/>
            </a:endParaRPr>
          </a:p>
        </p:txBody>
      </p:sp>
      <p:sp>
        <p:nvSpPr>
          <p:cNvPr id="3081" name="Rectangle 308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Gráfico 1" descr="Gráfico&#10;&#10;Descrição gerada automaticamente">
            <a:extLst>
              <a:ext uri="{FF2B5EF4-FFF2-40B4-BE49-F238E27FC236}">
                <a16:creationId xmlns:a16="http://schemas.microsoft.com/office/drawing/2014/main" id="{424F7426-A5C9-C3ED-5778-3DE2AD0E5AF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95"/>
          <a:stretch>
            <a:fillRect/>
          </a:stretch>
        </p:blipFill>
        <p:spPr bwMode="auto">
          <a:xfrm>
            <a:off x="5405862" y="1634925"/>
            <a:ext cx="6019331" cy="3584904"/>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954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DA217-5DC8-474A-CC9F-A2971E94E818}"/>
              </a:ext>
            </a:extLst>
          </p:cNvPr>
          <p:cNvSpPr>
            <a:spLocks noGrp="1"/>
          </p:cNvSpPr>
          <p:nvPr>
            <p:ph type="title"/>
          </p:nvPr>
        </p:nvSpPr>
        <p:spPr>
          <a:xfrm>
            <a:off x="648929" y="629266"/>
            <a:ext cx="3505495" cy="1622321"/>
          </a:xfrm>
        </p:spPr>
        <p:txBody>
          <a:bodyPr>
            <a:normAutofit/>
          </a:bodyPr>
          <a:lstStyle/>
          <a:p>
            <a:endParaRPr lang="pt-BR"/>
          </a:p>
        </p:txBody>
      </p:sp>
      <p:sp>
        <p:nvSpPr>
          <p:cNvPr id="3" name="Espaço Reservado para Conteúdo 2">
            <a:extLst>
              <a:ext uri="{FF2B5EF4-FFF2-40B4-BE49-F238E27FC236}">
                <a16:creationId xmlns:a16="http://schemas.microsoft.com/office/drawing/2014/main" id="{A096CFDA-3770-127F-0E23-95831F05BC40}"/>
              </a:ext>
            </a:extLst>
          </p:cNvPr>
          <p:cNvSpPr>
            <a:spLocks noGrp="1"/>
          </p:cNvSpPr>
          <p:nvPr>
            <p:ph idx="1"/>
          </p:nvPr>
        </p:nvSpPr>
        <p:spPr>
          <a:xfrm>
            <a:off x="648931" y="2438400"/>
            <a:ext cx="3505494" cy="3785419"/>
          </a:xfrm>
        </p:spPr>
        <p:txBody>
          <a:bodyPr>
            <a:normAutofit/>
          </a:bodyPr>
          <a:lstStyle/>
          <a:p>
            <a:pPr marL="0" indent="0">
              <a:buNone/>
            </a:pPr>
            <a:endParaRPr lang="pt-BR" sz="2000" dirty="0"/>
          </a:p>
        </p:txBody>
      </p:sp>
      <p:sp>
        <p:nvSpPr>
          <p:cNvPr id="4105" name="Rectangle 4104">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Imagem 1" descr="Gráfico, Gráfico de linhas&#10;&#10;Descrição gerada automaticamente">
            <a:extLst>
              <a:ext uri="{FF2B5EF4-FFF2-40B4-BE49-F238E27FC236}">
                <a16:creationId xmlns:a16="http://schemas.microsoft.com/office/drawing/2014/main" id="{D3A3D9F8-1BBA-AEE3-EAD5-FC5A1816B82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4301" y="0"/>
            <a:ext cx="12077700" cy="6858000"/>
          </a:xfrm>
          <a:prstGeom prst="rect">
            <a:avLst/>
          </a:prstGeom>
          <a:noFill/>
          <a:effectLst/>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3F41A40-1E0D-1CD1-0CE6-86AF9526CE3D}"/>
              </a:ext>
            </a:extLst>
          </p:cNvPr>
          <p:cNvSpPr>
            <a:spLocks noChangeArrowheads="1"/>
          </p:cNvSpPr>
          <p:nvPr/>
        </p:nvSpPr>
        <p:spPr bwMode="auto">
          <a:xfrm>
            <a:off x="0" y="-1"/>
            <a:ext cx="22709038" cy="93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33748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4BF96B-8684-91C5-B5B0-91100D7AEC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20DE8E-B5A4-02A8-74D2-09A3EDC6CF8B}"/>
              </a:ext>
            </a:extLst>
          </p:cNvPr>
          <p:cNvSpPr>
            <a:spLocks noGrp="1"/>
          </p:cNvSpPr>
          <p:nvPr>
            <p:ph idx="1"/>
          </p:nvPr>
        </p:nvSpPr>
        <p:spPr/>
        <p:txBody>
          <a:bodyPr/>
          <a:lstStyle/>
          <a:p>
            <a:pPr marL="0" indent="0" algn="just">
              <a:buNone/>
            </a:pPr>
            <a:r>
              <a:rPr lang="pt-BR" b="1" dirty="0"/>
              <a:t>Constituição de 1824: </a:t>
            </a:r>
            <a:r>
              <a:rPr lang="pt-BR" dirty="0"/>
              <a:t>“A Religião Católica Apostólica Romana continuará a ser a Religião do Império. Todas as outras Religiões serão permitidas com seu culto doméstico, ou particular em casas para isso destinadas, sem forma alguma exterior de Templo”.</a:t>
            </a:r>
            <a:r>
              <a:rPr lang="pt-BR" sz="2000" dirty="0"/>
              <a:t> </a:t>
            </a:r>
          </a:p>
          <a:p>
            <a:pPr marL="0" indent="0" algn="just">
              <a:buNone/>
            </a:pPr>
            <a:endParaRPr lang="pt-BR" dirty="0"/>
          </a:p>
        </p:txBody>
      </p:sp>
    </p:spTree>
    <p:extLst>
      <p:ext uri="{BB962C8B-B14F-4D97-AF65-F5344CB8AC3E}">
        <p14:creationId xmlns:p14="http://schemas.microsoft.com/office/powerpoint/2010/main" val="211683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05BDDC-46A1-81A6-3AFB-5EA9D4F7043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D08E8A6-99B6-12C3-8E7E-95184ED94E14}"/>
              </a:ext>
            </a:extLst>
          </p:cNvPr>
          <p:cNvSpPr>
            <a:spLocks noGrp="1"/>
          </p:cNvSpPr>
          <p:nvPr>
            <p:ph idx="1"/>
          </p:nvPr>
        </p:nvSpPr>
        <p:spPr/>
        <p:txBody>
          <a:bodyPr/>
          <a:lstStyle/>
          <a:p>
            <a:pPr marL="0" indent="0">
              <a:buNone/>
            </a:pPr>
            <a:r>
              <a:rPr lang="pt-BR" b="1" dirty="0"/>
              <a:t>República</a:t>
            </a:r>
            <a:endParaRPr lang="pt-BR" dirty="0"/>
          </a:p>
          <a:p>
            <a:pPr algn="just"/>
            <a:r>
              <a:rPr lang="pt-BR" dirty="0"/>
              <a:t>Primeiro momento: religião e Estado se afastam</a:t>
            </a:r>
          </a:p>
          <a:p>
            <a:pPr algn="just"/>
            <a:r>
              <a:rPr lang="pt-BR" dirty="0"/>
              <a:t>Segundo momento: com o passar do tempo, as forças sociais ligadas à religião se rearticulam e voltam a aproximar-se do Estado. </a:t>
            </a:r>
          </a:p>
          <a:p>
            <a:pPr marL="0" indent="0">
              <a:buNone/>
            </a:pPr>
            <a:r>
              <a:rPr lang="pt-BR" b="1" dirty="0"/>
              <a:t>Aproximação Estado-religião</a:t>
            </a:r>
            <a:endParaRPr lang="pt-BR" dirty="0"/>
          </a:p>
          <a:p>
            <a:pPr algn="just"/>
            <a:r>
              <a:rPr lang="pt-BR" dirty="0"/>
              <a:t>A relação Estado-religião processa-se por meio de decreto, de instrução normativa, de portaria ministerial, enfim, da decisão de gabinete, longe dos olhos da opinião pública. </a:t>
            </a:r>
          </a:p>
          <a:p>
            <a:pPr marL="0" indent="0">
              <a:buNone/>
            </a:pPr>
            <a:endParaRPr lang="pt-BR" dirty="0"/>
          </a:p>
        </p:txBody>
      </p:sp>
    </p:spTree>
    <p:extLst>
      <p:ext uri="{BB962C8B-B14F-4D97-AF65-F5344CB8AC3E}">
        <p14:creationId xmlns:p14="http://schemas.microsoft.com/office/powerpoint/2010/main" val="2153322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3DA63C-8296-9802-91F7-252A7C9781C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FDA968-6724-090B-E71A-ACCBF348BA6A}"/>
              </a:ext>
            </a:extLst>
          </p:cNvPr>
          <p:cNvSpPr>
            <a:spLocks noGrp="1"/>
          </p:cNvSpPr>
          <p:nvPr>
            <p:ph idx="1"/>
          </p:nvPr>
        </p:nvSpPr>
        <p:spPr/>
        <p:txBody>
          <a:bodyPr/>
          <a:lstStyle/>
          <a:p>
            <a:pPr algn="just"/>
            <a:r>
              <a:rPr lang="pt-BR" b="1" dirty="0"/>
              <a:t>Sujeitos da relação Estado-religião:</a:t>
            </a:r>
            <a:r>
              <a:rPr lang="pt-BR" dirty="0"/>
              <a:t> não apenas a igreja católica, mas outras matrizes religiosas, como evangélica, espírita, afro-brasileira e religiões orientais</a:t>
            </a:r>
          </a:p>
          <a:p>
            <a:endParaRPr lang="pt-BR" dirty="0"/>
          </a:p>
          <a:p>
            <a:pPr algn="just"/>
            <a:r>
              <a:rPr lang="pt-BR" b="1" dirty="0"/>
              <a:t>A religião na esfera pública: </a:t>
            </a:r>
            <a:r>
              <a:rPr lang="pt-BR" dirty="0"/>
              <a:t>presídios, abrigos, asilos, hospitais, instituições de internação coletiva. Em lugares assim, as religiões ocupam o lugar do Estado e assumem a tarefa de reorganizar a biografia de detentos, desvalidos, velhos abandonados, doentes, adictos etc.</a:t>
            </a:r>
          </a:p>
          <a:p>
            <a:pPr marL="0" indent="0" algn="just">
              <a:buNone/>
            </a:pPr>
            <a:endParaRPr lang="pt-BR" dirty="0"/>
          </a:p>
        </p:txBody>
      </p:sp>
    </p:spTree>
    <p:extLst>
      <p:ext uri="{BB962C8B-B14F-4D97-AF65-F5344CB8AC3E}">
        <p14:creationId xmlns:p14="http://schemas.microsoft.com/office/powerpoint/2010/main" val="215548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E07FD-8216-7CDB-642B-985B09670725}"/>
              </a:ext>
            </a:extLst>
          </p:cNvPr>
          <p:cNvSpPr>
            <a:spLocks noGrp="1"/>
          </p:cNvSpPr>
          <p:nvPr>
            <p:ph type="title"/>
          </p:nvPr>
        </p:nvSpPr>
        <p:spPr/>
        <p:txBody>
          <a:bodyPr/>
          <a:lstStyle/>
          <a:p>
            <a:pPr algn="ctr"/>
            <a:r>
              <a:rPr lang="pt-BR" b="1" dirty="0"/>
              <a:t>Estudo de casos</a:t>
            </a:r>
          </a:p>
        </p:txBody>
      </p:sp>
      <p:sp>
        <p:nvSpPr>
          <p:cNvPr id="3" name="Espaço Reservado para Conteúdo 2">
            <a:extLst>
              <a:ext uri="{FF2B5EF4-FFF2-40B4-BE49-F238E27FC236}">
                <a16:creationId xmlns:a16="http://schemas.microsoft.com/office/drawing/2014/main" id="{B6C80D0D-F765-D7E3-0A11-621070D3D9A0}"/>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2082020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6EFDFA-AB26-D839-21A0-A61525E9F275}"/>
              </a:ext>
            </a:extLst>
          </p:cNvPr>
          <p:cNvSpPr>
            <a:spLocks noGrp="1"/>
          </p:cNvSpPr>
          <p:nvPr>
            <p:ph type="title"/>
          </p:nvPr>
        </p:nvSpPr>
        <p:spPr/>
        <p:txBody>
          <a:bodyPr/>
          <a:lstStyle/>
          <a:p>
            <a:pPr algn="ctr"/>
            <a:r>
              <a:rPr lang="pt-BR" b="1" dirty="0"/>
              <a:t>ADIN da Biossegurança.</a:t>
            </a:r>
            <a:br>
              <a:rPr lang="pt-BR" b="1" dirty="0"/>
            </a:br>
            <a:r>
              <a:rPr lang="pt-BR" b="1" dirty="0"/>
              <a:t>Resumo</a:t>
            </a:r>
          </a:p>
        </p:txBody>
      </p:sp>
      <p:sp>
        <p:nvSpPr>
          <p:cNvPr id="3" name="Espaço Reservado para Conteúdo 2">
            <a:extLst>
              <a:ext uri="{FF2B5EF4-FFF2-40B4-BE49-F238E27FC236}">
                <a16:creationId xmlns:a16="http://schemas.microsoft.com/office/drawing/2014/main" id="{F8B8C935-B374-BCC0-383B-E2E1AB7CE3A2}"/>
              </a:ext>
            </a:extLst>
          </p:cNvPr>
          <p:cNvSpPr>
            <a:spLocks noGrp="1"/>
          </p:cNvSpPr>
          <p:nvPr>
            <p:ph idx="1"/>
          </p:nvPr>
        </p:nvSpPr>
        <p:spPr/>
        <p:txBody>
          <a:bodyPr>
            <a:normAutofit lnSpcReduction="10000"/>
          </a:bodyPr>
          <a:lstStyle/>
          <a:p>
            <a:pPr marL="0" indent="0" algn="just">
              <a:buNone/>
            </a:pPr>
            <a:r>
              <a:rPr lang="pt-BR" sz="3600" dirty="0"/>
              <a:t>Ação direta de inconstitucionalidade (ADIN nº 3.510) proposta contra dispositivo da Lei </a:t>
            </a:r>
            <a:r>
              <a:rPr lang="pt-BR" sz="3600" dirty="0" err="1"/>
              <a:t>nº</a:t>
            </a:r>
            <a:r>
              <a:rPr lang="pt-BR" sz="3600" dirty="0"/>
              <a:t>. 11.105, conhecida como a Lei de Biossegurança, em vigor desde 2005, cujo artigo 5º. permite, para fins de pesquisa e terapia, a utilização de células-tronco embrionárias obtidas de embriões humanos produzidos por fertilização </a:t>
            </a:r>
            <a:r>
              <a:rPr lang="pt-BR" sz="3600" i="1" dirty="0"/>
              <a:t>in vitro</a:t>
            </a:r>
            <a:r>
              <a:rPr lang="pt-BR" sz="3600" dirty="0"/>
              <a:t>, não utilizados no respectivo procedimento, inviáveis ou congelados há três anos ou mais.</a:t>
            </a:r>
          </a:p>
          <a:p>
            <a:pPr marL="0" indent="0">
              <a:buNone/>
            </a:pPr>
            <a:endParaRPr lang="pt-BR" dirty="0"/>
          </a:p>
        </p:txBody>
      </p:sp>
    </p:spTree>
    <p:extLst>
      <p:ext uri="{BB962C8B-B14F-4D97-AF65-F5344CB8AC3E}">
        <p14:creationId xmlns:p14="http://schemas.microsoft.com/office/powerpoint/2010/main" val="4171528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3F904-80F0-CD46-B790-81836AB7AAA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47994E7-EB97-82F3-E8F7-4D6580442EE0}"/>
              </a:ext>
            </a:extLst>
          </p:cNvPr>
          <p:cNvSpPr>
            <a:spLocks noGrp="1"/>
          </p:cNvSpPr>
          <p:nvPr>
            <p:ph idx="1"/>
          </p:nvPr>
        </p:nvSpPr>
        <p:spPr/>
        <p:txBody>
          <a:bodyPr/>
          <a:lstStyle/>
          <a:p>
            <a:pPr marL="0" indent="0" algn="just">
              <a:buNone/>
            </a:pPr>
            <a:r>
              <a:rPr lang="pt-BR" sz="3600" dirty="0"/>
              <a:t>A tese apresentada na ADIN </a:t>
            </a:r>
            <a:r>
              <a:rPr lang="pt-BR" sz="3600" dirty="0" err="1"/>
              <a:t>nº</a:t>
            </a:r>
            <a:r>
              <a:rPr lang="pt-BR" sz="3600" dirty="0"/>
              <a:t>. 3.510, em linhas gerais, afirma que a vida humana começa com a fecundação.  O autor da ação alega que o dispositivo impugnado infringe dois dispositivos da Constituição Federal: o artigo 1º., III, que coloca o princípio da dignidade da pessoa humana como um dos fundamentos do Estado brasileiro, e o </a:t>
            </a:r>
            <a:r>
              <a:rPr lang="pt-BR" sz="3600" i="1" dirty="0"/>
              <a:t>caput</a:t>
            </a:r>
            <a:r>
              <a:rPr lang="pt-BR" sz="3600" dirty="0"/>
              <a:t> do artigo 5º., que garante a inviolabilidade do direito à vida. </a:t>
            </a:r>
          </a:p>
          <a:p>
            <a:pPr marL="0" indent="0" algn="just">
              <a:buNone/>
            </a:pPr>
            <a:endParaRPr lang="pt-BR" dirty="0"/>
          </a:p>
        </p:txBody>
      </p:sp>
    </p:spTree>
    <p:extLst>
      <p:ext uri="{BB962C8B-B14F-4D97-AF65-F5344CB8AC3E}">
        <p14:creationId xmlns:p14="http://schemas.microsoft.com/office/powerpoint/2010/main" val="3324678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A94F55-1944-D064-48FA-49A9D287099E}"/>
              </a:ext>
            </a:extLst>
          </p:cNvPr>
          <p:cNvSpPr>
            <a:spLocks noGrp="1"/>
          </p:cNvSpPr>
          <p:nvPr>
            <p:ph type="title"/>
          </p:nvPr>
        </p:nvSpPr>
        <p:spPr/>
        <p:txBody>
          <a:bodyPr/>
          <a:lstStyle/>
          <a:p>
            <a:pPr algn="ctr"/>
            <a:r>
              <a:rPr lang="pt-BR" b="1" dirty="0"/>
              <a:t>Partes no processo</a:t>
            </a:r>
            <a:endParaRPr lang="pt-BR" dirty="0"/>
          </a:p>
        </p:txBody>
      </p:sp>
      <p:sp>
        <p:nvSpPr>
          <p:cNvPr id="3" name="Espaço Reservado para Conteúdo 2">
            <a:extLst>
              <a:ext uri="{FF2B5EF4-FFF2-40B4-BE49-F238E27FC236}">
                <a16:creationId xmlns:a16="http://schemas.microsoft.com/office/drawing/2014/main" id="{B19F47C2-6A47-F80F-0B88-A306594D3D5F}"/>
              </a:ext>
            </a:extLst>
          </p:cNvPr>
          <p:cNvSpPr>
            <a:spLocks noGrp="1"/>
          </p:cNvSpPr>
          <p:nvPr>
            <p:ph idx="1"/>
          </p:nvPr>
        </p:nvSpPr>
        <p:spPr/>
        <p:txBody>
          <a:bodyPr>
            <a:normAutofit/>
          </a:bodyPr>
          <a:lstStyle/>
          <a:p>
            <a:r>
              <a:rPr lang="pt-BR" dirty="0"/>
              <a:t>Presidência da República</a:t>
            </a:r>
          </a:p>
          <a:p>
            <a:r>
              <a:rPr lang="pt-BR" dirty="0"/>
              <a:t>Procuradoria Geral do República</a:t>
            </a:r>
          </a:p>
          <a:p>
            <a:r>
              <a:rPr lang="pt-BR" dirty="0"/>
              <a:t>Congresso Nacional</a:t>
            </a:r>
          </a:p>
          <a:p>
            <a:r>
              <a:rPr lang="pt-BR" dirty="0"/>
              <a:t>Conectas Direitos Humanos</a:t>
            </a:r>
          </a:p>
          <a:p>
            <a:r>
              <a:rPr lang="pt-BR" dirty="0"/>
              <a:t>Centro de Direitos Humanos</a:t>
            </a:r>
          </a:p>
          <a:p>
            <a:r>
              <a:rPr lang="pt-BR" dirty="0"/>
              <a:t>Movimento em Prol da Vida</a:t>
            </a:r>
          </a:p>
          <a:p>
            <a:r>
              <a:rPr lang="pt-BR" dirty="0"/>
              <a:t>Instituto de Bioética Direitos Humanos e Gênero</a:t>
            </a:r>
          </a:p>
          <a:p>
            <a:r>
              <a:rPr lang="pt-BR" dirty="0"/>
              <a:t>CNBB</a:t>
            </a:r>
          </a:p>
          <a:p>
            <a:pPr marL="0" indent="0" algn="just">
              <a:buNone/>
            </a:pPr>
            <a:endParaRPr lang="pt-BR" dirty="0"/>
          </a:p>
        </p:txBody>
      </p:sp>
    </p:spTree>
    <p:extLst>
      <p:ext uri="{BB962C8B-B14F-4D97-AF65-F5344CB8AC3E}">
        <p14:creationId xmlns:p14="http://schemas.microsoft.com/office/powerpoint/2010/main" val="385152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73490F-0896-4D11-0009-C87044A39ACA}"/>
              </a:ext>
            </a:extLst>
          </p:cNvPr>
          <p:cNvSpPr>
            <a:spLocks noGrp="1"/>
          </p:cNvSpPr>
          <p:nvPr>
            <p:ph type="title"/>
          </p:nvPr>
        </p:nvSpPr>
        <p:spPr/>
        <p:txBody>
          <a:bodyPr/>
          <a:lstStyle/>
          <a:p>
            <a:pPr algn="ctr"/>
            <a:r>
              <a:rPr lang="pt-BR" b="1" dirty="0"/>
              <a:t>Demonstração da tese</a:t>
            </a:r>
          </a:p>
        </p:txBody>
      </p:sp>
      <p:sp>
        <p:nvSpPr>
          <p:cNvPr id="3" name="Espaço Reservado para Conteúdo 2">
            <a:extLst>
              <a:ext uri="{FF2B5EF4-FFF2-40B4-BE49-F238E27FC236}">
                <a16:creationId xmlns:a16="http://schemas.microsoft.com/office/drawing/2014/main" id="{07C54B98-ABE5-6729-D223-FCD41907D309}"/>
              </a:ext>
            </a:extLst>
          </p:cNvPr>
          <p:cNvSpPr>
            <a:spLocks noGrp="1"/>
          </p:cNvSpPr>
          <p:nvPr>
            <p:ph idx="1"/>
          </p:nvPr>
        </p:nvSpPr>
        <p:spPr/>
        <p:txBody>
          <a:bodyPr>
            <a:normAutofit/>
          </a:bodyPr>
          <a:lstStyle/>
          <a:p>
            <a:pPr marL="0" indent="0">
              <a:buNone/>
            </a:pPr>
            <a:r>
              <a:rPr lang="pt-BR" u="sng" dirty="0"/>
              <a:t>Petição inicial</a:t>
            </a:r>
            <a:r>
              <a:rPr lang="pt-BR" dirty="0"/>
              <a:t>: o requerente, amparando-se na opinião de cientistas, afirma que </a:t>
            </a:r>
          </a:p>
          <a:p>
            <a:pPr lvl="0"/>
            <a:r>
              <a:rPr lang="pt-BR" dirty="0"/>
              <a:t>a vida humana "acontece na, e a partir da, fecundação: o zigoto, gerado pelo encontro dos 23 cromossomos masculinos com os 23 cromossomos femininos"; </a:t>
            </a:r>
          </a:p>
          <a:p>
            <a:pPr lvl="0"/>
            <a:r>
              <a:rPr lang="pt-BR" dirty="0"/>
              <a:t>a partir da fecundação, porque é</a:t>
            </a:r>
            <a:r>
              <a:rPr lang="pt-BR" i="1" dirty="0"/>
              <a:t> </a:t>
            </a:r>
            <a:r>
              <a:rPr lang="pt-BR" dirty="0"/>
              <a:t>"um contínuo desenvolver-se". </a:t>
            </a:r>
          </a:p>
          <a:p>
            <a:pPr marL="0" indent="0" algn="just">
              <a:buNone/>
            </a:pPr>
            <a:endParaRPr lang="pt-BR" dirty="0"/>
          </a:p>
        </p:txBody>
      </p:sp>
    </p:spTree>
    <p:extLst>
      <p:ext uri="{BB962C8B-B14F-4D97-AF65-F5344CB8AC3E}">
        <p14:creationId xmlns:p14="http://schemas.microsoft.com/office/powerpoint/2010/main" val="3671490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94E54-F736-5568-52DF-B6FE86118E75}"/>
              </a:ext>
            </a:extLst>
          </p:cNvPr>
          <p:cNvSpPr>
            <a:spLocks noGrp="1"/>
          </p:cNvSpPr>
          <p:nvPr>
            <p:ph type="title"/>
          </p:nvPr>
        </p:nvSpPr>
        <p:spPr/>
        <p:txBody>
          <a:bodyPr/>
          <a:lstStyle/>
          <a:p>
            <a:pPr algn="ctr"/>
            <a:r>
              <a:rPr lang="pt-BR" b="1" u="sng" dirty="0"/>
              <a:t>Sociológica</a:t>
            </a:r>
          </a:p>
        </p:txBody>
      </p:sp>
      <p:sp>
        <p:nvSpPr>
          <p:cNvPr id="3" name="Espaço Reservado para Conteúdo 2">
            <a:extLst>
              <a:ext uri="{FF2B5EF4-FFF2-40B4-BE49-F238E27FC236}">
                <a16:creationId xmlns:a16="http://schemas.microsoft.com/office/drawing/2014/main" id="{52BD5B66-B4AC-DD73-26F6-B3F0EEF0627E}"/>
              </a:ext>
            </a:extLst>
          </p:cNvPr>
          <p:cNvSpPr>
            <a:spLocks noGrp="1"/>
          </p:cNvSpPr>
          <p:nvPr>
            <p:ph idx="1"/>
          </p:nvPr>
        </p:nvSpPr>
        <p:spPr/>
        <p:txBody>
          <a:bodyPr/>
          <a:lstStyle/>
          <a:p>
            <a:pPr algn="just"/>
            <a:r>
              <a:rPr lang="pt-BR" dirty="0"/>
              <a:t>Tipo de interação social, estudado a partir de referências a conceitos gerais da sociologia, que incluem liderança, estratificação e socialização</a:t>
            </a:r>
          </a:p>
          <a:p>
            <a:pPr algn="just"/>
            <a:r>
              <a:rPr lang="pt-PT" dirty="0"/>
              <a:t>“um conjunto de crenças, práticas e instituições que os homens desenvolveram em várias sociedades" (</a:t>
            </a:r>
            <a:r>
              <a:rPr lang="pt-PT" dirty="0" err="1"/>
              <a:t>Talcon</a:t>
            </a:r>
            <a:r>
              <a:rPr lang="pt-PT" dirty="0"/>
              <a:t> Parsons)</a:t>
            </a:r>
            <a:endParaRPr lang="pt-BR" dirty="0"/>
          </a:p>
          <a:p>
            <a:pPr algn="just"/>
            <a:r>
              <a:rPr lang="pt-PT" dirty="0"/>
              <a:t>Uma religião é um sistema unificado de crenças e práticas [...] que unem em uma única comunidade moral chamada Igreja, todos aqueles que a elas aderem”. [Religião é] "a </a:t>
            </a:r>
            <a:r>
              <a:rPr lang="pt-PT" dirty="0" err="1"/>
              <a:t>autovalidação</a:t>
            </a:r>
            <a:r>
              <a:rPr lang="pt-PT" dirty="0"/>
              <a:t> de uma sociedade por meio do mito e do ritual". (Émile </a:t>
            </a:r>
            <a:r>
              <a:rPr lang="pt-PT" dirty="0" err="1"/>
              <a:t>Durkeim</a:t>
            </a:r>
            <a:r>
              <a:rPr lang="pt-PT" dirty="0"/>
              <a:t>, As Formas Elementares da Vida Religiosa)</a:t>
            </a:r>
            <a:endParaRPr lang="pt-BR" dirty="0"/>
          </a:p>
          <a:p>
            <a:pPr marL="0" indent="0" algn="just">
              <a:buNone/>
            </a:pPr>
            <a:endParaRPr lang="pt-BR" dirty="0"/>
          </a:p>
        </p:txBody>
      </p:sp>
    </p:spTree>
    <p:extLst>
      <p:ext uri="{BB962C8B-B14F-4D97-AF65-F5344CB8AC3E}">
        <p14:creationId xmlns:p14="http://schemas.microsoft.com/office/powerpoint/2010/main" val="2790731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dirty="0"/>
              <a:t>É um contínuo desenvolver-se, "porque o zigoto, constituído por uma única célula, imediatamente produz proteínas e enzimas humanas, é </a:t>
            </a:r>
            <a:r>
              <a:rPr lang="pt-BR" dirty="0" err="1"/>
              <a:t>totipotente</a:t>
            </a:r>
            <a:r>
              <a:rPr lang="pt-BR" dirty="0"/>
              <a:t>, vale dizer, capacita-se, ele próprio, ser humano embrionário, a formar todos os tecidos, que se diferenciam e se </a:t>
            </a:r>
            <a:r>
              <a:rPr lang="pt-BR" dirty="0" err="1"/>
              <a:t>auto-renovam</a:t>
            </a:r>
            <a:r>
              <a:rPr lang="pt-BR" dirty="0"/>
              <a:t>, constituindo-se em ser humano único e </a:t>
            </a:r>
            <a:r>
              <a:rPr lang="pt-BR" dirty="0" err="1"/>
              <a:t>irrepetível</a:t>
            </a:r>
            <a:r>
              <a:rPr lang="pt-BR" dirty="0"/>
              <a:t>." </a:t>
            </a:r>
          </a:p>
          <a:p>
            <a:pPr lvl="0"/>
            <a:r>
              <a:rPr lang="pt-BR" dirty="0"/>
              <a:t>A partir da fecundação, prossegue o autor da ADIN, "a mãe acolhe o zigoto, desde então propiciando o ambiente a seu desenvolvimento, ambientação que tem sua etapa final na chegada ao útero. Todavia, não é o útero que engravida, mas a mulher, por inteiro, no momento da fecundação."</a:t>
            </a:r>
          </a:p>
          <a:p>
            <a:pPr marL="0" indent="0">
              <a:buNone/>
            </a:pPr>
            <a:endParaRPr lang="pt-BR" dirty="0"/>
          </a:p>
        </p:txBody>
      </p:sp>
    </p:spTree>
    <p:extLst>
      <p:ext uri="{BB962C8B-B14F-4D97-AF65-F5344CB8AC3E}">
        <p14:creationId xmlns:p14="http://schemas.microsoft.com/office/powerpoint/2010/main" val="2773341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41DE61-F30B-3910-8921-BE343B8AAE4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CC8D700-958A-3ABA-3134-40E9EA01C9CB}"/>
              </a:ext>
            </a:extLst>
          </p:cNvPr>
          <p:cNvSpPr>
            <a:spLocks noGrp="1"/>
          </p:cNvSpPr>
          <p:nvPr>
            <p:ph idx="1"/>
          </p:nvPr>
        </p:nvSpPr>
        <p:spPr/>
        <p:txBody>
          <a:bodyPr/>
          <a:lstStyle/>
          <a:p>
            <a:pPr marL="0" indent="0" algn="just">
              <a:buNone/>
            </a:pPr>
            <a:r>
              <a:rPr lang="pt-BR" u="sng" dirty="0"/>
              <a:t>Conclusão</a:t>
            </a:r>
            <a:r>
              <a:rPr lang="pt-BR" dirty="0"/>
              <a:t>: o embrião é um ser humano, cuja vida e dignidade seriam violadas pela realização das pesquisas que as disposições legais impugnadas autorizam.</a:t>
            </a:r>
          </a:p>
          <a:p>
            <a:pPr marL="0" indent="0" algn="just">
              <a:buNone/>
            </a:pPr>
            <a:endParaRPr lang="pt-BR" dirty="0"/>
          </a:p>
        </p:txBody>
      </p:sp>
    </p:spTree>
    <p:extLst>
      <p:ext uri="{BB962C8B-B14F-4D97-AF65-F5344CB8AC3E}">
        <p14:creationId xmlns:p14="http://schemas.microsoft.com/office/powerpoint/2010/main" val="4173594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C8F2-3F38-E81C-B04B-F65FEA294B91}"/>
              </a:ext>
            </a:extLst>
          </p:cNvPr>
          <p:cNvSpPr>
            <a:spLocks noGrp="1"/>
          </p:cNvSpPr>
          <p:nvPr>
            <p:ph type="title"/>
          </p:nvPr>
        </p:nvSpPr>
        <p:spPr/>
        <p:txBody>
          <a:bodyPr/>
          <a:lstStyle/>
          <a:p>
            <a:pPr algn="ctr"/>
            <a:r>
              <a:rPr lang="pt-BR" b="1" dirty="0"/>
              <a:t>Julgamento no STF</a:t>
            </a:r>
          </a:p>
        </p:txBody>
      </p:sp>
      <p:sp>
        <p:nvSpPr>
          <p:cNvPr id="3" name="Espaço Reservado para Conteúdo 2">
            <a:extLst>
              <a:ext uri="{FF2B5EF4-FFF2-40B4-BE49-F238E27FC236}">
                <a16:creationId xmlns:a16="http://schemas.microsoft.com/office/drawing/2014/main" id="{0A6181D6-5070-E16D-D213-B6713C2C33AA}"/>
              </a:ext>
            </a:extLst>
          </p:cNvPr>
          <p:cNvSpPr>
            <a:spLocks noGrp="1"/>
          </p:cNvSpPr>
          <p:nvPr>
            <p:ph idx="1"/>
          </p:nvPr>
        </p:nvSpPr>
        <p:spPr/>
        <p:txBody>
          <a:bodyPr>
            <a:normAutofit/>
          </a:bodyPr>
          <a:lstStyle/>
          <a:p>
            <a:pPr marL="0" indent="0" algn="just">
              <a:buNone/>
            </a:pPr>
            <a:r>
              <a:rPr lang="pt-BR" dirty="0"/>
              <a:t>Em abril de 2007, cientistas selecionados pelo Supremo Tribunal Federal (STF), pelo Ministério Público Federal (MPF) e pela Confederação Nacional dos Bispos do Brasil (CNBB) reuniram-se em audiência pública para discutir a validade da premissa sustentada na ADIN, respondendo à pergunta: quando começa a vida?  </a:t>
            </a:r>
          </a:p>
        </p:txBody>
      </p:sp>
    </p:spTree>
    <p:extLst>
      <p:ext uri="{BB962C8B-B14F-4D97-AF65-F5344CB8AC3E}">
        <p14:creationId xmlns:p14="http://schemas.microsoft.com/office/powerpoint/2010/main" val="3384318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13EF9-EC27-30D3-83BD-C2B780D62A0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3976572-152A-EC9A-4D5D-35A1876F0232}"/>
              </a:ext>
            </a:extLst>
          </p:cNvPr>
          <p:cNvSpPr>
            <a:spLocks noGrp="1"/>
          </p:cNvSpPr>
          <p:nvPr>
            <p:ph idx="1"/>
          </p:nvPr>
        </p:nvSpPr>
        <p:spPr/>
        <p:txBody>
          <a:bodyPr>
            <a:normAutofit/>
          </a:bodyPr>
          <a:lstStyle/>
          <a:p>
            <a:pPr marL="0" lvl="0" indent="0">
              <a:buNone/>
            </a:pPr>
            <a:r>
              <a:rPr lang="pt-BR" sz="3600" dirty="0"/>
              <a:t>Na audiência pública, os cientistas foram divididos em dois grupos: </a:t>
            </a:r>
          </a:p>
          <a:p>
            <a:pPr marL="914400" lvl="1" indent="-457200">
              <a:buFont typeface="+mj-lt"/>
              <a:buAutoNum type="arabicPeriod"/>
            </a:pPr>
            <a:r>
              <a:rPr lang="pt-BR" sz="3600" dirty="0"/>
              <a:t>de um lado, os favoráveis à utilização, em pesquisas, dos embriões fertilizados </a:t>
            </a:r>
            <a:r>
              <a:rPr lang="pt-BR" sz="3600" i="1" dirty="0"/>
              <a:t>in vitro</a:t>
            </a:r>
            <a:r>
              <a:rPr lang="pt-BR" sz="3600" dirty="0"/>
              <a:t> que clínicas de reprodução assistida mantêm congelados; </a:t>
            </a:r>
          </a:p>
          <a:p>
            <a:pPr marL="914400" lvl="1" indent="-457200">
              <a:buFont typeface="+mj-lt"/>
              <a:buAutoNum type="arabicPeriod"/>
            </a:pPr>
            <a:r>
              <a:rPr lang="pt-BR" sz="3600" dirty="0"/>
              <a:t>de outro lado, aqueles contrários a essa prática</a:t>
            </a:r>
          </a:p>
        </p:txBody>
      </p:sp>
    </p:spTree>
    <p:extLst>
      <p:ext uri="{BB962C8B-B14F-4D97-AF65-F5344CB8AC3E}">
        <p14:creationId xmlns:p14="http://schemas.microsoft.com/office/powerpoint/2010/main" val="37484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84734-B018-659B-8CB0-57C5E0B63321}"/>
              </a:ext>
            </a:extLst>
          </p:cNvPr>
          <p:cNvSpPr>
            <a:spLocks noGrp="1"/>
          </p:cNvSpPr>
          <p:nvPr>
            <p:ph type="title"/>
          </p:nvPr>
        </p:nvSpPr>
        <p:spPr/>
        <p:txBody>
          <a:bodyPr>
            <a:normAutofit/>
          </a:bodyPr>
          <a:lstStyle/>
          <a:p>
            <a:pPr algn="ctr"/>
            <a:r>
              <a:rPr lang="pt-BR" b="1" dirty="0"/>
              <a:t>Diálogo com religiosos no âmbito de uma instituição do Estado </a:t>
            </a:r>
            <a:endParaRPr lang="pt-BR" dirty="0"/>
          </a:p>
        </p:txBody>
      </p:sp>
      <p:sp>
        <p:nvSpPr>
          <p:cNvPr id="3" name="Espaço Reservado para Conteúdo 2">
            <a:extLst>
              <a:ext uri="{FF2B5EF4-FFF2-40B4-BE49-F238E27FC236}">
                <a16:creationId xmlns:a16="http://schemas.microsoft.com/office/drawing/2014/main" id="{0E6BE1B8-1FB4-BD34-2846-37FD89584356}"/>
              </a:ext>
            </a:extLst>
          </p:cNvPr>
          <p:cNvSpPr>
            <a:spLocks noGrp="1"/>
          </p:cNvSpPr>
          <p:nvPr>
            <p:ph idx="1"/>
          </p:nvPr>
        </p:nvSpPr>
        <p:spPr/>
        <p:txBody>
          <a:bodyPr/>
          <a:lstStyle/>
          <a:p>
            <a:pPr marL="0" indent="0" algn="just">
              <a:buNone/>
            </a:pPr>
            <a:r>
              <a:rPr lang="pt-BR" dirty="0"/>
              <a:t>Ao recorrer à opinião de cientistas, com o objetivo de definir o início da vida, e empregar expressões como zigoto, cromossomos, proteínas, enzimas e células-tronco, totalmente estranhas para um jurista, o autor da ação circunscreve o debate a uma determinada área do conhecimento e transforma um problema que também é filosófico e jurídico-constitucional, apenas numa questão científico-biológica. Ora, mas o que é então uma definição científica de vida?  </a:t>
            </a:r>
          </a:p>
          <a:p>
            <a:pPr marL="0" indent="0" algn="just">
              <a:buNone/>
            </a:pPr>
            <a:endParaRPr lang="pt-BR" dirty="0"/>
          </a:p>
        </p:txBody>
      </p:sp>
    </p:spTree>
    <p:extLst>
      <p:ext uri="{BB962C8B-B14F-4D97-AF65-F5344CB8AC3E}">
        <p14:creationId xmlns:p14="http://schemas.microsoft.com/office/powerpoint/2010/main" val="3505728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D9E984-28E7-5AE5-E403-EBE0B214EF7A}"/>
              </a:ext>
            </a:extLst>
          </p:cNvPr>
          <p:cNvSpPr>
            <a:spLocks noGrp="1"/>
          </p:cNvSpPr>
          <p:nvPr>
            <p:ph type="title"/>
          </p:nvPr>
        </p:nvSpPr>
        <p:spPr/>
        <p:txBody>
          <a:bodyPr/>
          <a:lstStyle/>
          <a:p>
            <a:pPr algn="ctr"/>
            <a:r>
              <a:rPr lang="pt-BR" b="1" dirty="0"/>
              <a:t>Conclusão do julgamento</a:t>
            </a:r>
          </a:p>
        </p:txBody>
      </p:sp>
      <p:sp>
        <p:nvSpPr>
          <p:cNvPr id="3" name="Espaço Reservado para Conteúdo 2">
            <a:extLst>
              <a:ext uri="{FF2B5EF4-FFF2-40B4-BE49-F238E27FC236}">
                <a16:creationId xmlns:a16="http://schemas.microsoft.com/office/drawing/2014/main" id="{EA9E2DCB-8145-AFDC-70C3-B80262627CBC}"/>
              </a:ext>
            </a:extLst>
          </p:cNvPr>
          <p:cNvSpPr>
            <a:spLocks noGrp="1"/>
          </p:cNvSpPr>
          <p:nvPr>
            <p:ph idx="1"/>
          </p:nvPr>
        </p:nvSpPr>
        <p:spPr/>
        <p:txBody>
          <a:bodyPr>
            <a:normAutofit/>
          </a:bodyPr>
          <a:lstStyle/>
          <a:p>
            <a:pPr marL="0" indent="0" algn="just">
              <a:buNone/>
            </a:pPr>
            <a:r>
              <a:rPr lang="pt-BR" dirty="0"/>
              <a:t>O STF, por maioria, julgou improcedente pedido formulado em ação direta de inconstitucionalidade proposta pelo Procurador-Geral da República contra o art. 5º da Lei federal 11.105/2005 (Lei da Biossegurança). Prevaleceu o voto do Min. Carlos Britto, relator, em cujos termos, o artigo impugnado [...] contribuiria para o desenvolvimento de linhas de pesquisa científica das supostas propriedades terapêuticas de células extraídas de embrião humano in vitro.  </a:t>
            </a:r>
          </a:p>
        </p:txBody>
      </p:sp>
    </p:spTree>
    <p:extLst>
      <p:ext uri="{BB962C8B-B14F-4D97-AF65-F5344CB8AC3E}">
        <p14:creationId xmlns:p14="http://schemas.microsoft.com/office/powerpoint/2010/main" val="3291886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56F493-4536-4E21-68A0-0C2140589EF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BDCBD63-6AD0-8D49-08D6-EB8FFE062724}"/>
              </a:ext>
            </a:extLst>
          </p:cNvPr>
          <p:cNvSpPr>
            <a:spLocks noGrp="1"/>
          </p:cNvSpPr>
          <p:nvPr>
            <p:ph idx="1"/>
          </p:nvPr>
        </p:nvSpPr>
        <p:spPr/>
        <p:txBody>
          <a:bodyPr/>
          <a:lstStyle/>
          <a:p>
            <a:pPr marL="0" indent="0" algn="just">
              <a:buNone/>
            </a:pPr>
            <a:r>
              <a:rPr lang="pt-BR" dirty="0"/>
              <a:t>Esclareceu que as células-tronco embrionárias, pluripotentes, ou seja, capazes de originar todos os tecidos de um indivíduo adulto, constituiriam, por isso, tipologia celular que ofereceria melhores possibilidades de recuperação da saúde de pessoas físicas ou naturais em situações de anomalias ou graves incômodos genéticos.</a:t>
            </a:r>
          </a:p>
        </p:txBody>
      </p:sp>
    </p:spTree>
    <p:extLst>
      <p:ext uri="{BB962C8B-B14F-4D97-AF65-F5344CB8AC3E}">
        <p14:creationId xmlns:p14="http://schemas.microsoft.com/office/powerpoint/2010/main" val="3077513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A6C234-A6B1-9095-58CF-970B8B226CD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91D1C94-EE34-12BF-F7CC-BA7196EC8DD4}"/>
              </a:ext>
            </a:extLst>
          </p:cNvPr>
          <p:cNvSpPr>
            <a:spLocks noGrp="1"/>
          </p:cNvSpPr>
          <p:nvPr>
            <p:ph idx="1"/>
          </p:nvPr>
        </p:nvSpPr>
        <p:spPr/>
        <p:txBody>
          <a:bodyPr>
            <a:normAutofit/>
          </a:bodyPr>
          <a:lstStyle/>
          <a:p>
            <a:pPr marL="0" indent="0" algn="just">
              <a:buNone/>
            </a:pPr>
            <a:r>
              <a:rPr lang="pt-BR" dirty="0"/>
              <a:t>Asseverou que as pessoas físicas ou naturais seriam apenas as que sobrevivem ao parto, dotadas do atributo a que o art. 2º do Código Civil denomina personalidade civil, assentando que a Constituição Federal, quando se refere à "dignidade da pessoa humana" (art. 1º, III), aos "direitos da pessoa humana" (art. 34, VII, </a:t>
            </a:r>
            <a:r>
              <a:rPr lang="pt-BR" dirty="0" err="1"/>
              <a:t>b</a:t>
            </a:r>
            <a:r>
              <a:rPr lang="pt-BR" dirty="0"/>
              <a:t>), ao "livre exercício dos direitos... individuais" (art. 85, III) e aos "direitos e garantias individuais" (art. 60, § 4º, IV), estaria falando de direitos e garantias do indivíduo-pessoa. </a:t>
            </a:r>
          </a:p>
          <a:p>
            <a:pPr marL="0" indent="0" algn="just">
              <a:buNone/>
            </a:pPr>
            <a:endParaRPr lang="pt-BR" dirty="0"/>
          </a:p>
        </p:txBody>
      </p:sp>
    </p:spTree>
    <p:extLst>
      <p:ext uri="{BB962C8B-B14F-4D97-AF65-F5344CB8AC3E}">
        <p14:creationId xmlns:p14="http://schemas.microsoft.com/office/powerpoint/2010/main" val="36751284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321B9E-5C1C-4CC2-EB0F-1CAA905DE3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9D7E6C8-81C9-0878-0382-3D1E6EF03157}"/>
              </a:ext>
            </a:extLst>
          </p:cNvPr>
          <p:cNvSpPr>
            <a:spLocks noGrp="1"/>
          </p:cNvSpPr>
          <p:nvPr>
            <p:ph idx="1"/>
          </p:nvPr>
        </p:nvSpPr>
        <p:spPr/>
        <p:txBody>
          <a:bodyPr/>
          <a:lstStyle/>
          <a:p>
            <a:pPr marL="0" indent="0" algn="just">
              <a:buNone/>
            </a:pPr>
            <a:r>
              <a:rPr lang="pt-BR" dirty="0"/>
              <a:t>A Carta Magna não faria de todo e qualquer estádio da vida humana um autonomizado bem jurídico, mas da vida que já é própria de uma concreta pessoa, porque </a:t>
            </a:r>
            <a:r>
              <a:rPr lang="pt-BR" dirty="0" err="1"/>
              <a:t>nativiva</a:t>
            </a:r>
            <a:r>
              <a:rPr lang="pt-BR" dirty="0"/>
              <a:t>, e que a inviolabilidade de que trata seu art. 5º diria respeito exclusivamente a um indivíduo já personalizado.</a:t>
            </a:r>
          </a:p>
        </p:txBody>
      </p:sp>
    </p:spTree>
    <p:extLst>
      <p:ext uri="{BB962C8B-B14F-4D97-AF65-F5344CB8AC3E}">
        <p14:creationId xmlns:p14="http://schemas.microsoft.com/office/powerpoint/2010/main" val="3985595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534515-59E4-F00E-02A3-FE732BB828E5}"/>
              </a:ext>
            </a:extLst>
          </p:cNvPr>
          <p:cNvSpPr>
            <a:spLocks noGrp="1"/>
          </p:cNvSpPr>
          <p:nvPr>
            <p:ph type="title"/>
          </p:nvPr>
        </p:nvSpPr>
        <p:spPr/>
        <p:txBody>
          <a:bodyPr/>
          <a:lstStyle/>
          <a:p>
            <a:pPr algn="ctr"/>
            <a:r>
              <a:rPr lang="pt-BR" b="1" dirty="0"/>
              <a:t>Aulas às sextas-feiras</a:t>
            </a:r>
          </a:p>
        </p:txBody>
      </p:sp>
      <p:sp>
        <p:nvSpPr>
          <p:cNvPr id="3" name="Espaço Reservado para Conteúdo 2">
            <a:extLst>
              <a:ext uri="{FF2B5EF4-FFF2-40B4-BE49-F238E27FC236}">
                <a16:creationId xmlns:a16="http://schemas.microsoft.com/office/drawing/2014/main" id="{C7B7FCBA-247B-8C91-C438-8A8D428640B3}"/>
              </a:ext>
            </a:extLst>
          </p:cNvPr>
          <p:cNvSpPr>
            <a:spLocks noGrp="1"/>
          </p:cNvSpPr>
          <p:nvPr>
            <p:ph idx="1"/>
          </p:nvPr>
        </p:nvSpPr>
        <p:spPr/>
        <p:txBody>
          <a:bodyPr>
            <a:normAutofit lnSpcReduction="10000"/>
          </a:bodyPr>
          <a:lstStyle/>
          <a:p>
            <a:pPr marL="0" indent="0" algn="ctr">
              <a:buNone/>
            </a:pPr>
            <a:r>
              <a:rPr lang="pt-BR" b="1" dirty="0"/>
              <a:t>Resumo do caso:</a:t>
            </a:r>
            <a:endParaRPr lang="pt-BR" dirty="0"/>
          </a:p>
          <a:p>
            <a:pPr marL="0" indent="0" algn="just">
              <a:buNone/>
            </a:pPr>
            <a:r>
              <a:rPr lang="pt-BR" dirty="0"/>
              <a:t>Aluno adventista do curso noturno de faculdade de direito alega que sua prática religiosa lhe impõe o dever de guardar o período que se estende do pôr do sol na sexta-feira até o pôr do sol no sábado; por isto, por estar impedido de exercer atividades nesse intervalo de tempo, requereu que fossem atendidas uma das seguintes demandas: </a:t>
            </a:r>
          </a:p>
          <a:p>
            <a:pPr marL="514350" lvl="0" indent="-514350" algn="just">
              <a:buFont typeface="+mj-lt"/>
              <a:buAutoNum type="arabicPeriod"/>
            </a:pPr>
            <a:r>
              <a:rPr lang="pt-BR" dirty="0"/>
              <a:t>sua transferência para o período diurno; </a:t>
            </a:r>
          </a:p>
          <a:p>
            <a:pPr marL="514350" lvl="0" indent="-514350" algn="just">
              <a:buFont typeface="+mj-lt"/>
              <a:buAutoNum type="arabicPeriod"/>
            </a:pPr>
            <a:r>
              <a:rPr lang="pt-BR" dirty="0"/>
              <a:t>remanejamento de horário do noturno para o diurno somente às sextas-feiras; </a:t>
            </a:r>
          </a:p>
          <a:p>
            <a:pPr marL="514350" lvl="0" indent="-514350" algn="just">
              <a:buFont typeface="+mj-lt"/>
              <a:buAutoNum type="arabicPeriod"/>
            </a:pPr>
            <a:r>
              <a:rPr lang="pt-BR" dirty="0"/>
              <a:t>não sendo possível qualquer dessas alternativas, abono de falta. </a:t>
            </a:r>
          </a:p>
          <a:p>
            <a:pPr marL="0" indent="0" algn="just">
              <a:buNone/>
            </a:pPr>
            <a:endParaRPr lang="pt-BR" dirty="0"/>
          </a:p>
        </p:txBody>
      </p:sp>
    </p:spTree>
    <p:extLst>
      <p:ext uri="{BB962C8B-B14F-4D97-AF65-F5344CB8AC3E}">
        <p14:creationId xmlns:p14="http://schemas.microsoft.com/office/powerpoint/2010/main" val="200635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DA6B03-293B-3990-E482-174348CF02A8}"/>
              </a:ext>
            </a:extLst>
          </p:cNvPr>
          <p:cNvSpPr>
            <a:spLocks noGrp="1"/>
          </p:cNvSpPr>
          <p:nvPr>
            <p:ph type="title"/>
          </p:nvPr>
        </p:nvSpPr>
        <p:spPr/>
        <p:txBody>
          <a:bodyPr/>
          <a:lstStyle/>
          <a:p>
            <a:pPr algn="ctr"/>
            <a:r>
              <a:rPr lang="pt-BR" b="1" u="sng" dirty="0"/>
              <a:t>Antropológica</a:t>
            </a:r>
            <a:endParaRPr lang="pt-BR" b="1" dirty="0"/>
          </a:p>
        </p:txBody>
      </p:sp>
      <p:sp>
        <p:nvSpPr>
          <p:cNvPr id="3" name="Espaço Reservado para Conteúdo 2">
            <a:extLst>
              <a:ext uri="{FF2B5EF4-FFF2-40B4-BE49-F238E27FC236}">
                <a16:creationId xmlns:a16="http://schemas.microsoft.com/office/drawing/2014/main" id="{5ECCB852-3032-74A4-E985-57CB8AEAD5F3}"/>
              </a:ext>
            </a:extLst>
          </p:cNvPr>
          <p:cNvSpPr>
            <a:spLocks noGrp="1"/>
          </p:cNvSpPr>
          <p:nvPr>
            <p:ph idx="1"/>
          </p:nvPr>
        </p:nvSpPr>
        <p:spPr/>
        <p:txBody>
          <a:bodyPr/>
          <a:lstStyle/>
          <a:p>
            <a:r>
              <a:rPr lang="pt-BR" dirty="0"/>
              <a:t>uma religião, é um sistema de símbolos que atua para estabelecer poderosas, penetrantes e duradouras disposições e motivações nos homens através da formulação de conceitos de uma ordem de existência geral e vestindo essas concepções com tal aura de </a:t>
            </a:r>
            <a:r>
              <a:rPr lang="pt-BR" dirty="0" err="1"/>
              <a:t>factualidade</a:t>
            </a:r>
            <a:r>
              <a:rPr lang="pt-BR" dirty="0"/>
              <a:t> que as disposições e motivações parecem singularmente realistas (Geertz).</a:t>
            </a:r>
          </a:p>
          <a:p>
            <a:pPr marL="0" indent="0" algn="just">
              <a:buNone/>
            </a:pPr>
            <a:endParaRPr lang="pt-BR" dirty="0"/>
          </a:p>
        </p:txBody>
      </p:sp>
    </p:spTree>
    <p:extLst>
      <p:ext uri="{BB962C8B-B14F-4D97-AF65-F5344CB8AC3E}">
        <p14:creationId xmlns:p14="http://schemas.microsoft.com/office/powerpoint/2010/main" val="2788340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FF42F-DFE6-CF65-5E86-8C2B2B33BA1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FD3CD6D-CBC7-54BA-7250-737970792586}"/>
              </a:ext>
            </a:extLst>
          </p:cNvPr>
          <p:cNvSpPr>
            <a:spLocks noGrp="1"/>
          </p:cNvSpPr>
          <p:nvPr>
            <p:ph idx="1"/>
          </p:nvPr>
        </p:nvSpPr>
        <p:spPr/>
        <p:txBody>
          <a:bodyPr/>
          <a:lstStyle/>
          <a:p>
            <a:pPr marL="0" indent="0">
              <a:buNone/>
            </a:pPr>
            <a:r>
              <a:rPr lang="pt-BR" b="1" dirty="0"/>
              <a:t>Julgamento em primeira instância: </a:t>
            </a:r>
            <a:r>
              <a:rPr lang="pt-BR" dirty="0"/>
              <a:t>improcedente, pois</a:t>
            </a:r>
          </a:p>
          <a:p>
            <a:pPr marL="514350" lvl="0" indent="-514350">
              <a:buFont typeface="+mj-lt"/>
              <a:buAutoNum type="arabicPeriod"/>
            </a:pPr>
            <a:r>
              <a:rPr lang="pt-BR" dirty="0"/>
              <a:t>de um lado, atendê-lo violaria os princípios da isonomia e da legalidade, e, </a:t>
            </a:r>
          </a:p>
          <a:p>
            <a:pPr marL="514350" lvl="0" indent="-514350">
              <a:buFont typeface="+mj-lt"/>
              <a:buAutoNum type="arabicPeriod"/>
            </a:pPr>
            <a:r>
              <a:rPr lang="pt-BR" dirty="0"/>
              <a:t>de outro lado, ao matricular-se no curso noturno, em vez do diurno, o impetrante deu causa à situação em que se encontrava.  </a:t>
            </a:r>
          </a:p>
          <a:p>
            <a:pPr marL="0" indent="0" algn="just">
              <a:buNone/>
            </a:pPr>
            <a:endParaRPr lang="pt-BR" dirty="0"/>
          </a:p>
        </p:txBody>
      </p:sp>
    </p:spTree>
    <p:extLst>
      <p:ext uri="{BB962C8B-B14F-4D97-AF65-F5344CB8AC3E}">
        <p14:creationId xmlns:p14="http://schemas.microsoft.com/office/powerpoint/2010/main" val="4033148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D3F356-9AEA-A38F-5818-3AE639A061C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6CB40CB-C254-D881-A71F-F62066ADE443}"/>
              </a:ext>
            </a:extLst>
          </p:cNvPr>
          <p:cNvSpPr>
            <a:spLocks noGrp="1"/>
          </p:cNvSpPr>
          <p:nvPr>
            <p:ph idx="1"/>
          </p:nvPr>
        </p:nvSpPr>
        <p:spPr/>
        <p:txBody>
          <a:bodyPr/>
          <a:lstStyle/>
          <a:p>
            <a:pPr marL="0" indent="0">
              <a:buNone/>
            </a:pPr>
            <a:r>
              <a:rPr lang="pt-BR" b="1" dirty="0"/>
              <a:t>Apelação em mandado de segurança:</a:t>
            </a:r>
            <a:r>
              <a:rPr lang="pt-BR" dirty="0"/>
              <a:t> a 3ª. Turma do TRF 4 decidiu, por unanimidade, dar provimento ao apelo, alegando:</a:t>
            </a:r>
          </a:p>
          <a:p>
            <a:pPr marL="514350" lvl="0" indent="-514350">
              <a:buFont typeface="+mj-lt"/>
              <a:buAutoNum type="arabicPeriod"/>
            </a:pPr>
            <a:r>
              <a:rPr lang="pt-BR" dirty="0"/>
              <a:t>que não há, no Brasil, uma separação rigorosa entre Estado e religião;</a:t>
            </a:r>
          </a:p>
          <a:p>
            <a:pPr marL="514350" lvl="0" indent="-514350">
              <a:buFont typeface="+mj-lt"/>
              <a:buAutoNum type="arabicPeriod"/>
            </a:pPr>
            <a:r>
              <a:rPr lang="pt-BR" dirty="0"/>
              <a:t>argumentos de autoridade, com citações de dois autores que afirmam como deve ser tutelada a liberdade religiosa</a:t>
            </a:r>
          </a:p>
          <a:p>
            <a:pPr marL="0" indent="0" algn="just">
              <a:buNone/>
            </a:pPr>
            <a:endParaRPr lang="pt-BR" dirty="0"/>
          </a:p>
        </p:txBody>
      </p:sp>
    </p:spTree>
    <p:extLst>
      <p:ext uri="{BB962C8B-B14F-4D97-AF65-F5344CB8AC3E}">
        <p14:creationId xmlns:p14="http://schemas.microsoft.com/office/powerpoint/2010/main" val="29870346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ED37E8-5CBD-8600-E7BA-5C9BE1624EAA}"/>
              </a:ext>
            </a:extLst>
          </p:cNvPr>
          <p:cNvSpPr>
            <a:spLocks noGrp="1"/>
          </p:cNvSpPr>
          <p:nvPr>
            <p:ph type="title"/>
          </p:nvPr>
        </p:nvSpPr>
        <p:spPr/>
        <p:txBody>
          <a:bodyPr/>
          <a:lstStyle/>
          <a:p>
            <a:pPr algn="ctr"/>
            <a:r>
              <a:rPr lang="pt-BR" b="1" dirty="0"/>
              <a:t>Alteração de cronograma</a:t>
            </a:r>
          </a:p>
        </p:txBody>
      </p:sp>
      <p:sp>
        <p:nvSpPr>
          <p:cNvPr id="3" name="Espaço Reservado para Conteúdo 2">
            <a:extLst>
              <a:ext uri="{FF2B5EF4-FFF2-40B4-BE49-F238E27FC236}">
                <a16:creationId xmlns:a16="http://schemas.microsoft.com/office/drawing/2014/main" id="{65874A32-42CF-F101-0F7C-127CFD7DE336}"/>
              </a:ext>
            </a:extLst>
          </p:cNvPr>
          <p:cNvSpPr>
            <a:spLocks noGrp="1"/>
          </p:cNvSpPr>
          <p:nvPr>
            <p:ph idx="1"/>
          </p:nvPr>
        </p:nvSpPr>
        <p:spPr/>
        <p:txBody>
          <a:bodyPr>
            <a:normAutofit fontScale="92500" lnSpcReduction="10000"/>
          </a:bodyPr>
          <a:lstStyle/>
          <a:p>
            <a:pPr marL="0" indent="0" algn="ctr">
              <a:buNone/>
            </a:pPr>
            <a:r>
              <a:rPr lang="pt-BR" b="1" u="sng" dirty="0"/>
              <a:t>Resumo do caso</a:t>
            </a:r>
            <a:endParaRPr lang="pt-BR" u="sng" dirty="0"/>
          </a:p>
          <a:p>
            <a:pPr marL="0" indent="0" algn="just">
              <a:buNone/>
            </a:pPr>
            <a:r>
              <a:rPr lang="pt-BR" dirty="0"/>
              <a:t>Professora do quadro do magistério público do Estado de São Paulo e adventista do sétimo dia pleiteava alteração no cronograma de atribuições de aulas, pois, conforme estabelecera a direção regional de ensino, as atividades teriam início numa quinta-feira e terminariam no sábado. Como os docentes melhor classificados em concurso têm preferência na escolha e como a apelante acreditava que, por causa de sua colocação, ela seria chamada para manifestar-se somente no sábado, precisamente no período reservado ao descanso, foi solicitada à autoridade competente autorização para participar da atribuição de aulas até às 19h30min da sexta-feira. O pedido foi indeferido, e o caso, levado ao judiciário que, tanto em primeira como em segunda instância, manteve a decisão administrativa.</a:t>
            </a:r>
          </a:p>
          <a:p>
            <a:pPr marL="0" indent="0" algn="just">
              <a:buNone/>
            </a:pPr>
            <a:endParaRPr lang="pt-BR" dirty="0"/>
          </a:p>
        </p:txBody>
      </p:sp>
    </p:spTree>
    <p:extLst>
      <p:ext uri="{BB962C8B-B14F-4D97-AF65-F5344CB8AC3E}">
        <p14:creationId xmlns:p14="http://schemas.microsoft.com/office/powerpoint/2010/main" val="3515325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6AA0C-800A-293F-D9DB-C9D861CCC2A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D9FF2C5-CD08-7FFB-EFE7-0F6C3CFE8060}"/>
              </a:ext>
            </a:extLst>
          </p:cNvPr>
          <p:cNvSpPr>
            <a:spLocks noGrp="1"/>
          </p:cNvSpPr>
          <p:nvPr>
            <p:ph idx="1"/>
          </p:nvPr>
        </p:nvSpPr>
        <p:spPr/>
        <p:txBody>
          <a:bodyPr>
            <a:normAutofit lnSpcReduction="10000"/>
          </a:bodyPr>
          <a:lstStyle/>
          <a:p>
            <a:pPr marL="0" indent="0" algn="ctr">
              <a:buNone/>
            </a:pPr>
            <a:r>
              <a:rPr lang="pt-BR" b="1" u="sng" dirty="0"/>
              <a:t>Justificativa</a:t>
            </a:r>
          </a:p>
          <a:p>
            <a:pPr marL="0" indent="0" algn="just">
              <a:buNone/>
            </a:pPr>
            <a:r>
              <a:rPr lang="pt-BR" sz="3200" dirty="0"/>
              <a:t>A</a:t>
            </a:r>
            <a:r>
              <a:rPr lang="pt-BR" sz="3200" b="1" dirty="0"/>
              <a:t> </a:t>
            </a:r>
            <a:r>
              <a:rPr lang="pt-BR" sz="3200" dirty="0"/>
              <a:t>Corte amparou-se na jurisprudência para sustentar a tese segundo a qual qualquer tratamento diferenciado deverá ser antes previsto pela norma jurídica. Reproduz-se, assim, o seguinte entendimento do STJ sobre a matéria, que servirá de base para o seu julgamento: “ante a inexistência de tratamento discriminatório de candidatos, em razão de opção religiosa, em lei ou no presente edital, entendo inexistir para a Recorrente direito líquido e certo de realizar as provas discursivas fora da data e local [...]” </a:t>
            </a:r>
          </a:p>
          <a:p>
            <a:pPr marL="0" indent="0" algn="just">
              <a:buNone/>
            </a:pPr>
            <a:endParaRPr lang="pt-BR" dirty="0"/>
          </a:p>
        </p:txBody>
      </p:sp>
    </p:spTree>
    <p:extLst>
      <p:ext uri="{BB962C8B-B14F-4D97-AF65-F5344CB8AC3E}">
        <p14:creationId xmlns:p14="http://schemas.microsoft.com/office/powerpoint/2010/main" val="36690211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96F3F-2DAE-1474-28A3-F6351DA2822D}"/>
              </a:ext>
            </a:extLst>
          </p:cNvPr>
          <p:cNvSpPr>
            <a:spLocks noGrp="1"/>
          </p:cNvSpPr>
          <p:nvPr>
            <p:ph type="title"/>
          </p:nvPr>
        </p:nvSpPr>
        <p:spPr/>
        <p:txBody>
          <a:bodyPr>
            <a:normAutofit/>
          </a:bodyPr>
          <a:lstStyle/>
          <a:p>
            <a:pPr algn="ctr"/>
            <a:r>
              <a:rPr lang="pt-BR" b="1" dirty="0"/>
              <a:t>CORTE INTERAMERICANA DE DIREITOS HUMANOS (</a:t>
            </a:r>
            <a:r>
              <a:rPr lang="pt-BR" b="1" dirty="0" err="1"/>
              <a:t>CtDH</a:t>
            </a:r>
            <a:r>
              <a:rPr lang="pt-BR" b="1" dirty="0"/>
              <a:t>)</a:t>
            </a:r>
            <a:endParaRPr lang="pt-BR" dirty="0"/>
          </a:p>
        </p:txBody>
      </p:sp>
      <p:sp>
        <p:nvSpPr>
          <p:cNvPr id="3" name="Espaço Reservado para Conteúdo 2">
            <a:extLst>
              <a:ext uri="{FF2B5EF4-FFF2-40B4-BE49-F238E27FC236}">
                <a16:creationId xmlns:a16="http://schemas.microsoft.com/office/drawing/2014/main" id="{8B6BB87A-19BE-4D2F-C060-B384CAA63C20}"/>
              </a:ext>
            </a:extLst>
          </p:cNvPr>
          <p:cNvSpPr>
            <a:spLocks noGrp="1"/>
          </p:cNvSpPr>
          <p:nvPr>
            <p:ph idx="1"/>
          </p:nvPr>
        </p:nvSpPr>
        <p:spPr/>
        <p:txBody>
          <a:bodyPr/>
          <a:lstStyle/>
          <a:p>
            <a:pPr marL="0" indent="0" algn="ctr">
              <a:buNone/>
            </a:pPr>
            <a:r>
              <a:rPr lang="pt-BR" b="1" u="sng" dirty="0"/>
              <a:t>CASO</a:t>
            </a:r>
          </a:p>
          <a:p>
            <a:pPr marL="0" indent="0" algn="just">
              <a:buNone/>
            </a:pPr>
            <a:r>
              <a:rPr lang="pt-BR" b="1" dirty="0"/>
              <a:t>Proibição do filme “A última tentação de Cristo” (Martin Scorsese)</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688890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9FC115-58CF-9CF5-EBB5-6BC154E1B39F}"/>
              </a:ext>
            </a:extLst>
          </p:cNvPr>
          <p:cNvSpPr>
            <a:spLocks noGrp="1"/>
          </p:cNvSpPr>
          <p:nvPr>
            <p:ph type="title"/>
          </p:nvPr>
        </p:nvSpPr>
        <p:spPr/>
        <p:txBody>
          <a:bodyPr/>
          <a:lstStyle/>
          <a:p>
            <a:pPr algn="ctr"/>
            <a:r>
              <a:rPr lang="pt-BR" dirty="0"/>
              <a:t>Resumo do filme</a:t>
            </a:r>
          </a:p>
        </p:txBody>
      </p:sp>
      <p:sp>
        <p:nvSpPr>
          <p:cNvPr id="3" name="Espaço Reservado para Conteúdo 2">
            <a:extLst>
              <a:ext uri="{FF2B5EF4-FFF2-40B4-BE49-F238E27FC236}">
                <a16:creationId xmlns:a16="http://schemas.microsoft.com/office/drawing/2014/main" id="{C5FC0393-7578-C4AF-4D76-AC9A9AC0951F}"/>
              </a:ext>
            </a:extLst>
          </p:cNvPr>
          <p:cNvSpPr>
            <a:spLocks noGrp="1"/>
          </p:cNvSpPr>
          <p:nvPr>
            <p:ph idx="1"/>
          </p:nvPr>
        </p:nvSpPr>
        <p:spPr/>
        <p:txBody>
          <a:bodyPr>
            <a:normAutofit fontScale="85000" lnSpcReduction="20000"/>
          </a:bodyPr>
          <a:lstStyle/>
          <a:p>
            <a:pPr marL="514350" lvl="0" indent="-514350">
              <a:buFont typeface="+mj-lt"/>
              <a:buAutoNum type="arabicPeriod"/>
            </a:pPr>
            <a:r>
              <a:rPr lang="pt-BR" sz="3000" dirty="0"/>
              <a:t>Jesus Cristo (JC) é fabricante de cruzes</a:t>
            </a:r>
          </a:p>
          <a:p>
            <a:pPr marL="514350" lvl="0" indent="-514350">
              <a:buFont typeface="+mj-lt"/>
              <a:buAutoNum type="arabicPeriod"/>
            </a:pPr>
            <a:r>
              <a:rPr lang="pt-BR" sz="3000" dirty="0"/>
              <a:t>J.C. é mostrado como fraco e sempre apegado a alguém:</a:t>
            </a:r>
          </a:p>
          <a:p>
            <a:pPr lvl="1"/>
            <a:r>
              <a:rPr lang="pt-BR" sz="3000" dirty="0"/>
              <a:t>mãe</a:t>
            </a:r>
          </a:p>
          <a:p>
            <a:pPr lvl="1"/>
            <a:r>
              <a:rPr lang="pt-BR" sz="3000" dirty="0"/>
              <a:t>Madalena</a:t>
            </a:r>
          </a:p>
          <a:p>
            <a:pPr lvl="1"/>
            <a:r>
              <a:rPr lang="pt-BR" sz="3000" dirty="0"/>
              <a:t>Deus</a:t>
            </a:r>
          </a:p>
          <a:p>
            <a:pPr marL="514350" lvl="0" indent="-514350">
              <a:buFont typeface="+mj-lt"/>
              <a:buAutoNum type="arabicPeriod"/>
            </a:pPr>
            <a:r>
              <a:rPr lang="pt-BR" sz="3000" dirty="0"/>
              <a:t>Na cruz, J.C. delira e em seus delírios:</a:t>
            </a:r>
          </a:p>
          <a:p>
            <a:pPr lvl="1"/>
            <a:r>
              <a:rPr lang="pt-BR" sz="3000" dirty="0"/>
              <a:t>casa com Maria Madalena, que morre</a:t>
            </a:r>
          </a:p>
          <a:p>
            <a:pPr lvl="1"/>
            <a:r>
              <a:rPr lang="pt-BR" sz="3000" dirty="0"/>
              <a:t>casa com Maria, irmã de Lázaro e tem vários filhos</a:t>
            </a:r>
          </a:p>
          <a:p>
            <a:pPr lvl="1"/>
            <a:r>
              <a:rPr lang="pt-BR" sz="3000" dirty="0"/>
              <a:t>desmente pregador, que pregava a história de J.C.</a:t>
            </a:r>
          </a:p>
          <a:p>
            <a:pPr lvl="1"/>
            <a:r>
              <a:rPr lang="pt-BR" sz="3000" dirty="0"/>
              <a:t>fica velho</a:t>
            </a:r>
          </a:p>
          <a:p>
            <a:pPr lvl="1"/>
            <a:r>
              <a:rPr lang="pt-BR" sz="3000" dirty="0"/>
              <a:t>encontra todos os apóstolos, todos velhos</a:t>
            </a:r>
          </a:p>
          <a:p>
            <a:pPr marL="514350" lvl="0" indent="-514350">
              <a:buFont typeface="+mj-lt"/>
              <a:buAutoNum type="arabicPeriod"/>
            </a:pPr>
            <a:r>
              <a:rPr lang="pt-BR" sz="3000" dirty="0"/>
              <a:t>J.C. volta do delírio e, na cruz, morre</a:t>
            </a:r>
          </a:p>
          <a:p>
            <a:pPr marL="0" indent="0" algn="just">
              <a:buNone/>
            </a:pPr>
            <a:endParaRPr lang="pt-BR" dirty="0"/>
          </a:p>
        </p:txBody>
      </p:sp>
    </p:spTree>
    <p:extLst>
      <p:ext uri="{BB962C8B-B14F-4D97-AF65-F5344CB8AC3E}">
        <p14:creationId xmlns:p14="http://schemas.microsoft.com/office/powerpoint/2010/main" val="188147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856DBD-12BB-8C05-54EA-27B58CC63267}"/>
              </a:ext>
            </a:extLst>
          </p:cNvPr>
          <p:cNvSpPr>
            <a:spLocks noGrp="1"/>
          </p:cNvSpPr>
          <p:nvPr>
            <p:ph type="title"/>
          </p:nvPr>
        </p:nvSpPr>
        <p:spPr/>
        <p:txBody>
          <a:bodyPr/>
          <a:lstStyle/>
          <a:p>
            <a:pPr algn="ctr"/>
            <a:r>
              <a:rPr lang="pt-BR" dirty="0"/>
              <a:t>Resumo do processo</a:t>
            </a:r>
          </a:p>
        </p:txBody>
      </p:sp>
      <p:sp>
        <p:nvSpPr>
          <p:cNvPr id="3" name="Espaço Reservado para Conteúdo 2">
            <a:extLst>
              <a:ext uri="{FF2B5EF4-FFF2-40B4-BE49-F238E27FC236}">
                <a16:creationId xmlns:a16="http://schemas.microsoft.com/office/drawing/2014/main" id="{BF450622-1EF0-B5EF-4F90-7DB2528DD457}"/>
              </a:ext>
            </a:extLst>
          </p:cNvPr>
          <p:cNvSpPr>
            <a:spLocks noGrp="1"/>
          </p:cNvSpPr>
          <p:nvPr>
            <p:ph idx="1"/>
          </p:nvPr>
        </p:nvSpPr>
        <p:spPr/>
        <p:txBody>
          <a:bodyPr>
            <a:normAutofit fontScale="92500" lnSpcReduction="10000"/>
          </a:bodyPr>
          <a:lstStyle/>
          <a:p>
            <a:pPr marL="0" indent="0" algn="just">
              <a:buNone/>
            </a:pPr>
            <a:r>
              <a:rPr lang="pt-BR" dirty="0"/>
              <a:t>No Chile, houve um ato administrativo em 14 de março de 1989, que proibia a exibição do filme. </a:t>
            </a:r>
          </a:p>
          <a:p>
            <a:pPr marL="514350" lvl="0" indent="-514350">
              <a:buFont typeface="+mj-lt"/>
              <a:buAutoNum type="arabicPeriod"/>
            </a:pPr>
            <a:r>
              <a:rPr lang="pt-BR" dirty="0"/>
              <a:t>esse ato, contestado judicialmente pela empresa distribuidora da película, foi julgado legal pelo tribunal, confirmando a proibição; </a:t>
            </a:r>
          </a:p>
          <a:p>
            <a:pPr marL="514350" lvl="0" indent="-514350">
              <a:buFont typeface="+mj-lt"/>
              <a:buAutoNum type="arabicPeriod"/>
            </a:pPr>
            <a:r>
              <a:rPr lang="pt-BR" dirty="0"/>
              <a:t>em novembro de 1996, um novo pedido de autorização para exibir o filme é protocolado, e o Conselho, por maioria de votos, libera-o para maiores de 18 anos</a:t>
            </a:r>
          </a:p>
          <a:p>
            <a:pPr marL="514350" lvl="0" indent="-514350">
              <a:buFont typeface="+mj-lt"/>
              <a:buAutoNum type="arabicPeriod"/>
            </a:pPr>
            <a:r>
              <a:rPr lang="pt-BR" dirty="0"/>
              <a:t>na justiça, decisão foi considerada ilegal porque</a:t>
            </a:r>
          </a:p>
          <a:p>
            <a:pPr lvl="1"/>
            <a:r>
              <a:rPr lang="pt-BR" dirty="0"/>
              <a:t>o Conselho não tem poderes para rever resoluções administrativas aprovadas e com validade confirmada pelo judiciário</a:t>
            </a:r>
          </a:p>
          <a:p>
            <a:pPr lvl="1"/>
            <a:r>
              <a:rPr lang="pt-BR" dirty="0"/>
              <a:t>o filme fere o direito à honra: na interpretação do tribunal, a imagem de Cristo é deformada.</a:t>
            </a:r>
          </a:p>
          <a:p>
            <a:pPr lvl="0"/>
            <a:endParaRPr lang="pt-BR" dirty="0"/>
          </a:p>
          <a:p>
            <a:pPr marL="0" indent="0" algn="just">
              <a:buNone/>
            </a:pPr>
            <a:endParaRPr lang="pt-BR" dirty="0"/>
          </a:p>
        </p:txBody>
      </p:sp>
    </p:spTree>
    <p:extLst>
      <p:ext uri="{BB962C8B-B14F-4D97-AF65-F5344CB8AC3E}">
        <p14:creationId xmlns:p14="http://schemas.microsoft.com/office/powerpoint/2010/main" val="18947092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4394E8-767D-245D-BBCB-E9E136298092}"/>
              </a:ext>
            </a:extLst>
          </p:cNvPr>
          <p:cNvSpPr>
            <a:spLocks noGrp="1"/>
          </p:cNvSpPr>
          <p:nvPr>
            <p:ph type="title"/>
          </p:nvPr>
        </p:nvSpPr>
        <p:spPr/>
        <p:txBody>
          <a:bodyPr/>
          <a:lstStyle/>
          <a:p>
            <a:pPr algn="ctr"/>
            <a:r>
              <a:rPr lang="pt-BR" b="1" dirty="0"/>
              <a:t>Dispositivos referidos</a:t>
            </a:r>
          </a:p>
        </p:txBody>
      </p:sp>
      <p:sp>
        <p:nvSpPr>
          <p:cNvPr id="3" name="Espaço Reservado para Conteúdo 2">
            <a:extLst>
              <a:ext uri="{FF2B5EF4-FFF2-40B4-BE49-F238E27FC236}">
                <a16:creationId xmlns:a16="http://schemas.microsoft.com/office/drawing/2014/main" id="{6238DB4B-7443-1B66-305F-BD138C8C74EB}"/>
              </a:ext>
            </a:extLst>
          </p:cNvPr>
          <p:cNvSpPr>
            <a:spLocks noGrp="1"/>
          </p:cNvSpPr>
          <p:nvPr>
            <p:ph idx="1"/>
          </p:nvPr>
        </p:nvSpPr>
        <p:spPr/>
        <p:txBody>
          <a:bodyPr/>
          <a:lstStyle/>
          <a:p>
            <a:pPr marL="0" indent="0" algn="just">
              <a:buNone/>
            </a:pPr>
            <a:r>
              <a:rPr lang="pt-BR" b="1" dirty="0"/>
              <a:t>SIGNIFICADO DO ART. 12 (LIBERDADE DE CONSCIÊNCIA E DE RELIGIÃO)</a:t>
            </a:r>
            <a:endParaRPr lang="pt-BR" dirty="0"/>
          </a:p>
          <a:p>
            <a:pPr lvl="0"/>
            <a:r>
              <a:rPr lang="pt-BR" dirty="0"/>
              <a:t>direito de ter ou não ter uma religião</a:t>
            </a:r>
          </a:p>
          <a:p>
            <a:pPr lvl="0"/>
            <a:r>
              <a:rPr lang="pt-BR" dirty="0"/>
              <a:t>direito de trocar de religião</a:t>
            </a:r>
          </a:p>
          <a:p>
            <a:pPr lvl="0"/>
            <a:r>
              <a:rPr lang="pt-BR" dirty="0"/>
              <a:t>direito de professar uma religião</a:t>
            </a:r>
          </a:p>
          <a:p>
            <a:pPr lvl="0"/>
            <a:r>
              <a:rPr lang="pt-BR" dirty="0"/>
              <a:t>direito de se conduzir nos termos de uma religião</a:t>
            </a:r>
          </a:p>
          <a:p>
            <a:pPr marL="0" indent="0" algn="just">
              <a:buNone/>
            </a:pPr>
            <a:r>
              <a:rPr lang="pt-BR" b="1" dirty="0"/>
              <a:t>Justificativa apresentada: </a:t>
            </a:r>
            <a:r>
              <a:rPr lang="pt-BR" dirty="0"/>
              <a:t>por não ter acesso ao filme proibido, os cidadãos ficaram privados de elementos de juízo necessários para formar uma opinião ou questionar uma religião.</a:t>
            </a:r>
          </a:p>
          <a:p>
            <a:pPr marL="0" indent="0" algn="just">
              <a:buNone/>
            </a:pPr>
            <a:endParaRPr lang="pt-BR" b="1" dirty="0"/>
          </a:p>
        </p:txBody>
      </p:sp>
    </p:spTree>
    <p:extLst>
      <p:ext uri="{BB962C8B-B14F-4D97-AF65-F5344CB8AC3E}">
        <p14:creationId xmlns:p14="http://schemas.microsoft.com/office/powerpoint/2010/main" val="28724125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FF5645-5CE9-9A77-38DE-FF39E3A39C0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239A925-7452-0870-A42E-0E8AACD50428}"/>
              </a:ext>
            </a:extLst>
          </p:cNvPr>
          <p:cNvSpPr>
            <a:spLocks noGrp="1"/>
          </p:cNvSpPr>
          <p:nvPr>
            <p:ph idx="1"/>
          </p:nvPr>
        </p:nvSpPr>
        <p:spPr/>
        <p:txBody>
          <a:bodyPr/>
          <a:lstStyle/>
          <a:p>
            <a:pPr marL="0" indent="0" algn="just">
              <a:buNone/>
            </a:pPr>
            <a:r>
              <a:rPr lang="pt-BR" b="1" dirty="0"/>
              <a:t>SIGNIFICADO DO ART. 13 (LIBERDADE DE PENSAMENTO E EXPRESSÃO)</a:t>
            </a:r>
            <a:endParaRPr lang="pt-BR" dirty="0"/>
          </a:p>
          <a:p>
            <a:pPr marL="0" indent="0" algn="just">
              <a:buNone/>
            </a:pPr>
            <a:r>
              <a:rPr lang="pt-BR" dirty="0"/>
              <a:t>A liberdade de expressão tem duas dimensões:</a:t>
            </a:r>
          </a:p>
          <a:p>
            <a:pPr marL="514350" indent="-514350" algn="just">
              <a:buFont typeface="+mj-lt"/>
              <a:buAutoNum type="arabicPeriod"/>
            </a:pPr>
            <a:r>
              <a:rPr lang="pt-BR" dirty="0"/>
              <a:t>liberdade de expressão do indivíduo (dimensão individual). Direito individual de se manifestar seu próprio pensamento</a:t>
            </a:r>
          </a:p>
          <a:p>
            <a:pPr marL="514350" indent="-514350" algn="just">
              <a:buFont typeface="+mj-lt"/>
              <a:buAutoNum type="arabicPeriod"/>
            </a:pPr>
            <a:endParaRPr lang="pt-BR" dirty="0"/>
          </a:p>
          <a:p>
            <a:pPr marL="514350" indent="-514350" algn="just">
              <a:buFont typeface="+mj-lt"/>
              <a:buAutoNum type="arabicPeriod"/>
            </a:pPr>
            <a:r>
              <a:rPr lang="pt-BR" dirty="0"/>
              <a:t>liberdade de buscar e receber informação, para que possa, se for o caso, mudar de religião (dimensão social). Direito coletivo de receber informação.</a:t>
            </a:r>
          </a:p>
          <a:p>
            <a:pPr marL="0" indent="0">
              <a:buNone/>
            </a:pPr>
            <a:endParaRPr lang="pt-BR" dirty="0"/>
          </a:p>
        </p:txBody>
      </p:sp>
    </p:spTree>
    <p:extLst>
      <p:ext uri="{BB962C8B-B14F-4D97-AF65-F5344CB8AC3E}">
        <p14:creationId xmlns:p14="http://schemas.microsoft.com/office/powerpoint/2010/main" val="989481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9B5FD7-D256-7D5C-9553-82745DAB5D2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7A24669-BC26-ECD6-5E8B-19BB95667510}"/>
              </a:ext>
            </a:extLst>
          </p:cNvPr>
          <p:cNvSpPr>
            <a:spLocks noGrp="1"/>
          </p:cNvSpPr>
          <p:nvPr>
            <p:ph idx="1"/>
          </p:nvPr>
        </p:nvSpPr>
        <p:spPr/>
        <p:txBody>
          <a:bodyPr/>
          <a:lstStyle/>
          <a:p>
            <a:pPr marL="0" indent="0" algn="ctr">
              <a:buNone/>
            </a:pPr>
            <a:r>
              <a:rPr lang="pt-BR" b="1" dirty="0"/>
              <a:t>DEFESA DO CHILE</a:t>
            </a:r>
            <a:endParaRPr lang="pt-BR" dirty="0"/>
          </a:p>
          <a:p>
            <a:r>
              <a:rPr lang="pt-BR" dirty="0"/>
              <a:t>Foi apresentado projeto de reforma da constituição com o objetivo de modificar a norma de direito interno que compromete as obrigações internacionais</a:t>
            </a:r>
          </a:p>
          <a:p>
            <a:r>
              <a:rPr lang="pt-BR" dirty="0"/>
              <a:t>O direito de ter, trocar, professar e divulgar suas religiões ou crenças não foi afetado pela proibição do filme</a:t>
            </a:r>
          </a:p>
        </p:txBody>
      </p:sp>
    </p:spTree>
    <p:extLst>
      <p:ext uri="{BB962C8B-B14F-4D97-AF65-F5344CB8AC3E}">
        <p14:creationId xmlns:p14="http://schemas.microsoft.com/office/powerpoint/2010/main" val="767298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BE193-1A53-DB5F-66DC-D2316D01BDD3}"/>
              </a:ext>
            </a:extLst>
          </p:cNvPr>
          <p:cNvSpPr>
            <a:spLocks noGrp="1"/>
          </p:cNvSpPr>
          <p:nvPr>
            <p:ph type="title"/>
          </p:nvPr>
        </p:nvSpPr>
        <p:spPr/>
        <p:txBody>
          <a:bodyPr/>
          <a:lstStyle/>
          <a:p>
            <a:pPr algn="ctr"/>
            <a:r>
              <a:rPr lang="pt-PT" b="1" u="sng" dirty="0"/>
              <a:t>Fenomenológica</a:t>
            </a:r>
            <a:endParaRPr lang="pt-BR" dirty="0"/>
          </a:p>
        </p:txBody>
      </p:sp>
      <p:sp>
        <p:nvSpPr>
          <p:cNvPr id="3" name="Espaço Reservado para Conteúdo 2">
            <a:extLst>
              <a:ext uri="{FF2B5EF4-FFF2-40B4-BE49-F238E27FC236}">
                <a16:creationId xmlns:a16="http://schemas.microsoft.com/office/drawing/2014/main" id="{B4A55602-38A1-DBE7-9D9D-3A3CFE85B256}"/>
              </a:ext>
            </a:extLst>
          </p:cNvPr>
          <p:cNvSpPr>
            <a:spLocks noGrp="1"/>
          </p:cNvSpPr>
          <p:nvPr>
            <p:ph idx="1"/>
          </p:nvPr>
        </p:nvSpPr>
        <p:spPr/>
        <p:txBody>
          <a:bodyPr/>
          <a:lstStyle/>
          <a:p>
            <a:r>
              <a:rPr lang="pt-PT" dirty="0"/>
              <a:t>reconhecimento de um poder controlador sobre-humano (Deus ou deuses), a que se obedece e se adora</a:t>
            </a:r>
            <a:endParaRPr lang="pt-BR" dirty="0"/>
          </a:p>
          <a:p>
            <a:pPr marL="0" indent="0" algn="just">
              <a:buNone/>
            </a:pPr>
            <a:endParaRPr lang="pt-BR" dirty="0"/>
          </a:p>
        </p:txBody>
      </p:sp>
    </p:spTree>
    <p:extLst>
      <p:ext uri="{BB962C8B-B14F-4D97-AF65-F5344CB8AC3E}">
        <p14:creationId xmlns:p14="http://schemas.microsoft.com/office/powerpoint/2010/main" val="29390662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B7D8D0-3325-47ED-A394-50CAABC7FBC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FA29FF5-7506-9921-F6A5-B67A22F2FB90}"/>
              </a:ext>
            </a:extLst>
          </p:cNvPr>
          <p:cNvSpPr>
            <a:spLocks noGrp="1"/>
          </p:cNvSpPr>
          <p:nvPr>
            <p:ph idx="1"/>
          </p:nvPr>
        </p:nvSpPr>
        <p:spPr/>
        <p:txBody>
          <a:bodyPr/>
          <a:lstStyle/>
          <a:p>
            <a:pPr marL="0" indent="0" algn="ctr">
              <a:buNone/>
            </a:pPr>
            <a:r>
              <a:rPr lang="pt-BR" b="1" i="1" dirty="0"/>
              <a:t>JULGAMENTO DA </a:t>
            </a:r>
            <a:r>
              <a:rPr lang="pt-BR" b="1" i="1" dirty="0" err="1"/>
              <a:t>CtIDH</a:t>
            </a:r>
            <a:endParaRPr lang="pt-BR" dirty="0"/>
          </a:p>
          <a:p>
            <a:pPr lvl="0" algn="just"/>
            <a:r>
              <a:rPr lang="pt-BR" dirty="0"/>
              <a:t>art. 12: liberdade de consciência e de religião: não violado. </a:t>
            </a:r>
          </a:p>
          <a:p>
            <a:pPr lvl="0"/>
            <a:r>
              <a:rPr lang="pt-BR" dirty="0"/>
              <a:t>art. 13: liberdade de pensamento e expressão: violado</a:t>
            </a:r>
          </a:p>
          <a:p>
            <a:pPr marL="0" lvl="0" indent="0">
              <a:buNone/>
            </a:pPr>
            <a:endParaRPr lang="pt-BR" dirty="0"/>
          </a:p>
        </p:txBody>
      </p:sp>
    </p:spTree>
    <p:extLst>
      <p:ext uri="{BB962C8B-B14F-4D97-AF65-F5344CB8AC3E}">
        <p14:creationId xmlns:p14="http://schemas.microsoft.com/office/powerpoint/2010/main" val="4687577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DD8ED-8058-5D8D-FC46-2733743240F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A4B785B-A272-FD5D-F495-A0F417C3F901}"/>
              </a:ext>
            </a:extLst>
          </p:cNvPr>
          <p:cNvSpPr>
            <a:spLocks noGrp="1"/>
          </p:cNvSpPr>
          <p:nvPr>
            <p:ph idx="1"/>
          </p:nvPr>
        </p:nvSpPr>
        <p:spPr/>
        <p:txBody>
          <a:bodyPr>
            <a:normAutofit fontScale="92500" lnSpcReduction="10000"/>
          </a:bodyPr>
          <a:lstStyle/>
          <a:p>
            <a:pPr marL="0" indent="0" algn="ctr">
              <a:buNone/>
            </a:pPr>
            <a:r>
              <a:rPr lang="pt-BR" b="1" dirty="0"/>
              <a:t>JULGAMENTO FINAL</a:t>
            </a:r>
            <a:endParaRPr lang="pt-BR" dirty="0"/>
          </a:p>
          <a:p>
            <a:pPr marL="514350" lvl="0" indent="-514350" algn="just">
              <a:buFont typeface="+mj-lt"/>
              <a:buAutoNum type="arabicPeriod"/>
            </a:pPr>
            <a:r>
              <a:rPr lang="pt-BR" dirty="0"/>
              <a:t>o Estado descumpriu os deveres gerais dos artigos 1.1 (respeitar os direitos e liberdades reconhecidos na Convenção) e art. 2 (adaptar a legislação nacional à legislação internacional) </a:t>
            </a:r>
          </a:p>
          <a:p>
            <a:pPr marL="514350" lvl="0" indent="-514350" algn="just">
              <a:buFont typeface="+mj-lt"/>
              <a:buAutoNum type="arabicPeriod"/>
            </a:pPr>
            <a:r>
              <a:rPr lang="pt-BR" dirty="0"/>
              <a:t>o Estado deve modificar seu ordenamento jurídico interno, a fim de suprimir a censura prévia</a:t>
            </a:r>
          </a:p>
          <a:p>
            <a:pPr marL="514350" indent="-514350">
              <a:buFont typeface="+mj-lt"/>
              <a:buAutoNum type="arabicPeriod"/>
            </a:pPr>
            <a:r>
              <a:rPr lang="pt-BR" dirty="0"/>
              <a:t>A justiça chilena </a:t>
            </a:r>
          </a:p>
          <a:p>
            <a:pPr lvl="1"/>
            <a:r>
              <a:rPr lang="pt-BR" sz="2600" dirty="0"/>
              <a:t>ignora norma internacional e não a aplica;</a:t>
            </a:r>
          </a:p>
          <a:p>
            <a:pPr lvl="1"/>
            <a:r>
              <a:rPr lang="pt-BR" sz="2600" dirty="0"/>
              <a:t>confunde honra com liberdade de crer;</a:t>
            </a:r>
          </a:p>
          <a:p>
            <a:pPr lvl="1"/>
            <a:r>
              <a:rPr lang="pt-BR" sz="2600" dirty="0"/>
              <a:t>ignora que não há necessidade de reforma da constituição para acabar com </a:t>
            </a:r>
            <a:r>
              <a:rPr lang="pt-BR" dirty="0"/>
              <a:t>a censura</a:t>
            </a:r>
          </a:p>
          <a:p>
            <a:pPr marL="0" indent="0">
              <a:buNone/>
            </a:pPr>
            <a:endParaRPr lang="pt-BR" dirty="0"/>
          </a:p>
        </p:txBody>
      </p:sp>
    </p:spTree>
    <p:extLst>
      <p:ext uri="{BB962C8B-B14F-4D97-AF65-F5344CB8AC3E}">
        <p14:creationId xmlns:p14="http://schemas.microsoft.com/office/powerpoint/2010/main" val="34826376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1D423-2586-5C2D-F11B-2C9C3F4E2E42}"/>
              </a:ext>
            </a:extLst>
          </p:cNvPr>
          <p:cNvSpPr>
            <a:spLocks noGrp="1"/>
          </p:cNvSpPr>
          <p:nvPr>
            <p:ph type="title"/>
          </p:nvPr>
        </p:nvSpPr>
        <p:spPr/>
        <p:txBody>
          <a:bodyPr/>
          <a:lstStyle/>
          <a:p>
            <a:pPr algn="ctr"/>
            <a:r>
              <a:rPr lang="pt-BR" b="1" dirty="0"/>
              <a:t>Síntese do caso</a:t>
            </a:r>
          </a:p>
        </p:txBody>
      </p:sp>
      <p:sp>
        <p:nvSpPr>
          <p:cNvPr id="3" name="Espaço Reservado para Conteúdo 2">
            <a:extLst>
              <a:ext uri="{FF2B5EF4-FFF2-40B4-BE49-F238E27FC236}">
                <a16:creationId xmlns:a16="http://schemas.microsoft.com/office/drawing/2014/main" id="{43E877AB-F094-0DC3-4A9D-57595DD08154}"/>
              </a:ext>
            </a:extLst>
          </p:cNvPr>
          <p:cNvSpPr>
            <a:spLocks noGrp="1"/>
          </p:cNvSpPr>
          <p:nvPr>
            <p:ph idx="1"/>
          </p:nvPr>
        </p:nvSpPr>
        <p:spPr/>
        <p:txBody>
          <a:bodyPr>
            <a:normAutofit lnSpcReduction="10000"/>
          </a:bodyPr>
          <a:lstStyle/>
          <a:p>
            <a:pPr marL="514350" lvl="0" indent="-514350" algn="just">
              <a:buFont typeface="+mj-lt"/>
              <a:buAutoNum type="arabicPeriod"/>
            </a:pPr>
            <a:r>
              <a:rPr lang="pt-BR" dirty="0"/>
              <a:t>qualquer dos poderes pode comprometer a responsabilidade do Estado no plano internacional</a:t>
            </a:r>
          </a:p>
          <a:p>
            <a:pPr marL="514350" lvl="0" indent="-514350" algn="just">
              <a:buFont typeface="+mj-lt"/>
              <a:buAutoNum type="arabicPeriod"/>
            </a:pPr>
            <a:r>
              <a:rPr lang="pt-BR" dirty="0"/>
              <a:t>liberdade de expressão vs. direito à honra. Corte chilena opta pela honra. </a:t>
            </a:r>
          </a:p>
          <a:p>
            <a:pPr marL="514350" lvl="0" indent="-514350" algn="just">
              <a:buFont typeface="+mj-lt"/>
              <a:buAutoNum type="arabicPeriod"/>
            </a:pPr>
            <a:r>
              <a:rPr lang="pt-BR" dirty="0"/>
              <a:t>na </a:t>
            </a:r>
            <a:r>
              <a:rPr lang="pt-BR" dirty="0" err="1"/>
              <a:t>CtIDH</a:t>
            </a:r>
            <a:r>
              <a:rPr lang="pt-BR" dirty="0"/>
              <a:t>, verifica-se que havia um conflito entre o executivo e o judiciário chilenos nessa questão: o executivo era favorável à liberação do filme. O próprio Conselho já havia se manifestado nesse sentido. Já o judiciário preferiu defender a honra e os valores da nação. De certa forma, nesse caso, a </a:t>
            </a:r>
            <a:r>
              <a:rPr lang="pt-BR" dirty="0" err="1"/>
              <a:t>CtIDH</a:t>
            </a:r>
            <a:r>
              <a:rPr lang="pt-BR" dirty="0"/>
              <a:t> foi instrumentalizada pelo executivo para forçá-lo a fazer o que já pretendia fazer, mas foi impedido de fazê-lo pelo judiciário</a:t>
            </a:r>
          </a:p>
          <a:p>
            <a:pPr marL="0" indent="0">
              <a:buNone/>
            </a:pPr>
            <a:endParaRPr lang="pt-BR" dirty="0"/>
          </a:p>
        </p:txBody>
      </p:sp>
    </p:spTree>
    <p:extLst>
      <p:ext uri="{BB962C8B-B14F-4D97-AF65-F5344CB8AC3E}">
        <p14:creationId xmlns:p14="http://schemas.microsoft.com/office/powerpoint/2010/main" val="14822908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636EA-1967-6F6D-73AA-E67186844FA7}"/>
              </a:ext>
            </a:extLst>
          </p:cNvPr>
          <p:cNvSpPr>
            <a:spLocks noGrp="1"/>
          </p:cNvSpPr>
          <p:nvPr>
            <p:ph type="title"/>
          </p:nvPr>
        </p:nvSpPr>
        <p:spPr/>
        <p:txBody>
          <a:bodyPr/>
          <a:lstStyle/>
          <a:p>
            <a:pPr algn="ctr"/>
            <a:r>
              <a:rPr lang="pt-BR" b="1" dirty="0"/>
              <a:t>Crucifixo em escolas públicas na Baviera (1983)</a:t>
            </a:r>
            <a:endParaRPr lang="pt-BR" dirty="0"/>
          </a:p>
        </p:txBody>
      </p:sp>
      <p:sp>
        <p:nvSpPr>
          <p:cNvPr id="3" name="Espaço Reservado para Conteúdo 2">
            <a:extLst>
              <a:ext uri="{FF2B5EF4-FFF2-40B4-BE49-F238E27FC236}">
                <a16:creationId xmlns:a16="http://schemas.microsoft.com/office/drawing/2014/main" id="{DAA70B2F-0887-E8F3-A3F4-72EC07D5ACA1}"/>
              </a:ext>
            </a:extLst>
          </p:cNvPr>
          <p:cNvSpPr>
            <a:spLocks noGrp="1"/>
          </p:cNvSpPr>
          <p:nvPr>
            <p:ph idx="1"/>
          </p:nvPr>
        </p:nvSpPr>
        <p:spPr/>
        <p:txBody>
          <a:bodyPr/>
          <a:lstStyle/>
          <a:p>
            <a:pPr marL="0" indent="0" algn="ctr">
              <a:buNone/>
            </a:pPr>
            <a:r>
              <a:rPr lang="pt-BR" b="1" i="1" dirty="0"/>
              <a:t>Legislação contestada</a:t>
            </a:r>
            <a:endParaRPr lang="pt-BR" dirty="0"/>
          </a:p>
          <a:p>
            <a:pPr marL="0" indent="0" algn="just">
              <a:buNone/>
            </a:pPr>
            <a:r>
              <a:rPr lang="pt-BR" dirty="0"/>
              <a:t>“A escola apoia os pais ou responsáveis na educação religiosa dos filhos. Preces, serviços religiosos e orações em estabelecimentos de ensino são possibilidades desse apoio. Em cada sala de aula uma cruz deverá ser colocada. Professores e alunos são obrigados a respeitar os sentimentos religiosos de todos. (VSO, 1983)”</a:t>
            </a:r>
          </a:p>
          <a:p>
            <a:pPr marL="0" indent="0">
              <a:buNone/>
            </a:pPr>
            <a:endParaRPr lang="pt-BR" dirty="0"/>
          </a:p>
        </p:txBody>
      </p:sp>
    </p:spTree>
    <p:extLst>
      <p:ext uri="{BB962C8B-B14F-4D97-AF65-F5344CB8AC3E}">
        <p14:creationId xmlns:p14="http://schemas.microsoft.com/office/powerpoint/2010/main" val="27763646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ED403-9A8B-BB15-2878-B5507D6F4C9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2B1CCA2-0E10-3E6F-FB9C-7BD7879D836F}"/>
              </a:ext>
            </a:extLst>
          </p:cNvPr>
          <p:cNvSpPr>
            <a:spLocks noGrp="1"/>
          </p:cNvSpPr>
          <p:nvPr>
            <p:ph idx="1"/>
          </p:nvPr>
        </p:nvSpPr>
        <p:spPr/>
        <p:txBody>
          <a:bodyPr/>
          <a:lstStyle/>
          <a:p>
            <a:pPr algn="just"/>
            <a:r>
              <a:rPr lang="pt-BR" sz="3200" b="1" i="1" dirty="0"/>
              <a:t>Autores da ação</a:t>
            </a:r>
            <a:r>
              <a:rPr lang="pt-BR" sz="3200" dirty="0"/>
              <a:t>: pais de alunos que se orientavam pela antroposofia </a:t>
            </a:r>
          </a:p>
          <a:p>
            <a:pPr algn="just"/>
            <a:r>
              <a:rPr lang="pt-BR" sz="3200" b="1" i="1" dirty="0"/>
              <a:t>Argumento apresentado</a:t>
            </a:r>
            <a:r>
              <a:rPr lang="pt-BR" sz="3200" dirty="0"/>
              <a:t>: o crucifixo, sobretudo por exibir ‘um corpo humano moribundo’, exerceria sobre seus filhos uma influência contrária aos princípios que orientavam aquela família.</a:t>
            </a:r>
          </a:p>
          <a:p>
            <a:pPr marL="0" indent="0" algn="just">
              <a:buNone/>
            </a:pPr>
            <a:endParaRPr lang="pt-BR" dirty="0"/>
          </a:p>
        </p:txBody>
      </p:sp>
    </p:spTree>
    <p:extLst>
      <p:ext uri="{BB962C8B-B14F-4D97-AF65-F5344CB8AC3E}">
        <p14:creationId xmlns:p14="http://schemas.microsoft.com/office/powerpoint/2010/main" val="39434935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98FF1-413E-9D20-FA8D-8901F8D7ECE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8C00E00-4F25-41C7-B72A-662855FE970C}"/>
              </a:ext>
            </a:extLst>
          </p:cNvPr>
          <p:cNvSpPr>
            <a:spLocks noGrp="1"/>
          </p:cNvSpPr>
          <p:nvPr>
            <p:ph idx="1"/>
          </p:nvPr>
        </p:nvSpPr>
        <p:spPr/>
        <p:txBody>
          <a:bodyPr/>
          <a:lstStyle/>
          <a:p>
            <a:pPr marL="0" indent="0" algn="ctr">
              <a:buNone/>
            </a:pPr>
            <a:r>
              <a:rPr lang="pt-BR" b="1" i="1" dirty="0"/>
              <a:t>Decisão da corte constitucional alemã</a:t>
            </a:r>
            <a:endParaRPr lang="pt-BR" dirty="0"/>
          </a:p>
          <a:p>
            <a:pPr marL="0" indent="0">
              <a:buNone/>
            </a:pPr>
            <a:r>
              <a:rPr lang="pt-BR" dirty="0"/>
              <a:t>A lei estadual violava dois princípios:</a:t>
            </a:r>
          </a:p>
          <a:p>
            <a:pPr lvl="0"/>
            <a:r>
              <a:rPr lang="pt-BR" dirty="0"/>
              <a:t>a liberdade de crença</a:t>
            </a:r>
          </a:p>
          <a:p>
            <a:pPr lvl="0"/>
            <a:r>
              <a:rPr lang="pt-BR" dirty="0"/>
              <a:t>o direito dos pais de educar os próprios filhos</a:t>
            </a:r>
          </a:p>
          <a:p>
            <a:pPr marL="0" indent="0" algn="just">
              <a:buNone/>
            </a:pPr>
            <a:endParaRPr lang="pt-BR" dirty="0"/>
          </a:p>
        </p:txBody>
      </p:sp>
    </p:spTree>
    <p:extLst>
      <p:ext uri="{BB962C8B-B14F-4D97-AF65-F5344CB8AC3E}">
        <p14:creationId xmlns:p14="http://schemas.microsoft.com/office/powerpoint/2010/main" val="4171243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7AC471-F0A5-E331-7E84-29BF2E82715C}"/>
              </a:ext>
            </a:extLst>
          </p:cNvPr>
          <p:cNvSpPr>
            <a:spLocks noGrp="1"/>
          </p:cNvSpPr>
          <p:nvPr>
            <p:ph type="title"/>
          </p:nvPr>
        </p:nvSpPr>
        <p:spPr/>
        <p:txBody>
          <a:bodyPr/>
          <a:lstStyle/>
          <a:p>
            <a:pPr algn="ctr"/>
            <a:r>
              <a:rPr lang="pt-BR" b="1" dirty="0"/>
              <a:t>Justificativa</a:t>
            </a:r>
            <a:endParaRPr lang="pt-BR" dirty="0"/>
          </a:p>
        </p:txBody>
      </p:sp>
      <p:sp>
        <p:nvSpPr>
          <p:cNvPr id="3" name="Espaço Reservado para Conteúdo 2">
            <a:extLst>
              <a:ext uri="{FF2B5EF4-FFF2-40B4-BE49-F238E27FC236}">
                <a16:creationId xmlns:a16="http://schemas.microsoft.com/office/drawing/2014/main" id="{15598E7C-2574-4941-9BD7-F7B7B0FBB58D}"/>
              </a:ext>
            </a:extLst>
          </p:cNvPr>
          <p:cNvSpPr>
            <a:spLocks noGrp="1"/>
          </p:cNvSpPr>
          <p:nvPr>
            <p:ph idx="1"/>
          </p:nvPr>
        </p:nvSpPr>
        <p:spPr/>
        <p:txBody>
          <a:bodyPr>
            <a:noAutofit/>
          </a:bodyPr>
          <a:lstStyle/>
          <a:p>
            <a:pPr marL="457200" indent="-457200" algn="just">
              <a:buFont typeface="+mj-lt"/>
              <a:buAutoNum type="arabicPeriod"/>
            </a:pPr>
            <a:r>
              <a:rPr lang="pt-BR" sz="2400" dirty="0"/>
              <a:t>O crucifixo em sala de aula representa o símbolo da cristandade e de uma certeza religiosa: de um lado, a da salvação da humanidade, com o sacrifício de Cristo; de outro, a vitória desse mesmo Cristo sobre o diabo e sobre a morte. Sofrimento e triunfo representados numa única imagem. </a:t>
            </a:r>
          </a:p>
          <a:p>
            <a:pPr marL="457200" indent="-457200" algn="just">
              <a:buFont typeface="+mj-lt"/>
              <a:buAutoNum type="arabicPeriod"/>
            </a:pPr>
            <a:r>
              <a:rPr lang="pt-BR" sz="2400" dirty="0"/>
              <a:t>Se, de um lado, numa sociedade democrática e tolerante, todos os indivíduos estão diariamente expostos a símbolos religiosos, e a cruz na sala de aula seria apenas mais um símbolo, de outro lado, apesar dessa constante exposição, há sempre, no espaço público, a possibilidade de afastar-se desses símbolos.</a:t>
            </a:r>
          </a:p>
          <a:p>
            <a:pPr marL="457200" indent="-457200" algn="just">
              <a:buFont typeface="+mj-lt"/>
              <a:buAutoNum type="arabicPeriod"/>
            </a:pPr>
            <a:r>
              <a:rPr lang="pt-BR" sz="2400" dirty="0"/>
              <a:t> Isso, contudo, não ocorre numa sala de aula de frequência obrigatória, decorada com crucifixo permanentemente pregado numa parede. Nessas circunstâncias, os alunos seriam forçosamente educados sob o signo da cruz, o que violaria a liberdade de crença. </a:t>
            </a:r>
            <a:endParaRPr lang="pt-BR" sz="2400" b="1" dirty="0"/>
          </a:p>
        </p:txBody>
      </p:sp>
    </p:spTree>
    <p:extLst>
      <p:ext uri="{BB962C8B-B14F-4D97-AF65-F5344CB8AC3E}">
        <p14:creationId xmlns:p14="http://schemas.microsoft.com/office/powerpoint/2010/main" val="25697455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835D65-4214-3119-2042-3E9093B1341A}"/>
              </a:ext>
            </a:extLst>
          </p:cNvPr>
          <p:cNvSpPr>
            <a:spLocks noGrp="1"/>
          </p:cNvSpPr>
          <p:nvPr>
            <p:ph type="title"/>
          </p:nvPr>
        </p:nvSpPr>
        <p:spPr/>
        <p:txBody>
          <a:bodyPr/>
          <a:lstStyle/>
          <a:p>
            <a:pPr algn="ctr"/>
            <a:r>
              <a:rPr lang="pt-BR" b="1" dirty="0"/>
              <a:t>O caso </a:t>
            </a:r>
            <a:r>
              <a:rPr lang="pt-BR" b="1" dirty="0" err="1"/>
              <a:t>Lautsi</a:t>
            </a:r>
            <a:r>
              <a:rPr lang="pt-BR" b="1" dirty="0"/>
              <a:t> v. Itália (2011)</a:t>
            </a:r>
            <a:endParaRPr lang="pt-BR" dirty="0"/>
          </a:p>
        </p:txBody>
      </p:sp>
      <p:sp>
        <p:nvSpPr>
          <p:cNvPr id="3" name="Espaço Reservado para Conteúdo 2">
            <a:extLst>
              <a:ext uri="{FF2B5EF4-FFF2-40B4-BE49-F238E27FC236}">
                <a16:creationId xmlns:a16="http://schemas.microsoft.com/office/drawing/2014/main" id="{5C91785B-A1E7-E403-73E6-F1457669624B}"/>
              </a:ext>
            </a:extLst>
          </p:cNvPr>
          <p:cNvSpPr>
            <a:spLocks noGrp="1"/>
          </p:cNvSpPr>
          <p:nvPr>
            <p:ph idx="1"/>
          </p:nvPr>
        </p:nvSpPr>
        <p:spPr/>
        <p:txBody>
          <a:bodyPr>
            <a:normAutofit lnSpcReduction="10000"/>
          </a:bodyPr>
          <a:lstStyle/>
          <a:p>
            <a:pPr marL="514350" indent="-514350">
              <a:buFont typeface="+mj-lt"/>
              <a:buAutoNum type="arabicPeriod"/>
            </a:pPr>
            <a:r>
              <a:rPr lang="pt-BR" b="1" i="1" dirty="0"/>
              <a:t>Legislação contestada</a:t>
            </a:r>
            <a:r>
              <a:rPr lang="pt-BR" dirty="0"/>
              <a:t>: lei italiana que determina a colocação de crucifixos em todas as salas de aula das escolas públicas da Itália </a:t>
            </a:r>
          </a:p>
          <a:p>
            <a:pPr marL="514350" indent="-514350">
              <a:buFont typeface="+mj-lt"/>
              <a:buAutoNum type="arabicPeriod"/>
            </a:pPr>
            <a:r>
              <a:rPr lang="pt-BR" b="1" i="1" dirty="0"/>
              <a:t>Autores da ação</a:t>
            </a:r>
            <a:r>
              <a:rPr lang="pt-BR" dirty="0"/>
              <a:t>: mãe de aluno, que solicitou a retirada dos crucifixos das salas de aula</a:t>
            </a:r>
          </a:p>
          <a:p>
            <a:pPr marL="514350" indent="-514350">
              <a:buFont typeface="+mj-lt"/>
              <a:buAutoNum type="arabicPeriod"/>
            </a:pPr>
            <a:r>
              <a:rPr lang="pt-BR" b="1" i="1" dirty="0"/>
              <a:t>Argumentos apresentados</a:t>
            </a:r>
            <a:r>
              <a:rPr lang="pt-BR" dirty="0"/>
              <a:t>: </a:t>
            </a:r>
          </a:p>
          <a:p>
            <a:pPr lvl="1"/>
            <a:r>
              <a:rPr lang="pt-BR" sz="2800" dirty="0"/>
              <a:t>violação dos princípios basilares do Estado laico</a:t>
            </a:r>
          </a:p>
          <a:p>
            <a:pPr lvl="1"/>
            <a:r>
              <a:rPr lang="pt-BR" sz="2800" dirty="0"/>
              <a:t>violação da liberdade de consciência </a:t>
            </a:r>
          </a:p>
          <a:p>
            <a:pPr lvl="1"/>
            <a:r>
              <a:rPr lang="pt-BR" sz="2800" dirty="0"/>
              <a:t>violação do direito dos pais de assegurar que seus filhos sejam educados em conformidade com suas convicções religiosas e filosóficas, livre de interferências </a:t>
            </a:r>
            <a:r>
              <a:rPr lang="pt-BR" dirty="0"/>
              <a:t>externas, provenientes de outros sistemas de crenças</a:t>
            </a:r>
          </a:p>
          <a:p>
            <a:pPr marL="0" indent="0" algn="just">
              <a:buNone/>
            </a:pPr>
            <a:endParaRPr lang="pt-BR" dirty="0"/>
          </a:p>
        </p:txBody>
      </p:sp>
    </p:spTree>
    <p:extLst>
      <p:ext uri="{BB962C8B-B14F-4D97-AF65-F5344CB8AC3E}">
        <p14:creationId xmlns:p14="http://schemas.microsoft.com/office/powerpoint/2010/main" val="41825592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B18C02-F05E-C1A9-37CC-51DCFD7A6BA7}"/>
              </a:ext>
            </a:extLst>
          </p:cNvPr>
          <p:cNvSpPr>
            <a:spLocks noGrp="1"/>
          </p:cNvSpPr>
          <p:nvPr>
            <p:ph type="title"/>
          </p:nvPr>
        </p:nvSpPr>
        <p:spPr/>
        <p:txBody>
          <a:bodyPr/>
          <a:lstStyle/>
          <a:p>
            <a:pPr algn="ctr"/>
            <a:r>
              <a:rPr lang="pt-BR" b="1" dirty="0"/>
              <a:t>Julgamento na justiça italiana</a:t>
            </a:r>
            <a:endParaRPr lang="pt-BR" dirty="0"/>
          </a:p>
        </p:txBody>
      </p:sp>
      <p:sp>
        <p:nvSpPr>
          <p:cNvPr id="3" name="Espaço Reservado para Conteúdo 2">
            <a:extLst>
              <a:ext uri="{FF2B5EF4-FFF2-40B4-BE49-F238E27FC236}">
                <a16:creationId xmlns:a16="http://schemas.microsoft.com/office/drawing/2014/main" id="{D27C87D3-8247-BD5A-58F9-4CDC9BA633D9}"/>
              </a:ext>
            </a:extLst>
          </p:cNvPr>
          <p:cNvSpPr>
            <a:spLocks noGrp="1"/>
          </p:cNvSpPr>
          <p:nvPr>
            <p:ph idx="1"/>
          </p:nvPr>
        </p:nvSpPr>
        <p:spPr/>
        <p:txBody>
          <a:bodyPr>
            <a:normAutofit/>
          </a:bodyPr>
          <a:lstStyle/>
          <a:p>
            <a:pPr marL="0" indent="0" algn="just">
              <a:buNone/>
            </a:pPr>
            <a:r>
              <a:rPr lang="pt-BR" dirty="0"/>
              <a:t>Improcedente em todas as instâncias. Argumentos apresentados:</a:t>
            </a:r>
          </a:p>
          <a:p>
            <a:pPr lvl="0" algn="just"/>
            <a:r>
              <a:rPr lang="pt-BR" dirty="0"/>
              <a:t>o crucifixo é o símbolo do cristianismo</a:t>
            </a:r>
          </a:p>
          <a:p>
            <a:pPr lvl="0" algn="just"/>
            <a:r>
              <a:rPr lang="pt-BR" dirty="0"/>
              <a:t>o cristianismo coloca a tolerância, a igualdade, a liberdade e a proteção do outro no centro da fé</a:t>
            </a:r>
          </a:p>
          <a:p>
            <a:pPr lvl="0" algn="just"/>
            <a:r>
              <a:rPr lang="pt-BR" dirty="0"/>
              <a:t>o cristianismo pressupõe a separação entre Estado e religião: “dai a César o que é de César...”</a:t>
            </a:r>
          </a:p>
          <a:p>
            <a:pPr lvl="0" algn="just"/>
            <a:r>
              <a:rPr lang="pt-BR" dirty="0"/>
              <a:t>os direitos humanos são baseados em boa medida numa concepção de cristã de mundo</a:t>
            </a:r>
          </a:p>
          <a:p>
            <a:pPr marL="0" indent="0" algn="just">
              <a:buNone/>
            </a:pPr>
            <a:endParaRPr lang="pt-BR" dirty="0"/>
          </a:p>
        </p:txBody>
      </p:sp>
    </p:spTree>
    <p:extLst>
      <p:ext uri="{BB962C8B-B14F-4D97-AF65-F5344CB8AC3E}">
        <p14:creationId xmlns:p14="http://schemas.microsoft.com/office/powerpoint/2010/main" val="41721061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12CB2B-1F14-1374-64BD-0C4838AD800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D737388-5422-0EB3-579F-00F26DF575B1}"/>
              </a:ext>
            </a:extLst>
          </p:cNvPr>
          <p:cNvSpPr>
            <a:spLocks noGrp="1"/>
          </p:cNvSpPr>
          <p:nvPr>
            <p:ph idx="1"/>
          </p:nvPr>
        </p:nvSpPr>
        <p:spPr/>
        <p:txBody>
          <a:bodyPr/>
          <a:lstStyle/>
          <a:p>
            <a:pPr lvl="0" algn="just"/>
            <a:r>
              <a:rPr lang="pt-BR" dirty="0"/>
              <a:t>o crucifixo simboliza não somente o desenvolvimento cultural e histórico do povo italiano, como também um sistema de valores: liberdade, igualdade, dignidade humana, tolerância religiosa e a natureza secular do Estado</a:t>
            </a:r>
          </a:p>
          <a:p>
            <a:pPr lvl="0" algn="just"/>
            <a:r>
              <a:rPr lang="pt-BR" dirty="0"/>
              <a:t>o princípio da liberdade tem muitas raízes, incluindo a cristã</a:t>
            </a:r>
          </a:p>
          <a:p>
            <a:pPr lvl="0" algn="just"/>
            <a:r>
              <a:rPr lang="pt-BR" dirty="0"/>
              <a:t>a cruz não pode excluir ninguém, sem excluir-se a si mesma; ela é um símbolo de respeito por cada ser humano, independente de crença, raça etc.</a:t>
            </a:r>
          </a:p>
          <a:p>
            <a:pPr lvl="0" algn="just"/>
            <a:r>
              <a:rPr lang="pt-BR" dirty="0"/>
              <a:t>o crucifixo, numa escola, implica uma reflexão acerca da história italiana</a:t>
            </a:r>
          </a:p>
          <a:p>
            <a:pPr marL="0" indent="0" algn="just">
              <a:buNone/>
            </a:pPr>
            <a:endParaRPr lang="pt-BR" dirty="0"/>
          </a:p>
        </p:txBody>
      </p:sp>
    </p:spTree>
    <p:extLst>
      <p:ext uri="{BB962C8B-B14F-4D97-AF65-F5344CB8AC3E}">
        <p14:creationId xmlns:p14="http://schemas.microsoft.com/office/powerpoint/2010/main" val="178273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225686-5E8E-394E-A7FB-6B0134DB5011}"/>
              </a:ext>
            </a:extLst>
          </p:cNvPr>
          <p:cNvSpPr>
            <a:spLocks noGrp="1"/>
          </p:cNvSpPr>
          <p:nvPr>
            <p:ph type="title"/>
          </p:nvPr>
        </p:nvSpPr>
        <p:spPr/>
        <p:txBody>
          <a:bodyPr/>
          <a:lstStyle/>
          <a:p>
            <a:pPr algn="ctr"/>
            <a:r>
              <a:rPr lang="pt-PT" b="1" u="sng" dirty="0"/>
              <a:t>Psicológica</a:t>
            </a:r>
            <a:endParaRPr lang="pt-BR" dirty="0"/>
          </a:p>
        </p:txBody>
      </p:sp>
      <p:sp>
        <p:nvSpPr>
          <p:cNvPr id="3" name="Espaço Reservado para Conteúdo 2">
            <a:extLst>
              <a:ext uri="{FF2B5EF4-FFF2-40B4-BE49-F238E27FC236}">
                <a16:creationId xmlns:a16="http://schemas.microsoft.com/office/drawing/2014/main" id="{FC8666FA-C603-847E-EAA8-7796A8710207}"/>
              </a:ext>
            </a:extLst>
          </p:cNvPr>
          <p:cNvSpPr>
            <a:spLocks noGrp="1"/>
          </p:cNvSpPr>
          <p:nvPr>
            <p:ph idx="1"/>
          </p:nvPr>
        </p:nvSpPr>
        <p:spPr/>
        <p:txBody>
          <a:bodyPr/>
          <a:lstStyle/>
          <a:p>
            <a:r>
              <a:rPr lang="pt-PT" dirty="0"/>
              <a:t>"os sentimentos, atos e experiências de homens individuais em sua solidão, na medida em que eles se percebem estar em relação a qualquer coisa que possam considerar o divino" (William James).</a:t>
            </a:r>
          </a:p>
          <a:p>
            <a:endParaRPr lang="pt-BR" dirty="0"/>
          </a:p>
          <a:p>
            <a:r>
              <a:rPr lang="pt-PT" dirty="0"/>
              <a:t>"Neurose obsessiva universal da humanidade" distorcida por crenças ilusórias, cuja origem pode ser explicada pela fixação infantil à relação pais-filhos nos anos pré-puberdade (Freud)</a:t>
            </a:r>
            <a:endParaRPr lang="pt-BR" dirty="0"/>
          </a:p>
          <a:p>
            <a:pPr marL="0" indent="0" algn="just">
              <a:buNone/>
            </a:pPr>
            <a:endParaRPr lang="pt-BR" dirty="0"/>
          </a:p>
        </p:txBody>
      </p:sp>
    </p:spTree>
    <p:extLst>
      <p:ext uri="{BB962C8B-B14F-4D97-AF65-F5344CB8AC3E}">
        <p14:creationId xmlns:p14="http://schemas.microsoft.com/office/powerpoint/2010/main" val="3236600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7C8287-3F43-E4FF-4F07-B095A1E14C3C}"/>
              </a:ext>
            </a:extLst>
          </p:cNvPr>
          <p:cNvSpPr>
            <a:spLocks noGrp="1"/>
          </p:cNvSpPr>
          <p:nvPr>
            <p:ph type="title"/>
          </p:nvPr>
        </p:nvSpPr>
        <p:spPr/>
        <p:txBody>
          <a:bodyPr>
            <a:normAutofit/>
          </a:bodyPr>
          <a:lstStyle/>
          <a:p>
            <a:pPr algn="ctr"/>
            <a:r>
              <a:rPr lang="pt-BR" b="1" dirty="0"/>
              <a:t>O caso Leyla </a:t>
            </a:r>
            <a:r>
              <a:rPr lang="pt-BR" b="1" dirty="0" err="1"/>
              <a:t>Sahin</a:t>
            </a:r>
            <a:r>
              <a:rPr lang="pt-BR" b="1" dirty="0"/>
              <a:t> versus Turquia na CEDH (1998)</a:t>
            </a:r>
            <a:endParaRPr lang="pt-BR" dirty="0"/>
          </a:p>
        </p:txBody>
      </p:sp>
      <p:sp>
        <p:nvSpPr>
          <p:cNvPr id="3" name="Espaço Reservado para Conteúdo 2">
            <a:extLst>
              <a:ext uri="{FF2B5EF4-FFF2-40B4-BE49-F238E27FC236}">
                <a16:creationId xmlns:a16="http://schemas.microsoft.com/office/drawing/2014/main" id="{F194BC38-EF41-EFA6-26BD-C2D08F0E40C3}"/>
              </a:ext>
            </a:extLst>
          </p:cNvPr>
          <p:cNvSpPr>
            <a:spLocks noGrp="1"/>
          </p:cNvSpPr>
          <p:nvPr>
            <p:ph idx="1"/>
          </p:nvPr>
        </p:nvSpPr>
        <p:spPr/>
        <p:txBody>
          <a:bodyPr/>
          <a:lstStyle/>
          <a:p>
            <a:pPr marL="0" indent="0" algn="just">
              <a:buNone/>
            </a:pPr>
            <a:r>
              <a:rPr lang="pt-BR" b="1" i="1" dirty="0"/>
              <a:t>Legislação contestada</a:t>
            </a:r>
            <a:r>
              <a:rPr lang="pt-BR" dirty="0"/>
              <a:t>: circular administrativas da Universidade de Istambul que proibia o uso de véu islâmico, pelas alunas, e o uso de barba, pelos alunos. </a:t>
            </a:r>
          </a:p>
          <a:p>
            <a:pPr marL="0" indent="0" algn="just">
              <a:buNone/>
            </a:pPr>
            <a:r>
              <a:rPr lang="pt-BR" b="1" i="1" dirty="0"/>
              <a:t>Autora da ação</a:t>
            </a:r>
            <a:r>
              <a:rPr lang="pt-BR" dirty="0"/>
              <a:t>: estudante de medicina, que se recusou a seguir as determinações da circular. Por isso, foi impedida de:</a:t>
            </a:r>
          </a:p>
          <a:p>
            <a:pPr lvl="0" algn="just"/>
            <a:r>
              <a:rPr lang="pt-BR" dirty="0"/>
              <a:t>fazer a prova escrita de oncologia</a:t>
            </a:r>
          </a:p>
          <a:p>
            <a:pPr lvl="0" algn="just"/>
            <a:r>
              <a:rPr lang="pt-BR" dirty="0"/>
              <a:t>matricular-se na cadeira de traumatologia ortopédica</a:t>
            </a:r>
          </a:p>
          <a:p>
            <a:pPr lvl="0" algn="just"/>
            <a:r>
              <a:rPr lang="pt-BR" dirty="0"/>
              <a:t>participar de seminário sobre neurologia</a:t>
            </a:r>
          </a:p>
          <a:p>
            <a:pPr lvl="0" algn="just"/>
            <a:r>
              <a:rPr lang="pt-BR" dirty="0"/>
              <a:t>fazer prova escrita sobre saúde pública</a:t>
            </a:r>
          </a:p>
          <a:p>
            <a:pPr marL="0" indent="0" algn="just">
              <a:buNone/>
            </a:pPr>
            <a:endParaRPr lang="pt-BR" dirty="0"/>
          </a:p>
        </p:txBody>
      </p:sp>
    </p:spTree>
    <p:extLst>
      <p:ext uri="{BB962C8B-B14F-4D97-AF65-F5344CB8AC3E}">
        <p14:creationId xmlns:p14="http://schemas.microsoft.com/office/powerpoint/2010/main" val="21929750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1B51F9-12FF-B0E4-8433-903ECFACE8F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A535115-E54C-FA16-20F3-05A8484BA428}"/>
              </a:ext>
            </a:extLst>
          </p:cNvPr>
          <p:cNvSpPr>
            <a:spLocks noGrp="1"/>
          </p:cNvSpPr>
          <p:nvPr>
            <p:ph idx="1"/>
          </p:nvPr>
        </p:nvSpPr>
        <p:spPr/>
        <p:txBody>
          <a:bodyPr/>
          <a:lstStyle/>
          <a:p>
            <a:pPr marL="0" indent="0">
              <a:buNone/>
            </a:pPr>
            <a:r>
              <a:rPr lang="pt-BR" b="1" i="1" dirty="0"/>
              <a:t>Argumentos apresentados</a:t>
            </a:r>
            <a:endParaRPr lang="pt-BR" dirty="0"/>
          </a:p>
          <a:p>
            <a:pPr lvl="0"/>
            <a:r>
              <a:rPr lang="pt-BR" dirty="0"/>
              <a:t>violação de direitos fundamentais (liberdade de crença, não somente de crer, mas de agir nos termos dessa crença)</a:t>
            </a:r>
          </a:p>
          <a:p>
            <a:pPr lvl="0"/>
            <a:r>
              <a:rPr lang="pt-BR" dirty="0"/>
              <a:t>incompetência da autoridade universitária para instituir proibições dessa natureza</a:t>
            </a:r>
          </a:p>
          <a:p>
            <a:pPr marL="0" indent="0" algn="just">
              <a:buNone/>
            </a:pPr>
            <a:endParaRPr lang="pt-BR" dirty="0"/>
          </a:p>
        </p:txBody>
      </p:sp>
    </p:spTree>
    <p:extLst>
      <p:ext uri="{BB962C8B-B14F-4D97-AF65-F5344CB8AC3E}">
        <p14:creationId xmlns:p14="http://schemas.microsoft.com/office/powerpoint/2010/main" val="8020352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F05DC9-56F9-E4E9-39FE-4E89840CB37D}"/>
              </a:ext>
            </a:extLst>
          </p:cNvPr>
          <p:cNvSpPr>
            <a:spLocks noGrp="1"/>
          </p:cNvSpPr>
          <p:nvPr>
            <p:ph type="title"/>
          </p:nvPr>
        </p:nvSpPr>
        <p:spPr/>
        <p:txBody>
          <a:bodyPr/>
          <a:lstStyle/>
          <a:p>
            <a:pPr algn="ctr"/>
            <a:r>
              <a:rPr lang="pt-BR" b="1" dirty="0"/>
              <a:t>Julgamento nos tribunais turcos</a:t>
            </a:r>
          </a:p>
        </p:txBody>
      </p:sp>
      <p:sp>
        <p:nvSpPr>
          <p:cNvPr id="3" name="Espaço Reservado para Conteúdo 2">
            <a:extLst>
              <a:ext uri="{FF2B5EF4-FFF2-40B4-BE49-F238E27FC236}">
                <a16:creationId xmlns:a16="http://schemas.microsoft.com/office/drawing/2014/main" id="{922762DA-C77E-7FED-C848-CF113EF5150B}"/>
              </a:ext>
            </a:extLst>
          </p:cNvPr>
          <p:cNvSpPr>
            <a:spLocks noGrp="1"/>
          </p:cNvSpPr>
          <p:nvPr>
            <p:ph idx="1"/>
          </p:nvPr>
        </p:nvSpPr>
        <p:spPr/>
        <p:txBody>
          <a:bodyPr>
            <a:normAutofit/>
          </a:bodyPr>
          <a:lstStyle/>
          <a:p>
            <a:pPr marL="0" indent="0" algn="just">
              <a:buNone/>
            </a:pPr>
            <a:r>
              <a:rPr lang="pt-BR" dirty="0"/>
              <a:t>Ação julgada improcedente em todas as instâncias: não houve violação de direitos fundamentais e a autoridade universitária era competente para disciplinar a indumentária dos estudantes. Argumentos:</a:t>
            </a:r>
          </a:p>
          <a:p>
            <a:pPr algn="just"/>
            <a:r>
              <a:rPr lang="pt-BR" dirty="0"/>
              <a:t>secularismo adquiriu status constitucional</a:t>
            </a:r>
          </a:p>
          <a:p>
            <a:pPr algn="just"/>
            <a:r>
              <a:rPr lang="pt-BR" dirty="0"/>
              <a:t>secularismo é essencial para a democracia, a liberdade religiosa e a igualdade perante a lei</a:t>
            </a:r>
          </a:p>
          <a:p>
            <a:pPr algn="just"/>
            <a:r>
              <a:rPr lang="pt-BR" dirty="0"/>
              <a:t>secularismo impedia o Estado de prestigiar uma determinada religião</a:t>
            </a:r>
          </a:p>
          <a:p>
            <a:pPr algn="just"/>
            <a:r>
              <a:rPr lang="pt-BR" dirty="0"/>
              <a:t>a liberdade de religião não pode ser equiparada ao direito de usar vestimentas religiosas</a:t>
            </a:r>
          </a:p>
          <a:p>
            <a:pPr marL="0" indent="0" algn="just">
              <a:buNone/>
            </a:pPr>
            <a:endParaRPr lang="pt-BR" dirty="0"/>
          </a:p>
        </p:txBody>
      </p:sp>
    </p:spTree>
    <p:extLst>
      <p:ext uri="{BB962C8B-B14F-4D97-AF65-F5344CB8AC3E}">
        <p14:creationId xmlns:p14="http://schemas.microsoft.com/office/powerpoint/2010/main" val="29614808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F4E9A9-F740-91AB-8205-7D862BDA3BE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B76A91D-3B97-CC04-0414-0BA810A46F4F}"/>
              </a:ext>
            </a:extLst>
          </p:cNvPr>
          <p:cNvSpPr>
            <a:spLocks noGrp="1"/>
          </p:cNvSpPr>
          <p:nvPr>
            <p:ph idx="1"/>
          </p:nvPr>
        </p:nvSpPr>
        <p:spPr/>
        <p:txBody>
          <a:bodyPr/>
          <a:lstStyle/>
          <a:p>
            <a:pPr lvl="0" algn="just"/>
            <a:r>
              <a:rPr lang="pt-BR" dirty="0"/>
              <a:t>na esfera pública, a liberdade para manifestar a própria fé pode ser restringida para defender o secularismo</a:t>
            </a:r>
          </a:p>
          <a:p>
            <a:pPr lvl="0" algn="just"/>
            <a:r>
              <a:rPr lang="pt-BR" dirty="0"/>
              <a:t>permitir que se traja vestimentas religiosas na esfera pública diferencia praticantes de não praticantes. Quem não se veste como muçulmano será visto como sem religião ou contrário a religiões</a:t>
            </a:r>
          </a:p>
          <a:p>
            <a:endParaRPr lang="pt-BR" dirty="0"/>
          </a:p>
        </p:txBody>
      </p:sp>
    </p:spTree>
    <p:extLst>
      <p:ext uri="{BB962C8B-B14F-4D97-AF65-F5344CB8AC3E}">
        <p14:creationId xmlns:p14="http://schemas.microsoft.com/office/powerpoint/2010/main" val="28361067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2A813-69D1-6DC4-1572-2983281D053D}"/>
              </a:ext>
            </a:extLst>
          </p:cNvPr>
          <p:cNvSpPr>
            <a:spLocks noGrp="1"/>
          </p:cNvSpPr>
          <p:nvPr>
            <p:ph type="title"/>
          </p:nvPr>
        </p:nvSpPr>
        <p:spPr/>
        <p:txBody>
          <a:bodyPr/>
          <a:lstStyle/>
          <a:p>
            <a:pPr algn="ctr"/>
            <a:r>
              <a:rPr lang="pt-BR" b="1" dirty="0"/>
              <a:t>Questões para reflexão</a:t>
            </a:r>
          </a:p>
        </p:txBody>
      </p:sp>
      <p:sp>
        <p:nvSpPr>
          <p:cNvPr id="3" name="Espaço Reservado para Conteúdo 2">
            <a:extLst>
              <a:ext uri="{FF2B5EF4-FFF2-40B4-BE49-F238E27FC236}">
                <a16:creationId xmlns:a16="http://schemas.microsoft.com/office/drawing/2014/main" id="{D8C33BFD-025C-6F4F-B309-A632450B8AD0}"/>
              </a:ext>
            </a:extLst>
          </p:cNvPr>
          <p:cNvSpPr>
            <a:spLocks noGrp="1"/>
          </p:cNvSpPr>
          <p:nvPr>
            <p:ph idx="1"/>
          </p:nvPr>
        </p:nvSpPr>
        <p:spPr/>
        <p:txBody>
          <a:bodyPr>
            <a:normAutofit lnSpcReduction="10000"/>
          </a:bodyPr>
          <a:lstStyle/>
          <a:p>
            <a:pPr marL="514350" lvl="0" indent="-514350">
              <a:buFont typeface="+mj-lt"/>
              <a:buAutoNum type="arabicPeriod"/>
            </a:pPr>
            <a:r>
              <a:rPr lang="pt-BR" dirty="0"/>
              <a:t>no que se refere à liberdade positiva, haverá, num Estado laico, unidade essencial entre crença e conduta religiosa? </a:t>
            </a:r>
          </a:p>
          <a:p>
            <a:pPr marL="514350" lvl="0" indent="-514350">
              <a:buFont typeface="+mj-lt"/>
              <a:buAutoNum type="arabicPeriod"/>
            </a:pPr>
            <a:r>
              <a:rPr lang="pt-BR" dirty="0"/>
              <a:t>a quem cabe responder essa pergunta?</a:t>
            </a:r>
          </a:p>
          <a:p>
            <a:pPr marL="514350" lvl="0" indent="-514350">
              <a:buFont typeface="+mj-lt"/>
              <a:buAutoNum type="arabicPeriod"/>
            </a:pPr>
            <a:r>
              <a:rPr lang="pt-BR" dirty="0"/>
              <a:t>a convivência de pessoas com ou sem religião, num Estado laico e inclusivo, dependerá de restrições que se coloquem na conduta religiosa? </a:t>
            </a:r>
          </a:p>
          <a:p>
            <a:pPr marL="514350" indent="-514350">
              <a:buFont typeface="+mj-lt"/>
              <a:buAutoNum type="arabicPeriod"/>
            </a:pPr>
            <a:r>
              <a:rPr lang="pt-BR" dirty="0"/>
              <a:t>o uso de símbolos religiosos em prédios públicos fere a separação entre Estado e religião? </a:t>
            </a:r>
          </a:p>
          <a:p>
            <a:pPr marL="514350" lvl="0" indent="-514350">
              <a:buFont typeface="+mj-lt"/>
              <a:buAutoNum type="arabicPeriod"/>
            </a:pPr>
            <a:r>
              <a:rPr lang="pt-BR" dirty="0"/>
              <a:t>como avaliar e estabelecer o equilíbrio entre os lados positivo e negativo da liberdade de consciência</a:t>
            </a:r>
          </a:p>
          <a:p>
            <a:pPr marL="0" indent="0" algn="just">
              <a:buNone/>
            </a:pPr>
            <a:endParaRPr lang="pt-BR" dirty="0"/>
          </a:p>
        </p:txBody>
      </p:sp>
    </p:spTree>
    <p:extLst>
      <p:ext uri="{BB962C8B-B14F-4D97-AF65-F5344CB8AC3E}">
        <p14:creationId xmlns:p14="http://schemas.microsoft.com/office/powerpoint/2010/main" val="33825804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52CE28-5A36-53B2-C510-65916C05B419}"/>
              </a:ext>
            </a:extLst>
          </p:cNvPr>
          <p:cNvSpPr>
            <a:spLocks noGrp="1"/>
          </p:cNvSpPr>
          <p:nvPr>
            <p:ph type="title"/>
          </p:nvPr>
        </p:nvSpPr>
        <p:spPr/>
        <p:txBody>
          <a:bodyPr/>
          <a:lstStyle/>
          <a:p>
            <a:pPr algn="ctr"/>
            <a:r>
              <a:rPr lang="pt-BR" dirty="0"/>
              <a:t>Bibliografia</a:t>
            </a:r>
          </a:p>
        </p:txBody>
      </p:sp>
      <p:sp>
        <p:nvSpPr>
          <p:cNvPr id="3" name="Espaço Reservado para Conteúdo 2">
            <a:extLst>
              <a:ext uri="{FF2B5EF4-FFF2-40B4-BE49-F238E27FC236}">
                <a16:creationId xmlns:a16="http://schemas.microsoft.com/office/drawing/2014/main" id="{8A4013AD-2776-F448-1D63-0BBE8DC10DD1}"/>
              </a:ext>
            </a:extLst>
          </p:cNvPr>
          <p:cNvSpPr>
            <a:spLocks noGrp="1"/>
          </p:cNvSpPr>
          <p:nvPr>
            <p:ph idx="1"/>
          </p:nvPr>
        </p:nvSpPr>
        <p:spPr/>
        <p:txBody>
          <a:bodyPr/>
          <a:lstStyle/>
          <a:p>
            <a:pPr marL="0" indent="0" algn="just">
              <a:buNone/>
            </a:pPr>
            <a:r>
              <a:rPr lang="pt-BR" dirty="0" err="1">
                <a:effectLst/>
                <a:latin typeface="Times" pitchFamily="2" charset="0"/>
              </a:rPr>
              <a:t>Alatas</a:t>
            </a:r>
            <a:r>
              <a:rPr lang="pt-BR" dirty="0">
                <a:effectLst/>
                <a:latin typeface="Times" pitchFamily="2" charset="0"/>
              </a:rPr>
              <a:t>, </a:t>
            </a:r>
            <a:r>
              <a:rPr lang="pt-BR" dirty="0" err="1">
                <a:effectLst/>
                <a:latin typeface="Times" pitchFamily="2" charset="0"/>
              </a:rPr>
              <a:t>Syed</a:t>
            </a:r>
            <a:r>
              <a:rPr lang="pt-BR" dirty="0">
                <a:effectLst/>
                <a:latin typeface="Times" pitchFamily="2" charset="0"/>
              </a:rPr>
              <a:t> Hussein. “Social </a:t>
            </a:r>
            <a:r>
              <a:rPr lang="pt-BR" dirty="0" err="1">
                <a:effectLst/>
                <a:latin typeface="Times" pitchFamily="2" charset="0"/>
              </a:rPr>
              <a:t>Dimensions</a:t>
            </a:r>
            <a:r>
              <a:rPr lang="pt-BR" dirty="0">
                <a:effectLst/>
                <a:latin typeface="Times" pitchFamily="2" charset="0"/>
              </a:rPr>
              <a:t> </a:t>
            </a:r>
            <a:r>
              <a:rPr lang="pt-BR" dirty="0" err="1">
                <a:effectLst/>
                <a:latin typeface="Times" pitchFamily="2" charset="0"/>
              </a:rPr>
              <a:t>of</a:t>
            </a:r>
            <a:r>
              <a:rPr lang="pt-BR" dirty="0">
                <a:effectLst/>
                <a:latin typeface="Times" pitchFamily="2" charset="0"/>
              </a:rPr>
              <a:t> </a:t>
            </a:r>
            <a:r>
              <a:rPr lang="pt-BR" dirty="0" err="1">
                <a:effectLst/>
                <a:latin typeface="Times" pitchFamily="2" charset="0"/>
              </a:rPr>
              <a:t>Religion</a:t>
            </a:r>
            <a:r>
              <a:rPr lang="pt-BR" dirty="0">
                <a:effectLst/>
                <a:latin typeface="Times" pitchFamily="2" charset="0"/>
              </a:rPr>
              <a:t>”</a:t>
            </a:r>
            <a:r>
              <a:rPr lang="pt-BR" dirty="0">
                <a:latin typeface="Times" pitchFamily="2" charset="0"/>
              </a:rPr>
              <a:t>. In: </a:t>
            </a:r>
            <a:r>
              <a:rPr lang="pt-BR" i="1" dirty="0" err="1">
                <a:latin typeface="Times" pitchFamily="2" charset="0"/>
              </a:rPr>
              <a:t>International</a:t>
            </a:r>
            <a:r>
              <a:rPr lang="pt-BR" i="1" dirty="0">
                <a:latin typeface="Times" pitchFamily="2" charset="0"/>
              </a:rPr>
              <a:t> Social </a:t>
            </a:r>
            <a:r>
              <a:rPr lang="pt-BR" i="1" dirty="0" err="1">
                <a:latin typeface="Times" pitchFamily="2" charset="0"/>
              </a:rPr>
              <a:t>Sciences</a:t>
            </a:r>
            <a:r>
              <a:rPr lang="pt-BR" i="1" dirty="0">
                <a:latin typeface="Times" pitchFamily="2" charset="0"/>
              </a:rPr>
              <a:t> </a:t>
            </a:r>
            <a:r>
              <a:rPr lang="pt-BR" i="1" dirty="0" err="1">
                <a:latin typeface="Times" pitchFamily="2" charset="0"/>
              </a:rPr>
              <a:t>Journal</a:t>
            </a:r>
            <a:r>
              <a:rPr lang="pt-BR" dirty="0">
                <a:latin typeface="Times" pitchFamily="2" charset="0"/>
              </a:rPr>
              <a:t>. Vol. XXIX, no. 2, 1977, pp. 213-234</a:t>
            </a:r>
          </a:p>
          <a:p>
            <a:pPr marL="0" indent="0" algn="just">
              <a:buNone/>
            </a:pPr>
            <a:r>
              <a:rPr lang="pt-BR" dirty="0">
                <a:effectLst/>
                <a:latin typeface="Times" pitchFamily="2" charset="0"/>
              </a:rPr>
              <a:t>Stark, Rodney; </a:t>
            </a:r>
            <a:r>
              <a:rPr lang="pt-BR" dirty="0" err="1">
                <a:effectLst/>
                <a:latin typeface="Times" pitchFamily="2" charset="0"/>
              </a:rPr>
              <a:t>Bainbridge</a:t>
            </a:r>
            <a:r>
              <a:rPr lang="pt-BR" dirty="0">
                <a:effectLst/>
                <a:latin typeface="Times" pitchFamily="2" charset="0"/>
              </a:rPr>
              <a:t>, William </a:t>
            </a:r>
            <a:r>
              <a:rPr lang="pt-BR" dirty="0" err="1">
                <a:latin typeface="Times" pitchFamily="2" charset="0"/>
              </a:rPr>
              <a:t>Sims</a:t>
            </a:r>
            <a:r>
              <a:rPr lang="pt-BR" dirty="0">
                <a:latin typeface="Times" pitchFamily="2" charset="0"/>
              </a:rPr>
              <a:t>. </a:t>
            </a:r>
            <a:r>
              <a:rPr lang="pt-BR" i="1" dirty="0">
                <a:latin typeface="Times" pitchFamily="2" charset="0"/>
              </a:rPr>
              <a:t>Uma teoria da religião</a:t>
            </a:r>
            <a:r>
              <a:rPr lang="pt-BR" dirty="0">
                <a:latin typeface="Times" pitchFamily="2" charset="0"/>
              </a:rPr>
              <a:t>. São Paulo: Ed. Paulinas, 1977</a:t>
            </a:r>
          </a:p>
          <a:p>
            <a:pPr marL="0" indent="0" algn="just">
              <a:buNone/>
            </a:pPr>
            <a:r>
              <a:rPr lang="en-US" dirty="0" err="1">
                <a:effectLst/>
                <a:latin typeface="Times" pitchFamily="2" charset="0"/>
                <a:ea typeface="Calibri" panose="020F0502020204030204" pitchFamily="34" charset="0"/>
                <a:cs typeface="Times New Roman (Corpo CS)"/>
              </a:rPr>
              <a:t>Bergunder</a:t>
            </a:r>
            <a:r>
              <a:rPr lang="en-US" dirty="0">
                <a:effectLst/>
                <a:latin typeface="Times" pitchFamily="2" charset="0"/>
                <a:ea typeface="Calibri" panose="020F0502020204030204" pitchFamily="34" charset="0"/>
                <a:cs typeface="Times New Roman (Corpo CS)"/>
              </a:rPr>
              <a:t>, Michael. "What is Religion? The Unexplained Subject Matter of Religious Studies". In: </a:t>
            </a:r>
            <a:r>
              <a:rPr lang="en-US" i="1" dirty="0">
                <a:effectLst/>
                <a:latin typeface="Times" pitchFamily="2" charset="0"/>
                <a:ea typeface="Calibri" panose="020F0502020204030204" pitchFamily="34" charset="0"/>
                <a:cs typeface="Times New Roman (Corpo CS)"/>
              </a:rPr>
              <a:t>Method and Theory in the Study of Religion</a:t>
            </a:r>
            <a:r>
              <a:rPr lang="en-US" dirty="0">
                <a:effectLst/>
                <a:latin typeface="Times" pitchFamily="2" charset="0"/>
                <a:ea typeface="Calibri" panose="020F0502020204030204" pitchFamily="34" charset="0"/>
                <a:cs typeface="Times New Roman (Corpo CS)"/>
              </a:rPr>
              <a:t> 26 (2014) 246-286</a:t>
            </a:r>
            <a:endParaRPr lang="pt-BR" dirty="0">
              <a:effectLst/>
              <a:latin typeface="Times" pitchFamily="2" charset="0"/>
              <a:ea typeface="Calibri" panose="020F0502020204030204" pitchFamily="34" charset="0"/>
              <a:cs typeface="Times New Roman (Corpo CS)"/>
            </a:endParaRPr>
          </a:p>
          <a:p>
            <a:pPr marL="0" indent="0" algn="just">
              <a:buNone/>
            </a:pPr>
            <a:endParaRPr lang="pt-BR" dirty="0">
              <a:effectLst/>
              <a:latin typeface="Times" pitchFamily="2" charset="0"/>
            </a:endParaRPr>
          </a:p>
          <a:p>
            <a:pPr marL="0" indent="0">
              <a:buNone/>
            </a:pPr>
            <a:endParaRPr lang="pt-BR" dirty="0"/>
          </a:p>
        </p:txBody>
      </p:sp>
    </p:spTree>
    <p:extLst>
      <p:ext uri="{BB962C8B-B14F-4D97-AF65-F5344CB8AC3E}">
        <p14:creationId xmlns:p14="http://schemas.microsoft.com/office/powerpoint/2010/main" val="424283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521D9A-01F1-2A6D-0D28-DCAA67599C61}"/>
              </a:ext>
            </a:extLst>
          </p:cNvPr>
          <p:cNvSpPr>
            <a:spLocks noGrp="1"/>
          </p:cNvSpPr>
          <p:nvPr>
            <p:ph type="title"/>
          </p:nvPr>
        </p:nvSpPr>
        <p:spPr/>
        <p:txBody>
          <a:bodyPr/>
          <a:lstStyle/>
          <a:p>
            <a:pPr algn="ctr"/>
            <a:r>
              <a:rPr lang="pt-PT" b="1" u="sng" dirty="0"/>
              <a:t>Religiosa</a:t>
            </a:r>
            <a:endParaRPr lang="pt-BR" dirty="0"/>
          </a:p>
        </p:txBody>
      </p:sp>
      <p:sp>
        <p:nvSpPr>
          <p:cNvPr id="3" name="Espaço Reservado para Conteúdo 2">
            <a:extLst>
              <a:ext uri="{FF2B5EF4-FFF2-40B4-BE49-F238E27FC236}">
                <a16:creationId xmlns:a16="http://schemas.microsoft.com/office/drawing/2014/main" id="{AC4C3B02-5161-0D7D-5256-7C2D62059B98}"/>
              </a:ext>
            </a:extLst>
          </p:cNvPr>
          <p:cNvSpPr>
            <a:spLocks noGrp="1"/>
          </p:cNvSpPr>
          <p:nvPr>
            <p:ph idx="1"/>
          </p:nvPr>
        </p:nvSpPr>
        <p:spPr/>
        <p:txBody>
          <a:bodyPr/>
          <a:lstStyle/>
          <a:p>
            <a:r>
              <a:rPr lang="pt-PT" dirty="0"/>
              <a:t>"A religião é o reconhecimento de que todas as coisas são manifestações de um Poder que transcende nosso conhecimento" </a:t>
            </a:r>
            <a:endParaRPr lang="pt-BR" dirty="0"/>
          </a:p>
          <a:p>
            <a:r>
              <a:rPr lang="pt-PT" dirty="0"/>
              <a:t>"a resposta da humanidade ao divino" (Herbert Spencer)</a:t>
            </a:r>
            <a:endParaRPr lang="pt-BR" dirty="0"/>
          </a:p>
          <a:p>
            <a:pPr marL="0" indent="0" algn="just">
              <a:buNone/>
            </a:pPr>
            <a:endParaRPr lang="pt-BR" dirty="0"/>
          </a:p>
        </p:txBody>
      </p:sp>
    </p:spTree>
    <p:extLst>
      <p:ext uri="{BB962C8B-B14F-4D97-AF65-F5344CB8AC3E}">
        <p14:creationId xmlns:p14="http://schemas.microsoft.com/office/powerpoint/2010/main" val="359640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C1775-1A72-693A-9798-C5D7F72AD506}"/>
              </a:ext>
            </a:extLst>
          </p:cNvPr>
          <p:cNvSpPr>
            <a:spLocks noGrp="1"/>
          </p:cNvSpPr>
          <p:nvPr>
            <p:ph type="title"/>
          </p:nvPr>
        </p:nvSpPr>
        <p:spPr/>
        <p:txBody>
          <a:bodyPr/>
          <a:lstStyle/>
          <a:p>
            <a:pPr algn="ctr"/>
            <a:r>
              <a:rPr lang="pt-BR" b="1" u="sng" dirty="0"/>
              <a:t>Filosófica</a:t>
            </a:r>
            <a:endParaRPr lang="pt-BR" u="sng" dirty="0"/>
          </a:p>
        </p:txBody>
      </p:sp>
      <p:sp>
        <p:nvSpPr>
          <p:cNvPr id="3" name="Espaço Reservado para Conteúdo 2">
            <a:extLst>
              <a:ext uri="{FF2B5EF4-FFF2-40B4-BE49-F238E27FC236}">
                <a16:creationId xmlns:a16="http://schemas.microsoft.com/office/drawing/2014/main" id="{E5EE9884-DBF1-7147-2F17-B969B4E34C66}"/>
              </a:ext>
            </a:extLst>
          </p:cNvPr>
          <p:cNvSpPr>
            <a:spLocks noGrp="1"/>
          </p:cNvSpPr>
          <p:nvPr>
            <p:ph idx="1"/>
          </p:nvPr>
        </p:nvSpPr>
        <p:spPr/>
        <p:txBody>
          <a:bodyPr/>
          <a:lstStyle/>
          <a:p>
            <a:r>
              <a:rPr lang="pt-PT" dirty="0"/>
              <a:t>"a forma primária de cultura em termos da qual nós, seres humanos, explicitamente perguntamos e respondemos à questão existencial do significado da realidade última para nós” (Schubert </a:t>
            </a:r>
            <a:r>
              <a:rPr lang="pt-PT" dirty="0" err="1"/>
              <a:t>Ogden</a:t>
            </a:r>
            <a:r>
              <a:rPr lang="pt-PT" dirty="0"/>
              <a:t>)</a:t>
            </a:r>
          </a:p>
          <a:p>
            <a:pPr lvl="1"/>
            <a:endParaRPr lang="pt-BR" dirty="0"/>
          </a:p>
          <a:p>
            <a:r>
              <a:rPr lang="pt-PT" dirty="0" err="1"/>
              <a:t>aspecto</a:t>
            </a:r>
            <a:r>
              <a:rPr lang="pt-PT" dirty="0"/>
              <a:t> metafísico e </a:t>
            </a:r>
            <a:r>
              <a:rPr lang="pt-PT" dirty="0" err="1"/>
              <a:t>aspecto</a:t>
            </a:r>
            <a:r>
              <a:rPr lang="pt-PT" dirty="0"/>
              <a:t> ético. Cada religião responde a esses dois </a:t>
            </a:r>
            <a:r>
              <a:rPr lang="pt-PT" dirty="0" err="1"/>
              <a:t>aspectos</a:t>
            </a:r>
            <a:endParaRPr lang="pt-BR" dirty="0"/>
          </a:p>
          <a:p>
            <a:pPr marL="457200" lvl="1" indent="0">
              <a:buNone/>
            </a:pPr>
            <a:r>
              <a:rPr lang="pt-PT" dirty="0"/>
              <a:t>- pergunta sobre a realidade última de nossa própria existência em relação aos outros e ao todo. </a:t>
            </a:r>
            <a:endParaRPr lang="pt-BR" dirty="0"/>
          </a:p>
          <a:p>
            <a:pPr marL="457200" lvl="1" indent="0">
              <a:buNone/>
            </a:pPr>
            <a:r>
              <a:rPr lang="pt-PT" dirty="0"/>
              <a:t>- </a:t>
            </a:r>
            <a:r>
              <a:rPr lang="pt-PT" dirty="0" err="1"/>
              <a:t>aspecto</a:t>
            </a:r>
            <a:r>
              <a:rPr lang="pt-PT" dirty="0"/>
              <a:t> ético: pergunta sobre nossa autêntica </a:t>
            </a:r>
            <a:r>
              <a:rPr lang="pt-PT" dirty="0" err="1"/>
              <a:t>autocompreensão</a:t>
            </a:r>
            <a:r>
              <a:rPr lang="pt-PT" dirty="0"/>
              <a:t>. Como devemos nos entender. </a:t>
            </a:r>
            <a:endParaRPr lang="pt-BR" dirty="0"/>
          </a:p>
          <a:p>
            <a:pPr marL="0" indent="0" algn="just">
              <a:buNone/>
            </a:pPr>
            <a:endParaRPr lang="pt-BR" dirty="0"/>
          </a:p>
        </p:txBody>
      </p:sp>
    </p:spTree>
    <p:extLst>
      <p:ext uri="{BB962C8B-B14F-4D97-AF65-F5344CB8AC3E}">
        <p14:creationId xmlns:p14="http://schemas.microsoft.com/office/powerpoint/2010/main" val="186601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973D2B-7B27-C47B-C5DF-08D0DDA35DC6}"/>
              </a:ext>
            </a:extLst>
          </p:cNvPr>
          <p:cNvSpPr>
            <a:spLocks noGrp="1"/>
          </p:cNvSpPr>
          <p:nvPr>
            <p:ph type="title"/>
          </p:nvPr>
        </p:nvSpPr>
        <p:spPr/>
        <p:txBody>
          <a:bodyPr/>
          <a:lstStyle/>
          <a:p>
            <a:pPr algn="ctr"/>
            <a:r>
              <a:rPr lang="pt-BR" b="1" u="sng" dirty="0"/>
              <a:t>Jurídica</a:t>
            </a:r>
          </a:p>
        </p:txBody>
      </p:sp>
      <p:sp>
        <p:nvSpPr>
          <p:cNvPr id="3" name="Espaço Reservado para Conteúdo 2">
            <a:extLst>
              <a:ext uri="{FF2B5EF4-FFF2-40B4-BE49-F238E27FC236}">
                <a16:creationId xmlns:a16="http://schemas.microsoft.com/office/drawing/2014/main" id="{0FE363DF-5779-35D5-3651-01B678C9A072}"/>
              </a:ext>
            </a:extLst>
          </p:cNvPr>
          <p:cNvSpPr>
            <a:spLocks noGrp="1"/>
          </p:cNvSpPr>
          <p:nvPr>
            <p:ph idx="1"/>
          </p:nvPr>
        </p:nvSpPr>
        <p:spPr/>
        <p:txBody>
          <a:bodyPr>
            <a:normAutofit/>
          </a:bodyPr>
          <a:lstStyle/>
          <a:p>
            <a:pPr marL="0" indent="0" algn="ctr">
              <a:buNone/>
            </a:pPr>
            <a:r>
              <a:rPr lang="pt-BR" sz="7200" b="1" dirty="0"/>
              <a:t>???</a:t>
            </a:r>
          </a:p>
        </p:txBody>
      </p:sp>
    </p:spTree>
    <p:extLst>
      <p:ext uri="{BB962C8B-B14F-4D97-AF65-F5344CB8AC3E}">
        <p14:creationId xmlns:p14="http://schemas.microsoft.com/office/powerpoint/2010/main" val="237552995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4128</Words>
  <Application>Microsoft Macintosh PowerPoint</Application>
  <PresentationFormat>Widescreen</PresentationFormat>
  <Paragraphs>245</Paragraphs>
  <Slides>65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65</vt:i4>
      </vt:variant>
    </vt:vector>
  </HeadingPairs>
  <TitlesOfParts>
    <vt:vector size="70" baseType="lpstr">
      <vt:lpstr>Arial</vt:lpstr>
      <vt:lpstr>Calibri</vt:lpstr>
      <vt:lpstr>Calibri Light</vt:lpstr>
      <vt:lpstr>Times</vt:lpstr>
      <vt:lpstr>Tema do Office</vt:lpstr>
      <vt:lpstr>Conflito entre Estado e religião</vt:lpstr>
      <vt:lpstr>Definição: o que é religião? Tipos de definição</vt:lpstr>
      <vt:lpstr>Sociológica</vt:lpstr>
      <vt:lpstr>Antropológica</vt:lpstr>
      <vt:lpstr>Fenomenológica</vt:lpstr>
      <vt:lpstr>Psicológica</vt:lpstr>
      <vt:lpstr>Religiosa</vt:lpstr>
      <vt:lpstr>Filosófica</vt:lpstr>
      <vt:lpstr>Jurídica</vt:lpstr>
      <vt:lpstr>Elementos essenciais de uma tradição religiosa</vt:lpstr>
      <vt:lpstr>Funções das religiões</vt:lpstr>
      <vt:lpstr>Liberdade de crença</vt:lpstr>
      <vt:lpstr>Extremismo religioso: os três fundamentalismos</vt:lpstr>
      <vt:lpstr>Apresentação do PowerPoint</vt:lpstr>
      <vt:lpstr>Apresentação do PowerPoint</vt:lpstr>
      <vt:lpstr>Pontos em comum dos três fundamentalismos</vt:lpstr>
      <vt:lpstr>Estado e religião</vt:lpstr>
      <vt:lpstr>Estado laico</vt:lpstr>
      <vt:lpstr>Apresentação do PowerPoint</vt:lpstr>
      <vt:lpstr>Direito e religião no Brasil</vt:lpstr>
      <vt:lpstr>Apresentação do PowerPoint</vt:lpstr>
      <vt:lpstr>Apresentação do PowerPoint</vt:lpstr>
      <vt:lpstr>Apresentação do PowerPoint</vt:lpstr>
      <vt:lpstr>Apresentação do PowerPoint</vt:lpstr>
      <vt:lpstr>Estudo de casos</vt:lpstr>
      <vt:lpstr>ADIN da Biossegurança. Resumo</vt:lpstr>
      <vt:lpstr>Apresentação do PowerPoint</vt:lpstr>
      <vt:lpstr>Partes no processo</vt:lpstr>
      <vt:lpstr>Demonstração da tese</vt:lpstr>
      <vt:lpstr>Apresentação do PowerPoint</vt:lpstr>
      <vt:lpstr>Apresentação do PowerPoint</vt:lpstr>
      <vt:lpstr>Julgamento no STF</vt:lpstr>
      <vt:lpstr>Apresentação do PowerPoint</vt:lpstr>
      <vt:lpstr>Diálogo com religiosos no âmbito de uma instituição do Estado </vt:lpstr>
      <vt:lpstr>Conclusão do julgamento</vt:lpstr>
      <vt:lpstr>Apresentação do PowerPoint</vt:lpstr>
      <vt:lpstr>Apresentação do PowerPoint</vt:lpstr>
      <vt:lpstr>Apresentação do PowerPoint</vt:lpstr>
      <vt:lpstr>Aulas às sextas-feiras</vt:lpstr>
      <vt:lpstr>Apresentação do PowerPoint</vt:lpstr>
      <vt:lpstr>Apresentação do PowerPoint</vt:lpstr>
      <vt:lpstr>Alteração de cronograma</vt:lpstr>
      <vt:lpstr>Apresentação do PowerPoint</vt:lpstr>
      <vt:lpstr>CORTE INTERAMERICANA DE DIREITOS HUMANOS (CtDH)</vt:lpstr>
      <vt:lpstr>Resumo do filme</vt:lpstr>
      <vt:lpstr>Resumo do processo</vt:lpstr>
      <vt:lpstr>Dispositivos referidos</vt:lpstr>
      <vt:lpstr>Apresentação do PowerPoint</vt:lpstr>
      <vt:lpstr>Apresentação do PowerPoint</vt:lpstr>
      <vt:lpstr>Apresentação do PowerPoint</vt:lpstr>
      <vt:lpstr>Apresentação do PowerPoint</vt:lpstr>
      <vt:lpstr>Síntese do caso</vt:lpstr>
      <vt:lpstr>Crucifixo em escolas públicas na Baviera (1983)</vt:lpstr>
      <vt:lpstr>Apresentação do PowerPoint</vt:lpstr>
      <vt:lpstr>Apresentação do PowerPoint</vt:lpstr>
      <vt:lpstr>Justificativa</vt:lpstr>
      <vt:lpstr>O caso Lautsi v. Itália (2011)</vt:lpstr>
      <vt:lpstr>Julgamento na justiça italiana</vt:lpstr>
      <vt:lpstr>Apresentação do PowerPoint</vt:lpstr>
      <vt:lpstr>O caso Leyla Sahin versus Turquia na CEDH (1998)</vt:lpstr>
      <vt:lpstr>Apresentação do PowerPoint</vt:lpstr>
      <vt:lpstr>Julgamento nos tribunais turcos</vt:lpstr>
      <vt:lpstr>Apresentação do PowerPoint</vt:lpstr>
      <vt:lpstr>Questões para reflexão</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Conflito entre Estado e grupos religiosos</dc:title>
  <dc:creator>Geraldo Miniuci</dc:creator>
  <cp:lastModifiedBy>Geraldo Miniuci</cp:lastModifiedBy>
  <cp:revision>52</cp:revision>
  <dcterms:created xsi:type="dcterms:W3CDTF">2020-10-14T19:41:15Z</dcterms:created>
  <dcterms:modified xsi:type="dcterms:W3CDTF">2022-11-07T14:29:08Z</dcterms:modified>
</cp:coreProperties>
</file>