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398" r:id="rId2"/>
    <p:sldId id="665" r:id="rId3"/>
    <p:sldId id="667" r:id="rId4"/>
    <p:sldId id="668" r:id="rId5"/>
    <p:sldId id="666" r:id="rId6"/>
    <p:sldId id="669" r:id="rId7"/>
    <p:sldId id="670" r:id="rId8"/>
    <p:sldId id="661" r:id="rId9"/>
    <p:sldId id="674" r:id="rId10"/>
    <p:sldId id="563" r:id="rId11"/>
    <p:sldId id="564" r:id="rId12"/>
    <p:sldId id="566" r:id="rId13"/>
    <p:sldId id="568" r:id="rId14"/>
    <p:sldId id="569" r:id="rId15"/>
    <p:sldId id="570" r:id="rId16"/>
    <p:sldId id="573" r:id="rId17"/>
    <p:sldId id="671" r:id="rId18"/>
    <p:sldId id="574" r:id="rId19"/>
    <p:sldId id="672" r:id="rId20"/>
    <p:sldId id="571" r:id="rId21"/>
    <p:sldId id="572" r:id="rId22"/>
    <p:sldId id="575" r:id="rId23"/>
    <p:sldId id="576" r:id="rId24"/>
    <p:sldId id="662" r:id="rId25"/>
    <p:sldId id="663" r:id="rId26"/>
    <p:sldId id="658" r:id="rId27"/>
    <p:sldId id="657" r:id="rId28"/>
    <p:sldId id="656" r:id="rId29"/>
    <p:sldId id="577" r:id="rId30"/>
    <p:sldId id="583" r:id="rId31"/>
    <p:sldId id="584" r:id="rId32"/>
    <p:sldId id="578" r:id="rId33"/>
    <p:sldId id="621" r:id="rId34"/>
    <p:sldId id="580" r:id="rId35"/>
    <p:sldId id="579" r:id="rId36"/>
    <p:sldId id="581" r:id="rId37"/>
    <p:sldId id="585" r:id="rId38"/>
    <p:sldId id="582" r:id="rId39"/>
    <p:sldId id="586" r:id="rId40"/>
    <p:sldId id="664" r:id="rId41"/>
    <p:sldId id="673" r:id="rId42"/>
    <p:sldId id="659" r:id="rId43"/>
    <p:sldId id="649" r:id="rId44"/>
    <p:sldId id="650" r:id="rId45"/>
    <p:sldId id="651" r:id="rId46"/>
    <p:sldId id="652" r:id="rId47"/>
    <p:sldId id="653" r:id="rId48"/>
    <p:sldId id="654" r:id="rId49"/>
    <p:sldId id="655" r:id="rId50"/>
  </p:sldIdLst>
  <p:sldSz cx="9144000" cy="6858000" type="screen4x3"/>
  <p:notesSz cx="6858000" cy="9144000"/>
  <p:defaultTextStyle>
    <a:defPPr>
      <a:defRPr lang="pt-BR"/>
    </a:defPPr>
    <a:lvl1pPr algn="l" rtl="0" fontAlgn="base">
      <a:spcBef>
        <a:spcPct val="0"/>
      </a:spcBef>
      <a:spcAft>
        <a:spcPct val="0"/>
      </a:spcAft>
      <a:defRPr b="1" kern="1200">
        <a:solidFill>
          <a:schemeClr val="tx2"/>
        </a:solidFill>
        <a:latin typeface="Arial" charset="0"/>
        <a:ea typeface="+mn-ea"/>
        <a:cs typeface="+mn-cs"/>
      </a:defRPr>
    </a:lvl1pPr>
    <a:lvl2pPr marL="457200" algn="l" rtl="0" fontAlgn="base">
      <a:spcBef>
        <a:spcPct val="0"/>
      </a:spcBef>
      <a:spcAft>
        <a:spcPct val="0"/>
      </a:spcAft>
      <a:defRPr b="1" kern="1200">
        <a:solidFill>
          <a:schemeClr val="tx2"/>
        </a:solidFill>
        <a:latin typeface="Arial" charset="0"/>
        <a:ea typeface="+mn-ea"/>
        <a:cs typeface="+mn-cs"/>
      </a:defRPr>
    </a:lvl2pPr>
    <a:lvl3pPr marL="914400" algn="l" rtl="0" fontAlgn="base">
      <a:spcBef>
        <a:spcPct val="0"/>
      </a:spcBef>
      <a:spcAft>
        <a:spcPct val="0"/>
      </a:spcAft>
      <a:defRPr b="1" kern="1200">
        <a:solidFill>
          <a:schemeClr val="tx2"/>
        </a:solidFill>
        <a:latin typeface="Arial" charset="0"/>
        <a:ea typeface="+mn-ea"/>
        <a:cs typeface="+mn-cs"/>
      </a:defRPr>
    </a:lvl3pPr>
    <a:lvl4pPr marL="1371600" algn="l" rtl="0" fontAlgn="base">
      <a:spcBef>
        <a:spcPct val="0"/>
      </a:spcBef>
      <a:spcAft>
        <a:spcPct val="0"/>
      </a:spcAft>
      <a:defRPr b="1" kern="1200">
        <a:solidFill>
          <a:schemeClr val="tx2"/>
        </a:solidFill>
        <a:latin typeface="Arial" charset="0"/>
        <a:ea typeface="+mn-ea"/>
        <a:cs typeface="+mn-cs"/>
      </a:defRPr>
    </a:lvl4pPr>
    <a:lvl5pPr marL="1828800" algn="l" rtl="0" fontAlgn="base">
      <a:spcBef>
        <a:spcPct val="0"/>
      </a:spcBef>
      <a:spcAft>
        <a:spcPct val="0"/>
      </a:spcAft>
      <a:defRPr b="1" kern="1200">
        <a:solidFill>
          <a:schemeClr val="tx2"/>
        </a:solidFill>
        <a:latin typeface="Arial" charset="0"/>
        <a:ea typeface="+mn-ea"/>
        <a:cs typeface="+mn-cs"/>
      </a:defRPr>
    </a:lvl5pPr>
    <a:lvl6pPr marL="2286000" algn="l" defTabSz="914400" rtl="0" eaLnBrk="1" latinLnBrk="0" hangingPunct="1">
      <a:defRPr b="1" kern="1200">
        <a:solidFill>
          <a:schemeClr val="tx2"/>
        </a:solidFill>
        <a:latin typeface="Arial" charset="0"/>
        <a:ea typeface="+mn-ea"/>
        <a:cs typeface="+mn-cs"/>
      </a:defRPr>
    </a:lvl6pPr>
    <a:lvl7pPr marL="2743200" algn="l" defTabSz="914400" rtl="0" eaLnBrk="1" latinLnBrk="0" hangingPunct="1">
      <a:defRPr b="1" kern="1200">
        <a:solidFill>
          <a:schemeClr val="tx2"/>
        </a:solidFill>
        <a:latin typeface="Arial" charset="0"/>
        <a:ea typeface="+mn-ea"/>
        <a:cs typeface="+mn-cs"/>
      </a:defRPr>
    </a:lvl7pPr>
    <a:lvl8pPr marL="3200400" algn="l" defTabSz="914400" rtl="0" eaLnBrk="1" latinLnBrk="0" hangingPunct="1">
      <a:defRPr b="1" kern="1200">
        <a:solidFill>
          <a:schemeClr val="tx2"/>
        </a:solidFill>
        <a:latin typeface="Arial" charset="0"/>
        <a:ea typeface="+mn-ea"/>
        <a:cs typeface="+mn-cs"/>
      </a:defRPr>
    </a:lvl8pPr>
    <a:lvl9pPr marL="3657600" algn="l" defTabSz="914400" rtl="0" eaLnBrk="1" latinLnBrk="0" hangingPunct="1">
      <a:defRPr b="1" kern="1200">
        <a:solidFill>
          <a:schemeClr val="tx2"/>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uario" initials="U" lastIdx="1" clrIdx="0">
    <p:extLst>
      <p:ext uri="{19B8F6BF-5375-455C-9EA6-DF929625EA0E}">
        <p15:presenceInfo xmlns:p15="http://schemas.microsoft.com/office/powerpoint/2012/main" userId="Usuari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3300"/>
    <a:srgbClr val="398B5E"/>
    <a:srgbClr val="225439"/>
    <a:srgbClr val="C2D5DC"/>
    <a:srgbClr val="333333"/>
    <a:srgbClr val="6699FF"/>
    <a:srgbClr val="C0C0C0"/>
    <a:srgbClr val="FF9900"/>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34545" autoAdjust="0"/>
    <p:restoredTop sz="86355" autoAdjust="0"/>
  </p:normalViewPr>
  <p:slideViewPr>
    <p:cSldViewPr>
      <p:cViewPr varScale="1">
        <p:scale>
          <a:sx n="74" d="100"/>
          <a:sy n="74" d="100"/>
        </p:scale>
        <p:origin x="624" y="72"/>
      </p:cViewPr>
      <p:guideLst>
        <p:guide orient="horz" pos="2160"/>
        <p:guide pos="2880"/>
      </p:guideLst>
    </p:cSldViewPr>
  </p:slideViewPr>
  <p:outlineViewPr>
    <p:cViewPr>
      <p:scale>
        <a:sx n="33" d="100"/>
        <a:sy n="33" d="100"/>
      </p:scale>
      <p:origin x="0" y="-6150"/>
    </p:cViewPr>
  </p:outlineViewPr>
  <p:notesTextViewPr>
    <p:cViewPr>
      <p:scale>
        <a:sx n="100" d="100"/>
        <a:sy n="100" d="100"/>
      </p:scale>
      <p:origin x="0" y="0"/>
    </p:cViewPr>
  </p:notesTextViewPr>
  <p:sorterViewPr>
    <p:cViewPr varScale="1">
      <p:scale>
        <a:sx n="1" d="1"/>
        <a:sy n="1" d="1"/>
      </p:scale>
      <p:origin x="0" y="-829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solidFill>
                  <a:schemeClr val="tx1"/>
                </a:solidFill>
              </a:defRPr>
            </a:lvl1pPr>
          </a:lstStyle>
          <a:p>
            <a:pPr>
              <a:defRPr/>
            </a:pPr>
            <a:endParaRPr lang="pt-BR"/>
          </a:p>
        </p:txBody>
      </p:sp>
      <p:sp>
        <p:nvSpPr>
          <p:cNvPr id="2150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pPr>
              <a:defRPr/>
            </a:pPr>
            <a:endParaRPr lang="pt-BR"/>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150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noProof="0" smtClean="0"/>
              <a:t>Clique para editar os estilos do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p>
        </p:txBody>
      </p:sp>
      <p:sp>
        <p:nvSpPr>
          <p:cNvPr id="2151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defRPr>
            </a:lvl1pPr>
          </a:lstStyle>
          <a:p>
            <a:pPr>
              <a:defRPr/>
            </a:pPr>
            <a:endParaRPr lang="pt-BR"/>
          </a:p>
        </p:txBody>
      </p:sp>
      <p:sp>
        <p:nvSpPr>
          <p:cNvPr id="2151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pPr>
              <a:defRPr/>
            </a:pPr>
            <a:fld id="{3D8BDBC2-76F7-4C0F-B30E-3941A7E18FBA}" type="slidenum">
              <a:rPr lang="pt-BR"/>
              <a:pPr>
                <a:defRPr/>
              </a:pPr>
              <a:t>‹nº›</a:t>
            </a:fld>
            <a:endParaRPr lang="pt-BR"/>
          </a:p>
        </p:txBody>
      </p:sp>
    </p:spTree>
    <p:extLst>
      <p:ext uri="{BB962C8B-B14F-4D97-AF65-F5344CB8AC3E}">
        <p14:creationId xmlns:p14="http://schemas.microsoft.com/office/powerpoint/2010/main" val="3353672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B4EAB0B8-E89D-419E-8421-4277D63152F4}" type="slidenum">
              <a:rPr lang="pt-BR" smtClean="0"/>
              <a:pPr/>
              <a:t>1</a:t>
            </a:fld>
            <a:endParaRPr lang="pt-BR" smtClean="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p:spPr>
        <p:txBody>
          <a:bodyPr/>
          <a:lstStyle/>
          <a:p>
            <a:pPr eaLnBrk="1" hangingPunct="1"/>
            <a:r>
              <a:rPr lang="pt-BR" b="1" dirty="0" smtClean="0"/>
              <a:t>Modelo de abertura de apresentação: </a:t>
            </a:r>
          </a:p>
          <a:p>
            <a:pPr eaLnBrk="1" hangingPunct="1"/>
            <a:endParaRPr lang="pt-BR" b="1" dirty="0" smtClean="0"/>
          </a:p>
          <a:p>
            <a:pPr eaLnBrk="1" hangingPunct="1"/>
            <a:r>
              <a:rPr lang="pt-BR" b="1" dirty="0" smtClean="0"/>
              <a:t>“Olá, meu nome é XXX e sou professor do Depto de XXXX da Faculdade de Medicina de Ribeirão Preto da Universidade de São Paulo.  </a:t>
            </a:r>
            <a:br>
              <a:rPr lang="pt-BR" b="1" dirty="0" smtClean="0"/>
            </a:br>
            <a:r>
              <a:rPr lang="pt-BR" b="1" dirty="0" smtClean="0"/>
              <a:t>O</a:t>
            </a:r>
            <a:r>
              <a:rPr lang="pt-BR" b="1" baseline="0" dirty="0" smtClean="0"/>
              <a:t> tema desta aula é XXXXX </a:t>
            </a:r>
            <a:endParaRPr lang="pt-BR" b="1" dirty="0" smtClean="0"/>
          </a:p>
        </p:txBody>
      </p:sp>
    </p:spTree>
    <p:extLst>
      <p:ext uri="{BB962C8B-B14F-4D97-AF65-F5344CB8AC3E}">
        <p14:creationId xmlns:p14="http://schemas.microsoft.com/office/powerpoint/2010/main" val="3805459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3D8BDBC2-76F7-4C0F-B30E-3941A7E18FBA}" type="slidenum">
              <a:rPr lang="pt-BR" smtClean="0"/>
              <a:pPr>
                <a:defRPr/>
              </a:pPr>
              <a:t>16</a:t>
            </a:fld>
            <a:endParaRPr lang="pt-BR" dirty="0"/>
          </a:p>
        </p:txBody>
      </p:sp>
    </p:spTree>
    <p:extLst>
      <p:ext uri="{BB962C8B-B14F-4D97-AF65-F5344CB8AC3E}">
        <p14:creationId xmlns:p14="http://schemas.microsoft.com/office/powerpoint/2010/main" val="1401100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3D8BDBC2-76F7-4C0F-B30E-3941A7E18FBA}" type="slidenum">
              <a:rPr lang="pt-BR" smtClean="0"/>
              <a:pPr>
                <a:defRPr/>
              </a:pPr>
              <a:t>34</a:t>
            </a:fld>
            <a:endParaRPr lang="pt-BR"/>
          </a:p>
        </p:txBody>
      </p:sp>
    </p:spTree>
    <p:extLst>
      <p:ext uri="{BB962C8B-B14F-4D97-AF65-F5344CB8AC3E}">
        <p14:creationId xmlns:p14="http://schemas.microsoft.com/office/powerpoint/2010/main" val="2001145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50E85FD2-A511-4336-B9C5-AF86670489DE}" type="slidenum">
              <a:rPr lang="pt-BR" smtClean="0"/>
              <a:pPr/>
              <a:t>49</a:t>
            </a:fld>
            <a:endParaRPr lang="pt-BR" smtClean="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p:spPr>
        <p:txBody>
          <a:bodyPr/>
          <a:lstStyle/>
          <a:p>
            <a:pPr eaLnBrk="1" hangingPunct="1"/>
            <a:r>
              <a:rPr lang="pt-BR" b="1" dirty="0" smtClean="0"/>
              <a:t>Neste</a:t>
            </a:r>
            <a:r>
              <a:rPr lang="pt-BR" b="1" baseline="0" dirty="0" smtClean="0"/>
              <a:t> slide, o docente, no momento final da gravação, despede-se dizendo algo como: </a:t>
            </a:r>
            <a:br>
              <a:rPr lang="pt-BR" b="1" baseline="0" dirty="0" smtClean="0"/>
            </a:br>
            <a:r>
              <a:rPr lang="pt-BR" b="1" baseline="0" dirty="0" smtClean="0"/>
              <a:t/>
            </a:r>
            <a:br>
              <a:rPr lang="pt-BR" b="1" baseline="0" dirty="0" smtClean="0"/>
            </a:br>
            <a:r>
              <a:rPr lang="pt-BR" b="1" baseline="0" dirty="0" smtClean="0"/>
              <a:t>“-Espero que estas informações tenham contribuído para sua formação e me coloco à disposição de vocês para eventuais dúvidas através do e-mail que aparece na tela. Muito obrigado pela atenção.” </a:t>
            </a:r>
          </a:p>
          <a:p>
            <a:pPr eaLnBrk="1" hangingPunct="1"/>
            <a:endParaRPr lang="pt-BR" b="1" baseline="0" dirty="0" smtClean="0"/>
          </a:p>
          <a:p>
            <a:pPr eaLnBrk="1" hangingPunct="1"/>
            <a:r>
              <a:rPr lang="pt-BR" b="1" baseline="0" dirty="0" smtClean="0"/>
              <a:t> </a:t>
            </a:r>
            <a:endParaRPr lang="pt-BR" b="1" dirty="0" smtClean="0"/>
          </a:p>
        </p:txBody>
      </p:sp>
    </p:spTree>
    <p:extLst>
      <p:ext uri="{BB962C8B-B14F-4D97-AF65-F5344CB8AC3E}">
        <p14:creationId xmlns:p14="http://schemas.microsoft.com/office/powerpoint/2010/main" val="3455602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a:prstGeom prst="rect">
            <a:avLst/>
          </a:prstGeom>
        </p:spPr>
        <p:txBody>
          <a:bodyPr/>
          <a:lstStyle/>
          <a:p>
            <a:r>
              <a:rPr lang="pt-BR" smtClean="0"/>
              <a:t>Clique para editar o estilo do título mestre</a:t>
            </a:r>
            <a:endParaRPr lang="en-US"/>
          </a:p>
        </p:txBody>
      </p:sp>
      <p:sp>
        <p:nvSpPr>
          <p:cNvPr id="3" name="Subtítulo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en-US"/>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estilo do título mestre</a:t>
            </a:r>
            <a:endParaRPr lang="en-US"/>
          </a:p>
        </p:txBody>
      </p:sp>
      <p:sp>
        <p:nvSpPr>
          <p:cNvPr id="3" name="Espaço Reservado para Texto Vertical 2"/>
          <p:cNvSpPr>
            <a:spLocks noGrp="1"/>
          </p:cNvSpPr>
          <p:nvPr>
            <p:ph type="body" orient="vert" idx="1"/>
          </p:nvPr>
        </p:nvSpPr>
        <p:spPr>
          <a:xfrm>
            <a:off x="457200" y="1600200"/>
            <a:ext cx="8229600" cy="4525963"/>
          </a:xfrm>
          <a:prstGeom prst="rect">
            <a:avLst/>
          </a:prstGeo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a:prstGeom prst="rect">
            <a:avLst/>
          </a:prstGeom>
        </p:spPr>
        <p:txBody>
          <a:bodyPr vert="eaVert"/>
          <a:lstStyle/>
          <a:p>
            <a:r>
              <a:rPr lang="pt-BR" smtClean="0"/>
              <a:t>Clique para editar o estilo do título mestre</a:t>
            </a:r>
            <a:endParaRPr lang="en-US"/>
          </a:p>
        </p:txBody>
      </p:sp>
      <p:sp>
        <p:nvSpPr>
          <p:cNvPr id="3" name="Espaço Reservado para Texto Vertical 2"/>
          <p:cNvSpPr>
            <a:spLocks noGrp="1"/>
          </p:cNvSpPr>
          <p:nvPr>
            <p:ph type="body" orient="vert" idx="1"/>
          </p:nvPr>
        </p:nvSpPr>
        <p:spPr>
          <a:xfrm>
            <a:off x="457200" y="274638"/>
            <a:ext cx="6019800" cy="5851525"/>
          </a:xfrm>
          <a:prstGeom prst="rect">
            <a:avLst/>
          </a:prstGeo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estilo do título mestre</a:t>
            </a:r>
            <a:endParaRPr lang="en-US"/>
          </a:p>
        </p:txBody>
      </p:sp>
      <p:sp>
        <p:nvSpPr>
          <p:cNvPr id="3" name="Espaço Reservado para Conteúdo 2"/>
          <p:cNvSpPr>
            <a:spLocks noGrp="1"/>
          </p:cNvSpPr>
          <p:nvPr>
            <p:ph idx="1"/>
          </p:nvPr>
        </p:nvSpPr>
        <p:spPr>
          <a:xfrm>
            <a:off x="457200" y="1600200"/>
            <a:ext cx="8229600" cy="4525963"/>
          </a:xfrm>
          <a:prstGeom prst="rect">
            <a:avLst/>
          </a:prstGeo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t-BR" smtClean="0"/>
              <a:t>Clique para editar o estilo do título mestre</a:t>
            </a:r>
            <a:endParaRPr lang="en-US"/>
          </a:p>
        </p:txBody>
      </p:sp>
      <p:sp>
        <p:nvSpPr>
          <p:cNvPr id="3" name="Espaço Reservado para Texto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estilo do título mestre</a:t>
            </a:r>
            <a:endParaRPr lang="en-US"/>
          </a:p>
        </p:txBody>
      </p:sp>
      <p:sp>
        <p:nvSpPr>
          <p:cNvPr id="3" name="Espaço Reservado para Conteúd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Conteúd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lvl1pPr>
              <a:defRPr/>
            </a:lvl1pPr>
          </a:lstStyle>
          <a:p>
            <a:r>
              <a:rPr lang="pt-BR" smtClean="0"/>
              <a:t>Clique para editar o estilo do título mestre</a:t>
            </a:r>
            <a:endParaRPr lang="en-US"/>
          </a:p>
        </p:txBody>
      </p:sp>
      <p:sp>
        <p:nvSpPr>
          <p:cNvPr id="3" name="Espaço Reservado para Tex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5" name="Espaço Reservado para Tex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estilo do título mestre</a:t>
            </a:r>
            <a:endParaRPr lang="en-US"/>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pt-BR" smtClean="0"/>
              <a:t>Clique para editar o estilo do título mestre</a:t>
            </a:r>
            <a:endParaRPr lang="en-US"/>
          </a:p>
        </p:txBody>
      </p:sp>
      <p:sp>
        <p:nvSpPr>
          <p:cNvPr id="3" name="Espaço Reservado para Conteúd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Tex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t-BR" smtClean="0"/>
              <a:t>Clique para editar o estilo do título mestre</a:t>
            </a:r>
            <a:endParaRPr lang="en-US"/>
          </a:p>
        </p:txBody>
      </p:sp>
      <p:sp>
        <p:nvSpPr>
          <p:cNvPr id="3" name="Espaço Reservado para Imagem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Espaço Reservado para Tex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7" name="Rectangle 13"/>
          <p:cNvSpPr>
            <a:spLocks noChangeArrowheads="1"/>
          </p:cNvSpPr>
          <p:nvPr userDrawn="1"/>
        </p:nvSpPr>
        <p:spPr bwMode="auto">
          <a:xfrm>
            <a:off x="8244408" y="6525344"/>
            <a:ext cx="827460" cy="230188"/>
          </a:xfrm>
          <a:prstGeom prst="rect">
            <a:avLst/>
          </a:prstGeom>
          <a:noFill/>
          <a:ln w="9525">
            <a:noFill/>
            <a:miter lim="800000"/>
            <a:headEnd/>
            <a:tailEnd/>
          </a:ln>
          <a:effectLst/>
        </p:spPr>
        <p:txBody>
          <a:bodyPr wrap="square">
            <a:spAutoFit/>
          </a:bodyPr>
          <a:lstStyle/>
          <a:p>
            <a:pPr algn="r">
              <a:defRPr/>
            </a:pPr>
            <a:r>
              <a:rPr lang="pt-BR" sz="900" b="1" dirty="0" smtClean="0">
                <a:solidFill>
                  <a:schemeClr val="tx1">
                    <a:lumMod val="50000"/>
                    <a:lumOff val="50000"/>
                  </a:schemeClr>
                </a:solidFill>
              </a:rPr>
              <a:t>FMRP USP</a:t>
            </a:r>
            <a:endParaRPr lang="pt-BR" sz="900" b="1" dirty="0">
              <a:solidFill>
                <a:schemeClr val="tx1">
                  <a:lumMod val="50000"/>
                  <a:lumOff val="50000"/>
                </a:schemeClr>
              </a:solidFill>
            </a:endParaRPr>
          </a:p>
        </p:txBody>
      </p:sp>
      <p:pic>
        <p:nvPicPr>
          <p:cNvPr id="12" name="Imagem 11" descr="Brasao_Medicina_USP_PNG_TRSP_COR_AGUIA_gre3y-.png"/>
          <p:cNvPicPr>
            <a:picLocks noChangeAspect="1"/>
          </p:cNvPicPr>
          <p:nvPr userDrawn="1"/>
        </p:nvPicPr>
        <p:blipFill>
          <a:blip r:embed="rId13" cstate="print"/>
          <a:stretch>
            <a:fillRect/>
          </a:stretch>
        </p:blipFill>
        <p:spPr>
          <a:xfrm>
            <a:off x="8351960" y="5917237"/>
            <a:ext cx="647900" cy="60810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4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video" Target="file:///E:\Anatomia%20aula\Desarrollo%20del%20conducto%20inguinal%20y%20descenso%20de%20testiculos%20y%20ovarios.mp4" TargetMode="Externa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tângulo 10"/>
          <p:cNvSpPr/>
          <p:nvPr/>
        </p:nvSpPr>
        <p:spPr bwMode="auto">
          <a:xfrm>
            <a:off x="0" y="1484784"/>
            <a:ext cx="9144000" cy="151216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1800" b="1" i="0" u="none" strike="noStrike" cap="none" normalizeH="0" baseline="0" dirty="0" smtClean="0">
              <a:ln>
                <a:noFill/>
              </a:ln>
              <a:solidFill>
                <a:schemeClr val="tx2"/>
              </a:solidFill>
              <a:effectLst/>
              <a:latin typeface="+mn-lt"/>
            </a:endParaRPr>
          </a:p>
        </p:txBody>
      </p:sp>
      <p:sp>
        <p:nvSpPr>
          <p:cNvPr id="221189" name="Text Box 5"/>
          <p:cNvSpPr txBox="1">
            <a:spLocks noChangeArrowheads="1"/>
          </p:cNvSpPr>
          <p:nvPr/>
        </p:nvSpPr>
        <p:spPr bwMode="auto">
          <a:xfrm>
            <a:off x="1675829" y="3571876"/>
            <a:ext cx="5753690" cy="707886"/>
          </a:xfrm>
          <a:prstGeom prst="rect">
            <a:avLst/>
          </a:prstGeom>
          <a:noFill/>
          <a:ln w="9525">
            <a:noFill/>
            <a:miter lim="800000"/>
            <a:headEnd/>
            <a:tailEnd/>
          </a:ln>
        </p:spPr>
        <p:txBody>
          <a:bodyPr wrap="none">
            <a:spAutoFit/>
          </a:bodyPr>
          <a:lstStyle/>
          <a:p>
            <a:pPr algn="ctr"/>
            <a:r>
              <a:rPr lang="pt-BR" sz="2000" dirty="0" smtClean="0">
                <a:solidFill>
                  <a:schemeClr val="tx1"/>
                </a:solidFill>
                <a:latin typeface="+mn-lt"/>
              </a:rPr>
              <a:t>Prof. Dra. Maria de Fátima </a:t>
            </a:r>
            <a:r>
              <a:rPr lang="pt-BR" sz="2000" dirty="0" err="1" smtClean="0">
                <a:solidFill>
                  <a:schemeClr val="tx1"/>
                </a:solidFill>
                <a:latin typeface="+mn-lt"/>
              </a:rPr>
              <a:t>Galli</a:t>
            </a:r>
            <a:r>
              <a:rPr lang="pt-BR" sz="2000" dirty="0" smtClean="0">
                <a:solidFill>
                  <a:schemeClr val="tx1"/>
                </a:solidFill>
                <a:latin typeface="+mn-lt"/>
              </a:rPr>
              <a:t> </a:t>
            </a:r>
            <a:r>
              <a:rPr lang="pt-BR" sz="2000" dirty="0" err="1" smtClean="0">
                <a:solidFill>
                  <a:schemeClr val="tx1"/>
                </a:solidFill>
                <a:latin typeface="+mn-lt"/>
              </a:rPr>
              <a:t>Sorita</a:t>
            </a:r>
            <a:r>
              <a:rPr lang="pt-BR" sz="2000" dirty="0" smtClean="0">
                <a:solidFill>
                  <a:schemeClr val="tx1"/>
                </a:solidFill>
                <a:latin typeface="+mn-lt"/>
              </a:rPr>
              <a:t> </a:t>
            </a:r>
            <a:r>
              <a:rPr lang="pt-BR" sz="2000" dirty="0" err="1" smtClean="0">
                <a:solidFill>
                  <a:schemeClr val="tx1"/>
                </a:solidFill>
                <a:latin typeface="+mn-lt"/>
              </a:rPr>
              <a:t>Tazima</a:t>
            </a:r>
            <a:r>
              <a:rPr lang="pt-BR" sz="2000" dirty="0" smtClean="0">
                <a:solidFill>
                  <a:schemeClr val="tx1"/>
                </a:solidFill>
                <a:latin typeface="+mn-lt"/>
              </a:rPr>
              <a:t> </a:t>
            </a:r>
          </a:p>
          <a:p>
            <a:pPr algn="ctr"/>
            <a:r>
              <a:rPr lang="pt-BR" sz="2000" b="0" dirty="0" smtClean="0">
                <a:solidFill>
                  <a:schemeClr val="tx1"/>
                </a:solidFill>
                <a:latin typeface="+mn-lt"/>
              </a:rPr>
              <a:t>Departamento de Cirurgia e Anatomia</a:t>
            </a:r>
            <a:endParaRPr lang="pt-BR" sz="1200" b="0" dirty="0">
              <a:solidFill>
                <a:srgbClr val="FF0000"/>
              </a:solidFill>
              <a:latin typeface="+mn-lt"/>
            </a:endParaRPr>
          </a:p>
        </p:txBody>
      </p:sp>
      <p:sp>
        <p:nvSpPr>
          <p:cNvPr id="221190" name="Rectangle 6"/>
          <p:cNvSpPr>
            <a:spLocks noChangeArrowheads="1"/>
          </p:cNvSpPr>
          <p:nvPr/>
        </p:nvSpPr>
        <p:spPr bwMode="auto">
          <a:xfrm>
            <a:off x="2339975" y="5301208"/>
            <a:ext cx="4465638" cy="523220"/>
          </a:xfrm>
          <a:prstGeom prst="rect">
            <a:avLst/>
          </a:prstGeom>
          <a:noFill/>
          <a:ln w="9525">
            <a:noFill/>
            <a:miter lim="800000"/>
            <a:headEnd/>
            <a:tailEnd/>
          </a:ln>
          <a:effectLst>
            <a:outerShdw dist="17961" dir="2700000" algn="ctr" rotWithShape="0">
              <a:schemeClr val="bg1"/>
            </a:outerShdw>
          </a:effectLst>
        </p:spPr>
        <p:txBody>
          <a:bodyPr>
            <a:spAutoFit/>
          </a:bodyPr>
          <a:lstStyle/>
          <a:p>
            <a:pPr algn="ctr">
              <a:defRPr/>
            </a:pPr>
            <a:r>
              <a:rPr lang="pt-BR" sz="1400" dirty="0" smtClean="0">
                <a:solidFill>
                  <a:schemeClr val="tx1"/>
                </a:solidFill>
                <a:latin typeface="+mn-lt"/>
              </a:rPr>
              <a:t>Faculdade </a:t>
            </a:r>
            <a:r>
              <a:rPr lang="pt-BR" sz="1400" dirty="0">
                <a:solidFill>
                  <a:schemeClr val="tx1"/>
                </a:solidFill>
                <a:latin typeface="+mn-lt"/>
              </a:rPr>
              <a:t>de Medicina de Ribeirão Preto </a:t>
            </a:r>
          </a:p>
          <a:p>
            <a:pPr algn="ctr">
              <a:defRPr/>
            </a:pPr>
            <a:r>
              <a:rPr lang="pt-BR" sz="1400" dirty="0">
                <a:solidFill>
                  <a:schemeClr val="tx1"/>
                </a:solidFill>
                <a:latin typeface="+mn-lt"/>
              </a:rPr>
              <a:t>Universidade de São Paulo</a:t>
            </a:r>
          </a:p>
        </p:txBody>
      </p:sp>
      <p:pic>
        <p:nvPicPr>
          <p:cNvPr id="1028" name="Picture 4" descr="C:\Users\hermes\Desktop\Brasao_logo_medicina_USP_trsp_.png"/>
          <p:cNvPicPr>
            <a:picLocks noChangeAspect="1" noChangeArrowheads="1"/>
          </p:cNvPicPr>
          <p:nvPr/>
        </p:nvPicPr>
        <p:blipFill>
          <a:blip r:embed="rId3" cstate="print"/>
          <a:srcRect/>
          <a:stretch>
            <a:fillRect/>
          </a:stretch>
        </p:blipFill>
        <p:spPr bwMode="auto">
          <a:xfrm>
            <a:off x="6831234" y="4653136"/>
            <a:ext cx="1237428" cy="1800200"/>
          </a:xfrm>
          <a:prstGeom prst="rect">
            <a:avLst/>
          </a:prstGeom>
          <a:noFill/>
          <a:effectLst/>
        </p:spPr>
      </p:pic>
      <p:pic>
        <p:nvPicPr>
          <p:cNvPr id="1029" name="Picture 5" descr="C:\Users\hermes\Desktop\Brasao_logo_USP_trsp_.png"/>
          <p:cNvPicPr>
            <a:picLocks noChangeAspect="1" noChangeArrowheads="1"/>
          </p:cNvPicPr>
          <p:nvPr/>
        </p:nvPicPr>
        <p:blipFill>
          <a:blip r:embed="rId4" cstate="print"/>
          <a:srcRect/>
          <a:stretch>
            <a:fillRect/>
          </a:stretch>
        </p:blipFill>
        <p:spPr bwMode="auto">
          <a:xfrm>
            <a:off x="1211663" y="4509120"/>
            <a:ext cx="1344113" cy="1969865"/>
          </a:xfrm>
          <a:prstGeom prst="rect">
            <a:avLst/>
          </a:prstGeom>
          <a:noFill/>
        </p:spPr>
      </p:pic>
      <p:sp>
        <p:nvSpPr>
          <p:cNvPr id="8" name="Título 1"/>
          <p:cNvSpPr>
            <a:spLocks noGrp="1"/>
          </p:cNvSpPr>
          <p:nvPr>
            <p:ph type="ctrTitle" idx="4294967295"/>
          </p:nvPr>
        </p:nvSpPr>
        <p:spPr>
          <a:xfrm>
            <a:off x="472706" y="1626369"/>
            <a:ext cx="8028384" cy="1946647"/>
          </a:xfrm>
          <a:prstGeom prst="rect">
            <a:avLst/>
          </a:prstGeom>
        </p:spPr>
        <p:txBody>
          <a:bodyPr>
            <a:noAutofit/>
          </a:bodyPr>
          <a:lstStyle/>
          <a:p>
            <a:r>
              <a:rPr lang="pt-BR" sz="3600" dirty="0" smtClean="0">
                <a:solidFill>
                  <a:schemeClr val="bg1"/>
                </a:solidFill>
                <a:latin typeface="+mn-lt"/>
              </a:rPr>
              <a:t>Hérnias inguinais e umbilicais</a:t>
            </a:r>
            <a:br>
              <a:rPr lang="pt-BR" sz="3600" dirty="0" smtClean="0">
                <a:solidFill>
                  <a:schemeClr val="bg1"/>
                </a:solidFill>
                <a:latin typeface="+mn-lt"/>
              </a:rPr>
            </a:br>
            <a:r>
              <a:rPr lang="pt-BR" sz="3600" dirty="0" smtClean="0">
                <a:solidFill>
                  <a:schemeClr val="bg1"/>
                </a:solidFill>
                <a:latin typeface="+mn-lt"/>
              </a:rPr>
              <a:t> na criança</a:t>
            </a:r>
            <a:endParaRPr lang="pt-BR" sz="3600" dirty="0">
              <a:solidFill>
                <a:schemeClr val="bg1"/>
              </a:solidFill>
              <a:latin typeface="+mn-lt"/>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571472" y="332656"/>
            <a:ext cx="8072494" cy="936103"/>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BR" sz="4000" b="0" i="0" u="none" strike="noStrike" kern="1200" cap="none" spc="0" normalizeH="0" baseline="0" noProof="0" dirty="0" smtClean="0">
                <a:ln>
                  <a:noFill/>
                </a:ln>
                <a:solidFill>
                  <a:srgbClr val="C00000"/>
                </a:solidFill>
                <a:uLnTx/>
                <a:uFillTx/>
                <a:latin typeface="+mn-lt"/>
                <a:ea typeface="+mj-ea"/>
                <a:cs typeface="+mj-cs"/>
              </a:rPr>
              <a:t>Hérnias em crianças </a:t>
            </a:r>
            <a:endParaRPr kumimoji="0" lang="pt-BR" sz="4000" b="0" i="0" u="none" strike="noStrike" kern="1200" cap="none" spc="0" normalizeH="0" baseline="0" noProof="0" dirty="0" smtClean="0">
              <a:ln>
                <a:noFill/>
              </a:ln>
              <a:solidFill>
                <a:srgbClr val="C00000"/>
              </a:solidFill>
              <a:uLnTx/>
              <a:uFillTx/>
              <a:latin typeface="+mn-lt"/>
              <a:ea typeface="+mj-ea"/>
              <a:cs typeface="+mj-cs"/>
            </a:endParaRPr>
          </a:p>
        </p:txBody>
      </p:sp>
      <p:sp>
        <p:nvSpPr>
          <p:cNvPr id="3" name="Título 1"/>
          <p:cNvSpPr txBox="1">
            <a:spLocks/>
          </p:cNvSpPr>
          <p:nvPr/>
        </p:nvSpPr>
        <p:spPr>
          <a:xfrm>
            <a:off x="1040790" y="1340768"/>
            <a:ext cx="7707674" cy="5112567"/>
          </a:xfrm>
          <a:prstGeom prst="rect">
            <a:avLst/>
          </a:prstGeom>
        </p:spPr>
        <p:txBody>
          <a:bodyPr vert="horz" lIns="91440" tIns="45720" rIns="91440" bIns="45720" rtlCol="0" anchor="ctr">
            <a:noAutofit/>
          </a:bodyPr>
          <a:lstStyle/>
          <a:p>
            <a:pPr marL="0" marR="0" lvl="0" indent="0" algn="just" defTabSz="914400" rtl="0" eaLnBrk="1" fontAlgn="auto" latinLnBrk="0" hangingPunct="1">
              <a:lnSpc>
                <a:spcPct val="100000"/>
              </a:lnSpc>
              <a:spcBef>
                <a:spcPct val="0"/>
              </a:spcBef>
              <a:spcAft>
                <a:spcPts val="0"/>
              </a:spcAft>
              <a:buClrTx/>
              <a:buSzTx/>
              <a:buFont typeface="Wingdings" pitchFamily="2" charset="2"/>
              <a:buChar char="v"/>
              <a:tabLst/>
              <a:defRPr/>
            </a:pPr>
            <a:r>
              <a:rPr kumimoji="0" lang="pt-BR" sz="2400" b="0" i="0" u="none" strike="noStrike" kern="1200" cap="none" spc="0" normalizeH="0" baseline="0" noProof="0" dirty="0" smtClean="0">
                <a:ln>
                  <a:noFill/>
                </a:ln>
                <a:solidFill>
                  <a:schemeClr val="tx1"/>
                </a:solidFill>
                <a:uLnTx/>
                <a:uFillTx/>
                <a:latin typeface="+mn-lt"/>
                <a:ea typeface="+mj-ea"/>
                <a:cs typeface="+mj-cs"/>
              </a:rPr>
              <a:t> São comuns e muito </a:t>
            </a:r>
            <a:r>
              <a:rPr kumimoji="0" lang="pt-BR" sz="2400" b="0" i="0" u="none" strike="noStrike" kern="1200" cap="none" spc="0" normalizeH="0" baseline="0" noProof="0" dirty="0" err="1" smtClean="0">
                <a:ln>
                  <a:noFill/>
                </a:ln>
                <a:solidFill>
                  <a:schemeClr val="tx1"/>
                </a:solidFill>
                <a:uLnTx/>
                <a:uFillTx/>
                <a:latin typeface="+mn-lt"/>
                <a:ea typeface="+mj-ea"/>
                <a:cs typeface="+mj-cs"/>
              </a:rPr>
              <a:t>frequentes</a:t>
            </a:r>
            <a:r>
              <a:rPr kumimoji="0" lang="pt-BR" sz="2400" b="0" i="0" u="none" strike="noStrike" kern="1200" cap="none" spc="0" normalizeH="0" baseline="0" noProof="0" dirty="0" smtClean="0">
                <a:ln>
                  <a:noFill/>
                </a:ln>
                <a:solidFill>
                  <a:schemeClr val="tx1"/>
                </a:solidFill>
                <a:uLnTx/>
                <a:uFillTx/>
                <a:latin typeface="+mn-lt"/>
                <a:ea typeface="+mj-ea"/>
                <a:cs typeface="+mj-cs"/>
              </a:rPr>
              <a:t> na rotina</a:t>
            </a:r>
            <a:r>
              <a:rPr kumimoji="0" lang="pt-BR" sz="2400" b="0" i="0" u="none" strike="noStrike" kern="1200" cap="none" spc="0" normalizeH="0" noProof="0" dirty="0" smtClean="0">
                <a:ln>
                  <a:noFill/>
                </a:ln>
                <a:solidFill>
                  <a:schemeClr val="tx1"/>
                </a:solidFill>
                <a:uLnTx/>
                <a:uFillTx/>
                <a:latin typeface="+mn-lt"/>
                <a:ea typeface="+mj-ea"/>
                <a:cs typeface="+mj-cs"/>
              </a:rPr>
              <a:t> de</a:t>
            </a:r>
          </a:p>
          <a:p>
            <a:pPr marL="0" marR="0" lvl="0" indent="0" algn="just" defTabSz="914400" rtl="0" eaLnBrk="1" fontAlgn="auto" latinLnBrk="0" hangingPunct="1">
              <a:lnSpc>
                <a:spcPct val="100000"/>
              </a:lnSpc>
              <a:spcBef>
                <a:spcPct val="0"/>
              </a:spcBef>
              <a:spcAft>
                <a:spcPts val="0"/>
              </a:spcAft>
              <a:buClrTx/>
              <a:buSzTx/>
              <a:tabLst/>
              <a:defRPr/>
            </a:pPr>
            <a:r>
              <a:rPr lang="pt-BR" sz="2400" b="0" dirty="0" smtClean="0">
                <a:solidFill>
                  <a:schemeClr val="tx1"/>
                </a:solidFill>
                <a:latin typeface="+mn-lt"/>
                <a:ea typeface="+mj-ea"/>
                <a:cs typeface="+mj-cs"/>
              </a:rPr>
              <a:t>   </a:t>
            </a:r>
            <a:r>
              <a:rPr kumimoji="0" lang="pt-BR" sz="2400" b="0" i="0" u="none" strike="noStrike" kern="1200" cap="none" spc="0" normalizeH="0" noProof="0" dirty="0" smtClean="0">
                <a:ln>
                  <a:noFill/>
                </a:ln>
                <a:solidFill>
                  <a:schemeClr val="tx1"/>
                </a:solidFill>
                <a:uLnTx/>
                <a:uFillTx/>
                <a:latin typeface="+mn-lt"/>
                <a:ea typeface="+mj-ea"/>
                <a:cs typeface="+mj-cs"/>
              </a:rPr>
              <a:t> pediatria e cirurgia </a:t>
            </a:r>
            <a:r>
              <a:rPr kumimoji="0" lang="pt-BR" sz="2400" b="0" i="0" u="none" strike="noStrike" kern="1200" cap="none" spc="0" normalizeH="0" noProof="0" dirty="0" smtClean="0">
                <a:ln>
                  <a:noFill/>
                </a:ln>
                <a:solidFill>
                  <a:schemeClr val="tx1"/>
                </a:solidFill>
                <a:uLnTx/>
                <a:uFillTx/>
                <a:latin typeface="+mn-lt"/>
                <a:ea typeface="+mj-ea"/>
                <a:cs typeface="+mj-cs"/>
              </a:rPr>
              <a:t>pediátrica</a:t>
            </a:r>
            <a:endParaRPr kumimoji="0" lang="pt-BR" sz="2400" b="0" i="0" u="none" strike="noStrike" kern="1200" cap="none" spc="0" normalizeH="0" noProof="0" dirty="0" smtClean="0">
              <a:ln>
                <a:noFill/>
              </a:ln>
              <a:solidFill>
                <a:schemeClr val="tx1"/>
              </a:solidFill>
              <a:uLnTx/>
              <a:uFillTx/>
              <a:latin typeface="+mn-lt"/>
              <a:ea typeface="+mj-ea"/>
              <a:cs typeface="+mj-cs"/>
            </a:endParaRPr>
          </a:p>
          <a:p>
            <a:pPr marL="0" marR="0" lvl="0" indent="0" algn="just" defTabSz="914400" rtl="0" eaLnBrk="1" fontAlgn="auto" latinLnBrk="0" hangingPunct="1">
              <a:lnSpc>
                <a:spcPct val="100000"/>
              </a:lnSpc>
              <a:spcBef>
                <a:spcPct val="0"/>
              </a:spcBef>
              <a:spcAft>
                <a:spcPts val="0"/>
              </a:spcAft>
              <a:buClrTx/>
              <a:buSzTx/>
              <a:tabLst/>
              <a:defRPr/>
            </a:pPr>
            <a:endParaRPr lang="pt-BR" sz="2400" b="0" baseline="0" dirty="0">
              <a:solidFill>
                <a:schemeClr val="tx1"/>
              </a:solidFill>
              <a:latin typeface="+mn-lt"/>
              <a:ea typeface="+mj-ea"/>
              <a:cs typeface="+mj-cs"/>
            </a:endParaRPr>
          </a:p>
          <a:p>
            <a:pPr marL="0" marR="0" lvl="0" indent="0" algn="just" defTabSz="914400" rtl="0" eaLnBrk="1" fontAlgn="auto" latinLnBrk="0" hangingPunct="1">
              <a:lnSpc>
                <a:spcPct val="100000"/>
              </a:lnSpc>
              <a:spcBef>
                <a:spcPct val="0"/>
              </a:spcBef>
              <a:spcAft>
                <a:spcPts val="0"/>
              </a:spcAft>
              <a:buClrTx/>
              <a:buSzTx/>
              <a:buFont typeface="Wingdings" pitchFamily="2" charset="2"/>
              <a:buChar char="v"/>
              <a:tabLst/>
              <a:defRPr/>
            </a:pPr>
            <a:r>
              <a:rPr kumimoji="0" lang="pt-BR" sz="2400" b="0" i="0" u="none" strike="noStrike" kern="1200" cap="none" spc="0" normalizeH="0" noProof="0" dirty="0" smtClean="0">
                <a:ln>
                  <a:noFill/>
                </a:ln>
                <a:solidFill>
                  <a:schemeClr val="tx1"/>
                </a:solidFill>
                <a:uLnTx/>
                <a:uFillTx/>
                <a:latin typeface="+mn-lt"/>
                <a:ea typeface="+mj-ea"/>
                <a:cs typeface="+mj-cs"/>
              </a:rPr>
              <a:t> A porta de entrada da maioria desses </a:t>
            </a:r>
            <a:r>
              <a:rPr kumimoji="0" lang="pt-BR" sz="2400" b="0" i="0" u="none" strike="noStrike" kern="1200" cap="none" spc="0" normalizeH="0" noProof="0" dirty="0" smtClean="0">
                <a:ln>
                  <a:noFill/>
                </a:ln>
                <a:solidFill>
                  <a:schemeClr val="tx1"/>
                </a:solidFill>
                <a:uLnTx/>
                <a:uFillTx/>
                <a:latin typeface="+mn-lt"/>
                <a:ea typeface="+mj-ea"/>
                <a:cs typeface="+mj-cs"/>
              </a:rPr>
              <a:t>casos é o</a:t>
            </a:r>
          </a:p>
          <a:p>
            <a:pPr marL="0" marR="0" lvl="0" indent="0" algn="just" defTabSz="914400" rtl="0" eaLnBrk="1" fontAlgn="auto" latinLnBrk="0" hangingPunct="1">
              <a:lnSpc>
                <a:spcPct val="100000"/>
              </a:lnSpc>
              <a:spcBef>
                <a:spcPct val="0"/>
              </a:spcBef>
              <a:spcAft>
                <a:spcPts val="0"/>
              </a:spcAft>
              <a:buClrTx/>
              <a:buSzTx/>
              <a:tabLst/>
              <a:defRPr/>
            </a:pPr>
            <a:r>
              <a:rPr lang="pt-BR" sz="2400" b="0" dirty="0">
                <a:solidFill>
                  <a:schemeClr val="tx1"/>
                </a:solidFill>
                <a:latin typeface="+mn-lt"/>
                <a:ea typeface="+mj-ea"/>
                <a:cs typeface="+mj-cs"/>
              </a:rPr>
              <a:t> </a:t>
            </a:r>
            <a:r>
              <a:rPr lang="pt-BR" sz="2400" b="0" dirty="0" smtClean="0">
                <a:solidFill>
                  <a:schemeClr val="tx1"/>
                </a:solidFill>
                <a:latin typeface="+mn-lt"/>
                <a:ea typeface="+mj-ea"/>
                <a:cs typeface="+mj-cs"/>
              </a:rPr>
              <a:t>  </a:t>
            </a:r>
            <a:r>
              <a:rPr kumimoji="0" lang="pt-BR" sz="2400" b="0" i="0" u="none" strike="noStrike" kern="1200" cap="none" spc="0" normalizeH="0" noProof="0" dirty="0" smtClean="0">
                <a:ln>
                  <a:noFill/>
                </a:ln>
                <a:solidFill>
                  <a:schemeClr val="tx1"/>
                </a:solidFill>
                <a:uLnTx/>
                <a:uFillTx/>
                <a:latin typeface="+mn-lt"/>
                <a:ea typeface="+mj-ea"/>
                <a:cs typeface="+mj-cs"/>
              </a:rPr>
              <a:t> </a:t>
            </a:r>
            <a:r>
              <a:rPr lang="pt-BR" sz="2400" b="0" dirty="0" smtClean="0">
                <a:solidFill>
                  <a:schemeClr val="tx1"/>
                </a:solidFill>
                <a:latin typeface="+mn-lt"/>
                <a:ea typeface="+mj-ea"/>
                <a:cs typeface="+mj-cs"/>
              </a:rPr>
              <a:t>consultório de um pediatra ou em um </a:t>
            </a:r>
            <a:r>
              <a:rPr lang="pt-BR" sz="2400" b="0" dirty="0" smtClean="0">
                <a:solidFill>
                  <a:schemeClr val="tx1"/>
                </a:solidFill>
                <a:latin typeface="+mn-lt"/>
                <a:ea typeface="+mj-ea"/>
                <a:cs typeface="+mj-cs"/>
              </a:rPr>
              <a:t>PA</a:t>
            </a:r>
            <a:endParaRPr lang="pt-BR" sz="2400" b="0" dirty="0" smtClean="0">
              <a:solidFill>
                <a:schemeClr val="tx1"/>
              </a:solidFill>
              <a:latin typeface="+mn-lt"/>
              <a:ea typeface="+mj-ea"/>
              <a:cs typeface="+mj-cs"/>
            </a:endParaRPr>
          </a:p>
          <a:p>
            <a:pPr marL="0" marR="0" lvl="0" indent="0" algn="just" defTabSz="914400" rtl="0" eaLnBrk="1" fontAlgn="auto" latinLnBrk="0" hangingPunct="1">
              <a:lnSpc>
                <a:spcPct val="100000"/>
              </a:lnSpc>
              <a:spcBef>
                <a:spcPct val="0"/>
              </a:spcBef>
              <a:spcAft>
                <a:spcPts val="0"/>
              </a:spcAft>
              <a:buClrTx/>
              <a:buSzTx/>
              <a:buFont typeface="Wingdings" pitchFamily="2" charset="2"/>
              <a:buChar char="v"/>
              <a:tabLst/>
              <a:defRPr/>
            </a:pPr>
            <a:endParaRPr kumimoji="0" lang="pt-BR" sz="2400" b="0" i="0" u="none" strike="noStrike" kern="1200" cap="none" spc="0" normalizeH="0" baseline="0" noProof="0" dirty="0">
              <a:ln>
                <a:noFill/>
              </a:ln>
              <a:solidFill>
                <a:schemeClr val="tx1"/>
              </a:solidFill>
              <a:uLnTx/>
              <a:uFillTx/>
              <a:latin typeface="+mn-lt"/>
              <a:ea typeface="+mj-ea"/>
              <a:cs typeface="+mj-cs"/>
            </a:endParaRPr>
          </a:p>
          <a:p>
            <a:pPr marL="0" marR="0" lvl="0" indent="0" algn="just" defTabSz="914400" rtl="0" eaLnBrk="1" fontAlgn="auto" latinLnBrk="0" hangingPunct="1">
              <a:lnSpc>
                <a:spcPct val="100000"/>
              </a:lnSpc>
              <a:spcBef>
                <a:spcPct val="0"/>
              </a:spcBef>
              <a:spcAft>
                <a:spcPts val="0"/>
              </a:spcAft>
              <a:buClrTx/>
              <a:buSzTx/>
              <a:buFont typeface="Wingdings" pitchFamily="2" charset="2"/>
              <a:buChar char="v"/>
              <a:tabLst/>
              <a:defRPr/>
            </a:pPr>
            <a:r>
              <a:rPr lang="pt-BR" sz="2400" b="0" dirty="0" smtClean="0">
                <a:solidFill>
                  <a:schemeClr val="tx1"/>
                </a:solidFill>
                <a:latin typeface="+mn-lt"/>
                <a:ea typeface="+mj-ea"/>
                <a:cs typeface="+mj-cs"/>
              </a:rPr>
              <a:t> É importante o conhecimento pelo </a:t>
            </a:r>
            <a:r>
              <a:rPr lang="pt-BR" sz="2400" b="0" dirty="0" smtClean="0">
                <a:solidFill>
                  <a:schemeClr val="tx1"/>
                </a:solidFill>
                <a:latin typeface="+mn-lt"/>
                <a:ea typeface="+mj-ea"/>
                <a:cs typeface="+mj-cs"/>
              </a:rPr>
              <a:t>médico sobre o</a:t>
            </a:r>
          </a:p>
          <a:p>
            <a:pPr marL="0" marR="0" lvl="0" indent="0" algn="just" defTabSz="914400" rtl="0" eaLnBrk="1" fontAlgn="auto" latinLnBrk="0" hangingPunct="1">
              <a:lnSpc>
                <a:spcPct val="100000"/>
              </a:lnSpc>
              <a:spcBef>
                <a:spcPct val="0"/>
              </a:spcBef>
              <a:spcAft>
                <a:spcPts val="0"/>
              </a:spcAft>
              <a:buClrTx/>
              <a:buSzTx/>
              <a:tabLst/>
              <a:defRPr/>
            </a:pPr>
            <a:r>
              <a:rPr lang="pt-BR" sz="2400" b="0" dirty="0">
                <a:solidFill>
                  <a:schemeClr val="tx1"/>
                </a:solidFill>
                <a:latin typeface="+mn-lt"/>
                <a:ea typeface="+mj-ea"/>
                <a:cs typeface="+mj-cs"/>
              </a:rPr>
              <a:t> </a:t>
            </a:r>
            <a:r>
              <a:rPr lang="pt-BR" sz="2400" b="0" dirty="0" smtClean="0">
                <a:solidFill>
                  <a:schemeClr val="tx1"/>
                </a:solidFill>
                <a:latin typeface="+mn-lt"/>
                <a:ea typeface="+mj-ea"/>
                <a:cs typeface="+mj-cs"/>
              </a:rPr>
              <a:t>  </a:t>
            </a:r>
            <a:r>
              <a:rPr lang="pt-BR" sz="2400" b="0" dirty="0" smtClean="0">
                <a:solidFill>
                  <a:schemeClr val="tx1"/>
                </a:solidFill>
                <a:latin typeface="+mn-lt"/>
                <a:ea typeface="+mj-ea"/>
                <a:cs typeface="+mj-cs"/>
              </a:rPr>
              <a:t> </a:t>
            </a:r>
            <a:r>
              <a:rPr lang="pt-BR" sz="2400" b="0" dirty="0" smtClean="0">
                <a:solidFill>
                  <a:schemeClr val="tx1"/>
                </a:solidFill>
                <a:latin typeface="+mn-lt"/>
                <a:ea typeface="+mj-ea"/>
                <a:cs typeface="+mj-cs"/>
              </a:rPr>
              <a:t>diagnóstico, o momento </a:t>
            </a:r>
            <a:r>
              <a:rPr lang="pt-BR" sz="2400" b="0" dirty="0" smtClean="0">
                <a:solidFill>
                  <a:schemeClr val="tx1"/>
                </a:solidFill>
                <a:latin typeface="+mn-lt"/>
                <a:ea typeface="+mj-ea"/>
                <a:cs typeface="+mj-cs"/>
              </a:rPr>
              <a:t>adequado para </a:t>
            </a:r>
            <a:r>
              <a:rPr lang="pt-BR" sz="2400" b="0" dirty="0" smtClean="0">
                <a:solidFill>
                  <a:schemeClr val="tx1"/>
                </a:solidFill>
                <a:latin typeface="+mn-lt"/>
                <a:ea typeface="+mj-ea"/>
                <a:cs typeface="+mj-cs"/>
              </a:rPr>
              <a:t>a </a:t>
            </a:r>
            <a:r>
              <a:rPr lang="pt-BR" sz="2400" b="0" dirty="0" smtClean="0">
                <a:solidFill>
                  <a:schemeClr val="tx1"/>
                </a:solidFill>
                <a:latin typeface="+mn-lt"/>
                <a:ea typeface="+mj-ea"/>
                <a:cs typeface="+mj-cs"/>
              </a:rPr>
              <a:t>realização</a:t>
            </a:r>
          </a:p>
          <a:p>
            <a:pPr marL="0" marR="0" lvl="0" indent="0" algn="just" defTabSz="914400" rtl="0" eaLnBrk="1" fontAlgn="auto" latinLnBrk="0" hangingPunct="1">
              <a:lnSpc>
                <a:spcPct val="100000"/>
              </a:lnSpc>
              <a:spcBef>
                <a:spcPct val="0"/>
              </a:spcBef>
              <a:spcAft>
                <a:spcPts val="0"/>
              </a:spcAft>
              <a:buClrTx/>
              <a:buSzTx/>
              <a:tabLst/>
              <a:defRPr/>
            </a:pPr>
            <a:r>
              <a:rPr lang="pt-BR" sz="2400" b="0" dirty="0">
                <a:solidFill>
                  <a:schemeClr val="tx1"/>
                </a:solidFill>
                <a:latin typeface="+mn-lt"/>
                <a:ea typeface="+mj-ea"/>
                <a:cs typeface="+mj-cs"/>
              </a:rPr>
              <a:t> </a:t>
            </a:r>
            <a:r>
              <a:rPr lang="pt-BR" sz="2400" b="0" dirty="0" smtClean="0">
                <a:solidFill>
                  <a:schemeClr val="tx1"/>
                </a:solidFill>
                <a:latin typeface="+mn-lt"/>
                <a:ea typeface="+mj-ea"/>
                <a:cs typeface="+mj-cs"/>
              </a:rPr>
              <a:t>  </a:t>
            </a:r>
            <a:r>
              <a:rPr lang="pt-BR" sz="2400" b="0" dirty="0" smtClean="0">
                <a:solidFill>
                  <a:schemeClr val="tx1"/>
                </a:solidFill>
                <a:latin typeface="+mn-lt"/>
                <a:ea typeface="+mj-ea"/>
                <a:cs typeface="+mj-cs"/>
              </a:rPr>
              <a:t> </a:t>
            </a:r>
            <a:r>
              <a:rPr lang="pt-BR" sz="2400" b="0" dirty="0" smtClean="0">
                <a:solidFill>
                  <a:schemeClr val="tx1"/>
                </a:solidFill>
                <a:latin typeface="+mn-lt"/>
                <a:ea typeface="+mj-ea"/>
                <a:cs typeface="+mj-cs"/>
              </a:rPr>
              <a:t>do procedimento </a:t>
            </a:r>
            <a:r>
              <a:rPr lang="pt-BR" sz="2400" b="0" dirty="0" smtClean="0">
                <a:solidFill>
                  <a:schemeClr val="tx1"/>
                </a:solidFill>
                <a:latin typeface="+mn-lt"/>
                <a:ea typeface="+mj-ea"/>
                <a:cs typeface="+mj-cs"/>
              </a:rPr>
              <a:t>cirúrgico e </a:t>
            </a:r>
            <a:r>
              <a:rPr lang="pt-BR" sz="2400" b="0" dirty="0" smtClean="0">
                <a:solidFill>
                  <a:schemeClr val="tx1"/>
                </a:solidFill>
                <a:latin typeface="+mn-lt"/>
                <a:ea typeface="+mj-ea"/>
                <a:cs typeface="+mj-cs"/>
              </a:rPr>
              <a:t>o nível de </a:t>
            </a:r>
            <a:r>
              <a:rPr lang="pt-BR" sz="2400" b="0" dirty="0" smtClean="0">
                <a:solidFill>
                  <a:schemeClr val="tx1"/>
                </a:solidFill>
                <a:latin typeface="+mn-lt"/>
                <a:ea typeface="+mj-ea"/>
                <a:cs typeface="+mj-cs"/>
              </a:rPr>
              <a:t>complexidade</a:t>
            </a:r>
          </a:p>
          <a:p>
            <a:pPr marL="0" marR="0" lvl="0" indent="0" algn="just" defTabSz="914400" rtl="0" eaLnBrk="1" fontAlgn="auto" latinLnBrk="0" hangingPunct="1">
              <a:lnSpc>
                <a:spcPct val="100000"/>
              </a:lnSpc>
              <a:spcBef>
                <a:spcPct val="0"/>
              </a:spcBef>
              <a:spcAft>
                <a:spcPts val="0"/>
              </a:spcAft>
              <a:buClrTx/>
              <a:buSzTx/>
              <a:tabLst/>
              <a:defRPr/>
            </a:pPr>
            <a:r>
              <a:rPr lang="pt-BR" sz="2400" b="0" dirty="0">
                <a:solidFill>
                  <a:schemeClr val="tx1"/>
                </a:solidFill>
                <a:latin typeface="+mn-lt"/>
                <a:ea typeface="+mj-ea"/>
                <a:cs typeface="+mj-cs"/>
              </a:rPr>
              <a:t> </a:t>
            </a:r>
            <a:r>
              <a:rPr lang="pt-BR" sz="2400" b="0" dirty="0" smtClean="0">
                <a:solidFill>
                  <a:schemeClr val="tx1"/>
                </a:solidFill>
                <a:latin typeface="+mn-lt"/>
                <a:ea typeface="+mj-ea"/>
                <a:cs typeface="+mj-cs"/>
              </a:rPr>
              <a:t>  </a:t>
            </a:r>
            <a:r>
              <a:rPr lang="pt-BR" sz="2400" b="0" dirty="0" smtClean="0">
                <a:solidFill>
                  <a:schemeClr val="tx1"/>
                </a:solidFill>
                <a:latin typeface="+mn-lt"/>
                <a:ea typeface="+mj-ea"/>
                <a:cs typeface="+mj-cs"/>
              </a:rPr>
              <a:t> </a:t>
            </a:r>
            <a:r>
              <a:rPr lang="pt-BR" sz="2400" b="0" dirty="0" smtClean="0">
                <a:solidFill>
                  <a:schemeClr val="tx1"/>
                </a:solidFill>
                <a:latin typeface="+mn-lt"/>
                <a:ea typeface="+mj-ea"/>
                <a:cs typeface="+mj-cs"/>
              </a:rPr>
              <a:t>adequado para a </a:t>
            </a:r>
            <a:r>
              <a:rPr lang="pt-BR" sz="2400" b="0" dirty="0" smtClean="0">
                <a:solidFill>
                  <a:schemeClr val="tx1"/>
                </a:solidFill>
                <a:latin typeface="+mn-lt"/>
                <a:ea typeface="+mj-ea"/>
                <a:cs typeface="+mj-cs"/>
              </a:rPr>
              <a:t>realização </a:t>
            </a:r>
            <a:r>
              <a:rPr lang="pt-BR" sz="2400" b="0" dirty="0" smtClean="0">
                <a:solidFill>
                  <a:schemeClr val="tx1"/>
                </a:solidFill>
                <a:latin typeface="+mn-lt"/>
                <a:ea typeface="+mj-ea"/>
                <a:cs typeface="+mj-cs"/>
              </a:rPr>
              <a:t>do </a:t>
            </a:r>
            <a:r>
              <a:rPr lang="pt-BR" sz="2400" b="0" dirty="0" smtClean="0">
                <a:solidFill>
                  <a:schemeClr val="tx1"/>
                </a:solidFill>
                <a:latin typeface="+mn-lt"/>
                <a:ea typeface="+mj-ea"/>
                <a:cs typeface="+mj-cs"/>
              </a:rPr>
              <a:t>procedimento</a:t>
            </a:r>
          </a:p>
          <a:p>
            <a:pPr marL="0" marR="0" lvl="0" indent="0" algn="just" defTabSz="914400" rtl="0" eaLnBrk="1" fontAlgn="auto" latinLnBrk="0" hangingPunct="1">
              <a:lnSpc>
                <a:spcPct val="100000"/>
              </a:lnSpc>
              <a:spcBef>
                <a:spcPct val="0"/>
              </a:spcBef>
              <a:spcAft>
                <a:spcPts val="0"/>
              </a:spcAft>
              <a:buClrTx/>
              <a:buSzTx/>
              <a:tabLst/>
              <a:defRPr/>
            </a:pPr>
            <a:r>
              <a:rPr lang="pt-BR" sz="2400" b="0" dirty="0">
                <a:solidFill>
                  <a:schemeClr val="tx1"/>
                </a:solidFill>
                <a:latin typeface="+mn-lt"/>
                <a:ea typeface="+mj-ea"/>
                <a:cs typeface="+mj-cs"/>
              </a:rPr>
              <a:t> </a:t>
            </a:r>
            <a:r>
              <a:rPr lang="pt-BR" sz="2400" b="0" dirty="0" smtClean="0">
                <a:solidFill>
                  <a:schemeClr val="tx1"/>
                </a:solidFill>
                <a:latin typeface="+mn-lt"/>
                <a:ea typeface="+mj-ea"/>
                <a:cs typeface="+mj-cs"/>
              </a:rPr>
              <a:t>  </a:t>
            </a:r>
            <a:r>
              <a:rPr lang="pt-BR" sz="2400" b="0" dirty="0" smtClean="0">
                <a:solidFill>
                  <a:schemeClr val="tx1"/>
                </a:solidFill>
                <a:latin typeface="+mn-lt"/>
                <a:ea typeface="+mj-ea"/>
                <a:cs typeface="+mj-cs"/>
              </a:rPr>
              <a:t> </a:t>
            </a:r>
            <a:r>
              <a:rPr lang="pt-BR" sz="2400" b="0" dirty="0" smtClean="0">
                <a:solidFill>
                  <a:schemeClr val="tx1"/>
                </a:solidFill>
                <a:latin typeface="+mn-lt"/>
                <a:ea typeface="+mj-ea"/>
                <a:cs typeface="+mj-cs"/>
              </a:rPr>
              <a:t>cirúrgico, </a:t>
            </a:r>
            <a:r>
              <a:rPr lang="pt-BR" sz="2400" b="0" dirty="0" smtClean="0">
                <a:solidFill>
                  <a:schemeClr val="tx1"/>
                </a:solidFill>
                <a:latin typeface="+mn-lt"/>
                <a:ea typeface="+mj-ea"/>
                <a:cs typeface="+mj-cs"/>
              </a:rPr>
              <a:t>considerando-se  </a:t>
            </a:r>
            <a:r>
              <a:rPr lang="pt-BR" sz="2400" b="0" dirty="0" smtClean="0">
                <a:solidFill>
                  <a:schemeClr val="tx1"/>
                </a:solidFill>
                <a:latin typeface="+mn-lt"/>
                <a:ea typeface="+mj-ea"/>
                <a:cs typeface="+mj-cs"/>
              </a:rPr>
              <a:t>as co-morbidades e a </a:t>
            </a:r>
          </a:p>
          <a:p>
            <a:pPr marL="0" marR="0" lvl="0" indent="0" algn="just" defTabSz="914400" rtl="0" eaLnBrk="1" fontAlgn="auto" latinLnBrk="0" hangingPunct="1">
              <a:lnSpc>
                <a:spcPct val="100000"/>
              </a:lnSpc>
              <a:spcBef>
                <a:spcPct val="0"/>
              </a:spcBef>
              <a:spcAft>
                <a:spcPts val="0"/>
              </a:spcAft>
              <a:buClrTx/>
              <a:buSzTx/>
              <a:tabLst/>
              <a:defRPr/>
            </a:pPr>
            <a:r>
              <a:rPr lang="pt-BR" sz="2400" b="0" dirty="0" smtClean="0">
                <a:solidFill>
                  <a:schemeClr val="tx1"/>
                </a:solidFill>
                <a:latin typeface="+mn-lt"/>
                <a:ea typeface="+mj-ea"/>
                <a:cs typeface="+mj-cs"/>
              </a:rPr>
              <a:t>    idade do paciente.</a:t>
            </a:r>
            <a:endParaRPr kumimoji="0" lang="pt-BR" sz="2400" b="0" i="0" u="none" strike="noStrike" kern="1200" cap="none" spc="0" normalizeH="0" baseline="0" noProof="0" dirty="0" smtClean="0">
              <a:ln>
                <a:noFill/>
              </a:ln>
              <a:solidFill>
                <a:schemeClr val="tx1"/>
              </a:solidFill>
              <a:uLnTx/>
              <a:uFillTx/>
              <a:latin typeface="+mn-lt"/>
              <a:ea typeface="+mj-ea"/>
              <a:cs typeface="+mj-cs"/>
            </a:endParaRPr>
          </a:p>
        </p:txBody>
      </p:sp>
      <p:pic>
        <p:nvPicPr>
          <p:cNvPr id="4" name="Picture 11" descr="bebe"/>
          <p:cNvPicPr>
            <a:picLocks noChangeAspect="1" noChangeArrowheads="1"/>
          </p:cNvPicPr>
          <p:nvPr/>
        </p:nvPicPr>
        <p:blipFill>
          <a:blip r:embed="rId2" cstate="print"/>
          <a:srcRect/>
          <a:stretch>
            <a:fillRect/>
          </a:stretch>
        </p:blipFill>
        <p:spPr bwMode="auto">
          <a:xfrm>
            <a:off x="251520" y="233352"/>
            <a:ext cx="1089043" cy="72008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251520" y="836712"/>
            <a:ext cx="8496944" cy="115212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BR" sz="4000" b="0" i="0" u="none" strike="noStrike" kern="1200" cap="none" spc="0" normalizeH="0" baseline="0" noProof="0" dirty="0" smtClean="0">
                <a:ln>
                  <a:noFill/>
                </a:ln>
                <a:solidFill>
                  <a:srgbClr val="C00000"/>
                </a:solidFill>
                <a:uLnTx/>
                <a:uFillTx/>
                <a:latin typeface="+mn-lt"/>
                <a:ea typeface="+mj-ea"/>
                <a:cs typeface="+mj-cs"/>
              </a:rPr>
              <a:t>Hérnias em crianças</a:t>
            </a:r>
            <a:endParaRPr kumimoji="0" lang="pt-BR" sz="4000" b="0" i="0" u="none" strike="noStrike" kern="1200" cap="none" spc="0" normalizeH="0" baseline="0" noProof="0" dirty="0" smtClean="0">
              <a:ln>
                <a:noFill/>
              </a:ln>
              <a:solidFill>
                <a:srgbClr val="C00000"/>
              </a:solidFill>
              <a:uLnTx/>
              <a:uFillTx/>
              <a:latin typeface="+mn-lt"/>
              <a:ea typeface="+mj-ea"/>
              <a:cs typeface="+mj-cs"/>
            </a:endParaRPr>
          </a:p>
        </p:txBody>
      </p:sp>
      <p:sp>
        <p:nvSpPr>
          <p:cNvPr id="3" name="Título 1"/>
          <p:cNvSpPr txBox="1">
            <a:spLocks/>
          </p:cNvSpPr>
          <p:nvPr/>
        </p:nvSpPr>
        <p:spPr>
          <a:xfrm>
            <a:off x="683568" y="2420888"/>
            <a:ext cx="8206030" cy="2808312"/>
          </a:xfrm>
          <a:prstGeom prst="rect">
            <a:avLst/>
          </a:prstGeom>
        </p:spPr>
        <p:txBody>
          <a:bodyPr vert="horz" lIns="91440" tIns="45720" rIns="91440" bIns="45720" rtlCol="0" anchor="ctr">
            <a:noAutofit/>
          </a:bodyPr>
          <a:lstStyle/>
          <a:p>
            <a:pPr marL="0" marR="0" lvl="0" indent="0" algn="just" defTabSz="914400" rtl="0" eaLnBrk="1" fontAlgn="auto" latinLnBrk="0" hangingPunct="1">
              <a:lnSpc>
                <a:spcPct val="100000"/>
              </a:lnSpc>
              <a:spcBef>
                <a:spcPct val="0"/>
              </a:spcBef>
              <a:spcAft>
                <a:spcPts val="0"/>
              </a:spcAft>
              <a:buClrTx/>
              <a:buSzTx/>
              <a:buFont typeface="Wingdings" pitchFamily="2" charset="2"/>
              <a:buChar char="v"/>
              <a:tabLst/>
              <a:defRPr/>
            </a:pPr>
            <a:r>
              <a:rPr kumimoji="0" lang="pt-BR" sz="3200" b="0" i="0" u="none" strike="noStrike" kern="1200" cap="none" spc="0" normalizeH="0" baseline="0" noProof="0" dirty="0" smtClean="0">
                <a:ln>
                  <a:noFill/>
                </a:ln>
                <a:solidFill>
                  <a:schemeClr val="tx1"/>
                </a:solidFill>
                <a:uLnTx/>
                <a:uFillTx/>
                <a:latin typeface="+mn-lt"/>
                <a:ea typeface="+mj-ea"/>
                <a:cs typeface="+mj-cs"/>
              </a:rPr>
              <a:t> Patologias inguinais: hérnia</a:t>
            </a:r>
            <a:r>
              <a:rPr kumimoji="0" lang="pt-BR" sz="3200" b="0" i="0" u="none" strike="noStrike" kern="1200" cap="none" spc="0" normalizeH="0" baseline="0" noProof="0" dirty="0" smtClean="0">
                <a:ln>
                  <a:noFill/>
                </a:ln>
                <a:solidFill>
                  <a:schemeClr val="tx1"/>
                </a:solidFill>
                <a:uLnTx/>
                <a:uFillTx/>
                <a:latin typeface="+mn-lt"/>
                <a:ea typeface="+mj-ea"/>
                <a:cs typeface="+mj-cs"/>
              </a:rPr>
              <a:t>, </a:t>
            </a:r>
            <a:r>
              <a:rPr kumimoji="0" lang="pt-BR" sz="3200" b="0" i="0" u="none" strike="noStrike" kern="1200" cap="none" spc="0" normalizeH="0" baseline="0" noProof="0" dirty="0" err="1" smtClean="0">
                <a:ln>
                  <a:noFill/>
                </a:ln>
                <a:solidFill>
                  <a:schemeClr val="tx1"/>
                </a:solidFill>
                <a:uLnTx/>
                <a:uFillTx/>
                <a:latin typeface="+mn-lt"/>
                <a:ea typeface="+mj-ea"/>
                <a:cs typeface="+mj-cs"/>
              </a:rPr>
              <a:t>hidrocele</a:t>
            </a:r>
            <a:endParaRPr kumimoji="0" lang="pt-BR" sz="3200" b="0" i="0" u="none" strike="noStrike" kern="1200" cap="none" spc="0" normalizeH="0" baseline="0" noProof="0" dirty="0" smtClean="0">
              <a:ln>
                <a:noFill/>
              </a:ln>
              <a:solidFill>
                <a:schemeClr val="tx1"/>
              </a:solidFill>
              <a:uLnTx/>
              <a:uFillTx/>
              <a:latin typeface="+mn-lt"/>
              <a:ea typeface="+mj-ea"/>
              <a:cs typeface="+mj-cs"/>
            </a:endParaRPr>
          </a:p>
          <a:p>
            <a:pPr marL="0" marR="0" lvl="0" indent="0" algn="just" defTabSz="914400" rtl="0" eaLnBrk="1" fontAlgn="auto" latinLnBrk="0" hangingPunct="1">
              <a:lnSpc>
                <a:spcPct val="100000"/>
              </a:lnSpc>
              <a:spcBef>
                <a:spcPct val="0"/>
              </a:spcBef>
              <a:spcAft>
                <a:spcPts val="0"/>
              </a:spcAft>
              <a:buClrTx/>
              <a:buSzTx/>
              <a:tabLst/>
              <a:defRPr/>
            </a:pPr>
            <a:r>
              <a:rPr lang="pt-BR" sz="3200" b="0" dirty="0">
                <a:solidFill>
                  <a:schemeClr val="tx1"/>
                </a:solidFill>
                <a:latin typeface="+mn-lt"/>
                <a:ea typeface="+mj-ea"/>
                <a:cs typeface="+mj-cs"/>
              </a:rPr>
              <a:t> </a:t>
            </a:r>
            <a:r>
              <a:rPr lang="pt-BR" sz="3200" b="0" dirty="0" smtClean="0">
                <a:solidFill>
                  <a:schemeClr val="tx1"/>
                </a:solidFill>
                <a:latin typeface="+mn-lt"/>
                <a:ea typeface="+mj-ea"/>
                <a:cs typeface="+mj-cs"/>
              </a:rPr>
              <a:t>   </a:t>
            </a:r>
            <a:r>
              <a:rPr kumimoji="0" lang="pt-BR" sz="3200" b="0" i="0" u="none" strike="noStrike" kern="1200" cap="none" spc="0" normalizeH="0" baseline="0" noProof="0" dirty="0" smtClean="0">
                <a:ln>
                  <a:noFill/>
                </a:ln>
                <a:solidFill>
                  <a:schemeClr val="tx1"/>
                </a:solidFill>
                <a:uLnTx/>
                <a:uFillTx/>
                <a:latin typeface="+mn-lt"/>
                <a:ea typeface="+mj-ea"/>
                <a:cs typeface="+mj-cs"/>
              </a:rPr>
              <a:t>cisto </a:t>
            </a:r>
            <a:r>
              <a:rPr kumimoji="0" lang="pt-BR" sz="3200" b="0" i="0" u="none" strike="noStrike" kern="1200" cap="none" spc="0" normalizeH="0" baseline="0" noProof="0" dirty="0" smtClean="0">
                <a:ln>
                  <a:noFill/>
                </a:ln>
                <a:solidFill>
                  <a:schemeClr val="tx1"/>
                </a:solidFill>
                <a:uLnTx/>
                <a:uFillTx/>
                <a:latin typeface="+mn-lt"/>
                <a:ea typeface="+mj-ea"/>
                <a:cs typeface="+mj-cs"/>
              </a:rPr>
              <a:t>de </a:t>
            </a:r>
            <a:r>
              <a:rPr kumimoji="0" lang="pt-BR" sz="3200" b="0" i="0" u="none" strike="noStrike" kern="1200" cap="none" spc="0" normalizeH="0" baseline="0" noProof="0" dirty="0" smtClean="0">
                <a:ln>
                  <a:noFill/>
                </a:ln>
                <a:solidFill>
                  <a:schemeClr val="tx1"/>
                </a:solidFill>
                <a:uLnTx/>
                <a:uFillTx/>
                <a:latin typeface="+mn-lt"/>
                <a:ea typeface="+mj-ea"/>
                <a:cs typeface="+mj-cs"/>
              </a:rPr>
              <a:t>cordão no menino e cisto</a:t>
            </a:r>
          </a:p>
          <a:p>
            <a:pPr marL="0" marR="0" lvl="0" indent="0" algn="just" defTabSz="914400" rtl="0" eaLnBrk="1" fontAlgn="auto" latinLnBrk="0" hangingPunct="1">
              <a:lnSpc>
                <a:spcPct val="100000"/>
              </a:lnSpc>
              <a:spcBef>
                <a:spcPct val="0"/>
              </a:spcBef>
              <a:spcAft>
                <a:spcPts val="0"/>
              </a:spcAft>
              <a:buClrTx/>
              <a:buSzTx/>
              <a:tabLst/>
              <a:defRPr/>
            </a:pPr>
            <a:r>
              <a:rPr lang="pt-BR" sz="3200" b="0" dirty="0">
                <a:solidFill>
                  <a:schemeClr val="tx1"/>
                </a:solidFill>
                <a:latin typeface="+mn-lt"/>
                <a:ea typeface="+mj-ea"/>
                <a:cs typeface="+mj-cs"/>
              </a:rPr>
              <a:t> </a:t>
            </a:r>
            <a:r>
              <a:rPr lang="pt-BR" sz="3200" b="0" dirty="0" smtClean="0">
                <a:solidFill>
                  <a:schemeClr val="tx1"/>
                </a:solidFill>
                <a:latin typeface="+mn-lt"/>
                <a:ea typeface="+mj-ea"/>
                <a:cs typeface="+mj-cs"/>
              </a:rPr>
              <a:t>  </a:t>
            </a:r>
            <a:r>
              <a:rPr kumimoji="0" lang="pt-BR" sz="3200" b="0" i="0" u="none" strike="noStrike" kern="1200" cap="none" spc="0" normalizeH="0" baseline="0" noProof="0" dirty="0" smtClean="0">
                <a:ln>
                  <a:noFill/>
                </a:ln>
                <a:solidFill>
                  <a:schemeClr val="tx1"/>
                </a:solidFill>
                <a:uLnTx/>
                <a:uFillTx/>
                <a:latin typeface="+mn-lt"/>
                <a:ea typeface="+mj-ea"/>
                <a:cs typeface="+mj-cs"/>
              </a:rPr>
              <a:t> de </a:t>
            </a:r>
            <a:r>
              <a:rPr kumimoji="0" lang="pt-BR" sz="3200" b="0" i="0" u="none" strike="noStrike" kern="1200" cap="none" spc="0" normalizeH="0" baseline="0" noProof="0" dirty="0" err="1" smtClean="0">
                <a:ln>
                  <a:noFill/>
                </a:ln>
                <a:solidFill>
                  <a:schemeClr val="tx1"/>
                </a:solidFill>
                <a:uLnTx/>
                <a:uFillTx/>
                <a:latin typeface="+mn-lt"/>
                <a:ea typeface="+mj-ea"/>
                <a:cs typeface="+mj-cs"/>
              </a:rPr>
              <a:t>Nuck</a:t>
            </a:r>
            <a:r>
              <a:rPr kumimoji="0" lang="pt-BR" sz="3200" b="0" i="0" u="none" strike="noStrike" kern="1200" cap="none" spc="0" normalizeH="0" baseline="0" noProof="0" dirty="0" smtClean="0">
                <a:ln>
                  <a:noFill/>
                </a:ln>
                <a:solidFill>
                  <a:schemeClr val="tx1"/>
                </a:solidFill>
                <a:uLnTx/>
                <a:uFillTx/>
                <a:latin typeface="+mn-lt"/>
                <a:ea typeface="+mj-ea"/>
                <a:cs typeface="+mj-cs"/>
              </a:rPr>
              <a:t> na menina</a:t>
            </a:r>
            <a:endParaRPr kumimoji="0" lang="pt-BR" sz="3200" b="0" i="0" u="none" strike="noStrike" kern="1200" cap="none" spc="0" normalizeH="0" baseline="0" noProof="0" dirty="0" smtClean="0">
              <a:ln>
                <a:noFill/>
              </a:ln>
              <a:solidFill>
                <a:schemeClr val="tx1"/>
              </a:solidFill>
              <a:uLnTx/>
              <a:uFillTx/>
              <a:latin typeface="+mn-lt"/>
              <a:ea typeface="+mj-ea"/>
              <a:cs typeface="+mj-cs"/>
            </a:endParaRPr>
          </a:p>
          <a:p>
            <a:pPr marL="0" marR="0" lvl="0" indent="0" algn="just" defTabSz="914400" rtl="0" eaLnBrk="1" fontAlgn="auto" latinLnBrk="0" hangingPunct="1">
              <a:lnSpc>
                <a:spcPct val="100000"/>
              </a:lnSpc>
              <a:spcBef>
                <a:spcPct val="0"/>
              </a:spcBef>
              <a:spcAft>
                <a:spcPts val="0"/>
              </a:spcAft>
              <a:buClrTx/>
              <a:buSzTx/>
              <a:buFontTx/>
              <a:buNone/>
              <a:tabLst/>
              <a:defRPr/>
            </a:pPr>
            <a:endParaRPr lang="pt-BR" sz="3200" b="0" dirty="0">
              <a:solidFill>
                <a:schemeClr val="tx1"/>
              </a:solidFill>
              <a:latin typeface="+mn-lt"/>
              <a:ea typeface="+mj-ea"/>
              <a:cs typeface="+mj-cs"/>
            </a:endParaRPr>
          </a:p>
          <a:p>
            <a:pPr marL="0" marR="0" lvl="0" indent="0" algn="just" defTabSz="914400" rtl="0" eaLnBrk="1" fontAlgn="auto" latinLnBrk="0" hangingPunct="1">
              <a:lnSpc>
                <a:spcPct val="100000"/>
              </a:lnSpc>
              <a:spcBef>
                <a:spcPct val="0"/>
              </a:spcBef>
              <a:spcAft>
                <a:spcPts val="0"/>
              </a:spcAft>
              <a:buClrTx/>
              <a:buSzTx/>
              <a:buFont typeface="Wingdings" pitchFamily="2" charset="2"/>
              <a:buChar char="v"/>
              <a:tabLst/>
              <a:defRPr/>
            </a:pPr>
            <a:r>
              <a:rPr kumimoji="0" lang="pt-BR" sz="3200" b="0" i="0" u="none" strike="noStrike" kern="1200" cap="none" spc="0" normalizeH="0" baseline="0" noProof="0" dirty="0" smtClean="0">
                <a:ln>
                  <a:noFill/>
                </a:ln>
                <a:solidFill>
                  <a:schemeClr val="tx1"/>
                </a:solidFill>
                <a:uLnTx/>
                <a:uFillTx/>
                <a:latin typeface="+mn-lt"/>
                <a:ea typeface="+mj-ea"/>
                <a:cs typeface="+mj-cs"/>
              </a:rPr>
              <a:t> Hérnia umbilical e epigástrica</a:t>
            </a:r>
          </a:p>
        </p:txBody>
      </p:sp>
      <p:pic>
        <p:nvPicPr>
          <p:cNvPr id="4" name="Picture 11" descr="bebe"/>
          <p:cNvPicPr>
            <a:picLocks noChangeAspect="1" noChangeArrowheads="1"/>
          </p:cNvPicPr>
          <p:nvPr/>
        </p:nvPicPr>
        <p:blipFill>
          <a:blip r:embed="rId2" cstate="print"/>
          <a:srcRect/>
          <a:stretch>
            <a:fillRect/>
          </a:stretch>
        </p:blipFill>
        <p:spPr bwMode="auto">
          <a:xfrm>
            <a:off x="251520" y="233352"/>
            <a:ext cx="1089043" cy="72008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p:cNvSpPr>
            <a:spLocks noChangeArrowheads="1"/>
          </p:cNvSpPr>
          <p:nvPr/>
        </p:nvSpPr>
        <p:spPr bwMode="auto">
          <a:xfrm>
            <a:off x="741525" y="188640"/>
            <a:ext cx="7790915" cy="584775"/>
          </a:xfrm>
          <a:prstGeom prst="rect">
            <a:avLst/>
          </a:prstGeom>
          <a:noFill/>
          <a:ln w="9525">
            <a:noFill/>
            <a:miter lim="800000"/>
            <a:headEnd/>
            <a:tailEnd/>
          </a:ln>
          <a:effectLst/>
        </p:spPr>
        <p:txBody>
          <a:bodyPr wrap="none" anchor="ctr">
            <a:spAutoFit/>
          </a:bodyPr>
          <a:lstStyle/>
          <a:p>
            <a:r>
              <a:rPr lang="pt-BR" sz="3200" b="0" dirty="0" smtClean="0">
                <a:solidFill>
                  <a:srgbClr val="C00000"/>
                </a:solidFill>
                <a:latin typeface="+mj-lt"/>
                <a:cs typeface="Times New Roman" pitchFamily="18" charset="0"/>
              </a:rPr>
              <a:t>Persistência do conduto peritônio-vaginal </a:t>
            </a:r>
            <a:endParaRPr lang="pt-BR" sz="3200" b="0" dirty="0">
              <a:solidFill>
                <a:srgbClr val="C00000"/>
              </a:solidFill>
              <a:latin typeface="+mj-lt"/>
            </a:endParaRPr>
          </a:p>
        </p:txBody>
      </p:sp>
      <p:pic>
        <p:nvPicPr>
          <p:cNvPr id="1026" name="Picture 2" descr="Resultado de imagem para hernia inguinal na crianÃ§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941941"/>
            <a:ext cx="7344816" cy="57274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610865" y="1124744"/>
            <a:ext cx="8209607" cy="5688632"/>
          </a:xfrm>
          <a:prstGeom prst="rect">
            <a:avLst/>
          </a:prstGeom>
          <a:noFill/>
          <a:ln w="9525">
            <a:noFill/>
            <a:miter lim="800000"/>
            <a:headEnd/>
            <a:tailEnd/>
          </a:ln>
          <a:effectLst/>
        </p:spPr>
        <p:txBody>
          <a:bodyPr/>
          <a:lstStyle/>
          <a:p>
            <a:pPr marL="342900" indent="-342900" algn="just">
              <a:lnSpc>
                <a:spcPct val="120000"/>
              </a:lnSpc>
              <a:spcBef>
                <a:spcPct val="20000"/>
              </a:spcBef>
              <a:buFont typeface="Wingdings" pitchFamily="2" charset="2"/>
              <a:buChar char="v"/>
            </a:pPr>
            <a:r>
              <a:rPr lang="pt-BR" sz="2600" b="0" dirty="0">
                <a:solidFill>
                  <a:schemeClr val="tx1"/>
                </a:solidFill>
                <a:latin typeface="+mj-lt"/>
              </a:rPr>
              <a:t>É a patologia </a:t>
            </a:r>
            <a:r>
              <a:rPr lang="pt-BR" sz="2600" b="0" dirty="0" smtClean="0">
                <a:solidFill>
                  <a:schemeClr val="tx1"/>
                </a:solidFill>
                <a:latin typeface="+mj-lt"/>
              </a:rPr>
              <a:t>cirúrgica eletiva mais comum na</a:t>
            </a:r>
          </a:p>
          <a:p>
            <a:pPr marL="342900" indent="-342900" algn="just">
              <a:lnSpc>
                <a:spcPct val="120000"/>
              </a:lnSpc>
              <a:spcBef>
                <a:spcPct val="20000"/>
              </a:spcBef>
            </a:pPr>
            <a:r>
              <a:rPr lang="pt-BR" sz="2600" b="0" dirty="0" smtClean="0">
                <a:solidFill>
                  <a:schemeClr val="tx1"/>
                </a:solidFill>
                <a:latin typeface="+mj-lt"/>
              </a:rPr>
              <a:t>    infância</a:t>
            </a:r>
          </a:p>
          <a:p>
            <a:pPr marL="342900" indent="-342900" algn="just">
              <a:lnSpc>
                <a:spcPct val="120000"/>
              </a:lnSpc>
              <a:spcBef>
                <a:spcPct val="20000"/>
              </a:spcBef>
              <a:buFont typeface="Wingdings" pitchFamily="2" charset="2"/>
              <a:buChar char="v"/>
            </a:pPr>
            <a:r>
              <a:rPr lang="pt-BR" sz="2600" b="0" dirty="0" smtClean="0">
                <a:solidFill>
                  <a:schemeClr val="tx1"/>
                </a:solidFill>
                <a:latin typeface="+mj-lt"/>
              </a:rPr>
              <a:t>Sexo masculino &gt; feminino (3:1 a 10:1)</a:t>
            </a:r>
          </a:p>
          <a:p>
            <a:pPr marL="342900" indent="-342900" algn="just">
              <a:lnSpc>
                <a:spcPct val="120000"/>
              </a:lnSpc>
              <a:spcBef>
                <a:spcPct val="20000"/>
              </a:spcBef>
              <a:buFont typeface="Wingdings" pitchFamily="2" charset="2"/>
              <a:buChar char="v"/>
            </a:pPr>
            <a:r>
              <a:rPr lang="pt-BR" sz="2600" b="0" dirty="0" smtClean="0">
                <a:solidFill>
                  <a:schemeClr val="tx1"/>
                </a:solidFill>
                <a:latin typeface="+mj-lt"/>
              </a:rPr>
              <a:t>O </a:t>
            </a:r>
            <a:r>
              <a:rPr lang="pt-BR" sz="2600" b="0" dirty="0">
                <a:solidFill>
                  <a:schemeClr val="tx1"/>
                </a:solidFill>
                <a:latin typeface="+mj-lt"/>
              </a:rPr>
              <a:t>lado </a:t>
            </a:r>
            <a:r>
              <a:rPr lang="pt-BR" sz="2600" b="0" dirty="0" smtClean="0">
                <a:solidFill>
                  <a:schemeClr val="tx1"/>
                </a:solidFill>
                <a:latin typeface="+mj-lt"/>
              </a:rPr>
              <a:t>direito é </a:t>
            </a:r>
            <a:r>
              <a:rPr lang="pt-BR" sz="2600" b="0" dirty="0">
                <a:solidFill>
                  <a:schemeClr val="tx1"/>
                </a:solidFill>
                <a:latin typeface="+mj-lt"/>
              </a:rPr>
              <a:t>o </a:t>
            </a:r>
            <a:r>
              <a:rPr lang="pt-BR" sz="2600" b="0" dirty="0" smtClean="0">
                <a:solidFill>
                  <a:schemeClr val="tx1"/>
                </a:solidFill>
                <a:latin typeface="+mj-lt"/>
              </a:rPr>
              <a:t>mais acometido (60%), o esquerdo 30% e bilateral 10%</a:t>
            </a:r>
          </a:p>
          <a:p>
            <a:pPr marL="342900" indent="-342900" algn="just">
              <a:lnSpc>
                <a:spcPct val="120000"/>
              </a:lnSpc>
              <a:spcBef>
                <a:spcPct val="20000"/>
              </a:spcBef>
              <a:buFont typeface="Wingdings" pitchFamily="2" charset="2"/>
              <a:buChar char="v"/>
            </a:pPr>
            <a:r>
              <a:rPr lang="pt-BR" sz="2600" b="0" dirty="0" smtClean="0">
                <a:solidFill>
                  <a:schemeClr val="tx1"/>
                </a:solidFill>
                <a:latin typeface="+mj-lt"/>
              </a:rPr>
              <a:t>Quanto </a:t>
            </a:r>
            <a:r>
              <a:rPr lang="pt-BR" sz="2600" b="0" dirty="0">
                <a:solidFill>
                  <a:schemeClr val="tx1"/>
                </a:solidFill>
                <a:latin typeface="+mj-lt"/>
              </a:rPr>
              <a:t>menor a idade </a:t>
            </a:r>
            <a:r>
              <a:rPr lang="pt-BR" sz="2600" b="0" dirty="0" smtClean="0">
                <a:solidFill>
                  <a:schemeClr val="tx1"/>
                </a:solidFill>
                <a:latin typeface="+mj-lt"/>
              </a:rPr>
              <a:t>de aparecimento</a:t>
            </a:r>
            <a:r>
              <a:rPr lang="pt-BR" sz="2600" b="0" dirty="0">
                <a:solidFill>
                  <a:schemeClr val="tx1"/>
                </a:solidFill>
                <a:latin typeface="+mj-lt"/>
              </a:rPr>
              <a:t>, maior </a:t>
            </a:r>
            <a:r>
              <a:rPr lang="pt-BR" sz="2600" b="0" dirty="0" smtClean="0">
                <a:solidFill>
                  <a:schemeClr val="tx1"/>
                </a:solidFill>
                <a:latin typeface="+mj-lt"/>
              </a:rPr>
              <a:t>a incidência da bilateralidade e maior o risco de encarceramento</a:t>
            </a:r>
            <a:endParaRPr lang="pt-BR" sz="2600" b="0" dirty="0">
              <a:solidFill>
                <a:schemeClr val="tx1"/>
              </a:solidFill>
              <a:latin typeface="+mj-lt"/>
            </a:endParaRPr>
          </a:p>
          <a:p>
            <a:pPr marL="342900" indent="-342900" algn="just">
              <a:lnSpc>
                <a:spcPct val="120000"/>
              </a:lnSpc>
              <a:spcBef>
                <a:spcPct val="20000"/>
              </a:spcBef>
              <a:buFont typeface="Wingdings" pitchFamily="2" charset="2"/>
              <a:buChar char="v"/>
            </a:pPr>
            <a:r>
              <a:rPr lang="pt-BR" sz="2600" b="0" dirty="0" smtClean="0">
                <a:solidFill>
                  <a:schemeClr val="tx1"/>
                </a:solidFill>
                <a:latin typeface="+mj-lt"/>
              </a:rPr>
              <a:t>Sexo feminino</a:t>
            </a:r>
            <a:r>
              <a:rPr lang="pt-BR" sz="2600" b="0" dirty="0">
                <a:solidFill>
                  <a:schemeClr val="tx1"/>
                </a:solidFill>
                <a:latin typeface="+mj-lt"/>
              </a:rPr>
              <a:t>, </a:t>
            </a:r>
            <a:r>
              <a:rPr lang="pt-BR" sz="2600" b="0" dirty="0" smtClean="0">
                <a:solidFill>
                  <a:schemeClr val="tx1"/>
                </a:solidFill>
                <a:latin typeface="+mj-lt"/>
              </a:rPr>
              <a:t>a bilateralidade é maior </a:t>
            </a:r>
          </a:p>
          <a:p>
            <a:pPr marL="342900" indent="-342900" algn="just">
              <a:lnSpc>
                <a:spcPct val="120000"/>
              </a:lnSpc>
              <a:spcBef>
                <a:spcPct val="20000"/>
              </a:spcBef>
              <a:buFont typeface="Wingdings" pitchFamily="2" charset="2"/>
              <a:buChar char="v"/>
            </a:pPr>
            <a:r>
              <a:rPr lang="pt-BR" sz="2600" b="0" dirty="0" smtClean="0">
                <a:solidFill>
                  <a:schemeClr val="tx1"/>
                </a:solidFill>
                <a:latin typeface="+mj-lt"/>
              </a:rPr>
              <a:t>Freqüência </a:t>
            </a:r>
            <a:r>
              <a:rPr lang="pt-BR" sz="2600" b="0" dirty="0">
                <a:solidFill>
                  <a:schemeClr val="tx1"/>
                </a:solidFill>
                <a:latin typeface="+mj-lt"/>
              </a:rPr>
              <a:t>maior </a:t>
            </a:r>
            <a:r>
              <a:rPr lang="pt-BR" sz="2600" b="0" dirty="0" smtClean="0">
                <a:solidFill>
                  <a:schemeClr val="tx1"/>
                </a:solidFill>
                <a:latin typeface="+mj-lt"/>
              </a:rPr>
              <a:t>nos prematuros </a:t>
            </a:r>
            <a:endParaRPr lang="pt-BR" sz="2600" b="0" dirty="0">
              <a:solidFill>
                <a:schemeClr val="tx1"/>
              </a:solidFill>
              <a:latin typeface="+mj-lt"/>
            </a:endParaRPr>
          </a:p>
        </p:txBody>
      </p:sp>
      <p:sp>
        <p:nvSpPr>
          <p:cNvPr id="3" name="Rectangle 6"/>
          <p:cNvSpPr>
            <a:spLocks noChangeArrowheads="1"/>
          </p:cNvSpPr>
          <p:nvPr/>
        </p:nvSpPr>
        <p:spPr bwMode="auto">
          <a:xfrm>
            <a:off x="2627784" y="260648"/>
            <a:ext cx="3416320" cy="646331"/>
          </a:xfrm>
          <a:prstGeom prst="rect">
            <a:avLst/>
          </a:prstGeom>
          <a:noFill/>
          <a:ln w="9525">
            <a:noFill/>
            <a:miter lim="800000"/>
            <a:headEnd/>
            <a:tailEnd/>
          </a:ln>
          <a:effectLst/>
        </p:spPr>
        <p:txBody>
          <a:bodyPr wrap="none" anchor="ctr">
            <a:spAutoFit/>
          </a:bodyPr>
          <a:lstStyle/>
          <a:p>
            <a:r>
              <a:rPr lang="pt-BR" sz="3600" b="0" dirty="0" smtClean="0">
                <a:solidFill>
                  <a:srgbClr val="C00000"/>
                </a:solidFill>
                <a:latin typeface="+mj-lt"/>
                <a:cs typeface="Times New Roman" pitchFamily="18" charset="0"/>
              </a:rPr>
              <a:t>Hérnia </a:t>
            </a:r>
            <a:r>
              <a:rPr lang="pt-BR" sz="3600" b="0" dirty="0">
                <a:solidFill>
                  <a:srgbClr val="C00000"/>
                </a:solidFill>
                <a:latin typeface="+mj-lt"/>
                <a:cs typeface="Times New Roman" pitchFamily="18" charset="0"/>
              </a:rPr>
              <a:t>Inguinal </a:t>
            </a:r>
            <a:endParaRPr lang="pt-BR" sz="3600" b="0" dirty="0">
              <a:solidFill>
                <a:srgbClr val="C00000"/>
              </a:solidFill>
              <a:latin typeface="+mj-lt"/>
            </a:endParaRPr>
          </a:p>
        </p:txBody>
      </p:sp>
      <p:pic>
        <p:nvPicPr>
          <p:cNvPr id="4" name="Picture 11" descr="bebe"/>
          <p:cNvPicPr>
            <a:picLocks noChangeAspect="1" noChangeArrowheads="1"/>
          </p:cNvPicPr>
          <p:nvPr/>
        </p:nvPicPr>
        <p:blipFill>
          <a:blip r:embed="rId2" cstate="print"/>
          <a:srcRect/>
          <a:stretch>
            <a:fillRect/>
          </a:stretch>
        </p:blipFill>
        <p:spPr bwMode="auto">
          <a:xfrm>
            <a:off x="251520" y="233352"/>
            <a:ext cx="1089043" cy="72008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1000100" y="2301952"/>
            <a:ext cx="7385474" cy="4079376"/>
          </a:xfrm>
          <a:prstGeom prst="rect">
            <a:avLst/>
          </a:prstGeom>
          <a:noFill/>
          <a:ln w="9525">
            <a:noFill/>
            <a:miter lim="800000"/>
            <a:headEnd/>
            <a:tailEnd/>
          </a:ln>
          <a:effectLst/>
        </p:spPr>
        <p:txBody>
          <a:bodyPr/>
          <a:lstStyle/>
          <a:p>
            <a:pPr marL="342900" indent="-342900">
              <a:spcBef>
                <a:spcPct val="20000"/>
              </a:spcBef>
              <a:buFont typeface="Wingdings" pitchFamily="2" charset="2"/>
              <a:buChar char="v"/>
            </a:pPr>
            <a:r>
              <a:rPr lang="pt-BR" sz="2800" b="0" dirty="0" smtClean="0">
                <a:solidFill>
                  <a:schemeClr val="tx1"/>
                </a:solidFill>
                <a:latin typeface="+mj-lt"/>
              </a:rPr>
              <a:t>Idade atual</a:t>
            </a:r>
          </a:p>
          <a:p>
            <a:pPr marL="342900" indent="-342900">
              <a:spcBef>
                <a:spcPct val="20000"/>
              </a:spcBef>
              <a:buFont typeface="Wingdings" pitchFamily="2" charset="2"/>
              <a:buChar char="v"/>
            </a:pPr>
            <a:r>
              <a:rPr lang="pt-BR" sz="2800" b="0" dirty="0" smtClean="0">
                <a:solidFill>
                  <a:schemeClr val="tx1"/>
                </a:solidFill>
                <a:latin typeface="+mj-lt"/>
              </a:rPr>
              <a:t>Idade do inicio dos sintomas</a:t>
            </a:r>
          </a:p>
          <a:p>
            <a:pPr marL="342900" indent="-342900">
              <a:spcBef>
                <a:spcPct val="20000"/>
              </a:spcBef>
              <a:buFont typeface="Wingdings" pitchFamily="2" charset="2"/>
              <a:buChar char="v"/>
            </a:pPr>
            <a:r>
              <a:rPr lang="pt-BR" sz="2800" b="0" dirty="0" smtClean="0">
                <a:solidFill>
                  <a:schemeClr val="tx1"/>
                </a:solidFill>
                <a:latin typeface="+mj-lt"/>
              </a:rPr>
              <a:t>Presença de abaulamento (fundamental)</a:t>
            </a:r>
          </a:p>
          <a:p>
            <a:pPr marL="342900" indent="-342900">
              <a:spcBef>
                <a:spcPct val="20000"/>
              </a:spcBef>
              <a:buFont typeface="Wingdings" pitchFamily="2" charset="2"/>
              <a:buChar char="v"/>
            </a:pPr>
            <a:r>
              <a:rPr lang="pt-BR" sz="2800" b="0" dirty="0" smtClean="0">
                <a:solidFill>
                  <a:schemeClr val="tx1"/>
                </a:solidFill>
                <a:latin typeface="+mj-lt"/>
              </a:rPr>
              <a:t>Prematuridade</a:t>
            </a:r>
          </a:p>
          <a:p>
            <a:pPr marL="342900" indent="-342900">
              <a:spcBef>
                <a:spcPct val="20000"/>
              </a:spcBef>
              <a:buFont typeface="Wingdings" pitchFamily="2" charset="2"/>
              <a:buChar char="v"/>
            </a:pPr>
            <a:r>
              <a:rPr lang="pt-BR" sz="2800" b="0" dirty="0" smtClean="0">
                <a:solidFill>
                  <a:schemeClr val="tx1"/>
                </a:solidFill>
                <a:latin typeface="+mj-lt"/>
              </a:rPr>
              <a:t>Episódios de encarceramento</a:t>
            </a:r>
          </a:p>
          <a:p>
            <a:pPr marL="342900" indent="-342900">
              <a:spcBef>
                <a:spcPct val="20000"/>
              </a:spcBef>
              <a:buFont typeface="Wingdings" pitchFamily="2" charset="2"/>
              <a:buChar char="v"/>
            </a:pPr>
            <a:r>
              <a:rPr lang="pt-BR" sz="2800" b="0" dirty="0" smtClean="0">
                <a:solidFill>
                  <a:schemeClr val="tx1"/>
                </a:solidFill>
                <a:latin typeface="+mj-lt"/>
              </a:rPr>
              <a:t>Periodicidade do abaulamento</a:t>
            </a:r>
          </a:p>
          <a:p>
            <a:pPr marL="342900" indent="-342900">
              <a:spcBef>
                <a:spcPct val="20000"/>
              </a:spcBef>
              <a:buFont typeface="Wingdings" pitchFamily="2" charset="2"/>
              <a:buChar char="v"/>
            </a:pPr>
            <a:r>
              <a:rPr lang="pt-BR" sz="2800" b="0" dirty="0" smtClean="0">
                <a:solidFill>
                  <a:schemeClr val="tx1"/>
                </a:solidFill>
                <a:latin typeface="+mj-lt"/>
              </a:rPr>
              <a:t>Localização do abaulamento</a:t>
            </a:r>
          </a:p>
          <a:p>
            <a:pPr marL="342900" indent="-342900">
              <a:spcBef>
                <a:spcPct val="20000"/>
              </a:spcBef>
              <a:buFont typeface="Wingdings" pitchFamily="2" charset="2"/>
              <a:buChar char="v"/>
            </a:pPr>
            <a:r>
              <a:rPr lang="pt-BR" sz="2800" b="0" dirty="0" smtClean="0">
                <a:solidFill>
                  <a:schemeClr val="tx1"/>
                </a:solidFill>
                <a:latin typeface="+mj-lt"/>
              </a:rPr>
              <a:t>Dor na presença do abaulamento </a:t>
            </a:r>
            <a:endParaRPr lang="pt-BR" sz="2800" b="0" dirty="0">
              <a:solidFill>
                <a:schemeClr val="tx1"/>
              </a:solidFill>
              <a:latin typeface="+mj-lt"/>
            </a:endParaRPr>
          </a:p>
          <a:p>
            <a:pPr marL="342900" indent="-342900">
              <a:spcBef>
                <a:spcPct val="20000"/>
              </a:spcBef>
              <a:buFont typeface="Wingdings" pitchFamily="2" charset="2"/>
              <a:buChar char="v"/>
            </a:pPr>
            <a:endParaRPr lang="pt-BR" sz="2800" b="0" dirty="0">
              <a:solidFill>
                <a:schemeClr val="tx1"/>
              </a:solidFill>
              <a:latin typeface="+mj-lt"/>
            </a:endParaRPr>
          </a:p>
        </p:txBody>
      </p:sp>
      <p:sp>
        <p:nvSpPr>
          <p:cNvPr id="4" name="Rectangle 7"/>
          <p:cNvSpPr>
            <a:spLocks noChangeArrowheads="1"/>
          </p:cNvSpPr>
          <p:nvPr/>
        </p:nvSpPr>
        <p:spPr bwMode="auto">
          <a:xfrm>
            <a:off x="831960" y="1055638"/>
            <a:ext cx="7471917" cy="1077218"/>
          </a:xfrm>
          <a:prstGeom prst="rect">
            <a:avLst/>
          </a:prstGeom>
          <a:noFill/>
          <a:ln w="9525">
            <a:noFill/>
            <a:miter lim="800000"/>
            <a:headEnd/>
            <a:tailEnd/>
          </a:ln>
          <a:effectLst/>
        </p:spPr>
        <p:txBody>
          <a:bodyPr wrap="none" anchor="ctr">
            <a:spAutoFit/>
          </a:bodyPr>
          <a:lstStyle/>
          <a:p>
            <a:pPr algn="ctr"/>
            <a:r>
              <a:rPr lang="pt-BR" sz="3200" b="0" dirty="0" smtClean="0">
                <a:solidFill>
                  <a:srgbClr val="C00000"/>
                </a:solidFill>
                <a:latin typeface="+mj-lt"/>
              </a:rPr>
              <a:t>Dados da história clínica que devem ser</a:t>
            </a:r>
          </a:p>
          <a:p>
            <a:pPr algn="ctr"/>
            <a:r>
              <a:rPr lang="pt-BR" sz="3200" b="0" dirty="0" smtClean="0">
                <a:solidFill>
                  <a:srgbClr val="C00000"/>
                </a:solidFill>
                <a:latin typeface="+mj-lt"/>
              </a:rPr>
              <a:t> explorados para o diagnóstico</a:t>
            </a:r>
            <a:endParaRPr lang="pt-BR" sz="3200" b="0" u="sng" dirty="0">
              <a:solidFill>
                <a:srgbClr val="C00000"/>
              </a:solidFill>
              <a:latin typeface="+mj-lt"/>
            </a:endParaRPr>
          </a:p>
        </p:txBody>
      </p:sp>
      <p:pic>
        <p:nvPicPr>
          <p:cNvPr id="5" name="Picture 11" descr="bebe"/>
          <p:cNvPicPr>
            <a:picLocks noChangeAspect="1" noChangeArrowheads="1"/>
          </p:cNvPicPr>
          <p:nvPr/>
        </p:nvPicPr>
        <p:blipFill>
          <a:blip r:embed="rId2" cstate="print"/>
          <a:srcRect/>
          <a:stretch>
            <a:fillRect/>
          </a:stretch>
        </p:blipFill>
        <p:spPr bwMode="auto">
          <a:xfrm>
            <a:off x="251520" y="233352"/>
            <a:ext cx="1089043" cy="72008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717198" y="1196752"/>
            <a:ext cx="8319298" cy="5400600"/>
          </a:xfrm>
          <a:prstGeom prst="rect">
            <a:avLst/>
          </a:prstGeom>
          <a:noFill/>
          <a:ln w="9525">
            <a:noFill/>
            <a:miter lim="800000"/>
            <a:headEnd/>
            <a:tailEnd/>
          </a:ln>
          <a:effectLst/>
        </p:spPr>
        <p:txBody>
          <a:bodyPr/>
          <a:lstStyle/>
          <a:p>
            <a:pPr marL="342900" indent="-342900">
              <a:lnSpc>
                <a:spcPct val="120000"/>
              </a:lnSpc>
              <a:spcBef>
                <a:spcPct val="20000"/>
              </a:spcBef>
              <a:buFont typeface="Wingdings" pitchFamily="2" charset="2"/>
              <a:buChar char="v"/>
            </a:pPr>
            <a:r>
              <a:rPr lang="pt-BR" sz="2800" b="0" dirty="0">
                <a:solidFill>
                  <a:schemeClr val="tx1"/>
                </a:solidFill>
                <a:latin typeface="+mj-lt"/>
              </a:rPr>
              <a:t>Presença de abaulamento em repouso</a:t>
            </a:r>
          </a:p>
          <a:p>
            <a:pPr marL="342900" indent="-342900">
              <a:lnSpc>
                <a:spcPct val="120000"/>
              </a:lnSpc>
              <a:spcBef>
                <a:spcPct val="20000"/>
              </a:spcBef>
              <a:buFont typeface="Wingdings" pitchFamily="2" charset="2"/>
              <a:buChar char="v"/>
            </a:pPr>
            <a:r>
              <a:rPr lang="pt-BR" sz="2800" b="0" dirty="0" smtClean="0">
                <a:solidFill>
                  <a:schemeClr val="tx1"/>
                </a:solidFill>
                <a:latin typeface="+mj-lt"/>
              </a:rPr>
              <a:t>Posição </a:t>
            </a:r>
            <a:r>
              <a:rPr lang="pt-BR" sz="2800" b="0" dirty="0" smtClean="0">
                <a:solidFill>
                  <a:schemeClr val="tx1"/>
                </a:solidFill>
                <a:latin typeface="+mj-lt"/>
              </a:rPr>
              <a:t>dos testículos</a:t>
            </a:r>
          </a:p>
          <a:p>
            <a:pPr marL="342900" indent="-342900">
              <a:lnSpc>
                <a:spcPct val="120000"/>
              </a:lnSpc>
              <a:spcBef>
                <a:spcPct val="20000"/>
              </a:spcBef>
              <a:buFont typeface="Wingdings" pitchFamily="2" charset="2"/>
              <a:buChar char="v"/>
            </a:pPr>
            <a:r>
              <a:rPr lang="pt-BR" sz="2800" b="0" dirty="0" smtClean="0">
                <a:solidFill>
                  <a:schemeClr val="tx1"/>
                </a:solidFill>
                <a:latin typeface="+mj-lt"/>
              </a:rPr>
              <a:t>Descartar </a:t>
            </a:r>
            <a:r>
              <a:rPr lang="pt-BR" sz="2800" b="0" dirty="0" smtClean="0">
                <a:solidFill>
                  <a:schemeClr val="tx1"/>
                </a:solidFill>
                <a:latin typeface="+mj-lt"/>
              </a:rPr>
              <a:t>adenite</a:t>
            </a:r>
          </a:p>
          <a:p>
            <a:pPr marL="342900" indent="-342900">
              <a:lnSpc>
                <a:spcPct val="120000"/>
              </a:lnSpc>
              <a:spcBef>
                <a:spcPct val="20000"/>
              </a:spcBef>
              <a:buFont typeface="Wingdings" pitchFamily="2" charset="2"/>
              <a:buChar char="v"/>
            </a:pPr>
            <a:r>
              <a:rPr lang="pt-BR" sz="2800" b="0" dirty="0" smtClean="0">
                <a:solidFill>
                  <a:schemeClr val="tx1"/>
                </a:solidFill>
                <a:latin typeface="+mj-lt"/>
              </a:rPr>
              <a:t>Aumento do volume do </a:t>
            </a:r>
            <a:r>
              <a:rPr lang="pt-BR" sz="2800" b="0" dirty="0">
                <a:solidFill>
                  <a:schemeClr val="tx1"/>
                </a:solidFill>
                <a:latin typeface="+mj-lt"/>
              </a:rPr>
              <a:t>cordão espermático </a:t>
            </a:r>
            <a:r>
              <a:rPr lang="pt-BR" sz="2800" b="0" dirty="0" smtClean="0">
                <a:solidFill>
                  <a:schemeClr val="tx1"/>
                </a:solidFill>
                <a:latin typeface="+mj-lt"/>
              </a:rPr>
              <a:t>à</a:t>
            </a:r>
          </a:p>
          <a:p>
            <a:pPr marL="342900" indent="-342900">
              <a:lnSpc>
                <a:spcPct val="120000"/>
              </a:lnSpc>
              <a:spcBef>
                <a:spcPct val="20000"/>
              </a:spcBef>
            </a:pPr>
            <a:r>
              <a:rPr lang="pt-BR" sz="2800" b="0" dirty="0" smtClean="0">
                <a:solidFill>
                  <a:schemeClr val="tx1"/>
                </a:solidFill>
                <a:latin typeface="+mj-lt"/>
              </a:rPr>
              <a:t>    palpação no </a:t>
            </a:r>
            <a:r>
              <a:rPr lang="pt-BR" sz="2800" b="0" dirty="0">
                <a:solidFill>
                  <a:schemeClr val="tx1"/>
                </a:solidFill>
                <a:latin typeface="+mj-lt"/>
              </a:rPr>
              <a:t>menino e do ligamento </a:t>
            </a:r>
            <a:r>
              <a:rPr lang="pt-BR" sz="2800" b="0" dirty="0" smtClean="0">
                <a:solidFill>
                  <a:schemeClr val="tx1"/>
                </a:solidFill>
                <a:latin typeface="+mj-lt"/>
              </a:rPr>
              <a:t>redondo</a:t>
            </a:r>
          </a:p>
          <a:p>
            <a:pPr marL="342900" indent="-342900">
              <a:lnSpc>
                <a:spcPct val="120000"/>
              </a:lnSpc>
              <a:spcBef>
                <a:spcPct val="20000"/>
              </a:spcBef>
            </a:pPr>
            <a:r>
              <a:rPr lang="pt-BR" sz="2800" b="0" dirty="0" smtClean="0">
                <a:solidFill>
                  <a:schemeClr val="tx1"/>
                </a:solidFill>
                <a:latin typeface="+mj-lt"/>
              </a:rPr>
              <a:t>    na menina</a:t>
            </a:r>
            <a:endParaRPr lang="pt-BR" sz="2800" b="0" dirty="0">
              <a:solidFill>
                <a:schemeClr val="tx1"/>
              </a:solidFill>
              <a:latin typeface="+mj-lt"/>
            </a:endParaRPr>
          </a:p>
          <a:p>
            <a:pPr marL="342900" indent="-342900">
              <a:lnSpc>
                <a:spcPct val="120000"/>
              </a:lnSpc>
              <a:spcBef>
                <a:spcPct val="20000"/>
              </a:spcBef>
              <a:buFont typeface="Wingdings" pitchFamily="2" charset="2"/>
              <a:buChar char="v"/>
            </a:pPr>
            <a:r>
              <a:rPr lang="pt-BR" sz="2800" b="0" dirty="0" smtClean="0">
                <a:solidFill>
                  <a:schemeClr val="tx1"/>
                </a:solidFill>
                <a:latin typeface="+mj-lt"/>
              </a:rPr>
              <a:t>Em </a:t>
            </a:r>
            <a:r>
              <a:rPr lang="pt-BR" sz="2800" b="0" dirty="0">
                <a:solidFill>
                  <a:schemeClr val="tx1"/>
                </a:solidFill>
                <a:latin typeface="+mj-lt"/>
              </a:rPr>
              <a:t>crianças maiores pode-se </a:t>
            </a:r>
            <a:r>
              <a:rPr lang="pt-BR" sz="2800" b="0" dirty="0" smtClean="0">
                <a:solidFill>
                  <a:schemeClr val="tx1"/>
                </a:solidFill>
                <a:latin typeface="+mj-lt"/>
              </a:rPr>
              <a:t>induzir o</a:t>
            </a:r>
          </a:p>
          <a:p>
            <a:pPr marL="342900" indent="-342900">
              <a:lnSpc>
                <a:spcPct val="120000"/>
              </a:lnSpc>
              <a:spcBef>
                <a:spcPct val="20000"/>
              </a:spcBef>
            </a:pPr>
            <a:r>
              <a:rPr lang="pt-BR" sz="2800" b="0" dirty="0" smtClean="0">
                <a:solidFill>
                  <a:schemeClr val="tx1"/>
                </a:solidFill>
                <a:latin typeface="+mj-lt"/>
              </a:rPr>
              <a:t>   aparecimento do abaulamento por meio de </a:t>
            </a:r>
            <a:r>
              <a:rPr lang="pt-BR" sz="2800" b="0" dirty="0" err="1" smtClean="0">
                <a:solidFill>
                  <a:schemeClr val="tx1"/>
                </a:solidFill>
                <a:latin typeface="+mj-lt"/>
              </a:rPr>
              <a:t>Valsalva</a:t>
            </a:r>
            <a:r>
              <a:rPr lang="pt-BR" sz="2800" b="0" dirty="0" smtClean="0">
                <a:solidFill>
                  <a:schemeClr val="tx1"/>
                </a:solidFill>
                <a:latin typeface="+mj-lt"/>
              </a:rPr>
              <a:t> em posição ortostática ou deitado</a:t>
            </a:r>
          </a:p>
        </p:txBody>
      </p:sp>
      <p:sp>
        <p:nvSpPr>
          <p:cNvPr id="3" name="Rectangle 6"/>
          <p:cNvSpPr>
            <a:spLocks noChangeArrowheads="1"/>
          </p:cNvSpPr>
          <p:nvPr/>
        </p:nvSpPr>
        <p:spPr bwMode="auto">
          <a:xfrm>
            <a:off x="3006209" y="332656"/>
            <a:ext cx="2826415" cy="646331"/>
          </a:xfrm>
          <a:prstGeom prst="rect">
            <a:avLst/>
          </a:prstGeom>
          <a:noFill/>
          <a:ln w="9525">
            <a:noFill/>
            <a:miter lim="800000"/>
            <a:headEnd/>
            <a:tailEnd/>
          </a:ln>
          <a:effectLst/>
        </p:spPr>
        <p:txBody>
          <a:bodyPr wrap="none" anchor="ctr">
            <a:spAutoFit/>
          </a:bodyPr>
          <a:lstStyle/>
          <a:p>
            <a:r>
              <a:rPr lang="pt-BR" sz="3600" b="0" dirty="0" smtClean="0">
                <a:solidFill>
                  <a:srgbClr val="C00000"/>
                </a:solidFill>
                <a:latin typeface="+mj-lt"/>
                <a:cs typeface="Times New Roman" pitchFamily="18" charset="0"/>
              </a:rPr>
              <a:t>Exame físico</a:t>
            </a:r>
            <a:endParaRPr lang="pt-BR" sz="3600" b="0" dirty="0">
              <a:solidFill>
                <a:srgbClr val="C00000"/>
              </a:solidFill>
              <a:latin typeface="+mj-lt"/>
            </a:endParaRPr>
          </a:p>
        </p:txBody>
      </p:sp>
      <p:pic>
        <p:nvPicPr>
          <p:cNvPr id="4" name="Picture 11" descr="bebe"/>
          <p:cNvPicPr>
            <a:picLocks noChangeAspect="1" noChangeArrowheads="1"/>
          </p:cNvPicPr>
          <p:nvPr/>
        </p:nvPicPr>
        <p:blipFill>
          <a:blip r:embed="rId2" cstate="print"/>
          <a:srcRect/>
          <a:stretch>
            <a:fillRect/>
          </a:stretch>
        </p:blipFill>
        <p:spPr bwMode="auto">
          <a:xfrm>
            <a:off x="251520" y="305360"/>
            <a:ext cx="1089043" cy="72008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688753" y="260648"/>
            <a:ext cx="7771679" cy="707886"/>
          </a:xfrm>
          <a:prstGeom prst="rect">
            <a:avLst/>
          </a:prstGeom>
          <a:noFill/>
          <a:ln w="9525">
            <a:noFill/>
            <a:miter lim="800000"/>
            <a:headEnd/>
            <a:tailEnd/>
          </a:ln>
          <a:effectLst/>
        </p:spPr>
        <p:txBody>
          <a:bodyPr wrap="none" anchor="ctr">
            <a:spAutoFit/>
          </a:bodyPr>
          <a:lstStyle/>
          <a:p>
            <a:r>
              <a:rPr lang="pt-BR" sz="4000" b="0" dirty="0" smtClean="0">
                <a:solidFill>
                  <a:srgbClr val="C00000"/>
                </a:solidFill>
                <a:latin typeface="+mj-lt"/>
                <a:cs typeface="Times New Roman" pitchFamily="18" charset="0"/>
              </a:rPr>
              <a:t>Aspecto do abaulamento inguinal</a:t>
            </a:r>
            <a:endParaRPr lang="pt-BR" sz="4000" b="0" dirty="0">
              <a:solidFill>
                <a:srgbClr val="C00000"/>
              </a:solidFill>
              <a:latin typeface="+mj-lt"/>
            </a:endParaRPr>
          </a:p>
        </p:txBody>
      </p:sp>
      <p:pic>
        <p:nvPicPr>
          <p:cNvPr id="3" name="Imagem 2" descr="DSCN1300"/>
          <p:cNvPicPr/>
          <p:nvPr/>
        </p:nvPicPr>
        <p:blipFill>
          <a:blip r:embed="rId3" cstate="print"/>
          <a:srcRect/>
          <a:stretch>
            <a:fillRect/>
          </a:stretch>
        </p:blipFill>
        <p:spPr bwMode="auto">
          <a:xfrm>
            <a:off x="5580112" y="1216132"/>
            <a:ext cx="3240360" cy="3220980"/>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a:off x="1200325" y="1196752"/>
            <a:ext cx="2668835" cy="3240360"/>
          </a:xfrm>
          <a:prstGeom prst="rect">
            <a:avLst/>
          </a:prstGeom>
          <a:noFill/>
          <a:ln w="9525">
            <a:noFill/>
            <a:miter lim="800000"/>
            <a:headEnd/>
            <a:tailEnd/>
          </a:ln>
        </p:spPr>
      </p:pic>
      <p:pic>
        <p:nvPicPr>
          <p:cNvPr id="6" name="Imagem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9832" y="4085953"/>
            <a:ext cx="3384376" cy="2583407"/>
          </a:xfrm>
          <a:prstGeom prst="rect">
            <a:avLst/>
          </a:prstGeom>
        </p:spPr>
      </p:pic>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857250"/>
            <a:ext cx="6858000" cy="5143500"/>
          </a:xfrm>
          <a:prstGeom prst="rect">
            <a:avLst/>
          </a:prstGeom>
        </p:spPr>
      </p:pic>
    </p:spTree>
    <p:extLst>
      <p:ext uri="{BB962C8B-B14F-4D97-AF65-F5344CB8AC3E}">
        <p14:creationId xmlns:p14="http://schemas.microsoft.com/office/powerpoint/2010/main" val="50995936"/>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fig_10c"/>
          <p:cNvPicPr>
            <a:picLocks noChangeAspect="1" noChangeArrowheads="1"/>
          </p:cNvPicPr>
          <p:nvPr/>
        </p:nvPicPr>
        <p:blipFill>
          <a:blip r:embed="rId2" cstate="print"/>
          <a:srcRect/>
          <a:stretch>
            <a:fillRect/>
          </a:stretch>
        </p:blipFill>
        <p:spPr bwMode="auto">
          <a:xfrm>
            <a:off x="4714876" y="1571612"/>
            <a:ext cx="3689901" cy="4075696"/>
          </a:xfrm>
          <a:prstGeom prst="rect">
            <a:avLst/>
          </a:prstGeom>
          <a:noFill/>
          <a:ln w="38100">
            <a:solidFill>
              <a:srgbClr val="FF0000"/>
            </a:solidFill>
            <a:miter lim="800000"/>
            <a:headEnd/>
            <a:tailEnd/>
          </a:ln>
        </p:spPr>
      </p:pic>
      <p:pic>
        <p:nvPicPr>
          <p:cNvPr id="3" name="Picture 7" descr="inguinal_f03"/>
          <p:cNvPicPr>
            <a:picLocks noChangeAspect="1" noChangeArrowheads="1"/>
          </p:cNvPicPr>
          <p:nvPr/>
        </p:nvPicPr>
        <p:blipFill>
          <a:blip r:embed="rId3" cstate="print"/>
          <a:srcRect/>
          <a:stretch>
            <a:fillRect/>
          </a:stretch>
        </p:blipFill>
        <p:spPr bwMode="auto">
          <a:xfrm>
            <a:off x="755576" y="1571612"/>
            <a:ext cx="3528392" cy="4075696"/>
          </a:xfrm>
          <a:prstGeom prst="rect">
            <a:avLst/>
          </a:prstGeom>
          <a:noFill/>
          <a:ln w="38100">
            <a:solidFill>
              <a:srgbClr val="FF6600"/>
            </a:solidFill>
          </a:ln>
        </p:spPr>
      </p:pic>
      <p:sp>
        <p:nvSpPr>
          <p:cNvPr id="4" name="Rectangle 8"/>
          <p:cNvSpPr>
            <a:spLocks noChangeArrowheads="1"/>
          </p:cNvSpPr>
          <p:nvPr/>
        </p:nvSpPr>
        <p:spPr bwMode="auto">
          <a:xfrm>
            <a:off x="1714480" y="642918"/>
            <a:ext cx="6237605" cy="646331"/>
          </a:xfrm>
          <a:prstGeom prst="rect">
            <a:avLst/>
          </a:prstGeom>
          <a:noFill/>
          <a:ln w="9525">
            <a:noFill/>
            <a:miter lim="800000"/>
            <a:headEnd/>
            <a:tailEnd/>
          </a:ln>
          <a:effectLst/>
        </p:spPr>
        <p:txBody>
          <a:bodyPr wrap="none" anchor="ctr">
            <a:spAutoFit/>
          </a:bodyPr>
          <a:lstStyle/>
          <a:p>
            <a:r>
              <a:rPr lang="pt-BR" sz="3600" dirty="0">
                <a:solidFill>
                  <a:srgbClr val="C00000"/>
                </a:solidFill>
                <a:latin typeface="+mj-lt"/>
                <a:cs typeface="Times New Roman" pitchFamily="18" charset="0"/>
              </a:rPr>
              <a:t>Palpação do canal inguinal </a:t>
            </a:r>
            <a:endParaRPr lang="pt-BR" sz="3600" dirty="0">
              <a:solidFill>
                <a:srgbClr val="C00000"/>
              </a:solidFill>
              <a:latin typeface="+mj-lt"/>
            </a:endParaRPr>
          </a:p>
        </p:txBody>
      </p:sp>
      <p:sp>
        <p:nvSpPr>
          <p:cNvPr id="6" name="CaixaDeTexto 5"/>
          <p:cNvSpPr txBox="1"/>
          <p:nvPr/>
        </p:nvSpPr>
        <p:spPr>
          <a:xfrm>
            <a:off x="1948473" y="5857892"/>
            <a:ext cx="1051891" cy="584775"/>
          </a:xfrm>
          <a:prstGeom prst="rect">
            <a:avLst/>
          </a:prstGeom>
          <a:noFill/>
        </p:spPr>
        <p:txBody>
          <a:bodyPr wrap="none" rtlCol="0">
            <a:spAutoFit/>
          </a:bodyPr>
          <a:lstStyle/>
          <a:p>
            <a:r>
              <a:rPr lang="pt-BR" sz="3200" dirty="0" smtClean="0"/>
              <a:t>Sim </a:t>
            </a:r>
            <a:endParaRPr lang="pt-BR" sz="3200" dirty="0"/>
          </a:p>
        </p:txBody>
      </p:sp>
      <p:sp>
        <p:nvSpPr>
          <p:cNvPr id="7" name="CaixaDeTexto 6"/>
          <p:cNvSpPr txBox="1"/>
          <p:nvPr/>
        </p:nvSpPr>
        <p:spPr>
          <a:xfrm>
            <a:off x="6215074" y="5857892"/>
            <a:ext cx="958917" cy="584775"/>
          </a:xfrm>
          <a:prstGeom prst="rect">
            <a:avLst/>
          </a:prstGeom>
          <a:noFill/>
        </p:spPr>
        <p:txBody>
          <a:bodyPr wrap="none" rtlCol="0">
            <a:spAutoFit/>
          </a:bodyPr>
          <a:lstStyle/>
          <a:p>
            <a:r>
              <a:rPr lang="pt-BR" sz="3200" dirty="0" smtClean="0"/>
              <a:t>Não</a:t>
            </a:r>
            <a:endParaRPr lang="pt-BR" sz="32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xit" presetSubtype="0" fill="hold" nodeType="clickEffect">
                                  <p:stCondLst>
                                    <p:cond delay="0"/>
                                  </p:stCondLst>
                                  <p:childTnLst>
                                    <p:anim calcmode="lin" valueType="num">
                                      <p:cBhvr>
                                        <p:cTn id="12" dur="500"/>
                                        <p:tgtEl>
                                          <p:spTgt spid="2"/>
                                        </p:tgtEl>
                                        <p:attrNameLst>
                                          <p:attrName>ppt_w</p:attrName>
                                        </p:attrNameLst>
                                      </p:cBhvr>
                                      <p:tavLst>
                                        <p:tav tm="0">
                                          <p:val>
                                            <p:strVal val="ppt_w"/>
                                          </p:val>
                                        </p:tav>
                                        <p:tav tm="100000">
                                          <p:val>
                                            <p:fltVal val="0"/>
                                          </p:val>
                                        </p:tav>
                                      </p:tavLst>
                                    </p:anim>
                                    <p:anim calcmode="lin" valueType="num">
                                      <p:cBhvr>
                                        <p:cTn id="13" dur="500"/>
                                        <p:tgtEl>
                                          <p:spTgt spid="2"/>
                                        </p:tgtEl>
                                        <p:attrNameLst>
                                          <p:attrName>ppt_h</p:attrName>
                                        </p:attrNameLst>
                                      </p:cBhvr>
                                      <p:tavLst>
                                        <p:tav tm="0">
                                          <p:val>
                                            <p:strVal val="ppt_h"/>
                                          </p:val>
                                        </p:tav>
                                        <p:tav tm="100000">
                                          <p:val>
                                            <p:fltVal val="0"/>
                                          </p:val>
                                        </p:tav>
                                      </p:tavLst>
                                    </p:anim>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857250"/>
            <a:ext cx="6858000" cy="5143500"/>
          </a:xfrm>
          <a:prstGeom prst="rect">
            <a:avLst/>
          </a:prstGeom>
        </p:spPr>
      </p:pic>
      <p:cxnSp>
        <p:nvCxnSpPr>
          <p:cNvPr id="6" name="Conector de seta reta 5"/>
          <p:cNvCxnSpPr/>
          <p:nvPr/>
        </p:nvCxnSpPr>
        <p:spPr bwMode="auto">
          <a:xfrm flipH="1">
            <a:off x="4283968" y="3645024"/>
            <a:ext cx="1296144" cy="576064"/>
          </a:xfrm>
          <a:prstGeom prst="straightConnector1">
            <a:avLst/>
          </a:prstGeom>
          <a:solidFill>
            <a:srgbClr val="FFFFFF"/>
          </a:solidFill>
          <a:ln w="76200" cap="flat" cmpd="sng" algn="ctr">
            <a:solidFill>
              <a:srgbClr val="FF0000"/>
            </a:solidFill>
            <a:prstDash val="solid"/>
            <a:round/>
            <a:headEnd type="triangle"/>
            <a:tailEnd type="triangle"/>
          </a:ln>
          <a:effectLst/>
        </p:spPr>
      </p:cxnSp>
    </p:spTree>
    <p:extLst>
      <p:ext uri="{BB962C8B-B14F-4D97-AF65-F5344CB8AC3E}">
        <p14:creationId xmlns:p14="http://schemas.microsoft.com/office/powerpoint/2010/main" val="517475574"/>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021801" y="1618922"/>
            <a:ext cx="7425431" cy="3970318"/>
          </a:xfrm>
          <a:prstGeom prst="rect">
            <a:avLst/>
          </a:prstGeom>
          <a:noFill/>
        </p:spPr>
        <p:txBody>
          <a:bodyPr wrap="none" rtlCol="0">
            <a:spAutoFit/>
          </a:bodyPr>
          <a:lstStyle/>
          <a:p>
            <a:pPr algn="just"/>
            <a:r>
              <a:rPr lang="pt-BR" sz="2800" b="0" dirty="0" smtClean="0">
                <a:latin typeface="+mn-lt"/>
              </a:rPr>
              <a:t>Saber Anatomia é fundamental na prática</a:t>
            </a:r>
          </a:p>
          <a:p>
            <a:pPr algn="just"/>
            <a:r>
              <a:rPr lang="pt-BR" sz="2800" b="0" dirty="0" smtClean="0">
                <a:latin typeface="+mn-lt"/>
              </a:rPr>
              <a:t>cirúrgica nas mais diversas áreas: Cirurgia,</a:t>
            </a:r>
          </a:p>
          <a:p>
            <a:pPr algn="just"/>
            <a:r>
              <a:rPr lang="pt-BR" sz="2800" b="0" dirty="0" smtClean="0">
                <a:latin typeface="+mn-lt"/>
              </a:rPr>
              <a:t>Ortopedia, Oftalmologia, Otorrinolaringologia,</a:t>
            </a:r>
          </a:p>
          <a:p>
            <a:pPr algn="just"/>
            <a:r>
              <a:rPr lang="pt-BR" sz="2800" b="0" dirty="0" smtClean="0">
                <a:latin typeface="+mn-lt"/>
              </a:rPr>
              <a:t>Ginecologia e Obstetrícia, </a:t>
            </a:r>
            <a:r>
              <a:rPr lang="pt-BR" sz="2800" b="0" dirty="0" err="1" smtClean="0">
                <a:latin typeface="+mn-lt"/>
              </a:rPr>
              <a:t>etc</a:t>
            </a:r>
            <a:r>
              <a:rPr lang="pt-BR" sz="2800" b="0" dirty="0" smtClean="0">
                <a:latin typeface="+mn-lt"/>
              </a:rPr>
              <a:t>  </a:t>
            </a:r>
          </a:p>
          <a:p>
            <a:pPr algn="just"/>
            <a:endParaRPr lang="pt-BR" sz="2800" b="0" dirty="0" smtClean="0">
              <a:latin typeface="+mn-lt"/>
            </a:endParaRPr>
          </a:p>
          <a:p>
            <a:pPr algn="just"/>
            <a:r>
              <a:rPr lang="pt-BR" sz="2800" b="0" dirty="0" smtClean="0">
                <a:latin typeface="+mn-lt"/>
              </a:rPr>
              <a:t>Em Cirúrgica Pediátrica, além da Anatomia</a:t>
            </a:r>
          </a:p>
          <a:p>
            <a:pPr algn="just"/>
            <a:r>
              <a:rPr lang="pt-BR" sz="2800" b="0" dirty="0" smtClean="0">
                <a:latin typeface="+mn-lt"/>
              </a:rPr>
              <a:t>deve-se saber também Embriologia. Isto,</a:t>
            </a:r>
          </a:p>
          <a:p>
            <a:pPr algn="just"/>
            <a:r>
              <a:rPr lang="pt-BR" sz="2800" b="0" dirty="0" smtClean="0">
                <a:latin typeface="+mn-lt"/>
              </a:rPr>
              <a:t>porque, muitas das patologias infantis </a:t>
            </a:r>
          </a:p>
          <a:p>
            <a:pPr algn="just"/>
            <a:r>
              <a:rPr lang="pt-BR" sz="2800" b="0" dirty="0" smtClean="0">
                <a:latin typeface="+mn-lt"/>
              </a:rPr>
              <a:t>são de causa congênita</a:t>
            </a:r>
            <a:endParaRPr lang="pt-BR" sz="2800" b="0" dirty="0">
              <a:latin typeface="+mn-lt"/>
            </a:endParaRPr>
          </a:p>
        </p:txBody>
      </p:sp>
      <p:sp>
        <p:nvSpPr>
          <p:cNvPr id="3" name="Título 1"/>
          <p:cNvSpPr txBox="1">
            <a:spLocks/>
          </p:cNvSpPr>
          <p:nvPr/>
        </p:nvSpPr>
        <p:spPr>
          <a:xfrm>
            <a:off x="467544" y="404665"/>
            <a:ext cx="8072494" cy="936103"/>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BR" sz="3200" b="0" i="0" u="none" strike="noStrike" kern="1200" cap="none" spc="0" normalizeH="0" baseline="0" noProof="0" dirty="0" smtClean="0">
                <a:ln>
                  <a:noFill/>
                </a:ln>
                <a:solidFill>
                  <a:srgbClr val="C00000"/>
                </a:solidFill>
                <a:uLnTx/>
                <a:uFillTx/>
                <a:latin typeface="+mn-lt"/>
                <a:ea typeface="+mj-ea"/>
                <a:cs typeface="+mj-cs"/>
              </a:rPr>
              <a:t>ANATOMIA</a:t>
            </a:r>
            <a:r>
              <a:rPr kumimoji="0" lang="pt-BR" sz="3200" b="0" i="0" u="none" strike="noStrike" kern="1200" cap="none" spc="0" normalizeH="0" noProof="0" dirty="0" smtClean="0">
                <a:ln>
                  <a:noFill/>
                </a:ln>
                <a:solidFill>
                  <a:srgbClr val="C00000"/>
                </a:solidFill>
                <a:uLnTx/>
                <a:uFillTx/>
                <a:latin typeface="+mn-lt"/>
                <a:ea typeface="+mj-ea"/>
                <a:cs typeface="+mj-cs"/>
              </a:rPr>
              <a:t> &amp; CIRURGIA</a:t>
            </a:r>
            <a:endParaRPr kumimoji="0" lang="pt-BR" sz="3200" b="0" i="0" u="none" strike="noStrike" kern="1200" cap="none" spc="0" normalizeH="0" baseline="0" noProof="0" dirty="0" smtClean="0">
              <a:ln>
                <a:noFill/>
              </a:ln>
              <a:solidFill>
                <a:srgbClr val="C00000"/>
              </a:solidFill>
              <a:uLnTx/>
              <a:uFillTx/>
              <a:latin typeface="+mn-lt"/>
              <a:ea typeface="+mj-ea"/>
              <a:cs typeface="+mj-cs"/>
            </a:endParaRPr>
          </a:p>
        </p:txBody>
      </p:sp>
    </p:spTree>
    <p:extLst>
      <p:ext uri="{BB962C8B-B14F-4D97-AF65-F5344CB8AC3E}">
        <p14:creationId xmlns:p14="http://schemas.microsoft.com/office/powerpoint/2010/main" val="2873194327"/>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683568" y="1431586"/>
            <a:ext cx="8208912" cy="4589702"/>
          </a:xfrm>
          <a:prstGeom prst="rect">
            <a:avLst/>
          </a:prstGeom>
          <a:noFill/>
          <a:ln w="9525">
            <a:noFill/>
            <a:miter lim="800000"/>
            <a:headEnd/>
            <a:tailEnd/>
          </a:ln>
          <a:effectLst/>
        </p:spPr>
        <p:txBody>
          <a:bodyPr/>
          <a:lstStyle/>
          <a:p>
            <a:pPr marL="342900" indent="-342900">
              <a:lnSpc>
                <a:spcPct val="120000"/>
              </a:lnSpc>
              <a:spcBef>
                <a:spcPct val="20000"/>
              </a:spcBef>
              <a:buFont typeface="Wingdings" pitchFamily="2" charset="2"/>
              <a:buChar char="v"/>
            </a:pPr>
            <a:r>
              <a:rPr lang="pt-BR" sz="2600" b="0" dirty="0" smtClean="0">
                <a:solidFill>
                  <a:schemeClr val="tx1"/>
                </a:solidFill>
                <a:latin typeface="+mj-lt"/>
              </a:rPr>
              <a:t>A não visualização do abaulamento não</a:t>
            </a:r>
          </a:p>
          <a:p>
            <a:pPr marL="342900" indent="-342900">
              <a:lnSpc>
                <a:spcPct val="120000"/>
              </a:lnSpc>
              <a:spcBef>
                <a:spcPct val="20000"/>
              </a:spcBef>
            </a:pPr>
            <a:r>
              <a:rPr lang="pt-BR" sz="2600" b="0" dirty="0" smtClean="0">
                <a:solidFill>
                  <a:schemeClr val="tx1"/>
                </a:solidFill>
                <a:latin typeface="+mj-lt"/>
              </a:rPr>
              <a:t>    descarta hérnia inguinal</a:t>
            </a:r>
          </a:p>
          <a:p>
            <a:pPr marL="342900" indent="-342900">
              <a:lnSpc>
                <a:spcPct val="120000"/>
              </a:lnSpc>
              <a:spcBef>
                <a:spcPct val="20000"/>
              </a:spcBef>
              <a:buFont typeface="Wingdings" pitchFamily="2" charset="2"/>
              <a:buChar char="v"/>
            </a:pPr>
            <a:r>
              <a:rPr lang="pt-BR" sz="2600" b="0" dirty="0" smtClean="0">
                <a:solidFill>
                  <a:schemeClr val="tx1"/>
                </a:solidFill>
                <a:latin typeface="+mj-lt"/>
              </a:rPr>
              <a:t>Relato confiável e consistente de abaulamento </a:t>
            </a:r>
          </a:p>
          <a:p>
            <a:pPr marL="342900" indent="-342900">
              <a:lnSpc>
                <a:spcPct val="120000"/>
              </a:lnSpc>
              <a:spcBef>
                <a:spcPct val="20000"/>
              </a:spcBef>
            </a:pPr>
            <a:r>
              <a:rPr lang="pt-BR" sz="2600" b="0" dirty="0" smtClean="0">
                <a:solidFill>
                  <a:schemeClr val="tx1"/>
                </a:solidFill>
                <a:latin typeface="+mj-lt"/>
              </a:rPr>
              <a:t>    feito pelo </a:t>
            </a:r>
            <a:r>
              <a:rPr lang="pt-BR" sz="2600" b="0" dirty="0" err="1" smtClean="0">
                <a:solidFill>
                  <a:schemeClr val="tx1"/>
                </a:solidFill>
                <a:latin typeface="+mj-lt"/>
              </a:rPr>
              <a:t>cuidador</a:t>
            </a:r>
            <a:r>
              <a:rPr lang="pt-BR" sz="2600" b="0" dirty="0" smtClean="0">
                <a:solidFill>
                  <a:schemeClr val="tx1"/>
                </a:solidFill>
                <a:latin typeface="+mj-lt"/>
              </a:rPr>
              <a:t> da criança</a:t>
            </a:r>
          </a:p>
          <a:p>
            <a:pPr marL="342900" indent="-342900">
              <a:lnSpc>
                <a:spcPct val="120000"/>
              </a:lnSpc>
              <a:spcBef>
                <a:spcPct val="20000"/>
              </a:spcBef>
              <a:buFont typeface="Wingdings" pitchFamily="2" charset="2"/>
              <a:buChar char="v"/>
            </a:pPr>
            <a:r>
              <a:rPr lang="pt-BR" sz="2600" b="0" dirty="0" smtClean="0">
                <a:solidFill>
                  <a:schemeClr val="tx1"/>
                </a:solidFill>
                <a:latin typeface="+mj-lt"/>
              </a:rPr>
              <a:t>Presença de aumento do volume do cordão espermático </a:t>
            </a:r>
          </a:p>
          <a:p>
            <a:pPr marL="342900" indent="-342900">
              <a:lnSpc>
                <a:spcPct val="120000"/>
              </a:lnSpc>
              <a:spcBef>
                <a:spcPct val="20000"/>
              </a:spcBef>
              <a:buFont typeface="Wingdings" pitchFamily="2" charset="2"/>
              <a:buChar char="v"/>
            </a:pPr>
            <a:r>
              <a:rPr lang="pt-BR" sz="2600" b="0" dirty="0" smtClean="0">
                <a:solidFill>
                  <a:schemeClr val="tx1"/>
                </a:solidFill>
                <a:latin typeface="+mj-lt"/>
              </a:rPr>
              <a:t>A visualização do abaulamento pelo pediatra </a:t>
            </a:r>
          </a:p>
          <a:p>
            <a:pPr marL="342900" indent="-342900">
              <a:lnSpc>
                <a:spcPct val="120000"/>
              </a:lnSpc>
              <a:spcBef>
                <a:spcPct val="20000"/>
              </a:spcBef>
              <a:buFont typeface="Wingdings" pitchFamily="2" charset="2"/>
              <a:buChar char="v"/>
            </a:pPr>
            <a:r>
              <a:rPr lang="pt-BR" sz="2600" b="0" dirty="0" smtClean="0">
                <a:solidFill>
                  <a:schemeClr val="tx1"/>
                </a:solidFill>
                <a:latin typeface="+mj-lt"/>
              </a:rPr>
              <a:t>Não </a:t>
            </a:r>
            <a:r>
              <a:rPr lang="pt-BR" sz="2600" b="0" dirty="0">
                <a:solidFill>
                  <a:schemeClr val="tx1"/>
                </a:solidFill>
                <a:latin typeface="+mj-lt"/>
              </a:rPr>
              <a:t>há necessidade de exames </a:t>
            </a:r>
            <a:r>
              <a:rPr lang="pt-BR" sz="2600" b="0" dirty="0" smtClean="0">
                <a:solidFill>
                  <a:schemeClr val="tx1"/>
                </a:solidFill>
                <a:latin typeface="+mj-lt"/>
              </a:rPr>
              <a:t>de imagem</a:t>
            </a:r>
          </a:p>
          <a:p>
            <a:pPr marL="342900" indent="-342900">
              <a:lnSpc>
                <a:spcPct val="120000"/>
              </a:lnSpc>
              <a:spcBef>
                <a:spcPct val="20000"/>
              </a:spcBef>
            </a:pPr>
            <a:endParaRPr lang="pt-BR" sz="2600" b="0" dirty="0">
              <a:solidFill>
                <a:schemeClr val="tx1"/>
              </a:solidFill>
              <a:latin typeface="+mj-lt"/>
            </a:endParaRPr>
          </a:p>
        </p:txBody>
      </p:sp>
      <p:sp>
        <p:nvSpPr>
          <p:cNvPr id="4" name="Rectangle 6"/>
          <p:cNvSpPr>
            <a:spLocks noChangeArrowheads="1"/>
          </p:cNvSpPr>
          <p:nvPr/>
        </p:nvSpPr>
        <p:spPr bwMode="auto">
          <a:xfrm>
            <a:off x="2915816" y="394407"/>
            <a:ext cx="2864887" cy="707886"/>
          </a:xfrm>
          <a:prstGeom prst="rect">
            <a:avLst/>
          </a:prstGeom>
          <a:noFill/>
          <a:ln w="9525">
            <a:noFill/>
            <a:miter lim="800000"/>
            <a:headEnd/>
            <a:tailEnd/>
          </a:ln>
          <a:effectLst/>
        </p:spPr>
        <p:txBody>
          <a:bodyPr wrap="none" anchor="ctr">
            <a:spAutoFit/>
          </a:bodyPr>
          <a:lstStyle/>
          <a:p>
            <a:r>
              <a:rPr lang="pt-BR" sz="4000" b="0" dirty="0" smtClean="0">
                <a:solidFill>
                  <a:srgbClr val="C00000"/>
                </a:solidFill>
                <a:latin typeface="+mj-lt"/>
                <a:cs typeface="Times New Roman" pitchFamily="18" charset="0"/>
              </a:rPr>
              <a:t>Diagnóstico</a:t>
            </a:r>
            <a:endParaRPr lang="pt-BR" sz="4000" b="0" dirty="0">
              <a:solidFill>
                <a:srgbClr val="C00000"/>
              </a:solidFill>
              <a:latin typeface="+mj-lt"/>
            </a:endParaRPr>
          </a:p>
        </p:txBody>
      </p:sp>
      <p:pic>
        <p:nvPicPr>
          <p:cNvPr id="5" name="Picture 11" descr="bebe"/>
          <p:cNvPicPr>
            <a:picLocks noChangeAspect="1" noChangeArrowheads="1"/>
          </p:cNvPicPr>
          <p:nvPr/>
        </p:nvPicPr>
        <p:blipFill>
          <a:blip r:embed="rId2" cstate="print"/>
          <a:srcRect/>
          <a:stretch>
            <a:fillRect/>
          </a:stretch>
        </p:blipFill>
        <p:spPr bwMode="auto">
          <a:xfrm>
            <a:off x="251520" y="253872"/>
            <a:ext cx="1089043" cy="72008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571472" y="1312682"/>
            <a:ext cx="8208912" cy="4616648"/>
          </a:xfrm>
          <a:prstGeom prst="rect">
            <a:avLst/>
          </a:prstGeom>
          <a:noFill/>
          <a:ln w="9525">
            <a:noFill/>
            <a:miter lim="800000"/>
            <a:headEnd/>
            <a:tailEnd/>
          </a:ln>
          <a:effectLst/>
        </p:spPr>
        <p:txBody>
          <a:bodyPr wrap="square" anchor="ctr">
            <a:spAutoFit/>
          </a:bodyPr>
          <a:lstStyle/>
          <a:p>
            <a:pPr algn="just">
              <a:lnSpc>
                <a:spcPct val="150000"/>
              </a:lnSpc>
              <a:buFont typeface="Wingdings" pitchFamily="2" charset="2"/>
              <a:buChar char="v"/>
            </a:pPr>
            <a:r>
              <a:rPr lang="pt-BR" sz="2800" b="0" dirty="0" smtClean="0">
                <a:solidFill>
                  <a:schemeClr val="tx1"/>
                </a:solidFill>
                <a:latin typeface="+mj-lt"/>
                <a:cs typeface="Times New Roman" pitchFamily="18" charset="0"/>
              </a:rPr>
              <a:t> Sintomas de dor sem abaulamento não </a:t>
            </a:r>
          </a:p>
          <a:p>
            <a:pPr algn="just">
              <a:lnSpc>
                <a:spcPct val="150000"/>
              </a:lnSpc>
            </a:pPr>
            <a:r>
              <a:rPr lang="pt-BR" sz="2800" b="0" dirty="0" smtClean="0">
                <a:solidFill>
                  <a:schemeClr val="tx1"/>
                </a:solidFill>
                <a:latin typeface="+mj-lt"/>
                <a:cs typeface="Times New Roman" pitchFamily="18" charset="0"/>
              </a:rPr>
              <a:t>    faz o diagnóstico de hérnia inguinal. </a:t>
            </a:r>
          </a:p>
          <a:p>
            <a:pPr algn="just">
              <a:lnSpc>
                <a:spcPct val="150000"/>
              </a:lnSpc>
              <a:buFont typeface="Wingdings" pitchFamily="2" charset="2"/>
              <a:buChar char="v"/>
            </a:pPr>
            <a:r>
              <a:rPr lang="pt-BR" sz="2800" b="0" dirty="0" smtClean="0">
                <a:solidFill>
                  <a:schemeClr val="tx1"/>
                </a:solidFill>
                <a:latin typeface="+mj-lt"/>
                <a:cs typeface="Times New Roman" pitchFamily="18" charset="0"/>
              </a:rPr>
              <a:t> No caso de hérnia a dor surge quando</a:t>
            </a:r>
          </a:p>
          <a:p>
            <a:pPr algn="just">
              <a:lnSpc>
                <a:spcPct val="150000"/>
              </a:lnSpc>
            </a:pPr>
            <a:r>
              <a:rPr lang="pt-BR" sz="2800" b="0" dirty="0" smtClean="0">
                <a:solidFill>
                  <a:schemeClr val="tx1"/>
                </a:solidFill>
                <a:latin typeface="+mj-lt"/>
                <a:cs typeface="Times New Roman" pitchFamily="18" charset="0"/>
              </a:rPr>
              <a:t>    estruturas abdominais passam pelo anel</a:t>
            </a:r>
          </a:p>
          <a:p>
            <a:pPr algn="just">
              <a:lnSpc>
                <a:spcPct val="150000"/>
              </a:lnSpc>
            </a:pPr>
            <a:r>
              <a:rPr lang="pt-BR" sz="2800" b="0" dirty="0" smtClean="0">
                <a:solidFill>
                  <a:schemeClr val="tx1"/>
                </a:solidFill>
                <a:latin typeface="+mj-lt"/>
                <a:cs typeface="Times New Roman" pitchFamily="18" charset="0"/>
              </a:rPr>
              <a:t>    inguinal interno apertado e abaula a região.</a:t>
            </a:r>
          </a:p>
          <a:p>
            <a:pPr algn="just">
              <a:lnSpc>
                <a:spcPct val="150000"/>
              </a:lnSpc>
              <a:buFont typeface="Wingdings" pitchFamily="2" charset="2"/>
              <a:buChar char="v"/>
            </a:pPr>
            <a:r>
              <a:rPr lang="pt-BR" sz="2800" b="0" dirty="0" smtClean="0">
                <a:solidFill>
                  <a:schemeClr val="tx1"/>
                </a:solidFill>
                <a:latin typeface="+mj-lt"/>
                <a:cs typeface="Times New Roman" pitchFamily="18" charset="0"/>
              </a:rPr>
              <a:t> Na ausência de abaulamento deve-se, então,</a:t>
            </a:r>
          </a:p>
          <a:p>
            <a:pPr algn="just">
              <a:lnSpc>
                <a:spcPct val="150000"/>
              </a:lnSpc>
            </a:pPr>
            <a:r>
              <a:rPr lang="pt-BR" sz="2800" b="0" dirty="0" smtClean="0">
                <a:solidFill>
                  <a:schemeClr val="tx1"/>
                </a:solidFill>
                <a:latin typeface="+mj-lt"/>
                <a:cs typeface="Times New Roman" pitchFamily="18" charset="0"/>
              </a:rPr>
              <a:t>    pesquisar outras causas de dor na região.</a:t>
            </a:r>
            <a:endParaRPr lang="pt-BR" sz="2800" b="0" dirty="0">
              <a:solidFill>
                <a:schemeClr val="tx1"/>
              </a:solidFill>
              <a:latin typeface="+mj-lt"/>
            </a:endParaRPr>
          </a:p>
        </p:txBody>
      </p:sp>
      <p:sp>
        <p:nvSpPr>
          <p:cNvPr id="4" name="Rectangle 6"/>
          <p:cNvSpPr>
            <a:spLocks noChangeArrowheads="1"/>
          </p:cNvSpPr>
          <p:nvPr/>
        </p:nvSpPr>
        <p:spPr bwMode="auto">
          <a:xfrm>
            <a:off x="2448811" y="465876"/>
            <a:ext cx="4177747" cy="707886"/>
          </a:xfrm>
          <a:prstGeom prst="rect">
            <a:avLst/>
          </a:prstGeom>
          <a:noFill/>
          <a:ln w="9525">
            <a:noFill/>
            <a:miter lim="800000"/>
            <a:headEnd/>
            <a:tailEnd/>
          </a:ln>
          <a:effectLst/>
        </p:spPr>
        <p:txBody>
          <a:bodyPr wrap="none" anchor="ctr">
            <a:spAutoFit/>
          </a:bodyPr>
          <a:lstStyle/>
          <a:p>
            <a:r>
              <a:rPr lang="pt-BR" sz="4000" b="0" dirty="0" smtClean="0">
                <a:solidFill>
                  <a:srgbClr val="C00000"/>
                </a:solidFill>
                <a:latin typeface="+mj-lt"/>
                <a:cs typeface="Times New Roman" pitchFamily="18" charset="0"/>
              </a:rPr>
              <a:t>Recomendações </a:t>
            </a:r>
            <a:endParaRPr lang="pt-BR" sz="4000" b="0" dirty="0">
              <a:solidFill>
                <a:srgbClr val="C00000"/>
              </a:solidFill>
              <a:latin typeface="+mj-lt"/>
            </a:endParaRPr>
          </a:p>
        </p:txBody>
      </p:sp>
      <p:pic>
        <p:nvPicPr>
          <p:cNvPr id="5" name="Picture 11" descr="bebe"/>
          <p:cNvPicPr>
            <a:picLocks noChangeAspect="1" noChangeArrowheads="1"/>
          </p:cNvPicPr>
          <p:nvPr/>
        </p:nvPicPr>
        <p:blipFill>
          <a:blip r:embed="rId2" cstate="print"/>
          <a:srcRect/>
          <a:stretch>
            <a:fillRect/>
          </a:stretch>
        </p:blipFill>
        <p:spPr bwMode="auto">
          <a:xfrm>
            <a:off x="251520" y="233352"/>
            <a:ext cx="1089043" cy="72008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1259632" y="1640994"/>
            <a:ext cx="6763390" cy="769441"/>
          </a:xfrm>
          <a:prstGeom prst="rect">
            <a:avLst/>
          </a:prstGeom>
          <a:noFill/>
          <a:ln w="9525">
            <a:noFill/>
            <a:miter lim="800000"/>
            <a:headEnd/>
            <a:tailEnd/>
          </a:ln>
          <a:effectLst/>
        </p:spPr>
        <p:txBody>
          <a:bodyPr wrap="none" anchor="ctr">
            <a:spAutoFit/>
          </a:bodyPr>
          <a:lstStyle/>
          <a:p>
            <a:r>
              <a:rPr lang="pt-BR" sz="4400" dirty="0" smtClean="0">
                <a:solidFill>
                  <a:srgbClr val="C00000"/>
                </a:solidFill>
                <a:latin typeface="+mj-lt"/>
                <a:cs typeface="Times New Roman" pitchFamily="18" charset="0"/>
              </a:rPr>
              <a:t>O tratamento é cirúrgico</a:t>
            </a:r>
            <a:endParaRPr lang="pt-BR" sz="4400" dirty="0">
              <a:solidFill>
                <a:srgbClr val="C00000"/>
              </a:solidFill>
              <a:latin typeface="+mj-lt"/>
            </a:endParaRPr>
          </a:p>
        </p:txBody>
      </p:sp>
      <p:sp>
        <p:nvSpPr>
          <p:cNvPr id="3" name="Rectangle 6"/>
          <p:cNvSpPr>
            <a:spLocks noChangeArrowheads="1"/>
          </p:cNvSpPr>
          <p:nvPr/>
        </p:nvSpPr>
        <p:spPr bwMode="auto">
          <a:xfrm>
            <a:off x="2608282" y="3214717"/>
            <a:ext cx="3775393" cy="646331"/>
          </a:xfrm>
          <a:prstGeom prst="rect">
            <a:avLst/>
          </a:prstGeom>
          <a:noFill/>
          <a:ln w="9525">
            <a:noFill/>
            <a:miter lim="800000"/>
            <a:headEnd/>
            <a:tailEnd/>
          </a:ln>
          <a:effectLst/>
        </p:spPr>
        <p:txBody>
          <a:bodyPr wrap="none" anchor="ctr">
            <a:spAutoFit/>
          </a:bodyPr>
          <a:lstStyle/>
          <a:p>
            <a:r>
              <a:rPr lang="pt-BR" sz="3600" dirty="0" smtClean="0">
                <a:solidFill>
                  <a:srgbClr val="C00000"/>
                </a:solidFill>
                <a:latin typeface="+mj-lt"/>
                <a:cs typeface="Times New Roman" pitchFamily="18" charset="0"/>
              </a:rPr>
              <a:t>Quando operar?</a:t>
            </a:r>
            <a:endParaRPr lang="pt-BR" sz="3600" dirty="0">
              <a:solidFill>
                <a:srgbClr val="C00000"/>
              </a:solidFill>
              <a:latin typeface="+mj-lt"/>
            </a:endParaRPr>
          </a:p>
        </p:txBody>
      </p:sp>
      <p:pic>
        <p:nvPicPr>
          <p:cNvPr id="4" name="Picture 11" descr="bebe"/>
          <p:cNvPicPr>
            <a:picLocks noChangeAspect="1" noChangeArrowheads="1"/>
          </p:cNvPicPr>
          <p:nvPr/>
        </p:nvPicPr>
        <p:blipFill>
          <a:blip r:embed="rId2" cstate="print"/>
          <a:srcRect/>
          <a:stretch>
            <a:fillRect/>
          </a:stretch>
        </p:blipFill>
        <p:spPr bwMode="auto">
          <a:xfrm>
            <a:off x="251520" y="233352"/>
            <a:ext cx="1089043" cy="72008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683568" y="1412776"/>
            <a:ext cx="8072494" cy="5162346"/>
          </a:xfrm>
          <a:prstGeom prst="rect">
            <a:avLst/>
          </a:prstGeom>
          <a:noFill/>
          <a:ln w="9525">
            <a:noFill/>
            <a:miter lim="800000"/>
            <a:headEnd/>
            <a:tailEnd/>
          </a:ln>
          <a:effectLst/>
        </p:spPr>
        <p:txBody>
          <a:bodyPr/>
          <a:lstStyle/>
          <a:p>
            <a:pPr marL="342900" indent="-342900" algn="just">
              <a:lnSpc>
                <a:spcPct val="70000"/>
              </a:lnSpc>
              <a:spcBef>
                <a:spcPct val="20000"/>
              </a:spcBef>
              <a:buFont typeface="Wingdings" pitchFamily="2" charset="2"/>
              <a:buChar char="v"/>
            </a:pPr>
            <a:r>
              <a:rPr lang="pt-BR" sz="2400" b="0" dirty="0" smtClean="0">
                <a:solidFill>
                  <a:schemeClr val="tx1"/>
                </a:solidFill>
                <a:latin typeface="+mj-lt"/>
              </a:rPr>
              <a:t>A </a:t>
            </a:r>
            <a:r>
              <a:rPr lang="pt-BR" sz="2400" b="0" dirty="0">
                <a:solidFill>
                  <a:schemeClr val="tx1"/>
                </a:solidFill>
                <a:latin typeface="+mj-lt"/>
              </a:rPr>
              <a:t>cirurgia está indicada assim </a:t>
            </a:r>
            <a:r>
              <a:rPr lang="pt-BR" sz="2400" b="0" dirty="0" smtClean="0">
                <a:solidFill>
                  <a:schemeClr val="tx1"/>
                </a:solidFill>
                <a:latin typeface="+mj-lt"/>
              </a:rPr>
              <a:t>que feito o</a:t>
            </a:r>
          </a:p>
          <a:p>
            <a:pPr marL="342900" indent="-342900" algn="just">
              <a:lnSpc>
                <a:spcPct val="70000"/>
              </a:lnSpc>
              <a:spcBef>
                <a:spcPct val="20000"/>
              </a:spcBef>
            </a:pPr>
            <a:r>
              <a:rPr lang="pt-BR" sz="2400" b="0" dirty="0" smtClean="0">
                <a:solidFill>
                  <a:schemeClr val="tx1"/>
                </a:solidFill>
                <a:latin typeface="+mj-lt"/>
              </a:rPr>
              <a:t>    diagnóstico, independente da idade do paciente</a:t>
            </a:r>
          </a:p>
          <a:p>
            <a:pPr marL="342900" indent="-342900" algn="just">
              <a:lnSpc>
                <a:spcPct val="70000"/>
              </a:lnSpc>
              <a:spcBef>
                <a:spcPct val="20000"/>
              </a:spcBef>
              <a:buFont typeface="Wingdings" pitchFamily="2" charset="2"/>
              <a:buChar char="v"/>
            </a:pPr>
            <a:endParaRPr lang="pt-BR" sz="2400" b="0" dirty="0" smtClean="0">
              <a:solidFill>
                <a:schemeClr val="tx1"/>
              </a:solidFill>
              <a:latin typeface="+mj-lt"/>
            </a:endParaRPr>
          </a:p>
          <a:p>
            <a:pPr marL="342900" indent="-342900" algn="just">
              <a:lnSpc>
                <a:spcPct val="70000"/>
              </a:lnSpc>
              <a:spcBef>
                <a:spcPct val="20000"/>
              </a:spcBef>
              <a:buFont typeface="Wingdings" pitchFamily="2" charset="2"/>
              <a:buChar char="v"/>
            </a:pPr>
            <a:r>
              <a:rPr lang="pt-BR" sz="2400" b="0" dirty="0" smtClean="0">
                <a:solidFill>
                  <a:schemeClr val="tx1"/>
                </a:solidFill>
                <a:latin typeface="+mj-lt"/>
              </a:rPr>
              <a:t>Na maioria dos casos a cirurgia é realizada</a:t>
            </a:r>
          </a:p>
          <a:p>
            <a:pPr marL="342900" indent="-342900" algn="just">
              <a:lnSpc>
                <a:spcPct val="70000"/>
              </a:lnSpc>
              <a:spcBef>
                <a:spcPct val="20000"/>
              </a:spcBef>
            </a:pPr>
            <a:r>
              <a:rPr lang="pt-BR" sz="2400" b="0" dirty="0" smtClean="0">
                <a:solidFill>
                  <a:schemeClr val="tx1"/>
                </a:solidFill>
                <a:latin typeface="+mj-lt"/>
              </a:rPr>
              <a:t>    em regime ambulatorial, exceto em crianças</a:t>
            </a:r>
          </a:p>
          <a:p>
            <a:pPr marL="342900" indent="-342900" algn="just">
              <a:lnSpc>
                <a:spcPct val="70000"/>
              </a:lnSpc>
              <a:spcBef>
                <a:spcPct val="20000"/>
              </a:spcBef>
            </a:pPr>
            <a:r>
              <a:rPr lang="pt-BR" sz="2400" b="0" dirty="0" smtClean="0">
                <a:solidFill>
                  <a:schemeClr val="tx1"/>
                </a:solidFill>
                <a:latin typeface="+mj-lt"/>
              </a:rPr>
              <a:t>    portadoras de co-morbidades e </a:t>
            </a:r>
            <a:r>
              <a:rPr lang="pt-BR" sz="2400" b="0" dirty="0" err="1" smtClean="0">
                <a:solidFill>
                  <a:schemeClr val="tx1"/>
                </a:solidFill>
                <a:latin typeface="+mj-lt"/>
              </a:rPr>
              <a:t>RNs</a:t>
            </a:r>
            <a:r>
              <a:rPr lang="pt-BR" sz="2400" b="0" dirty="0" smtClean="0">
                <a:solidFill>
                  <a:schemeClr val="tx1"/>
                </a:solidFill>
                <a:latin typeface="+mj-lt"/>
              </a:rPr>
              <a:t> com idade</a:t>
            </a:r>
          </a:p>
          <a:p>
            <a:pPr marL="342900" indent="-342900" algn="just">
              <a:lnSpc>
                <a:spcPct val="70000"/>
              </a:lnSpc>
              <a:spcBef>
                <a:spcPct val="20000"/>
              </a:spcBef>
            </a:pPr>
            <a:r>
              <a:rPr lang="pt-BR" sz="2400" b="0" dirty="0" smtClean="0">
                <a:solidFill>
                  <a:schemeClr val="tx1"/>
                </a:solidFill>
                <a:latin typeface="+mj-lt"/>
              </a:rPr>
              <a:t>    menor que 52 semanas corrigidas (risco de </a:t>
            </a:r>
            <a:r>
              <a:rPr lang="pt-BR" sz="2400" b="0" dirty="0" err="1" smtClean="0">
                <a:solidFill>
                  <a:schemeClr val="tx1"/>
                </a:solidFill>
                <a:latin typeface="+mj-lt"/>
              </a:rPr>
              <a:t>apnéia</a:t>
            </a:r>
            <a:r>
              <a:rPr lang="pt-BR" sz="2400" b="0" dirty="0" smtClean="0">
                <a:solidFill>
                  <a:schemeClr val="tx1"/>
                </a:solidFill>
                <a:latin typeface="+mj-lt"/>
              </a:rPr>
              <a:t>)</a:t>
            </a:r>
          </a:p>
          <a:p>
            <a:pPr marL="342900" indent="-342900" algn="just">
              <a:lnSpc>
                <a:spcPct val="70000"/>
              </a:lnSpc>
              <a:spcBef>
                <a:spcPct val="20000"/>
              </a:spcBef>
              <a:buFont typeface="Wingdings" pitchFamily="2" charset="2"/>
              <a:buChar char="v"/>
            </a:pPr>
            <a:endParaRPr lang="pt-BR" sz="2400" b="0" dirty="0" smtClean="0">
              <a:solidFill>
                <a:schemeClr val="tx1"/>
              </a:solidFill>
              <a:latin typeface="+mj-lt"/>
            </a:endParaRPr>
          </a:p>
          <a:p>
            <a:pPr marL="342900" indent="-342900" algn="just">
              <a:lnSpc>
                <a:spcPct val="70000"/>
              </a:lnSpc>
              <a:spcBef>
                <a:spcPct val="20000"/>
              </a:spcBef>
              <a:buFont typeface="Wingdings" pitchFamily="2" charset="2"/>
              <a:buChar char="v"/>
            </a:pPr>
            <a:r>
              <a:rPr lang="pt-BR" sz="2400" b="0" dirty="0" smtClean="0">
                <a:solidFill>
                  <a:schemeClr val="tx1"/>
                </a:solidFill>
                <a:latin typeface="+mj-lt"/>
              </a:rPr>
              <a:t>RN internado em UTI neonatal com diagnóstico</a:t>
            </a:r>
          </a:p>
          <a:p>
            <a:pPr marL="342900" indent="-342900" algn="just">
              <a:lnSpc>
                <a:spcPct val="70000"/>
              </a:lnSpc>
              <a:spcBef>
                <a:spcPct val="20000"/>
              </a:spcBef>
            </a:pPr>
            <a:r>
              <a:rPr lang="pt-BR" sz="2400" b="0" dirty="0" smtClean="0">
                <a:solidFill>
                  <a:schemeClr val="tx1"/>
                </a:solidFill>
                <a:latin typeface="+mj-lt"/>
              </a:rPr>
              <a:t>    de hérnia inguinal pode ser operado quando </a:t>
            </a:r>
          </a:p>
          <a:p>
            <a:pPr marL="342900" indent="-342900" algn="just">
              <a:lnSpc>
                <a:spcPct val="70000"/>
              </a:lnSpc>
              <a:spcBef>
                <a:spcPct val="20000"/>
              </a:spcBef>
            </a:pPr>
            <a:r>
              <a:rPr lang="pt-BR" sz="2400" b="0" dirty="0" smtClean="0">
                <a:solidFill>
                  <a:schemeClr val="tx1"/>
                </a:solidFill>
                <a:latin typeface="+mj-lt"/>
              </a:rPr>
              <a:t>    estiver  estabilizado clinicamente e antes da alta</a:t>
            </a:r>
          </a:p>
          <a:p>
            <a:pPr marL="342900" indent="-342900" algn="just">
              <a:lnSpc>
                <a:spcPct val="70000"/>
              </a:lnSpc>
              <a:spcBef>
                <a:spcPct val="20000"/>
              </a:spcBef>
            </a:pPr>
            <a:r>
              <a:rPr lang="pt-BR" sz="2400" b="0" dirty="0" smtClean="0">
                <a:solidFill>
                  <a:schemeClr val="tx1"/>
                </a:solidFill>
                <a:latin typeface="+mj-lt"/>
              </a:rPr>
              <a:t>    hospitalar</a:t>
            </a:r>
          </a:p>
          <a:p>
            <a:pPr marL="342900" indent="-342900" algn="just">
              <a:lnSpc>
                <a:spcPct val="70000"/>
              </a:lnSpc>
              <a:spcBef>
                <a:spcPct val="20000"/>
              </a:spcBef>
              <a:buFont typeface="Wingdings" pitchFamily="2" charset="2"/>
              <a:buChar char="v"/>
            </a:pPr>
            <a:endParaRPr lang="pt-BR" sz="2400" b="0" dirty="0" smtClean="0">
              <a:solidFill>
                <a:schemeClr val="tx1"/>
              </a:solidFill>
              <a:latin typeface="+mj-lt"/>
            </a:endParaRPr>
          </a:p>
          <a:p>
            <a:pPr marL="342900" indent="-342900" algn="just">
              <a:lnSpc>
                <a:spcPct val="70000"/>
              </a:lnSpc>
              <a:spcBef>
                <a:spcPct val="20000"/>
              </a:spcBef>
              <a:buFont typeface="Wingdings" pitchFamily="2" charset="2"/>
              <a:buChar char="v"/>
            </a:pPr>
            <a:r>
              <a:rPr lang="pt-BR" sz="2400" b="0" dirty="0" smtClean="0">
                <a:solidFill>
                  <a:schemeClr val="tx1"/>
                </a:solidFill>
                <a:latin typeface="+mj-lt"/>
              </a:rPr>
              <a:t>Crianças </a:t>
            </a:r>
            <a:r>
              <a:rPr lang="pt-BR" sz="2400" b="0" dirty="0">
                <a:solidFill>
                  <a:schemeClr val="tx1"/>
                </a:solidFill>
                <a:latin typeface="+mj-lt"/>
              </a:rPr>
              <a:t>com episódios </a:t>
            </a:r>
            <a:r>
              <a:rPr lang="pt-BR" sz="2400" b="0" dirty="0" smtClean="0">
                <a:solidFill>
                  <a:schemeClr val="tx1"/>
                </a:solidFill>
                <a:latin typeface="+mj-lt"/>
              </a:rPr>
              <a:t>de encarceramento</a:t>
            </a:r>
          </a:p>
          <a:p>
            <a:pPr marL="342900" indent="-342900" algn="just">
              <a:lnSpc>
                <a:spcPct val="70000"/>
              </a:lnSpc>
              <a:spcBef>
                <a:spcPct val="20000"/>
              </a:spcBef>
            </a:pPr>
            <a:r>
              <a:rPr lang="pt-BR" sz="2400" b="0" dirty="0" smtClean="0">
                <a:solidFill>
                  <a:schemeClr val="tx1"/>
                </a:solidFill>
                <a:latin typeface="+mj-lt"/>
              </a:rPr>
              <a:t>    devem ser operadas </a:t>
            </a:r>
            <a:r>
              <a:rPr lang="pt-BR" sz="2400" b="0" dirty="0">
                <a:solidFill>
                  <a:schemeClr val="tx1"/>
                </a:solidFill>
                <a:latin typeface="+mj-lt"/>
              </a:rPr>
              <a:t>o mais breve possível</a:t>
            </a:r>
          </a:p>
        </p:txBody>
      </p:sp>
      <p:sp>
        <p:nvSpPr>
          <p:cNvPr id="3" name="Rectangle 7"/>
          <p:cNvSpPr>
            <a:spLocks noChangeArrowheads="1"/>
          </p:cNvSpPr>
          <p:nvPr/>
        </p:nvSpPr>
        <p:spPr bwMode="auto">
          <a:xfrm>
            <a:off x="1547664" y="548680"/>
            <a:ext cx="5906553" cy="584775"/>
          </a:xfrm>
          <a:prstGeom prst="rect">
            <a:avLst/>
          </a:prstGeom>
          <a:noFill/>
          <a:ln w="9525">
            <a:noFill/>
            <a:miter lim="800000"/>
            <a:headEnd/>
            <a:tailEnd/>
          </a:ln>
          <a:effectLst/>
        </p:spPr>
        <p:txBody>
          <a:bodyPr wrap="none" anchor="ctr">
            <a:spAutoFit/>
          </a:bodyPr>
          <a:lstStyle/>
          <a:p>
            <a:r>
              <a:rPr lang="pt-BR" sz="3200" b="0" dirty="0" smtClean="0">
                <a:solidFill>
                  <a:srgbClr val="C00000"/>
                </a:solidFill>
                <a:latin typeface="+mj-lt"/>
                <a:cs typeface="Times New Roman" pitchFamily="18" charset="0"/>
              </a:rPr>
              <a:t>Tratamento e Recomendações </a:t>
            </a:r>
            <a:endParaRPr lang="pt-BR" sz="3200" b="0" dirty="0">
              <a:solidFill>
                <a:srgbClr val="C00000"/>
              </a:solidFill>
              <a:latin typeface="+mj-lt"/>
            </a:endParaRPr>
          </a:p>
        </p:txBody>
      </p:sp>
      <p:pic>
        <p:nvPicPr>
          <p:cNvPr id="4" name="Picture 11" descr="bebe"/>
          <p:cNvPicPr>
            <a:picLocks noChangeAspect="1" noChangeArrowheads="1"/>
          </p:cNvPicPr>
          <p:nvPr/>
        </p:nvPicPr>
        <p:blipFill>
          <a:blip r:embed="rId2" cstate="print"/>
          <a:srcRect/>
          <a:stretch>
            <a:fillRect/>
          </a:stretch>
        </p:blipFill>
        <p:spPr bwMode="auto">
          <a:xfrm>
            <a:off x="251520" y="234890"/>
            <a:ext cx="1089043" cy="72008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ChangeArrowheads="1"/>
          </p:cNvSpPr>
          <p:nvPr/>
        </p:nvSpPr>
        <p:spPr bwMode="auto">
          <a:xfrm>
            <a:off x="1619672" y="980728"/>
            <a:ext cx="5671745" cy="584775"/>
          </a:xfrm>
          <a:prstGeom prst="rect">
            <a:avLst/>
          </a:prstGeom>
          <a:noFill/>
          <a:ln w="9525">
            <a:noFill/>
            <a:miter lim="800000"/>
            <a:headEnd/>
            <a:tailEnd/>
          </a:ln>
          <a:effectLst/>
        </p:spPr>
        <p:txBody>
          <a:bodyPr wrap="none" anchor="ctr">
            <a:spAutoFit/>
          </a:bodyPr>
          <a:lstStyle/>
          <a:p>
            <a:r>
              <a:rPr lang="pt-BR" sz="3200" b="0" dirty="0" smtClean="0">
                <a:solidFill>
                  <a:srgbClr val="C00000"/>
                </a:solidFill>
                <a:latin typeface="+mj-lt"/>
                <a:cs typeface="Times New Roman" pitchFamily="18" charset="0"/>
              </a:rPr>
              <a:t>Bilateralidade: quando operar </a:t>
            </a:r>
            <a:endParaRPr lang="pt-BR" sz="3200" b="0" dirty="0">
              <a:solidFill>
                <a:srgbClr val="C00000"/>
              </a:solidFill>
              <a:latin typeface="+mj-lt"/>
            </a:endParaRPr>
          </a:p>
        </p:txBody>
      </p:sp>
      <p:sp>
        <p:nvSpPr>
          <p:cNvPr id="5" name="Rectangle 4"/>
          <p:cNvSpPr>
            <a:spLocks noChangeArrowheads="1"/>
          </p:cNvSpPr>
          <p:nvPr/>
        </p:nvSpPr>
        <p:spPr bwMode="auto">
          <a:xfrm>
            <a:off x="611560" y="2060848"/>
            <a:ext cx="8064896" cy="3672408"/>
          </a:xfrm>
          <a:prstGeom prst="rect">
            <a:avLst/>
          </a:prstGeom>
          <a:noFill/>
          <a:ln w="9525">
            <a:noFill/>
            <a:miter lim="800000"/>
            <a:headEnd/>
            <a:tailEnd/>
          </a:ln>
          <a:effectLst/>
        </p:spPr>
        <p:txBody>
          <a:bodyPr/>
          <a:lstStyle/>
          <a:p>
            <a:pPr marL="342900" indent="-342900" algn="just">
              <a:lnSpc>
                <a:spcPct val="150000"/>
              </a:lnSpc>
              <a:spcBef>
                <a:spcPct val="20000"/>
              </a:spcBef>
              <a:buFont typeface="Wingdings" pitchFamily="2" charset="2"/>
              <a:buChar char="v"/>
            </a:pPr>
            <a:r>
              <a:rPr lang="pt-BR" sz="2400" b="0" dirty="0" smtClean="0">
                <a:solidFill>
                  <a:schemeClr val="tx1"/>
                </a:solidFill>
                <a:latin typeface="+mj-lt"/>
              </a:rPr>
              <a:t>Em todas as crianças abaixo de 1 ano, independente do sexo</a:t>
            </a:r>
          </a:p>
          <a:p>
            <a:pPr marL="342900" indent="-342900" algn="just">
              <a:lnSpc>
                <a:spcPct val="150000"/>
              </a:lnSpc>
              <a:spcBef>
                <a:spcPct val="20000"/>
              </a:spcBef>
              <a:buFont typeface="Wingdings" pitchFamily="2" charset="2"/>
              <a:buChar char="v"/>
            </a:pPr>
            <a:r>
              <a:rPr lang="pt-BR" sz="2400" b="0" dirty="0" smtClean="0">
                <a:solidFill>
                  <a:schemeClr val="tx1"/>
                </a:solidFill>
                <a:latin typeface="+mj-lt"/>
              </a:rPr>
              <a:t>Em crianças portadoras de derivação ventrículo-peritoneal</a:t>
            </a:r>
          </a:p>
          <a:p>
            <a:pPr marL="342900" indent="-342900" algn="just">
              <a:lnSpc>
                <a:spcPct val="150000"/>
              </a:lnSpc>
              <a:spcBef>
                <a:spcPct val="20000"/>
              </a:spcBef>
              <a:buFont typeface="Wingdings" pitchFamily="2" charset="2"/>
              <a:buChar char="v"/>
            </a:pPr>
            <a:r>
              <a:rPr lang="pt-BR" sz="2400" b="0" dirty="0" smtClean="0">
                <a:solidFill>
                  <a:schemeClr val="tx1"/>
                </a:solidFill>
                <a:latin typeface="+mj-lt"/>
              </a:rPr>
              <a:t>Crianças com quadro clínico de ascite secundária a doença crônicas sistêmicas </a:t>
            </a:r>
            <a:endParaRPr lang="pt-BR" sz="2400" b="0" dirty="0">
              <a:solidFill>
                <a:schemeClr val="tx1"/>
              </a:solidFill>
              <a:latin typeface="+mj-lt"/>
            </a:endParaRPr>
          </a:p>
        </p:txBody>
      </p:sp>
      <p:pic>
        <p:nvPicPr>
          <p:cNvPr id="6" name="Picture 11" descr="bebe"/>
          <p:cNvPicPr>
            <a:picLocks noChangeAspect="1" noChangeArrowheads="1"/>
          </p:cNvPicPr>
          <p:nvPr/>
        </p:nvPicPr>
        <p:blipFill>
          <a:blip r:embed="rId2" cstate="print"/>
          <a:srcRect/>
          <a:stretch>
            <a:fillRect/>
          </a:stretch>
        </p:blipFill>
        <p:spPr bwMode="auto">
          <a:xfrm>
            <a:off x="251520" y="234890"/>
            <a:ext cx="1089043" cy="720080"/>
          </a:xfrm>
          <a:prstGeom prst="rect">
            <a:avLst/>
          </a:prstGeom>
          <a:noFill/>
          <a:ln w="9525">
            <a:noFill/>
            <a:miter lim="800000"/>
            <a:headEnd/>
            <a:tailEnd/>
          </a:ln>
        </p:spPr>
      </p:pic>
    </p:spTree>
    <p:extLst>
      <p:ext uri="{BB962C8B-B14F-4D97-AF65-F5344CB8AC3E}">
        <p14:creationId xmlns:p14="http://schemas.microsoft.com/office/powerpoint/2010/main" val="2458406613"/>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ChangeArrowheads="1"/>
          </p:cNvSpPr>
          <p:nvPr/>
        </p:nvSpPr>
        <p:spPr bwMode="auto">
          <a:xfrm>
            <a:off x="1619672" y="764704"/>
            <a:ext cx="5671745" cy="584775"/>
          </a:xfrm>
          <a:prstGeom prst="rect">
            <a:avLst/>
          </a:prstGeom>
          <a:noFill/>
          <a:ln w="9525">
            <a:noFill/>
            <a:miter lim="800000"/>
            <a:headEnd/>
            <a:tailEnd/>
          </a:ln>
          <a:effectLst/>
        </p:spPr>
        <p:txBody>
          <a:bodyPr wrap="none" anchor="ctr">
            <a:spAutoFit/>
          </a:bodyPr>
          <a:lstStyle/>
          <a:p>
            <a:r>
              <a:rPr lang="pt-BR" sz="3200" b="0" dirty="0" smtClean="0">
                <a:solidFill>
                  <a:srgbClr val="C00000"/>
                </a:solidFill>
                <a:latin typeface="+mj-lt"/>
                <a:cs typeface="Times New Roman" pitchFamily="18" charset="0"/>
              </a:rPr>
              <a:t>Bilateralidade: quando operar </a:t>
            </a:r>
            <a:endParaRPr lang="pt-BR" sz="3200" b="0" dirty="0">
              <a:solidFill>
                <a:srgbClr val="C00000"/>
              </a:solidFill>
              <a:latin typeface="+mj-lt"/>
            </a:endParaRPr>
          </a:p>
        </p:txBody>
      </p:sp>
      <p:sp>
        <p:nvSpPr>
          <p:cNvPr id="3" name="Rectangle 4"/>
          <p:cNvSpPr>
            <a:spLocks noChangeArrowheads="1"/>
          </p:cNvSpPr>
          <p:nvPr/>
        </p:nvSpPr>
        <p:spPr bwMode="auto">
          <a:xfrm>
            <a:off x="467544" y="1700808"/>
            <a:ext cx="8064896" cy="4536504"/>
          </a:xfrm>
          <a:prstGeom prst="rect">
            <a:avLst/>
          </a:prstGeom>
          <a:noFill/>
          <a:ln w="9525">
            <a:noFill/>
            <a:miter lim="800000"/>
            <a:headEnd/>
            <a:tailEnd/>
          </a:ln>
          <a:effectLst/>
        </p:spPr>
        <p:txBody>
          <a:bodyPr/>
          <a:lstStyle/>
          <a:p>
            <a:pPr marL="342900" indent="-342900" algn="just">
              <a:lnSpc>
                <a:spcPct val="150000"/>
              </a:lnSpc>
              <a:spcBef>
                <a:spcPct val="20000"/>
              </a:spcBef>
              <a:buFont typeface="Wingdings" pitchFamily="2" charset="2"/>
              <a:buChar char="v"/>
            </a:pPr>
            <a:r>
              <a:rPr lang="pt-BR" sz="2400" b="0" dirty="0" smtClean="0">
                <a:solidFill>
                  <a:schemeClr val="tx1"/>
                </a:solidFill>
                <a:latin typeface="+mj-lt"/>
              </a:rPr>
              <a:t>Em crianças acima de 1 ano de idade, sexo masculino, hérnia inguinal do lado esquerdo, fazer uma avaliação criteriosa do lado direito na busca de uma persistência do conduto peritônio vaginal assintomática.</a:t>
            </a:r>
          </a:p>
          <a:p>
            <a:pPr marL="342900" indent="-342900" algn="just">
              <a:lnSpc>
                <a:spcPct val="150000"/>
              </a:lnSpc>
              <a:spcBef>
                <a:spcPct val="20000"/>
              </a:spcBef>
              <a:buFont typeface="Wingdings" pitchFamily="2" charset="2"/>
              <a:buChar char="v"/>
            </a:pPr>
            <a:r>
              <a:rPr lang="pt-BR" sz="2400" b="0" dirty="0" smtClean="0">
                <a:solidFill>
                  <a:schemeClr val="tx1"/>
                </a:solidFill>
                <a:latin typeface="+mj-lt"/>
              </a:rPr>
              <a:t>Nas meninas a bilateralidade é alta independente da idade. Avaliar criteriosamente o lado assintomático. </a:t>
            </a:r>
            <a:endParaRPr lang="pt-BR" sz="2400" b="0" dirty="0">
              <a:solidFill>
                <a:schemeClr val="tx1"/>
              </a:solidFill>
              <a:latin typeface="+mj-lt"/>
            </a:endParaRPr>
          </a:p>
        </p:txBody>
      </p:sp>
      <p:pic>
        <p:nvPicPr>
          <p:cNvPr id="4" name="Picture 11" descr="bebe"/>
          <p:cNvPicPr>
            <a:picLocks noChangeAspect="1" noChangeArrowheads="1"/>
          </p:cNvPicPr>
          <p:nvPr/>
        </p:nvPicPr>
        <p:blipFill>
          <a:blip r:embed="rId2" cstate="print"/>
          <a:srcRect/>
          <a:stretch>
            <a:fillRect/>
          </a:stretch>
        </p:blipFill>
        <p:spPr bwMode="auto">
          <a:xfrm>
            <a:off x="251520" y="306898"/>
            <a:ext cx="1089043" cy="720080"/>
          </a:xfrm>
          <a:prstGeom prst="rect">
            <a:avLst/>
          </a:prstGeom>
          <a:noFill/>
          <a:ln w="9525">
            <a:noFill/>
            <a:miter lim="800000"/>
            <a:headEnd/>
            <a:tailEnd/>
          </a:ln>
        </p:spPr>
      </p:pic>
    </p:spTree>
    <p:extLst>
      <p:ext uri="{BB962C8B-B14F-4D97-AF65-F5344CB8AC3E}">
        <p14:creationId xmlns:p14="http://schemas.microsoft.com/office/powerpoint/2010/main" val="2776200365"/>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ChangeArrowheads="1"/>
          </p:cNvSpPr>
          <p:nvPr/>
        </p:nvSpPr>
        <p:spPr bwMode="auto">
          <a:xfrm>
            <a:off x="1547664" y="1506264"/>
            <a:ext cx="5599610" cy="3785652"/>
          </a:xfrm>
          <a:prstGeom prst="rect">
            <a:avLst/>
          </a:prstGeom>
          <a:noFill/>
          <a:ln w="9525">
            <a:noFill/>
            <a:miter lim="800000"/>
            <a:headEnd/>
            <a:tailEnd/>
          </a:ln>
          <a:effectLst/>
        </p:spPr>
        <p:txBody>
          <a:bodyPr wrap="none" anchor="ctr">
            <a:spAutoFit/>
          </a:bodyPr>
          <a:lstStyle/>
          <a:p>
            <a:pPr algn="ctr"/>
            <a:r>
              <a:rPr lang="pt-BR" sz="4800" dirty="0" err="1" smtClean="0">
                <a:solidFill>
                  <a:srgbClr val="C00000"/>
                </a:solidFill>
                <a:latin typeface="+mj-lt"/>
                <a:cs typeface="Times New Roman" pitchFamily="18" charset="0"/>
              </a:rPr>
              <a:t>Inguinotomia</a:t>
            </a:r>
            <a:r>
              <a:rPr lang="pt-BR" sz="4800" dirty="0" smtClean="0">
                <a:solidFill>
                  <a:srgbClr val="C00000"/>
                </a:solidFill>
                <a:latin typeface="+mj-lt"/>
                <a:cs typeface="Times New Roman" pitchFamily="18" charset="0"/>
              </a:rPr>
              <a:t> </a:t>
            </a:r>
          </a:p>
          <a:p>
            <a:pPr algn="ctr"/>
            <a:endParaRPr lang="pt-BR" sz="4800" dirty="0" smtClean="0">
              <a:solidFill>
                <a:srgbClr val="C00000"/>
              </a:solidFill>
              <a:latin typeface="+mj-lt"/>
              <a:cs typeface="Times New Roman" pitchFamily="18" charset="0"/>
            </a:endParaRPr>
          </a:p>
          <a:p>
            <a:pPr algn="ctr"/>
            <a:r>
              <a:rPr lang="pt-BR" sz="4800" dirty="0" smtClean="0">
                <a:solidFill>
                  <a:srgbClr val="C00000"/>
                </a:solidFill>
                <a:latin typeface="+mj-lt"/>
                <a:cs typeface="Times New Roman" pitchFamily="18" charset="0"/>
              </a:rPr>
              <a:t>X</a:t>
            </a:r>
          </a:p>
          <a:p>
            <a:pPr algn="ctr"/>
            <a:endParaRPr lang="pt-BR" sz="4800" dirty="0">
              <a:solidFill>
                <a:srgbClr val="C00000"/>
              </a:solidFill>
              <a:latin typeface="+mj-lt"/>
              <a:cs typeface="Times New Roman" pitchFamily="18" charset="0"/>
            </a:endParaRPr>
          </a:p>
          <a:p>
            <a:pPr algn="ctr"/>
            <a:r>
              <a:rPr lang="pt-BR" sz="4800" dirty="0" err="1" smtClean="0">
                <a:solidFill>
                  <a:srgbClr val="C00000"/>
                </a:solidFill>
                <a:latin typeface="+mj-lt"/>
                <a:cs typeface="Times New Roman" pitchFamily="18" charset="0"/>
              </a:rPr>
              <a:t>videolaparoscopia</a:t>
            </a:r>
            <a:endParaRPr lang="pt-BR" sz="4800" dirty="0">
              <a:solidFill>
                <a:srgbClr val="C00000"/>
              </a:solidFill>
              <a:latin typeface="+mj-lt"/>
            </a:endParaRPr>
          </a:p>
        </p:txBody>
      </p:sp>
      <p:pic>
        <p:nvPicPr>
          <p:cNvPr id="3" name="Picture 11" descr="bebe"/>
          <p:cNvPicPr>
            <a:picLocks noChangeAspect="1" noChangeArrowheads="1"/>
          </p:cNvPicPr>
          <p:nvPr/>
        </p:nvPicPr>
        <p:blipFill>
          <a:blip r:embed="rId2" cstate="print"/>
          <a:srcRect/>
          <a:stretch>
            <a:fillRect/>
          </a:stretch>
        </p:blipFill>
        <p:spPr bwMode="auto">
          <a:xfrm>
            <a:off x="251520" y="233352"/>
            <a:ext cx="1089043" cy="720080"/>
          </a:xfrm>
          <a:prstGeom prst="rect">
            <a:avLst/>
          </a:prstGeom>
          <a:noFill/>
          <a:ln w="9525">
            <a:noFill/>
            <a:miter lim="800000"/>
            <a:headEnd/>
            <a:tailEnd/>
          </a:ln>
        </p:spPr>
      </p:pic>
    </p:spTree>
    <p:extLst>
      <p:ext uri="{BB962C8B-B14F-4D97-AF65-F5344CB8AC3E}">
        <p14:creationId xmlns:p14="http://schemas.microsoft.com/office/powerpoint/2010/main" val="1486578352"/>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0" y="1988840"/>
            <a:ext cx="9144000" cy="3578066"/>
          </a:xfrm>
          <a:prstGeom prst="rect">
            <a:avLst/>
          </a:prstGeom>
        </p:spPr>
      </p:pic>
      <p:sp>
        <p:nvSpPr>
          <p:cNvPr id="3" name="Rectangle 7"/>
          <p:cNvSpPr>
            <a:spLocks noChangeArrowheads="1"/>
          </p:cNvSpPr>
          <p:nvPr/>
        </p:nvSpPr>
        <p:spPr bwMode="auto">
          <a:xfrm>
            <a:off x="2884635" y="509191"/>
            <a:ext cx="3211135" cy="646331"/>
          </a:xfrm>
          <a:prstGeom prst="rect">
            <a:avLst/>
          </a:prstGeom>
          <a:noFill/>
          <a:ln w="9525">
            <a:noFill/>
            <a:miter lim="800000"/>
            <a:headEnd/>
            <a:tailEnd/>
          </a:ln>
          <a:effectLst/>
        </p:spPr>
        <p:txBody>
          <a:bodyPr wrap="none" anchor="ctr">
            <a:spAutoFit/>
          </a:bodyPr>
          <a:lstStyle/>
          <a:p>
            <a:r>
              <a:rPr lang="pt-BR" sz="3600" dirty="0" err="1" smtClean="0">
                <a:solidFill>
                  <a:srgbClr val="C00000"/>
                </a:solidFill>
                <a:latin typeface="+mj-lt"/>
                <a:cs typeface="Times New Roman" pitchFamily="18" charset="0"/>
              </a:rPr>
              <a:t>Inguinotomia</a:t>
            </a:r>
            <a:r>
              <a:rPr lang="pt-BR" sz="3600" dirty="0" smtClean="0">
                <a:solidFill>
                  <a:srgbClr val="C00000"/>
                </a:solidFill>
                <a:latin typeface="+mj-lt"/>
                <a:cs typeface="Times New Roman" pitchFamily="18" charset="0"/>
              </a:rPr>
              <a:t> </a:t>
            </a:r>
            <a:endParaRPr lang="pt-BR" sz="3600" dirty="0">
              <a:solidFill>
                <a:srgbClr val="C00000"/>
              </a:solidFill>
              <a:latin typeface="+mj-lt"/>
            </a:endParaRPr>
          </a:p>
        </p:txBody>
      </p:sp>
      <p:sp>
        <p:nvSpPr>
          <p:cNvPr id="4" name="Retângulo 3"/>
          <p:cNvSpPr/>
          <p:nvPr/>
        </p:nvSpPr>
        <p:spPr>
          <a:xfrm>
            <a:off x="1835696" y="6093296"/>
            <a:ext cx="5537093" cy="307777"/>
          </a:xfrm>
          <a:prstGeom prst="rect">
            <a:avLst/>
          </a:prstGeom>
        </p:spPr>
        <p:txBody>
          <a:bodyPr wrap="none">
            <a:spAutoFit/>
          </a:bodyPr>
          <a:lstStyle/>
          <a:p>
            <a:r>
              <a:rPr lang="pt-BR" sz="1400" dirty="0">
                <a:solidFill>
                  <a:srgbClr val="000000"/>
                </a:solidFill>
                <a:latin typeface="HGKGL B+ Adv O Tb 92eb 7df. I"/>
              </a:rPr>
              <a:t>C. </a:t>
            </a:r>
            <a:r>
              <a:rPr lang="pt-BR" sz="1400" dirty="0" err="1" smtClean="0">
                <a:solidFill>
                  <a:srgbClr val="000000"/>
                </a:solidFill>
                <a:latin typeface="HGKGL B+ Adv O Tb 92eb 7df. I"/>
              </a:rPr>
              <a:t>Esposito</a:t>
            </a:r>
            <a:r>
              <a:rPr lang="pt-BR" sz="1400" dirty="0" smtClean="0">
                <a:solidFill>
                  <a:srgbClr val="000000"/>
                </a:solidFill>
                <a:latin typeface="HGKGL B+ Adv O Tb 92eb 7df. I"/>
              </a:rPr>
              <a:t> et al</a:t>
            </a:r>
            <a:r>
              <a:rPr lang="pt-BR" sz="1400" dirty="0">
                <a:solidFill>
                  <a:srgbClr val="000000"/>
                </a:solidFill>
                <a:latin typeface="HGKGL B+ Adv O Tb 92eb 7df. I"/>
              </a:rPr>
              <a:t>./SeminarsinPediatricSurgery25(2016)232</a:t>
            </a:r>
            <a:r>
              <a:rPr lang="pt-BR" sz="1400" dirty="0">
                <a:solidFill>
                  <a:srgbClr val="000000"/>
                </a:solidFill>
                <a:latin typeface="HGKKJ A+ Adv O Tb 92eb 7df. I+ 20"/>
              </a:rPr>
              <a:t>–</a:t>
            </a:r>
            <a:r>
              <a:rPr lang="pt-BR" sz="1400" dirty="0">
                <a:solidFill>
                  <a:srgbClr val="000000"/>
                </a:solidFill>
                <a:latin typeface="HGKGL B+ Adv O Tb 92eb 7df. I"/>
              </a:rPr>
              <a:t>240 </a:t>
            </a:r>
            <a:endParaRPr lang="pt-BR" sz="1400" dirty="0"/>
          </a:p>
        </p:txBody>
      </p:sp>
      <p:pic>
        <p:nvPicPr>
          <p:cNvPr id="5" name="Picture 11" descr="bebe"/>
          <p:cNvPicPr>
            <a:picLocks noChangeAspect="1" noChangeArrowheads="1"/>
          </p:cNvPicPr>
          <p:nvPr/>
        </p:nvPicPr>
        <p:blipFill>
          <a:blip r:embed="rId3" cstate="print"/>
          <a:srcRect/>
          <a:stretch>
            <a:fillRect/>
          </a:stretch>
        </p:blipFill>
        <p:spPr bwMode="auto">
          <a:xfrm>
            <a:off x="251520" y="233352"/>
            <a:ext cx="1089043" cy="720080"/>
          </a:xfrm>
          <a:prstGeom prst="rect">
            <a:avLst/>
          </a:prstGeom>
          <a:noFill/>
          <a:ln w="9525">
            <a:noFill/>
            <a:miter lim="800000"/>
            <a:headEnd/>
            <a:tailEnd/>
          </a:ln>
        </p:spPr>
      </p:pic>
    </p:spTree>
    <p:extLst>
      <p:ext uri="{BB962C8B-B14F-4D97-AF65-F5344CB8AC3E}">
        <p14:creationId xmlns:p14="http://schemas.microsoft.com/office/powerpoint/2010/main" val="937367964"/>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1115616" y="828819"/>
            <a:ext cx="7056784" cy="5480259"/>
          </a:xfrm>
          <a:prstGeom prst="rect">
            <a:avLst/>
          </a:prstGeom>
        </p:spPr>
      </p:pic>
      <p:sp>
        <p:nvSpPr>
          <p:cNvPr id="3" name="Rectangle 7"/>
          <p:cNvSpPr>
            <a:spLocks noChangeArrowheads="1"/>
          </p:cNvSpPr>
          <p:nvPr/>
        </p:nvSpPr>
        <p:spPr bwMode="auto">
          <a:xfrm>
            <a:off x="2799176" y="116632"/>
            <a:ext cx="3933064" cy="584775"/>
          </a:xfrm>
          <a:prstGeom prst="rect">
            <a:avLst/>
          </a:prstGeom>
          <a:noFill/>
          <a:ln w="9525">
            <a:noFill/>
            <a:miter lim="800000"/>
            <a:headEnd/>
            <a:tailEnd/>
          </a:ln>
          <a:effectLst/>
        </p:spPr>
        <p:txBody>
          <a:bodyPr wrap="none" anchor="ctr">
            <a:spAutoFit/>
          </a:bodyPr>
          <a:lstStyle/>
          <a:p>
            <a:r>
              <a:rPr lang="pt-BR" sz="3200" dirty="0" err="1" smtClean="0">
                <a:solidFill>
                  <a:srgbClr val="C00000"/>
                </a:solidFill>
                <a:latin typeface="+mj-lt"/>
                <a:cs typeface="Times New Roman" pitchFamily="18" charset="0"/>
              </a:rPr>
              <a:t>Videolaparoscopia</a:t>
            </a:r>
            <a:endParaRPr lang="pt-BR" sz="3200" dirty="0">
              <a:solidFill>
                <a:srgbClr val="C00000"/>
              </a:solidFill>
              <a:latin typeface="+mj-lt"/>
            </a:endParaRPr>
          </a:p>
        </p:txBody>
      </p:sp>
      <p:sp>
        <p:nvSpPr>
          <p:cNvPr id="4" name="Retângulo 3"/>
          <p:cNvSpPr/>
          <p:nvPr/>
        </p:nvSpPr>
        <p:spPr>
          <a:xfrm>
            <a:off x="1835696" y="6433591"/>
            <a:ext cx="5537093" cy="307777"/>
          </a:xfrm>
          <a:prstGeom prst="rect">
            <a:avLst/>
          </a:prstGeom>
        </p:spPr>
        <p:txBody>
          <a:bodyPr wrap="none">
            <a:spAutoFit/>
          </a:bodyPr>
          <a:lstStyle/>
          <a:p>
            <a:r>
              <a:rPr lang="pt-BR" sz="1400" dirty="0">
                <a:solidFill>
                  <a:srgbClr val="000000"/>
                </a:solidFill>
                <a:latin typeface="HGKGL B+ Adv O Tb 92eb 7df. I"/>
              </a:rPr>
              <a:t>C. </a:t>
            </a:r>
            <a:r>
              <a:rPr lang="pt-BR" sz="1400" dirty="0" err="1" smtClean="0">
                <a:solidFill>
                  <a:srgbClr val="000000"/>
                </a:solidFill>
                <a:latin typeface="HGKGL B+ Adv O Tb 92eb 7df. I"/>
              </a:rPr>
              <a:t>Esposito</a:t>
            </a:r>
            <a:r>
              <a:rPr lang="pt-BR" sz="1400" dirty="0" smtClean="0">
                <a:solidFill>
                  <a:srgbClr val="000000"/>
                </a:solidFill>
                <a:latin typeface="HGKGL B+ Adv O Tb 92eb 7df. I"/>
              </a:rPr>
              <a:t> et al</a:t>
            </a:r>
            <a:r>
              <a:rPr lang="pt-BR" sz="1400" dirty="0">
                <a:solidFill>
                  <a:srgbClr val="000000"/>
                </a:solidFill>
                <a:latin typeface="HGKGL B+ Adv O Tb 92eb 7df. I"/>
              </a:rPr>
              <a:t>./SeminarsinPediatricSurgery25(2016)232</a:t>
            </a:r>
            <a:r>
              <a:rPr lang="pt-BR" sz="1400" dirty="0">
                <a:solidFill>
                  <a:srgbClr val="000000"/>
                </a:solidFill>
                <a:latin typeface="HGKKJ A+ Adv O Tb 92eb 7df. I+ 20"/>
              </a:rPr>
              <a:t>–</a:t>
            </a:r>
            <a:r>
              <a:rPr lang="pt-BR" sz="1400" dirty="0">
                <a:solidFill>
                  <a:srgbClr val="000000"/>
                </a:solidFill>
                <a:latin typeface="HGKGL B+ Adv O Tb 92eb 7df. I"/>
              </a:rPr>
              <a:t>240 </a:t>
            </a:r>
            <a:endParaRPr lang="pt-BR" sz="1400" dirty="0"/>
          </a:p>
        </p:txBody>
      </p:sp>
    </p:spTree>
    <p:extLst>
      <p:ext uri="{BB962C8B-B14F-4D97-AF65-F5344CB8AC3E}">
        <p14:creationId xmlns:p14="http://schemas.microsoft.com/office/powerpoint/2010/main" val="2844989921"/>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Resultado de imagem para hernia inguinal encarcerada em crianÃ§a"/>
          <p:cNvPicPr>
            <a:picLocks noChangeAspect="1" noChangeArrowheads="1"/>
          </p:cNvPicPr>
          <p:nvPr/>
        </p:nvPicPr>
        <p:blipFill>
          <a:blip r:embed="rId2"/>
          <a:srcRect/>
          <a:stretch>
            <a:fillRect/>
          </a:stretch>
        </p:blipFill>
        <p:spPr bwMode="auto">
          <a:xfrm>
            <a:off x="914602" y="2232224"/>
            <a:ext cx="7193758" cy="3429024"/>
          </a:xfrm>
          <a:prstGeom prst="rect">
            <a:avLst/>
          </a:prstGeom>
          <a:noFill/>
        </p:spPr>
      </p:pic>
      <p:sp>
        <p:nvSpPr>
          <p:cNvPr id="4" name="Rectangle 6"/>
          <p:cNvSpPr>
            <a:spLocks noChangeArrowheads="1"/>
          </p:cNvSpPr>
          <p:nvPr/>
        </p:nvSpPr>
        <p:spPr bwMode="auto">
          <a:xfrm>
            <a:off x="1738770" y="1003375"/>
            <a:ext cx="5785558" cy="769441"/>
          </a:xfrm>
          <a:prstGeom prst="rect">
            <a:avLst/>
          </a:prstGeom>
          <a:noFill/>
          <a:ln w="9525">
            <a:noFill/>
            <a:miter lim="800000"/>
            <a:headEnd/>
            <a:tailEnd/>
          </a:ln>
          <a:effectLst/>
        </p:spPr>
        <p:txBody>
          <a:bodyPr wrap="none" anchor="ctr">
            <a:spAutoFit/>
          </a:bodyPr>
          <a:lstStyle/>
          <a:p>
            <a:r>
              <a:rPr lang="pt-BR" sz="4400" dirty="0">
                <a:solidFill>
                  <a:srgbClr val="C00000"/>
                </a:solidFill>
                <a:latin typeface="+mj-lt"/>
                <a:cs typeface="Times New Roman" pitchFamily="18" charset="0"/>
              </a:rPr>
              <a:t>Hérnia </a:t>
            </a:r>
            <a:r>
              <a:rPr lang="pt-BR" sz="4400" dirty="0" smtClean="0">
                <a:solidFill>
                  <a:srgbClr val="C00000"/>
                </a:solidFill>
                <a:latin typeface="+mj-lt"/>
                <a:cs typeface="Times New Roman" pitchFamily="18" charset="0"/>
              </a:rPr>
              <a:t>encarcerada </a:t>
            </a:r>
            <a:endParaRPr lang="pt-BR" sz="4400" dirty="0">
              <a:solidFill>
                <a:srgbClr val="C00000"/>
              </a:solidFill>
              <a:latin typeface="+mj-lt"/>
            </a:endParaRP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1124744"/>
            <a:ext cx="5126070" cy="5256584"/>
          </a:xfrm>
          <a:prstGeom prst="rect">
            <a:avLst/>
          </a:prstGeom>
        </p:spPr>
      </p:pic>
      <p:sp>
        <p:nvSpPr>
          <p:cNvPr id="3" name="CaixaDeTexto 2"/>
          <p:cNvSpPr txBox="1"/>
          <p:nvPr/>
        </p:nvSpPr>
        <p:spPr>
          <a:xfrm>
            <a:off x="602064" y="334397"/>
            <a:ext cx="7930376" cy="646331"/>
          </a:xfrm>
          <a:prstGeom prst="rect">
            <a:avLst/>
          </a:prstGeom>
          <a:noFill/>
        </p:spPr>
        <p:txBody>
          <a:bodyPr wrap="none" rtlCol="0">
            <a:spAutoFit/>
          </a:bodyPr>
          <a:lstStyle/>
          <a:p>
            <a:r>
              <a:rPr lang="pt-BR" sz="3600" b="0" dirty="0" smtClean="0">
                <a:latin typeface="+mn-lt"/>
              </a:rPr>
              <a:t>Hérnias de parede abdominal anterior</a:t>
            </a:r>
            <a:endParaRPr lang="pt-BR" sz="3600" b="0" dirty="0">
              <a:latin typeface="+mn-lt"/>
            </a:endParaRPr>
          </a:p>
        </p:txBody>
      </p:sp>
    </p:spTree>
    <p:extLst>
      <p:ext uri="{BB962C8B-B14F-4D97-AF65-F5344CB8AC3E}">
        <p14:creationId xmlns:p14="http://schemas.microsoft.com/office/powerpoint/2010/main" val="1128499755"/>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383552"/>
            <a:ext cx="7776864" cy="5565728"/>
          </a:xfrm>
          <a:prstGeom prst="rect">
            <a:avLst/>
          </a:prstGeom>
        </p:spPr>
      </p:pic>
    </p:spTree>
    <p:extLst>
      <p:ext uri="{BB962C8B-B14F-4D97-AF65-F5344CB8AC3E}">
        <p14:creationId xmlns:p14="http://schemas.microsoft.com/office/powerpoint/2010/main" val="2774912468"/>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323528" y="1628800"/>
            <a:ext cx="8496944" cy="4524315"/>
          </a:xfrm>
          <a:prstGeom prst="rect">
            <a:avLst/>
          </a:prstGeom>
        </p:spPr>
        <p:txBody>
          <a:bodyPr wrap="square">
            <a:spAutoFit/>
          </a:bodyPr>
          <a:lstStyle/>
          <a:p>
            <a:pPr algn="just"/>
            <a:r>
              <a:rPr lang="pt-BR" sz="2400" b="0" dirty="0" smtClean="0">
                <a:solidFill>
                  <a:srgbClr val="000000"/>
                </a:solidFill>
                <a:latin typeface="Arial" panose="020B0604020202020204" pitchFamily="34" charset="0"/>
                <a:cs typeface="Arial" panose="020B0604020202020204" pitchFamily="34" charset="0"/>
              </a:rPr>
              <a:t>Abaulamento inguinal ou </a:t>
            </a:r>
            <a:r>
              <a:rPr lang="pt-BR" sz="2400" b="0" dirty="0" err="1" smtClean="0">
                <a:solidFill>
                  <a:srgbClr val="000000"/>
                </a:solidFill>
                <a:latin typeface="Arial" panose="020B0604020202020204" pitchFamily="34" charset="0"/>
                <a:cs typeface="Arial" panose="020B0604020202020204" pitchFamily="34" charset="0"/>
              </a:rPr>
              <a:t>inguino</a:t>
            </a:r>
            <a:r>
              <a:rPr lang="pt-BR" sz="2400" b="0" dirty="0" smtClean="0">
                <a:solidFill>
                  <a:srgbClr val="000000"/>
                </a:solidFill>
                <a:latin typeface="Arial" panose="020B0604020202020204" pitchFamily="34" charset="0"/>
                <a:cs typeface="Arial" panose="020B0604020202020204" pitchFamily="34" charset="0"/>
              </a:rPr>
              <a:t>-escrotal, de inicio súbito, geralmente após esforço que envolve aumento da pressão da parede abdominal, que gradativamente se </a:t>
            </a:r>
            <a:r>
              <a:rPr lang="pt-BR" sz="2400" b="0" dirty="0">
                <a:solidFill>
                  <a:srgbClr val="000000"/>
                </a:solidFill>
                <a:latin typeface="Arial" panose="020B0604020202020204" pitchFamily="34" charset="0"/>
                <a:cs typeface="Arial" panose="020B0604020202020204" pitchFamily="34" charset="0"/>
              </a:rPr>
              <a:t>tornar firme, </a:t>
            </a:r>
            <a:r>
              <a:rPr lang="pt-BR" sz="2400" b="0" dirty="0" smtClean="0">
                <a:solidFill>
                  <a:srgbClr val="000000"/>
                </a:solidFill>
                <a:latin typeface="Arial" panose="020B0604020202020204" pitchFamily="34" charset="0"/>
                <a:cs typeface="Arial" panose="020B0604020202020204" pitchFamily="34" charset="0"/>
              </a:rPr>
              <a:t>doloroso, edemaciado e hiperemiado. </a:t>
            </a:r>
          </a:p>
          <a:p>
            <a:pPr algn="just"/>
            <a:endParaRPr lang="pt-BR" sz="2400" b="0" dirty="0" smtClean="0">
              <a:solidFill>
                <a:srgbClr val="000000"/>
              </a:solidFill>
              <a:latin typeface="Arial" panose="020B0604020202020204" pitchFamily="34" charset="0"/>
              <a:cs typeface="Arial" panose="020B0604020202020204" pitchFamily="34" charset="0"/>
            </a:endParaRPr>
          </a:p>
          <a:p>
            <a:pPr algn="just"/>
            <a:r>
              <a:rPr lang="pt-BR" sz="2400" b="0" dirty="0" smtClean="0">
                <a:solidFill>
                  <a:srgbClr val="000000"/>
                </a:solidFill>
                <a:latin typeface="Arial" panose="020B0604020202020204" pitchFamily="34" charset="0"/>
                <a:cs typeface="Arial" panose="020B0604020202020204" pitchFamily="34" charset="0"/>
              </a:rPr>
              <a:t>Se </a:t>
            </a:r>
            <a:r>
              <a:rPr lang="pt-BR" sz="2400" b="0" dirty="0">
                <a:solidFill>
                  <a:srgbClr val="000000"/>
                </a:solidFill>
                <a:latin typeface="Arial" panose="020B0604020202020204" pitchFamily="34" charset="0"/>
                <a:cs typeface="Arial" panose="020B0604020202020204" pitchFamily="34" charset="0"/>
              </a:rPr>
              <a:t>o </a:t>
            </a:r>
            <a:r>
              <a:rPr lang="pt-BR" sz="2400" b="0" dirty="0" smtClean="0">
                <a:solidFill>
                  <a:srgbClr val="000000"/>
                </a:solidFill>
                <a:latin typeface="Arial" panose="020B0604020202020204" pitchFamily="34" charset="0"/>
                <a:cs typeface="Arial" panose="020B0604020202020204" pitchFamily="34" charset="0"/>
              </a:rPr>
              <a:t>abaulamento ficar preso no canal inguinal, </a:t>
            </a:r>
            <a:r>
              <a:rPr lang="pt-BR" sz="2400" b="0" dirty="0">
                <a:solidFill>
                  <a:srgbClr val="000000"/>
                </a:solidFill>
                <a:latin typeface="Arial" panose="020B0604020202020204" pitchFamily="34" charset="0"/>
                <a:cs typeface="Arial" panose="020B0604020202020204" pitchFamily="34" charset="0"/>
              </a:rPr>
              <a:t>o fornecimento de sangue pode </a:t>
            </a:r>
            <a:r>
              <a:rPr lang="pt-BR" sz="2400" b="0" dirty="0" smtClean="0">
                <a:solidFill>
                  <a:srgbClr val="000000"/>
                </a:solidFill>
                <a:latin typeface="Arial" panose="020B0604020202020204" pitchFamily="34" charset="0"/>
                <a:cs typeface="Arial" panose="020B0604020202020204" pitchFamily="34" charset="0"/>
              </a:rPr>
              <a:t>ser comprometido, gerando uma condição clínica de estrangulamento. </a:t>
            </a:r>
          </a:p>
          <a:p>
            <a:pPr algn="just"/>
            <a:endParaRPr lang="pt-BR" sz="2400" b="0" dirty="0" smtClean="0">
              <a:solidFill>
                <a:srgbClr val="000000"/>
              </a:solidFill>
              <a:latin typeface="Arial" panose="020B0604020202020204" pitchFamily="34" charset="0"/>
              <a:cs typeface="Arial" panose="020B0604020202020204" pitchFamily="34" charset="0"/>
            </a:endParaRPr>
          </a:p>
          <a:p>
            <a:pPr algn="just"/>
            <a:r>
              <a:rPr lang="pt-BR" sz="2400" b="0" dirty="0" smtClean="0">
                <a:solidFill>
                  <a:srgbClr val="000000"/>
                </a:solidFill>
                <a:latin typeface="Arial" panose="020B0604020202020204" pitchFamily="34" charset="0"/>
                <a:cs typeface="Arial" panose="020B0604020202020204" pitchFamily="34" charset="0"/>
              </a:rPr>
              <a:t>Se o conteúdo herniado for alças intestinais, o processo evoluir para necrose no </a:t>
            </a:r>
            <a:r>
              <a:rPr lang="pt-BR" sz="2400" b="0" dirty="0">
                <a:solidFill>
                  <a:srgbClr val="000000"/>
                </a:solidFill>
                <a:latin typeface="Arial" panose="020B0604020202020204" pitchFamily="34" charset="0"/>
                <a:cs typeface="Arial" panose="020B0604020202020204" pitchFamily="34" charset="0"/>
              </a:rPr>
              <a:t>prazo de algumas horas e </a:t>
            </a:r>
            <a:r>
              <a:rPr lang="pt-BR" sz="2400" b="0" dirty="0" smtClean="0">
                <a:solidFill>
                  <a:srgbClr val="000000"/>
                </a:solidFill>
                <a:latin typeface="Arial" panose="020B0604020202020204" pitchFamily="34" charset="0"/>
                <a:cs typeface="Arial" panose="020B0604020202020204" pitchFamily="34" charset="0"/>
              </a:rPr>
              <a:t>se tornar uma emergência cirúrgica.</a:t>
            </a:r>
            <a:endParaRPr lang="pt-BR" sz="2400" dirty="0">
              <a:latin typeface="Arial" panose="020B0604020202020204" pitchFamily="34" charset="0"/>
              <a:cs typeface="Arial" panose="020B0604020202020204" pitchFamily="34" charset="0"/>
            </a:endParaRPr>
          </a:p>
        </p:txBody>
      </p:sp>
      <p:sp>
        <p:nvSpPr>
          <p:cNvPr id="4" name="Rectangle 6"/>
          <p:cNvSpPr>
            <a:spLocks noChangeArrowheads="1"/>
          </p:cNvSpPr>
          <p:nvPr/>
        </p:nvSpPr>
        <p:spPr bwMode="auto">
          <a:xfrm>
            <a:off x="2036596" y="427311"/>
            <a:ext cx="4767652" cy="769441"/>
          </a:xfrm>
          <a:prstGeom prst="rect">
            <a:avLst/>
          </a:prstGeom>
          <a:noFill/>
          <a:ln w="9525">
            <a:noFill/>
            <a:miter lim="800000"/>
            <a:headEnd/>
            <a:tailEnd/>
          </a:ln>
          <a:effectLst/>
        </p:spPr>
        <p:txBody>
          <a:bodyPr wrap="none" anchor="ctr">
            <a:spAutoFit/>
          </a:bodyPr>
          <a:lstStyle/>
          <a:p>
            <a:r>
              <a:rPr lang="pt-BR" sz="4400" dirty="0" smtClean="0">
                <a:solidFill>
                  <a:srgbClr val="C00000"/>
                </a:solidFill>
                <a:latin typeface="+mj-lt"/>
                <a:cs typeface="Times New Roman" pitchFamily="18" charset="0"/>
              </a:rPr>
              <a:t>Evolução clínica</a:t>
            </a:r>
            <a:endParaRPr lang="pt-BR" sz="4400" dirty="0">
              <a:solidFill>
                <a:srgbClr val="C00000"/>
              </a:solidFill>
              <a:latin typeface="+mj-lt"/>
            </a:endParaRPr>
          </a:p>
        </p:txBody>
      </p:sp>
      <p:pic>
        <p:nvPicPr>
          <p:cNvPr id="5" name="Picture 11" descr="bebe"/>
          <p:cNvPicPr>
            <a:picLocks noChangeAspect="1" noChangeArrowheads="1"/>
          </p:cNvPicPr>
          <p:nvPr/>
        </p:nvPicPr>
        <p:blipFill>
          <a:blip r:embed="rId2" cstate="print"/>
          <a:srcRect/>
          <a:stretch>
            <a:fillRect/>
          </a:stretch>
        </p:blipFill>
        <p:spPr bwMode="auto">
          <a:xfrm>
            <a:off x="251520" y="233352"/>
            <a:ext cx="1089043" cy="720080"/>
          </a:xfrm>
          <a:prstGeom prst="rect">
            <a:avLst/>
          </a:prstGeom>
          <a:noFill/>
          <a:ln w="9525">
            <a:noFill/>
            <a:miter lim="800000"/>
            <a:headEnd/>
            <a:tailEnd/>
          </a:ln>
        </p:spPr>
      </p:pic>
    </p:spTree>
    <p:extLst>
      <p:ext uri="{BB962C8B-B14F-4D97-AF65-F5344CB8AC3E}">
        <p14:creationId xmlns:p14="http://schemas.microsoft.com/office/powerpoint/2010/main" val="3884054850"/>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835733" y="1148114"/>
            <a:ext cx="8416787" cy="5377230"/>
          </a:xfrm>
          <a:prstGeom prst="rect">
            <a:avLst/>
          </a:prstGeom>
          <a:noFill/>
          <a:ln w="9525">
            <a:noFill/>
            <a:miter lim="800000"/>
            <a:headEnd/>
            <a:tailEnd/>
          </a:ln>
          <a:effectLst/>
        </p:spPr>
        <p:txBody>
          <a:bodyPr/>
          <a:lstStyle/>
          <a:p>
            <a:pPr>
              <a:lnSpc>
                <a:spcPct val="90000"/>
              </a:lnSpc>
              <a:buFont typeface="Wingdings" pitchFamily="2" charset="2"/>
              <a:buChar char="v"/>
            </a:pPr>
            <a:r>
              <a:rPr lang="pt-BR" sz="2600" b="0" dirty="0" smtClean="0">
                <a:solidFill>
                  <a:schemeClr val="tx1"/>
                </a:solidFill>
                <a:latin typeface="+mj-lt"/>
              </a:rPr>
              <a:t> A redução manual é sempre desejável e </a:t>
            </a:r>
          </a:p>
          <a:p>
            <a:pPr>
              <a:lnSpc>
                <a:spcPct val="90000"/>
              </a:lnSpc>
            </a:pPr>
            <a:r>
              <a:rPr lang="pt-BR" sz="2600" b="0" dirty="0" smtClean="0">
                <a:solidFill>
                  <a:schemeClr val="tx1"/>
                </a:solidFill>
                <a:latin typeface="+mj-lt"/>
              </a:rPr>
              <a:t>    recomendável. </a:t>
            </a:r>
          </a:p>
          <a:p>
            <a:pPr>
              <a:lnSpc>
                <a:spcPct val="90000"/>
              </a:lnSpc>
              <a:buFont typeface="Wingdings" pitchFamily="2" charset="2"/>
              <a:buChar char="v"/>
            </a:pPr>
            <a:endParaRPr lang="pt-BR" sz="2600" b="0" dirty="0" smtClean="0">
              <a:solidFill>
                <a:schemeClr val="tx1"/>
              </a:solidFill>
              <a:latin typeface="+mj-lt"/>
            </a:endParaRPr>
          </a:p>
          <a:p>
            <a:pPr>
              <a:lnSpc>
                <a:spcPct val="90000"/>
              </a:lnSpc>
              <a:buFont typeface="Wingdings" pitchFamily="2" charset="2"/>
              <a:buChar char="v"/>
            </a:pPr>
            <a:r>
              <a:rPr lang="pt-BR" sz="2600" b="0" dirty="0" smtClean="0">
                <a:solidFill>
                  <a:schemeClr val="tx1"/>
                </a:solidFill>
                <a:latin typeface="+mj-lt"/>
              </a:rPr>
              <a:t> O ideal é realizar a cirurgia eletivamente. </a:t>
            </a:r>
          </a:p>
          <a:p>
            <a:pPr>
              <a:lnSpc>
                <a:spcPct val="90000"/>
              </a:lnSpc>
              <a:buFont typeface="Wingdings" pitchFamily="2" charset="2"/>
              <a:buChar char="v"/>
            </a:pPr>
            <a:endParaRPr lang="pt-BR" sz="2600" b="0" dirty="0" smtClean="0">
              <a:solidFill>
                <a:schemeClr val="tx1"/>
              </a:solidFill>
              <a:latin typeface="+mj-lt"/>
            </a:endParaRPr>
          </a:p>
          <a:p>
            <a:pPr>
              <a:lnSpc>
                <a:spcPct val="90000"/>
              </a:lnSpc>
              <a:buFont typeface="Wingdings" pitchFamily="2" charset="2"/>
              <a:buChar char="v"/>
            </a:pPr>
            <a:r>
              <a:rPr lang="pt-BR" sz="2600" b="0" dirty="0" smtClean="0">
                <a:solidFill>
                  <a:schemeClr val="tx1"/>
                </a:solidFill>
                <a:latin typeface="+mj-lt"/>
              </a:rPr>
              <a:t> Quanto maior o tempo de encarceramento,</a:t>
            </a:r>
          </a:p>
          <a:p>
            <a:pPr>
              <a:lnSpc>
                <a:spcPct val="90000"/>
              </a:lnSpc>
            </a:pPr>
            <a:r>
              <a:rPr lang="pt-BR" sz="2600" b="0" dirty="0" smtClean="0">
                <a:solidFill>
                  <a:schemeClr val="tx1"/>
                </a:solidFill>
                <a:latin typeface="+mj-lt"/>
              </a:rPr>
              <a:t>    maior processo inflamatório local e risco de </a:t>
            </a:r>
          </a:p>
          <a:p>
            <a:pPr>
              <a:lnSpc>
                <a:spcPct val="90000"/>
              </a:lnSpc>
            </a:pPr>
            <a:r>
              <a:rPr lang="pt-BR" sz="2600" b="0" dirty="0" smtClean="0">
                <a:solidFill>
                  <a:schemeClr val="tx1"/>
                </a:solidFill>
                <a:latin typeface="+mj-lt"/>
              </a:rPr>
              <a:t>    lesão das estruturas encarceradas.</a:t>
            </a:r>
          </a:p>
          <a:p>
            <a:pPr>
              <a:lnSpc>
                <a:spcPct val="90000"/>
              </a:lnSpc>
              <a:buFont typeface="Wingdings" pitchFamily="2" charset="2"/>
              <a:buChar char="v"/>
            </a:pPr>
            <a:endParaRPr lang="pt-BR" sz="2600" b="0" dirty="0" smtClean="0">
              <a:solidFill>
                <a:schemeClr val="tx1"/>
              </a:solidFill>
              <a:latin typeface="+mj-lt"/>
            </a:endParaRPr>
          </a:p>
          <a:p>
            <a:pPr>
              <a:lnSpc>
                <a:spcPct val="90000"/>
              </a:lnSpc>
              <a:buFont typeface="Wingdings" pitchFamily="2" charset="2"/>
              <a:buChar char="v"/>
            </a:pPr>
            <a:r>
              <a:rPr lang="pt-BR" sz="2600" b="0" dirty="0" smtClean="0">
                <a:solidFill>
                  <a:schemeClr val="tx1"/>
                </a:solidFill>
                <a:latin typeface="+mj-lt"/>
              </a:rPr>
              <a:t> A criança deverá ser encaminhada o mais</a:t>
            </a:r>
          </a:p>
          <a:p>
            <a:pPr>
              <a:lnSpc>
                <a:spcPct val="90000"/>
              </a:lnSpc>
            </a:pPr>
            <a:r>
              <a:rPr lang="pt-BR" sz="2600" b="0" dirty="0" smtClean="0">
                <a:solidFill>
                  <a:schemeClr val="tx1"/>
                </a:solidFill>
                <a:latin typeface="+mj-lt"/>
              </a:rPr>
              <a:t>    rápido possível. </a:t>
            </a:r>
          </a:p>
          <a:p>
            <a:pPr>
              <a:lnSpc>
                <a:spcPct val="90000"/>
              </a:lnSpc>
            </a:pPr>
            <a:endParaRPr lang="pt-BR" sz="2600" b="0" dirty="0" smtClean="0">
              <a:solidFill>
                <a:schemeClr val="tx1"/>
              </a:solidFill>
              <a:latin typeface="+mj-lt"/>
            </a:endParaRPr>
          </a:p>
          <a:p>
            <a:pPr>
              <a:lnSpc>
                <a:spcPct val="90000"/>
              </a:lnSpc>
              <a:buFont typeface="Wingdings" pitchFamily="2" charset="2"/>
              <a:buChar char="v"/>
            </a:pPr>
            <a:r>
              <a:rPr lang="pt-BR" sz="2600" b="0" dirty="0" smtClean="0">
                <a:solidFill>
                  <a:schemeClr val="tx1"/>
                </a:solidFill>
                <a:latin typeface="+mj-lt"/>
              </a:rPr>
              <a:t> Recomenda-se operar o mais breve possível</a:t>
            </a:r>
          </a:p>
          <a:p>
            <a:pPr>
              <a:lnSpc>
                <a:spcPct val="90000"/>
              </a:lnSpc>
            </a:pPr>
            <a:r>
              <a:rPr lang="pt-BR" sz="2600" b="0" dirty="0" smtClean="0">
                <a:solidFill>
                  <a:schemeClr val="tx1"/>
                </a:solidFill>
                <a:latin typeface="+mj-lt"/>
              </a:rPr>
              <a:t>    após a redução da hérnia. </a:t>
            </a:r>
            <a:endParaRPr lang="pt-BR" sz="2600" b="0" dirty="0">
              <a:solidFill>
                <a:schemeClr val="tx1"/>
              </a:solidFill>
              <a:latin typeface="+mj-lt"/>
            </a:endParaRPr>
          </a:p>
        </p:txBody>
      </p:sp>
      <p:sp>
        <p:nvSpPr>
          <p:cNvPr id="4" name="Rectangle 6"/>
          <p:cNvSpPr>
            <a:spLocks noChangeArrowheads="1"/>
          </p:cNvSpPr>
          <p:nvPr/>
        </p:nvSpPr>
        <p:spPr bwMode="auto">
          <a:xfrm>
            <a:off x="2500298" y="229870"/>
            <a:ext cx="4365298" cy="646331"/>
          </a:xfrm>
          <a:prstGeom prst="rect">
            <a:avLst/>
          </a:prstGeom>
          <a:noFill/>
          <a:ln w="9525">
            <a:noFill/>
            <a:miter lim="800000"/>
            <a:headEnd/>
            <a:tailEnd/>
          </a:ln>
          <a:effectLst/>
        </p:spPr>
        <p:txBody>
          <a:bodyPr wrap="none" anchor="ctr">
            <a:spAutoFit/>
          </a:bodyPr>
          <a:lstStyle/>
          <a:p>
            <a:r>
              <a:rPr lang="pt-BR" sz="3600" b="0" dirty="0">
                <a:solidFill>
                  <a:srgbClr val="C00000"/>
                </a:solidFill>
                <a:latin typeface="+mj-lt"/>
                <a:cs typeface="Times New Roman" pitchFamily="18" charset="0"/>
              </a:rPr>
              <a:t>Hérnia </a:t>
            </a:r>
            <a:r>
              <a:rPr lang="pt-BR" sz="3600" b="0" dirty="0" smtClean="0">
                <a:solidFill>
                  <a:srgbClr val="C00000"/>
                </a:solidFill>
                <a:latin typeface="+mj-lt"/>
                <a:cs typeface="Times New Roman" pitchFamily="18" charset="0"/>
              </a:rPr>
              <a:t>encarcerada </a:t>
            </a:r>
            <a:endParaRPr lang="pt-BR" sz="3600" b="0" dirty="0">
              <a:solidFill>
                <a:srgbClr val="C00000"/>
              </a:solidFill>
              <a:latin typeface="+mj-lt"/>
            </a:endParaRPr>
          </a:p>
        </p:txBody>
      </p:sp>
      <p:pic>
        <p:nvPicPr>
          <p:cNvPr id="5" name="Picture 11" descr="bebe"/>
          <p:cNvPicPr>
            <a:picLocks noChangeAspect="1" noChangeArrowheads="1"/>
          </p:cNvPicPr>
          <p:nvPr/>
        </p:nvPicPr>
        <p:blipFill>
          <a:blip r:embed="rId2" cstate="print"/>
          <a:srcRect/>
          <a:stretch>
            <a:fillRect/>
          </a:stretch>
        </p:blipFill>
        <p:spPr bwMode="auto">
          <a:xfrm>
            <a:off x="251520" y="233352"/>
            <a:ext cx="1089043" cy="72008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m para embriologia da hernia inguinal na meni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5074" y="763562"/>
            <a:ext cx="6823310" cy="5185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204245"/>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3122621" y="646098"/>
            <a:ext cx="2663825" cy="711200"/>
          </a:xfrm>
          <a:prstGeom prst="rect">
            <a:avLst/>
          </a:prstGeom>
          <a:noFill/>
          <a:ln w="9525">
            <a:noFill/>
            <a:miter lim="800000"/>
            <a:headEnd/>
            <a:tailEnd/>
          </a:ln>
          <a:effectLst/>
        </p:spPr>
        <p:txBody>
          <a:bodyPr anchor="ctr"/>
          <a:lstStyle/>
          <a:p>
            <a:r>
              <a:rPr lang="pt-BR" sz="4000" dirty="0" err="1">
                <a:solidFill>
                  <a:srgbClr val="C00000"/>
                </a:solidFill>
                <a:latin typeface="+mj-lt"/>
              </a:rPr>
              <a:t>Hidrocele</a:t>
            </a:r>
            <a:endParaRPr lang="pt-BR" sz="4000" dirty="0">
              <a:solidFill>
                <a:srgbClr val="C00000"/>
              </a:solidFill>
              <a:latin typeface="+mj-lt"/>
            </a:endParaRPr>
          </a:p>
        </p:txBody>
      </p:sp>
      <p:pic>
        <p:nvPicPr>
          <p:cNvPr id="4" name="Picture 2" descr="Resultado de imagem para hidrecele em crianças"/>
          <p:cNvPicPr>
            <a:picLocks noChangeAspect="1" noChangeArrowheads="1"/>
          </p:cNvPicPr>
          <p:nvPr/>
        </p:nvPicPr>
        <p:blipFill>
          <a:blip r:embed="rId3" cstate="print"/>
          <a:srcRect/>
          <a:stretch>
            <a:fillRect/>
          </a:stretch>
        </p:blipFill>
        <p:spPr bwMode="auto">
          <a:xfrm>
            <a:off x="-1260648" y="1916832"/>
            <a:ext cx="10801200" cy="3734156"/>
          </a:xfrm>
          <a:prstGeom prst="rect">
            <a:avLst/>
          </a:prstGeom>
          <a:noFill/>
        </p:spPr>
      </p:pic>
      <p:pic>
        <p:nvPicPr>
          <p:cNvPr id="5" name="Picture 11" descr="bebe"/>
          <p:cNvPicPr>
            <a:picLocks noChangeAspect="1" noChangeArrowheads="1"/>
          </p:cNvPicPr>
          <p:nvPr/>
        </p:nvPicPr>
        <p:blipFill>
          <a:blip r:embed="rId4" cstate="print"/>
          <a:srcRect/>
          <a:stretch>
            <a:fillRect/>
          </a:stretch>
        </p:blipFill>
        <p:spPr bwMode="auto">
          <a:xfrm>
            <a:off x="251520" y="233352"/>
            <a:ext cx="1089043" cy="72008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3060303" y="260648"/>
            <a:ext cx="2663825" cy="711200"/>
          </a:xfrm>
          <a:prstGeom prst="rect">
            <a:avLst/>
          </a:prstGeom>
          <a:noFill/>
          <a:ln w="9525">
            <a:noFill/>
            <a:miter lim="800000"/>
            <a:headEnd/>
            <a:tailEnd/>
          </a:ln>
          <a:effectLst/>
        </p:spPr>
        <p:txBody>
          <a:bodyPr anchor="ctr"/>
          <a:lstStyle/>
          <a:p>
            <a:r>
              <a:rPr lang="pt-BR" sz="4000" b="0" dirty="0" err="1">
                <a:solidFill>
                  <a:srgbClr val="C00000"/>
                </a:solidFill>
                <a:latin typeface="+mj-lt"/>
              </a:rPr>
              <a:t>Hidrocele</a:t>
            </a:r>
            <a:endParaRPr lang="pt-BR" sz="4000" b="0" dirty="0">
              <a:solidFill>
                <a:srgbClr val="C00000"/>
              </a:solidFill>
              <a:latin typeface="+mj-lt"/>
            </a:endParaRPr>
          </a:p>
        </p:txBody>
      </p:sp>
      <p:sp>
        <p:nvSpPr>
          <p:cNvPr id="3" name="Rectangle 5"/>
          <p:cNvSpPr>
            <a:spLocks noChangeArrowheads="1"/>
          </p:cNvSpPr>
          <p:nvPr/>
        </p:nvSpPr>
        <p:spPr bwMode="auto">
          <a:xfrm>
            <a:off x="285720" y="1214422"/>
            <a:ext cx="8858280" cy="4662850"/>
          </a:xfrm>
          <a:prstGeom prst="rect">
            <a:avLst/>
          </a:prstGeom>
          <a:noFill/>
          <a:ln w="9525">
            <a:noFill/>
            <a:miter lim="800000"/>
            <a:headEnd/>
            <a:tailEnd/>
          </a:ln>
          <a:effectLst/>
        </p:spPr>
        <p:txBody>
          <a:bodyPr/>
          <a:lstStyle/>
          <a:p>
            <a:pPr marL="342900" indent="-342900">
              <a:spcBef>
                <a:spcPct val="20000"/>
              </a:spcBef>
              <a:buFont typeface="Wingdings" pitchFamily="2" charset="2"/>
              <a:buChar char="v"/>
            </a:pPr>
            <a:r>
              <a:rPr lang="pt-BR" sz="2400" b="0" dirty="0" smtClean="0">
                <a:solidFill>
                  <a:schemeClr val="tx1"/>
                </a:solidFill>
                <a:latin typeface="+mj-lt"/>
              </a:rPr>
              <a:t>A </a:t>
            </a:r>
            <a:r>
              <a:rPr lang="pt-BR" sz="2400" b="0" dirty="0" err="1" smtClean="0">
                <a:solidFill>
                  <a:schemeClr val="tx1"/>
                </a:solidFill>
                <a:latin typeface="+mj-lt"/>
              </a:rPr>
              <a:t>hidrocele</a:t>
            </a:r>
            <a:r>
              <a:rPr lang="pt-BR" sz="2400" b="0" dirty="0" smtClean="0">
                <a:solidFill>
                  <a:schemeClr val="tx1"/>
                </a:solidFill>
                <a:latin typeface="+mj-lt"/>
              </a:rPr>
              <a:t> se caracteriza pela passagem passiva de</a:t>
            </a:r>
          </a:p>
          <a:p>
            <a:pPr>
              <a:spcBef>
                <a:spcPct val="20000"/>
              </a:spcBef>
            </a:pPr>
            <a:r>
              <a:rPr lang="pt-BR" sz="2400" b="0" dirty="0">
                <a:solidFill>
                  <a:schemeClr val="tx1"/>
                </a:solidFill>
                <a:latin typeface="+mj-lt"/>
              </a:rPr>
              <a:t> </a:t>
            </a:r>
            <a:r>
              <a:rPr lang="pt-BR" sz="2400" b="0" dirty="0" smtClean="0">
                <a:solidFill>
                  <a:schemeClr val="tx1"/>
                </a:solidFill>
                <a:latin typeface="+mj-lt"/>
              </a:rPr>
              <a:t>   líquido peritoneal pelo canal inguinal se acumulando</a:t>
            </a:r>
          </a:p>
          <a:p>
            <a:pPr>
              <a:spcBef>
                <a:spcPct val="20000"/>
              </a:spcBef>
            </a:pPr>
            <a:r>
              <a:rPr lang="pt-BR" sz="2400" b="0" dirty="0">
                <a:solidFill>
                  <a:schemeClr val="tx1"/>
                </a:solidFill>
                <a:latin typeface="+mj-lt"/>
              </a:rPr>
              <a:t> </a:t>
            </a:r>
            <a:r>
              <a:rPr lang="pt-BR" sz="2400" b="0" dirty="0" smtClean="0">
                <a:solidFill>
                  <a:schemeClr val="tx1"/>
                </a:solidFill>
                <a:latin typeface="+mj-lt"/>
              </a:rPr>
              <a:t>   na  bolsa escrotal. </a:t>
            </a:r>
          </a:p>
          <a:p>
            <a:pPr marL="342900" indent="-342900">
              <a:spcBef>
                <a:spcPct val="20000"/>
              </a:spcBef>
            </a:pPr>
            <a:r>
              <a:rPr lang="pt-BR" sz="2400" b="0" dirty="0" smtClean="0">
                <a:solidFill>
                  <a:schemeClr val="tx1"/>
                </a:solidFill>
                <a:latin typeface="+mj-lt"/>
              </a:rPr>
              <a:t> </a:t>
            </a:r>
          </a:p>
          <a:p>
            <a:pPr marL="342900" indent="-342900">
              <a:spcBef>
                <a:spcPct val="20000"/>
              </a:spcBef>
              <a:buFont typeface="Wingdings" pitchFamily="2" charset="2"/>
              <a:buChar char="v"/>
            </a:pPr>
            <a:r>
              <a:rPr lang="pt-BR" sz="2400" b="0" dirty="0" smtClean="0">
                <a:solidFill>
                  <a:schemeClr val="tx1"/>
                </a:solidFill>
                <a:latin typeface="+mj-lt"/>
              </a:rPr>
              <a:t>O </a:t>
            </a:r>
            <a:r>
              <a:rPr lang="pt-BR" sz="2400" b="0" dirty="0">
                <a:solidFill>
                  <a:schemeClr val="tx1"/>
                </a:solidFill>
                <a:latin typeface="+mj-lt"/>
              </a:rPr>
              <a:t>diagnóstico é </a:t>
            </a:r>
            <a:r>
              <a:rPr lang="pt-BR" sz="2400" b="0" dirty="0" smtClean="0">
                <a:solidFill>
                  <a:schemeClr val="tx1"/>
                </a:solidFill>
                <a:latin typeface="+mj-lt"/>
              </a:rPr>
              <a:t>clínico e se baseia na história de</a:t>
            </a:r>
          </a:p>
          <a:p>
            <a:pPr marL="342900" indent="-342900">
              <a:spcBef>
                <a:spcPct val="20000"/>
              </a:spcBef>
            </a:pPr>
            <a:r>
              <a:rPr lang="pt-BR" sz="2400" b="0" dirty="0" smtClean="0">
                <a:solidFill>
                  <a:schemeClr val="tx1"/>
                </a:solidFill>
                <a:latin typeface="+mj-lt"/>
              </a:rPr>
              <a:t>    abaulamento escrotal, que varia de volume ao longo</a:t>
            </a:r>
          </a:p>
          <a:p>
            <a:pPr marL="342900" indent="-342900">
              <a:spcBef>
                <a:spcPct val="20000"/>
              </a:spcBef>
            </a:pPr>
            <a:r>
              <a:rPr lang="pt-BR" sz="2400" b="0" dirty="0">
                <a:solidFill>
                  <a:schemeClr val="tx1"/>
                </a:solidFill>
                <a:latin typeface="+mj-lt"/>
              </a:rPr>
              <a:t> </a:t>
            </a:r>
            <a:r>
              <a:rPr lang="pt-BR" sz="2400" b="0" dirty="0" smtClean="0">
                <a:solidFill>
                  <a:schemeClr val="tx1"/>
                </a:solidFill>
                <a:latin typeface="+mj-lt"/>
              </a:rPr>
              <a:t>   do dia</a:t>
            </a:r>
          </a:p>
          <a:p>
            <a:pPr marL="342900" indent="-342900">
              <a:spcBef>
                <a:spcPct val="20000"/>
              </a:spcBef>
            </a:pPr>
            <a:endParaRPr lang="pt-BR" sz="2400" b="0" dirty="0" smtClean="0">
              <a:solidFill>
                <a:schemeClr val="tx1"/>
              </a:solidFill>
              <a:latin typeface="+mj-lt"/>
            </a:endParaRPr>
          </a:p>
          <a:p>
            <a:pPr marL="342900" indent="-342900">
              <a:spcBef>
                <a:spcPct val="20000"/>
              </a:spcBef>
              <a:buFont typeface="Wingdings" pitchFamily="2" charset="2"/>
              <a:buChar char="v"/>
            </a:pPr>
            <a:r>
              <a:rPr lang="pt-BR" sz="2400" b="0" dirty="0" smtClean="0">
                <a:solidFill>
                  <a:schemeClr val="tx1"/>
                </a:solidFill>
                <a:latin typeface="+mj-lt"/>
              </a:rPr>
              <a:t>A </a:t>
            </a:r>
            <a:r>
              <a:rPr lang="pt-BR" sz="2400" b="0" dirty="0" err="1">
                <a:solidFill>
                  <a:schemeClr val="tx1"/>
                </a:solidFill>
                <a:latin typeface="+mj-lt"/>
              </a:rPr>
              <a:t>hidrocele</a:t>
            </a:r>
            <a:r>
              <a:rPr lang="pt-BR" sz="2400" b="0" dirty="0">
                <a:solidFill>
                  <a:schemeClr val="tx1"/>
                </a:solidFill>
                <a:latin typeface="+mj-lt"/>
              </a:rPr>
              <a:t> pode estar associada a </a:t>
            </a:r>
            <a:r>
              <a:rPr lang="pt-BR" sz="2400" b="0" dirty="0" smtClean="0">
                <a:solidFill>
                  <a:schemeClr val="tx1"/>
                </a:solidFill>
                <a:latin typeface="+mj-lt"/>
              </a:rPr>
              <a:t>hérnia inguinal e  </a:t>
            </a:r>
          </a:p>
          <a:p>
            <a:pPr marL="342900" indent="-342900">
              <a:spcBef>
                <a:spcPct val="20000"/>
              </a:spcBef>
            </a:pPr>
            <a:r>
              <a:rPr lang="pt-BR" sz="2400" b="0" dirty="0" smtClean="0">
                <a:solidFill>
                  <a:schemeClr val="tx1"/>
                </a:solidFill>
                <a:latin typeface="+mj-lt"/>
              </a:rPr>
              <a:t>    pode ser confundida </a:t>
            </a:r>
            <a:r>
              <a:rPr lang="pt-BR" sz="2400" b="0" dirty="0">
                <a:solidFill>
                  <a:schemeClr val="tx1"/>
                </a:solidFill>
                <a:latin typeface="+mj-lt"/>
              </a:rPr>
              <a:t>com </a:t>
            </a:r>
            <a:r>
              <a:rPr lang="pt-BR" sz="2400" b="0" dirty="0" smtClean="0">
                <a:solidFill>
                  <a:schemeClr val="tx1"/>
                </a:solidFill>
                <a:latin typeface="+mj-lt"/>
              </a:rPr>
              <a:t>hérnia inguinal encarcerada </a:t>
            </a:r>
          </a:p>
          <a:p>
            <a:pPr marL="342900" indent="-342900">
              <a:spcBef>
                <a:spcPct val="20000"/>
              </a:spcBef>
              <a:buFont typeface="Wingdings" pitchFamily="2" charset="2"/>
              <a:buChar char="v"/>
            </a:pPr>
            <a:endParaRPr lang="pt-BR" sz="2400" b="0" dirty="0">
              <a:solidFill>
                <a:schemeClr val="tx1"/>
              </a:solidFill>
              <a:latin typeface="+mj-lt"/>
            </a:endParaRPr>
          </a:p>
        </p:txBody>
      </p:sp>
      <p:pic>
        <p:nvPicPr>
          <p:cNvPr id="4" name="Picture 11" descr="bebe"/>
          <p:cNvPicPr>
            <a:picLocks noChangeAspect="1" noChangeArrowheads="1"/>
          </p:cNvPicPr>
          <p:nvPr/>
        </p:nvPicPr>
        <p:blipFill>
          <a:blip r:embed="rId2" cstate="print"/>
          <a:srcRect/>
          <a:stretch>
            <a:fillRect/>
          </a:stretch>
        </p:blipFill>
        <p:spPr bwMode="auto">
          <a:xfrm>
            <a:off x="251520" y="233352"/>
            <a:ext cx="1089043" cy="72008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430306" y="1916832"/>
            <a:ext cx="8246150" cy="3440942"/>
          </a:xfrm>
          <a:prstGeom prst="rect">
            <a:avLst/>
          </a:prstGeom>
        </p:spPr>
        <p:txBody>
          <a:bodyPr wrap="square">
            <a:spAutoFit/>
          </a:bodyPr>
          <a:lstStyle/>
          <a:p>
            <a:pPr marL="342900" indent="-342900">
              <a:lnSpc>
                <a:spcPct val="120000"/>
              </a:lnSpc>
              <a:spcBef>
                <a:spcPct val="20000"/>
              </a:spcBef>
              <a:buFont typeface="Wingdings" pitchFamily="2" charset="2"/>
              <a:buChar char="v"/>
            </a:pPr>
            <a:r>
              <a:rPr lang="pt-BR" sz="3200" b="0" dirty="0" smtClean="0">
                <a:solidFill>
                  <a:schemeClr val="tx1"/>
                </a:solidFill>
                <a:latin typeface="+mn-lt"/>
              </a:rPr>
              <a:t>Sinal característico:  </a:t>
            </a:r>
            <a:r>
              <a:rPr lang="pt-BR" sz="3200" b="0" dirty="0" err="1" smtClean="0">
                <a:solidFill>
                  <a:schemeClr val="tx1"/>
                </a:solidFill>
                <a:latin typeface="+mn-lt"/>
              </a:rPr>
              <a:t>transiluminação</a:t>
            </a:r>
            <a:endParaRPr lang="pt-BR" sz="3200" b="0" dirty="0" smtClean="0">
              <a:solidFill>
                <a:schemeClr val="tx1"/>
              </a:solidFill>
              <a:latin typeface="+mn-lt"/>
            </a:endParaRPr>
          </a:p>
          <a:p>
            <a:pPr>
              <a:lnSpc>
                <a:spcPct val="120000"/>
              </a:lnSpc>
              <a:spcBef>
                <a:spcPct val="20000"/>
              </a:spcBef>
            </a:pPr>
            <a:r>
              <a:rPr lang="pt-BR" sz="3200" b="0" dirty="0" smtClean="0">
                <a:solidFill>
                  <a:schemeClr val="tx1"/>
                </a:solidFill>
                <a:latin typeface="+mn-lt"/>
              </a:rPr>
              <a:t>   positiva</a:t>
            </a:r>
          </a:p>
          <a:p>
            <a:pPr marL="342900" indent="-342900">
              <a:lnSpc>
                <a:spcPct val="120000"/>
              </a:lnSpc>
              <a:spcBef>
                <a:spcPct val="20000"/>
              </a:spcBef>
              <a:buFont typeface="Wingdings" pitchFamily="2" charset="2"/>
              <a:buChar char="v"/>
            </a:pPr>
            <a:r>
              <a:rPr lang="pt-BR" sz="3200" b="0" dirty="0" smtClean="0">
                <a:solidFill>
                  <a:schemeClr val="tx1"/>
                </a:solidFill>
                <a:latin typeface="+mn-lt"/>
              </a:rPr>
              <a:t>Palpação do canal inguinal: palpa-se</a:t>
            </a:r>
          </a:p>
          <a:p>
            <a:pPr>
              <a:lnSpc>
                <a:spcPct val="120000"/>
              </a:lnSpc>
              <a:spcBef>
                <a:spcPct val="20000"/>
              </a:spcBef>
            </a:pPr>
            <a:r>
              <a:rPr lang="pt-BR" sz="3200" b="0" dirty="0">
                <a:solidFill>
                  <a:schemeClr val="tx1"/>
                </a:solidFill>
                <a:latin typeface="+mn-lt"/>
              </a:rPr>
              <a:t> </a:t>
            </a:r>
            <a:r>
              <a:rPr lang="pt-BR" sz="3200" b="0" dirty="0" smtClean="0">
                <a:solidFill>
                  <a:schemeClr val="tx1"/>
                </a:solidFill>
                <a:latin typeface="+mn-lt"/>
              </a:rPr>
              <a:t>  espessamento do cordão espermático,</a:t>
            </a:r>
          </a:p>
          <a:p>
            <a:pPr>
              <a:lnSpc>
                <a:spcPct val="120000"/>
              </a:lnSpc>
              <a:spcBef>
                <a:spcPct val="20000"/>
              </a:spcBef>
            </a:pPr>
            <a:r>
              <a:rPr lang="pt-BR" sz="3200" b="0" dirty="0">
                <a:solidFill>
                  <a:schemeClr val="tx1"/>
                </a:solidFill>
                <a:latin typeface="+mn-lt"/>
              </a:rPr>
              <a:t> </a:t>
            </a:r>
            <a:r>
              <a:rPr lang="pt-BR" sz="3200" b="0" dirty="0" smtClean="0">
                <a:solidFill>
                  <a:schemeClr val="tx1"/>
                </a:solidFill>
                <a:latin typeface="+mn-lt"/>
              </a:rPr>
              <a:t>  porém pode ser muito discreto</a:t>
            </a:r>
            <a:endParaRPr lang="pt-BR" sz="3200" b="0" dirty="0">
              <a:solidFill>
                <a:schemeClr val="tx1"/>
              </a:solidFill>
              <a:latin typeface="+mn-lt"/>
            </a:endParaRPr>
          </a:p>
        </p:txBody>
      </p:sp>
      <p:sp>
        <p:nvSpPr>
          <p:cNvPr id="7" name="Rectangle 6"/>
          <p:cNvSpPr>
            <a:spLocks noChangeArrowheads="1"/>
          </p:cNvSpPr>
          <p:nvPr/>
        </p:nvSpPr>
        <p:spPr bwMode="auto">
          <a:xfrm>
            <a:off x="2690417" y="560874"/>
            <a:ext cx="3121367" cy="707886"/>
          </a:xfrm>
          <a:prstGeom prst="rect">
            <a:avLst/>
          </a:prstGeom>
          <a:noFill/>
          <a:ln w="9525">
            <a:noFill/>
            <a:miter lim="800000"/>
            <a:headEnd/>
            <a:tailEnd/>
          </a:ln>
          <a:effectLst/>
        </p:spPr>
        <p:txBody>
          <a:bodyPr wrap="none" anchor="ctr">
            <a:spAutoFit/>
          </a:bodyPr>
          <a:lstStyle/>
          <a:p>
            <a:r>
              <a:rPr lang="pt-BR" sz="4000" b="0" dirty="0" smtClean="0">
                <a:solidFill>
                  <a:srgbClr val="C00000"/>
                </a:solidFill>
                <a:latin typeface="+mn-lt"/>
                <a:cs typeface="Times New Roman" pitchFamily="18" charset="0"/>
              </a:rPr>
              <a:t>Exame físico</a:t>
            </a:r>
            <a:endParaRPr lang="pt-BR" sz="4000" b="0" dirty="0">
              <a:solidFill>
                <a:srgbClr val="C00000"/>
              </a:solidFill>
              <a:latin typeface="+mn-lt"/>
            </a:endParaRPr>
          </a:p>
        </p:txBody>
      </p:sp>
      <p:pic>
        <p:nvPicPr>
          <p:cNvPr id="4" name="Picture 11" descr="bebe"/>
          <p:cNvPicPr>
            <a:picLocks noChangeAspect="1" noChangeArrowheads="1"/>
          </p:cNvPicPr>
          <p:nvPr/>
        </p:nvPicPr>
        <p:blipFill>
          <a:blip r:embed="rId2" cstate="print"/>
          <a:srcRect/>
          <a:stretch>
            <a:fillRect/>
          </a:stretch>
        </p:blipFill>
        <p:spPr bwMode="auto">
          <a:xfrm>
            <a:off x="251520" y="233352"/>
            <a:ext cx="1089043" cy="72008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93548" y="1802801"/>
            <a:ext cx="4308434" cy="3384374"/>
          </a:xfrm>
          <a:prstGeom prst="rect">
            <a:avLst/>
          </a:prstGeom>
        </p:spPr>
      </p:pic>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592505" y="1608294"/>
            <a:ext cx="4279468" cy="3744416"/>
          </a:xfrm>
          <a:prstGeom prst="rect">
            <a:avLst/>
          </a:prstGeom>
        </p:spPr>
      </p:pic>
      <p:sp>
        <p:nvSpPr>
          <p:cNvPr id="4" name="Rectangle 6"/>
          <p:cNvSpPr>
            <a:spLocks noChangeArrowheads="1"/>
          </p:cNvSpPr>
          <p:nvPr/>
        </p:nvSpPr>
        <p:spPr bwMode="auto">
          <a:xfrm>
            <a:off x="1835696" y="188640"/>
            <a:ext cx="5698996" cy="646331"/>
          </a:xfrm>
          <a:prstGeom prst="rect">
            <a:avLst/>
          </a:prstGeom>
          <a:noFill/>
          <a:ln w="9525">
            <a:noFill/>
            <a:miter lim="800000"/>
            <a:headEnd/>
            <a:tailEnd/>
          </a:ln>
          <a:effectLst/>
        </p:spPr>
        <p:txBody>
          <a:bodyPr wrap="none" anchor="ctr">
            <a:spAutoFit/>
          </a:bodyPr>
          <a:lstStyle/>
          <a:p>
            <a:r>
              <a:rPr lang="pt-BR" sz="3600" dirty="0" smtClean="0">
                <a:solidFill>
                  <a:srgbClr val="C00000"/>
                </a:solidFill>
                <a:latin typeface="+mj-lt"/>
                <a:cs typeface="Times New Roman" pitchFamily="18" charset="0"/>
              </a:rPr>
              <a:t>Achados de exame físico</a:t>
            </a:r>
            <a:endParaRPr lang="pt-BR" sz="3600" dirty="0">
              <a:solidFill>
                <a:srgbClr val="C00000"/>
              </a:solidFill>
              <a:latin typeface="+mj-lt"/>
            </a:endParaRPr>
          </a:p>
        </p:txBody>
      </p:sp>
    </p:spTree>
    <p:extLst>
      <p:ext uri="{BB962C8B-B14F-4D97-AF65-F5344CB8AC3E}">
        <p14:creationId xmlns:p14="http://schemas.microsoft.com/office/powerpoint/2010/main" val="1887108390"/>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714348" y="1695116"/>
            <a:ext cx="7746084" cy="3305520"/>
          </a:xfrm>
          <a:prstGeom prst="rect">
            <a:avLst/>
          </a:prstGeom>
        </p:spPr>
        <p:txBody>
          <a:bodyPr wrap="square">
            <a:spAutoFit/>
          </a:bodyPr>
          <a:lstStyle/>
          <a:p>
            <a:pPr marL="342900" indent="-342900" algn="ctr">
              <a:spcBef>
                <a:spcPct val="20000"/>
              </a:spcBef>
            </a:pPr>
            <a:r>
              <a:rPr lang="pt-BR" sz="3600" b="0" dirty="0" smtClean="0">
                <a:solidFill>
                  <a:schemeClr val="tx1"/>
                </a:solidFill>
                <a:latin typeface="Arial" pitchFamily="34" charset="0"/>
                <a:cs typeface="Arial" pitchFamily="34" charset="0"/>
              </a:rPr>
              <a:t>O tratamento cirúrgico está</a:t>
            </a:r>
          </a:p>
          <a:p>
            <a:pPr marL="342900" indent="-342900" algn="ctr">
              <a:spcBef>
                <a:spcPct val="20000"/>
              </a:spcBef>
            </a:pPr>
            <a:r>
              <a:rPr lang="pt-BR" sz="3600" b="0" dirty="0" smtClean="0">
                <a:solidFill>
                  <a:schemeClr val="tx1"/>
                </a:solidFill>
                <a:latin typeface="Arial" pitchFamily="34" charset="0"/>
                <a:cs typeface="Arial" pitchFamily="34" charset="0"/>
              </a:rPr>
              <a:t>indicado após o primeiro ano</a:t>
            </a:r>
          </a:p>
          <a:p>
            <a:pPr marL="342900" indent="-342900" algn="ctr">
              <a:spcBef>
                <a:spcPct val="20000"/>
              </a:spcBef>
            </a:pPr>
            <a:r>
              <a:rPr lang="pt-BR" sz="3600" b="0" dirty="0" smtClean="0">
                <a:solidFill>
                  <a:schemeClr val="tx1"/>
                </a:solidFill>
                <a:latin typeface="Arial" pitchFamily="34" charset="0"/>
                <a:cs typeface="Arial" pitchFamily="34" charset="0"/>
              </a:rPr>
              <a:t>de idade. É </a:t>
            </a:r>
            <a:r>
              <a:rPr lang="pt-BR" sz="3600" b="0" dirty="0" err="1" smtClean="0">
                <a:solidFill>
                  <a:schemeClr val="tx1"/>
                </a:solidFill>
                <a:latin typeface="Arial" pitchFamily="34" charset="0"/>
                <a:cs typeface="Arial" pitchFamily="34" charset="0"/>
              </a:rPr>
              <a:t>frequente</a:t>
            </a:r>
            <a:r>
              <a:rPr lang="pt-BR" sz="3600" b="0" dirty="0" smtClean="0">
                <a:solidFill>
                  <a:schemeClr val="tx1"/>
                </a:solidFill>
                <a:latin typeface="Arial" pitchFamily="34" charset="0"/>
                <a:cs typeface="Arial" pitchFamily="34" charset="0"/>
              </a:rPr>
              <a:t> o seu</a:t>
            </a:r>
          </a:p>
          <a:p>
            <a:pPr marL="342900" indent="-342900" algn="ctr">
              <a:spcBef>
                <a:spcPct val="20000"/>
              </a:spcBef>
            </a:pPr>
            <a:r>
              <a:rPr lang="pt-BR" sz="3600" b="0" dirty="0" smtClean="0">
                <a:solidFill>
                  <a:schemeClr val="tx1"/>
                </a:solidFill>
                <a:latin typeface="Arial" pitchFamily="34" charset="0"/>
                <a:cs typeface="Arial" pitchFamily="34" charset="0"/>
              </a:rPr>
              <a:t>desaparecimento no primeiro ano</a:t>
            </a:r>
          </a:p>
          <a:p>
            <a:pPr marL="342900" indent="-342900" algn="ctr">
              <a:spcBef>
                <a:spcPct val="20000"/>
              </a:spcBef>
            </a:pPr>
            <a:r>
              <a:rPr lang="pt-BR" sz="3600" b="0" dirty="0" smtClean="0">
                <a:solidFill>
                  <a:schemeClr val="tx1"/>
                </a:solidFill>
                <a:latin typeface="Arial" pitchFamily="34" charset="0"/>
                <a:cs typeface="Arial" pitchFamily="34" charset="0"/>
              </a:rPr>
              <a:t>de vida.  </a:t>
            </a:r>
            <a:endParaRPr lang="pt-BR" sz="3600" b="0" dirty="0">
              <a:solidFill>
                <a:schemeClr val="tx1"/>
              </a:solidFill>
              <a:latin typeface="Arial" pitchFamily="34" charset="0"/>
              <a:cs typeface="Arial" pitchFamily="34" charset="0"/>
            </a:endParaRPr>
          </a:p>
        </p:txBody>
      </p:sp>
      <p:pic>
        <p:nvPicPr>
          <p:cNvPr id="3" name="Picture 11" descr="bebe"/>
          <p:cNvPicPr>
            <a:picLocks noChangeAspect="1" noChangeArrowheads="1"/>
          </p:cNvPicPr>
          <p:nvPr/>
        </p:nvPicPr>
        <p:blipFill>
          <a:blip r:embed="rId2" cstate="print"/>
          <a:srcRect/>
          <a:stretch>
            <a:fillRect/>
          </a:stretch>
        </p:blipFill>
        <p:spPr bwMode="auto">
          <a:xfrm>
            <a:off x="251520" y="233352"/>
            <a:ext cx="1089043" cy="72008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1475656" y="188640"/>
            <a:ext cx="6634659" cy="706437"/>
          </a:xfrm>
          <a:prstGeom prst="rect">
            <a:avLst/>
          </a:prstGeom>
          <a:noFill/>
          <a:ln w="9525">
            <a:noFill/>
            <a:miter lim="800000"/>
            <a:headEnd/>
            <a:tailEnd/>
          </a:ln>
          <a:effectLst/>
        </p:spPr>
        <p:txBody>
          <a:bodyPr anchor="ctr"/>
          <a:lstStyle/>
          <a:p>
            <a:r>
              <a:rPr lang="pt-BR" sz="3200" b="0" dirty="0">
                <a:solidFill>
                  <a:srgbClr val="C00000"/>
                </a:solidFill>
                <a:latin typeface="+mn-lt"/>
              </a:rPr>
              <a:t>Cisto de cordão espermático </a:t>
            </a:r>
          </a:p>
        </p:txBody>
      </p:sp>
      <p:sp>
        <p:nvSpPr>
          <p:cNvPr id="3" name="Rectangle 5"/>
          <p:cNvSpPr>
            <a:spLocks noChangeArrowheads="1"/>
          </p:cNvSpPr>
          <p:nvPr/>
        </p:nvSpPr>
        <p:spPr bwMode="auto">
          <a:xfrm>
            <a:off x="3563888" y="1071546"/>
            <a:ext cx="5006360" cy="5357850"/>
          </a:xfrm>
          <a:prstGeom prst="rect">
            <a:avLst/>
          </a:prstGeom>
          <a:noFill/>
          <a:ln w="9525">
            <a:noFill/>
            <a:miter lim="800000"/>
            <a:headEnd/>
            <a:tailEnd/>
          </a:ln>
          <a:effectLst/>
        </p:spPr>
        <p:txBody>
          <a:bodyPr/>
          <a:lstStyle/>
          <a:p>
            <a:pPr marL="342900" indent="-342900">
              <a:lnSpc>
                <a:spcPct val="90000"/>
              </a:lnSpc>
              <a:spcBef>
                <a:spcPct val="20000"/>
              </a:spcBef>
              <a:buFont typeface="Wingdings" pitchFamily="2" charset="2"/>
              <a:buChar char="v"/>
            </a:pPr>
            <a:r>
              <a:rPr lang="pt-BR" sz="2400" b="0" dirty="0" smtClean="0">
                <a:solidFill>
                  <a:schemeClr val="tx1"/>
                </a:solidFill>
                <a:latin typeface="+mn-lt"/>
              </a:rPr>
              <a:t>Reabsorção </a:t>
            </a:r>
            <a:r>
              <a:rPr lang="pt-BR" sz="2400" b="0" dirty="0">
                <a:solidFill>
                  <a:schemeClr val="tx1"/>
                </a:solidFill>
                <a:latin typeface="+mn-lt"/>
              </a:rPr>
              <a:t>incompleta </a:t>
            </a:r>
            <a:r>
              <a:rPr lang="pt-BR" sz="2400" b="0" dirty="0" smtClean="0">
                <a:solidFill>
                  <a:schemeClr val="tx1"/>
                </a:solidFill>
                <a:latin typeface="+mn-lt"/>
              </a:rPr>
              <a:t>do</a:t>
            </a:r>
          </a:p>
          <a:p>
            <a:pPr marL="342900" indent="-342900">
              <a:lnSpc>
                <a:spcPct val="90000"/>
              </a:lnSpc>
              <a:spcBef>
                <a:spcPct val="20000"/>
              </a:spcBef>
            </a:pPr>
            <a:r>
              <a:rPr lang="pt-BR" sz="2400" b="0" dirty="0" smtClean="0">
                <a:solidFill>
                  <a:schemeClr val="tx1"/>
                </a:solidFill>
                <a:latin typeface="+mn-lt"/>
              </a:rPr>
              <a:t>    processo vaginal</a:t>
            </a:r>
            <a:endParaRPr lang="pt-BR" sz="2400" b="0" dirty="0">
              <a:solidFill>
                <a:schemeClr val="tx1"/>
              </a:solidFill>
              <a:latin typeface="+mn-lt"/>
            </a:endParaRPr>
          </a:p>
          <a:p>
            <a:pPr marL="342900" indent="-342900">
              <a:lnSpc>
                <a:spcPct val="90000"/>
              </a:lnSpc>
              <a:spcBef>
                <a:spcPct val="20000"/>
              </a:spcBef>
              <a:buFont typeface="Wingdings" pitchFamily="2" charset="2"/>
              <a:buChar char="v"/>
            </a:pPr>
            <a:endParaRPr lang="pt-BR" sz="2400" b="0" dirty="0">
              <a:solidFill>
                <a:schemeClr val="tx1"/>
              </a:solidFill>
              <a:latin typeface="+mn-lt"/>
            </a:endParaRPr>
          </a:p>
          <a:p>
            <a:pPr marL="342900" indent="-342900">
              <a:lnSpc>
                <a:spcPct val="90000"/>
              </a:lnSpc>
              <a:spcBef>
                <a:spcPct val="20000"/>
              </a:spcBef>
              <a:buFont typeface="Wingdings" pitchFamily="2" charset="2"/>
              <a:buChar char="v"/>
            </a:pPr>
            <a:r>
              <a:rPr lang="pt-BR" sz="2400" b="0" dirty="0">
                <a:solidFill>
                  <a:schemeClr val="tx1"/>
                </a:solidFill>
                <a:latin typeface="+mn-lt"/>
              </a:rPr>
              <a:t>Cisto de </a:t>
            </a:r>
            <a:r>
              <a:rPr lang="pt-BR" sz="2400" b="0" dirty="0" err="1">
                <a:solidFill>
                  <a:schemeClr val="tx1"/>
                </a:solidFill>
                <a:latin typeface="+mn-lt"/>
              </a:rPr>
              <a:t>Nuck</a:t>
            </a:r>
            <a:r>
              <a:rPr lang="pt-BR" sz="2400" b="0" dirty="0">
                <a:solidFill>
                  <a:schemeClr val="tx1"/>
                </a:solidFill>
                <a:latin typeface="+mn-lt"/>
              </a:rPr>
              <a:t>, no sexo feminino </a:t>
            </a:r>
          </a:p>
          <a:p>
            <a:pPr marL="342900" indent="-342900">
              <a:lnSpc>
                <a:spcPct val="90000"/>
              </a:lnSpc>
              <a:spcBef>
                <a:spcPct val="20000"/>
              </a:spcBef>
            </a:pPr>
            <a:endParaRPr lang="pt-BR" sz="2400" b="0" dirty="0">
              <a:solidFill>
                <a:schemeClr val="tx1"/>
              </a:solidFill>
              <a:latin typeface="+mn-lt"/>
            </a:endParaRPr>
          </a:p>
          <a:p>
            <a:pPr marL="342900" indent="-342900">
              <a:lnSpc>
                <a:spcPct val="90000"/>
              </a:lnSpc>
              <a:spcBef>
                <a:spcPct val="20000"/>
              </a:spcBef>
              <a:buFont typeface="Wingdings" pitchFamily="2" charset="2"/>
              <a:buChar char="v"/>
            </a:pPr>
            <a:r>
              <a:rPr lang="pt-BR" sz="2400" b="0" dirty="0" smtClean="0">
                <a:solidFill>
                  <a:schemeClr val="tx1"/>
                </a:solidFill>
                <a:latin typeface="+mn-lt"/>
              </a:rPr>
              <a:t>Indolor </a:t>
            </a:r>
            <a:r>
              <a:rPr lang="pt-BR" sz="2400" b="0" dirty="0">
                <a:solidFill>
                  <a:schemeClr val="tx1"/>
                </a:solidFill>
                <a:latin typeface="+mn-lt"/>
              </a:rPr>
              <a:t>ou leve desconforto </a:t>
            </a:r>
          </a:p>
          <a:p>
            <a:pPr marL="342900" indent="-342900">
              <a:lnSpc>
                <a:spcPct val="90000"/>
              </a:lnSpc>
              <a:spcBef>
                <a:spcPct val="20000"/>
              </a:spcBef>
              <a:buFont typeface="Wingdings" pitchFamily="2" charset="2"/>
              <a:buChar char="v"/>
            </a:pPr>
            <a:endParaRPr lang="pt-BR" sz="2400" b="0" dirty="0">
              <a:solidFill>
                <a:schemeClr val="tx1"/>
              </a:solidFill>
              <a:latin typeface="+mn-lt"/>
            </a:endParaRPr>
          </a:p>
          <a:p>
            <a:pPr marL="342900" indent="-342900">
              <a:lnSpc>
                <a:spcPct val="90000"/>
              </a:lnSpc>
              <a:spcBef>
                <a:spcPct val="20000"/>
              </a:spcBef>
              <a:buFont typeface="Wingdings" pitchFamily="2" charset="2"/>
              <a:buChar char="v"/>
            </a:pPr>
            <a:r>
              <a:rPr lang="pt-BR" sz="2400" b="0" dirty="0" smtClean="0">
                <a:solidFill>
                  <a:schemeClr val="tx1"/>
                </a:solidFill>
                <a:latin typeface="+mn-lt"/>
              </a:rPr>
              <a:t>Massa </a:t>
            </a:r>
            <a:r>
              <a:rPr lang="pt-BR" sz="2400" b="0" dirty="0">
                <a:solidFill>
                  <a:schemeClr val="tx1"/>
                </a:solidFill>
                <a:latin typeface="+mn-lt"/>
              </a:rPr>
              <a:t>túrgida (no canal inguinal</a:t>
            </a:r>
            <a:r>
              <a:rPr lang="pt-BR" sz="2400" b="0" dirty="0" smtClean="0">
                <a:solidFill>
                  <a:schemeClr val="tx1"/>
                </a:solidFill>
                <a:latin typeface="+mn-lt"/>
              </a:rPr>
              <a:t>), móvel</a:t>
            </a:r>
            <a:r>
              <a:rPr lang="pt-BR" sz="2400" b="0" dirty="0">
                <a:solidFill>
                  <a:schemeClr val="tx1"/>
                </a:solidFill>
                <a:latin typeface="+mn-lt"/>
              </a:rPr>
              <a:t>, indolor e irredutível</a:t>
            </a:r>
            <a:r>
              <a:rPr lang="pt-BR" sz="2400" b="0" dirty="0" smtClean="0">
                <a:solidFill>
                  <a:schemeClr val="tx1"/>
                </a:solidFill>
                <a:latin typeface="+mn-lt"/>
              </a:rPr>
              <a:t>.</a:t>
            </a:r>
          </a:p>
          <a:p>
            <a:pPr marL="342900" indent="-342900">
              <a:lnSpc>
                <a:spcPct val="90000"/>
              </a:lnSpc>
              <a:spcBef>
                <a:spcPct val="20000"/>
              </a:spcBef>
              <a:buFont typeface="Wingdings" pitchFamily="2" charset="2"/>
              <a:buChar char="v"/>
            </a:pPr>
            <a:endParaRPr lang="pt-BR" sz="2400" b="0" dirty="0" smtClean="0">
              <a:solidFill>
                <a:schemeClr val="tx1"/>
              </a:solidFill>
              <a:latin typeface="+mn-lt"/>
            </a:endParaRPr>
          </a:p>
          <a:p>
            <a:pPr marL="342900" indent="-342900">
              <a:lnSpc>
                <a:spcPct val="90000"/>
              </a:lnSpc>
              <a:spcBef>
                <a:spcPct val="20000"/>
              </a:spcBef>
              <a:buFont typeface="Wingdings" pitchFamily="2" charset="2"/>
              <a:buChar char="v"/>
            </a:pPr>
            <a:r>
              <a:rPr lang="pt-BR" sz="2400" b="0" dirty="0" smtClean="0">
                <a:solidFill>
                  <a:schemeClr val="tx1"/>
                </a:solidFill>
                <a:latin typeface="+mn-lt"/>
              </a:rPr>
              <a:t>O tratamento é cirúrgico em</a:t>
            </a:r>
          </a:p>
          <a:p>
            <a:pPr marL="342900" indent="-342900">
              <a:lnSpc>
                <a:spcPct val="90000"/>
              </a:lnSpc>
              <a:spcBef>
                <a:spcPct val="20000"/>
              </a:spcBef>
            </a:pPr>
            <a:r>
              <a:rPr lang="pt-BR" sz="2400" b="0" dirty="0" smtClean="0">
                <a:solidFill>
                  <a:schemeClr val="tx1"/>
                </a:solidFill>
                <a:latin typeface="+mn-lt"/>
              </a:rPr>
              <a:t>    qualquer tempo </a:t>
            </a:r>
            <a:endParaRPr lang="pt-BR" sz="2400" b="0" dirty="0">
              <a:solidFill>
                <a:schemeClr val="tx1"/>
              </a:solidFill>
              <a:latin typeface="+mn-lt"/>
            </a:endParaRPr>
          </a:p>
        </p:txBody>
      </p:sp>
      <p:pic>
        <p:nvPicPr>
          <p:cNvPr id="4" name="Picture 6"/>
          <p:cNvPicPr>
            <a:picLocks noChangeAspect="1" noChangeArrowheads="1"/>
          </p:cNvPicPr>
          <p:nvPr/>
        </p:nvPicPr>
        <p:blipFill>
          <a:blip r:embed="rId2" cstate="print"/>
          <a:srcRect/>
          <a:stretch>
            <a:fillRect/>
          </a:stretch>
        </p:blipFill>
        <p:spPr bwMode="auto">
          <a:xfrm>
            <a:off x="395536" y="2060848"/>
            <a:ext cx="2881015" cy="3599805"/>
          </a:xfrm>
          <a:prstGeom prst="rect">
            <a:avLst/>
          </a:prstGeom>
          <a:noFill/>
          <a:ln w="38100">
            <a:solidFill>
              <a:srgbClr val="FF0066"/>
            </a:solidFill>
            <a:miter lim="800000"/>
            <a:headEnd/>
            <a:tailEnd/>
          </a:ln>
        </p:spPr>
      </p:pic>
      <p:pic>
        <p:nvPicPr>
          <p:cNvPr id="5" name="Picture 11" descr="bebe"/>
          <p:cNvPicPr>
            <a:picLocks noChangeAspect="1" noChangeArrowheads="1"/>
          </p:cNvPicPr>
          <p:nvPr/>
        </p:nvPicPr>
        <p:blipFill>
          <a:blip r:embed="rId3" cstate="print"/>
          <a:srcRect/>
          <a:stretch>
            <a:fillRect/>
          </a:stretch>
        </p:blipFill>
        <p:spPr bwMode="auto">
          <a:xfrm>
            <a:off x="251520" y="233352"/>
            <a:ext cx="1089043" cy="720080"/>
          </a:xfrm>
          <a:prstGeom prst="rect">
            <a:avLst/>
          </a:prstGeom>
          <a:noFill/>
          <a:ln w="9525">
            <a:noFill/>
            <a:miter lim="800000"/>
            <a:headEnd/>
            <a:tailEnd/>
          </a:ln>
        </p:spPr>
      </p:pic>
    </p:spTree>
    <p:extLst>
      <p:ext uri="{BB962C8B-B14F-4D97-AF65-F5344CB8AC3E}">
        <p14:creationId xmlns:p14="http://schemas.microsoft.com/office/powerpoint/2010/main" val="2317746920"/>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sultado de imagem para anatomia cirurgica do canal ingui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7224" y="287279"/>
            <a:ext cx="4737024" cy="6310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175380"/>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871700" y="2384884"/>
            <a:ext cx="4896544" cy="3672408"/>
          </a:xfrm>
          <a:prstGeom prst="rect">
            <a:avLst/>
          </a:prstGeom>
        </p:spPr>
      </p:pic>
      <p:sp>
        <p:nvSpPr>
          <p:cNvPr id="4" name="Rectangle 6"/>
          <p:cNvSpPr>
            <a:spLocks noChangeArrowheads="1"/>
          </p:cNvSpPr>
          <p:nvPr/>
        </p:nvSpPr>
        <p:spPr bwMode="auto">
          <a:xfrm>
            <a:off x="1355265" y="335558"/>
            <a:ext cx="6627134" cy="1077218"/>
          </a:xfrm>
          <a:prstGeom prst="rect">
            <a:avLst/>
          </a:prstGeom>
          <a:noFill/>
          <a:ln w="9525">
            <a:noFill/>
            <a:miter lim="800000"/>
            <a:headEnd/>
            <a:tailEnd/>
          </a:ln>
          <a:effectLst/>
        </p:spPr>
        <p:txBody>
          <a:bodyPr wrap="none" anchor="ctr">
            <a:spAutoFit/>
          </a:bodyPr>
          <a:lstStyle/>
          <a:p>
            <a:pPr algn="ctr"/>
            <a:r>
              <a:rPr lang="pt-BR" sz="3200" b="0" dirty="0" smtClean="0">
                <a:solidFill>
                  <a:srgbClr val="C00000"/>
                </a:solidFill>
                <a:latin typeface="+mn-lt"/>
                <a:cs typeface="Times New Roman" pitchFamily="18" charset="0"/>
              </a:rPr>
              <a:t>Imagem pós-operatória de um cisto</a:t>
            </a:r>
          </a:p>
          <a:p>
            <a:pPr algn="ctr"/>
            <a:r>
              <a:rPr lang="pt-BR" sz="3200" b="0" dirty="0" smtClean="0">
                <a:solidFill>
                  <a:srgbClr val="C00000"/>
                </a:solidFill>
                <a:latin typeface="+mn-lt"/>
                <a:cs typeface="Times New Roman" pitchFamily="18" charset="0"/>
              </a:rPr>
              <a:t> de cordão espermático </a:t>
            </a:r>
            <a:endParaRPr lang="pt-BR" sz="3200" b="0" dirty="0">
              <a:solidFill>
                <a:srgbClr val="C00000"/>
              </a:solidFill>
              <a:latin typeface="+mn-lt"/>
            </a:endParaRPr>
          </a:p>
        </p:txBody>
      </p:sp>
    </p:spTree>
    <p:extLst>
      <p:ext uri="{BB962C8B-B14F-4D97-AF65-F5344CB8AC3E}">
        <p14:creationId xmlns:p14="http://schemas.microsoft.com/office/powerpoint/2010/main" val="3055266642"/>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3267218614"/>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899592" y="1493445"/>
            <a:ext cx="7488833" cy="4455835"/>
          </a:xfrm>
          <a:prstGeom prst="rect">
            <a:avLst/>
          </a:prstGeom>
        </p:spPr>
        <p:txBody>
          <a:bodyPr wrap="square">
            <a:spAutoFit/>
          </a:bodyPr>
          <a:lstStyle/>
          <a:p>
            <a:pPr algn="just">
              <a:lnSpc>
                <a:spcPct val="150000"/>
              </a:lnSpc>
            </a:pPr>
            <a:r>
              <a:rPr lang="pt-BR" sz="2400" dirty="0">
                <a:solidFill>
                  <a:srgbClr val="000000"/>
                </a:solidFill>
                <a:latin typeface="+mn-lt"/>
              </a:rPr>
              <a:t>O anel </a:t>
            </a:r>
            <a:r>
              <a:rPr lang="pt-BR" sz="2400" dirty="0" smtClean="0">
                <a:solidFill>
                  <a:srgbClr val="000000"/>
                </a:solidFill>
                <a:latin typeface="+mn-lt"/>
              </a:rPr>
              <a:t>umbilical </a:t>
            </a:r>
            <a:r>
              <a:rPr lang="pt-BR" sz="2400" dirty="0">
                <a:solidFill>
                  <a:srgbClr val="000000"/>
                </a:solidFill>
                <a:latin typeface="+mn-lt"/>
              </a:rPr>
              <a:t>é formado por músculos e outros tecidos no local em que o cordão umbilical se liga ao corpo do feto. Este anel geralmente se fecha antes de o bebê nascer. Se os músculos não se unem completamente na linha média do abdômen, essa fraqueza na parede abdominal pode provocar uma hérnia umbilical ao nascimento ou mais tarde na vida.</a:t>
            </a:r>
            <a:endParaRPr lang="pt-BR" sz="2400" dirty="0">
              <a:latin typeface="+mn-lt"/>
            </a:endParaRPr>
          </a:p>
        </p:txBody>
      </p:sp>
      <p:sp>
        <p:nvSpPr>
          <p:cNvPr id="3" name="Rectangle 4"/>
          <p:cNvSpPr>
            <a:spLocks noChangeArrowheads="1"/>
          </p:cNvSpPr>
          <p:nvPr/>
        </p:nvSpPr>
        <p:spPr bwMode="auto">
          <a:xfrm>
            <a:off x="2555776" y="260648"/>
            <a:ext cx="3888432" cy="711200"/>
          </a:xfrm>
          <a:prstGeom prst="rect">
            <a:avLst/>
          </a:prstGeom>
          <a:noFill/>
          <a:ln w="9525">
            <a:noFill/>
            <a:miter lim="800000"/>
            <a:headEnd/>
            <a:tailEnd/>
          </a:ln>
          <a:effectLst/>
        </p:spPr>
        <p:txBody>
          <a:bodyPr anchor="ctr"/>
          <a:lstStyle/>
          <a:p>
            <a:r>
              <a:rPr lang="pt-BR" sz="3600" dirty="0">
                <a:solidFill>
                  <a:srgbClr val="C00000"/>
                </a:solidFill>
                <a:latin typeface="+mn-lt"/>
              </a:rPr>
              <a:t>Hérnia umbilical </a:t>
            </a:r>
          </a:p>
        </p:txBody>
      </p:sp>
      <p:pic>
        <p:nvPicPr>
          <p:cNvPr id="4" name="Picture 11" descr="bebe"/>
          <p:cNvPicPr>
            <a:picLocks noChangeAspect="1" noChangeArrowheads="1"/>
          </p:cNvPicPr>
          <p:nvPr/>
        </p:nvPicPr>
        <p:blipFill>
          <a:blip r:embed="rId2" cstate="print"/>
          <a:srcRect/>
          <a:stretch>
            <a:fillRect/>
          </a:stretch>
        </p:blipFill>
        <p:spPr bwMode="auto">
          <a:xfrm>
            <a:off x="251520" y="194716"/>
            <a:ext cx="1089043" cy="720080"/>
          </a:xfrm>
          <a:prstGeom prst="rect">
            <a:avLst/>
          </a:prstGeom>
          <a:noFill/>
          <a:ln w="9525">
            <a:noFill/>
            <a:miter lim="800000"/>
            <a:headEnd/>
            <a:tailEnd/>
          </a:ln>
        </p:spPr>
      </p:pic>
    </p:spTree>
    <p:extLst>
      <p:ext uri="{BB962C8B-B14F-4D97-AF65-F5344CB8AC3E}">
        <p14:creationId xmlns:p14="http://schemas.microsoft.com/office/powerpoint/2010/main" val="822180939"/>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2555776" y="341536"/>
            <a:ext cx="3888432" cy="711200"/>
          </a:xfrm>
          <a:prstGeom prst="rect">
            <a:avLst/>
          </a:prstGeom>
          <a:noFill/>
          <a:ln w="9525">
            <a:noFill/>
            <a:miter lim="800000"/>
            <a:headEnd/>
            <a:tailEnd/>
          </a:ln>
          <a:effectLst/>
        </p:spPr>
        <p:txBody>
          <a:bodyPr anchor="ctr"/>
          <a:lstStyle/>
          <a:p>
            <a:r>
              <a:rPr lang="pt-BR" sz="3600" dirty="0">
                <a:solidFill>
                  <a:srgbClr val="C00000"/>
                </a:solidFill>
                <a:latin typeface="+mn-lt"/>
              </a:rPr>
              <a:t>Hérnia umbilical </a:t>
            </a:r>
          </a:p>
        </p:txBody>
      </p:sp>
      <p:sp>
        <p:nvSpPr>
          <p:cNvPr id="3" name="Rectangle 5"/>
          <p:cNvSpPr>
            <a:spLocks noChangeArrowheads="1"/>
          </p:cNvSpPr>
          <p:nvPr/>
        </p:nvSpPr>
        <p:spPr bwMode="auto">
          <a:xfrm>
            <a:off x="395536" y="1196752"/>
            <a:ext cx="8496944" cy="5256584"/>
          </a:xfrm>
          <a:prstGeom prst="rect">
            <a:avLst/>
          </a:prstGeom>
          <a:noFill/>
          <a:ln w="9525">
            <a:noFill/>
            <a:miter lim="800000"/>
            <a:headEnd/>
            <a:tailEnd/>
          </a:ln>
          <a:effectLst/>
        </p:spPr>
        <p:txBody>
          <a:bodyPr/>
          <a:lstStyle/>
          <a:p>
            <a:pPr marL="342900" indent="-342900">
              <a:spcBef>
                <a:spcPct val="20000"/>
              </a:spcBef>
            </a:pPr>
            <a:endParaRPr lang="pt-BR" sz="2800" dirty="0">
              <a:solidFill>
                <a:schemeClr val="tx1"/>
              </a:solidFill>
              <a:latin typeface="+mn-lt"/>
            </a:endParaRPr>
          </a:p>
          <a:p>
            <a:pPr marL="342900" indent="-342900">
              <a:spcBef>
                <a:spcPct val="20000"/>
              </a:spcBef>
            </a:pPr>
            <a:r>
              <a:rPr lang="pt-BR" sz="2800" dirty="0">
                <a:solidFill>
                  <a:schemeClr val="tx1"/>
                </a:solidFill>
                <a:latin typeface="+mn-lt"/>
              </a:rPr>
              <a:t>Tende ao </a:t>
            </a:r>
            <a:r>
              <a:rPr lang="pt-BR" sz="2800" dirty="0" smtClean="0">
                <a:solidFill>
                  <a:schemeClr val="tx1"/>
                </a:solidFill>
                <a:latin typeface="+mn-lt"/>
              </a:rPr>
              <a:t>fechamento espontâneo </a:t>
            </a:r>
            <a:r>
              <a:rPr lang="pt-BR" sz="2800" dirty="0">
                <a:solidFill>
                  <a:schemeClr val="tx1"/>
                </a:solidFill>
                <a:latin typeface="+mn-lt"/>
              </a:rPr>
              <a:t>na </a:t>
            </a:r>
            <a:r>
              <a:rPr lang="pt-BR" sz="2800" dirty="0" smtClean="0">
                <a:solidFill>
                  <a:schemeClr val="tx1"/>
                </a:solidFill>
                <a:latin typeface="+mn-lt"/>
              </a:rPr>
              <a:t>maioria</a:t>
            </a:r>
          </a:p>
          <a:p>
            <a:pPr marL="342900" indent="-342900">
              <a:spcBef>
                <a:spcPct val="20000"/>
              </a:spcBef>
            </a:pPr>
            <a:r>
              <a:rPr lang="pt-BR" sz="2800" dirty="0" smtClean="0">
                <a:solidFill>
                  <a:schemeClr val="tx1"/>
                </a:solidFill>
                <a:latin typeface="+mn-lt"/>
              </a:rPr>
              <a:t>dos casos até 2 anos de idade em média</a:t>
            </a:r>
          </a:p>
          <a:p>
            <a:pPr marL="342900" indent="-342900">
              <a:spcBef>
                <a:spcPct val="20000"/>
              </a:spcBef>
            </a:pPr>
            <a:endParaRPr lang="pt-BR" sz="2800" dirty="0">
              <a:solidFill>
                <a:schemeClr val="tx1"/>
              </a:solidFill>
              <a:latin typeface="+mn-lt"/>
            </a:endParaRPr>
          </a:p>
          <a:p>
            <a:pPr marL="342900" indent="-342900">
              <a:spcBef>
                <a:spcPct val="20000"/>
              </a:spcBef>
            </a:pPr>
            <a:r>
              <a:rPr lang="pt-BR" sz="2800" dirty="0">
                <a:solidFill>
                  <a:schemeClr val="tx1"/>
                </a:solidFill>
                <a:latin typeface="+mn-lt"/>
              </a:rPr>
              <a:t>Anel </a:t>
            </a:r>
            <a:r>
              <a:rPr lang="pt-BR" sz="2800" dirty="0" err="1" smtClean="0">
                <a:solidFill>
                  <a:schemeClr val="tx1"/>
                </a:solidFill>
                <a:latin typeface="+mn-lt"/>
              </a:rPr>
              <a:t>herniário</a:t>
            </a:r>
            <a:r>
              <a:rPr lang="pt-BR" sz="2800" dirty="0" smtClean="0">
                <a:solidFill>
                  <a:schemeClr val="tx1"/>
                </a:solidFill>
                <a:latin typeface="+mn-lt"/>
              </a:rPr>
              <a:t> &gt; </a:t>
            </a:r>
            <a:r>
              <a:rPr lang="pt-BR" sz="2800" dirty="0">
                <a:solidFill>
                  <a:schemeClr val="tx1"/>
                </a:solidFill>
                <a:latin typeface="+mn-lt"/>
              </a:rPr>
              <a:t>que </a:t>
            </a:r>
            <a:r>
              <a:rPr lang="pt-BR" sz="2800" dirty="0" smtClean="0">
                <a:solidFill>
                  <a:schemeClr val="tx1"/>
                </a:solidFill>
                <a:latin typeface="+mn-lt"/>
              </a:rPr>
              <a:t>1,5 </a:t>
            </a:r>
            <a:r>
              <a:rPr lang="pt-BR" sz="2800" dirty="0">
                <a:solidFill>
                  <a:schemeClr val="tx1"/>
                </a:solidFill>
                <a:latin typeface="+mn-lt"/>
              </a:rPr>
              <a:t>cm </a:t>
            </a:r>
            <a:r>
              <a:rPr lang="pt-BR" sz="2800" dirty="0" smtClean="0">
                <a:solidFill>
                  <a:schemeClr val="tx1"/>
                </a:solidFill>
                <a:latin typeface="+mn-lt"/>
              </a:rPr>
              <a:t>de diâmetro</a:t>
            </a:r>
          </a:p>
          <a:p>
            <a:pPr marL="342900" indent="-342900">
              <a:spcBef>
                <a:spcPct val="20000"/>
              </a:spcBef>
            </a:pPr>
            <a:r>
              <a:rPr lang="pt-BR" sz="2800" dirty="0" smtClean="0">
                <a:solidFill>
                  <a:schemeClr val="tx1"/>
                </a:solidFill>
                <a:latin typeface="+mn-lt"/>
              </a:rPr>
              <a:t>raramente se fecha </a:t>
            </a:r>
            <a:r>
              <a:rPr lang="pt-BR" sz="2800" dirty="0" err="1" smtClean="0">
                <a:solidFill>
                  <a:schemeClr val="tx1"/>
                </a:solidFill>
                <a:latin typeface="+mn-lt"/>
              </a:rPr>
              <a:t>expontaneamente</a:t>
            </a:r>
            <a:endParaRPr lang="pt-BR" sz="2800" dirty="0" smtClean="0">
              <a:solidFill>
                <a:schemeClr val="tx1"/>
              </a:solidFill>
              <a:latin typeface="+mn-lt"/>
            </a:endParaRPr>
          </a:p>
          <a:p>
            <a:pPr marL="342900" indent="-342900">
              <a:spcBef>
                <a:spcPct val="20000"/>
              </a:spcBef>
            </a:pPr>
            <a:endParaRPr lang="pt-BR" sz="2800" dirty="0" smtClean="0">
              <a:solidFill>
                <a:schemeClr val="tx1"/>
              </a:solidFill>
              <a:latin typeface="+mn-lt"/>
            </a:endParaRPr>
          </a:p>
          <a:p>
            <a:pPr marL="342900" indent="-342900">
              <a:spcBef>
                <a:spcPct val="20000"/>
              </a:spcBef>
            </a:pPr>
            <a:r>
              <a:rPr lang="pt-BR" sz="2800" dirty="0" smtClean="0">
                <a:solidFill>
                  <a:schemeClr val="tx1"/>
                </a:solidFill>
                <a:latin typeface="+mn-lt"/>
              </a:rPr>
              <a:t>O tamanho da hérnia é medido pelo diâmetro do</a:t>
            </a:r>
          </a:p>
          <a:p>
            <a:pPr marL="342900" indent="-342900">
              <a:spcBef>
                <a:spcPct val="20000"/>
              </a:spcBef>
            </a:pPr>
            <a:r>
              <a:rPr lang="pt-BR" sz="2800" dirty="0" smtClean="0">
                <a:solidFill>
                  <a:schemeClr val="tx1"/>
                </a:solidFill>
                <a:latin typeface="+mn-lt"/>
              </a:rPr>
              <a:t>anel </a:t>
            </a:r>
            <a:r>
              <a:rPr lang="pt-BR" sz="2800" dirty="0" err="1" smtClean="0">
                <a:solidFill>
                  <a:schemeClr val="tx1"/>
                </a:solidFill>
                <a:latin typeface="+mn-lt"/>
              </a:rPr>
              <a:t>herniário</a:t>
            </a:r>
            <a:endParaRPr lang="pt-BR" sz="2800" dirty="0">
              <a:solidFill>
                <a:schemeClr val="tx1"/>
              </a:solidFill>
              <a:latin typeface="+mn-lt"/>
            </a:endParaRPr>
          </a:p>
        </p:txBody>
      </p:sp>
      <p:pic>
        <p:nvPicPr>
          <p:cNvPr id="4" name="Picture 11" descr="bebe"/>
          <p:cNvPicPr>
            <a:picLocks noChangeAspect="1" noChangeArrowheads="1"/>
          </p:cNvPicPr>
          <p:nvPr/>
        </p:nvPicPr>
        <p:blipFill>
          <a:blip r:embed="rId2" cstate="print"/>
          <a:srcRect/>
          <a:stretch>
            <a:fillRect/>
          </a:stretch>
        </p:blipFill>
        <p:spPr bwMode="auto">
          <a:xfrm>
            <a:off x="251520" y="194716"/>
            <a:ext cx="1089043" cy="720080"/>
          </a:xfrm>
          <a:prstGeom prst="rect">
            <a:avLst/>
          </a:prstGeom>
          <a:noFill/>
          <a:ln w="9525">
            <a:noFill/>
            <a:miter lim="800000"/>
            <a:headEnd/>
            <a:tailEnd/>
          </a:ln>
        </p:spPr>
      </p:pic>
    </p:spTree>
    <p:extLst>
      <p:ext uri="{BB962C8B-B14F-4D97-AF65-F5344CB8AC3E}">
        <p14:creationId xmlns:p14="http://schemas.microsoft.com/office/powerpoint/2010/main" val="1912888193"/>
      </p:ext>
    </p:extLst>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2699792" y="476672"/>
            <a:ext cx="3744416" cy="792088"/>
          </a:xfrm>
          <a:prstGeom prst="rect">
            <a:avLst/>
          </a:prstGeom>
          <a:noFill/>
          <a:ln w="9525">
            <a:noFill/>
            <a:miter lim="800000"/>
            <a:headEnd/>
            <a:tailEnd/>
          </a:ln>
          <a:effectLst/>
        </p:spPr>
        <p:txBody>
          <a:bodyPr anchor="ctr"/>
          <a:lstStyle/>
          <a:p>
            <a:endParaRPr lang="pt-BR" sz="3600" dirty="0" smtClean="0">
              <a:solidFill>
                <a:srgbClr val="C00000"/>
              </a:solidFill>
              <a:latin typeface="+mn-lt"/>
            </a:endParaRPr>
          </a:p>
          <a:p>
            <a:r>
              <a:rPr lang="pt-BR" sz="3600" dirty="0" smtClean="0">
                <a:solidFill>
                  <a:srgbClr val="C00000"/>
                </a:solidFill>
                <a:latin typeface="+mn-lt"/>
              </a:rPr>
              <a:t>Recomendação</a:t>
            </a:r>
          </a:p>
          <a:p>
            <a:endParaRPr lang="pt-BR" sz="3600" dirty="0">
              <a:solidFill>
                <a:srgbClr val="C00000"/>
              </a:solidFill>
              <a:latin typeface="+mn-lt"/>
            </a:endParaRPr>
          </a:p>
        </p:txBody>
      </p:sp>
      <p:sp>
        <p:nvSpPr>
          <p:cNvPr id="3" name="Rectangle 4"/>
          <p:cNvSpPr>
            <a:spLocks noChangeArrowheads="1"/>
          </p:cNvSpPr>
          <p:nvPr/>
        </p:nvSpPr>
        <p:spPr bwMode="auto">
          <a:xfrm>
            <a:off x="539552" y="1556792"/>
            <a:ext cx="8604190" cy="3879552"/>
          </a:xfrm>
          <a:prstGeom prst="rect">
            <a:avLst/>
          </a:prstGeom>
          <a:noFill/>
          <a:ln w="9525">
            <a:noFill/>
            <a:miter lim="800000"/>
            <a:headEnd/>
            <a:tailEnd/>
          </a:ln>
          <a:effectLst/>
        </p:spPr>
        <p:txBody>
          <a:bodyPr anchor="ctr"/>
          <a:lstStyle/>
          <a:p>
            <a:r>
              <a:rPr lang="pt-BR" sz="2800" dirty="0" smtClean="0">
                <a:solidFill>
                  <a:schemeClr val="tx1"/>
                </a:solidFill>
                <a:latin typeface="+mn-lt"/>
              </a:rPr>
              <a:t>Dor abdominal na ausência de abaulamento umbilical e anel </a:t>
            </a:r>
            <a:r>
              <a:rPr lang="pt-BR" sz="2800" dirty="0" err="1" smtClean="0">
                <a:solidFill>
                  <a:schemeClr val="tx1"/>
                </a:solidFill>
                <a:latin typeface="+mn-lt"/>
              </a:rPr>
              <a:t>herniário</a:t>
            </a:r>
            <a:r>
              <a:rPr lang="pt-BR" sz="2800" dirty="0" smtClean="0">
                <a:solidFill>
                  <a:schemeClr val="tx1"/>
                </a:solidFill>
                <a:latin typeface="+mn-lt"/>
              </a:rPr>
              <a:t> não faz o diagnóstico, em princípio</a:t>
            </a:r>
          </a:p>
          <a:p>
            <a:endParaRPr lang="pt-BR" sz="2800" dirty="0" smtClean="0">
              <a:solidFill>
                <a:schemeClr val="tx1"/>
              </a:solidFill>
              <a:latin typeface="+mn-lt"/>
            </a:endParaRPr>
          </a:p>
          <a:p>
            <a:r>
              <a:rPr lang="pt-BR" sz="2800" dirty="0" smtClean="0">
                <a:solidFill>
                  <a:schemeClr val="tx1"/>
                </a:solidFill>
                <a:latin typeface="+mn-lt"/>
              </a:rPr>
              <a:t>Solicitar US da região umbilical para confirmar/descartar hérnia umbilical ou supraumbilical </a:t>
            </a:r>
          </a:p>
          <a:p>
            <a:endParaRPr lang="pt-BR" sz="2800" dirty="0" smtClean="0">
              <a:solidFill>
                <a:schemeClr val="tx1"/>
              </a:solidFill>
              <a:latin typeface="+mn-lt"/>
            </a:endParaRPr>
          </a:p>
          <a:p>
            <a:r>
              <a:rPr lang="pt-BR" sz="2800" dirty="0" smtClean="0">
                <a:solidFill>
                  <a:schemeClr val="tx1"/>
                </a:solidFill>
                <a:latin typeface="+mn-lt"/>
              </a:rPr>
              <a:t>Na ausência de confirmação, pesquisar outras causas de dor abdominal</a:t>
            </a:r>
            <a:endParaRPr lang="pt-BR" sz="2800" dirty="0">
              <a:solidFill>
                <a:schemeClr val="tx1"/>
              </a:solidFill>
              <a:latin typeface="+mn-lt"/>
            </a:endParaRPr>
          </a:p>
        </p:txBody>
      </p:sp>
      <p:pic>
        <p:nvPicPr>
          <p:cNvPr id="4" name="Picture 11" descr="bebe"/>
          <p:cNvPicPr>
            <a:picLocks noChangeAspect="1" noChangeArrowheads="1"/>
          </p:cNvPicPr>
          <p:nvPr/>
        </p:nvPicPr>
        <p:blipFill>
          <a:blip r:embed="rId2" cstate="print"/>
          <a:srcRect/>
          <a:stretch>
            <a:fillRect/>
          </a:stretch>
        </p:blipFill>
        <p:spPr bwMode="auto">
          <a:xfrm>
            <a:off x="251520" y="194716"/>
            <a:ext cx="1089043" cy="720080"/>
          </a:xfrm>
          <a:prstGeom prst="rect">
            <a:avLst/>
          </a:prstGeom>
          <a:noFill/>
          <a:ln w="9525">
            <a:noFill/>
            <a:miter lim="800000"/>
            <a:headEnd/>
            <a:tailEnd/>
          </a:ln>
        </p:spPr>
      </p:pic>
    </p:spTree>
    <p:extLst>
      <p:ext uri="{BB962C8B-B14F-4D97-AF65-F5344CB8AC3E}">
        <p14:creationId xmlns:p14="http://schemas.microsoft.com/office/powerpoint/2010/main" val="190522996"/>
      </p:ext>
    </p:extLst>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UmbilicalHernia"/>
          <p:cNvPicPr>
            <a:picLocks noChangeAspect="1" noChangeArrowheads="1"/>
          </p:cNvPicPr>
          <p:nvPr/>
        </p:nvPicPr>
        <p:blipFill>
          <a:blip r:embed="rId2" cstate="print"/>
          <a:srcRect/>
          <a:stretch>
            <a:fillRect/>
          </a:stretch>
        </p:blipFill>
        <p:spPr bwMode="auto">
          <a:xfrm>
            <a:off x="5220073" y="2559186"/>
            <a:ext cx="3240360" cy="3102062"/>
          </a:xfrm>
          <a:prstGeom prst="rect">
            <a:avLst/>
          </a:prstGeom>
          <a:noFill/>
          <a:ln w="38100">
            <a:solidFill>
              <a:srgbClr val="FF0000"/>
            </a:solidFill>
          </a:ln>
          <a:effectLst/>
        </p:spPr>
      </p:pic>
      <p:pic>
        <p:nvPicPr>
          <p:cNvPr id="4" name="Picture 8" descr="Resultado de imagem para hidrocele na crianÃ§a"/>
          <p:cNvPicPr>
            <a:picLocks noChangeAspect="1" noChangeArrowheads="1"/>
          </p:cNvPicPr>
          <p:nvPr/>
        </p:nvPicPr>
        <p:blipFill>
          <a:blip r:embed="rId3"/>
          <a:srcRect/>
          <a:stretch>
            <a:fillRect/>
          </a:stretch>
        </p:blipFill>
        <p:spPr bwMode="auto">
          <a:xfrm>
            <a:off x="483865" y="3390105"/>
            <a:ext cx="4448175" cy="2343151"/>
          </a:xfrm>
          <a:prstGeom prst="rect">
            <a:avLst/>
          </a:prstGeom>
          <a:noFill/>
        </p:spPr>
      </p:pic>
      <p:sp>
        <p:nvSpPr>
          <p:cNvPr id="5" name="Rectangle 4"/>
          <p:cNvSpPr>
            <a:spLocks noChangeArrowheads="1"/>
          </p:cNvSpPr>
          <p:nvPr/>
        </p:nvSpPr>
        <p:spPr bwMode="auto">
          <a:xfrm>
            <a:off x="1403648" y="917600"/>
            <a:ext cx="6336704" cy="711200"/>
          </a:xfrm>
          <a:prstGeom prst="rect">
            <a:avLst/>
          </a:prstGeom>
          <a:noFill/>
          <a:ln w="9525">
            <a:noFill/>
            <a:miter lim="800000"/>
            <a:headEnd/>
            <a:tailEnd/>
          </a:ln>
          <a:effectLst/>
        </p:spPr>
        <p:txBody>
          <a:bodyPr anchor="ctr"/>
          <a:lstStyle/>
          <a:p>
            <a:r>
              <a:rPr lang="pt-BR" sz="3600" dirty="0" smtClean="0">
                <a:solidFill>
                  <a:srgbClr val="C00000"/>
                </a:solidFill>
                <a:latin typeface="+mn-lt"/>
              </a:rPr>
              <a:t>Aspecto da hérnia </a:t>
            </a:r>
            <a:r>
              <a:rPr lang="pt-BR" sz="3600" dirty="0">
                <a:solidFill>
                  <a:srgbClr val="C00000"/>
                </a:solidFill>
                <a:latin typeface="+mn-lt"/>
              </a:rPr>
              <a:t>umbilical </a:t>
            </a:r>
          </a:p>
        </p:txBody>
      </p:sp>
      <p:pic>
        <p:nvPicPr>
          <p:cNvPr id="6" name="Picture 11" descr="bebe"/>
          <p:cNvPicPr>
            <a:picLocks noChangeAspect="1" noChangeArrowheads="1"/>
          </p:cNvPicPr>
          <p:nvPr/>
        </p:nvPicPr>
        <p:blipFill>
          <a:blip r:embed="rId4" cstate="print"/>
          <a:srcRect/>
          <a:stretch>
            <a:fillRect/>
          </a:stretch>
        </p:blipFill>
        <p:spPr bwMode="auto">
          <a:xfrm>
            <a:off x="251520" y="194716"/>
            <a:ext cx="1089043" cy="720080"/>
          </a:xfrm>
          <a:prstGeom prst="rect">
            <a:avLst/>
          </a:prstGeom>
          <a:noFill/>
          <a:ln w="9525">
            <a:noFill/>
            <a:miter lim="800000"/>
            <a:headEnd/>
            <a:tailEnd/>
          </a:ln>
        </p:spPr>
      </p:pic>
    </p:spTree>
    <p:extLst>
      <p:ext uri="{BB962C8B-B14F-4D97-AF65-F5344CB8AC3E}">
        <p14:creationId xmlns:p14="http://schemas.microsoft.com/office/powerpoint/2010/main" val="284164508"/>
      </p:ext>
    </p:extLst>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3203848" y="692696"/>
            <a:ext cx="2952328" cy="792088"/>
          </a:xfrm>
          <a:prstGeom prst="rect">
            <a:avLst/>
          </a:prstGeom>
          <a:noFill/>
          <a:ln w="9525">
            <a:noFill/>
            <a:miter lim="800000"/>
            <a:headEnd/>
            <a:tailEnd/>
          </a:ln>
          <a:effectLst/>
        </p:spPr>
        <p:txBody>
          <a:bodyPr anchor="ctr"/>
          <a:lstStyle/>
          <a:p>
            <a:r>
              <a:rPr lang="pt-BR" sz="3600" dirty="0" smtClean="0">
                <a:solidFill>
                  <a:srgbClr val="C00000"/>
                </a:solidFill>
                <a:latin typeface="+mn-lt"/>
              </a:rPr>
              <a:t>Tratamento </a:t>
            </a:r>
            <a:endParaRPr lang="pt-BR" sz="3600" dirty="0">
              <a:solidFill>
                <a:srgbClr val="C00000"/>
              </a:solidFill>
              <a:latin typeface="+mn-lt"/>
            </a:endParaRPr>
          </a:p>
        </p:txBody>
      </p:sp>
      <p:sp>
        <p:nvSpPr>
          <p:cNvPr id="4" name="Rectangle 4"/>
          <p:cNvSpPr>
            <a:spLocks noChangeArrowheads="1"/>
          </p:cNvSpPr>
          <p:nvPr/>
        </p:nvSpPr>
        <p:spPr bwMode="auto">
          <a:xfrm>
            <a:off x="683568" y="2132856"/>
            <a:ext cx="8064897" cy="3168352"/>
          </a:xfrm>
          <a:prstGeom prst="rect">
            <a:avLst/>
          </a:prstGeom>
          <a:noFill/>
          <a:ln w="9525">
            <a:noFill/>
            <a:miter lim="800000"/>
            <a:headEnd/>
            <a:tailEnd/>
          </a:ln>
          <a:effectLst/>
        </p:spPr>
        <p:txBody>
          <a:bodyPr anchor="ctr"/>
          <a:lstStyle/>
          <a:p>
            <a:r>
              <a:rPr lang="pt-BR" sz="2800" dirty="0" smtClean="0">
                <a:solidFill>
                  <a:schemeClr val="tx1"/>
                </a:solidFill>
                <a:latin typeface="+mn-lt"/>
              </a:rPr>
              <a:t>A cirurgia está indicada nos casos em que o anel </a:t>
            </a:r>
            <a:r>
              <a:rPr lang="pt-BR" sz="2800" dirty="0" err="1" smtClean="0">
                <a:solidFill>
                  <a:schemeClr val="tx1"/>
                </a:solidFill>
                <a:latin typeface="+mn-lt"/>
              </a:rPr>
              <a:t>herniário</a:t>
            </a:r>
            <a:r>
              <a:rPr lang="pt-BR" sz="2800" dirty="0" smtClean="0">
                <a:solidFill>
                  <a:schemeClr val="tx1"/>
                </a:solidFill>
                <a:latin typeface="+mn-lt"/>
              </a:rPr>
              <a:t> não fechou até os 2 anos de idade</a:t>
            </a:r>
          </a:p>
          <a:p>
            <a:endParaRPr lang="pt-BR" sz="2800" dirty="0" smtClean="0">
              <a:solidFill>
                <a:schemeClr val="tx1"/>
              </a:solidFill>
              <a:latin typeface="+mn-lt"/>
            </a:endParaRPr>
          </a:p>
          <a:p>
            <a:r>
              <a:rPr lang="pt-BR" sz="2800" dirty="0" smtClean="0">
                <a:solidFill>
                  <a:schemeClr val="tx1"/>
                </a:solidFill>
                <a:latin typeface="+mn-lt"/>
              </a:rPr>
              <a:t>Nos anéis </a:t>
            </a:r>
            <a:r>
              <a:rPr lang="pt-BR" sz="2800" dirty="0" err="1" smtClean="0">
                <a:solidFill>
                  <a:schemeClr val="tx1"/>
                </a:solidFill>
                <a:latin typeface="+mn-lt"/>
              </a:rPr>
              <a:t>herniários</a:t>
            </a:r>
            <a:r>
              <a:rPr lang="pt-BR" sz="2800" dirty="0" smtClean="0">
                <a:solidFill>
                  <a:schemeClr val="tx1"/>
                </a:solidFill>
                <a:latin typeface="+mn-lt"/>
              </a:rPr>
              <a:t> &gt; de 1,5 cm de diâmetro ou a criança será submetida a um procedimento cirúrgico eletivo, a cirurgia poderá ser realizada antes dos 2 anos de idade</a:t>
            </a:r>
            <a:endParaRPr lang="pt-BR" sz="2800" dirty="0">
              <a:solidFill>
                <a:schemeClr val="tx1"/>
              </a:solidFill>
              <a:latin typeface="+mn-lt"/>
            </a:endParaRPr>
          </a:p>
        </p:txBody>
      </p:sp>
      <p:pic>
        <p:nvPicPr>
          <p:cNvPr id="5" name="Picture 11" descr="bebe"/>
          <p:cNvPicPr>
            <a:picLocks noChangeAspect="1" noChangeArrowheads="1"/>
          </p:cNvPicPr>
          <p:nvPr/>
        </p:nvPicPr>
        <p:blipFill>
          <a:blip r:embed="rId2" cstate="print"/>
          <a:srcRect/>
          <a:stretch>
            <a:fillRect/>
          </a:stretch>
        </p:blipFill>
        <p:spPr bwMode="auto">
          <a:xfrm>
            <a:off x="251520" y="194716"/>
            <a:ext cx="1089043" cy="720080"/>
          </a:xfrm>
          <a:prstGeom prst="rect">
            <a:avLst/>
          </a:prstGeom>
          <a:noFill/>
          <a:ln w="9525">
            <a:noFill/>
            <a:miter lim="800000"/>
            <a:headEnd/>
            <a:tailEnd/>
          </a:ln>
        </p:spPr>
      </p:pic>
    </p:spTree>
    <p:extLst>
      <p:ext uri="{BB962C8B-B14F-4D97-AF65-F5344CB8AC3E}">
        <p14:creationId xmlns:p14="http://schemas.microsoft.com/office/powerpoint/2010/main" val="4023961447"/>
      </p:ext>
    </p:extLst>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a:spLocks noChangeArrowheads="1"/>
          </p:cNvSpPr>
          <p:nvPr/>
        </p:nvSpPr>
        <p:spPr bwMode="auto">
          <a:xfrm>
            <a:off x="2411189" y="188640"/>
            <a:ext cx="4537075" cy="711200"/>
          </a:xfrm>
          <a:prstGeom prst="rect">
            <a:avLst/>
          </a:prstGeom>
          <a:noFill/>
          <a:ln w="9525">
            <a:noFill/>
            <a:miter lim="800000"/>
            <a:headEnd/>
            <a:tailEnd/>
          </a:ln>
          <a:effectLst/>
        </p:spPr>
        <p:txBody>
          <a:bodyPr anchor="ctr"/>
          <a:lstStyle/>
          <a:p>
            <a:r>
              <a:rPr lang="pt-BR" sz="3600" dirty="0">
                <a:solidFill>
                  <a:srgbClr val="C00000"/>
                </a:solidFill>
                <a:latin typeface="+mn-lt"/>
              </a:rPr>
              <a:t>Hérnia epigástrica  </a:t>
            </a:r>
          </a:p>
        </p:txBody>
      </p:sp>
      <p:sp>
        <p:nvSpPr>
          <p:cNvPr id="4" name="Rectangle 21"/>
          <p:cNvSpPr>
            <a:spLocks noChangeArrowheads="1"/>
          </p:cNvSpPr>
          <p:nvPr/>
        </p:nvSpPr>
        <p:spPr bwMode="auto">
          <a:xfrm>
            <a:off x="395288" y="1196752"/>
            <a:ext cx="8425184" cy="5040560"/>
          </a:xfrm>
          <a:prstGeom prst="rect">
            <a:avLst/>
          </a:prstGeom>
          <a:noFill/>
          <a:ln w="9525">
            <a:noFill/>
            <a:miter lim="800000"/>
            <a:headEnd/>
            <a:tailEnd/>
          </a:ln>
          <a:effectLst/>
        </p:spPr>
        <p:txBody>
          <a:bodyPr anchor="ctr"/>
          <a:lstStyle/>
          <a:p>
            <a:r>
              <a:rPr lang="pt-BR" sz="2800" dirty="0" smtClean="0">
                <a:solidFill>
                  <a:schemeClr val="tx1"/>
                </a:solidFill>
                <a:latin typeface="+mn-lt"/>
              </a:rPr>
              <a:t>Se </a:t>
            </a:r>
            <a:r>
              <a:rPr lang="pt-BR" sz="2800" dirty="0">
                <a:solidFill>
                  <a:schemeClr val="tx1"/>
                </a:solidFill>
                <a:latin typeface="+mn-lt"/>
              </a:rPr>
              <a:t>caracterizam pela </a:t>
            </a:r>
            <a:r>
              <a:rPr lang="pt-BR" sz="2800" dirty="0" err="1">
                <a:solidFill>
                  <a:schemeClr val="tx1"/>
                </a:solidFill>
                <a:latin typeface="+mn-lt"/>
              </a:rPr>
              <a:t>protusão</a:t>
            </a:r>
            <a:r>
              <a:rPr lang="pt-BR" sz="2800" dirty="0">
                <a:solidFill>
                  <a:schemeClr val="tx1"/>
                </a:solidFill>
                <a:latin typeface="+mn-lt"/>
              </a:rPr>
              <a:t> </a:t>
            </a:r>
            <a:r>
              <a:rPr lang="pt-BR" sz="2800" dirty="0" smtClean="0">
                <a:solidFill>
                  <a:schemeClr val="tx1"/>
                </a:solidFill>
                <a:latin typeface="+mn-lt"/>
              </a:rPr>
              <a:t>de gordura </a:t>
            </a:r>
            <a:r>
              <a:rPr lang="pt-BR" sz="2800" dirty="0">
                <a:solidFill>
                  <a:schemeClr val="tx1"/>
                </a:solidFill>
                <a:latin typeface="+mn-lt"/>
              </a:rPr>
              <a:t>pré-peritoneal  </a:t>
            </a:r>
            <a:r>
              <a:rPr lang="pt-BR" sz="2800" dirty="0" smtClean="0">
                <a:solidFill>
                  <a:schemeClr val="tx1"/>
                </a:solidFill>
                <a:latin typeface="+mn-lt"/>
              </a:rPr>
              <a:t>através de </a:t>
            </a:r>
            <a:r>
              <a:rPr lang="pt-BR" sz="2800" dirty="0">
                <a:solidFill>
                  <a:schemeClr val="tx1"/>
                </a:solidFill>
                <a:latin typeface="+mn-lt"/>
              </a:rPr>
              <a:t>pequeno defeito na </a:t>
            </a:r>
            <a:r>
              <a:rPr lang="pt-BR" sz="2800" dirty="0" smtClean="0">
                <a:solidFill>
                  <a:schemeClr val="tx1"/>
                </a:solidFill>
                <a:latin typeface="+mn-lt"/>
              </a:rPr>
              <a:t>linha mediana </a:t>
            </a:r>
            <a:r>
              <a:rPr lang="pt-BR" sz="2800" dirty="0">
                <a:solidFill>
                  <a:schemeClr val="tx1"/>
                </a:solidFill>
                <a:latin typeface="+mn-lt"/>
              </a:rPr>
              <a:t/>
            </a:r>
            <a:br>
              <a:rPr lang="pt-BR" sz="2800" dirty="0">
                <a:solidFill>
                  <a:schemeClr val="tx1"/>
                </a:solidFill>
                <a:latin typeface="+mn-lt"/>
              </a:rPr>
            </a:br>
            <a:r>
              <a:rPr lang="pt-BR" sz="2800" dirty="0">
                <a:solidFill>
                  <a:schemeClr val="tx1"/>
                </a:solidFill>
                <a:latin typeface="+mn-lt"/>
              </a:rPr>
              <a:t/>
            </a:r>
            <a:br>
              <a:rPr lang="pt-BR" sz="2800" dirty="0">
                <a:solidFill>
                  <a:schemeClr val="tx1"/>
                </a:solidFill>
                <a:latin typeface="+mn-lt"/>
              </a:rPr>
            </a:br>
            <a:r>
              <a:rPr lang="pt-BR" sz="2800" dirty="0" smtClean="0">
                <a:solidFill>
                  <a:schemeClr val="tx1"/>
                </a:solidFill>
                <a:latin typeface="+mn-lt"/>
              </a:rPr>
              <a:t>Geralmente ser </a:t>
            </a:r>
            <a:r>
              <a:rPr lang="pt-BR" sz="2800" dirty="0">
                <a:solidFill>
                  <a:schemeClr val="tx1"/>
                </a:solidFill>
                <a:latin typeface="+mn-lt"/>
              </a:rPr>
              <a:t>sintomática: </a:t>
            </a:r>
            <a:r>
              <a:rPr lang="pt-BR" sz="2800" dirty="0" smtClean="0">
                <a:solidFill>
                  <a:schemeClr val="tx1"/>
                </a:solidFill>
                <a:latin typeface="+mn-lt"/>
              </a:rPr>
              <a:t>dor espontânea </a:t>
            </a:r>
            <a:r>
              <a:rPr lang="pt-BR" sz="2800" dirty="0">
                <a:solidFill>
                  <a:schemeClr val="tx1"/>
                </a:solidFill>
                <a:latin typeface="+mn-lt"/>
              </a:rPr>
              <a:t>e à </a:t>
            </a:r>
            <a:r>
              <a:rPr lang="pt-BR" sz="2800" dirty="0" smtClean="0">
                <a:solidFill>
                  <a:schemeClr val="tx1"/>
                </a:solidFill>
                <a:latin typeface="+mn-lt"/>
              </a:rPr>
              <a:t>palpação</a:t>
            </a:r>
          </a:p>
          <a:p>
            <a:endParaRPr lang="pt-BR" sz="2800" dirty="0" smtClean="0">
              <a:solidFill>
                <a:schemeClr val="tx1"/>
              </a:solidFill>
              <a:latin typeface="+mn-lt"/>
            </a:endParaRPr>
          </a:p>
          <a:p>
            <a:r>
              <a:rPr lang="pt-BR" sz="2800" dirty="0" smtClean="0">
                <a:solidFill>
                  <a:schemeClr val="tx1"/>
                </a:solidFill>
                <a:latin typeface="+mn-lt"/>
              </a:rPr>
              <a:t>O tratamento é cirúrgico </a:t>
            </a:r>
            <a:r>
              <a:rPr lang="pt-BR" sz="2800" dirty="0">
                <a:solidFill>
                  <a:schemeClr val="tx1"/>
                </a:solidFill>
                <a:latin typeface="+mn-lt"/>
              </a:rPr>
              <a:t/>
            </a:r>
            <a:br>
              <a:rPr lang="pt-BR" sz="2800" dirty="0">
                <a:solidFill>
                  <a:schemeClr val="tx1"/>
                </a:solidFill>
                <a:latin typeface="+mn-lt"/>
              </a:rPr>
            </a:br>
            <a:r>
              <a:rPr lang="pt-BR" sz="2800" dirty="0">
                <a:solidFill>
                  <a:schemeClr val="tx1"/>
                </a:solidFill>
                <a:latin typeface="+mn-lt"/>
              </a:rPr>
              <a:t/>
            </a:r>
            <a:br>
              <a:rPr lang="pt-BR" sz="2800" dirty="0">
                <a:solidFill>
                  <a:schemeClr val="tx1"/>
                </a:solidFill>
                <a:latin typeface="+mn-lt"/>
              </a:rPr>
            </a:br>
            <a:r>
              <a:rPr lang="pt-BR" sz="2800" dirty="0" smtClean="0">
                <a:solidFill>
                  <a:schemeClr val="tx1"/>
                </a:solidFill>
                <a:latin typeface="+mn-lt"/>
              </a:rPr>
              <a:t>A </a:t>
            </a:r>
            <a:r>
              <a:rPr lang="pt-BR" sz="2800" dirty="0">
                <a:solidFill>
                  <a:schemeClr val="tx1"/>
                </a:solidFill>
                <a:latin typeface="+mn-lt"/>
              </a:rPr>
              <a:t>correção é cirúrgica (marcar o </a:t>
            </a:r>
            <a:r>
              <a:rPr lang="pt-BR" sz="2800" dirty="0" smtClean="0">
                <a:solidFill>
                  <a:schemeClr val="tx1"/>
                </a:solidFill>
                <a:latin typeface="+mn-lt"/>
              </a:rPr>
              <a:t>local </a:t>
            </a:r>
            <a:r>
              <a:rPr lang="pt-BR" sz="2800" dirty="0">
                <a:solidFill>
                  <a:schemeClr val="tx1"/>
                </a:solidFill>
                <a:latin typeface="+mn-lt"/>
              </a:rPr>
              <a:t>exato do orifício </a:t>
            </a:r>
            <a:r>
              <a:rPr lang="pt-BR" sz="2800" dirty="0" err="1" smtClean="0">
                <a:solidFill>
                  <a:schemeClr val="tx1"/>
                </a:solidFill>
                <a:latin typeface="+mn-lt"/>
              </a:rPr>
              <a:t>herniário</a:t>
            </a:r>
            <a:r>
              <a:rPr lang="pt-BR" sz="2800" dirty="0" smtClean="0">
                <a:solidFill>
                  <a:schemeClr val="tx1"/>
                </a:solidFill>
                <a:latin typeface="+mn-lt"/>
              </a:rPr>
              <a:t> antes </a:t>
            </a:r>
            <a:r>
              <a:rPr lang="pt-BR" sz="2800" dirty="0">
                <a:solidFill>
                  <a:schemeClr val="tx1"/>
                </a:solidFill>
                <a:latin typeface="+mn-lt"/>
              </a:rPr>
              <a:t>da criança ser anestesiada) </a:t>
            </a:r>
          </a:p>
        </p:txBody>
      </p:sp>
      <p:pic>
        <p:nvPicPr>
          <p:cNvPr id="5" name="Picture 11" descr="bebe"/>
          <p:cNvPicPr>
            <a:picLocks noChangeAspect="1" noChangeArrowheads="1"/>
          </p:cNvPicPr>
          <p:nvPr/>
        </p:nvPicPr>
        <p:blipFill>
          <a:blip r:embed="rId2" cstate="print"/>
          <a:srcRect/>
          <a:stretch>
            <a:fillRect/>
          </a:stretch>
        </p:blipFill>
        <p:spPr bwMode="auto">
          <a:xfrm>
            <a:off x="251520" y="194716"/>
            <a:ext cx="1089043" cy="720080"/>
          </a:xfrm>
          <a:prstGeom prst="rect">
            <a:avLst/>
          </a:prstGeom>
          <a:noFill/>
          <a:ln w="9525">
            <a:noFill/>
            <a:miter lim="800000"/>
            <a:headEnd/>
            <a:tailEnd/>
          </a:ln>
        </p:spPr>
      </p:pic>
    </p:spTree>
    <p:extLst>
      <p:ext uri="{BB962C8B-B14F-4D97-AF65-F5344CB8AC3E}">
        <p14:creationId xmlns:p14="http://schemas.microsoft.com/office/powerpoint/2010/main" val="3970004712"/>
      </p:ext>
    </p:extLst>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9" descr="gem_03_img0340"/>
          <p:cNvPicPr>
            <a:picLocks noChangeAspect="1" noChangeArrowheads="1"/>
          </p:cNvPicPr>
          <p:nvPr/>
        </p:nvPicPr>
        <p:blipFill>
          <a:blip r:embed="rId2" cstate="print"/>
          <a:srcRect/>
          <a:stretch>
            <a:fillRect/>
          </a:stretch>
        </p:blipFill>
        <p:spPr bwMode="auto">
          <a:xfrm>
            <a:off x="799604" y="1834753"/>
            <a:ext cx="3268340" cy="3709388"/>
          </a:xfrm>
          <a:prstGeom prst="rect">
            <a:avLst/>
          </a:prstGeom>
          <a:noFill/>
          <a:ln w="28575">
            <a:solidFill>
              <a:schemeClr val="tx1"/>
            </a:solidFill>
            <a:miter lim="800000"/>
            <a:headEnd/>
            <a:tailEnd/>
          </a:ln>
          <a:effectLst/>
        </p:spPr>
      </p:pic>
      <p:sp>
        <p:nvSpPr>
          <p:cNvPr id="3" name="Rectangle 20"/>
          <p:cNvSpPr>
            <a:spLocks noChangeArrowheads="1"/>
          </p:cNvSpPr>
          <p:nvPr/>
        </p:nvSpPr>
        <p:spPr bwMode="auto">
          <a:xfrm>
            <a:off x="2339752" y="557560"/>
            <a:ext cx="4537075" cy="711200"/>
          </a:xfrm>
          <a:prstGeom prst="rect">
            <a:avLst/>
          </a:prstGeom>
          <a:noFill/>
          <a:ln w="9525">
            <a:noFill/>
            <a:miter lim="800000"/>
            <a:headEnd/>
            <a:tailEnd/>
          </a:ln>
          <a:effectLst/>
        </p:spPr>
        <p:txBody>
          <a:bodyPr anchor="ctr"/>
          <a:lstStyle/>
          <a:p>
            <a:r>
              <a:rPr lang="pt-BR" sz="3600" dirty="0">
                <a:solidFill>
                  <a:srgbClr val="C00000"/>
                </a:solidFill>
                <a:latin typeface="+mn-lt"/>
              </a:rPr>
              <a:t>Hérnia epigástrica  </a:t>
            </a:r>
          </a:p>
        </p:txBody>
      </p:sp>
      <p:pic>
        <p:nvPicPr>
          <p:cNvPr id="5" name="Picture 2" descr="C:\Users\USER\Desktop\hernia 2.jpg"/>
          <p:cNvPicPr>
            <a:picLocks noChangeAspect="1" noChangeArrowheads="1"/>
          </p:cNvPicPr>
          <p:nvPr/>
        </p:nvPicPr>
        <p:blipFill>
          <a:blip r:embed="rId3" cstate="print"/>
          <a:srcRect/>
          <a:stretch>
            <a:fillRect/>
          </a:stretch>
        </p:blipFill>
        <p:spPr bwMode="auto">
          <a:xfrm>
            <a:off x="4659379" y="1834753"/>
            <a:ext cx="3801053" cy="3708711"/>
          </a:xfrm>
          <a:prstGeom prst="rect">
            <a:avLst/>
          </a:prstGeom>
          <a:noFill/>
        </p:spPr>
      </p:pic>
      <p:pic>
        <p:nvPicPr>
          <p:cNvPr id="6" name="Picture 11" descr="bebe"/>
          <p:cNvPicPr>
            <a:picLocks noChangeAspect="1" noChangeArrowheads="1"/>
          </p:cNvPicPr>
          <p:nvPr/>
        </p:nvPicPr>
        <p:blipFill>
          <a:blip r:embed="rId4" cstate="print"/>
          <a:srcRect/>
          <a:stretch>
            <a:fillRect/>
          </a:stretch>
        </p:blipFill>
        <p:spPr bwMode="auto">
          <a:xfrm>
            <a:off x="251520" y="194716"/>
            <a:ext cx="1089043" cy="720080"/>
          </a:xfrm>
          <a:prstGeom prst="rect">
            <a:avLst/>
          </a:prstGeom>
          <a:noFill/>
          <a:ln w="9525">
            <a:noFill/>
            <a:miter lim="800000"/>
            <a:headEnd/>
            <a:tailEnd/>
          </a:ln>
        </p:spPr>
      </p:pic>
    </p:spTree>
    <p:extLst>
      <p:ext uri="{BB962C8B-B14F-4D97-AF65-F5344CB8AC3E}">
        <p14:creationId xmlns:p14="http://schemas.microsoft.com/office/powerpoint/2010/main" val="356115352"/>
      </p:ext>
    </p:extLst>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ângulo 11"/>
          <p:cNvSpPr/>
          <p:nvPr/>
        </p:nvSpPr>
        <p:spPr bwMode="auto">
          <a:xfrm>
            <a:off x="0" y="1772816"/>
            <a:ext cx="9144000" cy="151216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1800" b="1" i="0" u="none" strike="noStrike" cap="none" normalizeH="0" baseline="0" smtClean="0">
              <a:ln>
                <a:noFill/>
              </a:ln>
              <a:solidFill>
                <a:schemeClr val="tx2"/>
              </a:solidFill>
              <a:effectLst/>
              <a:latin typeface="Arial" charset="0"/>
            </a:endParaRPr>
          </a:p>
        </p:txBody>
      </p:sp>
      <p:sp>
        <p:nvSpPr>
          <p:cNvPr id="4101" name="Text Box 5"/>
          <p:cNvSpPr txBox="1">
            <a:spLocks noChangeArrowheads="1"/>
          </p:cNvSpPr>
          <p:nvPr/>
        </p:nvSpPr>
        <p:spPr bwMode="auto">
          <a:xfrm>
            <a:off x="1767060" y="3519488"/>
            <a:ext cx="5825826" cy="707886"/>
          </a:xfrm>
          <a:prstGeom prst="rect">
            <a:avLst/>
          </a:prstGeom>
          <a:noFill/>
          <a:ln w="9525">
            <a:noFill/>
            <a:miter lim="800000"/>
            <a:headEnd/>
            <a:tailEnd/>
          </a:ln>
        </p:spPr>
        <p:txBody>
          <a:bodyPr wrap="none">
            <a:spAutoFit/>
          </a:bodyPr>
          <a:lstStyle/>
          <a:p>
            <a:pPr algn="ctr"/>
            <a:r>
              <a:rPr lang="pt-BR" sz="2000" dirty="0" smtClean="0">
                <a:solidFill>
                  <a:schemeClr val="tx1"/>
                </a:solidFill>
              </a:rPr>
              <a:t>Profa. Dra. Maria de Fátima </a:t>
            </a:r>
            <a:r>
              <a:rPr lang="pt-BR" sz="2000" dirty="0" err="1" smtClean="0">
                <a:solidFill>
                  <a:schemeClr val="tx1"/>
                </a:solidFill>
              </a:rPr>
              <a:t>Galli</a:t>
            </a:r>
            <a:r>
              <a:rPr lang="pt-BR" sz="2000" dirty="0" smtClean="0">
                <a:solidFill>
                  <a:schemeClr val="tx1"/>
                </a:solidFill>
              </a:rPr>
              <a:t> </a:t>
            </a:r>
            <a:r>
              <a:rPr lang="pt-BR" sz="2000" dirty="0" err="1" smtClean="0">
                <a:solidFill>
                  <a:schemeClr val="tx1"/>
                </a:solidFill>
              </a:rPr>
              <a:t>Sorita</a:t>
            </a:r>
            <a:r>
              <a:rPr lang="pt-BR" sz="2000" dirty="0" smtClean="0">
                <a:solidFill>
                  <a:schemeClr val="tx1"/>
                </a:solidFill>
              </a:rPr>
              <a:t> </a:t>
            </a:r>
            <a:r>
              <a:rPr lang="pt-BR" sz="2000" dirty="0" err="1" smtClean="0">
                <a:solidFill>
                  <a:schemeClr val="tx1"/>
                </a:solidFill>
              </a:rPr>
              <a:t>Tazima</a:t>
            </a:r>
            <a:r>
              <a:rPr lang="pt-BR" sz="2000" b="0" dirty="0">
                <a:solidFill>
                  <a:schemeClr val="tx1"/>
                </a:solidFill>
              </a:rPr>
              <a:t/>
            </a:r>
            <a:br>
              <a:rPr lang="pt-BR" sz="2000" b="0" dirty="0">
                <a:solidFill>
                  <a:schemeClr val="tx1"/>
                </a:solidFill>
              </a:rPr>
            </a:br>
            <a:r>
              <a:rPr lang="pt-BR" sz="2000" b="0" dirty="0" smtClean="0">
                <a:solidFill>
                  <a:schemeClr val="tx1"/>
                </a:solidFill>
              </a:rPr>
              <a:t>tazimamf@fmrp.usp.br</a:t>
            </a:r>
            <a:endParaRPr lang="pt-BR" sz="1200" b="0" dirty="0">
              <a:solidFill>
                <a:srgbClr val="FF0000"/>
              </a:solidFill>
            </a:endParaRPr>
          </a:p>
        </p:txBody>
      </p:sp>
      <p:sp>
        <p:nvSpPr>
          <p:cNvPr id="525318" name="Rectangle 6"/>
          <p:cNvSpPr>
            <a:spLocks noChangeArrowheads="1"/>
          </p:cNvSpPr>
          <p:nvPr/>
        </p:nvSpPr>
        <p:spPr bwMode="auto">
          <a:xfrm>
            <a:off x="2339975" y="5085184"/>
            <a:ext cx="4465638" cy="738188"/>
          </a:xfrm>
          <a:prstGeom prst="rect">
            <a:avLst/>
          </a:prstGeom>
          <a:noFill/>
          <a:ln w="9525">
            <a:noFill/>
            <a:miter lim="800000"/>
            <a:headEnd/>
            <a:tailEnd/>
          </a:ln>
          <a:effectLst>
            <a:outerShdw dist="17961" dir="2700000" algn="ctr" rotWithShape="0">
              <a:schemeClr val="bg1"/>
            </a:outerShdw>
          </a:effectLst>
        </p:spPr>
        <p:txBody>
          <a:bodyPr>
            <a:spAutoFit/>
          </a:bodyPr>
          <a:lstStyle/>
          <a:p>
            <a:pPr algn="ctr">
              <a:defRPr/>
            </a:pPr>
            <a:r>
              <a:rPr lang="pt-BR" sz="1400" dirty="0">
                <a:solidFill>
                  <a:schemeClr val="tx1"/>
                </a:solidFill>
              </a:rPr>
              <a:t>Departamento de </a:t>
            </a:r>
            <a:r>
              <a:rPr lang="pt-BR" sz="1400" dirty="0" smtClean="0">
                <a:solidFill>
                  <a:schemeClr val="tx1"/>
                </a:solidFill>
              </a:rPr>
              <a:t>Cirurgia e Anatomia</a:t>
            </a:r>
            <a:endParaRPr lang="pt-BR" sz="1400" dirty="0">
              <a:solidFill>
                <a:srgbClr val="FF0000"/>
              </a:solidFill>
            </a:endParaRPr>
          </a:p>
          <a:p>
            <a:pPr algn="ctr">
              <a:defRPr/>
            </a:pPr>
            <a:r>
              <a:rPr lang="pt-BR" sz="1400" dirty="0">
                <a:solidFill>
                  <a:schemeClr val="tx1"/>
                </a:solidFill>
              </a:rPr>
              <a:t>Faculdade de Medicina de Ribeirão Preto </a:t>
            </a:r>
          </a:p>
          <a:p>
            <a:pPr algn="ctr">
              <a:defRPr/>
            </a:pPr>
            <a:r>
              <a:rPr lang="pt-BR" sz="1400" dirty="0">
                <a:solidFill>
                  <a:schemeClr val="tx1"/>
                </a:solidFill>
              </a:rPr>
              <a:t>Universidade de São Paulo</a:t>
            </a:r>
          </a:p>
        </p:txBody>
      </p:sp>
      <p:sp>
        <p:nvSpPr>
          <p:cNvPr id="525319" name="Text Box 7"/>
          <p:cNvSpPr txBox="1">
            <a:spLocks noChangeArrowheads="1"/>
          </p:cNvSpPr>
          <p:nvPr/>
        </p:nvSpPr>
        <p:spPr bwMode="auto">
          <a:xfrm>
            <a:off x="0" y="2333303"/>
            <a:ext cx="9144000" cy="519112"/>
          </a:xfrm>
          <a:prstGeom prst="rect">
            <a:avLst/>
          </a:prstGeom>
          <a:noFill/>
          <a:ln w="9525">
            <a:noFill/>
            <a:miter lim="800000"/>
            <a:headEnd/>
            <a:tailEnd/>
          </a:ln>
          <a:effectLst>
            <a:outerShdw dist="17961" dir="2700000" algn="ctr" rotWithShape="0">
              <a:schemeClr val="tx1"/>
            </a:outerShdw>
          </a:effectLst>
        </p:spPr>
        <p:txBody>
          <a:bodyPr>
            <a:spAutoFit/>
          </a:bodyPr>
          <a:lstStyle/>
          <a:p>
            <a:pPr algn="ctr">
              <a:defRPr/>
            </a:pPr>
            <a:r>
              <a:rPr lang="pt-BR" sz="2800" dirty="0">
                <a:solidFill>
                  <a:schemeClr val="bg1"/>
                </a:solidFill>
              </a:rPr>
              <a:t>Muito obrigado pela atenção!</a:t>
            </a:r>
            <a:endParaRPr lang="pt-BR" sz="2400" b="0" dirty="0">
              <a:solidFill>
                <a:schemeClr val="bg1"/>
              </a:solidFill>
            </a:endParaRPr>
          </a:p>
        </p:txBody>
      </p:sp>
      <p:pic>
        <p:nvPicPr>
          <p:cNvPr id="10" name="Picture 4" descr="C:\Users\hermes\Desktop\Brasao_logo_medicina_USP_trsp_.png"/>
          <p:cNvPicPr>
            <a:picLocks noChangeAspect="1" noChangeArrowheads="1"/>
          </p:cNvPicPr>
          <p:nvPr/>
        </p:nvPicPr>
        <p:blipFill>
          <a:blip r:embed="rId3" cstate="print"/>
          <a:srcRect/>
          <a:stretch>
            <a:fillRect/>
          </a:stretch>
        </p:blipFill>
        <p:spPr bwMode="auto">
          <a:xfrm>
            <a:off x="6960640" y="4755975"/>
            <a:ext cx="1067744" cy="1553345"/>
          </a:xfrm>
          <a:prstGeom prst="rect">
            <a:avLst/>
          </a:prstGeom>
          <a:noFill/>
          <a:effectLst/>
        </p:spPr>
      </p:pic>
      <p:pic>
        <p:nvPicPr>
          <p:cNvPr id="11" name="Picture 5" descr="C:\Users\hermes\Desktop\Brasao_logo_USP_trsp_.png"/>
          <p:cNvPicPr>
            <a:picLocks noChangeAspect="1" noChangeArrowheads="1"/>
          </p:cNvPicPr>
          <p:nvPr/>
        </p:nvPicPr>
        <p:blipFill>
          <a:blip r:embed="rId4" cstate="print"/>
          <a:srcRect/>
          <a:stretch>
            <a:fillRect/>
          </a:stretch>
        </p:blipFill>
        <p:spPr bwMode="auto">
          <a:xfrm>
            <a:off x="1211663" y="4581128"/>
            <a:ext cx="1170691" cy="1715707"/>
          </a:xfrm>
          <a:prstGeom prst="rect">
            <a:avLst/>
          </a:prstGeom>
          <a:noFill/>
        </p:spPr>
      </p:pic>
    </p:spTree>
    <p:extLst>
      <p:ext uri="{BB962C8B-B14F-4D97-AF65-F5344CB8AC3E}">
        <p14:creationId xmlns:p14="http://schemas.microsoft.com/office/powerpoint/2010/main" val="2698987697"/>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555776" y="548680"/>
            <a:ext cx="3706464" cy="707886"/>
          </a:xfrm>
          <a:prstGeom prst="rect">
            <a:avLst/>
          </a:prstGeom>
          <a:noFill/>
        </p:spPr>
        <p:txBody>
          <a:bodyPr wrap="none" rtlCol="0">
            <a:spAutoFit/>
          </a:bodyPr>
          <a:lstStyle/>
          <a:p>
            <a:r>
              <a:rPr lang="pt-BR" sz="4000" b="0" dirty="0" smtClean="0">
                <a:latin typeface="+mn-lt"/>
              </a:rPr>
              <a:t>Hérnia inguinal</a:t>
            </a:r>
            <a:endParaRPr lang="pt-BR" sz="4000" b="0" dirty="0">
              <a:latin typeface="+mn-lt"/>
            </a:endParaRPr>
          </a:p>
        </p:txBody>
      </p:sp>
      <p:sp>
        <p:nvSpPr>
          <p:cNvPr id="3" name="CaixaDeTexto 2"/>
          <p:cNvSpPr txBox="1"/>
          <p:nvPr/>
        </p:nvSpPr>
        <p:spPr>
          <a:xfrm>
            <a:off x="683568" y="1834946"/>
            <a:ext cx="7920880" cy="3539430"/>
          </a:xfrm>
          <a:prstGeom prst="rect">
            <a:avLst/>
          </a:prstGeom>
          <a:noFill/>
        </p:spPr>
        <p:txBody>
          <a:bodyPr wrap="square" rtlCol="0">
            <a:spAutoFit/>
          </a:bodyPr>
          <a:lstStyle/>
          <a:p>
            <a:r>
              <a:rPr lang="pt-BR" sz="2800" dirty="0" smtClean="0">
                <a:solidFill>
                  <a:srgbClr val="C00000"/>
                </a:solidFill>
                <a:latin typeface="+mn-lt"/>
              </a:rPr>
              <a:t>DIRETA:</a:t>
            </a:r>
            <a:r>
              <a:rPr lang="pt-BR" sz="2800" b="0" dirty="0" smtClean="0">
                <a:solidFill>
                  <a:srgbClr val="C00000"/>
                </a:solidFill>
                <a:latin typeface="+mn-lt"/>
              </a:rPr>
              <a:t> causada por uma fraqueza do assoalho do canal inguinal (fáscia </a:t>
            </a:r>
            <a:r>
              <a:rPr lang="pt-BR" sz="2800" b="0" dirty="0" err="1" smtClean="0">
                <a:solidFill>
                  <a:srgbClr val="C00000"/>
                </a:solidFill>
                <a:latin typeface="+mn-lt"/>
              </a:rPr>
              <a:t>transversalis</a:t>
            </a:r>
            <a:r>
              <a:rPr lang="pt-BR" sz="2800" b="0" dirty="0" smtClean="0">
                <a:solidFill>
                  <a:srgbClr val="C00000"/>
                </a:solidFill>
                <a:latin typeface="+mn-lt"/>
              </a:rPr>
              <a:t>). Essa forma é mais comum </a:t>
            </a:r>
            <a:r>
              <a:rPr lang="pt-BR" sz="2800" b="0" dirty="0" smtClean="0">
                <a:solidFill>
                  <a:srgbClr val="C00000"/>
                </a:solidFill>
                <a:latin typeface="+mn-lt"/>
              </a:rPr>
              <a:t>em adultos</a:t>
            </a:r>
            <a:r>
              <a:rPr lang="pt-BR" sz="2800" b="0" dirty="0" smtClean="0">
                <a:solidFill>
                  <a:srgbClr val="C00000"/>
                </a:solidFill>
                <a:latin typeface="+mn-lt"/>
              </a:rPr>
              <a:t>.</a:t>
            </a:r>
          </a:p>
          <a:p>
            <a:r>
              <a:rPr lang="pt-BR" sz="2800" b="0" dirty="0" smtClean="0">
                <a:solidFill>
                  <a:srgbClr val="C00000"/>
                </a:solidFill>
                <a:latin typeface="+mn-lt"/>
              </a:rPr>
              <a:t> </a:t>
            </a:r>
          </a:p>
          <a:p>
            <a:r>
              <a:rPr lang="pt-BR" sz="2800" dirty="0" smtClean="0">
                <a:solidFill>
                  <a:srgbClr val="C00000"/>
                </a:solidFill>
                <a:latin typeface="+mn-lt"/>
              </a:rPr>
              <a:t>INDIRETA:</a:t>
            </a:r>
            <a:r>
              <a:rPr lang="pt-BR" sz="2800" b="0" dirty="0" smtClean="0">
                <a:solidFill>
                  <a:srgbClr val="C00000"/>
                </a:solidFill>
                <a:latin typeface="+mn-lt"/>
              </a:rPr>
              <a:t> causada por uma persistência do conduto peritônio vaginal. Essa forma é predominante em crianças, mas ocorre também em adultos. </a:t>
            </a:r>
            <a:endParaRPr lang="pt-BR" sz="2800" b="0" dirty="0">
              <a:solidFill>
                <a:srgbClr val="C00000"/>
              </a:solidFill>
              <a:latin typeface="+mn-lt"/>
            </a:endParaRPr>
          </a:p>
        </p:txBody>
      </p:sp>
    </p:spTree>
    <p:extLst>
      <p:ext uri="{BB962C8B-B14F-4D97-AF65-F5344CB8AC3E}">
        <p14:creationId xmlns:p14="http://schemas.microsoft.com/office/powerpoint/2010/main" val="2986792052"/>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254869"/>
            <a:ext cx="5768837" cy="6270475"/>
          </a:xfrm>
          <a:prstGeom prst="rect">
            <a:avLst/>
          </a:prstGeom>
        </p:spPr>
      </p:pic>
    </p:spTree>
    <p:extLst>
      <p:ext uri="{BB962C8B-B14F-4D97-AF65-F5344CB8AC3E}">
        <p14:creationId xmlns:p14="http://schemas.microsoft.com/office/powerpoint/2010/main" val="2092722490"/>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ytimg.com/vi/ng8KjSAznk0/maxresdefault.jpg"/>
          <p:cNvPicPr>
            <a:picLocks noChangeAspect="1" noChangeArrowheads="1"/>
          </p:cNvPicPr>
          <p:nvPr/>
        </p:nvPicPr>
        <p:blipFill>
          <a:blip r:embed="rId2" cstate="print"/>
          <a:srcRect/>
          <a:stretch>
            <a:fillRect/>
          </a:stretch>
        </p:blipFill>
        <p:spPr bwMode="auto">
          <a:xfrm>
            <a:off x="130369" y="1268760"/>
            <a:ext cx="8834119" cy="4969193"/>
          </a:xfrm>
          <a:prstGeom prst="rect">
            <a:avLst/>
          </a:prstGeom>
          <a:noFill/>
        </p:spPr>
      </p:pic>
      <p:sp>
        <p:nvSpPr>
          <p:cNvPr id="3" name="CaixaDeTexto 2"/>
          <p:cNvSpPr txBox="1"/>
          <p:nvPr/>
        </p:nvSpPr>
        <p:spPr>
          <a:xfrm>
            <a:off x="1825967" y="260648"/>
            <a:ext cx="5432898" cy="707886"/>
          </a:xfrm>
          <a:prstGeom prst="rect">
            <a:avLst/>
          </a:prstGeom>
          <a:noFill/>
        </p:spPr>
        <p:txBody>
          <a:bodyPr wrap="none" rtlCol="0">
            <a:spAutoFit/>
          </a:bodyPr>
          <a:lstStyle/>
          <a:p>
            <a:r>
              <a:rPr lang="pt-BR" sz="4000" b="0" dirty="0" smtClean="0">
                <a:latin typeface="+mn-lt"/>
              </a:rPr>
              <a:t>Hérnia inguinal indireta</a:t>
            </a:r>
            <a:endParaRPr lang="pt-BR" sz="4000" b="0" dirty="0">
              <a:latin typeface="+mn-lt"/>
            </a:endParaRPr>
          </a:p>
        </p:txBody>
      </p:sp>
    </p:spTree>
    <p:extLst>
      <p:ext uri="{BB962C8B-B14F-4D97-AF65-F5344CB8AC3E}">
        <p14:creationId xmlns:p14="http://schemas.microsoft.com/office/powerpoint/2010/main" val="295578238"/>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esarrollo del conducto inguinal y descenso de testiculos y ovarios.mp4">
            <a:hlinkClick r:id="" action="ppaction://media"/>
          </p:cNvPr>
          <p:cNvPicPr>
            <a:picLocks noRot="1" noChangeAspect="1"/>
          </p:cNvPicPr>
          <p:nvPr>
            <a:videoFile r:link="rId1"/>
          </p:nvPr>
        </p:nvPicPr>
        <p:blipFill>
          <a:blip r:embed="rId5" cstate="print"/>
          <a:stretch>
            <a:fillRect/>
          </a:stretch>
        </p:blipFill>
        <p:spPr>
          <a:xfrm>
            <a:off x="-1548680" y="99392"/>
            <a:ext cx="12192000" cy="6858000"/>
          </a:xfrm>
          <a:prstGeom prst="rect">
            <a:avLst/>
          </a:prstGeom>
        </p:spPr>
      </p:pic>
      <p:pic>
        <p:nvPicPr>
          <p:cNvPr id="3" name="Desarrollo del conducto inguinal y descenso de testiculos y ovarios">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968426" y="332656"/>
            <a:ext cx="11013034" cy="5688632"/>
          </a:xfrm>
          <a:prstGeom prst="rect">
            <a:avLst/>
          </a:prstGeom>
        </p:spPr>
      </p:pic>
    </p:spTree>
    <p:extLst>
      <p:ext uri="{BB962C8B-B14F-4D97-AF65-F5344CB8AC3E}">
        <p14:creationId xmlns:p14="http://schemas.microsoft.com/office/powerpoint/2010/main" val="1139963001"/>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Útero - Aula de Anatom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980728"/>
            <a:ext cx="7819999" cy="5760640"/>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1"/>
          <p:cNvSpPr txBox="1">
            <a:spLocks/>
          </p:cNvSpPr>
          <p:nvPr/>
        </p:nvSpPr>
        <p:spPr>
          <a:xfrm>
            <a:off x="571472" y="44625"/>
            <a:ext cx="8072494" cy="936103"/>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BR" sz="3200" b="0" i="0" u="none" strike="noStrike" kern="1200" cap="none" spc="0" normalizeH="0" baseline="0" noProof="0" dirty="0" smtClean="0">
                <a:ln>
                  <a:noFill/>
                </a:ln>
                <a:solidFill>
                  <a:srgbClr val="C00000"/>
                </a:solidFill>
                <a:uLnTx/>
                <a:uFillTx/>
                <a:latin typeface="+mn-lt"/>
                <a:ea typeface="+mj-ea"/>
                <a:cs typeface="+mj-cs"/>
              </a:rPr>
              <a:t>Anatomia dos genitais internos femininos</a:t>
            </a:r>
            <a:endParaRPr kumimoji="0" lang="pt-BR" sz="3200" b="0" i="0" u="none" strike="noStrike" kern="1200" cap="none" spc="0" normalizeH="0" baseline="0" noProof="0" dirty="0" smtClean="0">
              <a:ln>
                <a:noFill/>
              </a:ln>
              <a:solidFill>
                <a:srgbClr val="C00000"/>
              </a:solidFill>
              <a:uLnTx/>
              <a:uFillTx/>
              <a:latin typeface="+mn-lt"/>
              <a:ea typeface="+mj-ea"/>
              <a:cs typeface="+mj-cs"/>
            </a:endParaRPr>
          </a:p>
        </p:txBody>
      </p:sp>
    </p:spTree>
    <p:extLst>
      <p:ext uri="{BB962C8B-B14F-4D97-AF65-F5344CB8AC3E}">
        <p14:creationId xmlns:p14="http://schemas.microsoft.com/office/powerpoint/2010/main" val="3121471086"/>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Design padrão">
  <a:themeElements>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ign padrão">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800" b="1"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800" b="1" i="0" u="none" strike="noStrike" cap="none" normalizeH="0" baseline="0" smtClean="0">
            <a:ln>
              <a:noFill/>
            </a:ln>
            <a:solidFill>
              <a:schemeClr val="tx2"/>
            </a:solidFill>
            <a:effectLst/>
            <a:latin typeface="Arial" charset="0"/>
          </a:defRPr>
        </a:defPPr>
      </a:lstStyle>
    </a:lnDef>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4460</TotalTime>
  <Words>1365</Words>
  <Application>Microsoft Office PowerPoint</Application>
  <PresentationFormat>Apresentação na tela (4:3)</PresentationFormat>
  <Paragraphs>227</Paragraphs>
  <Slides>49</Slides>
  <Notes>4</Notes>
  <HiddenSlides>0</HiddenSlides>
  <MMClips>2</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49</vt:i4>
      </vt:variant>
    </vt:vector>
  </HeadingPairs>
  <TitlesOfParts>
    <vt:vector size="55" baseType="lpstr">
      <vt:lpstr>Arial</vt:lpstr>
      <vt:lpstr>HGKGL B+ Adv O Tb 92eb 7df. I</vt:lpstr>
      <vt:lpstr>HGKKJ A+ Adv O Tb 92eb 7df. I+ 20</vt:lpstr>
      <vt:lpstr>Times New Roman</vt:lpstr>
      <vt:lpstr>Wingdings</vt:lpstr>
      <vt:lpstr>Design padrão</vt:lpstr>
      <vt:lpstr>Hérnias inguinais e umbilicais  na criança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artes medicas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Sidereus Nuntius</dc:creator>
  <cp:lastModifiedBy>Usuario</cp:lastModifiedBy>
  <cp:revision>839</cp:revision>
  <dcterms:created xsi:type="dcterms:W3CDTF">2007-03-09T16:12:58Z</dcterms:created>
  <dcterms:modified xsi:type="dcterms:W3CDTF">2020-08-13T22:02:25Z</dcterms:modified>
</cp:coreProperties>
</file>