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4"/>
  </p:notesMasterIdLst>
  <p:sldIdLst>
    <p:sldId id="256" r:id="rId3"/>
    <p:sldId id="327" r:id="rId5"/>
    <p:sldId id="386" r:id="rId6"/>
    <p:sldId id="702" r:id="rId7"/>
    <p:sldId id="257" r:id="rId8"/>
    <p:sldId id="328" r:id="rId9"/>
    <p:sldId id="329" r:id="rId10"/>
    <p:sldId id="258" r:id="rId11"/>
    <p:sldId id="388" r:id="rId12"/>
    <p:sldId id="330" r:id="rId13"/>
    <p:sldId id="394" r:id="rId14"/>
    <p:sldId id="259" r:id="rId15"/>
    <p:sldId id="260" r:id="rId16"/>
    <p:sldId id="261" r:id="rId17"/>
    <p:sldId id="331" r:id="rId18"/>
    <p:sldId id="375" r:id="rId19"/>
    <p:sldId id="1066" r:id="rId20"/>
    <p:sldId id="1067" r:id="rId21"/>
    <p:sldId id="345" r:id="rId22"/>
    <p:sldId id="347" r:id="rId23"/>
    <p:sldId id="483" r:id="rId24"/>
    <p:sldId id="349" r:id="rId25"/>
    <p:sldId id="486" r:id="rId26"/>
    <p:sldId id="348" r:id="rId27"/>
    <p:sldId id="484" r:id="rId28"/>
    <p:sldId id="485" r:id="rId29"/>
    <p:sldId id="313" r:id="rId30"/>
    <p:sldId id="408" r:id="rId31"/>
    <p:sldId id="263" r:id="rId32"/>
    <p:sldId id="374" r:id="rId33"/>
    <p:sldId id="325" r:id="rId34"/>
    <p:sldId id="498" r:id="rId35"/>
    <p:sldId id="499" r:id="rId36"/>
    <p:sldId id="511" r:id="rId37"/>
    <p:sldId id="264" r:id="rId38"/>
    <p:sldId id="265" r:id="rId39"/>
    <p:sldId id="326" r:id="rId40"/>
    <p:sldId id="334" r:id="rId41"/>
    <p:sldId id="266" r:id="rId42"/>
    <p:sldId id="339" r:id="rId43"/>
    <p:sldId id="340" r:id="rId44"/>
    <p:sldId id="365" r:id="rId45"/>
    <p:sldId id="267" r:id="rId46"/>
    <p:sldId id="367" r:id="rId47"/>
    <p:sldId id="373" r:id="rId48"/>
    <p:sldId id="532" r:id="rId49"/>
    <p:sldId id="533" r:id="rId50"/>
    <p:sldId id="268" r:id="rId51"/>
    <p:sldId id="269" r:id="rId52"/>
    <p:sldId id="332" r:id="rId53"/>
    <p:sldId id="342" r:id="rId54"/>
    <p:sldId id="270" r:id="rId55"/>
    <p:sldId id="343" r:id="rId56"/>
    <p:sldId id="333" r:id="rId57"/>
    <p:sldId id="507" r:id="rId58"/>
    <p:sldId id="508" r:id="rId59"/>
    <p:sldId id="509" r:id="rId60"/>
    <p:sldId id="510" r:id="rId61"/>
    <p:sldId id="495" r:id="rId62"/>
    <p:sldId id="487" r:id="rId63"/>
    <p:sldId id="488" r:id="rId64"/>
    <p:sldId id="489" r:id="rId65"/>
    <p:sldId id="490" r:id="rId66"/>
    <p:sldId id="491" r:id="rId67"/>
    <p:sldId id="492" r:id="rId68"/>
    <p:sldId id="435" r:id="rId69"/>
    <p:sldId id="512" r:id="rId70"/>
    <p:sldId id="437" r:id="rId71"/>
    <p:sldId id="438" r:id="rId72"/>
    <p:sldId id="436" r:id="rId73"/>
    <p:sldId id="425" r:id="rId74"/>
    <p:sldId id="426" r:id="rId75"/>
    <p:sldId id="433" r:id="rId76"/>
    <p:sldId id="427" r:id="rId77"/>
    <p:sldId id="428" r:id="rId78"/>
    <p:sldId id="306" r:id="rId79"/>
    <p:sldId id="434" r:id="rId80"/>
    <p:sldId id="520" r:id="rId81"/>
    <p:sldId id="914" r:id="rId82"/>
    <p:sldId id="919" r:id="rId83"/>
    <p:sldId id="920" r:id="rId84"/>
    <p:sldId id="915" r:id="rId85"/>
    <p:sldId id="921" r:id="rId86"/>
    <p:sldId id="916" r:id="rId87"/>
    <p:sldId id="922" r:id="rId88"/>
    <p:sldId id="923" r:id="rId89"/>
    <p:sldId id="307" r:id="rId90"/>
    <p:sldId id="519" r:id="rId91"/>
    <p:sldId id="395" r:id="rId92"/>
    <p:sldId id="281" r:id="rId93"/>
    <p:sldId id="337" r:id="rId94"/>
    <p:sldId id="282" r:id="rId95"/>
    <p:sldId id="429" r:id="rId96"/>
    <p:sldId id="432" r:id="rId97"/>
    <p:sldId id="338" r:id="rId98"/>
    <p:sldId id="528" r:id="rId99"/>
    <p:sldId id="529" r:id="rId100"/>
    <p:sldId id="530" r:id="rId101"/>
    <p:sldId id="531" r:id="rId102"/>
    <p:sldId id="355" r:id="rId103"/>
    <p:sldId id="283" r:id="rId104"/>
    <p:sldId id="431" r:id="rId105"/>
    <p:sldId id="350" r:id="rId106"/>
    <p:sldId id="351" r:id="rId107"/>
    <p:sldId id="284" r:id="rId108"/>
    <p:sldId id="323" r:id="rId109"/>
    <p:sldId id="285" r:id="rId110"/>
    <p:sldId id="286" r:id="rId111"/>
    <p:sldId id="322" r:id="rId112"/>
    <p:sldId id="534" r:id="rId113"/>
    <p:sldId id="287" r:id="rId114"/>
    <p:sldId id="320" r:id="rId115"/>
    <p:sldId id="381" r:id="rId116"/>
    <p:sldId id="402" r:id="rId117"/>
    <p:sldId id="288" r:id="rId118"/>
    <p:sldId id="380" r:id="rId119"/>
    <p:sldId id="321" r:id="rId120"/>
    <p:sldId id="430" r:id="rId121"/>
    <p:sldId id="369" r:id="rId122"/>
    <p:sldId id="370" r:id="rId123"/>
    <p:sldId id="356" r:id="rId124"/>
    <p:sldId id="352" r:id="rId125"/>
    <p:sldId id="353" r:id="rId126"/>
    <p:sldId id="393" r:id="rId127"/>
    <p:sldId id="354" r:id="rId128"/>
    <p:sldId id="359" r:id="rId129"/>
    <p:sldId id="360" r:id="rId130"/>
    <p:sldId id="289" r:id="rId131"/>
    <p:sldId id="390" r:id="rId132"/>
    <p:sldId id="314" r:id="rId133"/>
    <p:sldId id="372" r:id="rId134"/>
    <p:sldId id="371" r:id="rId135"/>
    <p:sldId id="290" r:id="rId136"/>
    <p:sldId id="291" r:id="rId137"/>
    <p:sldId id="361" r:id="rId138"/>
    <p:sldId id="405" r:id="rId139"/>
    <p:sldId id="277" r:id="rId140"/>
    <p:sldId id="424" r:id="rId141"/>
    <p:sldId id="406" r:id="rId142"/>
    <p:sldId id="391" r:id="rId143"/>
    <p:sldId id="336" r:id="rId144"/>
    <p:sldId id="378" r:id="rId145"/>
    <p:sldId id="341" r:id="rId146"/>
    <p:sldId id="363" r:id="rId147"/>
    <p:sldId id="366" r:id="rId148"/>
    <p:sldId id="384" r:id="rId149"/>
    <p:sldId id="278" r:id="rId150"/>
    <p:sldId id="362" r:id="rId151"/>
    <p:sldId id="399" r:id="rId152"/>
    <p:sldId id="525" r:id="rId153"/>
    <p:sldId id="401" r:id="rId154"/>
    <p:sldId id="526" r:id="rId155"/>
    <p:sldId id="527" r:id="rId156"/>
    <p:sldId id="280" r:id="rId157"/>
    <p:sldId id="379" r:id="rId158"/>
    <p:sldId id="383" r:id="rId159"/>
    <p:sldId id="396" r:id="rId160"/>
    <p:sldId id="397" r:id="rId161"/>
    <p:sldId id="292" r:id="rId162"/>
    <p:sldId id="296" r:id="rId163"/>
    <p:sldId id="297" r:id="rId164"/>
    <p:sldId id="298" r:id="rId165"/>
    <p:sldId id="398" r:id="rId166"/>
    <p:sldId id="521" r:id="rId167"/>
    <p:sldId id="522" r:id="rId168"/>
    <p:sldId id="523" r:id="rId169"/>
    <p:sldId id="524" r:id="rId170"/>
    <p:sldId id="299" r:id="rId171"/>
    <p:sldId id="300" r:id="rId172"/>
    <p:sldId id="301" r:id="rId173"/>
    <p:sldId id="302" r:id="rId174"/>
    <p:sldId id="303" r:id="rId175"/>
    <p:sldId id="344" r:id="rId176"/>
    <p:sldId id="304" r:id="rId177"/>
    <p:sldId id="305" r:id="rId178"/>
    <p:sldId id="317" r:id="rId179"/>
    <p:sldId id="308" r:id="rId180"/>
    <p:sldId id="318" r:id="rId181"/>
    <p:sldId id="309" r:id="rId182"/>
    <p:sldId id="376" r:id="rId183"/>
    <p:sldId id="403" r:id="rId184"/>
    <p:sldId id="513" r:id="rId185"/>
    <p:sldId id="514" r:id="rId186"/>
    <p:sldId id="515" r:id="rId187"/>
    <p:sldId id="516" r:id="rId188"/>
    <p:sldId id="517" r:id="rId189"/>
    <p:sldId id="518" r:id="rId190"/>
    <p:sldId id="279" r:id="rId191"/>
    <p:sldId id="310" r:id="rId192"/>
    <p:sldId id="392" r:id="rId193"/>
    <p:sldId id="311" r:id="rId194"/>
    <p:sldId id="316" r:id="rId195"/>
    <p:sldId id="409" r:id="rId196"/>
    <p:sldId id="414" r:id="rId197"/>
    <p:sldId id="417" r:id="rId198"/>
    <p:sldId id="410" r:id="rId199"/>
    <p:sldId id="415" r:id="rId200"/>
    <p:sldId id="411" r:id="rId201"/>
    <p:sldId id="418" r:id="rId202"/>
    <p:sldId id="416" r:id="rId203"/>
    <p:sldId id="412" r:id="rId204"/>
    <p:sldId id="413" r:id="rId205"/>
    <p:sldId id="419" r:id="rId206"/>
    <p:sldId id="420" r:id="rId207"/>
    <p:sldId id="422" r:id="rId208"/>
    <p:sldId id="506" r:id="rId209"/>
    <p:sldId id="464" r:id="rId210"/>
    <p:sldId id="459" r:id="rId211"/>
    <p:sldId id="462" r:id="rId212"/>
    <p:sldId id="463" r:id="rId213"/>
    <p:sldId id="465" r:id="rId214"/>
    <p:sldId id="466" r:id="rId215"/>
    <p:sldId id="467" r:id="rId216"/>
    <p:sldId id="468" r:id="rId217"/>
    <p:sldId id="469" r:id="rId218"/>
    <p:sldId id="470" r:id="rId219"/>
    <p:sldId id="471" r:id="rId220"/>
    <p:sldId id="478" r:id="rId2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4" Type="http://schemas.openxmlformats.org/officeDocument/2006/relationships/tableStyles" Target="tableStyles.xml"/><Relationship Id="rId223" Type="http://schemas.openxmlformats.org/officeDocument/2006/relationships/viewProps" Target="viewProps.xml"/><Relationship Id="rId222" Type="http://schemas.openxmlformats.org/officeDocument/2006/relationships/presProps" Target="presProps.xml"/><Relationship Id="rId221" Type="http://schemas.openxmlformats.org/officeDocument/2006/relationships/slide" Target="slides/slide218.xml"/><Relationship Id="rId220" Type="http://schemas.openxmlformats.org/officeDocument/2006/relationships/slide" Target="slides/slide217.xml"/><Relationship Id="rId22" Type="http://schemas.openxmlformats.org/officeDocument/2006/relationships/slide" Target="slides/slide19.xml"/><Relationship Id="rId219" Type="http://schemas.openxmlformats.org/officeDocument/2006/relationships/slide" Target="slides/slide216.xml"/><Relationship Id="rId218" Type="http://schemas.openxmlformats.org/officeDocument/2006/relationships/slide" Target="slides/slide215.xml"/><Relationship Id="rId217" Type="http://schemas.openxmlformats.org/officeDocument/2006/relationships/slide" Target="slides/slide214.xml"/><Relationship Id="rId216" Type="http://schemas.openxmlformats.org/officeDocument/2006/relationships/slide" Target="slides/slide213.xml"/><Relationship Id="rId215" Type="http://schemas.openxmlformats.org/officeDocument/2006/relationships/slide" Target="slides/slide212.xml"/><Relationship Id="rId214" Type="http://schemas.openxmlformats.org/officeDocument/2006/relationships/slide" Target="slides/slide211.xml"/><Relationship Id="rId213" Type="http://schemas.openxmlformats.org/officeDocument/2006/relationships/slide" Target="slides/slide210.xml"/><Relationship Id="rId212" Type="http://schemas.openxmlformats.org/officeDocument/2006/relationships/slide" Target="slides/slide209.xml"/><Relationship Id="rId211" Type="http://schemas.openxmlformats.org/officeDocument/2006/relationships/slide" Target="slides/slide208.xml"/><Relationship Id="rId210" Type="http://schemas.openxmlformats.org/officeDocument/2006/relationships/slide" Target="slides/slide207.xml"/><Relationship Id="rId21" Type="http://schemas.openxmlformats.org/officeDocument/2006/relationships/slide" Target="slides/slide18.xml"/><Relationship Id="rId209" Type="http://schemas.openxmlformats.org/officeDocument/2006/relationships/slide" Target="slides/slide206.xml"/><Relationship Id="rId208" Type="http://schemas.openxmlformats.org/officeDocument/2006/relationships/slide" Target="slides/slide205.xml"/><Relationship Id="rId207" Type="http://schemas.openxmlformats.org/officeDocument/2006/relationships/slide" Target="slides/slide204.xml"/><Relationship Id="rId206" Type="http://schemas.openxmlformats.org/officeDocument/2006/relationships/slide" Target="slides/slide203.xml"/><Relationship Id="rId205" Type="http://schemas.openxmlformats.org/officeDocument/2006/relationships/slide" Target="slides/slide202.xml"/><Relationship Id="rId204" Type="http://schemas.openxmlformats.org/officeDocument/2006/relationships/slide" Target="slides/slide201.xml"/><Relationship Id="rId203" Type="http://schemas.openxmlformats.org/officeDocument/2006/relationships/slide" Target="slides/slide200.xml"/><Relationship Id="rId202" Type="http://schemas.openxmlformats.org/officeDocument/2006/relationships/slide" Target="slides/slide199.xml"/><Relationship Id="rId201" Type="http://schemas.openxmlformats.org/officeDocument/2006/relationships/slide" Target="slides/slide198.xml"/><Relationship Id="rId200" Type="http://schemas.openxmlformats.org/officeDocument/2006/relationships/slide" Target="slides/slide197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9" Type="http://schemas.openxmlformats.org/officeDocument/2006/relationships/slide" Target="slides/slide196.xml"/><Relationship Id="rId198" Type="http://schemas.openxmlformats.org/officeDocument/2006/relationships/slide" Target="slides/slide195.xml"/><Relationship Id="rId197" Type="http://schemas.openxmlformats.org/officeDocument/2006/relationships/slide" Target="slides/slide194.xml"/><Relationship Id="rId196" Type="http://schemas.openxmlformats.org/officeDocument/2006/relationships/slide" Target="slides/slide193.xml"/><Relationship Id="rId195" Type="http://schemas.openxmlformats.org/officeDocument/2006/relationships/slide" Target="slides/slide192.xml"/><Relationship Id="rId194" Type="http://schemas.openxmlformats.org/officeDocument/2006/relationships/slide" Target="slides/slide191.xml"/><Relationship Id="rId193" Type="http://schemas.openxmlformats.org/officeDocument/2006/relationships/slide" Target="slides/slide190.xml"/><Relationship Id="rId192" Type="http://schemas.openxmlformats.org/officeDocument/2006/relationships/slide" Target="slides/slide189.xml"/><Relationship Id="rId191" Type="http://schemas.openxmlformats.org/officeDocument/2006/relationships/slide" Target="slides/slide188.xml"/><Relationship Id="rId190" Type="http://schemas.openxmlformats.org/officeDocument/2006/relationships/slide" Target="slides/slide187.xml"/><Relationship Id="rId19" Type="http://schemas.openxmlformats.org/officeDocument/2006/relationships/slide" Target="slides/slide16.xml"/><Relationship Id="rId189" Type="http://schemas.openxmlformats.org/officeDocument/2006/relationships/slide" Target="slides/slide186.xml"/><Relationship Id="rId188" Type="http://schemas.openxmlformats.org/officeDocument/2006/relationships/slide" Target="slides/slide185.xml"/><Relationship Id="rId187" Type="http://schemas.openxmlformats.org/officeDocument/2006/relationships/slide" Target="slides/slide184.xml"/><Relationship Id="rId186" Type="http://schemas.openxmlformats.org/officeDocument/2006/relationships/slide" Target="slides/slide183.xml"/><Relationship Id="rId185" Type="http://schemas.openxmlformats.org/officeDocument/2006/relationships/slide" Target="slides/slide182.xml"/><Relationship Id="rId184" Type="http://schemas.openxmlformats.org/officeDocument/2006/relationships/slide" Target="slides/slide181.xml"/><Relationship Id="rId183" Type="http://schemas.openxmlformats.org/officeDocument/2006/relationships/slide" Target="slides/slide180.xml"/><Relationship Id="rId182" Type="http://schemas.openxmlformats.org/officeDocument/2006/relationships/slide" Target="slides/slide179.xml"/><Relationship Id="rId181" Type="http://schemas.openxmlformats.org/officeDocument/2006/relationships/slide" Target="slides/slide178.xml"/><Relationship Id="rId180" Type="http://schemas.openxmlformats.org/officeDocument/2006/relationships/slide" Target="slides/slide177.xml"/><Relationship Id="rId18" Type="http://schemas.openxmlformats.org/officeDocument/2006/relationships/slide" Target="slides/slide15.xml"/><Relationship Id="rId179" Type="http://schemas.openxmlformats.org/officeDocument/2006/relationships/slide" Target="slides/slide176.xml"/><Relationship Id="rId178" Type="http://schemas.openxmlformats.org/officeDocument/2006/relationships/slide" Target="slides/slide175.xml"/><Relationship Id="rId177" Type="http://schemas.openxmlformats.org/officeDocument/2006/relationships/slide" Target="slides/slide174.xml"/><Relationship Id="rId176" Type="http://schemas.openxmlformats.org/officeDocument/2006/relationships/slide" Target="slides/slide173.xml"/><Relationship Id="rId175" Type="http://schemas.openxmlformats.org/officeDocument/2006/relationships/slide" Target="slides/slide172.xml"/><Relationship Id="rId174" Type="http://schemas.openxmlformats.org/officeDocument/2006/relationships/slide" Target="slides/slide171.xml"/><Relationship Id="rId173" Type="http://schemas.openxmlformats.org/officeDocument/2006/relationships/slide" Target="slides/slide170.xml"/><Relationship Id="rId172" Type="http://schemas.openxmlformats.org/officeDocument/2006/relationships/slide" Target="slides/slide169.xml"/><Relationship Id="rId171" Type="http://schemas.openxmlformats.org/officeDocument/2006/relationships/slide" Target="slides/slide168.xml"/><Relationship Id="rId170" Type="http://schemas.openxmlformats.org/officeDocument/2006/relationships/slide" Target="slides/slide167.xml"/><Relationship Id="rId17" Type="http://schemas.openxmlformats.org/officeDocument/2006/relationships/slide" Target="slides/slide14.xml"/><Relationship Id="rId169" Type="http://schemas.openxmlformats.org/officeDocument/2006/relationships/slide" Target="slides/slide166.xml"/><Relationship Id="rId168" Type="http://schemas.openxmlformats.org/officeDocument/2006/relationships/slide" Target="slides/slide165.xml"/><Relationship Id="rId167" Type="http://schemas.openxmlformats.org/officeDocument/2006/relationships/slide" Target="slides/slide164.xml"/><Relationship Id="rId166" Type="http://schemas.openxmlformats.org/officeDocument/2006/relationships/slide" Target="slides/slide163.xml"/><Relationship Id="rId165" Type="http://schemas.openxmlformats.org/officeDocument/2006/relationships/slide" Target="slides/slide162.xml"/><Relationship Id="rId164" Type="http://schemas.openxmlformats.org/officeDocument/2006/relationships/slide" Target="slides/slide161.xml"/><Relationship Id="rId163" Type="http://schemas.openxmlformats.org/officeDocument/2006/relationships/slide" Target="slides/slide160.xml"/><Relationship Id="rId162" Type="http://schemas.openxmlformats.org/officeDocument/2006/relationships/slide" Target="slides/slide159.xml"/><Relationship Id="rId161" Type="http://schemas.openxmlformats.org/officeDocument/2006/relationships/slide" Target="slides/slide158.xml"/><Relationship Id="rId160" Type="http://schemas.openxmlformats.org/officeDocument/2006/relationships/slide" Target="slides/slide157.xml"/><Relationship Id="rId16" Type="http://schemas.openxmlformats.org/officeDocument/2006/relationships/slide" Target="slides/slide13.xml"/><Relationship Id="rId159" Type="http://schemas.openxmlformats.org/officeDocument/2006/relationships/slide" Target="slides/slide156.xml"/><Relationship Id="rId158" Type="http://schemas.openxmlformats.org/officeDocument/2006/relationships/slide" Target="slides/slide155.xml"/><Relationship Id="rId157" Type="http://schemas.openxmlformats.org/officeDocument/2006/relationships/slide" Target="slides/slide154.xml"/><Relationship Id="rId156" Type="http://schemas.openxmlformats.org/officeDocument/2006/relationships/slide" Target="slides/slide153.xml"/><Relationship Id="rId155" Type="http://schemas.openxmlformats.org/officeDocument/2006/relationships/slide" Target="slides/slide152.xml"/><Relationship Id="rId154" Type="http://schemas.openxmlformats.org/officeDocument/2006/relationships/slide" Target="slides/slide151.xml"/><Relationship Id="rId153" Type="http://schemas.openxmlformats.org/officeDocument/2006/relationships/slide" Target="slides/slide150.xml"/><Relationship Id="rId152" Type="http://schemas.openxmlformats.org/officeDocument/2006/relationships/slide" Target="slides/slide149.xml"/><Relationship Id="rId151" Type="http://schemas.openxmlformats.org/officeDocument/2006/relationships/slide" Target="slides/slide148.xml"/><Relationship Id="rId150" Type="http://schemas.openxmlformats.org/officeDocument/2006/relationships/slide" Target="slides/slide147.xml"/><Relationship Id="rId15" Type="http://schemas.openxmlformats.org/officeDocument/2006/relationships/slide" Target="slides/slide12.xml"/><Relationship Id="rId149" Type="http://schemas.openxmlformats.org/officeDocument/2006/relationships/slide" Target="slides/slide146.xml"/><Relationship Id="rId148" Type="http://schemas.openxmlformats.org/officeDocument/2006/relationships/slide" Target="slides/slide145.xml"/><Relationship Id="rId147" Type="http://schemas.openxmlformats.org/officeDocument/2006/relationships/slide" Target="slides/slide144.xml"/><Relationship Id="rId146" Type="http://schemas.openxmlformats.org/officeDocument/2006/relationships/slide" Target="slides/slide143.xml"/><Relationship Id="rId145" Type="http://schemas.openxmlformats.org/officeDocument/2006/relationships/slide" Target="slides/slide142.xml"/><Relationship Id="rId144" Type="http://schemas.openxmlformats.org/officeDocument/2006/relationships/slide" Target="slides/slide141.xml"/><Relationship Id="rId143" Type="http://schemas.openxmlformats.org/officeDocument/2006/relationships/slide" Target="slides/slide140.xml"/><Relationship Id="rId142" Type="http://schemas.openxmlformats.org/officeDocument/2006/relationships/slide" Target="slides/slide139.xml"/><Relationship Id="rId141" Type="http://schemas.openxmlformats.org/officeDocument/2006/relationships/slide" Target="slides/slide138.xml"/><Relationship Id="rId140" Type="http://schemas.openxmlformats.org/officeDocument/2006/relationships/slide" Target="slides/slide137.xml"/><Relationship Id="rId14" Type="http://schemas.openxmlformats.org/officeDocument/2006/relationships/slide" Target="slides/slide11.xml"/><Relationship Id="rId139" Type="http://schemas.openxmlformats.org/officeDocument/2006/relationships/slide" Target="slides/slide136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0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3B5FD-D534-4D21-BEF4-C8173B9EC417}" type="datetimeFigureOut">
              <a:rPr lang="pt-BR" smtClean="0"/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7EFA-0F51-4CC1-9246-CF7A2F239380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7EFA-0F51-4CC1-9246-CF7A2F239380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07EFA-0F51-4CC1-9246-CF7A2F239380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4CC25D-D3A8-4A32-928E-D8A760B60AD3}" type="slidenum">
              <a:rPr lang="pt-BR" smtClean="0"/>
            </a:fld>
            <a:endParaRPr lang="pt-BR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099B44-04F3-476D-92C6-DBF0D9840C89}" type="slidenum">
              <a:rPr lang="pt-BR" smtClean="0"/>
            </a:fld>
            <a:endParaRPr lang="pt-BR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F51AA-B45D-4FD6-9A6F-6F0B659E6C94}" type="slidenum">
              <a:rPr lang="pt-BR" smtClean="0"/>
            </a:fld>
            <a:endParaRPr lang="pt-BR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AA3C13-B87A-4175-B2D3-2E59C8B743A0}" type="slidenum">
              <a:rPr lang="pt-BR" smtClean="0"/>
            </a:fld>
            <a:endParaRPr lang="pt-BR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B3D3E6-4186-4493-8D4F-575F7DFB6A7F}" type="slidenum">
              <a:rPr lang="pt-BR" smtClean="0"/>
            </a:fld>
            <a:endParaRPr lang="pt-BR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2416B4-75E1-4009-84A4-822E3D0FFA7F}" type="slidenum">
              <a:rPr lang="pt-BR" smtClean="0"/>
            </a:fld>
            <a:endParaRPr lang="pt-BR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1518-2D7E-486A-9952-70DCFC027837}" type="datetime1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D6F2-FA54-42CF-B2FF-89B6F2D55CA4}" type="datetime1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93A1-C3A2-459C-8985-9AC7537BEAE0}" type="datetime1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1399-1781-4454-83A0-B84207238D15}" type="datetime1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1E45-6479-4600-B14C-9BF5BE5E3277}" type="datetime1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61F1-E5D3-4EBC-AB83-B241C31699C1}" type="datetime1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4304-8AD0-40B7-8B45-2FD2F1FFAE86}" type="datetime1">
              <a:rPr lang="pt-BR" smtClean="0"/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0F75-B66E-40BB-8834-203678B0E119}" type="datetime1">
              <a:rPr lang="pt-BR" smtClean="0"/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25DD-6825-4F5D-9EB2-A278C4C6007F}" type="datetime1">
              <a:rPr lang="pt-BR" smtClean="0"/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ED82-13CE-4941-9EB5-5DB065A4C8F6}" type="datetime1">
              <a:rPr lang="pt-BR" smtClean="0"/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81E9-72B8-4305-80A5-22A04C5CDBAB}" type="datetime1">
              <a:rPr lang="pt-BR" smtClean="0"/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BB5C5-9AD7-4246-9374-063B77EAA9F9}" type="datetime1">
              <a:rPr lang="pt-BR" smtClean="0"/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DAEA6-EAB4-4F7A-97C7-9C35FFD6AEB6}" type="datetime1">
              <a:rPr lang="pt-BR" smtClean="0"/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jpeg"/></Relationships>
</file>

<file path=ppt/slides/_rels/slide1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9.jpeg"/></Relationships>
</file>

<file path=ppt/slides/_rels/slide1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3.png"/><Relationship Id="rId3" Type="http://schemas.openxmlformats.org/officeDocument/2006/relationships/image" Target="../media/image62.jpeg"/><Relationship Id="rId2" Type="http://schemas.microsoft.com/office/2007/relationships/hdphoto" Target="../media/image61.wdp"/><Relationship Id="rId1" Type="http://schemas.openxmlformats.org/officeDocument/2006/relationships/image" Target="../media/image60.png"/></Relationships>
</file>

<file path=ppt/slides/_rels/slide1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7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1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2.jpeg"/></Relationships>
</file>

<file path=ppt/slides/_rels/slide1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6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7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0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1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4.jpeg"/></Relationships>
</file>

<file path=ppt/slides/_rels/slide1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15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7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2.pn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3.pn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4.pn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hyperlink" Target="http://globo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65983"/>
            <a:ext cx="10515600" cy="676024"/>
          </a:xfrm>
        </p:spPr>
        <p:txBody>
          <a:bodyPr>
            <a:normAutofit/>
          </a:bodyPr>
          <a:lstStyle/>
          <a:p>
            <a:pPr marR="0" rtl="0"/>
            <a:r>
              <a:rPr lang="pt-BR" sz="3200" b="1" i="0" u="none" strike="noStrike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DO TELEJORNAL</a:t>
            </a:r>
            <a:endParaRPr lang="pt-BR" sz="3200" b="1" i="0" u="none" strike="noStrike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21394"/>
            <a:ext cx="10515600" cy="4755569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t-BR" b="1" dirty="0"/>
              <a:t>ESPELHO</a:t>
            </a:r>
            <a:r>
              <a:rPr lang="pt-BR" dirty="0"/>
              <a:t>: A estrutura do telejornal, o roteiro do que irá </a:t>
            </a:r>
            <a:r>
              <a:rPr lang="pt-BR" dirty="0" smtClean="0"/>
              <a:t>acontecer na transmissão, </a:t>
            </a:r>
            <a:r>
              <a:rPr lang="pt-BR" dirty="0"/>
              <a:t>com duração e precisão de segundos</a:t>
            </a:r>
            <a:r>
              <a:rPr lang="pt-BR" dirty="0" smtClean="0"/>
              <a:t>.</a:t>
            </a:r>
            <a:endParaRPr lang="pt-BR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000" dirty="0" smtClean="0"/>
              <a:t>Existe software para isso (</a:t>
            </a:r>
            <a:r>
              <a:rPr lang="pt-BR" sz="2000" b="1" dirty="0" smtClean="0"/>
              <a:t>S-News</a:t>
            </a:r>
            <a:r>
              <a:rPr lang="pt-BR" sz="2000" dirty="0"/>
              <a:t> </a:t>
            </a:r>
            <a:r>
              <a:rPr lang="pt-BR" sz="2000" dirty="0" smtClean="0"/>
              <a:t>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Easy</a:t>
            </a:r>
            <a:r>
              <a:rPr lang="pt-BR" sz="2000" b="1" dirty="0" smtClean="0"/>
              <a:t> News</a:t>
            </a:r>
            <a:r>
              <a:rPr lang="pt-BR" sz="2000" dirty="0" smtClean="0"/>
              <a:t>, por exemplo).</a:t>
            </a:r>
            <a:endParaRPr lang="pt-BR" sz="2000" dirty="0"/>
          </a:p>
          <a:p>
            <a:pPr lvl="2"/>
            <a:r>
              <a:rPr lang="pt-BR" sz="2400" b="1" dirty="0" smtClean="0"/>
              <a:t>ABERTURA/VINHETA.</a:t>
            </a:r>
            <a:endParaRPr lang="pt-BR" sz="2400" dirty="0"/>
          </a:p>
          <a:p>
            <a:pPr lvl="2"/>
            <a:r>
              <a:rPr lang="pt-BR" sz="2400" b="1" dirty="0"/>
              <a:t>ESCALADA</a:t>
            </a:r>
            <a:r>
              <a:rPr lang="pt-BR" sz="2400" dirty="0"/>
              <a:t>: as manchetes do </a:t>
            </a:r>
            <a:r>
              <a:rPr lang="pt-BR" sz="2400" dirty="0" smtClean="0"/>
              <a:t>dia</a:t>
            </a:r>
            <a:endParaRPr lang="pt-BR" sz="2400" dirty="0"/>
          </a:p>
          <a:p>
            <a:pPr lvl="2"/>
            <a:r>
              <a:rPr lang="pt-BR" sz="2400" b="1" dirty="0"/>
              <a:t>BLOCOS: </a:t>
            </a:r>
            <a:r>
              <a:rPr lang="pt-BR" sz="2400" dirty="0" smtClean="0"/>
              <a:t>1,2,3 </a:t>
            </a:r>
            <a:r>
              <a:rPr lang="pt-BR" sz="2400" dirty="0"/>
              <a:t>e </a:t>
            </a:r>
            <a:r>
              <a:rPr lang="pt-BR" sz="2400" dirty="0" smtClean="0"/>
              <a:t>4.</a:t>
            </a:r>
            <a:endParaRPr lang="pt-BR" sz="2400" dirty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400" b="1" dirty="0" smtClean="0"/>
              <a:t>Relação de matérias</a:t>
            </a:r>
            <a:endParaRPr lang="pt-BR" sz="2400" b="1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400" b="1" dirty="0" smtClean="0"/>
              <a:t>Entrada </a:t>
            </a:r>
            <a:r>
              <a:rPr lang="pt-BR" sz="2400" b="1" dirty="0"/>
              <a:t>e saída com </a:t>
            </a:r>
            <a:r>
              <a:rPr lang="pt-BR" sz="2400" b="1" dirty="0" smtClean="0"/>
              <a:t>vinhetas.</a:t>
            </a:r>
            <a:endParaRPr lang="pt-BR" sz="2400" dirty="0"/>
          </a:p>
          <a:p>
            <a:pPr lvl="2"/>
            <a:r>
              <a:rPr lang="pt-BR" sz="2400" b="1" dirty="0"/>
              <a:t>BREAKS (comerciais)</a:t>
            </a:r>
            <a:r>
              <a:rPr lang="pt-BR" sz="2400" dirty="0"/>
              <a:t>: 1,2 e </a:t>
            </a:r>
            <a:r>
              <a:rPr lang="pt-BR" sz="2400" dirty="0" smtClean="0"/>
              <a:t>3.</a:t>
            </a:r>
            <a:endParaRPr lang="pt-BR" sz="2400" dirty="0"/>
          </a:p>
          <a:p>
            <a:pPr lvl="2"/>
            <a:r>
              <a:rPr lang="pt-BR" sz="2400" b="1" dirty="0" smtClean="0"/>
              <a:t>ENCERRAMENTO, </a:t>
            </a:r>
            <a:r>
              <a:rPr lang="pt-BR" sz="2400" dirty="0" smtClean="0"/>
              <a:t>com </a:t>
            </a:r>
            <a:r>
              <a:rPr lang="pt-BR" sz="2400" dirty="0" err="1" smtClean="0"/>
              <a:t>lettering</a:t>
            </a:r>
            <a:r>
              <a:rPr lang="pt-BR" sz="2400" dirty="0" smtClean="0"/>
              <a:t> em </a:t>
            </a:r>
            <a:r>
              <a:rPr lang="pt-BR" sz="2400" dirty="0" err="1" smtClean="0"/>
              <a:t>roll</a:t>
            </a:r>
            <a:r>
              <a:rPr lang="pt-BR" sz="2400" dirty="0" smtClean="0"/>
              <a:t>.</a:t>
            </a:r>
            <a:endParaRPr lang="pt-BR" sz="2400" dirty="0"/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Estrutura do Telejornal: VILLELA, Regina -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Profissão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Jornalista de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TV.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pp.183-210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47688"/>
            <a:ext cx="10515600" cy="706172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 DO TELEJORNAL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04111"/>
            <a:ext cx="10515600" cy="5069940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pt-BR" b="1" dirty="0" smtClean="0"/>
              <a:t>h. </a:t>
            </a:r>
            <a:r>
              <a:rPr lang="pt-BR" b="1" dirty="0"/>
              <a:t>ENCERRAMENTO, </a:t>
            </a:r>
            <a:r>
              <a:rPr lang="pt-BR" dirty="0"/>
              <a:t>com </a:t>
            </a:r>
            <a:r>
              <a:rPr lang="pt-BR" dirty="0" smtClean="0"/>
              <a:t>identificação da equipe em </a:t>
            </a:r>
            <a:r>
              <a:rPr lang="pt-BR" b="1" dirty="0" err="1" smtClean="0"/>
              <a:t>roll</a:t>
            </a:r>
            <a:r>
              <a:rPr lang="pt-BR" dirty="0" smtClean="0"/>
              <a:t>.</a:t>
            </a:r>
            <a:endParaRPr lang="pt-BR" dirty="0" smtClean="0"/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b="1" dirty="0" smtClean="0"/>
              <a:t>i. INDICADORES</a:t>
            </a:r>
            <a:r>
              <a:rPr lang="pt-BR" dirty="0" smtClean="0"/>
              <a:t>: matérias baseadas em dados objetivos, como meteorologia e dados econômicos. </a:t>
            </a:r>
            <a:endParaRPr lang="pt-BR" dirty="0"/>
          </a:p>
          <a:p>
            <a:pPr marL="457200" lvl="1" indent="0">
              <a:buNone/>
            </a:pPr>
            <a:r>
              <a:rPr lang="pt-BR" dirty="0" smtClean="0"/>
              <a:t>	</a:t>
            </a:r>
            <a:endParaRPr lang="pt-BR" dirty="0" smtClean="0"/>
          </a:p>
          <a:p>
            <a:pPr marL="457200" lvl="1" indent="0">
              <a:buNone/>
            </a:pPr>
            <a:r>
              <a:rPr lang="pt-BR" b="1" dirty="0" smtClean="0"/>
              <a:t>j. EDITORIAL</a:t>
            </a:r>
            <a:r>
              <a:rPr lang="pt-BR" b="1" dirty="0"/>
              <a:t>:</a:t>
            </a:r>
            <a:r>
              <a:rPr lang="pt-BR" dirty="0"/>
              <a:t> raramente utilizado</a:t>
            </a:r>
            <a:r>
              <a:rPr lang="pt-BR" dirty="0" smtClean="0"/>
              <a:t>.</a:t>
            </a:r>
            <a:endParaRPr lang="pt-BR" dirty="0" smtClean="0"/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b="1" dirty="0" smtClean="0"/>
              <a:t>k. ENTREVISTAS/comentários</a:t>
            </a:r>
            <a:r>
              <a:rPr lang="pt-BR" dirty="0" smtClean="0"/>
              <a:t> ao vivo ou pré-gravados em estúdio ou fora dele.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r>
              <a:rPr lang="pt-BR" b="1" dirty="0" smtClean="0"/>
              <a:t>l. ENQUETE</a:t>
            </a:r>
            <a:r>
              <a:rPr lang="pt-BR" dirty="0" smtClean="0"/>
              <a:t> (“povo fala”)</a:t>
            </a:r>
            <a:endParaRPr lang="pt-BR" dirty="0" smtClean="0"/>
          </a:p>
          <a:p>
            <a:pPr lvl="2"/>
            <a:r>
              <a:rPr lang="pt-BR" sz="2400" dirty="0" smtClean="0"/>
              <a:t> Atenção para a manipulação das respostas.</a:t>
            </a:r>
            <a:endParaRPr lang="pt-BR" sz="2400" dirty="0" smtClean="0"/>
          </a:p>
          <a:p>
            <a:pPr marL="914400" lvl="2" indent="0">
              <a:buNone/>
            </a:pPr>
            <a:endParaRPr lang="pt-BR" sz="2400" dirty="0" smtClean="0"/>
          </a:p>
          <a:p>
            <a:pPr lvl="1"/>
            <a:r>
              <a:rPr lang="pt-BR" sz="2800" dirty="0" smtClean="0"/>
              <a:t>Exemplo de apresentação com diversas formas de </a:t>
            </a:r>
            <a:r>
              <a:rPr lang="pt-BR" sz="2800" b="1" dirty="0" smtClean="0"/>
              <a:t>interação do apresentador com o repórter</a:t>
            </a:r>
            <a:r>
              <a:rPr lang="pt-BR" sz="2800" dirty="0" smtClean="0"/>
              <a:t>. E-disciplinas: </a:t>
            </a:r>
            <a:r>
              <a:rPr lang="pt-BR" sz="2800" b="1" dirty="0" smtClean="0"/>
              <a:t>Jornal da Record</a:t>
            </a:r>
            <a:endParaRPr lang="pt-BR" sz="2800" b="1" dirty="0" smtClean="0"/>
          </a:p>
          <a:p>
            <a:pPr marL="457200" lvl="1" indent="0">
              <a:buNone/>
            </a:pPr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552261" y="53415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12947"/>
            <a:ext cx="10515600" cy="56738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CONECTORES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22630"/>
            <a:ext cx="10515600" cy="5499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ARTIS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, Anthony. Silêncio, filmando!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47" y="212948"/>
            <a:ext cx="3658354" cy="65085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8" y="1477108"/>
            <a:ext cx="3121212" cy="49739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42" y="1477108"/>
            <a:ext cx="3376188" cy="4879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9109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TRIPÉ</a:t>
            </a:r>
            <a:br>
              <a:rPr lang="pt-BR" sz="3200" dirty="0" smtClean="0"/>
            </a:b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75080"/>
            <a:ext cx="10515600" cy="4761865"/>
          </a:xfrm>
        </p:spPr>
        <p:txBody>
          <a:bodyPr>
            <a:normAutofit lnSpcReduction="10000"/>
          </a:bodyPr>
          <a:lstStyle/>
          <a:p>
            <a:pPr lvl="1"/>
            <a:r>
              <a:rPr lang="pt-BR" b="1" dirty="0" smtClean="0"/>
              <a:t>Para que serve? </a:t>
            </a:r>
            <a:endParaRPr lang="pt-BR" b="1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Estabilizar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Trabalhar com tele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Fazer movimentos </a:t>
            </a:r>
            <a:r>
              <a:rPr lang="pt-BR" sz="2400" dirty="0" err="1" smtClean="0"/>
              <a:t>softs</a:t>
            </a:r>
            <a:endParaRPr lang="pt-BR" sz="2400" dirty="0"/>
          </a:p>
          <a:p>
            <a:pPr lvl="1"/>
            <a:r>
              <a:rPr lang="pt-BR" b="1" dirty="0" smtClean="0"/>
              <a:t>Utilizar </a:t>
            </a:r>
            <a:r>
              <a:rPr lang="pt-BR" b="1" dirty="0"/>
              <a:t>sempre que for possível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dirty="0"/>
              <a:t>Na ausência, </a:t>
            </a:r>
            <a:r>
              <a:rPr lang="pt-BR" b="1" dirty="0"/>
              <a:t>apoiar na parede ou os cotovelos na mesa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b="1" dirty="0"/>
              <a:t>Usar o zoom aberto</a:t>
            </a:r>
            <a:r>
              <a:rPr lang="pt-BR" dirty="0"/>
              <a:t>, para </a:t>
            </a:r>
            <a:r>
              <a:rPr lang="pt-BR" dirty="0" smtClean="0"/>
              <a:t>evitar imagens instáveis, com foco e íris automáticos.</a:t>
            </a:r>
            <a:endParaRPr lang="pt-BR" dirty="0"/>
          </a:p>
          <a:p>
            <a:pPr lvl="1"/>
            <a:r>
              <a:rPr lang="pt-BR" dirty="0"/>
              <a:t>Usar o </a:t>
            </a:r>
            <a:r>
              <a:rPr lang="pt-BR" dirty="0" err="1"/>
              <a:t>monopé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dirty="0" smtClean="0"/>
              <a:t>Nivelar utilizando a bolha de nível com a linha do horizonte.</a:t>
            </a:r>
            <a:endParaRPr lang="pt-BR" dirty="0"/>
          </a:p>
          <a:p>
            <a:pPr lvl="1"/>
            <a:r>
              <a:rPr lang="pt-BR" b="1" dirty="0" err="1" smtClean="0"/>
              <a:t>Steadycam</a:t>
            </a:r>
            <a:r>
              <a:rPr lang="pt-BR" b="1" dirty="0" smtClean="0"/>
              <a:t> e </a:t>
            </a:r>
            <a:r>
              <a:rPr lang="pt-BR" b="1" dirty="0" err="1" smtClean="0"/>
              <a:t>Gimbal</a:t>
            </a:r>
            <a:r>
              <a:rPr lang="pt-BR" b="1" dirty="0" smtClean="0"/>
              <a:t> </a:t>
            </a:r>
            <a:r>
              <a:rPr lang="pt-BR" dirty="0" smtClean="0"/>
              <a:t>(sobretudo para celulares).</a:t>
            </a:r>
            <a:endParaRPr lang="pt-BR" dirty="0" smtClean="0"/>
          </a:p>
          <a:p>
            <a:pPr lvl="1"/>
            <a:r>
              <a:rPr lang="pt-BR" b="1" dirty="0" smtClean="0"/>
              <a:t>Gravar </a:t>
            </a:r>
            <a:r>
              <a:rPr lang="pt-BR" b="1" dirty="0"/>
              <a:t>com os dois olhos abertos </a:t>
            </a:r>
            <a:r>
              <a:rPr lang="pt-BR" dirty="0"/>
              <a:t>(não fechar 1 olho no </a:t>
            </a:r>
            <a:r>
              <a:rPr lang="pt-BR" dirty="0" err="1"/>
              <a:t>viewfinder</a:t>
            </a:r>
            <a:r>
              <a:rPr lang="pt-BR" dirty="0"/>
              <a:t>): um no foco e outro no ambiente parta ver o que está acontecendo.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146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TRIPÉ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pt-BR" b="1" dirty="0"/>
          </a:p>
          <a:p>
            <a:endParaRPr lang="pt-BR" b="1" dirty="0" smtClean="0"/>
          </a:p>
          <a:p>
            <a:endParaRPr lang="pt-BR" b="1" dirty="0"/>
          </a:p>
          <a:p>
            <a:endParaRPr lang="pt-BR" b="1" dirty="0" smtClean="0"/>
          </a:p>
          <a:p>
            <a:endParaRPr lang="pt-BR" b="1" dirty="0"/>
          </a:p>
          <a:p>
            <a:pPr lvl="7"/>
            <a:r>
              <a:rPr lang="pt-BR" sz="2800" b="1" dirty="0" smtClean="0"/>
              <a:t> </a:t>
            </a:r>
            <a:r>
              <a:rPr lang="pt-BR" sz="2800" b="1" dirty="0" err="1" smtClean="0"/>
              <a:t>Gimbal</a:t>
            </a:r>
            <a:endParaRPr lang="pt-BR" sz="2800" b="1" dirty="0" smtClean="0"/>
          </a:p>
          <a:p>
            <a:pPr marL="914400" lvl="2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     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KINDEM,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Gorham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MISBURGER, Robert.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      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media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03" y="332109"/>
            <a:ext cx="4183692" cy="59345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46" y="1264289"/>
            <a:ext cx="3940804" cy="394080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779004" y="933605"/>
            <a:ext cx="32954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        		</a:t>
            </a:r>
            <a:r>
              <a:rPr lang="pt-BR" sz="2800" b="1" dirty="0" err="1" smtClean="0"/>
              <a:t>Steadycam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88475"/>
            <a:ext cx="10515600" cy="63374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DIREÇÃO DE CÂMERA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36345"/>
            <a:ext cx="10515600" cy="5276215"/>
          </a:xfrm>
        </p:spPr>
        <p:txBody>
          <a:bodyPr>
            <a:normAutofit fontScale="85000" lnSpcReduction="10000"/>
          </a:bodyPr>
          <a:lstStyle/>
          <a:p>
            <a:r>
              <a:rPr lang="pt-BR" b="1" dirty="0" smtClean="0"/>
              <a:t>O que você quer que o espectador veja</a:t>
            </a:r>
            <a:r>
              <a:rPr lang="pt-BR" b="1" dirty="0"/>
              <a:t>? </a:t>
            </a:r>
            <a:endParaRPr lang="pt-BR" b="1" dirty="0" smtClean="0"/>
          </a:p>
          <a:p>
            <a:pPr lvl="1"/>
            <a:r>
              <a:rPr lang="pt-BR" b="1" dirty="0" smtClean="0"/>
              <a:t>Watts</a:t>
            </a:r>
            <a:r>
              <a:rPr lang="pt-BR" b="1" dirty="0"/>
              <a:t>: “o importante não é o que você vê, mas o que você faz os outros verem”. </a:t>
            </a:r>
            <a:endParaRPr lang="pt-BR" b="1" dirty="0" smtClean="0"/>
          </a:p>
          <a:p>
            <a:r>
              <a:rPr lang="pt-BR" b="1" dirty="0" smtClean="0"/>
              <a:t>Imagens precisam de palavras</a:t>
            </a:r>
            <a:r>
              <a:rPr lang="pt-BR" dirty="0" smtClean="0"/>
              <a:t>! </a:t>
            </a:r>
            <a:r>
              <a:rPr lang="pt-BR" b="1" dirty="0" smtClean="0"/>
              <a:t>Sobretudo no jornalismo</a:t>
            </a:r>
            <a:r>
              <a:rPr lang="pt-BR" dirty="0" smtClean="0"/>
              <a:t>, para contextualizar e não dar margem a diferentes leituras.</a:t>
            </a:r>
            <a:endParaRPr lang="pt-BR" dirty="0" smtClean="0"/>
          </a:p>
          <a:p>
            <a:r>
              <a:rPr lang="pt-BR" b="1" dirty="0" smtClean="0"/>
              <a:t>Muitas imagens são apenas “cobertura” do texto</a:t>
            </a:r>
            <a:r>
              <a:rPr lang="pt-BR" dirty="0" smtClean="0"/>
              <a:t>. Podem ser trocadas de lugar, as palavras não: são imagens de fundo...</a:t>
            </a:r>
            <a:endParaRPr lang="pt-BR" dirty="0" smtClean="0"/>
          </a:p>
          <a:p>
            <a:r>
              <a:rPr lang="pt-BR" b="1" dirty="0" smtClean="0"/>
              <a:t>Uma imagem tem sentido com relação ao texto</a:t>
            </a:r>
            <a:r>
              <a:rPr lang="pt-BR" dirty="0" smtClean="0"/>
              <a:t>, e ao que vem antes ou depois.</a:t>
            </a:r>
            <a:endParaRPr lang="pt-BR" dirty="0" smtClean="0"/>
          </a:p>
          <a:p>
            <a:r>
              <a:rPr lang="pt-BR" b="1" dirty="0" smtClean="0"/>
              <a:t>Tempo e espaço podem e devem ser fragmentados</a:t>
            </a:r>
            <a:r>
              <a:rPr lang="pt-BR" dirty="0" smtClean="0"/>
              <a:t>. A realidade é muito longa, por vezes, e deve ter seu tempo abreviado; e detalhes devem ser evidenciados, nos quais os olhos não prestariam atenção.</a:t>
            </a:r>
            <a:endParaRPr lang="pt-B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b="1" dirty="0" smtClean="0"/>
              <a:t>Os olhos focalizam apenas uma parte da tela de cada vez</a:t>
            </a:r>
            <a:r>
              <a:rPr lang="pt-BR" sz="2600" dirty="0" smtClean="0"/>
              <a:t>: por conta disso, editar com detalhes, que indicam o que você quer que o espectador veja.</a:t>
            </a:r>
            <a:endParaRPr lang="pt-BR" sz="2600" dirty="0" smtClean="0"/>
          </a:p>
          <a:p>
            <a:r>
              <a:rPr lang="pt-BR" b="1" dirty="0" smtClean="0"/>
              <a:t>Os olhos seguem o movimento</a:t>
            </a:r>
            <a:r>
              <a:rPr lang="pt-BR" dirty="0" smtClean="0"/>
              <a:t>, que atrai o olhar principal. Movimento no fundo da cena pode atrapalhar a leitura.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1703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DIREÇÃO DE CÂMERA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28445"/>
            <a:ext cx="10515600" cy="5942965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As pessoas veem as coisas de maneiras diferentes</a:t>
            </a:r>
            <a:r>
              <a:rPr lang="pt-BR" sz="2400" dirty="0" smtClean="0"/>
              <a:t>. Levar isso em conta.</a:t>
            </a:r>
            <a:endParaRPr lang="pt-BR" sz="2400" dirty="0" smtClean="0"/>
          </a:p>
          <a:p>
            <a:r>
              <a:rPr lang="pt-BR" sz="2400" b="1" dirty="0" smtClean="0"/>
              <a:t>A Câmera registra tudo em sua frente, cabe ao diretor detalhar e indicar o que deve e como ser visto e entendido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r>
              <a:rPr lang="pt-BR" sz="2400" dirty="0" smtClean="0"/>
              <a:t>Portanto </a:t>
            </a:r>
            <a:r>
              <a:rPr lang="pt-BR" sz="2400" b="1" dirty="0" smtClean="0"/>
              <a:t>dirigir é fundamental; </a:t>
            </a:r>
            <a:r>
              <a:rPr lang="pt-BR" sz="2400" dirty="0" smtClean="0"/>
              <a:t>a reportagem tem a sua </a:t>
            </a:r>
            <a:r>
              <a:rPr lang="pt-BR" sz="2400" b="1" dirty="0" smtClean="0"/>
              <a:t>autoria.</a:t>
            </a:r>
            <a:endParaRPr lang="pt-BR" sz="2400" b="1" dirty="0" smtClean="0"/>
          </a:p>
          <a:p>
            <a:r>
              <a:rPr lang="pt-BR" sz="2400" b="1" dirty="0" smtClean="0"/>
              <a:t>Cenas e situações podem ser criadas</a:t>
            </a:r>
            <a:r>
              <a:rPr lang="pt-BR" sz="2400" dirty="0"/>
              <a:t>,</a:t>
            </a:r>
            <a:r>
              <a:rPr lang="pt-BR" sz="2400" dirty="0" smtClean="0"/>
              <a:t> </a:t>
            </a:r>
            <a:r>
              <a:rPr lang="pt-BR" sz="2400" b="1" dirty="0" smtClean="0"/>
              <a:t>dirigidas</a:t>
            </a:r>
            <a:r>
              <a:rPr lang="pt-BR" sz="2400" dirty="0" smtClean="0"/>
              <a:t>; o personagem entrevistado pode realizar uma ação, a pedido do diretor, para ser usada como </a:t>
            </a:r>
            <a:r>
              <a:rPr lang="pt-BR" sz="2400" dirty="0" err="1" smtClean="0"/>
              <a:t>insert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r>
              <a:rPr lang="pt-BR" sz="2400" b="1" dirty="0" smtClean="0"/>
              <a:t>Conceito de autoria, e não apenas de objetividade da câmera. </a:t>
            </a:r>
            <a:endParaRPr lang="pt-BR" sz="2400" b="1" dirty="0" smtClean="0"/>
          </a:p>
          <a:p>
            <a:pPr lvl="1"/>
            <a:r>
              <a:rPr lang="pt-BR" sz="2400" b="1" dirty="0" smtClean="0"/>
              <a:t>Tal objetividade é sempre questionável, pois alguém sempre faz as escolhas de enquadramento.</a:t>
            </a:r>
            <a:endParaRPr lang="pt-BR" sz="2400" b="1" dirty="0" smtClean="0"/>
          </a:p>
          <a:p>
            <a:pPr marL="0" indent="0">
              <a:buNone/>
            </a:pPr>
            <a:endParaRPr lang="pt-BR" sz="2400" b="1" dirty="0" smtClean="0"/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direção: WATTS, Harris.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Direção de Câmera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 pp87-98.</a:t>
            </a: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9681" y="407404"/>
            <a:ext cx="8224319" cy="749129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MOVIMENTOS DE CÂMERA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03700"/>
            <a:ext cx="10515600" cy="5418834"/>
          </a:xfrm>
        </p:spPr>
        <p:txBody>
          <a:bodyPr>
            <a:normAutofit/>
          </a:bodyPr>
          <a:lstStyle/>
          <a:p>
            <a:pPr lvl="1"/>
            <a:r>
              <a:rPr lang="pt-BR" b="1" dirty="0" smtClean="0"/>
              <a:t>PLANO FIXO</a:t>
            </a:r>
            <a:r>
              <a:rPr lang="pt-BR" dirty="0" smtClean="0"/>
              <a:t>: </a:t>
            </a:r>
            <a:r>
              <a:rPr lang="pt-BR" dirty="0"/>
              <a:t>é aquele em que a câmara permanece fixa</a:t>
            </a:r>
            <a:r>
              <a:rPr lang="pt-BR" dirty="0" smtClean="0"/>
              <a:t>, </a:t>
            </a:r>
            <a:r>
              <a:rPr lang="pt-BR" dirty="0"/>
              <a:t>ainda que haja movimento interno no plano, de personagens, objetos, veículos, etc.</a:t>
            </a:r>
            <a:endParaRPr lang="pt-BR" dirty="0"/>
          </a:p>
          <a:p>
            <a:pPr lvl="1"/>
            <a:r>
              <a:rPr lang="pt-BR" b="1" dirty="0" smtClean="0"/>
              <a:t>PANORÂMICA: </a:t>
            </a:r>
            <a:r>
              <a:rPr lang="pt-BR" dirty="0" smtClean="0"/>
              <a:t> </a:t>
            </a:r>
            <a:r>
              <a:rPr lang="pt-BR" dirty="0"/>
              <a:t>é o plano em que a câmara, sem se deslocar, gira sobre seu próprio eixo, </a:t>
            </a:r>
            <a:r>
              <a:rPr lang="pt-BR" dirty="0" smtClean="0"/>
              <a:t>horizontalmente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b="1" dirty="0"/>
              <a:t>TILT UP E DOWN – </a:t>
            </a:r>
            <a:r>
              <a:rPr lang="pt-BR" dirty="0"/>
              <a:t>panorâmica vertical.</a:t>
            </a:r>
            <a:endParaRPr lang="pt-BR" dirty="0"/>
          </a:p>
          <a:p>
            <a:pPr lvl="1"/>
            <a:r>
              <a:rPr lang="pt-BR" b="1" dirty="0" smtClean="0"/>
              <a:t>TRAVELLING: </a:t>
            </a:r>
            <a:r>
              <a:rPr lang="pt-BR" dirty="0" smtClean="0"/>
              <a:t>é </a:t>
            </a:r>
            <a:r>
              <a:rPr lang="pt-BR" dirty="0"/>
              <a:t>o plano em que a câmara se desloca, horizontal ou verticalmente, aproximando-se, afastando-se ou contornando os personagens ou objetos enquadrados, sendo para isso utilizado algum tipo de veículo (carrinho), sobre rodas ou sobre trilhos, </a:t>
            </a:r>
            <a:endParaRPr lang="pt-BR" dirty="0"/>
          </a:p>
          <a:p>
            <a:pPr lvl="1"/>
            <a:r>
              <a:rPr lang="pt-BR" b="1" dirty="0" smtClean="0"/>
              <a:t>TRAVELLING DE MÃO</a:t>
            </a:r>
            <a:r>
              <a:rPr lang="pt-BR" dirty="0" smtClean="0"/>
              <a:t>: mais </a:t>
            </a:r>
            <a:r>
              <a:rPr lang="pt-BR" dirty="0"/>
              <a:t>livre, pode ser usado com algum tipo de </a:t>
            </a:r>
            <a:r>
              <a:rPr lang="pt-BR" dirty="0" smtClean="0"/>
              <a:t>estabilizador (</a:t>
            </a:r>
            <a:r>
              <a:rPr lang="pt-BR" dirty="0" err="1" smtClean="0"/>
              <a:t>steadycam</a:t>
            </a:r>
            <a:r>
              <a:rPr lang="pt-BR" dirty="0" smtClean="0"/>
              <a:t> ou </a:t>
            </a:r>
            <a:r>
              <a:rPr lang="pt-BR" dirty="0" err="1" smtClean="0"/>
              <a:t>gimbal</a:t>
            </a:r>
            <a:r>
              <a:rPr lang="pt-BR" dirty="0" smtClean="0"/>
              <a:t>).</a:t>
            </a:r>
            <a:endParaRPr lang="pt-BR" dirty="0"/>
          </a:p>
          <a:p>
            <a:pPr lvl="2"/>
            <a:r>
              <a:rPr lang="pt-BR" sz="2400" dirty="0"/>
              <a:t>Mecânico (</a:t>
            </a:r>
            <a:r>
              <a:rPr lang="pt-BR" sz="2400" b="1" dirty="0"/>
              <a:t>grua</a:t>
            </a:r>
            <a:r>
              <a:rPr lang="pt-BR" sz="2400" dirty="0"/>
              <a:t>, com movimentos diferentes </a:t>
            </a:r>
            <a:r>
              <a:rPr lang="pt-BR" sz="2400" dirty="0" smtClean="0"/>
              <a:t>combinados)</a:t>
            </a:r>
            <a:endParaRPr lang="pt-BR" sz="2400" dirty="0"/>
          </a:p>
          <a:p>
            <a:pPr lvl="2"/>
            <a:r>
              <a:rPr lang="pt-BR" sz="2400" b="1" dirty="0"/>
              <a:t>Atenção à duração e velocidade</a:t>
            </a:r>
            <a:r>
              <a:rPr lang="pt-BR" sz="2400" dirty="0"/>
              <a:t>, que devem ser lentos para evitar </a:t>
            </a:r>
            <a:r>
              <a:rPr lang="pt-BR" sz="2400" dirty="0" smtClean="0"/>
              <a:t>“</a:t>
            </a:r>
            <a:r>
              <a:rPr lang="pt-BR" sz="2400" dirty="0" err="1" smtClean="0"/>
              <a:t>flicagem</a:t>
            </a:r>
            <a:r>
              <a:rPr lang="pt-BR" sz="2400" dirty="0" smtClean="0"/>
              <a:t>” </a:t>
            </a:r>
            <a:r>
              <a:rPr lang="pt-BR" sz="2400" dirty="0"/>
              <a:t>ou pouca compreensão do que é mostrado.</a:t>
            </a:r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36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MOVIMENTOS DE CÂMERA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67486"/>
            <a:ext cx="10515600" cy="4909477"/>
          </a:xfrm>
        </p:spPr>
        <p:txBody>
          <a:bodyPr>
            <a:normAutofit/>
          </a:bodyPr>
          <a:lstStyle/>
          <a:p>
            <a:pPr lvl="1"/>
            <a:r>
              <a:rPr lang="pt-BR" b="1" dirty="0" smtClean="0"/>
              <a:t>GO PRO </a:t>
            </a:r>
            <a:r>
              <a:rPr lang="pt-BR" dirty="0"/>
              <a:t>dá maior liberdade de angulação e movimentação</a:t>
            </a:r>
            <a:endParaRPr lang="pt-BR" dirty="0"/>
          </a:p>
          <a:p>
            <a:pPr lvl="1"/>
            <a:r>
              <a:rPr lang="pt-BR" b="1" dirty="0" smtClean="0"/>
              <a:t>DRONES</a:t>
            </a:r>
            <a:r>
              <a:rPr lang="pt-BR" dirty="0" smtClean="0"/>
              <a:t>: </a:t>
            </a:r>
            <a:r>
              <a:rPr lang="pt-BR" dirty="0"/>
              <a:t>imagens de ângulos superiores com movimentos inusitados.</a:t>
            </a:r>
            <a:endParaRPr lang="pt-BR" dirty="0"/>
          </a:p>
          <a:p>
            <a:pPr lvl="1"/>
            <a:r>
              <a:rPr lang="pt-BR" b="1" dirty="0" smtClean="0"/>
              <a:t>ROTAÇÃO:</a:t>
            </a:r>
            <a:r>
              <a:rPr lang="pt-BR" dirty="0" smtClean="0"/>
              <a:t> </a:t>
            </a:r>
            <a:r>
              <a:rPr lang="pt-BR" dirty="0"/>
              <a:t>em geral de 360°. É desorientador.</a:t>
            </a:r>
            <a:endParaRPr lang="pt-BR" dirty="0"/>
          </a:p>
          <a:p>
            <a:pPr lvl="1"/>
            <a:r>
              <a:rPr lang="pt-BR" b="1" dirty="0" smtClean="0"/>
              <a:t>ZOOM (movimento da lente)</a:t>
            </a:r>
            <a:r>
              <a:rPr lang="pt-BR" dirty="0" smtClean="0"/>
              <a:t>: é um movimento aparente de aproximação (zoom in) ou de afastamento (zoom out) em relação ao que é filmado, provocado por uma manipulação das lentes da câmara, sem que a câmara em si execute qualquer deslocamento ou rotação.</a:t>
            </a:r>
            <a:endParaRPr lang="pt-BR" dirty="0" smtClean="0"/>
          </a:p>
          <a:p>
            <a:pPr lvl="2"/>
            <a:r>
              <a:rPr lang="pt-BR" sz="2400" dirty="0" smtClean="0"/>
              <a:t>Economizar o zoom: </a:t>
            </a:r>
            <a:r>
              <a:rPr lang="pt-BR" sz="2400" b="1" dirty="0" smtClean="0"/>
              <a:t>usar fora do ar apenas para enquadrar.</a:t>
            </a:r>
            <a:endParaRPr lang="pt-BR" sz="2400" b="1" dirty="0" smtClean="0"/>
          </a:p>
          <a:p>
            <a:pPr lvl="2"/>
            <a:r>
              <a:rPr lang="pt-BR" sz="2400" dirty="0" smtClean="0"/>
              <a:t>Zoom (de lente) - </a:t>
            </a:r>
            <a:r>
              <a:rPr lang="pt-BR" sz="2400" b="1" dirty="0" smtClean="0"/>
              <a:t>evitar os digitais que granulam a imagem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lvl="2"/>
            <a:r>
              <a:rPr lang="pt-BR" sz="2400" dirty="0" smtClean="0"/>
              <a:t>Evitar usar o zoom para aproximar do sujeito; aproximar a câmera, pois balançará menos.</a:t>
            </a:r>
            <a:endParaRPr lang="pt-BR" sz="2400" dirty="0" smtClean="0"/>
          </a:p>
          <a:p>
            <a:pPr marL="685800" lvl="2">
              <a:spcBef>
                <a:spcPts val="1000"/>
              </a:spcBef>
            </a:pPr>
            <a:r>
              <a:rPr lang="pt-BR" sz="2400" b="1" dirty="0" smtClean="0"/>
              <a:t>Limitar os movimentos de lente e câmera; fazer </a:t>
            </a:r>
            <a:r>
              <a:rPr lang="pt-BR" sz="2400" b="1" dirty="0" err="1" smtClean="0"/>
              <a:t>takes</a:t>
            </a:r>
            <a:r>
              <a:rPr lang="pt-BR" sz="2400" b="1" dirty="0" smtClean="0"/>
              <a:t> travados e parados, preferindo o movimento na cena dos objetos e talentos</a:t>
            </a:r>
            <a:r>
              <a:rPr lang="pt-BR" sz="2400" dirty="0" smtClean="0"/>
              <a:t>.</a:t>
            </a:r>
            <a:endParaRPr lang="pt-BR" sz="2400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1604"/>
            <a:ext cx="10515600" cy="679010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             </a:t>
            </a:r>
            <a:r>
              <a:rPr lang="pt-BR" b="1" dirty="0" smtClean="0">
                <a:solidFill>
                  <a:srgbClr val="FF0000"/>
                </a:solidFill>
              </a:rPr>
              <a:t>Ver </a:t>
            </a:r>
            <a:r>
              <a:rPr lang="pt-BR" b="1" dirty="0">
                <a:solidFill>
                  <a:srgbClr val="FF0000"/>
                </a:solidFill>
              </a:rPr>
              <a:t>vídeos no </a:t>
            </a:r>
            <a:r>
              <a:rPr lang="pt-BR" b="1" dirty="0" smtClean="0">
                <a:solidFill>
                  <a:srgbClr val="FF0000"/>
                </a:solidFill>
              </a:rPr>
              <a:t>e-disciplinas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Leitura 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sobre 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Câmera, enquadramentos e movimentos: BONASIO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, Valter. </a:t>
            </a: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Televisão, manual de produção e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direção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. pp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. 249-269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Leitura sobre 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composição de imagem: ARTIS, Anthony.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Silêncio, filmando!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Pp.157-171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932507" y="18256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056269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29055"/>
            <a:ext cx="10515600" cy="4789170"/>
          </a:xfrm>
        </p:spPr>
        <p:txBody>
          <a:bodyPr>
            <a:normAutofit lnSpcReduction="10000"/>
          </a:bodyPr>
          <a:lstStyle/>
          <a:p>
            <a:pPr lvl="1"/>
            <a:r>
              <a:rPr lang="pt-BR" b="1" dirty="0" err="1"/>
              <a:t>Take</a:t>
            </a:r>
            <a:r>
              <a:rPr lang="pt-BR" b="1" dirty="0"/>
              <a:t> = </a:t>
            </a:r>
            <a:r>
              <a:rPr lang="pt-BR" b="1" dirty="0" smtClean="0"/>
              <a:t>tomada = </a:t>
            </a:r>
            <a:r>
              <a:rPr lang="pt-BR" b="1" dirty="0"/>
              <a:t>plano</a:t>
            </a:r>
            <a:r>
              <a:rPr lang="pt-BR" dirty="0"/>
              <a:t>. </a:t>
            </a:r>
            <a:endParaRPr lang="pt-BR" dirty="0" smtClean="0"/>
          </a:p>
          <a:p>
            <a:pPr lvl="1"/>
            <a:r>
              <a:rPr lang="pt-BR" b="1" dirty="0" smtClean="0"/>
              <a:t>Enquadramento delimita a cena, o plano diz o tamanho que ela terá.</a:t>
            </a:r>
            <a:endParaRPr lang="pt-BR" b="1" dirty="0" smtClean="0"/>
          </a:p>
          <a:p>
            <a:pPr lvl="1"/>
            <a:r>
              <a:rPr lang="pt-BR" dirty="0" smtClean="0"/>
              <a:t>Cada </a:t>
            </a:r>
            <a:r>
              <a:rPr lang="pt-BR" dirty="0"/>
              <a:t>vez que a câmera é desligada criamos </a:t>
            </a:r>
            <a:r>
              <a:rPr lang="pt-BR" dirty="0" smtClean="0"/>
              <a:t>um </a:t>
            </a:r>
            <a:r>
              <a:rPr lang="pt-BR" dirty="0" err="1" smtClean="0"/>
              <a:t>take</a:t>
            </a:r>
            <a:r>
              <a:rPr lang="pt-BR" dirty="0" smtClean="0"/>
              <a:t>.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/>
              <a:t>Vários </a:t>
            </a:r>
            <a:r>
              <a:rPr lang="pt-BR" sz="2400" b="1" dirty="0" err="1" smtClean="0"/>
              <a:t>takes</a:t>
            </a:r>
            <a:r>
              <a:rPr lang="pt-BR" sz="2400" b="1" dirty="0" smtClean="0"/>
              <a:t> </a:t>
            </a:r>
            <a:r>
              <a:rPr lang="pt-BR" sz="2400" dirty="0" smtClean="0"/>
              <a:t>ou planos = </a:t>
            </a:r>
            <a:r>
              <a:rPr lang="pt-BR" sz="2400" b="1" dirty="0"/>
              <a:t>sequência</a:t>
            </a:r>
            <a:r>
              <a:rPr lang="pt-BR" sz="2400" dirty="0"/>
              <a:t>.</a:t>
            </a:r>
            <a:endParaRPr lang="pt-BR" sz="2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Os </a:t>
            </a:r>
            <a:r>
              <a:rPr lang="pt-BR" sz="2400" dirty="0"/>
              <a:t>planos não têm duração </a:t>
            </a:r>
            <a:r>
              <a:rPr lang="pt-BR" sz="2400" dirty="0" smtClean="0"/>
              <a:t>fixa, mas 2 segundos é um tempo mínimo para que seja percebido.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Gravar pelo menos 6 segundos de cada plano.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C</a:t>
            </a:r>
            <a:r>
              <a:rPr lang="pt-BR" sz="2600" dirty="0" smtClean="0"/>
              <a:t>alcular 2” antes e 2” depois da ação como garantia.</a:t>
            </a:r>
            <a:endParaRPr lang="pt-BR" sz="2600" dirty="0"/>
          </a:p>
          <a:p>
            <a:pPr lvl="1"/>
            <a:r>
              <a:rPr lang="pt-BR" b="1" dirty="0" smtClean="0"/>
              <a:t>A articulação de </a:t>
            </a:r>
            <a:r>
              <a:rPr lang="pt-BR" b="1" dirty="0"/>
              <a:t>planos, diferentes composições e </a:t>
            </a:r>
            <a:r>
              <a:rPr lang="pt-BR" b="1" dirty="0" smtClean="0"/>
              <a:t>movimento é o </a:t>
            </a:r>
            <a:r>
              <a:rPr lang="pt-BR" b="1" dirty="0"/>
              <a:t>que gera interesse no espectador.		</a:t>
            </a:r>
            <a:endParaRPr lang="pt-BR" dirty="0"/>
          </a:p>
          <a:p>
            <a:pPr lvl="1"/>
            <a:r>
              <a:rPr lang="pt-BR" b="1" dirty="0" smtClean="0"/>
              <a:t>A </a:t>
            </a:r>
            <a:r>
              <a:rPr lang="pt-BR" b="1" dirty="0"/>
              <a:t>c</a:t>
            </a:r>
            <a:r>
              <a:rPr lang="pt-BR" b="1" dirty="0" smtClean="0"/>
              <a:t>âmera não deve ser apenas uma extensão dos olhos do cinegrafista, mas se deslocar fragmentar o tempo e o espaço, para criar a ilusão de continuidade na edição</a:t>
            </a:r>
            <a:r>
              <a:rPr lang="pt-BR" dirty="0" smtClean="0"/>
              <a:t>.</a:t>
            </a:r>
            <a:r>
              <a:rPr lang="pt-BR" dirty="0"/>
              <a:t>			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860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41425"/>
            <a:ext cx="10515600" cy="5040842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pt-BR" sz="2800" b="1" dirty="0" smtClean="0"/>
              <a:t>Tipos de Planos quanto à distância entre a câmera e o objeto</a:t>
            </a:r>
            <a:r>
              <a:rPr lang="pt-BR" b="1" dirty="0" smtClean="0"/>
              <a:t>:</a:t>
            </a:r>
            <a:endParaRPr lang="pt-BR" b="1" dirty="0" smtClean="0"/>
          </a:p>
          <a:p>
            <a:pPr marL="457200" lvl="1" indent="0">
              <a:buNone/>
            </a:pPr>
            <a:endParaRPr lang="pt-BR" b="1" dirty="0" smtClean="0"/>
          </a:p>
          <a:p>
            <a:pPr marL="914400" lvl="1" indent="-457200">
              <a:buAutoNum type="alphaLcParenR"/>
            </a:pPr>
            <a:r>
              <a:rPr lang="pt-BR" b="1" dirty="0" smtClean="0"/>
              <a:t>Plano geral, de estabelecimento</a:t>
            </a:r>
            <a:r>
              <a:rPr lang="pt-BR" dirty="0" smtClean="0"/>
              <a:t>: mostra uma paisagem ou um cenário completo. </a:t>
            </a:r>
            <a:r>
              <a:rPr lang="pt-BR" b="1" dirty="0" smtClean="0"/>
              <a:t>Importante no jornalismo para situar o telespectador</a:t>
            </a:r>
            <a:r>
              <a:rPr lang="pt-BR" dirty="0" smtClean="0"/>
              <a:t>.</a:t>
            </a:r>
            <a:endParaRPr lang="pt-BR" sz="1600" dirty="0"/>
          </a:p>
          <a:p>
            <a:pPr marL="914400" lvl="1" indent="-457200">
              <a:buAutoNum type="alphaLcParenR"/>
            </a:pPr>
            <a:r>
              <a:rPr lang="pt-BR" b="1" dirty="0" smtClean="0"/>
              <a:t>Plano de conjunto</a:t>
            </a:r>
            <a:r>
              <a:rPr lang="pt-BR" dirty="0" smtClean="0"/>
              <a:t>: mostra um grupo de personagens.</a:t>
            </a:r>
            <a:endParaRPr lang="pt-BR" sz="1600" dirty="0"/>
          </a:p>
          <a:p>
            <a:pPr marL="914400" lvl="1" indent="-457200">
              <a:buAutoNum type="alphaLcParenR"/>
            </a:pPr>
            <a:r>
              <a:rPr lang="pt-BR" b="1" dirty="0" smtClean="0"/>
              <a:t>Plano médio</a:t>
            </a:r>
            <a:r>
              <a:rPr lang="pt-BR" dirty="0" smtClean="0"/>
              <a:t>: mostra um trecho de um ambiente, em geral com pelo menos um personagem em quadro. </a:t>
            </a:r>
            <a:r>
              <a:rPr lang="pt-BR" b="1" dirty="0" smtClean="0"/>
              <a:t>O Plano dos entrevistados nos telejornais</a:t>
            </a:r>
            <a:r>
              <a:rPr lang="pt-BR" dirty="0" smtClean="0"/>
              <a:t>.</a:t>
            </a:r>
            <a:endParaRPr lang="pt-BR" dirty="0"/>
          </a:p>
          <a:p>
            <a:pPr marL="914400" lvl="1" indent="-457200">
              <a:buAutoNum type="alphaLcParenR"/>
            </a:pPr>
            <a:r>
              <a:rPr lang="pt-BR" b="1" dirty="0" smtClean="0"/>
              <a:t>Plano americano</a:t>
            </a:r>
            <a:r>
              <a:rPr lang="pt-BR" dirty="0" smtClean="0"/>
              <a:t>: mostra um único personagem enquadrado não de corpo inteiro (da cabeça até a cintura, ou até o joelho).</a:t>
            </a:r>
            <a:endParaRPr lang="pt-BR" dirty="0"/>
          </a:p>
          <a:p>
            <a:pPr marL="914400" lvl="1" indent="-457200">
              <a:buAutoNum type="alphaLcParenR"/>
            </a:pPr>
            <a:r>
              <a:rPr lang="pt-BR" b="1" dirty="0" smtClean="0"/>
              <a:t>Primeiro plano ou Close </a:t>
            </a:r>
            <a:r>
              <a:rPr lang="pt-BR" b="1" dirty="0" err="1" smtClean="0"/>
              <a:t>Up</a:t>
            </a:r>
            <a:r>
              <a:rPr lang="pt-BR" dirty="0" smtClean="0"/>
              <a:t>: mostra um único personagem em enquadramento cabeça e ombros </a:t>
            </a:r>
            <a:endParaRPr lang="pt-BR" dirty="0" smtClean="0"/>
          </a:p>
          <a:p>
            <a:pPr marL="914400" lvl="1" indent="-457200">
              <a:buAutoNum type="alphaLcParenR"/>
            </a:pPr>
            <a:r>
              <a:rPr lang="pt-BR" b="1" dirty="0" smtClean="0"/>
              <a:t>Plano próximo</a:t>
            </a:r>
            <a:r>
              <a:rPr lang="pt-BR" dirty="0" smtClean="0"/>
              <a:t> ou </a:t>
            </a:r>
            <a:r>
              <a:rPr lang="pt-BR" b="1" dirty="0" smtClean="0"/>
              <a:t>big close</a:t>
            </a:r>
            <a:r>
              <a:rPr lang="pt-BR" dirty="0" smtClean="0"/>
              <a:t>: mostra o rosto de um personagem.</a:t>
            </a:r>
            <a:endParaRPr lang="pt-BR" sz="1600" dirty="0"/>
          </a:p>
          <a:p>
            <a:pPr marL="914400" lvl="1" indent="-457200">
              <a:buAutoNum type="alphaLcParenR"/>
            </a:pPr>
            <a:r>
              <a:rPr lang="pt-BR" b="1" dirty="0" smtClean="0"/>
              <a:t>Detalhe</a:t>
            </a:r>
            <a:r>
              <a:rPr lang="pt-BR" dirty="0" smtClean="0"/>
              <a:t>: mostra uma parte do corpo de um personagem ou apenas um objeto, pode ser em macro.</a:t>
            </a:r>
            <a:endParaRPr lang="pt-BR" sz="1600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655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TELEPROMPTER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The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Videomaker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guide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vídeo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81" y="765233"/>
            <a:ext cx="4559931" cy="541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860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596" y="1498070"/>
            <a:ext cx="10515600" cy="504084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2800" b="1" dirty="0" smtClean="0"/>
              <a:t>Tipos de Planos quanto à distância entre a câmera e o objeto</a:t>
            </a:r>
            <a:r>
              <a:rPr lang="pt-BR" b="1" dirty="0" smtClean="0"/>
              <a:t>:</a:t>
            </a:r>
            <a:endParaRPr lang="pt-BR" b="1" dirty="0" smtClean="0"/>
          </a:p>
          <a:p>
            <a:pPr marL="457200" lvl="1" indent="0">
              <a:buNone/>
            </a:pPr>
            <a:endParaRPr lang="pt-BR" b="1" dirty="0"/>
          </a:p>
          <a:p>
            <a:pPr marL="457200" lvl="1" indent="0">
              <a:buNone/>
            </a:pPr>
            <a:endParaRPr lang="pt-BR" b="1" dirty="0" smtClean="0"/>
          </a:p>
          <a:p>
            <a:pPr marL="457200" lvl="1" indent="0">
              <a:buNone/>
            </a:pPr>
            <a:endParaRPr lang="pt-BR" b="1" dirty="0" smtClean="0"/>
          </a:p>
          <a:p>
            <a:pPr marL="457200" lvl="1" indent="0">
              <a:buNone/>
            </a:pPr>
            <a:endParaRPr lang="pt-BR" b="1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1032" name="Picture 8" descr="tipos de planos en el c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5" y="2249486"/>
            <a:ext cx="7322903" cy="403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704498" y="3014804"/>
            <a:ext cx="350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Fonte: https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://historiadelcine.es/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89" y="3899413"/>
            <a:ext cx="2853916" cy="194166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857541" y="5885541"/>
            <a:ext cx="220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Detalhe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8230"/>
            <a:ext cx="10515600" cy="1013988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22218"/>
            <a:ext cx="10515600" cy="5499257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pt-BR" sz="3100" b="1" dirty="0"/>
              <a:t>Tipos de planos quanto à </a:t>
            </a:r>
            <a:r>
              <a:rPr lang="pt-BR" sz="3100" b="1" dirty="0" smtClean="0"/>
              <a:t>duração:</a:t>
            </a:r>
            <a:endParaRPr lang="pt-BR" sz="3100" b="1" dirty="0" smtClean="0"/>
          </a:p>
          <a:p>
            <a:pPr marL="457200" lvl="1" indent="0">
              <a:buNone/>
            </a:pPr>
            <a:endParaRPr lang="pt-BR" sz="3100" dirty="0"/>
          </a:p>
          <a:p>
            <a:pPr marL="1428750" lvl="2" indent="-514350">
              <a:buFont typeface="+mj-lt"/>
              <a:buAutoNum type="alphaLcParenR"/>
            </a:pPr>
            <a:r>
              <a:rPr lang="pt-BR" sz="3100" b="1" dirty="0"/>
              <a:t>Plano relâmpago</a:t>
            </a:r>
            <a:r>
              <a:rPr lang="pt-BR" sz="3100" dirty="0"/>
              <a:t>: dura menos de um segundo, correspondendo quase a um piscar de olhos</a:t>
            </a:r>
            <a:r>
              <a:rPr lang="pt-BR" sz="3100" dirty="0" smtClean="0"/>
              <a:t>.</a:t>
            </a:r>
            <a:endParaRPr lang="pt-BR" sz="3100" dirty="0" smtClean="0"/>
          </a:p>
          <a:p>
            <a:pPr marL="1428750" lvl="2" indent="-514350">
              <a:buFont typeface="+mj-lt"/>
              <a:buAutoNum type="alphaLcParenR"/>
            </a:pPr>
            <a:endParaRPr lang="pt-BR" sz="3100" dirty="0"/>
          </a:p>
          <a:p>
            <a:pPr marL="1428750" lvl="2" indent="-514350">
              <a:buFont typeface="+mj-lt"/>
              <a:buAutoNum type="alphaLcParenR"/>
            </a:pPr>
            <a:r>
              <a:rPr lang="pt-BR" sz="3100" b="1" dirty="0" smtClean="0"/>
              <a:t>Plano sequência</a:t>
            </a:r>
            <a:r>
              <a:rPr lang="pt-BR" sz="3100" dirty="0" smtClean="0"/>
              <a:t>: é um plano longo, com duração variada.</a:t>
            </a:r>
            <a:endParaRPr lang="pt-BR" sz="3100" dirty="0" smtClean="0"/>
          </a:p>
          <a:p>
            <a:pPr marL="914400" lvl="2" indent="0">
              <a:buNone/>
            </a:pPr>
            <a:endParaRPr lang="pt-BR" sz="3100" dirty="0"/>
          </a:p>
          <a:p>
            <a:pPr marL="914400" lvl="2" indent="0">
              <a:buNone/>
            </a:pPr>
            <a:r>
              <a:rPr lang="pt-BR" sz="3100" b="1" dirty="0" smtClean="0"/>
              <a:t>c)    </a:t>
            </a:r>
            <a:r>
              <a:rPr lang="pt-BR" sz="3100" dirty="0" smtClean="0"/>
              <a:t>Entre </a:t>
            </a:r>
            <a:r>
              <a:rPr lang="pt-BR" sz="3100" dirty="0"/>
              <a:t>esses dois extremos, pode haver planos mais curtos (com duração de uns poucos segundos) ou mais longos (durando um ou vários minutos). </a:t>
            </a:r>
            <a:endParaRPr lang="pt-BR" sz="3100" dirty="0" smtClean="0"/>
          </a:p>
          <a:p>
            <a:pPr marL="1428750" lvl="2" indent="-514350">
              <a:buFont typeface="+mj-lt"/>
              <a:buAutoNum type="alphaLcParenR"/>
            </a:pPr>
            <a:endParaRPr lang="pt-BR" sz="3100" dirty="0" smtClean="0"/>
          </a:p>
          <a:p>
            <a:pPr lvl="3"/>
            <a:r>
              <a:rPr lang="pt-BR" sz="3100" b="1" dirty="0" smtClean="0"/>
              <a:t>A </a:t>
            </a:r>
            <a:r>
              <a:rPr lang="pt-BR" sz="3100" b="1" dirty="0"/>
              <a:t>percepção de um plano como curto ou longo depende não apenas de sua duração, mas também do que acontece no decorrer do plano.</a:t>
            </a:r>
            <a:r>
              <a:rPr lang="pt-BR" sz="3100" dirty="0"/>
              <a:t>	</a:t>
            </a:r>
            <a:endParaRPr lang="pt-BR" sz="3100" dirty="0"/>
          </a:p>
          <a:p>
            <a:pPr marL="914400" lvl="2" indent="0">
              <a:buNone/>
            </a:pPr>
            <a:r>
              <a:rPr lang="pt-BR" sz="3100" dirty="0"/>
              <a:t>						</a:t>
            </a:r>
            <a:endParaRPr lang="pt-BR" sz="3100" dirty="0"/>
          </a:p>
          <a:p>
            <a:pPr lvl="1"/>
            <a:endParaRPr lang="pt-BR" sz="2600" dirty="0"/>
          </a:p>
          <a:p>
            <a:pPr marL="0" indent="0">
              <a:buNone/>
            </a:pPr>
            <a:r>
              <a:rPr lang="pt-BR" dirty="0"/>
              <a:t>	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54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76890"/>
            <a:ext cx="10515600" cy="492230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b="1" dirty="0" smtClean="0"/>
              <a:t>Tipos de planos quanto ao ângulo vertical:</a:t>
            </a:r>
            <a:endParaRPr lang="pt-BR" b="1" dirty="0" smtClean="0"/>
          </a:p>
          <a:p>
            <a:pPr marL="457200" lvl="1" indent="0">
              <a:buNone/>
            </a:pPr>
            <a:endParaRPr lang="pt-BR" sz="1800" dirty="0" smtClean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 err="1" smtClean="0"/>
              <a:t>Plongê</a:t>
            </a:r>
            <a:r>
              <a:rPr lang="pt-BR" sz="2400" dirty="0" smtClean="0"/>
              <a:t> (do francês </a:t>
            </a:r>
            <a:r>
              <a:rPr lang="pt-BR" sz="2400" i="1" dirty="0" err="1" smtClean="0"/>
              <a:t>plongée</a:t>
            </a:r>
            <a:r>
              <a:rPr lang="pt-BR" sz="2400" dirty="0" smtClean="0"/>
              <a:t>, "mergulhado"): a câmara está posicionada acima do objeto, que é visto, portanto, em ângulo superior. No exemplo mais simples, filma-se um personagem colocando-se a câmara acima do nível de seus olhos.</a:t>
            </a:r>
            <a:endParaRPr lang="pt-BR" sz="2400" dirty="0" smtClean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 err="1" smtClean="0"/>
              <a:t>Contra-plongê</a:t>
            </a:r>
            <a:r>
              <a:rPr lang="pt-BR" sz="2400" dirty="0" smtClean="0"/>
              <a:t>: a câmara colocada abaixo do objeto faz com que o espectador veja a cena de baixo para cima (por exemplo, abaixo do nível do olhar do personagem).</a:t>
            </a:r>
            <a:endParaRPr lang="pt-BR" sz="2400" dirty="0" smtClean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 smtClean="0"/>
              <a:t>Zenital </a:t>
            </a:r>
            <a:r>
              <a:rPr lang="pt-BR" sz="2400" dirty="0" smtClean="0"/>
              <a:t>(ou </a:t>
            </a:r>
            <a:r>
              <a:rPr lang="pt-BR" sz="2400" dirty="0" err="1" smtClean="0"/>
              <a:t>plongê</a:t>
            </a:r>
            <a:r>
              <a:rPr lang="pt-BR" sz="2400" dirty="0" smtClean="0"/>
              <a:t> absoluto): a câmara é colocada no alto do cenário, apontando diretamente para baixo. Muito utilizado com </a:t>
            </a:r>
            <a:r>
              <a:rPr lang="pt-BR" sz="2400" b="1" dirty="0" err="1" smtClean="0"/>
              <a:t>drones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 err="1" smtClean="0"/>
              <a:t>Contra-zenital</a:t>
            </a:r>
            <a:r>
              <a:rPr lang="pt-BR" sz="2400" dirty="0" smtClean="0"/>
              <a:t> (</a:t>
            </a:r>
            <a:r>
              <a:rPr lang="pt-BR" sz="2400" dirty="0" err="1" smtClean="0"/>
              <a:t>contra-plongê</a:t>
            </a:r>
            <a:r>
              <a:rPr lang="pt-BR" sz="2400" dirty="0" smtClean="0"/>
              <a:t> absoluto): a câmara aponta diretamente para cima. Muito utilizado com </a:t>
            </a:r>
            <a:r>
              <a:rPr lang="pt-BR" sz="2400" b="1" dirty="0" smtClean="0"/>
              <a:t>Câmeras Go Pro.</a:t>
            </a:r>
            <a:r>
              <a:rPr lang="pt-BR" b="1" dirty="0" smtClean="0"/>
              <a:t>					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2780"/>
            <a:ext cx="10515600" cy="965734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ÂNGULO VERTICAL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6748" y="2281474"/>
            <a:ext cx="4059746" cy="2565066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37999" y="1330861"/>
            <a:ext cx="11594467" cy="502549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8000" b="1" dirty="0" smtClean="0"/>
              <a:t>É o mais comum, pois é a representação do posicionamento da câmera como simples extensão dos olhos do cinegrafista.</a:t>
            </a:r>
            <a:endParaRPr lang="pt-BR" sz="8000" b="1" dirty="0" smtClean="0"/>
          </a:p>
          <a:p>
            <a:pPr marL="0" indent="0">
              <a:buNone/>
            </a:pPr>
            <a:endParaRPr lang="pt-BR" sz="8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8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   	</a:t>
            </a: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		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9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9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: KINDEM, </a:t>
            </a:r>
            <a:r>
              <a:rPr lang="pt-BR" sz="6400" dirty="0" err="1">
                <a:solidFill>
                  <a:schemeClr val="accent6">
                    <a:lumMod val="75000"/>
                  </a:schemeClr>
                </a:solidFill>
              </a:rPr>
              <a:t>Gorham</a:t>
            </a: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64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 MISBURGER, </a:t>
            </a:r>
            <a:endParaRPr lang="pt-BR" sz="6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Robert. </a:t>
            </a:r>
            <a:r>
              <a:rPr lang="pt-BR" sz="6400" dirty="0" err="1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6400" dirty="0" err="1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 media </a:t>
            </a:r>
            <a:r>
              <a:rPr lang="pt-BR" sz="6400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6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29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         		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 Fonte: 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BONASIO</a:t>
            </a: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, Valter. Televisão, </a:t>
            </a:r>
            <a:endParaRPr lang="pt-BR" sz="6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				manual </a:t>
            </a: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produção e direção</a:t>
            </a:r>
            <a:endParaRPr lang="pt-BR" sz="6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11" y="2678494"/>
            <a:ext cx="3266417" cy="299206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590331" y="3244334"/>
            <a:ext cx="611802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 smtClean="0"/>
          </a:p>
          <a:p>
            <a:r>
              <a:rPr lang="pt-BR" dirty="0" smtClean="0"/>
              <a:t>   </a:t>
            </a:r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			</a:t>
            </a:r>
            <a:r>
              <a:rPr lang="pt-BR" sz="1600" dirty="0" smtClean="0">
                <a:solidFill>
                  <a:schemeClr val="accent6"/>
                </a:solidFill>
              </a:rPr>
              <a:t>             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www.cybercollege.com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9" y="1960055"/>
            <a:ext cx="3801293" cy="3003123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ÂNGULO VERTICAL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                       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ARTIS, Anthony.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Shut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Shoot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43" y="200331"/>
            <a:ext cx="4674893" cy="6066326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69333"/>
            <a:ext cx="10515600" cy="1270169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58020"/>
            <a:ext cx="10515600" cy="48189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b="1" dirty="0"/>
              <a:t>Tipos de planos quanto ao ângulo </a:t>
            </a:r>
            <a:r>
              <a:rPr lang="pt-BR" b="1" dirty="0" smtClean="0"/>
              <a:t>horizontal:</a:t>
            </a:r>
            <a:endParaRPr lang="pt-BR" b="1" dirty="0" smtClean="0"/>
          </a:p>
          <a:p>
            <a:pPr marL="457200" lvl="1" indent="0">
              <a:buNone/>
            </a:pPr>
            <a:endParaRPr lang="pt-BR" sz="1800" dirty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/>
              <a:t>Frontal</a:t>
            </a:r>
            <a:r>
              <a:rPr lang="pt-BR" sz="2400" dirty="0"/>
              <a:t>: é o plano em que a câmara filma o personagem ou objeto de frente.</a:t>
            </a:r>
            <a:endParaRPr lang="pt-BR" sz="2400" dirty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/>
              <a:t>Lateral</a:t>
            </a:r>
            <a:r>
              <a:rPr lang="pt-BR" sz="2400" dirty="0"/>
              <a:t> (ou de perfil): o personagem é visto de lado.</a:t>
            </a:r>
            <a:endParaRPr lang="pt-BR" sz="2400" dirty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/>
              <a:t>Traseiro</a:t>
            </a:r>
            <a:r>
              <a:rPr lang="pt-BR" sz="2400" dirty="0"/>
              <a:t>: o personagem é visto por trás.</a:t>
            </a:r>
            <a:endParaRPr lang="pt-BR" sz="2400" dirty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/>
              <a:t>Plano de 3/4</a:t>
            </a:r>
            <a:r>
              <a:rPr lang="pt-BR" sz="2400" dirty="0"/>
              <a:t>: ângulo intermediário entre o frontal e o lateral (assim chamado porque mostra aproximadamente 3/4 do rosto do personagem). </a:t>
            </a:r>
            <a:r>
              <a:rPr lang="pt-BR" sz="2400" b="1" dirty="0"/>
              <a:t>Usado para o plano e contra plano</a:t>
            </a:r>
            <a:r>
              <a:rPr lang="pt-BR" sz="2400" dirty="0"/>
              <a:t> em entrevistas.</a:t>
            </a:r>
            <a:endParaRPr lang="pt-BR" sz="2400" dirty="0"/>
          </a:p>
          <a:p>
            <a:pPr marL="1371600" lvl="2" indent="-457200">
              <a:buFont typeface="+mj-lt"/>
              <a:buAutoNum type="alphaLcParenR"/>
            </a:pPr>
            <a:r>
              <a:rPr lang="pt-BR" sz="2400" b="1" dirty="0"/>
              <a:t>Plano de 1/4</a:t>
            </a:r>
            <a:r>
              <a:rPr lang="pt-BR" sz="2400" dirty="0"/>
              <a:t>: ângulo intermediário entre o lateral e o </a:t>
            </a:r>
            <a:r>
              <a:rPr lang="pt-BR" sz="2400" dirty="0" smtClean="0"/>
              <a:t>traseiro.</a:t>
            </a:r>
            <a:endParaRPr lang="pt-BR" sz="2400" dirty="0" smtClean="0"/>
          </a:p>
          <a:p>
            <a:pPr marL="914400" lvl="2" indent="0">
              <a:buNone/>
            </a:pPr>
            <a:endParaRPr lang="pt-BR" sz="2400" dirty="0" smtClean="0"/>
          </a:p>
          <a:p>
            <a:pPr marL="1371600" lvl="2" indent="-457200">
              <a:buFont typeface="+mj-lt"/>
              <a:buAutoNum type="alphaLcParenR"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20442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3657600" lvl="8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0" lvl="8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3657600" lvl="8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0" lvl="8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3657600" lvl="8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657600" lvl="8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3" y="1754220"/>
            <a:ext cx="4539466" cy="345152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46934" y="3194827"/>
            <a:ext cx="113265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		 </a:t>
            </a:r>
            <a:endParaRPr lang="pt-BR" dirty="0" smtClean="0"/>
          </a:p>
          <a:p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BONASIO, Valter.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Televisão, 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manual 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de produção e direção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65" y="1401405"/>
            <a:ext cx="5233751" cy="387558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047999" y="2998113"/>
            <a:ext cx="90564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KINDEM,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Gorham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MISBURGER,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Robert.t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8"/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media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66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48554"/>
            <a:ext cx="10515600" cy="4728409"/>
          </a:xfrm>
        </p:spPr>
        <p:txBody>
          <a:bodyPr>
            <a:normAutofit lnSpcReduction="10000"/>
          </a:bodyPr>
          <a:lstStyle/>
          <a:p>
            <a:pPr lvl="1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Olhos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do entrevistado no terço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superior da tela.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Evitar enquadrar o sujeito centralizado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tipo 3x4. No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widescreen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fica pior.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Deslocar o sujeito: não usar centralizado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sempre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Posicionar o sujeito obliquamente, evitando o chapado 3x4, de meio perfil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Regra dos terços e outras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: triângulo, jogo da velha, linhas perspectivas, curvas.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Atenção para o teto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: não cortar ou não deixar demais.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Evitar closes iniciais em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entrevistas,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que fazem com que o GC fique sobre a boca do sujeito.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Respeito ao ar direcional: espaço à frente do olhar do sujeito.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Contraplano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Usar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das reações do repórter.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pt-BR" sz="240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66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48554"/>
            <a:ext cx="10515600" cy="4728409"/>
          </a:xfrm>
        </p:spPr>
        <p:txBody>
          <a:bodyPr>
            <a:normAutofit lnSpcReduction="10000"/>
          </a:bodyPr>
          <a:lstStyle/>
          <a:p>
            <a:r>
              <a:rPr lang="pt-BR" sz="2400" dirty="0" smtClean="0"/>
              <a:t>16x9 </a:t>
            </a:r>
            <a:r>
              <a:rPr lang="pt-BR" sz="2400" dirty="0"/>
              <a:t>(ou 4x3) –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considerar </a:t>
            </a:r>
            <a:r>
              <a:rPr lang="pt-BR" sz="2400" dirty="0"/>
              <a:t>a </a:t>
            </a:r>
            <a:r>
              <a:rPr lang="pt-BR" sz="2400" b="1" dirty="0"/>
              <a:t>margem de </a:t>
            </a:r>
            <a:r>
              <a:rPr lang="pt-BR" sz="2400" b="1" dirty="0" smtClean="0"/>
              <a:t>segurança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/>
              <a:t>d</a:t>
            </a:r>
            <a:r>
              <a:rPr lang="pt-BR" sz="2400" b="1" dirty="0" smtClean="0"/>
              <a:t>e cerca de 30%.</a:t>
            </a:r>
            <a:endParaRPr lang="pt-BR" sz="2400" b="1" dirty="0" smtClean="0"/>
          </a:p>
          <a:p>
            <a:pPr lvl="2"/>
            <a:endParaRPr lang="pt-BR" sz="2400" b="1" dirty="0"/>
          </a:p>
          <a:p>
            <a:pPr lvl="2"/>
            <a:endParaRPr lang="pt-BR" sz="2400" b="1" dirty="0" smtClean="0"/>
          </a:p>
          <a:p>
            <a:pPr lvl="2"/>
            <a:endParaRPr lang="pt-BR" sz="2400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KINDEM,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Gorham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MISBURGER,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Robert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media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240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39" y="1021196"/>
            <a:ext cx="5513561" cy="5433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521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94646"/>
            <a:ext cx="10515600" cy="4438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/>
              <a:t>PLANO E CONTRAPLANO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ZETTL, Herbert. Manual de produção de televisão.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5596"/>
            <a:ext cx="9727194" cy="429075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024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LEITURAS ADICIONAIS</a:t>
            </a:r>
            <a:endParaRPr lang="zh-CN" altLang="pt-BR" sz="3200" b="0" i="0" u="none" strike="noStrike" baseline="0" dirty="0" smtClean="0">
              <a:solidFill>
                <a:srgbClr val="0070C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Reportagem e Entrevista: PRADO, Flávio.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Ponto Eletrônico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. pp.27-45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sobre Estrutura do Telejornal: VILLELA, Regina -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Profissão Jornalista de TV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. pp. 24-44.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Entrevistas: VILLELA, Regina -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Profissão Jornalista de TV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. pp. 115-132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dicas para a elaboração de reportagem: BARBEIRO, Heródoto e LIMA, Paulo R.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Manual de Telejornalismo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 – reportagem, pp.67-72</a:t>
            </a: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passagens em externa e entrevistas: YORKE, </a:t>
            </a:r>
            <a:r>
              <a:rPr lang="pt-BR" sz="2000" dirty="0" err="1" smtClean="0">
                <a:solidFill>
                  <a:schemeClr val="accent6">
                    <a:lumMod val="75000"/>
                  </a:schemeClr>
                </a:solidFill>
              </a:rPr>
              <a:t>Ivor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Telejornalismo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 pp.135 a 162.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fontes de notícias: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YORKE, </a:t>
            </a:r>
            <a:r>
              <a:rPr lang="pt-BR" sz="2000" dirty="0" err="1">
                <a:solidFill>
                  <a:schemeClr val="accent6">
                    <a:lumMod val="75000"/>
                  </a:schemeClr>
                </a:solidFill>
              </a:rPr>
              <a:t>Ivor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Telejornalismo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. pp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 22-32.</a:t>
            </a:r>
            <a:endParaRPr lang="pt-BR" sz="2000" b="1" dirty="0">
              <a:solidFill>
                <a:srgbClr val="FF0000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gêneros e formatos no telejornalismo: REZENDE, Guilherme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J.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Telejornalismo no Brasil, um perfil editorial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pp.144-159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Reportagem Investigativa, o ponto de vista do jornalista realizador: CARVALHO, Alexandre e outros.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Reportagem na TV– como fazer, como produzir, como editar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– pp. 78-86.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28600" lvl="1">
              <a:spcBef>
                <a:spcPts val="1000"/>
              </a:spcBef>
            </a:pPr>
            <a:endParaRPr lang="pt-BR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598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ENQUADRAMENTO/CORREÇÃO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81114"/>
            <a:ext cx="10515600" cy="489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Fonte: ZETTL, Herbert. Manual de produção de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televisão.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6" y="1756371"/>
            <a:ext cx="10487887" cy="4599979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2663" cy="75750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 – Regra dos Terços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ARTIS, Anthony. Silêncio, Filmando!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02017"/>
            <a:ext cx="9989744" cy="4392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3198" cy="132556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 – Regra dos Terços</a:t>
            </a:r>
            <a:endParaRPr lang="pt-BR" sz="32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1028" name="Picture 4" descr="bagpip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46" y="1368552"/>
            <a:ext cx="3805986" cy="251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ule of thi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19" y="2474715"/>
            <a:ext cx="4499751" cy="30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27263" y="5757519"/>
            <a:ext cx="2697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www.cybercollege.com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041" y="4079224"/>
            <a:ext cx="3460292" cy="227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50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02875"/>
            <a:ext cx="10515600" cy="4674088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POSIÇÃO DOS OLHOS – Terço superior da tela</a:t>
            </a:r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8122" y="-1509957"/>
            <a:ext cx="3510937" cy="1094485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375941" y="5807631"/>
            <a:ext cx="4320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Fonte: BURROWS/WOOD –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Television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93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95058"/>
            <a:ext cx="10515600" cy="51612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9600" b="1" dirty="0" smtClean="0"/>
              <a:t>AR DIRECIONAL (NOSE ROOM ou LOOK ROOM)</a:t>
            </a:r>
            <a:endParaRPr lang="pt-BR" sz="9600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Fonte: The </a:t>
            </a:r>
            <a:r>
              <a:rPr lang="pt-BR" sz="6400" dirty="0" err="1" smtClean="0">
                <a:solidFill>
                  <a:schemeClr val="accent6">
                    <a:lumMod val="75000"/>
                  </a:schemeClr>
                </a:solidFill>
              </a:rPr>
              <a:t>Videomaker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6400" dirty="0" err="1" smtClean="0">
                <a:solidFill>
                  <a:schemeClr val="accent6">
                    <a:lumMod val="75000"/>
                  </a:schemeClr>
                </a:solidFill>
              </a:rPr>
              <a:t>guide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6400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 vídeo </a:t>
            </a:r>
            <a:r>
              <a:rPr lang="pt-BR" sz="6400" dirty="0" err="1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6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b="1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accent6"/>
                </a:solidFill>
              </a:rPr>
              <a:t>	</a:t>
            </a:r>
            <a:r>
              <a:rPr lang="pt-BR" sz="2000" dirty="0" smtClean="0">
                <a:solidFill>
                  <a:schemeClr val="accent6"/>
                </a:solidFill>
              </a:rPr>
              <a:t>	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34" y="1753387"/>
            <a:ext cx="8833164" cy="390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87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sz="3400" b="1" dirty="0" smtClean="0"/>
              <a:t>AR DIRECIONAL</a:t>
            </a:r>
            <a:endParaRPr lang="pt-BR" sz="3400" b="1" dirty="0" smtClean="0"/>
          </a:p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/>
                </a:solidFill>
              </a:rPr>
              <a:t>					            </a:t>
            </a: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pt-BR" sz="23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2300" dirty="0">
                <a:solidFill>
                  <a:schemeClr val="accent6">
                    <a:lumMod val="75000"/>
                  </a:schemeClr>
                </a:solidFill>
              </a:rPr>
              <a:t>: www.cybercollege.com</a:t>
            </a:r>
            <a:endParaRPr lang="pt-BR" sz="23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accent6"/>
                </a:solidFill>
              </a:rPr>
              <a:t>	</a:t>
            </a:r>
            <a:r>
              <a:rPr lang="pt-BR" sz="2000" dirty="0" smtClean="0">
                <a:solidFill>
                  <a:schemeClr val="accent6"/>
                </a:solidFill>
              </a:rPr>
              <a:t>					</a:t>
            </a:r>
            <a:r>
              <a:rPr lang="pt-BR" sz="2300" dirty="0" smtClean="0">
                <a:solidFill>
                  <a:schemeClr val="accent6">
                    <a:lumMod val="75000"/>
                  </a:schemeClr>
                </a:solidFill>
              </a:rPr>
              <a:t>Fonte: BURROWS/WOOD – </a:t>
            </a:r>
            <a:r>
              <a:rPr lang="pt-BR" sz="2300" dirty="0" err="1" smtClean="0">
                <a:solidFill>
                  <a:schemeClr val="accent6">
                    <a:lumMod val="75000"/>
                  </a:schemeClr>
                </a:solidFill>
              </a:rPr>
              <a:t>Television</a:t>
            </a:r>
            <a:r>
              <a:rPr lang="pt-BR" sz="23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300" dirty="0" err="1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23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" t="-386" r="325" b="386"/>
          <a:stretch>
            <a:fillRect/>
          </a:stretch>
        </p:blipFill>
        <p:spPr>
          <a:xfrm>
            <a:off x="6220485" y="1365391"/>
            <a:ext cx="4979405" cy="4283971"/>
          </a:xfrm>
          <a:prstGeom prst="rect">
            <a:avLst/>
          </a:prstGeom>
        </p:spPr>
      </p:pic>
      <p:pic>
        <p:nvPicPr>
          <p:cNvPr id="7" name="Picture 6" descr="looking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08" y="2372517"/>
            <a:ext cx="3640197" cy="256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93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AR DIRECIONAL</a:t>
            </a:r>
            <a:endParaRPr lang="pt-BR" b="1" dirty="0" smtClean="0"/>
          </a:p>
          <a:p>
            <a:pPr marL="0" indent="0">
              <a:buNone/>
            </a:pPr>
            <a:endParaRPr lang="pt-BR" b="1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accent6"/>
                </a:solidFill>
              </a:rPr>
              <a:t>	</a:t>
            </a:r>
            <a:r>
              <a:rPr lang="pt-BR" sz="2000" dirty="0" smtClean="0">
                <a:solidFill>
                  <a:schemeClr val="accent6"/>
                </a:solidFill>
              </a:rPr>
              <a:t>	             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ARTIS, Anthony. Silêncio, Filmando!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60" y="1442000"/>
            <a:ext cx="8129626" cy="4318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61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TETO</a:t>
            </a: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accent6"/>
                </a:solidFill>
              </a:rPr>
              <a:t>	</a:t>
            </a:r>
            <a:r>
              <a:rPr lang="pt-BR" sz="2000" dirty="0" smtClean="0">
                <a:solidFill>
                  <a:schemeClr val="accent6"/>
                </a:solidFill>
              </a:rPr>
              <a:t>	   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ARTIS, Anthony. Silêncio, Filmando!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15" y="1320126"/>
            <a:ext cx="8626929" cy="4383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5200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pt-BR" b="1" dirty="0"/>
              <a:t>Câmeras cruzadas</a:t>
            </a:r>
            <a:r>
              <a:rPr lang="pt-BR" dirty="0"/>
              <a:t>: o que é? Mostrar os dois olhos dos talentos.</a:t>
            </a:r>
            <a:endParaRPr lang="pt-BR" dirty="0"/>
          </a:p>
          <a:p>
            <a:pPr lvl="1"/>
            <a:r>
              <a:rPr lang="pt-BR" b="1" dirty="0" smtClean="0"/>
              <a:t>Visualizar </a:t>
            </a:r>
            <a:r>
              <a:rPr lang="pt-BR" b="1" dirty="0"/>
              <a:t>os dois olhos do entrevistado que, na entrevista, deve olhar para o repórter. 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/>
              <a:t>A posição do repórter deve permitir isso, ficando ao lado da câmera.</a:t>
            </a:r>
            <a:endParaRPr lang="pt-BR" sz="2400" dirty="0"/>
          </a:p>
          <a:p>
            <a:pPr lvl="1"/>
            <a:r>
              <a:rPr lang="pt-BR" dirty="0" smtClean="0"/>
              <a:t>Atenção </a:t>
            </a:r>
            <a:r>
              <a:rPr lang="pt-BR" dirty="0"/>
              <a:t>ao </a:t>
            </a:r>
            <a:r>
              <a:rPr lang="pt-BR" b="1" dirty="0"/>
              <a:t>fundo que deve ser informativo</a:t>
            </a:r>
            <a:r>
              <a:rPr lang="pt-BR" dirty="0"/>
              <a:t>, e não distrair o espectador; ou criar chifres com plantas.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Muitos elementos podem confundir ou poluir a cena visualmente, </a:t>
            </a:r>
            <a:r>
              <a:rPr lang="pt-BR" sz="2400" b="1" dirty="0"/>
              <a:t>daí muitos desfocarem o fundo. </a:t>
            </a:r>
            <a:endParaRPr lang="pt-BR" sz="2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Cuidado com o horizonte obliquo, sobretudo na praia.</a:t>
            </a:r>
            <a:endParaRPr lang="pt-BR" sz="2400" dirty="0"/>
          </a:p>
          <a:p>
            <a:pPr lvl="1"/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ATENÇÃO COM O FUNDO E PRIMEIRO PLANO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7232" y="1754987"/>
            <a:ext cx="2851842" cy="4363318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 smtClean="0"/>
              <a:t>									</a:t>
            </a:r>
            <a:endParaRPr lang="pt-BR" dirty="0" smtClean="0"/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						      </a:t>
            </a: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						           </a:t>
            </a:r>
            <a:r>
              <a:rPr lang="pt-BR" sz="2100" dirty="0" smtClean="0">
                <a:solidFill>
                  <a:schemeClr val="accent6">
                    <a:lumMod val="75000"/>
                  </a:schemeClr>
                </a:solidFill>
              </a:rPr>
              <a:t>Fonte: www.cybercollege.com</a:t>
            </a:r>
            <a:endParaRPr lang="pt-BR" sz="21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2300" dirty="0" smtClean="0"/>
              <a:t>		</a:t>
            </a:r>
            <a:endParaRPr lang="pt-BR" sz="23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88" y="1939335"/>
            <a:ext cx="2846561" cy="39946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81481"/>
            <a:ext cx="10515600" cy="154814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LEITURAS ADICIONAIS</a:t>
            </a:r>
            <a:endParaRPr lang="zh-CN" altLang="pt-BR" b="0" i="0" u="none" strike="noStrike" baseline="0" dirty="0" smtClean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66660"/>
            <a:ext cx="10515600" cy="5232904"/>
          </a:xfrm>
        </p:spPr>
        <p:txBody>
          <a:bodyPr>
            <a:normAutofit/>
          </a:bodyPr>
          <a:lstStyle/>
          <a:p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Leitura sobre Ética no Telejornalismo: WHITE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, Ted. 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Jornalismo eletrônico: redação, reportagem e </a:t>
            </a:r>
            <a:r>
              <a:rPr lang="pt-BR" sz="2200" b="1" dirty="0" smtClean="0">
                <a:solidFill>
                  <a:schemeClr val="accent6">
                    <a:lumMod val="75000"/>
                  </a:schemeClr>
                </a:solidFill>
              </a:rPr>
              <a:t>produção. </a:t>
            </a:r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pp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. 403-436.</a:t>
            </a:r>
            <a:endParaRPr lang="pt-BR" sz="2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</a:rPr>
              <a:t>Leitura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</a:rPr>
              <a:t>sobre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</a:rPr>
              <a:t>efeitos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</a:rPr>
              <a:t>notícias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: GANS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, Herbert -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Democracy and the News. 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</a:rPr>
              <a:t>pp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 69-89.</a:t>
            </a:r>
            <a:endParaRPr lang="pt-BR" sz="2200" b="1" dirty="0">
              <a:solidFill>
                <a:srgbClr val="FF0000"/>
              </a:solidFill>
            </a:endParaRPr>
          </a:p>
          <a:p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CANCIO, Marcelo. </a:t>
            </a:r>
            <a:r>
              <a:rPr lang="pt-BR" sz="2200" b="1" dirty="0" smtClean="0">
                <a:solidFill>
                  <a:schemeClr val="accent6">
                    <a:lumMod val="75000"/>
                  </a:schemeClr>
                </a:solidFill>
              </a:rPr>
              <a:t>Telejornalismo descoberto.</a:t>
            </a:r>
            <a:endParaRPr lang="pt-BR" sz="2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  O conceito de notícia para televisão: pp. 59-86.</a:t>
            </a:r>
            <a:endParaRPr lang="pt-BR" sz="2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  Características 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formatos do telejornal: 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pp. 36 – 52.</a:t>
            </a:r>
            <a:endParaRPr lang="pt-BR" sz="22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  A 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origem das notícias: pp. 189-191.</a:t>
            </a:r>
            <a:endParaRPr lang="pt-BR" sz="22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  Conclusões de onde vêm e como são tratadas as notícias no telejornal: 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pp. 213-231</a:t>
            </a:r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22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Leitura sobre </a:t>
            </a:r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Hard News: 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VILLELA, Regina - 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Profissão Jornalista de TV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. pp. </a:t>
            </a:r>
            <a:r>
              <a:rPr lang="pt-BR" sz="2200" dirty="0" smtClean="0">
                <a:solidFill>
                  <a:schemeClr val="accent6">
                    <a:lumMod val="75000"/>
                  </a:schemeClr>
                </a:solidFill>
              </a:rPr>
              <a:t>74-102.</a:t>
            </a:r>
            <a:endParaRPr lang="pt-BR" sz="2200" b="1" dirty="0">
              <a:solidFill>
                <a:srgbClr val="FF0000"/>
              </a:solidFill>
            </a:endParaRPr>
          </a:p>
          <a:p>
            <a:pPr lvl="1"/>
            <a:endParaRPr lang="pt-BR" sz="2900" dirty="0" smtClean="0">
              <a:solidFill>
                <a:schemeClr val="accent6"/>
              </a:solidFill>
            </a:endParaRPr>
          </a:p>
          <a:p>
            <a:endParaRPr lang="pt-BR" sz="36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523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199" y="1219040"/>
            <a:ext cx="10659701" cy="5638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/>
              <a:t>A REGRA DOS 180 GRAUS</a:t>
            </a:r>
            <a:endParaRPr lang="pt-BR" sz="2400" b="1" dirty="0" smtClean="0"/>
          </a:p>
          <a:p>
            <a:r>
              <a:rPr lang="pt-BR" sz="2000" dirty="0" smtClean="0"/>
              <a:t>Os cinegrafistas devem traçar uma linha imaginária, unindo o repórter ao entrevistado. e trabalhar apenas em um dos lados dessa linha, em um ângulo de 180 	</a:t>
            </a:r>
            <a:endParaRPr lang="pt-BR" sz="2000" dirty="0" smtClean="0"/>
          </a:p>
          <a:p>
            <a:r>
              <a:rPr lang="pt-BR" sz="2000" dirty="0" smtClean="0"/>
              <a:t>Respeitada a regra dos 180 graus, mesmo quando o repórter e o entrevistado não apareçam juntos em plano geral na mesma imagem, percebe-se que o repórter está voltando para o entrevistado.</a:t>
            </a:r>
            <a:endParaRPr lang="pt-BR" sz="2000" dirty="0" smtClean="0"/>
          </a:p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jornalismo do SBT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8880" y="3920774"/>
            <a:ext cx="2793022" cy="21287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46" y="3862161"/>
            <a:ext cx="2920291" cy="222580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028819" y="6142284"/>
            <a:ext cx="1013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CERTO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5483565" y="6142284"/>
            <a:ext cx="80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CERTO</a:t>
            </a:r>
            <a:endParaRPr lang="pt-BR" dirty="0"/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7926786" y="3894237"/>
            <a:ext cx="2844464" cy="2371174"/>
            <a:chOff x="4882" y="2501"/>
            <a:chExt cx="1474" cy="1199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4882" y="2501"/>
              <a:ext cx="1465" cy="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pt-BR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5"/>
            <a:stretch>
              <a:fillRect/>
            </a:stretch>
          </p:blipFill>
          <p:spPr bwMode="auto">
            <a:xfrm>
              <a:off x="4882" y="2501"/>
              <a:ext cx="1474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tângulo 15"/>
          <p:cNvSpPr/>
          <p:nvPr/>
        </p:nvSpPr>
        <p:spPr>
          <a:xfrm>
            <a:off x="8771039" y="6142284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ERRADO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  DOS 180 GRAUS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4536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BURROWS/WOOD –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Television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74" y="1221643"/>
            <a:ext cx="8749420" cy="4621868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93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  DOS 180 GRAUS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BURROWS/WOOD –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Television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73" y="1287558"/>
            <a:ext cx="6095056" cy="423638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49" y="1287558"/>
            <a:ext cx="3768526" cy="4236382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536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03287"/>
            <a:ext cx="10515600" cy="5214796"/>
          </a:xfrm>
        </p:spPr>
        <p:txBody>
          <a:bodyPr>
            <a:noAutofit/>
          </a:bodyPr>
          <a:lstStyle/>
          <a:p>
            <a:pPr lvl="1"/>
            <a:r>
              <a:rPr lang="pt-BR" b="1" dirty="0"/>
              <a:t>Como desfocar o fundo no depoimento</a:t>
            </a:r>
            <a:r>
              <a:rPr lang="pt-BR" dirty="0"/>
              <a:t>: 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afastar a câmera do </a:t>
            </a:r>
            <a:r>
              <a:rPr lang="pt-BR" sz="2400" dirty="0" smtClean="0"/>
              <a:t>sujeito. 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foco </a:t>
            </a:r>
            <a:r>
              <a:rPr lang="pt-BR" sz="2400" dirty="0"/>
              <a:t>manual </a:t>
            </a:r>
            <a:r>
              <a:rPr lang="pt-BR" sz="2400" dirty="0" smtClean="0"/>
              <a:t>no rosto do sujeito; ao abrir o zoom, o </a:t>
            </a:r>
            <a:r>
              <a:rPr lang="pt-BR" sz="2400" dirty="0"/>
              <a:t>fundo </a:t>
            </a:r>
            <a:r>
              <a:rPr lang="pt-BR" sz="2400" dirty="0" smtClean="0"/>
              <a:t>fica desfocado.</a:t>
            </a:r>
            <a:endParaRPr lang="pt-BR" sz="2400" dirty="0" smtClean="0"/>
          </a:p>
          <a:p>
            <a:pPr lvl="1"/>
            <a:r>
              <a:rPr lang="pt-BR" b="1" dirty="0" smtClean="0"/>
              <a:t>Gravar </a:t>
            </a:r>
            <a:r>
              <a:rPr lang="pt-BR" b="1" dirty="0"/>
              <a:t>sempre detalhes de cobertura: eles informam muito e são fundamentais para a edição.</a:t>
            </a:r>
            <a:endParaRPr lang="pt-BR" dirty="0"/>
          </a:p>
          <a:p>
            <a:pPr lvl="1"/>
            <a:r>
              <a:rPr lang="pt-BR" b="1" dirty="0"/>
              <a:t>Alternar planos </a:t>
            </a:r>
            <a:r>
              <a:rPr lang="pt-BR" b="1" dirty="0" smtClean="0"/>
              <a:t>,</a:t>
            </a:r>
            <a:r>
              <a:rPr lang="pt-BR" sz="2400" dirty="0" smtClean="0"/>
              <a:t> </a:t>
            </a:r>
            <a:r>
              <a:rPr lang="pt-BR" sz="2400" b="1" dirty="0"/>
              <a:t>enquadramentos, </a:t>
            </a:r>
            <a:r>
              <a:rPr lang="pt-BR" sz="2400" b="1" dirty="0" smtClean="0"/>
              <a:t>objetos</a:t>
            </a:r>
            <a:r>
              <a:rPr lang="pt-BR" sz="2400" dirty="0" smtClean="0"/>
              <a:t>: imagens </a:t>
            </a:r>
            <a:r>
              <a:rPr lang="pt-BR" sz="2400" dirty="0"/>
              <a:t>em profusão dão ilusão de </a:t>
            </a:r>
            <a:r>
              <a:rPr lang="pt-BR" sz="2400" dirty="0" smtClean="0"/>
              <a:t>qualidade, despertam interesse e passam mais informação </a:t>
            </a:r>
            <a:r>
              <a:rPr lang="pt-BR" sz="2400" dirty="0"/>
              <a:t>ao espectador.</a:t>
            </a:r>
            <a:endParaRPr lang="pt-BR" sz="2400" dirty="0"/>
          </a:p>
          <a:p>
            <a:pPr lvl="1"/>
            <a:r>
              <a:rPr lang="pt-BR" b="1" dirty="0"/>
              <a:t>Mudar sempre os ângulos</a:t>
            </a:r>
            <a:r>
              <a:rPr lang="pt-BR" dirty="0"/>
              <a:t>. </a:t>
            </a:r>
            <a:r>
              <a:rPr lang="pt-BR" b="1" dirty="0"/>
              <a:t>Sair da zona de conforto da câmera como extensão dos </a:t>
            </a:r>
            <a:r>
              <a:rPr lang="pt-BR" b="1" dirty="0" smtClean="0"/>
              <a:t>olhos,</a:t>
            </a:r>
            <a:r>
              <a:rPr lang="pt-BR" dirty="0" smtClean="0"/>
              <a:t> buscando outros posicionamentos.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O mundo visto apenas pelos olhos em cima do pescoço não é muito </a:t>
            </a:r>
            <a:r>
              <a:rPr lang="pt-BR" sz="2400" dirty="0" smtClean="0"/>
              <a:t>interessante 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 smtClean="0"/>
              <a:t>Usar </a:t>
            </a:r>
            <a:r>
              <a:rPr lang="pt-BR" sz="2400" b="1" dirty="0"/>
              <a:t>primeiros planos</a:t>
            </a:r>
            <a:r>
              <a:rPr lang="pt-BR" sz="2400" dirty="0"/>
              <a:t>, desfocados ou não, como grades, janelas, etc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697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93822"/>
            <a:ext cx="10515600" cy="4683141"/>
          </a:xfrm>
        </p:spPr>
        <p:txBody>
          <a:bodyPr>
            <a:normAutofit/>
          </a:bodyPr>
          <a:lstStyle/>
          <a:p>
            <a:pPr lvl="1"/>
            <a:r>
              <a:rPr lang="pt-BR" b="1" dirty="0"/>
              <a:t>Utilizar imagens contrastantes</a:t>
            </a:r>
            <a:r>
              <a:rPr lang="pt-BR" dirty="0"/>
              <a:t>: de cor, de linhas, claros e </a:t>
            </a:r>
            <a:r>
              <a:rPr lang="pt-BR" dirty="0" smtClean="0"/>
              <a:t>escuros.</a:t>
            </a:r>
            <a:endParaRPr lang="pt-BR" dirty="0"/>
          </a:p>
          <a:p>
            <a:pPr lvl="1"/>
            <a:r>
              <a:rPr lang="pt-BR" b="1" dirty="0" err="1"/>
              <a:t>Cropar</a:t>
            </a:r>
            <a:r>
              <a:rPr lang="pt-BR" b="1" dirty="0"/>
              <a:t> na edição elementos </a:t>
            </a:r>
            <a:r>
              <a:rPr lang="pt-BR" b="1" dirty="0" smtClean="0"/>
              <a:t>indesejados ou que distraiam a atenção</a:t>
            </a:r>
            <a:r>
              <a:rPr lang="pt-BR" dirty="0" smtClean="0"/>
              <a:t>. </a:t>
            </a:r>
            <a:endParaRPr lang="pt-BR" dirty="0"/>
          </a:p>
          <a:p>
            <a:pPr lvl="1"/>
            <a:r>
              <a:rPr lang="pt-BR" b="1" dirty="0" smtClean="0"/>
              <a:t>Os </a:t>
            </a:r>
            <a:r>
              <a:rPr lang="pt-BR" b="1" dirty="0"/>
              <a:t>movimentos da esquerda para a direita são mais confortáveis, pois imita a leitura. E de cima para baixo</a:t>
            </a:r>
            <a:r>
              <a:rPr lang="pt-BR" dirty="0"/>
              <a:t>.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Da direita para a esquerda, e subindo, são os mais difíceis de assimilar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lvl="1"/>
            <a:r>
              <a:rPr lang="pt-BR" dirty="0"/>
              <a:t>É possível usar múltiplas câmeras e editar sincronizando. Atenção para não cruzar o eixo da ação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b="1" dirty="0"/>
              <a:t>Enquadrar elementos obliquamente, com linhas diagonais, </a:t>
            </a:r>
            <a:r>
              <a:rPr lang="pt-BR" dirty="0"/>
              <a:t>para dar ilusão de tridimensionalidade</a:t>
            </a:r>
            <a:r>
              <a:rPr lang="pt-BR" dirty="0" smtClean="0"/>
              <a:t>.</a:t>
            </a:r>
            <a:endParaRPr lang="pt-BR" dirty="0"/>
          </a:p>
          <a:p>
            <a:pPr lvl="1"/>
            <a:endParaRPr lang="pt-BR" dirty="0"/>
          </a:p>
          <a:p>
            <a:pPr marL="0" indent="0">
              <a:buNone/>
            </a:pPr>
            <a:r>
              <a:rPr lang="pt-BR" sz="2000" dirty="0" smtClean="0">
                <a:solidFill>
                  <a:srgbClr val="00B050"/>
                </a:solidFill>
              </a:rPr>
              <a:t>Leitura sobre direção de gravação: WATTS, Harris. </a:t>
            </a:r>
            <a:r>
              <a:rPr lang="pt-BR" sz="2000" b="1" dirty="0" smtClean="0">
                <a:solidFill>
                  <a:srgbClr val="00B050"/>
                </a:solidFill>
              </a:rPr>
              <a:t>Direção de câmera</a:t>
            </a:r>
            <a:r>
              <a:rPr lang="pt-BR" sz="2000" dirty="0" smtClean="0">
                <a:solidFill>
                  <a:srgbClr val="00B050"/>
                </a:solidFill>
              </a:rPr>
              <a:t>. </a:t>
            </a:r>
            <a:r>
              <a:rPr lang="pt-BR" sz="2000" dirty="0">
                <a:solidFill>
                  <a:srgbClr val="00B050"/>
                </a:solidFill>
              </a:rPr>
              <a:t>pp </a:t>
            </a:r>
            <a:r>
              <a:rPr lang="pt-BR" sz="2000" dirty="0" smtClean="0">
                <a:solidFill>
                  <a:srgbClr val="00B050"/>
                </a:solidFill>
              </a:rPr>
              <a:t>30-54.</a:t>
            </a:r>
            <a:endParaRPr lang="pt-BR" sz="2000" dirty="0">
              <a:solidFill>
                <a:srgbClr val="00B050"/>
              </a:solidFill>
            </a:endParaRPr>
          </a:p>
          <a:p>
            <a:pPr lvl="1"/>
            <a:endParaRPr lang="pt-BR" sz="2000" dirty="0">
              <a:solidFill>
                <a:srgbClr val="00B05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024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58844"/>
            <a:ext cx="10515600" cy="50181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sz="2000" b="1" dirty="0" smtClean="0"/>
          </a:p>
          <a:p>
            <a:pPr marL="0" indent="0">
              <a:buNone/>
            </a:pPr>
            <a:r>
              <a:rPr lang="pt-BR" sz="2000" b="1" dirty="0" smtClean="0"/>
              <a:t>ENQUADRAMENTO COM ELEMENTOS OBLÍQUOS – profundidade de campo</a:t>
            </a:r>
            <a:endParaRPr lang="pt-BR" sz="2000" b="1" dirty="0" smtClean="0"/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www.cybercollege.com</a:t>
            </a: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The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Videomaker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guide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vídeo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Picture 8" descr="Example of Perspectiv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52" y="2127563"/>
            <a:ext cx="4705114" cy="318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54" y="2127563"/>
            <a:ext cx="4396326" cy="3355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ENQUADRAMENTO/COMPOSIÇÃO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Gravar com linhas diagonais</a:t>
            </a: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LEVELLE, Tony. Digital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video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secrets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38" y="1506632"/>
            <a:ext cx="6533020" cy="4590972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4949" y="298764"/>
            <a:ext cx="10515600" cy="1204111"/>
          </a:xfrm>
        </p:spPr>
        <p:txBody>
          <a:bodyPr>
            <a:normAutofit/>
          </a:bodyPr>
          <a:lstStyle/>
          <a:p>
            <a:pPr lvl="0"/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  <a:br>
              <a:rPr lang="pt-BR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67897"/>
            <a:ext cx="10515600" cy="500906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pt-BR" b="1" dirty="0" smtClean="0"/>
              <a:t>Para </a:t>
            </a:r>
            <a:r>
              <a:rPr lang="pt-BR" b="1" dirty="0"/>
              <a:t>jornalismo e entrevistas: </a:t>
            </a:r>
            <a:r>
              <a:rPr lang="pt-BR" b="1" dirty="0" smtClean="0"/>
              <a:t>luz brilhante</a:t>
            </a:r>
            <a:r>
              <a:rPr lang="pt-BR" b="1" dirty="0"/>
              <a:t>, chapada e sem sombras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b="1" dirty="0"/>
              <a:t>Usar luz </a:t>
            </a:r>
            <a:r>
              <a:rPr lang="pt-BR" b="1" dirty="0" smtClean="0"/>
              <a:t>rebatida</a:t>
            </a:r>
            <a:r>
              <a:rPr lang="pt-BR" dirty="0"/>
              <a:t> </a:t>
            </a:r>
            <a:r>
              <a:rPr lang="pt-BR" dirty="0" smtClean="0"/>
              <a:t>numa sala, evitando a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/>
              <a:t>l</a:t>
            </a:r>
            <a:r>
              <a:rPr lang="pt-BR" dirty="0" smtClean="0"/>
              <a:t>uz direta.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  <a:p>
            <a:pPr lvl="1"/>
            <a:r>
              <a:rPr lang="pt-BR" b="1" dirty="0" smtClean="0"/>
              <a:t>Usar rebatedor </a:t>
            </a:r>
            <a:r>
              <a:rPr lang="pt-BR" dirty="0" smtClean="0"/>
              <a:t>sempre que possível,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 smtClean="0"/>
              <a:t>sobretudo </a:t>
            </a:r>
            <a:r>
              <a:rPr lang="pt-BR" b="1" dirty="0" smtClean="0"/>
              <a:t>em externas.</a:t>
            </a:r>
            <a:endParaRPr lang="pt-BR" b="1" dirty="0" smtClean="0"/>
          </a:p>
          <a:p>
            <a:pPr marL="457200" lvl="1" indent="0">
              <a:buNone/>
            </a:pPr>
            <a:endParaRPr lang="pt-BR" b="1" dirty="0"/>
          </a:p>
          <a:p>
            <a:pPr marL="457200" lvl="1" indent="0">
              <a:buNone/>
            </a:pPr>
            <a:endParaRPr lang="pt-BR" b="1" dirty="0" smtClean="0"/>
          </a:p>
          <a:p>
            <a:pPr marL="457200" lvl="1" indent="0">
              <a:buNone/>
            </a:pPr>
            <a:endParaRPr lang="pt-BR" b="1" dirty="0"/>
          </a:p>
          <a:p>
            <a:pPr marL="457200" lvl="1" indent="0">
              <a:buNone/>
            </a:pPr>
            <a:endParaRPr lang="pt-BR" b="1" dirty="0" smtClean="0"/>
          </a:p>
          <a:p>
            <a:pPr marL="457200" lvl="1" indent="0">
              <a:buNone/>
            </a:pPr>
            <a:endParaRPr lang="pt-BR" b="1" dirty="0"/>
          </a:p>
          <a:p>
            <a:pPr marL="457200" lvl="1" indent="0">
              <a:buNone/>
            </a:pPr>
            <a:r>
              <a:rPr lang="pt-BR" b="1" dirty="0" smtClean="0"/>
              <a:t>					</a:t>
            </a:r>
            <a:endParaRPr lang="pt-BR" b="1" dirty="0" smtClean="0"/>
          </a:p>
          <a:p>
            <a:pPr marL="457200" lvl="1" indent="0">
              <a:buNone/>
            </a:pPr>
            <a:endParaRPr lang="pt-BR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600" b="1" dirty="0" smtClean="0">
                <a:solidFill>
                  <a:schemeClr val="accent6">
                    <a:lumMod val="75000"/>
                  </a:schemeClr>
                </a:solidFill>
              </a:rPr>
              <a:t>			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LEVELLE, Tony. Digital vídeo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secrets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6523" y="2906161"/>
            <a:ext cx="3000513" cy="2263359"/>
          </a:xfrm>
          <a:prstGeom prst="rect">
            <a:avLst/>
          </a:prstGeom>
          <a:noFill/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81" y="3594226"/>
            <a:ext cx="3778548" cy="26564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514" y="2018930"/>
            <a:ext cx="2857500" cy="3150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3615"/>
            <a:ext cx="10515600" cy="820879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 – uso de rebatedor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39913"/>
            <a:ext cx="10515600" cy="5016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    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Fonte: ARTIS, Anthony.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Shut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Shoot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Fonte: BRAVERMAN, Barry.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Video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shooter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97" y="974788"/>
            <a:ext cx="4752621" cy="53234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46" y="22568585"/>
            <a:ext cx="2865622" cy="410622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95" y="1889125"/>
            <a:ext cx="2851785" cy="4018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68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pt-BR" dirty="0"/>
              <a:t>Nas gravações com pouca luz:</a:t>
            </a:r>
            <a:endParaRPr lang="pt-BR" dirty="0"/>
          </a:p>
          <a:p>
            <a:pPr lvl="2"/>
            <a:r>
              <a:rPr lang="pt-BR" sz="2400" dirty="0"/>
              <a:t>dar </a:t>
            </a:r>
            <a:r>
              <a:rPr lang="pt-BR" sz="2400" b="1" dirty="0"/>
              <a:t>ganho na câmera </a:t>
            </a:r>
            <a:r>
              <a:rPr lang="pt-BR" sz="2400" dirty="0"/>
              <a:t>(resultando imagem mais granulada), ou </a:t>
            </a:r>
            <a:r>
              <a:rPr lang="pt-BR" sz="2400" b="1" dirty="0"/>
              <a:t>corrigir na edição</a:t>
            </a:r>
            <a:r>
              <a:rPr lang="pt-BR" sz="2400" dirty="0"/>
              <a:t>, “subindo” o vídeo. Consequências na qualidade da imagem. </a:t>
            </a:r>
            <a:endParaRPr lang="pt-BR" sz="2400" dirty="0"/>
          </a:p>
          <a:p>
            <a:pPr lvl="2"/>
            <a:r>
              <a:rPr lang="pt-BR" sz="2400" dirty="0"/>
              <a:t>Gravar com zoom aberto, pois entra mais luz</a:t>
            </a:r>
            <a:endParaRPr lang="pt-BR" sz="2400" dirty="0"/>
          </a:p>
          <a:p>
            <a:pPr lvl="1"/>
            <a:r>
              <a:rPr lang="pt-BR" b="1" dirty="0"/>
              <a:t>Gravar com pouca luz resulta em vídeo sem cores</a:t>
            </a:r>
            <a:r>
              <a:rPr lang="pt-BR" dirty="0"/>
              <a:t>. É possível apenas melhorar na edição, subindo o vídeo, saturando as cores e outras correções.</a:t>
            </a:r>
            <a:endParaRPr lang="pt-BR" dirty="0"/>
          </a:p>
          <a:p>
            <a:pPr lvl="1"/>
            <a:r>
              <a:rPr lang="pt-BR" dirty="0"/>
              <a:t>Evitar a </a:t>
            </a:r>
            <a:r>
              <a:rPr lang="pt-BR" b="1" dirty="0" err="1"/>
              <a:t>contra-luz</a:t>
            </a:r>
            <a:r>
              <a:rPr lang="pt-BR" b="1" dirty="0"/>
              <a:t> </a:t>
            </a:r>
            <a:r>
              <a:rPr lang="pt-BR" dirty="0"/>
              <a:t>em janelas e sob luz ambiente no teto (sombra nos olhos).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075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GERAIS - Jornalismo na TV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76950"/>
            <a:ext cx="10515600" cy="51794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pt-BR" sz="2600" b="1" dirty="0"/>
              <a:t>UMA BOA HISTÓRIA</a:t>
            </a:r>
            <a:r>
              <a:rPr lang="pt-BR" sz="2600" dirty="0"/>
              <a:t>: Bom equipamento não é garantia de qualidade: o importante é a boa história, bem contada e bem gravada. Tem que ser </a:t>
            </a:r>
            <a:r>
              <a:rPr lang="pt-BR" sz="2600" dirty="0" smtClean="0"/>
              <a:t>compreendida </a:t>
            </a:r>
            <a:r>
              <a:rPr lang="pt-BR" sz="2600" dirty="0"/>
              <a:t>pela audiência, pelo público-alvo, </a:t>
            </a:r>
            <a:r>
              <a:rPr lang="pt-BR" sz="2600" dirty="0" smtClean="0"/>
              <a:t>na linguagem adequada.</a:t>
            </a:r>
            <a:endParaRPr lang="pt-BR" sz="2600" dirty="0" smtClean="0"/>
          </a:p>
          <a:p>
            <a:pPr lvl="1"/>
            <a:endParaRPr lang="pt-BR" sz="2800" b="1" dirty="0" smtClean="0"/>
          </a:p>
          <a:p>
            <a:pPr lvl="1"/>
            <a:r>
              <a:rPr lang="pt-BR" sz="2800" b="1" dirty="0" smtClean="0"/>
              <a:t>Tendências</a:t>
            </a:r>
            <a:r>
              <a:rPr lang="pt-BR" sz="2800" dirty="0"/>
              <a:t>: uso de câmeras domésticas, de segurança, </a:t>
            </a:r>
            <a:r>
              <a:rPr lang="pt-BR" sz="2800" dirty="0" err="1" smtClean="0"/>
              <a:t>drones</a:t>
            </a:r>
            <a:r>
              <a:rPr lang="pt-BR" sz="2800" dirty="0"/>
              <a:t> </a:t>
            </a:r>
            <a:r>
              <a:rPr lang="pt-BR" sz="2800" dirty="0" smtClean="0"/>
              <a:t>e </a:t>
            </a:r>
            <a:r>
              <a:rPr lang="pt-BR" sz="2800" dirty="0"/>
              <a:t>smartphones nos grandes telejornais, com ou sem padrão de qualidade.</a:t>
            </a:r>
            <a:endParaRPr lang="pt-BR" sz="2800" dirty="0"/>
          </a:p>
          <a:p>
            <a:pPr marL="457200" lvl="1" indent="0">
              <a:buNone/>
            </a:pPr>
            <a:endParaRPr lang="pt-BR" sz="2600" dirty="0"/>
          </a:p>
          <a:p>
            <a:pPr lvl="1"/>
            <a:r>
              <a:rPr lang="pt-BR" sz="2600" b="1" dirty="0"/>
              <a:t>A </a:t>
            </a:r>
            <a:r>
              <a:rPr lang="pt-BR" sz="2600" b="1" dirty="0" smtClean="0"/>
              <a:t>NOTÍCIA </a:t>
            </a:r>
            <a:r>
              <a:rPr lang="pt-BR" sz="2600" b="1" dirty="0"/>
              <a:t>COMO ESPETÁCULO</a:t>
            </a:r>
            <a:r>
              <a:rPr lang="pt-BR" sz="2600" dirty="0"/>
              <a:t>, </a:t>
            </a:r>
            <a:r>
              <a:rPr lang="pt-BR" sz="2600" dirty="0" smtClean="0"/>
              <a:t> o </a:t>
            </a:r>
            <a:r>
              <a:rPr lang="pt-BR" sz="2600" i="1" dirty="0" smtClean="0"/>
              <a:t>fait-divers</a:t>
            </a:r>
            <a:r>
              <a:rPr lang="pt-BR" sz="2600" dirty="0"/>
              <a:t>. Afinal, o que é interessante para o telespectador</a:t>
            </a:r>
            <a:r>
              <a:rPr lang="pt-BR" sz="2600" dirty="0" smtClean="0"/>
              <a:t>?</a:t>
            </a:r>
            <a:endParaRPr lang="pt-BR" sz="2600" dirty="0" smtClean="0"/>
          </a:p>
          <a:p>
            <a:pPr marL="457200" lvl="1" indent="0">
              <a:buNone/>
            </a:pPr>
            <a:endParaRPr lang="pt-BR" sz="26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600" b="1" dirty="0"/>
              <a:t>T</a:t>
            </a:r>
            <a:r>
              <a:rPr lang="pt-BR" sz="2600" b="1" dirty="0" smtClean="0"/>
              <a:t>elejornalismo é informação e entretenimento.</a:t>
            </a:r>
            <a:endParaRPr lang="pt-BR" sz="2600" b="1" dirty="0" smtClean="0"/>
          </a:p>
          <a:p>
            <a:pPr lvl="1"/>
            <a:endParaRPr lang="pt-BR" sz="2600" dirty="0"/>
          </a:p>
          <a:p>
            <a:pPr lvl="1"/>
            <a:r>
              <a:rPr lang="pt-BR" sz="2600" b="1" dirty="0"/>
              <a:t>HARD NEWS (factuais ou quentes) e MATÉRIAS </a:t>
            </a:r>
            <a:r>
              <a:rPr lang="pt-BR" sz="2600" b="1" dirty="0" smtClean="0"/>
              <a:t>FRIAS </a:t>
            </a:r>
            <a:r>
              <a:rPr lang="pt-BR" sz="2600" dirty="0" smtClean="0"/>
              <a:t>ou </a:t>
            </a:r>
            <a:r>
              <a:rPr lang="pt-BR" sz="2600" dirty="0"/>
              <a:t>de gaveta, em geral comportamentais</a:t>
            </a:r>
            <a:r>
              <a:rPr lang="pt-BR" sz="2600" dirty="0" smtClean="0"/>
              <a:t>.</a:t>
            </a:r>
            <a:endParaRPr lang="pt-BR" sz="2600" dirty="0" smtClean="0"/>
          </a:p>
          <a:p>
            <a:pPr lvl="1"/>
            <a:endParaRPr lang="pt-BR" sz="2600" b="1" dirty="0"/>
          </a:p>
          <a:p>
            <a:pPr lvl="1"/>
            <a:r>
              <a:rPr lang="pt-BR" sz="2600" b="1" dirty="0"/>
              <a:t>USO DE </a:t>
            </a:r>
            <a:r>
              <a:rPr lang="pt-BR" sz="2600" b="1" dirty="0" smtClean="0"/>
              <a:t>ARQUIVO/importância do MAM (Media </a:t>
            </a:r>
            <a:r>
              <a:rPr lang="pt-BR" sz="2600" b="1" dirty="0" err="1" smtClean="0"/>
              <a:t>Asset</a:t>
            </a:r>
            <a:r>
              <a:rPr lang="pt-BR" sz="2600" b="1" dirty="0" smtClean="0"/>
              <a:t> Management)</a:t>
            </a:r>
            <a:endParaRPr lang="pt-BR" sz="2600" b="1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40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39912"/>
            <a:ext cx="10515600" cy="5016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b="1" dirty="0" smtClean="0"/>
              <a:t>Gravação de sujeito com contraluz</a:t>
            </a:r>
            <a:endParaRPr lang="pt-BR" sz="2400" b="1" dirty="0" smtClean="0"/>
          </a:p>
          <a:p>
            <a:r>
              <a:rPr lang="pt-BR" sz="2400" dirty="0" smtClean="0"/>
              <a:t>Enquadrar o mais fechado possível, pois a íris da câmera de ajustará automaticamente à maior área ocupada no </a:t>
            </a:r>
            <a:r>
              <a:rPr lang="pt-BR" sz="2400" dirty="0" err="1" smtClean="0"/>
              <a:t>viewfinder</a:t>
            </a:r>
            <a:r>
              <a:rPr lang="pt-BR" sz="2400" dirty="0" smtClean="0"/>
              <a:t>. </a:t>
            </a:r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Fonte:The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Videomaker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guide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vídeo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9" y="2480650"/>
            <a:ext cx="9016507" cy="3406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734" y="473768"/>
            <a:ext cx="10515600" cy="66316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  <a:endParaRPr lang="pt-BR" sz="3200" dirty="0">
              <a:solidFill>
                <a:schemeClr val="accent5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04112"/>
            <a:ext cx="10515600" cy="5341543"/>
          </a:xfrm>
        </p:spPr>
        <p:txBody>
          <a:bodyPr>
            <a:normAutofit/>
          </a:bodyPr>
          <a:lstStyle/>
          <a:p>
            <a:pPr lvl="1"/>
            <a:r>
              <a:rPr lang="pt-BR" b="1" dirty="0"/>
              <a:t>Usar luz soft</a:t>
            </a:r>
            <a:r>
              <a:rPr lang="pt-BR" dirty="0"/>
              <a:t>, com atenuadores, tipo luz refletida ou isopor.</a:t>
            </a:r>
            <a:endParaRPr lang="pt-BR" dirty="0"/>
          </a:p>
          <a:p>
            <a:pPr lvl="1"/>
            <a:r>
              <a:rPr lang="pt-BR" b="1" dirty="0" err="1"/>
              <a:t>Sungun</a:t>
            </a:r>
            <a:r>
              <a:rPr lang="pt-BR" b="1" dirty="0"/>
              <a:t> sobre a Câmera</a:t>
            </a:r>
            <a:r>
              <a:rPr lang="pt-BR" dirty="0"/>
              <a:t>: para closes apenas em jornalismo.</a:t>
            </a:r>
            <a:endParaRPr lang="pt-BR" dirty="0"/>
          </a:p>
          <a:p>
            <a:pPr lvl="1"/>
            <a:r>
              <a:rPr lang="pt-BR" b="1" dirty="0"/>
              <a:t>Uma fonte de luz</a:t>
            </a:r>
            <a:r>
              <a:rPr lang="pt-BR" dirty="0"/>
              <a:t>: no eixo da câmera refletido no teto</a:t>
            </a:r>
            <a:r>
              <a:rPr lang="pt-BR" dirty="0" smtClean="0"/>
              <a:t>.</a:t>
            </a:r>
            <a:endParaRPr lang="pt-BR" dirty="0" smtClean="0"/>
          </a:p>
          <a:p>
            <a:pPr lvl="2"/>
            <a:r>
              <a:rPr lang="pt-BR" sz="2400" b="1" dirty="0" smtClean="0"/>
              <a:t>Spots de luz de LED têm ajustes de intensidade e gel</a:t>
            </a:r>
            <a:endParaRPr lang="pt-BR" sz="2400" b="1" dirty="0"/>
          </a:p>
          <a:p>
            <a:pPr lvl="1"/>
            <a:r>
              <a:rPr lang="pt-BR" b="1" dirty="0"/>
              <a:t>Posicionar talentos levando em conta a iluminação ambiente</a:t>
            </a:r>
            <a:r>
              <a:rPr lang="pt-BR" dirty="0"/>
              <a:t>, evitando sombras e levando-os para o foco de luz. Observar e posicionar antes de gravar.</a:t>
            </a:r>
            <a:endParaRPr lang="pt-BR" dirty="0"/>
          </a:p>
          <a:p>
            <a:pPr lvl="1"/>
            <a:r>
              <a:rPr lang="pt-BR" dirty="0" smtClean="0"/>
              <a:t>Usar finais de tarde, no </a:t>
            </a:r>
            <a:r>
              <a:rPr lang="pt-BR" b="1" dirty="0" smtClean="0"/>
              <a:t>lusco-fusco, para gravar luzes acesas</a:t>
            </a:r>
            <a:r>
              <a:rPr lang="pt-BR" dirty="0" smtClean="0"/>
              <a:t>. </a:t>
            </a:r>
            <a:endParaRPr lang="pt-BR" dirty="0" smtClean="0"/>
          </a:p>
          <a:p>
            <a:pPr lvl="1"/>
            <a:r>
              <a:rPr lang="pt-BR" b="1" dirty="0" smtClean="0"/>
              <a:t>Evitar gravar à noite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b="1" dirty="0" smtClean="0"/>
              <a:t>Evitar gravar ao meio dia</a:t>
            </a:r>
            <a:r>
              <a:rPr lang="pt-BR" dirty="0" smtClean="0"/>
              <a:t>, com luz de cima: sombras no rosto. Usar rebatedores.</a:t>
            </a: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 </a:t>
            </a:r>
            <a:endParaRPr lang="pt-BR" sz="2000" dirty="0" smtClean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25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 - SPOTS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93328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SPOTS</a:t>
            </a:r>
            <a:endParaRPr lang="pt-BR" b="1" dirty="0" smtClean="0"/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BRAVERMAN, Barry.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Video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shooter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37" y="1539577"/>
            <a:ext cx="3248232" cy="45286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38" y="174420"/>
            <a:ext cx="3500099" cy="60732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25892"/>
            <a:ext cx="2556850" cy="3582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4949" y="528087"/>
            <a:ext cx="10515600" cy="974788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  <a:br>
              <a:rPr lang="pt-BR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58844"/>
            <a:ext cx="10515600" cy="501811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pt-BR" dirty="0"/>
          </a:p>
          <a:p>
            <a:pPr lvl="1"/>
            <a:r>
              <a:rPr lang="pt-BR" b="1" dirty="0"/>
              <a:t>Deixar a fonte de luz mais clara nas </a:t>
            </a:r>
            <a:r>
              <a:rPr lang="pt-BR" b="1" dirty="0" smtClean="0"/>
              <a:t>costas do cinegrafista, </a:t>
            </a:r>
            <a:r>
              <a:rPr lang="pt-BR" b="1" dirty="0"/>
              <a:t>favorecendo a iluminação do sujeito</a:t>
            </a:r>
            <a:r>
              <a:rPr lang="pt-BR" b="1" dirty="0" smtClean="0"/>
              <a:t>.</a:t>
            </a:r>
            <a:endParaRPr lang="pt-BR" b="1" dirty="0" smtClean="0"/>
          </a:p>
          <a:p>
            <a:pPr marL="457200" lvl="1" indent="0">
              <a:buNone/>
            </a:pPr>
            <a:endParaRPr lang="pt-BR" dirty="0"/>
          </a:p>
          <a:p>
            <a:pPr lvl="1"/>
            <a:r>
              <a:rPr lang="pt-BR" b="1" dirty="0" smtClean="0"/>
              <a:t>Gravação com 3 pontos de luz</a:t>
            </a:r>
            <a:r>
              <a:rPr lang="pt-BR" dirty="0" smtClean="0"/>
              <a:t>: como fazer?</a:t>
            </a:r>
            <a:endParaRPr lang="pt-BR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 smtClean="0"/>
              <a:t>Luz principal </a:t>
            </a:r>
            <a:r>
              <a:rPr lang="pt-BR" sz="2400" dirty="0" smtClean="0"/>
              <a:t>(</a:t>
            </a:r>
            <a:r>
              <a:rPr lang="pt-BR" sz="2400" dirty="0" err="1" smtClean="0"/>
              <a:t>key</a:t>
            </a:r>
            <a:r>
              <a:rPr lang="pt-BR" sz="2400" dirty="0" smtClean="0"/>
              <a:t>) levemente ao lado do eixo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 smtClean="0"/>
              <a:t>Luz de preenchimento </a:t>
            </a:r>
            <a:r>
              <a:rPr lang="pt-BR" sz="2400" dirty="0" smtClean="0"/>
              <a:t>(</a:t>
            </a:r>
            <a:r>
              <a:rPr lang="pt-BR" sz="2400" dirty="0" err="1" smtClean="0"/>
              <a:t>fill</a:t>
            </a:r>
            <a:r>
              <a:rPr lang="pt-BR" sz="2400" dirty="0" smtClean="0"/>
              <a:t>) do outro lado mais soft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 smtClean="0"/>
              <a:t>Contraluz</a:t>
            </a:r>
            <a:r>
              <a:rPr lang="pt-BR" sz="2400" dirty="0" smtClean="0"/>
              <a:t> (</a:t>
            </a:r>
            <a:r>
              <a:rPr lang="pt-BR" sz="2400" dirty="0" err="1" smtClean="0"/>
              <a:t>back</a:t>
            </a:r>
            <a:r>
              <a:rPr lang="pt-BR" sz="2400" dirty="0" smtClean="0"/>
              <a:t> light) por trás</a:t>
            </a:r>
            <a:endParaRPr lang="pt-BR" sz="2400" dirty="0" smtClean="0"/>
          </a:p>
          <a:p>
            <a:pPr marL="914400" lvl="2" indent="0">
              <a:buNone/>
            </a:pPr>
            <a:endParaRPr lang="pt-B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sobre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Iluminação: ARTIS, Anthony.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Silêncio, filmando!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pp.93-122.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pt-BR" sz="2400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755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40738"/>
            <a:ext cx="10515600" cy="52156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 smtClean="0"/>
              <a:t>KEY LIGHT (luz chave) E FILL LIGHT (luz de preenchimento)</a:t>
            </a:r>
            <a:endParaRPr lang="pt-BR" b="1" dirty="0" smtClean="0"/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700" dirty="0">
                <a:solidFill>
                  <a:schemeClr val="accent6">
                    <a:lumMod val="75000"/>
                  </a:schemeClr>
                </a:solidFill>
              </a:rPr>
              <a:t>: ARTIS, Anthony. </a:t>
            </a:r>
            <a:r>
              <a:rPr lang="pt-BR" sz="1700" dirty="0" err="1">
                <a:solidFill>
                  <a:schemeClr val="accent6">
                    <a:lumMod val="75000"/>
                  </a:schemeClr>
                </a:solidFill>
              </a:rPr>
              <a:t>Shut</a:t>
            </a:r>
            <a:r>
              <a:rPr lang="pt-BR" sz="17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700" dirty="0" err="1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sz="1700" dirty="0">
                <a:solidFill>
                  <a:schemeClr val="accent6">
                    <a:lumMod val="75000"/>
                  </a:schemeClr>
                </a:solidFill>
              </a:rPr>
              <a:t> na </a:t>
            </a:r>
            <a:r>
              <a:rPr lang="pt-BR" sz="1700" dirty="0" err="1">
                <a:solidFill>
                  <a:schemeClr val="accent6">
                    <a:lumMod val="75000"/>
                  </a:schemeClr>
                </a:solidFill>
              </a:rPr>
              <a:t>Shoot</a:t>
            </a:r>
            <a:r>
              <a:rPr lang="pt-BR" sz="17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7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530502"/>
            <a:ext cx="9675137" cy="4299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50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ILUMINAÇÃO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3 pontos de luz</a:t>
            </a:r>
            <a:endParaRPr lang="pt-BR" b="1" dirty="0" smtClean="0"/>
          </a:p>
          <a:p>
            <a:pPr marL="0" indent="0">
              <a:buNone/>
            </a:pPr>
            <a:r>
              <a:rPr lang="pt-BR" dirty="0" smtClean="0"/>
              <a:t>Principal, preenchimento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 e </a:t>
            </a:r>
            <a:r>
              <a:rPr lang="pt-BR" dirty="0" err="1" smtClean="0"/>
              <a:t>back</a:t>
            </a:r>
            <a:r>
              <a:rPr lang="pt-BR" dirty="0" smtClean="0"/>
              <a:t> light</a:t>
            </a:r>
            <a:endParaRPr lang="pt-BR" dirty="0" smtClean="0"/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               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TOMARIC, Jason. The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power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filmmaking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kit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16" y="166135"/>
            <a:ext cx="5147446" cy="6100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25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COHERENCE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58845"/>
            <a:ext cx="10515600" cy="521643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 err="1" smtClean="0"/>
              <a:t>Coerência</a:t>
            </a:r>
            <a:r>
              <a:rPr lang="en-US" dirty="0" smtClean="0"/>
              <a:t> </a:t>
            </a:r>
            <a:r>
              <a:rPr lang="en-US" dirty="0" err="1" smtClean="0"/>
              <a:t>refere</a:t>
            </a:r>
            <a:r>
              <a:rPr lang="en-US" dirty="0" smtClean="0"/>
              <a:t>-se à </a:t>
            </a:r>
            <a:r>
              <a:rPr lang="en-US" b="1" dirty="0" err="1" smtClean="0"/>
              <a:t>iluminação</a:t>
            </a:r>
            <a:r>
              <a:rPr lang="en-US" b="1" dirty="0" smtClean="0"/>
              <a:t> </a:t>
            </a: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dura</a:t>
            </a:r>
            <a:r>
              <a:rPr lang="en-US" b="1" dirty="0" smtClean="0"/>
              <a:t> </a:t>
            </a:r>
            <a:r>
              <a:rPr lang="en-US" b="1" dirty="0" err="1" smtClean="0"/>
              <a:t>ou</a:t>
            </a:r>
            <a:r>
              <a:rPr lang="en-US" b="1" dirty="0" smtClean="0"/>
              <a:t> </a:t>
            </a:r>
            <a:r>
              <a:rPr lang="en-US" b="1" dirty="0" err="1" smtClean="0"/>
              <a:t>mais</a:t>
            </a:r>
            <a:r>
              <a:rPr lang="en-US" b="1" dirty="0" smtClean="0"/>
              <a:t> soft</a:t>
            </a:r>
            <a:r>
              <a:rPr lang="en-US" dirty="0" smtClean="0"/>
              <a:t>,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faz</a:t>
            </a:r>
            <a:r>
              <a:rPr lang="en-US" dirty="0" smtClean="0"/>
              <a:t> </a:t>
            </a:r>
            <a:r>
              <a:rPr lang="en-US" dirty="0" err="1" smtClean="0"/>
              <a:t>toda</a:t>
            </a:r>
            <a:r>
              <a:rPr lang="en-US" dirty="0" smtClean="0"/>
              <a:t> a </a:t>
            </a:r>
            <a:r>
              <a:rPr lang="en-US" dirty="0" err="1" smtClean="0"/>
              <a:t>diferença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captação</a:t>
            </a:r>
            <a:r>
              <a:rPr lang="en-US" dirty="0" smtClean="0"/>
              <a:t> da </a:t>
            </a:r>
            <a:r>
              <a:rPr lang="en-US" dirty="0" err="1" smtClean="0"/>
              <a:t>imagem</a:t>
            </a:r>
            <a:endParaRPr lang="en-US" dirty="0"/>
          </a:p>
          <a:p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mesmos</a:t>
            </a:r>
            <a:r>
              <a:rPr lang="en-US" dirty="0" smtClean="0"/>
              <a:t> </a:t>
            </a:r>
            <a:r>
              <a:rPr lang="en-US" dirty="0" err="1" smtClean="0"/>
              <a:t>objetos</a:t>
            </a:r>
            <a:r>
              <a:rPr lang="en-US" dirty="0" smtClean="0"/>
              <a:t>, com as </a:t>
            </a:r>
            <a:r>
              <a:rPr lang="en-US" dirty="0" err="1" smtClean="0"/>
              <a:t>mesmas</a:t>
            </a:r>
            <a:r>
              <a:rPr lang="en-US" dirty="0" smtClean="0"/>
              <a:t> </a:t>
            </a:r>
            <a:r>
              <a:rPr lang="en-US" dirty="0" err="1" smtClean="0"/>
              <a:t>variáveis</a:t>
            </a:r>
            <a:r>
              <a:rPr lang="en-US" dirty="0" smtClean="0"/>
              <a:t> da </a:t>
            </a:r>
            <a:r>
              <a:rPr lang="en-US" dirty="0" err="1" smtClean="0"/>
              <a:t>saturação</a:t>
            </a:r>
            <a:r>
              <a:rPr lang="en-US" dirty="0" smtClean="0"/>
              <a:t> (</a:t>
            </a:r>
            <a:r>
              <a:rPr lang="en-US" dirty="0" err="1" smtClean="0"/>
              <a:t>intensidade</a:t>
            </a:r>
            <a:r>
              <a:rPr lang="en-US" dirty="0" smtClean="0"/>
              <a:t>) e </a:t>
            </a:r>
            <a:r>
              <a:rPr lang="en-US" dirty="0" err="1" smtClean="0"/>
              <a:t>temperatura</a:t>
            </a:r>
            <a:r>
              <a:rPr lang="en-US" dirty="0" smtClean="0"/>
              <a:t> de </a:t>
            </a:r>
            <a:r>
              <a:rPr lang="en-US" dirty="0" err="1" smtClean="0"/>
              <a:t>cor</a:t>
            </a:r>
            <a:r>
              <a:rPr lang="en-US" dirty="0" smtClean="0"/>
              <a:t>, </a:t>
            </a:r>
            <a:r>
              <a:rPr lang="en-US" dirty="0" err="1" smtClean="0"/>
              <a:t>têm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diferença</a:t>
            </a:r>
            <a:r>
              <a:rPr lang="en-US" dirty="0" smtClean="0"/>
              <a:t>: o </a:t>
            </a:r>
            <a:r>
              <a:rPr lang="en-US" dirty="0" err="1" smtClean="0"/>
              <a:t>posicionamento</a:t>
            </a:r>
            <a:r>
              <a:rPr lang="en-US" dirty="0" smtClean="0"/>
              <a:t> da </a:t>
            </a:r>
            <a:r>
              <a:rPr lang="en-US" dirty="0" err="1" smtClean="0"/>
              <a:t>iluminação</a:t>
            </a:r>
            <a:r>
              <a:rPr lang="en-US" dirty="0" smtClean="0"/>
              <a:t>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1700" dirty="0" err="1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en-US" sz="1700" dirty="0" smtClean="0">
                <a:solidFill>
                  <a:schemeClr val="accent6">
                    <a:lumMod val="75000"/>
                  </a:schemeClr>
                </a:solidFill>
              </a:rPr>
              <a:t>: www.cybercollege.com</a:t>
            </a:r>
            <a:endParaRPr lang="en-US" sz="17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9456" y="3709573"/>
            <a:ext cx="2897110" cy="206653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736" y="3709573"/>
            <a:ext cx="3123157" cy="2095283"/>
          </a:xfrm>
          <a:prstGeom prst="rect">
            <a:avLst/>
          </a:prstGeom>
        </p:spPr>
      </p:pic>
      <p:pic>
        <p:nvPicPr>
          <p:cNvPr id="3074" name="Picture 2" descr="bo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66" y="3771291"/>
            <a:ext cx="2857500" cy="20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505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DE </a:t>
            </a:r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22630"/>
            <a:ext cx="10515600" cy="573536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2600" b="1" dirty="0" smtClean="0"/>
              <a:t>Temperaturas de cor: </a:t>
            </a:r>
            <a:endParaRPr lang="pt-BR" sz="2600" b="1" dirty="0"/>
          </a:p>
          <a:p>
            <a:pPr lvl="1"/>
            <a:r>
              <a:rPr lang="pt-BR" dirty="0" smtClean="0"/>
              <a:t>Luz de velas 1000K</a:t>
            </a:r>
            <a:endParaRPr lang="pt-BR" dirty="0" smtClean="0"/>
          </a:p>
          <a:p>
            <a:pPr lvl="1"/>
            <a:r>
              <a:rPr lang="pt-BR" dirty="0" smtClean="0"/>
              <a:t>Luz </a:t>
            </a:r>
            <a:r>
              <a:rPr lang="pt-BR" dirty="0"/>
              <a:t>artificial de sódio das ruas: 2100K</a:t>
            </a:r>
            <a:endParaRPr lang="pt-BR" dirty="0"/>
          </a:p>
          <a:p>
            <a:pPr lvl="1"/>
            <a:r>
              <a:rPr lang="pt-BR" dirty="0"/>
              <a:t>Luz incandescente de casa: </a:t>
            </a:r>
            <a:r>
              <a:rPr lang="pt-BR" dirty="0" smtClean="0"/>
              <a:t>3000K</a:t>
            </a:r>
            <a:endParaRPr lang="pt-BR" dirty="0"/>
          </a:p>
          <a:p>
            <a:pPr lvl="1"/>
            <a:r>
              <a:rPr lang="pt-BR" dirty="0"/>
              <a:t>Lâmpadas </a:t>
            </a:r>
            <a:r>
              <a:rPr lang="pt-BR" dirty="0" err="1"/>
              <a:t>halógenas</a:t>
            </a:r>
            <a:r>
              <a:rPr lang="pt-BR" dirty="0"/>
              <a:t> de estúdio: 3200K</a:t>
            </a:r>
            <a:endParaRPr lang="pt-BR" dirty="0"/>
          </a:p>
          <a:p>
            <a:pPr lvl="1"/>
            <a:r>
              <a:rPr lang="pt-BR" dirty="0"/>
              <a:t>Fluorescente branca: 4300K</a:t>
            </a:r>
            <a:endParaRPr lang="pt-BR" dirty="0"/>
          </a:p>
          <a:p>
            <a:pPr lvl="1"/>
            <a:r>
              <a:rPr lang="pt-BR" dirty="0"/>
              <a:t>Amanhecer/entardecer: 4300K</a:t>
            </a:r>
            <a:endParaRPr lang="pt-BR" dirty="0"/>
          </a:p>
          <a:p>
            <a:pPr lvl="1"/>
            <a:r>
              <a:rPr lang="pt-BR" dirty="0" smtClean="0"/>
              <a:t>Flash eletrônico 5000K</a:t>
            </a:r>
            <a:endParaRPr lang="pt-BR" dirty="0" smtClean="0"/>
          </a:p>
          <a:p>
            <a:pPr lvl="1"/>
            <a:r>
              <a:rPr lang="pt-BR" dirty="0" smtClean="0"/>
              <a:t>Meio </a:t>
            </a:r>
            <a:r>
              <a:rPr lang="pt-BR" dirty="0"/>
              <a:t>dia: 5600K</a:t>
            </a:r>
            <a:endParaRPr lang="pt-BR" dirty="0"/>
          </a:p>
          <a:p>
            <a:pPr lvl="1"/>
            <a:r>
              <a:rPr lang="pt-BR" dirty="0"/>
              <a:t>Céu azul: 6000K</a:t>
            </a:r>
            <a:endParaRPr lang="pt-BR" dirty="0"/>
          </a:p>
          <a:p>
            <a:pPr lvl="1"/>
            <a:r>
              <a:rPr lang="pt-BR" dirty="0"/>
              <a:t>Céu nublado: 8 a </a:t>
            </a:r>
            <a:r>
              <a:rPr lang="pt-BR" dirty="0" smtClean="0"/>
              <a:t>10000K</a:t>
            </a:r>
            <a:endParaRPr lang="pt-BR" dirty="0" smtClean="0"/>
          </a:p>
          <a:p>
            <a:pPr marL="457200" lvl="1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    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ARTIS, Anthony.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Shut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na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Shoot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pt-BR" dirty="0"/>
          </a:p>
          <a:p>
            <a:endParaRPr lang="pt-BR" sz="20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39" y="561315"/>
            <a:ext cx="5173633" cy="579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4874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DE COR E GEL DE CORREÇÃO</a:t>
            </a:r>
            <a:b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959667"/>
            <a:ext cx="10515600" cy="535905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2600" b="1" dirty="0"/>
              <a:t>Gelatina para correção de cor:</a:t>
            </a:r>
            <a:endParaRPr lang="pt-BR" sz="2600" b="1" dirty="0"/>
          </a:p>
          <a:p>
            <a:pPr lvl="2"/>
            <a:r>
              <a:rPr lang="pt-BR" sz="2400" dirty="0"/>
              <a:t>Gel CTO Orange corrige 5500K para 2930K</a:t>
            </a:r>
            <a:endParaRPr lang="pt-BR" sz="2400" dirty="0"/>
          </a:p>
          <a:p>
            <a:pPr lvl="2"/>
            <a:r>
              <a:rPr lang="pt-BR" sz="2400" dirty="0"/>
              <a:t>Gel CTB Blue corrige 3200K para 5700k</a:t>
            </a:r>
            <a:endParaRPr lang="pt-BR" sz="2400" dirty="0"/>
          </a:p>
          <a:p>
            <a:pPr lvl="2"/>
            <a:r>
              <a:rPr lang="pt-BR" sz="2400" dirty="0"/>
              <a:t>Gel </a:t>
            </a:r>
            <a:r>
              <a:rPr lang="pt-BR" sz="2400" dirty="0" err="1"/>
              <a:t>Ambar</a:t>
            </a:r>
            <a:r>
              <a:rPr lang="pt-BR" sz="2400" dirty="0"/>
              <a:t>, para esquentar as cores ( pode-se fazer na ilha de edição)</a:t>
            </a:r>
            <a:endParaRPr lang="pt-BR" sz="2400" dirty="0"/>
          </a:p>
          <a:p>
            <a:pPr lvl="2"/>
            <a:r>
              <a:rPr lang="pt-BR" sz="2400" dirty="0"/>
              <a:t>Difusor de papel </a:t>
            </a:r>
            <a:endParaRPr lang="pt-BR" sz="2400" dirty="0"/>
          </a:p>
          <a:p>
            <a:pPr lvl="2"/>
            <a:r>
              <a:rPr lang="pt-BR" sz="2400" b="1" dirty="0"/>
              <a:t>As imagens podem ser esquentadas na pós-produção</a:t>
            </a:r>
            <a:r>
              <a:rPr lang="pt-BR" sz="2400" dirty="0"/>
              <a:t>, contrastadas e detalhadas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BRAVERMAN, Barry.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Video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shooter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2400" dirty="0"/>
          </a:p>
          <a:p>
            <a:endParaRPr lang="pt-BR" sz="20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38" y="3407400"/>
            <a:ext cx="5134448" cy="294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344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CORREÇÃO DE COR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/>
              <a:t>CORREÇÃO DE COR 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 smtClean="0"/>
              <a:t>NA PÓS-PRODUÇÃO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 smtClean="0"/>
              <a:t>Imagens com cores “frias”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/>
              <a:t>e</a:t>
            </a:r>
            <a:r>
              <a:rPr lang="pt-BR" sz="2400" b="1" dirty="0" smtClean="0"/>
              <a:t> com cores “quentes”</a:t>
            </a:r>
            <a:endParaRPr lang="pt-BR" sz="2400" b="1" dirty="0" smtClean="0"/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             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ARTIS, Anthony.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Shut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shoot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898237"/>
            <a:ext cx="2665491" cy="54581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14" y="553721"/>
            <a:ext cx="2502482" cy="580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2017"/>
            <a:ext cx="10515600" cy="103871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GERAIS - Jornalismo na TV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10734"/>
            <a:ext cx="10515600" cy="5081423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pt-BR" sz="2600" b="1" dirty="0" smtClean="0"/>
              <a:t>PUDOVKIN</a:t>
            </a:r>
            <a:r>
              <a:rPr lang="pt-BR" sz="2600" dirty="0"/>
              <a:t>:</a:t>
            </a:r>
            <a:r>
              <a:rPr lang="pt-BR" sz="2600" dirty="0" smtClean="0"/>
              <a:t> </a:t>
            </a:r>
            <a:r>
              <a:rPr lang="pt-BR" sz="2600" dirty="0"/>
              <a:t>em </a:t>
            </a:r>
            <a:r>
              <a:rPr lang="pt-BR" sz="2600" dirty="0" smtClean="0"/>
              <a:t>1926, o cineasta aconselhou </a:t>
            </a:r>
            <a:r>
              <a:rPr lang="pt-BR" sz="2600" dirty="0"/>
              <a:t>os roteiristas a </a:t>
            </a:r>
            <a:r>
              <a:rPr lang="pt-BR" sz="2600" b="1" dirty="0"/>
              <a:t>conhecerem os elementos técnicos</a:t>
            </a:r>
            <a:r>
              <a:rPr lang="pt-BR" sz="2600" dirty="0"/>
              <a:t> do cinema, como montagem, por </a:t>
            </a:r>
            <a:r>
              <a:rPr lang="pt-BR" sz="2600" dirty="0" smtClean="0"/>
              <a:t>exemplo; </a:t>
            </a:r>
            <a:r>
              <a:rPr lang="pt-BR" sz="2600" dirty="0"/>
              <a:t>e usar esse conhecimento criativamente para favorecer a história a ser contada. </a:t>
            </a:r>
            <a:r>
              <a:rPr lang="pt-BR" sz="2600" dirty="0" smtClean="0"/>
              <a:t>Isso vale também para </a:t>
            </a:r>
            <a:r>
              <a:rPr lang="pt-BR" sz="2600" dirty="0"/>
              <a:t>os </a:t>
            </a:r>
            <a:r>
              <a:rPr lang="pt-BR" sz="2600" dirty="0" smtClean="0"/>
              <a:t>jornalistas.</a:t>
            </a:r>
            <a:endParaRPr lang="pt-BR" sz="2600" dirty="0"/>
          </a:p>
          <a:p>
            <a:pPr lvl="4"/>
            <a:r>
              <a:rPr lang="pt-BR" sz="2600" b="1" dirty="0" smtClean="0"/>
              <a:t>Evitar </a:t>
            </a:r>
            <a:r>
              <a:rPr lang="pt-BR" sz="2600" b="1" dirty="0"/>
              <a:t>assim o mero exercício </a:t>
            </a:r>
            <a:r>
              <a:rPr lang="pt-BR" sz="2600" b="1" dirty="0" smtClean="0"/>
              <a:t>técnico</a:t>
            </a:r>
            <a:r>
              <a:rPr lang="pt-BR" sz="2600" dirty="0" smtClean="0"/>
              <a:t>.</a:t>
            </a:r>
            <a:endParaRPr lang="pt-BR" sz="2600" dirty="0" smtClean="0"/>
          </a:p>
          <a:p>
            <a:pPr lvl="4"/>
            <a:r>
              <a:rPr lang="pt-BR" sz="2600" b="1" dirty="0" smtClean="0"/>
              <a:t>Dominar </a:t>
            </a:r>
            <a:r>
              <a:rPr lang="pt-BR" sz="2600" b="1" dirty="0"/>
              <a:t>a câmera e a ilha de </a:t>
            </a:r>
            <a:r>
              <a:rPr lang="pt-BR" sz="2600" b="1" dirty="0" smtClean="0"/>
              <a:t>edição.</a:t>
            </a:r>
            <a:endParaRPr lang="pt-BR" sz="2600" b="1" dirty="0" smtClean="0"/>
          </a:p>
          <a:p>
            <a:pPr lvl="4"/>
            <a:r>
              <a:rPr lang="pt-BR" sz="2600" b="1" dirty="0" smtClean="0"/>
              <a:t>Aprender </a:t>
            </a:r>
            <a:r>
              <a:rPr lang="pt-BR" sz="2600" b="1" dirty="0"/>
              <a:t>a ver através da câmera</a:t>
            </a:r>
            <a:r>
              <a:rPr lang="pt-BR" sz="2600" dirty="0"/>
              <a:t>, fragmentando o tempo e </a:t>
            </a:r>
            <a:r>
              <a:rPr lang="pt-BR" sz="2600" dirty="0" smtClean="0"/>
              <a:t>espaço, evitando gravar </a:t>
            </a:r>
            <a:r>
              <a:rPr lang="pt-BR" sz="2600" dirty="0"/>
              <a:t>linearmente e na altura dos </a:t>
            </a:r>
            <a:r>
              <a:rPr lang="pt-BR" sz="2600" dirty="0" smtClean="0"/>
              <a:t>olhos.</a:t>
            </a:r>
            <a:endParaRPr lang="pt-BR" sz="2600" dirty="0" smtClean="0"/>
          </a:p>
          <a:p>
            <a:pPr marL="1828800" lvl="4" indent="0">
              <a:buNone/>
            </a:pPr>
            <a:endParaRPr lang="pt-BR" sz="2600" dirty="0"/>
          </a:p>
          <a:p>
            <a:pPr lvl="1"/>
            <a:r>
              <a:rPr lang="pt-BR" sz="2600" dirty="0"/>
              <a:t>Importância da </a:t>
            </a:r>
            <a:r>
              <a:rPr lang="pt-BR" sz="2600" b="1" dirty="0"/>
              <a:t>formação de repertório</a:t>
            </a:r>
            <a:r>
              <a:rPr lang="pt-BR" sz="2600" dirty="0"/>
              <a:t>: ver o que os outros fazem, e como </a:t>
            </a:r>
            <a:r>
              <a:rPr lang="pt-BR" sz="2600" dirty="0" smtClean="0"/>
              <a:t>fazem.</a:t>
            </a:r>
            <a:endParaRPr lang="pt-BR" sz="2600" dirty="0" smtClean="0"/>
          </a:p>
          <a:p>
            <a:pPr marL="1828800" lvl="4" indent="0">
              <a:buNone/>
            </a:pPr>
            <a:endParaRPr lang="pt-BR" sz="2600" dirty="0"/>
          </a:p>
          <a:p>
            <a:pPr lvl="1"/>
            <a:r>
              <a:rPr lang="pt-BR" sz="2600" b="1" dirty="0" smtClean="0"/>
              <a:t>CONVERGÊNCIA entre as mídias e plataformas de difusão.</a:t>
            </a:r>
            <a:endParaRPr lang="pt-BR" sz="2600" b="1" dirty="0" smtClean="0"/>
          </a:p>
          <a:p>
            <a:pPr lvl="2"/>
            <a:r>
              <a:rPr lang="pt-BR" sz="2600" dirty="0" smtClean="0"/>
              <a:t>Referências e trechos de manifestações de espectadores por </a:t>
            </a:r>
            <a:r>
              <a:rPr lang="pt-BR" sz="2600" b="1" dirty="0" smtClean="0"/>
              <a:t>redes sociais</a:t>
            </a:r>
            <a:r>
              <a:rPr lang="pt-BR" sz="2600" dirty="0" smtClean="0"/>
              <a:t> nos telejornais.</a:t>
            </a:r>
            <a:endParaRPr lang="pt-BR" sz="2600" dirty="0" smtClean="0"/>
          </a:p>
          <a:p>
            <a:pPr lvl="2"/>
            <a:r>
              <a:rPr lang="pt-BR" sz="2600" dirty="0" smtClean="0"/>
              <a:t>Mensagens em vídeo de telespectadores: ilusão de participação ou apenas curiosidade?</a:t>
            </a:r>
            <a:endParaRPr lang="pt-BR" sz="2600" dirty="0" smtClean="0"/>
          </a:p>
          <a:p>
            <a:pPr marL="914400" lvl="2" indent="0">
              <a:buNone/>
            </a:pPr>
            <a:endParaRPr lang="pt-BR" sz="2600" dirty="0" smtClean="0"/>
          </a:p>
          <a:p>
            <a:pPr marL="914400" lvl="3" indent="0">
              <a:spcBef>
                <a:spcPts val="1000"/>
              </a:spcBef>
              <a:buNone/>
            </a:pPr>
            <a:endParaRPr lang="pt-BR" sz="2400" dirty="0" smtClean="0"/>
          </a:p>
          <a:p>
            <a:pPr marL="914400" lvl="3" indent="0">
              <a:spcBef>
                <a:spcPts val="1000"/>
              </a:spcBef>
              <a:buNone/>
            </a:pPr>
            <a:endParaRPr lang="pt-BR" sz="2400" dirty="0" smtClean="0"/>
          </a:p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359"/>
          </a:xfrm>
        </p:spPr>
        <p:txBody>
          <a:bodyPr>
            <a:no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LENTES DE CÂMERA</a:t>
            </a:r>
            <a:br>
              <a:rPr lang="pt-BR" sz="3200" dirty="0" smtClean="0"/>
            </a:b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8133" y="1004936"/>
            <a:ext cx="10515600" cy="5853064"/>
          </a:xfrm>
        </p:spPr>
        <p:txBody>
          <a:bodyPr>
            <a:normAutofit/>
          </a:bodyPr>
          <a:lstStyle/>
          <a:p>
            <a:pPr lvl="1"/>
            <a:r>
              <a:rPr lang="pt-BR" b="1" dirty="0" smtClean="0"/>
              <a:t>FOCO</a:t>
            </a:r>
            <a:endParaRPr lang="pt-BR" dirty="0"/>
          </a:p>
          <a:p>
            <a:pPr lvl="2"/>
            <a:r>
              <a:rPr lang="pt-BR" sz="2400" dirty="0"/>
              <a:t>Dar zoom para acertar o </a:t>
            </a:r>
            <a:r>
              <a:rPr lang="pt-BR" sz="2400" b="1" dirty="0"/>
              <a:t>foco nos olhos</a:t>
            </a:r>
            <a:r>
              <a:rPr lang="pt-BR" sz="2400" dirty="0"/>
              <a:t>.</a:t>
            </a:r>
            <a:endParaRPr lang="pt-BR" sz="2400" dirty="0"/>
          </a:p>
          <a:p>
            <a:pPr lvl="2"/>
            <a:r>
              <a:rPr lang="pt-BR" sz="2400" b="1" dirty="0"/>
              <a:t>Ajustar o foco com o zoom fechado</a:t>
            </a:r>
            <a:r>
              <a:rPr lang="pt-BR" sz="2400" dirty="0"/>
              <a:t>.</a:t>
            </a:r>
            <a:endParaRPr lang="pt-BR" sz="2400" dirty="0"/>
          </a:p>
          <a:p>
            <a:pPr lvl="2"/>
            <a:r>
              <a:rPr lang="pt-BR" sz="2400" dirty="0"/>
              <a:t>Usar foco automático ou manual: sem luz o automático funciona mal.</a:t>
            </a:r>
            <a:endParaRPr lang="pt-BR" sz="2400" dirty="0"/>
          </a:p>
          <a:p>
            <a:pPr lvl="2"/>
            <a:r>
              <a:rPr lang="pt-BR" sz="2400" dirty="0" smtClean="0"/>
              <a:t>No </a:t>
            </a:r>
            <a:r>
              <a:rPr lang="pt-BR" sz="2400" dirty="0"/>
              <a:t>foco automático a área de maior incidência de luz atrai o foco, </a:t>
            </a:r>
            <a:r>
              <a:rPr lang="pt-BR" sz="2400" dirty="0" smtClean="0"/>
              <a:t>por vezes fazendo com </a:t>
            </a:r>
            <a:r>
              <a:rPr lang="pt-BR" sz="2400" dirty="0"/>
              <a:t>que o talento fique fora de foco, sobretudo nas gravações 16x9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lvl="2"/>
            <a:r>
              <a:rPr lang="pt-BR" sz="2400" dirty="0" smtClean="0"/>
              <a:t>No plano aberto, o foco é dissimulado.</a:t>
            </a:r>
            <a:endParaRPr lang="pt-BR" sz="2400" dirty="0" smtClean="0"/>
          </a:p>
          <a:p>
            <a:pPr lvl="2"/>
            <a:r>
              <a:rPr lang="pt-BR" sz="2400" b="1" dirty="0" smtClean="0"/>
              <a:t>Profissionais trabalham com o zoom todo aberto, no infinito, para evitar a perda de foco</a:t>
            </a:r>
            <a:r>
              <a:rPr lang="pt-BR" sz="2400" dirty="0" smtClean="0"/>
              <a:t>, sobretudo com a câmera na mão.</a:t>
            </a:r>
            <a:endParaRPr lang="pt-BR" sz="2400" dirty="0"/>
          </a:p>
          <a:p>
            <a:pPr lvl="1"/>
            <a:r>
              <a:rPr lang="pt-BR" b="1" dirty="0"/>
              <a:t>Tipos de </a:t>
            </a:r>
            <a:r>
              <a:rPr lang="pt-BR" b="1" dirty="0" smtClean="0"/>
              <a:t>LENTE</a:t>
            </a:r>
            <a:r>
              <a:rPr lang="pt-BR" dirty="0" smtClean="0"/>
              <a:t>: </a:t>
            </a:r>
            <a:endParaRPr lang="pt-BR" dirty="0" smtClean="0"/>
          </a:p>
          <a:p>
            <a:pPr lvl="2"/>
            <a:r>
              <a:rPr lang="pt-BR" sz="2400" dirty="0" smtClean="0"/>
              <a:t>grande angular </a:t>
            </a:r>
            <a:endParaRPr lang="pt-BR" sz="2400" dirty="0" smtClean="0"/>
          </a:p>
          <a:p>
            <a:pPr lvl="2"/>
            <a:r>
              <a:rPr lang="pt-BR" sz="2400" dirty="0" smtClean="0"/>
              <a:t>teleobjetiva </a:t>
            </a:r>
            <a:endParaRPr lang="pt-BR" sz="2400" dirty="0"/>
          </a:p>
          <a:p>
            <a:pPr lvl="2"/>
            <a:r>
              <a:rPr lang="pt-BR" sz="2400" dirty="0" smtClean="0"/>
              <a:t>olho </a:t>
            </a:r>
            <a:r>
              <a:rPr lang="pt-BR" sz="2400" dirty="0"/>
              <a:t>de peixe.</a:t>
            </a:r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CORREÇÃO DE FOCO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dirty="0" smtClean="0"/>
              <a:t>É possível melhorar o foco, com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o</a:t>
            </a:r>
            <a:r>
              <a:rPr lang="pt-BR" sz="2400" dirty="0" smtClean="0"/>
              <a:t> recurso </a:t>
            </a:r>
            <a:r>
              <a:rPr lang="pt-BR" sz="2400" b="1" dirty="0" smtClean="0"/>
              <a:t>SHARP, </a:t>
            </a:r>
            <a:r>
              <a:rPr lang="pt-BR" sz="2400" dirty="0" smtClean="0"/>
              <a:t>na pós-produção.</a:t>
            </a: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    </a:t>
            </a: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 </a:t>
            </a: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ARTIS, Anthony.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Shut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shoot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51" y="309932"/>
            <a:ext cx="2557839" cy="6025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4376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AJUSTES DE CÂMERA</a:t>
            </a:r>
            <a:br>
              <a:rPr lang="pt-BR" sz="3200" dirty="0" smtClean="0"/>
            </a:b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13988"/>
            <a:ext cx="10515600" cy="5342362"/>
          </a:xfrm>
        </p:spPr>
        <p:txBody>
          <a:bodyPr>
            <a:normAutofit lnSpcReduction="10000"/>
          </a:bodyPr>
          <a:lstStyle/>
          <a:p>
            <a:pPr lvl="1"/>
            <a:r>
              <a:rPr lang="pt-BR" b="1" dirty="0" smtClean="0"/>
              <a:t>Diafragma </a:t>
            </a:r>
            <a:r>
              <a:rPr lang="pt-BR" b="1" dirty="0"/>
              <a:t>(íris) no automático</a:t>
            </a:r>
            <a:r>
              <a:rPr lang="pt-BR" dirty="0"/>
              <a:t>.</a:t>
            </a:r>
            <a:endParaRPr lang="pt-BR" sz="1800" dirty="0"/>
          </a:p>
          <a:p>
            <a:pPr lvl="1"/>
            <a:r>
              <a:rPr lang="pt-BR" b="1" dirty="0" smtClean="0"/>
              <a:t>White Balance </a:t>
            </a:r>
            <a:r>
              <a:rPr lang="pt-BR" dirty="0" smtClean="0"/>
              <a:t>ou “bater </a:t>
            </a:r>
            <a:r>
              <a:rPr lang="pt-BR" dirty="0"/>
              <a:t>o </a:t>
            </a:r>
            <a:r>
              <a:rPr lang="pt-BR" dirty="0" smtClean="0"/>
              <a:t>branco”: </a:t>
            </a:r>
            <a:r>
              <a:rPr lang="pt-BR" dirty="0"/>
              <a:t>dizer para a câmera o que é branco na cena - usar papel branco.</a:t>
            </a:r>
            <a:endParaRPr lang="pt-BR" sz="1800" dirty="0"/>
          </a:p>
          <a:p>
            <a:pPr lvl="1"/>
            <a:r>
              <a:rPr lang="pt-BR" dirty="0"/>
              <a:t>Uso da </a:t>
            </a:r>
            <a:r>
              <a:rPr lang="pt-BR" b="1" dirty="0"/>
              <a:t>Zebra</a:t>
            </a:r>
            <a:r>
              <a:rPr lang="pt-BR" dirty="0"/>
              <a:t> para ressaltar áreas saturadas: fechar a íris para corrigir.</a:t>
            </a:r>
            <a:endParaRPr lang="pt-BR" sz="1800" dirty="0"/>
          </a:p>
          <a:p>
            <a:pPr lvl="1"/>
            <a:endParaRPr lang="pt-BR" dirty="0" smtClean="0"/>
          </a:p>
          <a:p>
            <a:pPr marL="457200" lvl="1" indent="0"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				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    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ZETTL, Herbert. Manual de produção de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televisão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pt-BR" sz="1900" dirty="0" smtClean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Cuidado </a:t>
            </a:r>
            <a:r>
              <a:rPr lang="pt-BR" dirty="0"/>
              <a:t>com as sub e sobre-exposições: tirar a íris do automático. Olhar criticamente o resultado na tela, pois nem sempre dá para </a:t>
            </a:r>
            <a:r>
              <a:rPr lang="pt-BR" dirty="0" smtClean="0"/>
              <a:t>reduzir ou dar </a:t>
            </a:r>
            <a:r>
              <a:rPr lang="pt-BR" dirty="0"/>
              <a:t>ganho no vídeo </a:t>
            </a:r>
            <a:r>
              <a:rPr lang="pt-BR" dirty="0" smtClean="0"/>
              <a:t>na </a:t>
            </a:r>
            <a:r>
              <a:rPr lang="pt-BR" dirty="0"/>
              <a:t>pós-produção. </a:t>
            </a:r>
            <a:endParaRPr lang="pt-BR" sz="1800" dirty="0"/>
          </a:p>
          <a:p>
            <a:pPr lvl="1"/>
            <a:r>
              <a:rPr lang="pt-BR" dirty="0"/>
              <a:t>Dar </a:t>
            </a:r>
            <a:r>
              <a:rPr lang="pt-BR" b="1" dirty="0"/>
              <a:t>ganho na câmera significa mais </a:t>
            </a:r>
            <a:r>
              <a:rPr lang="pt-BR" b="1" dirty="0" smtClean="0"/>
              <a:t>ruído na imagem</a:t>
            </a:r>
            <a:r>
              <a:rPr lang="pt-BR" dirty="0" smtClean="0"/>
              <a:t>.</a:t>
            </a:r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84" y="2489703"/>
            <a:ext cx="2983379" cy="223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94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EXPOSIÇÃO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ARTIS, Anthony.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Shut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shoot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41" y="443099"/>
            <a:ext cx="2702758" cy="582355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07" y="362459"/>
            <a:ext cx="2775421" cy="5814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2895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CHROMA KEY</a:t>
            </a:r>
            <a:br>
              <a:rPr lang="pt-BR" sz="3200" dirty="0" smtClean="0"/>
            </a:b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995882"/>
            <a:ext cx="10750236" cy="5604094"/>
          </a:xfrm>
        </p:spPr>
        <p:txBody>
          <a:bodyPr>
            <a:normAutofit/>
          </a:bodyPr>
          <a:lstStyle/>
          <a:p>
            <a:pPr lvl="1"/>
            <a:r>
              <a:rPr lang="pt-BR" b="1" dirty="0" smtClean="0"/>
              <a:t>Inserção de imagens no fundo do objeto ou personagem</a:t>
            </a:r>
            <a:r>
              <a:rPr lang="pt-BR" dirty="0" smtClean="0"/>
              <a:t>, substituindo uma cor básica.</a:t>
            </a:r>
            <a:endParaRPr lang="pt-BR" dirty="0" smtClean="0"/>
          </a:p>
          <a:p>
            <a:pPr lvl="1"/>
            <a:r>
              <a:rPr lang="pt-BR" b="1" dirty="0" smtClean="0"/>
              <a:t>Fundo verde </a:t>
            </a:r>
            <a:r>
              <a:rPr lang="pt-BR" dirty="0" smtClean="0"/>
              <a:t>tem sido preferido, pois o </a:t>
            </a:r>
            <a:r>
              <a:rPr lang="pt-BR" dirty="0"/>
              <a:t>azul é muito comum nas roupas.</a:t>
            </a:r>
            <a:endParaRPr lang="pt-BR" dirty="0"/>
          </a:p>
          <a:p>
            <a:pPr lvl="1"/>
            <a:r>
              <a:rPr lang="pt-BR" b="1" dirty="0" smtClean="0"/>
              <a:t>Dificuldade em iluminar </a:t>
            </a:r>
            <a:r>
              <a:rPr lang="pt-BR" dirty="0" smtClean="0"/>
              <a:t>o fundo por igual, para permitir um bom recorte </a:t>
            </a:r>
            <a:r>
              <a:rPr lang="pt-BR" dirty="0"/>
              <a:t>na edição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dirty="0" smtClean="0"/>
              <a:t>Muito utilizado para a criação de </a:t>
            </a:r>
            <a:r>
              <a:rPr lang="pt-BR" b="1" dirty="0" smtClean="0"/>
              <a:t>cenários virtuais</a:t>
            </a:r>
            <a:r>
              <a:rPr lang="pt-BR" dirty="0" smtClean="0"/>
              <a:t>, mas traz dificuldades para o jornalismo, por conta dos ajustes necessários</a:t>
            </a:r>
            <a:r>
              <a:rPr lang="pt-BR" dirty="0"/>
              <a:t>. </a:t>
            </a:r>
            <a:endParaRPr lang="pt-BR" dirty="0" smtClean="0"/>
          </a:p>
          <a:p>
            <a:pPr lvl="1"/>
            <a:endParaRPr lang="pt-BR" dirty="0"/>
          </a:p>
          <a:p>
            <a:pPr marL="457200" lvl="1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							    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ZETTL, Herbert.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Manual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							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   de 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produção de televisão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pt-BR" dirty="0"/>
          </a:p>
          <a:p>
            <a:pPr marL="457200" lvl="1" indent="0">
              <a:buNone/>
            </a:pPr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7" y="3797929"/>
            <a:ext cx="7254689" cy="2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09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CROMA KEY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37376" y="1006307"/>
            <a:ext cx="10515600" cy="55936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sz="3800" b="1" dirty="0" smtClean="0"/>
          </a:p>
          <a:p>
            <a:pPr marL="0" indent="0">
              <a:buNone/>
            </a:pPr>
            <a:r>
              <a:rPr lang="pt-BR" sz="3800" b="1" dirty="0" smtClean="0"/>
              <a:t>Fundo verde portátil </a:t>
            </a:r>
            <a:endParaRPr lang="pt-BR" sz="3800" b="1" dirty="0" smtClean="0"/>
          </a:p>
          <a:p>
            <a:pPr marL="0" indent="0">
              <a:buNone/>
            </a:pPr>
            <a:endParaRPr lang="pt-BR" sz="3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Fonte: BRAVERMAN, Barry. </a:t>
            </a:r>
            <a:endParaRPr lang="pt-BR" sz="1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Video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shooter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pt-BR" sz="1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3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				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 err="1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: www.cybercollege.com</a:t>
            </a: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2300" dirty="0"/>
          </a:p>
          <a:p>
            <a:pPr marL="0" indent="0">
              <a:buNone/>
            </a:pPr>
            <a:endParaRPr lang="pt-BR" sz="23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b="1" dirty="0" smtClean="0"/>
              <a:t> </a:t>
            </a:r>
            <a:endParaRPr lang="pt-BR" sz="1800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20" y="1006307"/>
            <a:ext cx="2872967" cy="25223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31" y="1006307"/>
            <a:ext cx="3163735" cy="254691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605" y="3820562"/>
            <a:ext cx="7143963" cy="2444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66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CHROMA KEY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37376" y="832919"/>
            <a:ext cx="10515600" cy="57217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pt-BR" sz="6000" b="1" dirty="0" smtClean="0"/>
          </a:p>
          <a:p>
            <a:pPr marL="0" indent="0">
              <a:buNone/>
            </a:pPr>
            <a:r>
              <a:rPr lang="pt-BR" sz="6000" b="1" dirty="0" smtClean="0"/>
              <a:t>Seis características das fontes de vídeo necessárias para o correto resultado do </a:t>
            </a:r>
            <a:r>
              <a:rPr lang="pt-BR" sz="6000" b="1" dirty="0" err="1" smtClean="0"/>
              <a:t>Chroma</a:t>
            </a:r>
            <a:r>
              <a:rPr lang="pt-BR" sz="6000" b="1" dirty="0" smtClean="0"/>
              <a:t> Key:</a:t>
            </a:r>
            <a:endParaRPr lang="pt-BR" sz="6000" b="1" dirty="0" smtClean="0"/>
          </a:p>
          <a:p>
            <a:pPr marL="0" indent="0">
              <a:buNone/>
            </a:pPr>
            <a:r>
              <a:rPr lang="pt-BR" sz="6000" b="1" dirty="0" smtClean="0"/>
              <a:t>1. O brilho e o contraste </a:t>
            </a:r>
            <a:r>
              <a:rPr lang="pt-BR" sz="6000" dirty="0" smtClean="0"/>
              <a:t>das fontes de vídeo devem ser iguais.</a:t>
            </a:r>
            <a:endParaRPr lang="pt-BR" sz="6000" dirty="0" smtClean="0"/>
          </a:p>
          <a:p>
            <a:pPr marL="0" indent="0">
              <a:buNone/>
            </a:pPr>
            <a:r>
              <a:rPr lang="pt-BR" sz="6000" dirty="0" smtClean="0"/>
              <a:t>2. A </a:t>
            </a:r>
            <a:r>
              <a:rPr lang="pt-BR" sz="6000" b="1" dirty="0" smtClean="0"/>
              <a:t>iluminação</a:t>
            </a:r>
            <a:r>
              <a:rPr lang="pt-BR" sz="6000" dirty="0" smtClean="0"/>
              <a:t> deve ser </a:t>
            </a:r>
            <a:r>
              <a:rPr lang="pt-BR" sz="6000" b="1" dirty="0" smtClean="0"/>
              <a:t>“por igual’, para evitar sombras. </a:t>
            </a:r>
            <a:endParaRPr lang="pt-BR" sz="6000" b="1" dirty="0" smtClean="0"/>
          </a:p>
          <a:p>
            <a:pPr marL="0" indent="0">
              <a:buNone/>
            </a:pPr>
            <a:r>
              <a:rPr lang="pt-BR" sz="6000" b="1" dirty="0" smtClean="0"/>
              <a:t>3. O color balance </a:t>
            </a:r>
            <a:r>
              <a:rPr lang="pt-BR" sz="6000" dirty="0" smtClean="0"/>
              <a:t>das fontes de vídeo devem coincidir, especialmente no tocante              	aos tons de pele.</a:t>
            </a:r>
            <a:endParaRPr lang="pt-BR" sz="6000" dirty="0" smtClean="0"/>
          </a:p>
          <a:p>
            <a:pPr marL="0" indent="0">
              <a:buNone/>
            </a:pPr>
            <a:r>
              <a:rPr lang="pt-BR" sz="6000" b="1" dirty="0" smtClean="0"/>
              <a:t>4.</a:t>
            </a:r>
            <a:r>
              <a:rPr lang="pt-BR" sz="6000" dirty="0" smtClean="0"/>
              <a:t> </a:t>
            </a:r>
            <a:r>
              <a:rPr lang="pt-BR" sz="6000" b="1" dirty="0" smtClean="0"/>
              <a:t> Use o recurso “Zebra”</a:t>
            </a:r>
            <a:r>
              <a:rPr lang="pt-BR" sz="6000" dirty="0" smtClean="0"/>
              <a:t> para identificar diferenças na iluminação do fundo</a:t>
            </a:r>
            <a:endParaRPr lang="pt-BR" sz="6000" dirty="0" smtClean="0"/>
          </a:p>
          <a:p>
            <a:pPr marL="0" indent="0">
              <a:buNone/>
            </a:pPr>
            <a:r>
              <a:rPr lang="pt-BR" sz="6000" b="1" dirty="0" smtClean="0"/>
              <a:t>5.</a:t>
            </a:r>
            <a:r>
              <a:rPr lang="pt-BR" sz="6000" dirty="0" smtClean="0"/>
              <a:t> Padrões de </a:t>
            </a:r>
            <a:r>
              <a:rPr lang="pt-BR" sz="6000" b="1" dirty="0" smtClean="0"/>
              <a:t>granulação e ruídos </a:t>
            </a:r>
            <a:r>
              <a:rPr lang="pt-BR" sz="6000" dirty="0" smtClean="0"/>
              <a:t>na imagem devem ser similares. Se um vídeo é 	“</a:t>
            </a:r>
            <a:r>
              <a:rPr lang="pt-BR" sz="6000" dirty="0" err="1" smtClean="0"/>
              <a:t>cleaner</a:t>
            </a:r>
            <a:r>
              <a:rPr lang="pt-BR" sz="6000" dirty="0" smtClean="0"/>
              <a:t>” que o outro, isso será ressaltado, sobretudo em HDTV.</a:t>
            </a:r>
            <a:endParaRPr lang="pt-BR" sz="6000" dirty="0" smtClean="0"/>
          </a:p>
          <a:p>
            <a:pPr marL="0" indent="0">
              <a:buNone/>
            </a:pPr>
            <a:r>
              <a:rPr lang="pt-BR" sz="6000" b="1" dirty="0" smtClean="0"/>
              <a:t>6. As perspectivas devem coincidir, </a:t>
            </a:r>
            <a:r>
              <a:rPr lang="pt-BR" sz="6000" dirty="0" smtClean="0"/>
              <a:t>determinadas pelos ângulos da câmera, 	distância focal e distância entre a câmera e o objeto,</a:t>
            </a:r>
            <a:r>
              <a:rPr lang="pt-BR" sz="6000" b="1" dirty="0" smtClean="0"/>
              <a:t> para evitar distorções, 	ou um objeto com tamanho desproporcional.</a:t>
            </a:r>
            <a:endParaRPr lang="pt-BR" sz="6000" dirty="0" smtClean="0"/>
          </a:p>
          <a:p>
            <a:pPr lvl="1"/>
            <a:endParaRPr lang="pt-BR" sz="6000" b="1" dirty="0" smtClean="0"/>
          </a:p>
          <a:p>
            <a:pPr lvl="1"/>
            <a:r>
              <a:rPr lang="pt-BR" sz="6000" b="1" dirty="0" smtClean="0"/>
              <a:t>Claro que tudo isso pode ser alterado ou melhorado com recursos de pós-produção ou Photoshop.</a:t>
            </a:r>
            <a:endParaRPr lang="pt-BR" sz="6000" b="1" dirty="0" smtClean="0"/>
          </a:p>
          <a:p>
            <a:endParaRPr lang="pt-BR" sz="6000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CENÁRIOS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pt-BR" dirty="0"/>
              <a:t>As emissoras preferem </a:t>
            </a:r>
            <a:r>
              <a:rPr lang="pt-BR" b="1" dirty="0"/>
              <a:t>cenários reais</a:t>
            </a:r>
            <a:r>
              <a:rPr lang="pt-BR" dirty="0"/>
              <a:t>, com telões, TV de grande dimensão ou </a:t>
            </a:r>
            <a:r>
              <a:rPr lang="pt-BR" b="1" dirty="0" err="1"/>
              <a:t>videowall</a:t>
            </a:r>
            <a:r>
              <a:rPr lang="pt-BR" sz="1800" dirty="0"/>
              <a:t>.</a:t>
            </a:r>
            <a:endParaRPr lang="pt-BR" sz="18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505" y="2849228"/>
            <a:ext cx="4444025" cy="28619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767" y="2374374"/>
            <a:ext cx="3631833" cy="228433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373" y="4208519"/>
            <a:ext cx="3210962" cy="199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305" y="372933"/>
            <a:ext cx="10515600" cy="78466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CENÁRIOS VIRTUAIS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860" y="1553283"/>
            <a:ext cx="3404772" cy="196060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409" y="1553283"/>
            <a:ext cx="3154589" cy="19606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860" y="3860595"/>
            <a:ext cx="3404771" cy="199870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155" y="3860595"/>
            <a:ext cx="3155843" cy="210007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149" y="1553283"/>
            <a:ext cx="3105294" cy="196060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3860596"/>
            <a:ext cx="3155843" cy="2100070"/>
          </a:xfrm>
          <a:prstGeom prst="rect">
            <a:avLst/>
          </a:prstGeom>
        </p:spPr>
      </p:pic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8574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LOCAÇÃO (gravações em externas) 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737995"/>
            <a:ext cx="10515600" cy="4618355"/>
          </a:xfrm>
        </p:spPr>
        <p:txBody>
          <a:bodyPr>
            <a:normAutofit/>
          </a:bodyPr>
          <a:lstStyle/>
          <a:p>
            <a:pPr lvl="1"/>
            <a:r>
              <a:rPr lang="pt-BR" dirty="0" smtClean="0"/>
              <a:t>Fundamental no jornalismo, pois </a:t>
            </a:r>
            <a:r>
              <a:rPr lang="pt-BR" b="1" dirty="0" smtClean="0"/>
              <a:t>coloca o repórter no meio da ação</a:t>
            </a:r>
            <a:r>
              <a:rPr lang="pt-BR" dirty="0" smtClean="0"/>
              <a:t>, dando maior credibilidade à reportagem.</a:t>
            </a:r>
            <a:endParaRPr lang="pt-BR" dirty="0" smtClean="0"/>
          </a:p>
          <a:p>
            <a:pPr lvl="1"/>
            <a:r>
              <a:rPr lang="pt-BR" dirty="0" smtClean="0"/>
              <a:t>Escolha por </a:t>
            </a:r>
            <a:r>
              <a:rPr lang="pt-BR" b="1" dirty="0"/>
              <a:t>conveniência visual </a:t>
            </a:r>
            <a:r>
              <a:rPr lang="pt-BR" dirty="0"/>
              <a:t>e pelo </a:t>
            </a:r>
            <a:r>
              <a:rPr lang="pt-BR" b="1" dirty="0"/>
              <a:t>ambiente </a:t>
            </a:r>
            <a:r>
              <a:rPr lang="pt-BR" b="1" dirty="0" smtClean="0"/>
              <a:t>sonoro</a:t>
            </a:r>
            <a:r>
              <a:rPr lang="pt-BR" dirty="0" smtClean="0"/>
              <a:t>.</a:t>
            </a:r>
            <a:endParaRPr lang="pt-BR" dirty="0"/>
          </a:p>
          <a:p>
            <a:pPr lvl="1"/>
            <a:r>
              <a:rPr lang="pt-BR" b="1" dirty="0"/>
              <a:t>Aproveitamento da iluminação do local</a:t>
            </a:r>
            <a:r>
              <a:rPr lang="pt-BR" dirty="0"/>
              <a:t>, natural ou artificial, posicionando o sujeito de forma </a:t>
            </a:r>
            <a:r>
              <a:rPr lang="pt-BR" dirty="0" smtClean="0"/>
              <a:t>adequada.</a:t>
            </a:r>
            <a:endParaRPr lang="pt-BR" dirty="0" smtClean="0"/>
          </a:p>
          <a:p>
            <a:pPr lvl="1"/>
            <a:r>
              <a:rPr lang="pt-BR" b="1" dirty="0" smtClean="0"/>
              <a:t>Atenção </a:t>
            </a:r>
            <a:r>
              <a:rPr lang="pt-BR" b="1" dirty="0"/>
              <a:t>aos objetos e demais elementos de cena</a:t>
            </a:r>
            <a:r>
              <a:rPr lang="pt-BR" dirty="0"/>
              <a:t>, que podem valorizar ou atrapalhar a narrativa. Por ex. mesa com objetos adequados, </a:t>
            </a:r>
            <a:r>
              <a:rPr lang="pt-BR" dirty="0" smtClean="0"/>
              <a:t>plantas “saindo da cabeça do personagem”, livros </a:t>
            </a:r>
            <a:r>
              <a:rPr lang="pt-BR" dirty="0"/>
              <a:t>de fundo com títulos </a:t>
            </a:r>
            <a:r>
              <a:rPr lang="pt-BR" dirty="0" smtClean="0"/>
              <a:t>estranhos.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29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GERAIS - Jornalismo na TV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11929"/>
            <a:ext cx="10515600" cy="4665034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pt-BR" b="1" dirty="0"/>
              <a:t>RELEASE ELETRÔNICO (vídeo releases): </a:t>
            </a:r>
            <a:r>
              <a:rPr lang="pt-BR" dirty="0"/>
              <a:t>pré-gravado, editado ou </a:t>
            </a:r>
            <a:r>
              <a:rPr lang="pt-BR" dirty="0" smtClean="0"/>
              <a:t>não (em </a:t>
            </a:r>
            <a:r>
              <a:rPr lang="pt-BR" dirty="0"/>
              <a:t>material </a:t>
            </a:r>
            <a:r>
              <a:rPr lang="pt-BR" dirty="0" smtClean="0"/>
              <a:t>bruto), produzido </a:t>
            </a:r>
            <a:r>
              <a:rPr lang="pt-BR" dirty="0"/>
              <a:t>e </a:t>
            </a:r>
            <a:r>
              <a:rPr lang="pt-BR" dirty="0" smtClean="0"/>
              <a:t>oferecido </a:t>
            </a:r>
            <a:r>
              <a:rPr lang="pt-BR" dirty="0"/>
              <a:t>gratuitamente, evitando que as equipes das emissoras se </a:t>
            </a:r>
            <a:r>
              <a:rPr lang="pt-BR" dirty="0" smtClean="0"/>
              <a:t>desloquem até as locações. </a:t>
            </a:r>
            <a:endParaRPr lang="pt-BR" dirty="0"/>
          </a:p>
          <a:p>
            <a:pPr marL="1143000" lvl="3">
              <a:spcBef>
                <a:spcPts val="1000"/>
              </a:spcBef>
            </a:pPr>
            <a:r>
              <a:rPr lang="pt-BR" sz="2400" dirty="0"/>
              <a:t>Usual em espetáculos artísticos, onde a presença das emissoras atrapalha.</a:t>
            </a:r>
            <a:endParaRPr lang="pt-BR" sz="2400" dirty="0"/>
          </a:p>
          <a:p>
            <a:pPr marL="1143000" lvl="3">
              <a:spcBef>
                <a:spcPts val="1000"/>
              </a:spcBef>
            </a:pPr>
            <a:r>
              <a:rPr lang="pt-BR" sz="2400" dirty="0" smtClean="0"/>
              <a:t>Outros exemplos</a:t>
            </a:r>
            <a:r>
              <a:rPr lang="pt-BR" sz="2400" dirty="0"/>
              <a:t>: CBF e TV Justiça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marL="914400" lvl="3" indent="0">
              <a:spcBef>
                <a:spcPts val="1000"/>
              </a:spcBef>
              <a:buNone/>
            </a:pPr>
            <a:endParaRPr lang="pt-BR" sz="2400" dirty="0"/>
          </a:p>
          <a:p>
            <a:r>
              <a:rPr lang="pt-BR" sz="2400" b="1" dirty="0" smtClean="0"/>
              <a:t>AGÊNCIAS INTERNACIONAIS </a:t>
            </a:r>
            <a:r>
              <a:rPr lang="pt-BR" sz="2400" dirty="0" smtClean="0"/>
              <a:t>de notícias – cobertura barata e de qualidade: Reuters, Associated Press (APTV), France Press, CNN, EFE.</a:t>
            </a:r>
            <a:endParaRPr lang="pt-BR" sz="2400" dirty="0" smtClean="0"/>
          </a:p>
          <a:p>
            <a:pPr lvl="1"/>
            <a:r>
              <a:rPr lang="pt-BR" dirty="0" smtClean="0"/>
              <a:t>Assinatura mensal e acesso a reportagens. </a:t>
            </a:r>
            <a:endParaRPr lang="pt-BR" dirty="0" smtClean="0"/>
          </a:p>
          <a:p>
            <a:pPr lvl="1"/>
            <a:endParaRPr lang="pt-BR" dirty="0" smtClean="0"/>
          </a:p>
          <a:p>
            <a:pPr marL="457200" lvl="1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           </a:t>
            </a:r>
            <a:r>
              <a:rPr lang="pt-BR" dirty="0" smtClean="0"/>
              <a:t>exemplos BBC Brasil, France Press, no e-disciplinas.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941561" y="54320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596"/>
          </a:xfrm>
        </p:spPr>
        <p:txBody>
          <a:bodyPr/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13164"/>
            <a:ext cx="10515600" cy="4828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/>
              <a:t>O processo de gravação de um programa de televisão tem três etapas básicas</a:t>
            </a:r>
            <a:r>
              <a:rPr lang="pt-BR" sz="2400" dirty="0"/>
              <a:t>: </a:t>
            </a:r>
            <a:endParaRPr lang="pt-BR" sz="2400" dirty="0"/>
          </a:p>
          <a:p>
            <a:pPr marL="971550" lvl="1" indent="-514350">
              <a:buAutoNum type="arabicPeriod"/>
            </a:pPr>
            <a:r>
              <a:rPr lang="pt-BR" b="1" dirty="0" smtClean="0"/>
              <a:t>a </a:t>
            </a:r>
            <a:r>
              <a:rPr lang="pt-BR" b="1" dirty="0"/>
              <a:t>pré-produção</a:t>
            </a:r>
            <a:r>
              <a:rPr lang="pt-BR" dirty="0"/>
              <a:t>, que é a fase de pesquisa, criação e </a:t>
            </a:r>
            <a:r>
              <a:rPr lang="pt-BR" dirty="0" smtClean="0"/>
              <a:t>planejamento</a:t>
            </a:r>
            <a:r>
              <a:rPr lang="pt-BR" dirty="0"/>
              <a:t>, </a:t>
            </a:r>
            <a:r>
              <a:rPr lang="pt-BR" dirty="0">
                <a:sym typeface="+mn-ea"/>
              </a:rPr>
              <a:t>organização </a:t>
            </a:r>
            <a:r>
              <a:rPr lang="pt-BR" dirty="0" smtClean="0">
                <a:sym typeface="+mn-ea"/>
              </a:rPr>
              <a:t>de pautas e </a:t>
            </a:r>
            <a:r>
              <a:rPr lang="pt-BR" dirty="0"/>
              <a:t>roteirização; </a:t>
            </a:r>
            <a:endParaRPr lang="pt-BR" dirty="0"/>
          </a:p>
          <a:p>
            <a:pPr marL="457200" lvl="1" indent="0">
              <a:buNone/>
            </a:pPr>
            <a:r>
              <a:rPr lang="pt-BR" dirty="0" smtClean="0"/>
              <a:t>2</a:t>
            </a:r>
            <a:r>
              <a:rPr lang="pt-BR" dirty="0"/>
              <a:t>. </a:t>
            </a:r>
            <a:r>
              <a:rPr lang="pt-BR" dirty="0" smtClean="0"/>
              <a:t>	</a:t>
            </a:r>
            <a:r>
              <a:rPr lang="pt-BR" b="1" dirty="0" smtClean="0"/>
              <a:t>a </a:t>
            </a:r>
            <a:r>
              <a:rPr lang="pt-BR" b="1" dirty="0"/>
              <a:t>produção</a:t>
            </a:r>
            <a:r>
              <a:rPr lang="pt-BR" dirty="0"/>
              <a:t>, que </a:t>
            </a:r>
            <a:r>
              <a:rPr lang="pt-BR" dirty="0" smtClean="0"/>
              <a:t>é a </a:t>
            </a:r>
            <a:r>
              <a:rPr lang="pt-BR" dirty="0"/>
              <a:t>captação de </a:t>
            </a:r>
            <a:r>
              <a:rPr lang="pt-BR" dirty="0" smtClean="0"/>
              <a:t>imagens </a:t>
            </a:r>
            <a:r>
              <a:rPr lang="pt-BR" dirty="0"/>
              <a:t>e sons em externa ou estúdio,  </a:t>
            </a:r>
            <a:r>
              <a:rPr lang="pt-BR" dirty="0" smtClean="0"/>
              <a:t>   	envolvendo </a:t>
            </a:r>
            <a:r>
              <a:rPr lang="pt-BR" dirty="0"/>
              <a:t>iluminação, direção de talentos, </a:t>
            </a:r>
            <a:r>
              <a:rPr lang="pt-BR" dirty="0" smtClean="0"/>
              <a:t>movimentos </a:t>
            </a:r>
            <a:r>
              <a:rPr lang="pt-BR" dirty="0"/>
              <a:t>de câmera e </a:t>
            </a:r>
            <a:r>
              <a:rPr lang="pt-BR" dirty="0" smtClean="0"/>
              <a:t>	enquadramentos;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 smtClean="0"/>
              <a:t>3</a:t>
            </a:r>
            <a:r>
              <a:rPr lang="pt-BR" dirty="0"/>
              <a:t>. </a:t>
            </a:r>
            <a:r>
              <a:rPr lang="pt-BR" dirty="0" smtClean="0"/>
              <a:t>	</a:t>
            </a:r>
            <a:r>
              <a:rPr lang="pt-BR" b="1" dirty="0" smtClean="0"/>
              <a:t>a </a:t>
            </a:r>
            <a:r>
              <a:rPr lang="pt-BR" b="1" dirty="0"/>
              <a:t>pós-produção</a:t>
            </a:r>
            <a:r>
              <a:rPr lang="pt-BR" dirty="0"/>
              <a:t>, que envolve a edição de sons e </a:t>
            </a:r>
            <a:r>
              <a:rPr lang="pt-BR" dirty="0" smtClean="0"/>
              <a:t>imagens</a:t>
            </a:r>
            <a:r>
              <a:rPr lang="pt-BR" dirty="0"/>
              <a:t>, a sonorização e </a:t>
            </a:r>
            <a:r>
              <a:rPr lang="pt-BR" dirty="0" smtClean="0"/>
              <a:t>	inserção </a:t>
            </a:r>
            <a:r>
              <a:rPr lang="pt-BR" dirty="0"/>
              <a:t>de </a:t>
            </a:r>
            <a:r>
              <a:rPr lang="pt-BR" dirty="0" smtClean="0"/>
              <a:t>trilhas sonoras</a:t>
            </a:r>
            <a:r>
              <a:rPr lang="pt-BR" dirty="0"/>
              <a:t>, efeitos e equalização do </a:t>
            </a:r>
            <a:r>
              <a:rPr lang="pt-BR" dirty="0" smtClean="0"/>
              <a:t>áudio</a:t>
            </a:r>
            <a:r>
              <a:rPr lang="pt-BR" dirty="0"/>
              <a:t>; a </a:t>
            </a:r>
            <a:r>
              <a:rPr lang="pt-BR" dirty="0" smtClean="0"/>
              <a:t>inserção </a:t>
            </a:r>
            <a:r>
              <a:rPr lang="pt-BR" dirty="0"/>
              <a:t>de </a:t>
            </a:r>
            <a:r>
              <a:rPr lang="pt-BR" dirty="0" smtClean="0"/>
              <a:t>	“</a:t>
            </a:r>
            <a:r>
              <a:rPr lang="pt-BR" dirty="0" err="1" smtClean="0"/>
              <a:t>lettering</a:t>
            </a:r>
            <a:r>
              <a:rPr lang="pt-BR" dirty="0" smtClean="0"/>
              <a:t>” </a:t>
            </a:r>
            <a:r>
              <a:rPr lang="pt-BR" dirty="0"/>
              <a:t>(textos e </a:t>
            </a:r>
            <a:r>
              <a:rPr lang="pt-BR" dirty="0" smtClean="0"/>
              <a:t>geração </a:t>
            </a:r>
            <a:r>
              <a:rPr lang="pt-BR" dirty="0"/>
              <a:t>de </a:t>
            </a:r>
            <a:r>
              <a:rPr lang="pt-BR" dirty="0" smtClean="0"/>
              <a:t>caracteres</a:t>
            </a:r>
            <a:r>
              <a:rPr lang="pt-BR" dirty="0"/>
              <a:t>), a aplicação de efeitos digitais </a:t>
            </a:r>
            <a:r>
              <a:rPr lang="pt-BR" dirty="0" smtClean="0"/>
              <a:t>	(</a:t>
            </a:r>
            <a:r>
              <a:rPr lang="pt-BR" dirty="0"/>
              <a:t>de </a:t>
            </a:r>
            <a:r>
              <a:rPr lang="pt-BR" dirty="0" smtClean="0"/>
              <a:t>transição</a:t>
            </a:r>
            <a:r>
              <a:rPr lang="pt-BR" dirty="0"/>
              <a:t>, de recortes e </a:t>
            </a:r>
            <a:r>
              <a:rPr lang="pt-BR" dirty="0" smtClean="0"/>
              <a:t>movimentos </a:t>
            </a:r>
            <a:r>
              <a:rPr lang="pt-BR" dirty="0"/>
              <a:t>digitais de </a:t>
            </a:r>
            <a:r>
              <a:rPr lang="pt-BR" dirty="0" smtClean="0"/>
              <a:t>partes </a:t>
            </a:r>
            <a:r>
              <a:rPr lang="pt-BR" dirty="0"/>
              <a:t>das imagens </a:t>
            </a:r>
            <a:r>
              <a:rPr lang="pt-BR" dirty="0" smtClean="0"/>
              <a:t>	captadas</a:t>
            </a:r>
            <a:r>
              <a:rPr lang="pt-BR" dirty="0"/>
              <a:t>, de aplicação de </a:t>
            </a:r>
            <a:r>
              <a:rPr lang="pt-BR" dirty="0" smtClean="0"/>
              <a:t>“</a:t>
            </a:r>
            <a:r>
              <a:rPr lang="pt-BR" dirty="0" err="1" smtClean="0"/>
              <a:t>chroma</a:t>
            </a:r>
            <a:r>
              <a:rPr lang="pt-BR" dirty="0" smtClean="0"/>
              <a:t> </a:t>
            </a:r>
            <a:r>
              <a:rPr lang="pt-BR" dirty="0" err="1" smtClean="0"/>
              <a:t>key</a:t>
            </a:r>
            <a:r>
              <a:rPr lang="pt-BR" dirty="0" smtClean="0"/>
              <a:t>”); </a:t>
            </a:r>
            <a:r>
              <a:rPr lang="pt-BR" dirty="0"/>
              <a:t>a correção de cores e aplicação de </a:t>
            </a:r>
            <a:r>
              <a:rPr lang="pt-BR" dirty="0" smtClean="0"/>
              <a:t>	filtros; </a:t>
            </a:r>
            <a:r>
              <a:rPr lang="pt-BR" dirty="0"/>
              <a:t>incluindo os processos de </a:t>
            </a:r>
            <a:r>
              <a:rPr lang="pt-BR" dirty="0" err="1" smtClean="0"/>
              <a:t>renderização</a:t>
            </a:r>
            <a:r>
              <a:rPr lang="pt-BR" dirty="0" smtClean="0"/>
              <a:t> </a:t>
            </a:r>
            <a:r>
              <a:rPr lang="pt-BR" dirty="0"/>
              <a:t>de </a:t>
            </a:r>
            <a:r>
              <a:rPr lang="pt-BR" dirty="0" smtClean="0"/>
              <a:t>arquivos</a:t>
            </a:r>
            <a:r>
              <a:rPr lang="pt-BR" dirty="0"/>
              <a:t>; a conversão de </a:t>
            </a:r>
            <a:r>
              <a:rPr lang="pt-BR" dirty="0" smtClean="0"/>
              <a:t>	arquivos </a:t>
            </a:r>
            <a:r>
              <a:rPr lang="pt-BR" dirty="0"/>
              <a:t>em diferentes </a:t>
            </a:r>
            <a:r>
              <a:rPr lang="pt-BR" dirty="0" smtClean="0"/>
              <a:t>formatos; </a:t>
            </a:r>
            <a:r>
              <a:rPr lang="pt-BR" dirty="0"/>
              <a:t>a </a:t>
            </a:r>
            <a:r>
              <a:rPr lang="pt-BR" dirty="0" err="1" smtClean="0"/>
              <a:t>autoração</a:t>
            </a:r>
            <a:r>
              <a:rPr lang="pt-BR" dirty="0" smtClean="0"/>
              <a:t> </a:t>
            </a:r>
            <a:r>
              <a:rPr lang="pt-BR" dirty="0"/>
              <a:t>e multiplicação de mídias.</a:t>
            </a:r>
            <a:endParaRPr lang="pt-BR" dirty="0"/>
          </a:p>
          <a:p>
            <a:pPr marL="0" indent="0">
              <a:buNone/>
            </a:pPr>
            <a:r>
              <a:rPr lang="pt-BR" sz="2400" dirty="0"/>
              <a:t>		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5901"/>
          </a:xfrm>
        </p:spPr>
        <p:txBody>
          <a:bodyPr>
            <a:no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39913"/>
            <a:ext cx="10515600" cy="5241956"/>
          </a:xfrm>
        </p:spPr>
        <p:txBody>
          <a:bodyPr>
            <a:noAutofit/>
          </a:bodyPr>
          <a:lstStyle/>
          <a:p>
            <a:pPr lvl="1"/>
            <a:r>
              <a:rPr lang="pt-BR" b="1" dirty="0"/>
              <a:t>Uma imagem tem sentido com relação à anterior e </a:t>
            </a:r>
            <a:r>
              <a:rPr lang="pt-BR" b="1" dirty="0" smtClean="0"/>
              <a:t>à </a:t>
            </a:r>
            <a:r>
              <a:rPr lang="pt-BR" b="1" dirty="0"/>
              <a:t>seguinte.</a:t>
            </a:r>
            <a:endParaRPr lang="pt-BR" dirty="0"/>
          </a:p>
          <a:p>
            <a:pPr lvl="1"/>
            <a:r>
              <a:rPr lang="pt-BR" b="1" dirty="0"/>
              <a:t>PUDOVKIN – </a:t>
            </a:r>
            <a:r>
              <a:rPr lang="pt-BR" dirty="0"/>
              <a:t>fala em 5 técnicas de montagem, pensados na década de 1920 e válidas até hoje; e que podem conduzir psicologicamente o telespectador.</a:t>
            </a:r>
            <a:endParaRPr lang="pt-BR" dirty="0"/>
          </a:p>
          <a:p>
            <a:pPr lvl="2"/>
            <a:r>
              <a:rPr lang="pt-BR" sz="2400" b="1" dirty="0"/>
              <a:t>Contraste: </a:t>
            </a:r>
            <a:r>
              <a:rPr lang="pt-BR" sz="2400" dirty="0"/>
              <a:t>uma imagem de área pobre articulada com área rica. A foto de Paraisópolis e o prédio de luxo é um exemplo.</a:t>
            </a:r>
            <a:endParaRPr lang="pt-BR" sz="2400" dirty="0"/>
          </a:p>
          <a:p>
            <a:pPr lvl="2"/>
            <a:r>
              <a:rPr lang="pt-BR" sz="2400" b="1" dirty="0"/>
              <a:t>Paralelismo:</a:t>
            </a:r>
            <a:r>
              <a:rPr lang="pt-BR" sz="2400" dirty="0"/>
              <a:t> histórias paralelas, com relação entre elas.</a:t>
            </a:r>
            <a:endParaRPr lang="pt-BR" sz="2400" dirty="0"/>
          </a:p>
          <a:p>
            <a:pPr lvl="2"/>
            <a:r>
              <a:rPr lang="pt-BR" sz="2400" b="1" dirty="0"/>
              <a:t>Simbolismo:</a:t>
            </a:r>
            <a:r>
              <a:rPr lang="pt-BR" sz="2400" dirty="0"/>
              <a:t> o final do filme A Greve mostra os operários indo pra morte entremeada com imagens de um matadouro, introduzindo um conceito abstrato na consciência do espectador.</a:t>
            </a:r>
            <a:endParaRPr lang="pt-BR" sz="2400" dirty="0"/>
          </a:p>
          <a:p>
            <a:pPr lvl="2"/>
            <a:r>
              <a:rPr lang="pt-BR" sz="2400" b="1" dirty="0"/>
              <a:t>Simultaneidade:</a:t>
            </a:r>
            <a:r>
              <a:rPr lang="pt-BR" sz="2400" dirty="0"/>
              <a:t> montagem de cortes de situações simultâneas: trem, herói a cavalo e refém.</a:t>
            </a:r>
            <a:endParaRPr lang="pt-BR" sz="2400" dirty="0"/>
          </a:p>
          <a:p>
            <a:pPr lvl="2"/>
            <a:r>
              <a:rPr lang="pt-BR" sz="2400" b="1" dirty="0"/>
              <a:t>Repetição:</a:t>
            </a:r>
            <a:r>
              <a:rPr lang="pt-BR" sz="2400" dirty="0"/>
              <a:t> replay de cenas, para marcar a ação</a:t>
            </a:r>
            <a:r>
              <a:rPr lang="pt-BR" sz="2400" dirty="0" smtClean="0"/>
              <a:t>.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115"/>
          </a:xfrm>
        </p:spPr>
        <p:txBody>
          <a:bodyPr>
            <a:no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</a:t>
            </a:r>
            <a:endParaRPr lang="pt-BR" sz="3200" dirty="0">
              <a:solidFill>
                <a:srgbClr val="0070C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74221"/>
            <a:ext cx="10515600" cy="543480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b="1" dirty="0"/>
              <a:t>10 passos para o </a:t>
            </a:r>
            <a:r>
              <a:rPr lang="pt-BR" b="1" dirty="0" smtClean="0"/>
              <a:t>trabalho de edição</a:t>
            </a:r>
            <a:endParaRPr lang="pt-BR" dirty="0"/>
          </a:p>
          <a:p>
            <a:pPr marL="1371600" lvl="2" indent="-457200">
              <a:buFont typeface="+mj-lt"/>
              <a:buAutoNum type="arabicPeriod"/>
            </a:pPr>
            <a:r>
              <a:rPr lang="pt-BR" sz="2400" dirty="0"/>
              <a:t>Conhecer o material bruto: </a:t>
            </a:r>
            <a:r>
              <a:rPr lang="pt-BR" sz="2400" b="1" dirty="0" err="1"/>
              <a:t>decupagem</a:t>
            </a:r>
            <a:r>
              <a:rPr lang="pt-BR" sz="2400" dirty="0"/>
              <a:t> - Anotar em papel, com o time </a:t>
            </a:r>
            <a:r>
              <a:rPr lang="pt-BR" sz="2400" dirty="0" err="1"/>
              <a:t>code</a:t>
            </a:r>
            <a:r>
              <a:rPr lang="pt-BR" sz="2400" dirty="0"/>
              <a:t>, por </a:t>
            </a:r>
            <a:r>
              <a:rPr lang="pt-BR" sz="2400" dirty="0" smtClean="0"/>
              <a:t>exemplo; ou isolar trechos no software de edição, ou transcrever trechos de sonoras.</a:t>
            </a:r>
            <a:endParaRPr lang="pt-BR" sz="2400" dirty="0"/>
          </a:p>
          <a:p>
            <a:pPr marL="1371600" lvl="2" indent="-457200">
              <a:buFont typeface="+mj-lt"/>
              <a:buAutoNum type="arabicPeriod"/>
            </a:pPr>
            <a:r>
              <a:rPr lang="pt-BR" sz="2400" b="1" dirty="0"/>
              <a:t>Identificar</a:t>
            </a:r>
            <a:r>
              <a:rPr lang="pt-BR" sz="2400" dirty="0"/>
              <a:t> o que falta, o que deve ser destacado, como começar e terminar; os itens emblemáticos.</a:t>
            </a:r>
            <a:endParaRPr lang="pt-BR" sz="2400" dirty="0"/>
          </a:p>
          <a:p>
            <a:pPr marL="1371600" lvl="2" indent="-457200">
              <a:buFont typeface="+mj-lt"/>
              <a:buAutoNum type="arabicPeriod"/>
            </a:pPr>
            <a:r>
              <a:rPr lang="pt-BR" sz="2400" b="1" dirty="0" smtClean="0"/>
              <a:t>Elaborar a estrutura da matéria: Roteirizar</a:t>
            </a:r>
            <a:r>
              <a:rPr lang="pt-BR" sz="2400" b="1" dirty="0"/>
              <a:t>, </a:t>
            </a:r>
            <a:r>
              <a:rPr lang="pt-BR" sz="2400" dirty="0"/>
              <a:t>fazer o plano de </a:t>
            </a:r>
            <a:r>
              <a:rPr lang="pt-BR" sz="2400" dirty="0" smtClean="0"/>
              <a:t>edição, “no papel” em </a:t>
            </a:r>
            <a:r>
              <a:rPr lang="pt-BR" sz="2400" dirty="0"/>
              <a:t>rascunho; ordenando o pensamento, inserindo </a:t>
            </a:r>
            <a:r>
              <a:rPr lang="pt-BR" sz="2400" dirty="0" smtClean="0"/>
              <a:t>os trechos e imagens selecionados </a:t>
            </a:r>
            <a:r>
              <a:rPr lang="pt-BR" sz="2400" dirty="0"/>
              <a:t>ou localização do arquivo no roteiro de edição.</a:t>
            </a:r>
            <a:endParaRPr lang="pt-BR" sz="2400" dirty="0"/>
          </a:p>
          <a:p>
            <a:pPr marL="1371600" lvl="2" indent="-457200">
              <a:buFont typeface="+mj-lt"/>
              <a:buAutoNum type="arabicPeriod"/>
            </a:pPr>
            <a:r>
              <a:rPr lang="pt-BR" sz="2400" b="1" dirty="0" smtClean="0"/>
              <a:t>Redigir os </a:t>
            </a:r>
            <a:r>
              <a:rPr lang="pt-BR" sz="2400" b="1" dirty="0" err="1" smtClean="0"/>
              <a:t>offs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pt-BR" sz="2400" b="1" dirty="0" smtClean="0"/>
              <a:t>Gravar os </a:t>
            </a:r>
            <a:r>
              <a:rPr lang="pt-BR" sz="2400" b="1" dirty="0" err="1" smtClean="0"/>
              <a:t>offs</a:t>
            </a:r>
            <a:r>
              <a:rPr lang="pt-BR" sz="2400" b="1" dirty="0" smtClean="0"/>
              <a:t>.</a:t>
            </a:r>
            <a:endParaRPr lang="pt-BR" sz="2400" b="1" dirty="0"/>
          </a:p>
          <a:p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82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75715"/>
            <a:ext cx="10515600" cy="470124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b="1" dirty="0"/>
              <a:t>10 passos para o trabalho de edição</a:t>
            </a:r>
            <a:endParaRPr lang="pt-BR" dirty="0"/>
          </a:p>
          <a:p>
            <a:pPr marL="914400" lvl="2" indent="0">
              <a:buNone/>
            </a:pPr>
            <a:endParaRPr lang="pt-BR" sz="2400" b="1" dirty="0" smtClean="0"/>
          </a:p>
          <a:p>
            <a:pPr marL="914400" lvl="2" indent="0">
              <a:buNone/>
            </a:pPr>
            <a:r>
              <a:rPr lang="pt-BR" sz="2400" b="1" dirty="0" smtClean="0"/>
              <a:t>6. Editar </a:t>
            </a:r>
            <a:r>
              <a:rPr lang="pt-BR" sz="2400" b="1" dirty="0"/>
              <a:t>pelo áudio</a:t>
            </a:r>
            <a:r>
              <a:rPr lang="pt-BR" sz="2400" dirty="0"/>
              <a:t>: </a:t>
            </a:r>
            <a:r>
              <a:rPr lang="pt-BR" sz="2400" dirty="0" err="1"/>
              <a:t>offs</a:t>
            </a:r>
            <a:r>
              <a:rPr lang="pt-BR" sz="2400" dirty="0"/>
              <a:t>, depoimentos, passagens.</a:t>
            </a:r>
            <a:endParaRPr lang="pt-BR" sz="2400" dirty="0"/>
          </a:p>
          <a:p>
            <a:pPr marL="914400" lvl="2" indent="0">
              <a:buNone/>
            </a:pPr>
            <a:r>
              <a:rPr lang="pt-BR" sz="2400" b="1" dirty="0" smtClean="0"/>
              <a:t>7</a:t>
            </a:r>
            <a:r>
              <a:rPr lang="pt-BR" sz="2400" dirty="0" smtClean="0"/>
              <a:t>. Fazer </a:t>
            </a:r>
            <a:r>
              <a:rPr lang="pt-BR" sz="2400" dirty="0"/>
              <a:t>o </a:t>
            </a:r>
            <a:r>
              <a:rPr lang="pt-BR" sz="2400" b="1" dirty="0"/>
              <a:t>copião</a:t>
            </a:r>
            <a:r>
              <a:rPr lang="pt-BR" sz="2400" dirty="0"/>
              <a:t> (primeiro corte), sem se preocupar com o tempo; em seguida fazer a redução para o tempo estimado.</a:t>
            </a:r>
            <a:endParaRPr lang="pt-BR" sz="2400" dirty="0"/>
          </a:p>
          <a:p>
            <a:pPr marL="914400" lvl="2" indent="0">
              <a:buNone/>
            </a:pPr>
            <a:r>
              <a:rPr lang="pt-BR" sz="2400" b="1" dirty="0" smtClean="0"/>
              <a:t>8. Inserir </a:t>
            </a:r>
            <a:r>
              <a:rPr lang="pt-BR" sz="2400" b="1" dirty="0"/>
              <a:t>imagens, procurar </a:t>
            </a:r>
            <a:r>
              <a:rPr lang="pt-BR" sz="2400" b="1" dirty="0" smtClean="0"/>
              <a:t>arquivos.</a:t>
            </a:r>
            <a:endParaRPr lang="pt-BR" sz="2400" b="1" dirty="0"/>
          </a:p>
          <a:p>
            <a:pPr marL="914400" lvl="2" indent="0">
              <a:buNone/>
            </a:pPr>
            <a:r>
              <a:rPr lang="pt-BR" sz="2400" b="1" dirty="0" smtClean="0"/>
              <a:t>9. Inserir </a:t>
            </a:r>
            <a:r>
              <a:rPr lang="pt-BR" sz="2400" b="1" dirty="0"/>
              <a:t>artes e </a:t>
            </a:r>
            <a:r>
              <a:rPr lang="pt-BR" sz="2400" b="1" dirty="0" err="1" smtClean="0"/>
              <a:t>letterings</a:t>
            </a:r>
            <a:r>
              <a:rPr lang="pt-BR" sz="2400" b="1" dirty="0" smtClean="0"/>
              <a:t>.</a:t>
            </a:r>
            <a:endParaRPr lang="pt-BR" sz="2400" b="1" dirty="0"/>
          </a:p>
          <a:p>
            <a:pPr marL="914400" lvl="2" indent="0">
              <a:buNone/>
            </a:pPr>
            <a:r>
              <a:rPr lang="pt-BR" sz="2400" b="1" dirty="0" smtClean="0"/>
              <a:t>10. Sonorizar/corrigir </a:t>
            </a:r>
            <a:r>
              <a:rPr lang="pt-BR" sz="2400" b="1" dirty="0"/>
              <a:t>cores, áudio e vídeo</a:t>
            </a:r>
            <a:r>
              <a:rPr lang="pt-BR" sz="2400" dirty="0"/>
              <a:t>; inserir </a:t>
            </a:r>
            <a:r>
              <a:rPr lang="pt-BR" sz="2400" b="1" dirty="0"/>
              <a:t>efeitos e transições digitais</a:t>
            </a:r>
            <a:r>
              <a:rPr lang="pt-BR" sz="2400" dirty="0"/>
              <a:t>.</a:t>
            </a:r>
            <a:endParaRPr lang="pt-BR" sz="24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43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INSERTS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21393"/>
            <a:ext cx="10515600" cy="4755569"/>
          </a:xfrm>
        </p:spPr>
        <p:txBody>
          <a:bodyPr>
            <a:noAutofit/>
          </a:bodyPr>
          <a:lstStyle/>
          <a:p>
            <a:pPr lvl="1"/>
            <a:r>
              <a:rPr lang="pt-BR" b="1" dirty="0"/>
              <a:t>Para compilação, </a:t>
            </a:r>
            <a:r>
              <a:rPr lang="pt-BR" b="1" dirty="0" smtClean="0"/>
              <a:t>cobertura de </a:t>
            </a:r>
            <a:r>
              <a:rPr lang="pt-BR" b="1" dirty="0" err="1" smtClean="0"/>
              <a:t>offs</a:t>
            </a:r>
            <a:r>
              <a:rPr lang="pt-BR" dirty="0" smtClean="0"/>
              <a:t>: </a:t>
            </a:r>
            <a:r>
              <a:rPr lang="pt-BR" dirty="0" err="1"/>
              <a:t>inserts</a:t>
            </a:r>
            <a:r>
              <a:rPr lang="pt-BR" dirty="0"/>
              <a:t> de um assunto, como por </a:t>
            </a:r>
            <a:r>
              <a:rPr lang="pt-BR" dirty="0" smtClean="0"/>
              <a:t>exemplo, num </a:t>
            </a:r>
            <a:r>
              <a:rPr lang="pt-BR" dirty="0"/>
              <a:t>evento, onde os </a:t>
            </a:r>
            <a:r>
              <a:rPr lang="pt-BR" dirty="0" err="1"/>
              <a:t>takes</a:t>
            </a:r>
            <a:r>
              <a:rPr lang="pt-BR" dirty="0"/>
              <a:t> podem ser gravados e montados de qualquer forma. Nem sempre dizem respeito exatamente ao que está sendo falado.</a:t>
            </a:r>
            <a:endParaRPr lang="pt-BR" dirty="0"/>
          </a:p>
          <a:p>
            <a:pPr lvl="1"/>
            <a:r>
              <a:rPr lang="pt-BR" b="1" dirty="0"/>
              <a:t>Para continuidade</a:t>
            </a:r>
            <a:r>
              <a:rPr lang="pt-BR" dirty="0"/>
              <a:t>: gravados para criar uma ilusão de sequência. Gestos e situações repetidos, por exemplo.</a:t>
            </a:r>
            <a:endParaRPr lang="pt-BR" dirty="0"/>
          </a:p>
          <a:p>
            <a:pPr lvl="1"/>
            <a:r>
              <a:rPr lang="pt-BR" b="1" dirty="0"/>
              <a:t>Não importa o tempo de gravação de </a:t>
            </a:r>
            <a:r>
              <a:rPr lang="pt-BR" b="1" dirty="0" err="1"/>
              <a:t>inserts</a:t>
            </a:r>
            <a:r>
              <a:rPr lang="pt-BR" b="1" dirty="0"/>
              <a:t>, mas sua </a:t>
            </a:r>
            <a:r>
              <a:rPr lang="pt-BR" b="1" dirty="0" smtClean="0"/>
              <a:t>diversidade, inclusive de duração, é o </a:t>
            </a:r>
            <a:r>
              <a:rPr lang="pt-BR" b="1" dirty="0"/>
              <a:t>que </a:t>
            </a:r>
            <a:r>
              <a:rPr lang="pt-BR" b="1" dirty="0" smtClean="0"/>
              <a:t>importa para o processo de edição</a:t>
            </a:r>
            <a:r>
              <a:rPr lang="pt-BR" dirty="0" smtClean="0"/>
              <a:t>. </a:t>
            </a:r>
            <a:endParaRPr lang="pt-BR" dirty="0"/>
          </a:p>
          <a:p>
            <a:pPr lvl="1"/>
            <a:r>
              <a:rPr lang="pt-BR" dirty="0"/>
              <a:t>As gravações em quantidade e com </a:t>
            </a:r>
            <a:r>
              <a:rPr lang="pt-BR" b="1" dirty="0"/>
              <a:t>enquadramentos e composições diferenciadas</a:t>
            </a:r>
            <a:r>
              <a:rPr lang="pt-BR" dirty="0"/>
              <a:t> </a:t>
            </a:r>
            <a:r>
              <a:rPr lang="pt-BR" dirty="0" smtClean="0"/>
              <a:t>são, portanto, </a:t>
            </a:r>
            <a:r>
              <a:rPr lang="pt-BR" dirty="0"/>
              <a:t>importantes. 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A relevância da gravação de detalhes.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649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INSERTS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31271"/>
            <a:ext cx="10515600" cy="494569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Alternar planos fixos com movimentos, nas várias direções para poder optar na edição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endParaRPr lang="pt-BR" sz="1800" dirty="0"/>
          </a:p>
          <a:p>
            <a:pPr lvl="1"/>
            <a:endParaRPr lang="pt-BR" sz="1800" dirty="0" smtClean="0"/>
          </a:p>
          <a:p>
            <a:pPr lvl="1"/>
            <a:endParaRPr lang="pt-BR" sz="1800" dirty="0"/>
          </a:p>
          <a:p>
            <a:pPr lvl="1"/>
            <a:endParaRPr lang="pt-BR" sz="1800" dirty="0"/>
          </a:p>
          <a:p>
            <a:pPr lvl="1"/>
            <a:r>
              <a:rPr lang="pt-BR" b="1" dirty="0"/>
              <a:t>Gravar sempre detalhes de cobertura: eles informam muito e são fundamentais para a edição.</a:t>
            </a:r>
            <a:endParaRPr lang="pt-BR" sz="1800" dirty="0"/>
          </a:p>
          <a:p>
            <a:pPr lvl="1"/>
            <a:r>
              <a:rPr lang="pt-BR" b="1" dirty="0" smtClean="0"/>
              <a:t>Um </a:t>
            </a:r>
            <a:r>
              <a:rPr lang="pt-BR" b="1" dirty="0"/>
              <a:t>depoimento deve ter imagens de cobertura gravadas de vários ângulos</a:t>
            </a:r>
            <a:r>
              <a:rPr lang="pt-BR" dirty="0"/>
              <a:t>, incluindo repórter/entrevistado, detalhes de mãos; com imagens de cobertura dos talentos em ação, em detalhes ou outros ângulos: PG, PM, Close </a:t>
            </a:r>
            <a:r>
              <a:rPr lang="pt-BR" dirty="0" err="1"/>
              <a:t>Up</a:t>
            </a:r>
            <a:r>
              <a:rPr lang="pt-BR" dirty="0"/>
              <a:t> e detalhes.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/>
              <a:t>Essas imagens devem ser dirigidas </a:t>
            </a:r>
            <a:r>
              <a:rPr lang="pt-BR" sz="2400" dirty="0"/>
              <a:t>e as ações solicitadas pelo repórter/diretor/cinegrafista</a:t>
            </a:r>
            <a:r>
              <a:rPr lang="pt-BR" sz="2400" dirty="0" smtClean="0"/>
              <a:t>.</a:t>
            </a:r>
            <a:endParaRPr lang="pt-BR" sz="2400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94" y="1748387"/>
            <a:ext cx="5561002" cy="1320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74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INSERTS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48901" y="1176868"/>
            <a:ext cx="10515600" cy="4846104"/>
          </a:xfrm>
        </p:spPr>
        <p:txBody>
          <a:bodyPr>
            <a:normAutofit/>
          </a:bodyPr>
          <a:lstStyle/>
          <a:p>
            <a:pPr lvl="1"/>
            <a:r>
              <a:rPr lang="pt-BR" b="1" dirty="0" err="1"/>
              <a:t>Inserts</a:t>
            </a:r>
            <a:r>
              <a:rPr lang="pt-BR" b="1" dirty="0"/>
              <a:t> podem ser gravados fora de </a:t>
            </a:r>
            <a:r>
              <a:rPr lang="pt-BR" b="1" dirty="0" smtClean="0"/>
              <a:t>ordem.</a:t>
            </a:r>
            <a:endParaRPr lang="pt-BR" dirty="0"/>
          </a:p>
          <a:p>
            <a:pPr lvl="1"/>
            <a:r>
              <a:rPr lang="pt-BR" b="1" dirty="0" smtClean="0"/>
              <a:t>Não </a:t>
            </a:r>
            <a:r>
              <a:rPr lang="pt-BR" b="1" dirty="0"/>
              <a:t>gravar tudo, ou demais, de forma redundante</a:t>
            </a:r>
            <a:r>
              <a:rPr lang="pt-BR" dirty="0"/>
              <a:t>; isto é, ligar a câmera e deixar gravando as imagens acreditando que serão uteis, pois haverá problema para organizar e editar o material. </a:t>
            </a:r>
            <a:endParaRPr lang="pt-BR" dirty="0"/>
          </a:p>
          <a:p>
            <a:pPr lvl="1"/>
            <a:r>
              <a:rPr lang="pt-BR" dirty="0" smtClean="0"/>
              <a:t>Gravar </a:t>
            </a:r>
            <a:r>
              <a:rPr lang="pt-BR" dirty="0"/>
              <a:t>a quantidade necessária aos </a:t>
            </a:r>
            <a:r>
              <a:rPr lang="pt-BR" dirty="0" err="1"/>
              <a:t>offs</a:t>
            </a:r>
            <a:r>
              <a:rPr lang="pt-BR" dirty="0"/>
              <a:t> e para facilitar a vida do editor. </a:t>
            </a:r>
            <a:endParaRPr lang="pt-BR" dirty="0"/>
          </a:p>
          <a:p>
            <a:pPr lvl="1"/>
            <a:r>
              <a:rPr lang="pt-BR" b="1" dirty="0"/>
              <a:t>Pausar após cada tomada</a:t>
            </a:r>
            <a:r>
              <a:rPr lang="pt-BR" dirty="0"/>
              <a:t>.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Cada </a:t>
            </a:r>
            <a:r>
              <a:rPr lang="pt-BR" sz="2400" dirty="0"/>
              <a:t>vez que se dá pause, cria-se um novo arquivo, com novo frame de referência. Isso é importante para organizar o material na edição.</a:t>
            </a:r>
            <a:endParaRPr lang="pt-BR" sz="2400" dirty="0"/>
          </a:p>
          <a:p>
            <a:pPr lvl="1"/>
            <a:r>
              <a:rPr lang="pt-BR" b="1" dirty="0"/>
              <a:t>Gravar tomadas de estabelecimento</a:t>
            </a:r>
            <a:r>
              <a:rPr lang="pt-BR" dirty="0"/>
              <a:t> ou referência, títulos, placas indicativas, fachadas, incluindo Planos Gerais do local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435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Atenção para </a:t>
            </a:r>
            <a:r>
              <a:rPr lang="pt-BR" dirty="0" err="1" smtClean="0"/>
              <a:t>inserts</a:t>
            </a:r>
            <a:r>
              <a:rPr lang="pt-BR" dirty="0" smtClean="0"/>
              <a:t> de closes de pessoas que não autorizaram a filmagem, ou que as coloque em situação constrangedora.</a:t>
            </a:r>
            <a:endParaRPr lang="pt-BR" dirty="0" smtClean="0"/>
          </a:p>
          <a:p>
            <a:pPr marL="0" indent="0">
              <a:buNone/>
            </a:pP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Edição e montagem: BONASIO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, Valter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Televisão, manual de produção e direção.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pp. 279-312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596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95469"/>
            <a:ext cx="10515600" cy="5124262"/>
          </a:xfrm>
        </p:spPr>
        <p:txBody>
          <a:bodyPr>
            <a:normAutofit/>
          </a:bodyPr>
          <a:lstStyle/>
          <a:p>
            <a:pPr lvl="1"/>
            <a:r>
              <a:rPr lang="pt-BR" b="1" dirty="0"/>
              <a:t>Evitar pulos</a:t>
            </a:r>
            <a:r>
              <a:rPr lang="pt-BR" dirty="0"/>
              <a:t>, elipses mal concebidas, usar </a:t>
            </a:r>
            <a:r>
              <a:rPr lang="pt-BR" dirty="0" err="1"/>
              <a:t>inserts</a:t>
            </a:r>
            <a:r>
              <a:rPr lang="pt-BR" dirty="0"/>
              <a:t> para corrigir.</a:t>
            </a:r>
            <a:endParaRPr lang="pt-BR" dirty="0"/>
          </a:p>
          <a:p>
            <a:pPr lvl="1"/>
            <a:r>
              <a:rPr lang="pt-BR" dirty="0"/>
              <a:t>Deixar </a:t>
            </a:r>
            <a:r>
              <a:rPr lang="pt-BR" b="1" dirty="0"/>
              <a:t>os </a:t>
            </a:r>
            <a:r>
              <a:rPr lang="pt-BR" b="1" dirty="0" err="1"/>
              <a:t>inserts</a:t>
            </a:r>
            <a:r>
              <a:rPr lang="pt-BR" b="1" dirty="0"/>
              <a:t> para o final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b="1" dirty="0"/>
              <a:t>Usar lettering para reforçar </a:t>
            </a:r>
            <a:r>
              <a:rPr lang="pt-BR" b="1" dirty="0" smtClean="0"/>
              <a:t>ideias </a:t>
            </a:r>
            <a:r>
              <a:rPr lang="pt-BR" b="1" dirty="0"/>
              <a:t>e frases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dirty="0" smtClean="0"/>
              <a:t>Cortar </a:t>
            </a:r>
            <a:r>
              <a:rPr lang="pt-BR" dirty="0"/>
              <a:t>tudo o que é ruim. Avaliar muito bem as exceções.</a:t>
            </a:r>
            <a:endParaRPr lang="pt-BR" dirty="0"/>
          </a:p>
          <a:p>
            <a:pPr lvl="1"/>
            <a:r>
              <a:rPr lang="pt-BR" b="1" dirty="0"/>
              <a:t>Na dúvida, cortar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dirty="0"/>
              <a:t>Evitar efeitos de transição digitais, e os </a:t>
            </a:r>
            <a:r>
              <a:rPr lang="pt-BR" dirty="0" smtClean="0"/>
              <a:t>“</a:t>
            </a:r>
            <a:r>
              <a:rPr lang="pt-BR" dirty="0" err="1" smtClean="0"/>
              <a:t>templates</a:t>
            </a:r>
            <a:r>
              <a:rPr lang="pt-BR" dirty="0" smtClean="0"/>
              <a:t>’, </a:t>
            </a:r>
            <a:r>
              <a:rPr lang="pt-BR" dirty="0"/>
              <a:t>lembrando vídeos de casamento e amadores.</a:t>
            </a:r>
            <a:endParaRPr lang="pt-BR" dirty="0"/>
          </a:p>
          <a:p>
            <a:pPr lvl="1"/>
            <a:r>
              <a:rPr lang="pt-BR" dirty="0"/>
              <a:t> </a:t>
            </a:r>
            <a:r>
              <a:rPr lang="pt-BR" b="1" dirty="0"/>
              <a:t>Sonorização/BG ao final da edição.</a:t>
            </a:r>
            <a:endParaRPr lang="pt-BR" b="1" dirty="0"/>
          </a:p>
          <a:p>
            <a:pPr lvl="1"/>
            <a:r>
              <a:rPr lang="pt-BR" b="1" dirty="0"/>
              <a:t>Correção de cores e outros ajustes de vídeo e áudio ao final da edição.</a:t>
            </a:r>
            <a:endParaRPr lang="pt-BR" dirty="0"/>
          </a:p>
          <a:p>
            <a:pPr lvl="2"/>
            <a:r>
              <a:rPr lang="pt-BR" sz="2400" dirty="0"/>
              <a:t>Via </a:t>
            </a:r>
            <a:r>
              <a:rPr lang="pt-BR" sz="2400" dirty="0" err="1"/>
              <a:t>waveform</a:t>
            </a:r>
            <a:r>
              <a:rPr lang="pt-BR" sz="2400" dirty="0" smtClean="0"/>
              <a:t>, idealmente, mas na prática, no visual mesmo.</a:t>
            </a:r>
            <a:endParaRPr lang="pt-BR" sz="2400" dirty="0"/>
          </a:p>
          <a:p>
            <a:pPr lvl="1"/>
            <a:r>
              <a:rPr lang="pt-BR" b="1" dirty="0" smtClean="0"/>
              <a:t>Pós-produzir</a:t>
            </a:r>
            <a:r>
              <a:rPr lang="pt-BR" b="1" dirty="0"/>
              <a:t>: igualar áudio, corrigir cores, fusões e efeitos.</a:t>
            </a:r>
            <a:endParaRPr lang="pt-BR" b="1" dirty="0"/>
          </a:p>
          <a:p>
            <a:pPr lvl="1"/>
            <a:r>
              <a:rPr lang="pt-BR" dirty="0"/>
              <a:t>Ajustar o áudio -6db </a:t>
            </a:r>
            <a:r>
              <a:rPr lang="pt-BR" dirty="0" smtClean="0"/>
              <a:t>no </a:t>
            </a:r>
            <a:r>
              <a:rPr lang="pt-BR" dirty="0"/>
              <a:t>áudio digital; e 0 </a:t>
            </a:r>
            <a:r>
              <a:rPr lang="pt-BR" dirty="0" err="1"/>
              <a:t>db</a:t>
            </a:r>
            <a:r>
              <a:rPr lang="pt-BR" dirty="0"/>
              <a:t> no analógico.</a:t>
            </a:r>
            <a:endParaRPr lang="pt-BR" sz="1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596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49790"/>
            <a:ext cx="10515600" cy="4892236"/>
          </a:xfrm>
        </p:spPr>
        <p:txBody>
          <a:bodyPr>
            <a:normAutofit/>
          </a:bodyPr>
          <a:lstStyle/>
          <a:p>
            <a:pPr lvl="1"/>
            <a:r>
              <a:rPr lang="pt-BR" b="1" dirty="0" smtClean="0"/>
              <a:t>O Repórter </a:t>
            </a:r>
            <a:r>
              <a:rPr lang="pt-BR" b="1" dirty="0"/>
              <a:t>cada vez mais faz essa função do primeiro corte</a:t>
            </a:r>
            <a:r>
              <a:rPr lang="pt-BR" dirty="0"/>
              <a:t>: apenas a pós-produção e acabamento é feito pelo editor de pós.</a:t>
            </a:r>
            <a:endParaRPr lang="pt-BR" dirty="0"/>
          </a:p>
          <a:p>
            <a:pPr lvl="1"/>
            <a:r>
              <a:rPr lang="pt-BR" b="1" dirty="0"/>
              <a:t>Efeitos especiais são quase sempre confundido com efeitos visuais </a:t>
            </a:r>
            <a:r>
              <a:rPr lang="pt-BR" dirty="0"/>
              <a:t>por quem não entende. </a:t>
            </a:r>
            <a:endParaRPr lang="pt-BR" dirty="0" smtClean="0"/>
          </a:p>
          <a:p>
            <a:pPr lvl="2"/>
            <a:r>
              <a:rPr lang="pt-BR" sz="2400" dirty="0" smtClean="0"/>
              <a:t>Os </a:t>
            </a:r>
            <a:r>
              <a:rPr lang="pt-BR" sz="2400" b="1" dirty="0"/>
              <a:t>efeitos especiais são artifícios </a:t>
            </a:r>
            <a:r>
              <a:rPr lang="pt-BR" sz="2400" dirty="0"/>
              <a:t>e acontecimentos que são manipulados no set de filmagem, como uma parte da fotografia principal. Explosões, uma alavanca para que o carro capote. Estes são os efeitos especiais, ou, como eles são por vezes conhecidos. </a:t>
            </a:r>
            <a:endParaRPr lang="pt-BR" sz="2400" dirty="0" smtClean="0"/>
          </a:p>
          <a:p>
            <a:pPr lvl="2"/>
            <a:r>
              <a:rPr lang="pt-BR" sz="2400" b="1" dirty="0" smtClean="0"/>
              <a:t>Os </a:t>
            </a:r>
            <a:r>
              <a:rPr lang="pt-BR" sz="2400" b="1" dirty="0"/>
              <a:t>efeitos visuais </a:t>
            </a:r>
            <a:r>
              <a:rPr lang="pt-BR" sz="2400" dirty="0"/>
              <a:t>são adicionados em </a:t>
            </a:r>
            <a:r>
              <a:rPr lang="pt-BR" sz="2400" dirty="0" smtClean="0"/>
              <a:t>pós-produção </a:t>
            </a:r>
            <a:r>
              <a:rPr lang="pt-BR" sz="2400" dirty="0"/>
              <a:t>ou filmado em separado da filmagem </a:t>
            </a:r>
            <a:r>
              <a:rPr lang="pt-BR" sz="2400" dirty="0" smtClean="0"/>
              <a:t>principal, e em geral são digitais.</a:t>
            </a:r>
            <a:endParaRPr lang="pt-BR" sz="2400" dirty="0"/>
          </a:p>
          <a:p>
            <a:pPr marL="457200" lvl="1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681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FUTURO </a:t>
            </a:r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JORNALISMO NA TV</a:t>
            </a:r>
            <a:b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pt-BR" b="1" dirty="0" smtClean="0"/>
              <a:t>Transmissões “ao vivo” </a:t>
            </a:r>
            <a:r>
              <a:rPr lang="pt-BR" dirty="0" smtClean="0"/>
              <a:t>com </a:t>
            </a:r>
            <a:r>
              <a:rPr lang="pt-BR" dirty="0" err="1" smtClean="0"/>
              <a:t>Mochilink</a:t>
            </a:r>
            <a:r>
              <a:rPr lang="pt-BR" dirty="0"/>
              <a:t>, </a:t>
            </a:r>
            <a:r>
              <a:rPr lang="pt-BR" dirty="0" err="1"/>
              <a:t>Teradek</a:t>
            </a:r>
            <a:r>
              <a:rPr lang="pt-BR" dirty="0"/>
              <a:t>, </a:t>
            </a:r>
            <a:r>
              <a:rPr lang="pt-BR" dirty="0" err="1"/>
              <a:t>U-live</a:t>
            </a:r>
            <a:r>
              <a:rPr lang="pt-BR" dirty="0"/>
              <a:t> (4G</a:t>
            </a:r>
            <a:r>
              <a:rPr lang="pt-BR" dirty="0" smtClean="0"/>
              <a:t>).</a:t>
            </a:r>
            <a:endParaRPr lang="pt-BR" sz="1800" dirty="0"/>
          </a:p>
          <a:p>
            <a:pPr lvl="1"/>
            <a:r>
              <a:rPr lang="pt-BR" dirty="0"/>
              <a:t>Convergência: </a:t>
            </a:r>
            <a:r>
              <a:rPr lang="pt-BR" b="1" dirty="0"/>
              <a:t>telas pequenas convivendo com as grandes</a:t>
            </a:r>
            <a:r>
              <a:rPr lang="pt-BR" dirty="0"/>
              <a:t>, Smartphones com a TV de sala.</a:t>
            </a:r>
            <a:endParaRPr lang="pt-BR" sz="1800" dirty="0"/>
          </a:p>
          <a:p>
            <a:pPr lvl="1"/>
            <a:r>
              <a:rPr lang="pt-BR" b="1" dirty="0"/>
              <a:t>Interesse na boa história e não apenas na qualidade</a:t>
            </a:r>
            <a:r>
              <a:rPr lang="pt-BR" dirty="0"/>
              <a:t> </a:t>
            </a:r>
            <a:r>
              <a:rPr lang="pt-BR" dirty="0" smtClean="0"/>
              <a:t>(imagens </a:t>
            </a:r>
            <a:r>
              <a:rPr lang="pt-BR" dirty="0"/>
              <a:t>de amadores, </a:t>
            </a:r>
            <a:r>
              <a:rPr lang="pt-BR" dirty="0" smtClean="0"/>
              <a:t>com celulares; retiradas do </a:t>
            </a:r>
            <a:r>
              <a:rPr lang="pt-BR" dirty="0" err="1" smtClean="0"/>
              <a:t>Youtube</a:t>
            </a:r>
            <a:r>
              <a:rPr lang="pt-BR" dirty="0" smtClean="0"/>
              <a:t> </a:t>
            </a:r>
            <a:r>
              <a:rPr lang="pt-BR" dirty="0"/>
              <a:t>e câmeras de segurança).</a:t>
            </a:r>
            <a:endParaRPr lang="pt-BR" sz="1800" dirty="0"/>
          </a:p>
          <a:p>
            <a:pPr lvl="1"/>
            <a:r>
              <a:rPr lang="pt-BR" b="1" dirty="0"/>
              <a:t>Mais qualidade, </a:t>
            </a:r>
            <a:r>
              <a:rPr lang="pt-BR" b="1" dirty="0" smtClean="0"/>
              <a:t>com </a:t>
            </a:r>
            <a:r>
              <a:rPr lang="pt-BR" b="1" dirty="0"/>
              <a:t>menor </a:t>
            </a:r>
            <a:r>
              <a:rPr lang="pt-BR" b="1" dirty="0" smtClean="0"/>
              <a:t>custo </a:t>
            </a:r>
            <a:r>
              <a:rPr lang="pt-BR" dirty="0" smtClean="0"/>
              <a:t>de equipamentos.</a:t>
            </a:r>
            <a:endParaRPr lang="pt-BR" sz="1800" dirty="0"/>
          </a:p>
          <a:p>
            <a:pPr lvl="1"/>
            <a:r>
              <a:rPr lang="pt-BR" b="1" dirty="0"/>
              <a:t>Produção independente em destaque</a:t>
            </a:r>
            <a:r>
              <a:rPr lang="pt-BR" dirty="0"/>
              <a:t>. </a:t>
            </a:r>
            <a:r>
              <a:rPr lang="pt-BR" dirty="0" smtClean="0"/>
              <a:t>Espaço para o empreendedorismo -muito </a:t>
            </a:r>
            <a:r>
              <a:rPr lang="pt-BR" dirty="0"/>
              <a:t>trabalho e pouco emprego em </a:t>
            </a:r>
            <a:r>
              <a:rPr lang="pt-BR" dirty="0" smtClean="0"/>
              <a:t>carteira. </a:t>
            </a:r>
            <a:endParaRPr lang="pt-BR" dirty="0" smtClean="0"/>
          </a:p>
          <a:p>
            <a:pPr lvl="1"/>
            <a:r>
              <a:rPr lang="pt-BR" b="1" dirty="0" smtClean="0"/>
              <a:t>Instituições gravando com equipe própria e  cedendo as imagens</a:t>
            </a:r>
            <a:r>
              <a:rPr lang="pt-BR" dirty="0" smtClean="0"/>
              <a:t>: CBF, Bombeiros, etc.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948"/>
          </a:xfrm>
        </p:spPr>
        <p:txBody>
          <a:bodyPr>
            <a:normAutofit fontScale="90000"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TEMPO no processo de edição</a:t>
            </a:r>
            <a:r>
              <a:rPr lang="pt-BR" sz="3200" b="1" dirty="0" smtClean="0"/>
              <a:t> 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31271"/>
            <a:ext cx="10515600" cy="4945692"/>
          </a:xfrm>
        </p:spPr>
        <p:txBody>
          <a:bodyPr/>
          <a:lstStyle/>
          <a:p>
            <a:pPr lvl="1"/>
            <a:r>
              <a:rPr lang="pt-BR" b="1" dirty="0"/>
              <a:t>Real</a:t>
            </a:r>
            <a:r>
              <a:rPr lang="pt-BR" dirty="0"/>
              <a:t>, velocidade normal da </a:t>
            </a:r>
            <a:r>
              <a:rPr lang="pt-BR" dirty="0" smtClean="0"/>
              <a:t>cena.</a:t>
            </a:r>
            <a:endParaRPr lang="pt-BR" dirty="0"/>
          </a:p>
          <a:p>
            <a:pPr lvl="1"/>
            <a:r>
              <a:rPr lang="pt-BR" dirty="0"/>
              <a:t>Acelerado </a:t>
            </a:r>
            <a:r>
              <a:rPr lang="pt-BR" dirty="0" smtClean="0"/>
              <a:t>(</a:t>
            </a:r>
            <a:r>
              <a:rPr lang="pt-BR" b="1" dirty="0" err="1" smtClean="0"/>
              <a:t>Fast</a:t>
            </a:r>
            <a:r>
              <a:rPr lang="pt-BR" b="1" dirty="0" smtClean="0"/>
              <a:t> Motion</a:t>
            </a:r>
            <a:r>
              <a:rPr lang="pt-BR" dirty="0" smtClean="0"/>
              <a:t>).</a:t>
            </a:r>
            <a:endParaRPr lang="pt-BR" dirty="0"/>
          </a:p>
          <a:p>
            <a:pPr lvl="1"/>
            <a:r>
              <a:rPr lang="pt-BR" b="1" dirty="0" err="1"/>
              <a:t>Slow</a:t>
            </a:r>
            <a:r>
              <a:rPr lang="pt-BR" b="1" dirty="0"/>
              <a:t> </a:t>
            </a:r>
            <a:r>
              <a:rPr lang="pt-BR" b="1" dirty="0" smtClean="0"/>
              <a:t>Motion.</a:t>
            </a:r>
            <a:endParaRPr lang="pt-BR" b="1" dirty="0"/>
          </a:p>
          <a:p>
            <a:pPr lvl="1"/>
            <a:r>
              <a:rPr lang="pt-BR" dirty="0"/>
              <a:t>Imagem </a:t>
            </a:r>
            <a:r>
              <a:rPr lang="pt-BR" b="1" dirty="0" smtClean="0"/>
              <a:t>congelada.</a:t>
            </a:r>
            <a:endParaRPr lang="pt-BR" b="1" dirty="0"/>
          </a:p>
          <a:p>
            <a:pPr lvl="1"/>
            <a:r>
              <a:rPr lang="pt-BR" b="1" dirty="0"/>
              <a:t>Flash </a:t>
            </a:r>
            <a:r>
              <a:rPr lang="pt-BR" b="1" dirty="0" smtClean="0"/>
              <a:t>Back.</a:t>
            </a:r>
            <a:endParaRPr lang="pt-BR" b="1" dirty="0"/>
          </a:p>
          <a:p>
            <a:pPr lvl="1"/>
            <a:r>
              <a:rPr lang="pt-BR" b="1" dirty="0"/>
              <a:t>Flash </a:t>
            </a:r>
            <a:r>
              <a:rPr lang="pt-BR" b="1" dirty="0" err="1" smtClean="0"/>
              <a:t>Forward</a:t>
            </a:r>
            <a:r>
              <a:rPr lang="pt-BR" b="1" dirty="0" smtClean="0"/>
              <a:t>.</a:t>
            </a:r>
            <a:endParaRPr lang="pt-BR" b="1" dirty="0"/>
          </a:p>
          <a:p>
            <a:pPr lvl="1"/>
            <a:r>
              <a:rPr lang="pt-BR" b="1" dirty="0"/>
              <a:t>Elipses de </a:t>
            </a:r>
            <a:r>
              <a:rPr lang="pt-BR" b="1" dirty="0" smtClean="0"/>
              <a:t>tempo: exemplos:</a:t>
            </a:r>
            <a:endParaRPr lang="pt-BR" dirty="0"/>
          </a:p>
          <a:p>
            <a:pPr marL="1371600" lvl="2" indent="-457200">
              <a:buFont typeface="+mj-lt"/>
              <a:buAutoNum type="alphaLcParenR"/>
            </a:pPr>
            <a:r>
              <a:rPr lang="pt-BR" sz="2400" dirty="0"/>
              <a:t>Sujeito saindo de cena e deixando 1 segundo vazio, ou na entrada da próxima </a:t>
            </a:r>
            <a:r>
              <a:rPr lang="pt-BR" sz="2400" dirty="0" smtClean="0"/>
              <a:t>cena.</a:t>
            </a:r>
            <a:endParaRPr lang="pt-BR" sz="2400" dirty="0"/>
          </a:p>
          <a:p>
            <a:pPr marL="1371600" lvl="2" indent="-457200">
              <a:buFont typeface="+mj-lt"/>
              <a:buAutoNum type="alphaLcParenR"/>
            </a:pPr>
            <a:r>
              <a:rPr lang="pt-BR" sz="2400" dirty="0"/>
              <a:t>Passagem de tempo com fachada ou avião </a:t>
            </a:r>
            <a:r>
              <a:rPr lang="pt-BR" sz="2400" dirty="0" smtClean="0"/>
              <a:t>decolando.</a:t>
            </a:r>
            <a:endParaRPr lang="pt-BR" sz="2400" dirty="0"/>
          </a:p>
          <a:p>
            <a:pPr marL="1371600" lvl="2" indent="-457200">
              <a:buFont typeface="+mj-lt"/>
              <a:buAutoNum type="alphaLcParenR"/>
            </a:pPr>
            <a:r>
              <a:rPr lang="pt-BR" sz="2400" dirty="0" err="1"/>
              <a:t>Insert</a:t>
            </a:r>
            <a:r>
              <a:rPr lang="pt-BR" sz="2400" dirty="0"/>
              <a:t> de um plano de referência ou estabelecimento.</a:t>
            </a:r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64302"/>
            <a:ext cx="10515600" cy="694129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NARRATIVA E RITMO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86415"/>
            <a:ext cx="10515600" cy="5090547"/>
          </a:xfrm>
        </p:spPr>
        <p:txBody>
          <a:bodyPr>
            <a:normAutofit/>
          </a:bodyPr>
          <a:lstStyle/>
          <a:p>
            <a:pPr lvl="1"/>
            <a:r>
              <a:rPr lang="pt-BR" b="1" dirty="0" smtClean="0"/>
              <a:t>Uma </a:t>
            </a:r>
            <a:r>
              <a:rPr lang="pt-BR" b="1" dirty="0"/>
              <a:t>boa edição articula diferentes planos, movimentos, com conexão entre </a:t>
            </a:r>
            <a:r>
              <a:rPr lang="pt-BR" b="1" dirty="0" smtClean="0"/>
              <a:t>si </a:t>
            </a:r>
            <a:r>
              <a:rPr lang="pt-BR" b="1" dirty="0"/>
              <a:t>e com o texto ou música</a:t>
            </a:r>
            <a:r>
              <a:rPr lang="pt-BR" b="1" dirty="0" smtClean="0"/>
              <a:t>.</a:t>
            </a:r>
            <a:endParaRPr lang="pt-BR" b="1" dirty="0" smtClean="0"/>
          </a:p>
          <a:p>
            <a:pPr lvl="1"/>
            <a:r>
              <a:rPr lang="pt-BR" b="1" dirty="0" smtClean="0"/>
              <a:t>Numa boa edição, os cortes passam desapercebidos.</a:t>
            </a:r>
            <a:endParaRPr lang="pt-BR" dirty="0"/>
          </a:p>
          <a:p>
            <a:pPr lvl="1"/>
            <a:r>
              <a:rPr lang="pt-BR" b="1" dirty="0"/>
              <a:t>Uma boa história vale mais do que a qualidade técnica do material</a:t>
            </a:r>
            <a:r>
              <a:rPr lang="pt-BR" dirty="0"/>
              <a:t>, em geral. Isso significa que é possível fazer um bom trabalho, que desperte interesse, mesmo com equipamentos mais simples.</a:t>
            </a:r>
            <a:endParaRPr lang="pt-BR" dirty="0"/>
          </a:p>
          <a:p>
            <a:pPr lvl="1"/>
            <a:r>
              <a:rPr lang="pt-BR" b="1" dirty="0"/>
              <a:t>O mundo é caótico; enquadrando e editando, chamando a atenção do espectador pra isso ou aquilo, organiza-se o mundo por meio da narrativa audiovisual. Esta é a função do diretor, do jornalista, do realizador.</a:t>
            </a:r>
            <a:endParaRPr lang="pt-BR" dirty="0"/>
          </a:p>
          <a:p>
            <a:pPr lvl="1"/>
            <a:r>
              <a:rPr lang="pt-BR" dirty="0"/>
              <a:t>Qualquer tema ou objeto pode ser interessante dependendo de como é gravado e das </a:t>
            </a:r>
            <a:r>
              <a:rPr lang="pt-BR" b="1" dirty="0"/>
              <a:t>imagens</a:t>
            </a:r>
            <a:r>
              <a:rPr lang="pt-BR" dirty="0"/>
              <a:t> de apoio. </a:t>
            </a:r>
            <a:r>
              <a:rPr lang="pt-BR" b="1" dirty="0"/>
              <a:t>Não podemos apenas relatar o fato com depoimentos e descrições</a:t>
            </a:r>
            <a:r>
              <a:rPr lang="pt-BR" b="1" dirty="0" smtClean="0"/>
              <a:t>.</a:t>
            </a:r>
            <a:endParaRPr lang="pt-BR" b="1" dirty="0" smtClean="0"/>
          </a:p>
          <a:p>
            <a:pPr marL="457200" lvl="1" indent="0">
              <a:buNone/>
            </a:pPr>
            <a:endParaRPr lang="pt-BR" sz="2000" dirty="0" smtClean="0">
              <a:solidFill>
                <a:schemeClr val="accent6"/>
              </a:solidFill>
            </a:endParaRPr>
          </a:p>
          <a:p>
            <a:pPr marL="457200" lvl="1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sobre Gravar para Editar: WATTS, Harris –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Direção de Câmera.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pp.29-54 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pt-BR" sz="26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002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NARRATIVA E RITMO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9559" y="1255256"/>
            <a:ext cx="10515600" cy="474719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Fazer um </a:t>
            </a:r>
            <a:r>
              <a:rPr lang="pt-BR" dirty="0" err="1"/>
              <a:t>pitching</a:t>
            </a:r>
            <a:r>
              <a:rPr lang="pt-BR" dirty="0"/>
              <a:t>/resumo de 1 página com os objetivos, principais </a:t>
            </a:r>
            <a:r>
              <a:rPr lang="pt-BR" dirty="0" err="1"/>
              <a:t>takes</a:t>
            </a:r>
            <a:r>
              <a:rPr lang="pt-BR" dirty="0"/>
              <a:t>, destaques e exemplos antes de sair para gravar.</a:t>
            </a:r>
            <a:endParaRPr lang="pt-BR" sz="1800" dirty="0"/>
          </a:p>
          <a:p>
            <a:pPr lvl="1"/>
            <a:r>
              <a:rPr lang="pt-BR" b="1" dirty="0"/>
              <a:t>Gravar de 6 </a:t>
            </a:r>
            <a:r>
              <a:rPr lang="pt-BR" b="1" dirty="0" smtClean="0"/>
              <a:t>a 8 </a:t>
            </a:r>
            <a:r>
              <a:rPr lang="pt-BR" b="1" dirty="0"/>
              <a:t>segundos de cada </a:t>
            </a:r>
            <a:r>
              <a:rPr lang="pt-BR" b="1" dirty="0" err="1"/>
              <a:t>take</a:t>
            </a:r>
            <a:r>
              <a:rPr lang="pt-BR" dirty="0"/>
              <a:t>.</a:t>
            </a:r>
            <a:endParaRPr lang="pt-BR" sz="1800" dirty="0"/>
          </a:p>
          <a:p>
            <a:pPr lvl="1"/>
            <a:r>
              <a:rPr lang="pt-BR" dirty="0" smtClean="0"/>
              <a:t>Aguardar </a:t>
            </a:r>
            <a:r>
              <a:rPr lang="pt-BR" dirty="0"/>
              <a:t>3 segundos e dizer gravando; gravar mais 2 segundos ao final antes de interromper.</a:t>
            </a:r>
            <a:endParaRPr lang="pt-BR" sz="1800" dirty="0"/>
          </a:p>
          <a:p>
            <a:pPr lvl="1"/>
            <a:r>
              <a:rPr lang="pt-BR" dirty="0"/>
              <a:t>Fazer Plano e </a:t>
            </a:r>
            <a:r>
              <a:rPr lang="pt-BR" dirty="0" err="1"/>
              <a:t>Contraplano</a:t>
            </a:r>
            <a:r>
              <a:rPr lang="pt-BR" dirty="0"/>
              <a:t> da cena; </a:t>
            </a:r>
            <a:r>
              <a:rPr lang="pt-BR" b="1" dirty="0"/>
              <a:t>sempre que possível fazer o entrevistado olhar para o repórter.</a:t>
            </a:r>
            <a:endParaRPr lang="pt-BR" sz="1800" b="1" dirty="0"/>
          </a:p>
          <a:p>
            <a:pPr lvl="1"/>
            <a:r>
              <a:rPr lang="pt-BR" dirty="0"/>
              <a:t>Mostrar o protagonista, o que ele vê, e sua reação, sempre.</a:t>
            </a:r>
            <a:endParaRPr lang="pt-BR" sz="1800" dirty="0"/>
          </a:p>
          <a:p>
            <a:pPr lvl="1"/>
            <a:r>
              <a:rPr lang="pt-BR" dirty="0"/>
              <a:t>Uso de planos fixos entre zoons, para evitar </a:t>
            </a:r>
            <a:r>
              <a:rPr lang="pt-BR" dirty="0" smtClean="0"/>
              <a:t>“zoom </a:t>
            </a:r>
            <a:r>
              <a:rPr lang="pt-BR" dirty="0" err="1"/>
              <a:t>zoom</a:t>
            </a:r>
            <a:r>
              <a:rPr lang="pt-BR" dirty="0"/>
              <a:t> </a:t>
            </a:r>
            <a:r>
              <a:rPr lang="pt-BR" dirty="0" err="1" smtClean="0"/>
              <a:t>zoom</a:t>
            </a:r>
            <a:r>
              <a:rPr lang="pt-BR" dirty="0" smtClean="0"/>
              <a:t>”.</a:t>
            </a:r>
            <a:endParaRPr lang="pt-BR" sz="1800" dirty="0"/>
          </a:p>
          <a:p>
            <a:pPr lvl="1"/>
            <a:r>
              <a:rPr lang="pt-BR" b="1" dirty="0"/>
              <a:t>Evitar dois movimentos seguidos</a:t>
            </a:r>
            <a:r>
              <a:rPr lang="pt-BR" dirty="0"/>
              <a:t>: usar planos fixos entre movimentos,</a:t>
            </a:r>
            <a:endParaRPr lang="pt-BR" sz="1800" dirty="0"/>
          </a:p>
          <a:p>
            <a:pPr lvl="1"/>
            <a:r>
              <a:rPr lang="pt-BR" b="1" dirty="0"/>
              <a:t>PG ou de estabelecimento, no início da cena</a:t>
            </a:r>
            <a:r>
              <a:rPr lang="pt-BR" dirty="0"/>
              <a:t>: onde estamos?</a:t>
            </a:r>
            <a:endParaRPr lang="pt-BR" sz="18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414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NARRATIVA E RITMO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48143"/>
            <a:ext cx="10515600" cy="4628820"/>
          </a:xfrm>
        </p:spPr>
        <p:txBody>
          <a:bodyPr>
            <a:normAutofit/>
          </a:bodyPr>
          <a:lstStyle/>
          <a:p>
            <a:pPr lvl="1"/>
            <a:r>
              <a:rPr lang="pt-BR" b="1" dirty="0"/>
              <a:t>Articular planos abertos e fechados</a:t>
            </a:r>
            <a:r>
              <a:rPr lang="pt-BR" dirty="0"/>
              <a:t>, não utilizar planos semelhantes se não forem intercalados com outros fechados ou abertos.</a:t>
            </a:r>
            <a:endParaRPr lang="pt-BR" dirty="0"/>
          </a:p>
          <a:p>
            <a:pPr lvl="1"/>
            <a:r>
              <a:rPr lang="pt-BR" dirty="0"/>
              <a:t>Quando cortar? Articular planos diferentes, com contraste, </a:t>
            </a:r>
            <a:r>
              <a:rPr lang="pt-BR"/>
              <a:t>evitando </a:t>
            </a:r>
            <a:r>
              <a:rPr lang="pt-BR" smtClean="0"/>
              <a:t>planos </a:t>
            </a:r>
            <a:r>
              <a:rPr lang="pt-BR" dirty="0"/>
              <a:t>e enquadramentos similares.</a:t>
            </a:r>
            <a:endParaRPr lang="pt-BR" dirty="0"/>
          </a:p>
          <a:p>
            <a:pPr lvl="1"/>
            <a:r>
              <a:rPr lang="pt-BR" b="1" dirty="0"/>
              <a:t>Duração do corte: a que for necessária para o conteúdo ser visto e compreendido (sobretudo no jornalismo).</a:t>
            </a:r>
            <a:endParaRPr lang="pt-BR" b="1" dirty="0"/>
          </a:p>
          <a:p>
            <a:pPr lvl="2"/>
            <a:r>
              <a:rPr lang="pt-BR" sz="2400" dirty="0"/>
              <a:t>Ilusão de que cortes numerosos e rápidos dão necessariamente mais ritmo ao programa</a:t>
            </a:r>
            <a:endParaRPr lang="pt-BR" sz="2400" dirty="0"/>
          </a:p>
          <a:p>
            <a:pPr lvl="1"/>
            <a:r>
              <a:rPr lang="pt-BR" b="1" dirty="0"/>
              <a:t>O ritmo</a:t>
            </a:r>
            <a:r>
              <a:rPr lang="pt-BR" dirty="0"/>
              <a:t> pode ser dado pela música, um depoimento dinâmico e conciso, </a:t>
            </a:r>
            <a:r>
              <a:rPr lang="pt-BR" b="1" dirty="0"/>
              <a:t>cortes corretos no final de palavras ou </a:t>
            </a:r>
            <a:r>
              <a:rPr lang="pt-BR" b="1" dirty="0" smtClean="0"/>
              <a:t>frases</a:t>
            </a:r>
            <a:r>
              <a:rPr lang="pt-BR" dirty="0" smtClean="0"/>
              <a:t>; ou </a:t>
            </a:r>
            <a:r>
              <a:rPr lang="pt-BR" b="1" dirty="0" smtClean="0"/>
              <a:t>corte na ação.</a:t>
            </a:r>
            <a:endParaRPr lang="pt-BR" b="1" dirty="0" smtClean="0"/>
          </a:p>
          <a:p>
            <a:pPr lvl="1"/>
            <a:r>
              <a:rPr lang="pt-BR" dirty="0"/>
              <a:t>N</a:t>
            </a:r>
            <a:r>
              <a:rPr lang="pt-BR" dirty="0" smtClean="0"/>
              <a:t>ão cortar no meio dos movimentos de câmera.</a:t>
            </a:r>
            <a:endParaRPr lang="pt-BR" dirty="0" smtClean="0"/>
          </a:p>
          <a:p>
            <a:pPr lvl="1"/>
            <a:r>
              <a:rPr lang="pt-BR" dirty="0"/>
              <a:t>Mix e fades disfarçam esse problema</a:t>
            </a:r>
            <a:endParaRPr lang="pt-BR" dirty="0"/>
          </a:p>
          <a:p>
            <a:pPr marL="914400" lvl="2" indent="0">
              <a:buNone/>
            </a:pPr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2483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NARRATIVA E RITMO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04523"/>
            <a:ext cx="10515600" cy="5172028"/>
          </a:xfrm>
        </p:spPr>
        <p:txBody>
          <a:bodyPr>
            <a:noAutofit/>
          </a:bodyPr>
          <a:lstStyle/>
          <a:p>
            <a:pPr lvl="1"/>
            <a:r>
              <a:rPr lang="pt-BR" b="1" dirty="0" smtClean="0"/>
              <a:t>Pensar </a:t>
            </a:r>
            <a:r>
              <a:rPr lang="pt-BR" b="1" dirty="0"/>
              <a:t>em </a:t>
            </a:r>
            <a:r>
              <a:rPr lang="pt-BR" b="1" dirty="0" err="1"/>
              <a:t>takes</a:t>
            </a:r>
            <a:r>
              <a:rPr lang="pt-BR" dirty="0"/>
              <a:t>. Evitar deixar a câmera gravando continuamente, como uma extensão do olho.</a:t>
            </a:r>
            <a:endParaRPr lang="pt-BR" dirty="0"/>
          </a:p>
          <a:p>
            <a:pPr lvl="1"/>
            <a:r>
              <a:rPr lang="pt-BR" dirty="0"/>
              <a:t>Gravar </a:t>
            </a:r>
            <a:r>
              <a:rPr lang="pt-BR" b="1" dirty="0"/>
              <a:t>imagens emblemáticas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dirty="0"/>
              <a:t>Desligar os efeitos digitais da câmera, incluindo o zoom digital.</a:t>
            </a:r>
            <a:endParaRPr lang="pt-BR" dirty="0"/>
          </a:p>
          <a:p>
            <a:pPr lvl="1"/>
            <a:r>
              <a:rPr lang="pt-BR" dirty="0"/>
              <a:t>Gravar as </a:t>
            </a:r>
            <a:r>
              <a:rPr lang="pt-BR" dirty="0" err="1"/>
              <a:t>shot</a:t>
            </a:r>
            <a:r>
              <a:rPr lang="pt-BR" dirty="0"/>
              <a:t> </a:t>
            </a:r>
            <a:r>
              <a:rPr lang="pt-BR" dirty="0" err="1"/>
              <a:t>lists</a:t>
            </a:r>
            <a:r>
              <a:rPr lang="pt-BR" dirty="0"/>
              <a:t> criadas a partir do brainstorming.</a:t>
            </a:r>
            <a:endParaRPr lang="pt-BR" dirty="0"/>
          </a:p>
          <a:p>
            <a:pPr lvl="1"/>
            <a:r>
              <a:rPr lang="pt-BR" b="1" dirty="0"/>
              <a:t>Editar inicialmente pelo texto, sonoras e passagens.</a:t>
            </a:r>
            <a:endParaRPr lang="pt-BR" b="1" dirty="0"/>
          </a:p>
          <a:p>
            <a:pPr lvl="1"/>
            <a:r>
              <a:rPr lang="pt-BR" dirty="0"/>
              <a:t>Cuidado para não desandar a narrativa, desviando do eixo do problema ou da história. Fica difícil retornar ao eixo central.</a:t>
            </a:r>
            <a:endParaRPr lang="pt-BR" dirty="0"/>
          </a:p>
          <a:p>
            <a:pPr lvl="2"/>
            <a:r>
              <a:rPr lang="pt-BR" sz="2400" dirty="0"/>
              <a:t>Conceito básico do cinema:</a:t>
            </a:r>
            <a:endParaRPr lang="pt-BR" sz="2400" dirty="0"/>
          </a:p>
          <a:p>
            <a:pPr lvl="3"/>
            <a:r>
              <a:rPr lang="pt-BR" sz="2400" dirty="0"/>
              <a:t>Vemos o protagonista</a:t>
            </a:r>
            <a:endParaRPr lang="pt-BR" sz="2400" dirty="0"/>
          </a:p>
          <a:p>
            <a:pPr lvl="3"/>
            <a:r>
              <a:rPr lang="pt-BR" sz="2400" dirty="0"/>
              <a:t>Vemos o que o protagonista vê</a:t>
            </a:r>
            <a:endParaRPr lang="pt-BR" sz="2400" dirty="0"/>
          </a:p>
          <a:p>
            <a:pPr lvl="3"/>
            <a:r>
              <a:rPr lang="pt-BR" sz="2400" dirty="0"/>
              <a:t>Vemos a reação do protagonista</a:t>
            </a:r>
            <a:endParaRPr lang="pt-BR" sz="2400" dirty="0"/>
          </a:p>
          <a:p>
            <a:pPr marL="0" indent="0">
              <a:buNone/>
            </a:pPr>
            <a:endParaRPr lang="pt-BR" sz="2000" dirty="0">
              <a:solidFill>
                <a:schemeClr val="accent6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09981"/>
            <a:ext cx="10515600" cy="784665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TRANSIÇÃO DE IMAGENS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94646"/>
            <a:ext cx="10515600" cy="4882317"/>
          </a:xfrm>
        </p:spPr>
        <p:txBody>
          <a:bodyPr>
            <a:normAutofit/>
          </a:bodyPr>
          <a:lstStyle/>
          <a:p>
            <a:pPr lvl="1"/>
            <a:r>
              <a:rPr lang="pt-BR" b="1" dirty="0"/>
              <a:t>Corte seco com continuidade </a:t>
            </a:r>
            <a:r>
              <a:rPr lang="pt-BR" dirty="0"/>
              <a:t>perfeita da ação.</a:t>
            </a:r>
            <a:endParaRPr lang="pt-BR" sz="1800" dirty="0"/>
          </a:p>
          <a:p>
            <a:pPr lvl="1"/>
            <a:r>
              <a:rPr lang="pt-BR" b="1" dirty="0"/>
              <a:t>Corte seco com fragmentação da ação e do objeto</a:t>
            </a:r>
            <a:r>
              <a:rPr lang="pt-BR" dirty="0"/>
              <a:t>, com a compreensão feita por associação entre as imagens. </a:t>
            </a:r>
            <a:endParaRPr lang="pt-BR" sz="1800" dirty="0"/>
          </a:p>
          <a:p>
            <a:pPr lvl="1"/>
            <a:r>
              <a:rPr lang="pt-BR" b="1" dirty="0"/>
              <a:t>Plano </a:t>
            </a:r>
            <a:r>
              <a:rPr lang="pt-BR" b="1" dirty="0" smtClean="0"/>
              <a:t>sequência.</a:t>
            </a:r>
            <a:endParaRPr lang="pt-BR" sz="1800" b="1" dirty="0"/>
          </a:p>
          <a:p>
            <a:pPr lvl="1"/>
            <a:r>
              <a:rPr lang="pt-BR" b="1" dirty="0"/>
              <a:t>Tela dividida</a:t>
            </a:r>
            <a:r>
              <a:rPr lang="pt-BR" dirty="0"/>
              <a:t>, com ações </a:t>
            </a:r>
            <a:r>
              <a:rPr lang="pt-BR" dirty="0" smtClean="0"/>
              <a:t>simultâneas</a:t>
            </a:r>
            <a:r>
              <a:rPr lang="pt-BR" dirty="0"/>
              <a:t>.</a:t>
            </a:r>
            <a:endParaRPr lang="pt-BR" sz="1800" dirty="0"/>
          </a:p>
          <a:p>
            <a:pPr lvl="1"/>
            <a:r>
              <a:rPr lang="pt-BR" b="1" dirty="0"/>
              <a:t>Histórias </a:t>
            </a:r>
            <a:r>
              <a:rPr lang="pt-BR" b="1" dirty="0" smtClean="0"/>
              <a:t>paralelas.</a:t>
            </a:r>
            <a:endParaRPr lang="pt-BR" sz="1800" b="1" dirty="0"/>
          </a:p>
          <a:p>
            <a:pPr lvl="1"/>
            <a:r>
              <a:rPr lang="pt-BR" b="1" dirty="0" smtClean="0"/>
              <a:t>Fusão</a:t>
            </a:r>
            <a:r>
              <a:rPr lang="pt-BR" dirty="0" smtClean="0"/>
              <a:t> de imagens.</a:t>
            </a:r>
            <a:endParaRPr lang="pt-BR" dirty="0" smtClean="0"/>
          </a:p>
          <a:p>
            <a:pPr lvl="1"/>
            <a:r>
              <a:rPr lang="pt-BR" b="1" dirty="0" smtClean="0"/>
              <a:t>Fade In </a:t>
            </a:r>
            <a:r>
              <a:rPr lang="pt-BR" dirty="0"/>
              <a:t>(escurecer) e </a:t>
            </a:r>
            <a:r>
              <a:rPr lang="pt-BR" b="1" dirty="0" smtClean="0"/>
              <a:t>Fade Out </a:t>
            </a:r>
            <a:r>
              <a:rPr lang="pt-BR" dirty="0"/>
              <a:t>(clarear</a:t>
            </a:r>
            <a:r>
              <a:rPr lang="pt-BR" dirty="0" smtClean="0"/>
              <a:t>). </a:t>
            </a:r>
            <a:endParaRPr lang="pt-BR" dirty="0" smtClean="0"/>
          </a:p>
          <a:p>
            <a:pPr lvl="1"/>
            <a:r>
              <a:rPr lang="pt-BR" b="1" dirty="0" err="1" smtClean="0"/>
              <a:t>Wipe</a:t>
            </a:r>
            <a:r>
              <a:rPr lang="pt-BR" b="1" dirty="0" smtClean="0"/>
              <a:t> e efeitos 2 </a:t>
            </a:r>
            <a:r>
              <a:rPr lang="pt-BR" b="1" dirty="0"/>
              <a:t>D e 3D</a:t>
            </a:r>
            <a:r>
              <a:rPr lang="pt-BR" dirty="0" smtClean="0"/>
              <a:t>.</a:t>
            </a:r>
            <a:r>
              <a:rPr lang="pt-BR" sz="1800" dirty="0" smtClean="0"/>
              <a:t> </a:t>
            </a:r>
            <a:endParaRPr lang="pt-BR" sz="1800" dirty="0" smtClean="0"/>
          </a:p>
          <a:p>
            <a:pPr lvl="1"/>
            <a:r>
              <a:rPr lang="pt-BR" b="1" dirty="0" smtClean="0"/>
              <a:t>Evitar exagero nos efeitos</a:t>
            </a:r>
            <a:r>
              <a:rPr lang="pt-BR" dirty="0" smtClean="0"/>
              <a:t>, tipo vídeo de casamento.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130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ILUSÃO DE CONTINUIDADE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75715"/>
            <a:ext cx="10515600" cy="4701248"/>
          </a:xfrm>
        </p:spPr>
        <p:txBody>
          <a:bodyPr>
            <a:normAutofit/>
          </a:bodyPr>
          <a:lstStyle/>
          <a:p>
            <a:pPr lvl="1"/>
            <a:r>
              <a:rPr lang="pt-BR" b="1" dirty="0" smtClean="0"/>
              <a:t>Importância dos </a:t>
            </a:r>
            <a:r>
              <a:rPr lang="pt-BR" b="1" dirty="0" err="1" smtClean="0"/>
              <a:t>Inserts</a:t>
            </a:r>
            <a:r>
              <a:rPr lang="pt-BR" b="1" dirty="0" smtClean="0"/>
              <a:t> </a:t>
            </a:r>
            <a:r>
              <a:rPr lang="pt-BR" dirty="0" smtClean="0"/>
              <a:t>para dar a ilusão de continuidade.</a:t>
            </a:r>
            <a:endParaRPr lang="pt-BR" dirty="0" smtClean="0"/>
          </a:p>
          <a:p>
            <a:pPr lvl="1"/>
            <a:r>
              <a:rPr lang="pt-BR" dirty="0" smtClean="0"/>
              <a:t>Durante os cortes de uma entrevista, cinco opções que dão </a:t>
            </a:r>
            <a:r>
              <a:rPr lang="pt-BR" b="1" dirty="0" smtClean="0"/>
              <a:t>ilusão de continuidade ou evidência dos cortes.</a:t>
            </a:r>
            <a:endParaRPr lang="pt-BR" b="1" dirty="0" smtClean="0"/>
          </a:p>
          <a:p>
            <a:pPr marL="1371600" lvl="2" indent="-457200">
              <a:buFont typeface="+mj-lt"/>
              <a:buAutoNum type="arabicPeriod"/>
            </a:pPr>
            <a:r>
              <a:rPr lang="pt-BR" sz="2400" dirty="0" smtClean="0"/>
              <a:t>Inserir </a:t>
            </a:r>
            <a:r>
              <a:rPr lang="pt-BR" sz="2400" b="1" dirty="0" smtClean="0"/>
              <a:t>Flash branco </a:t>
            </a:r>
            <a:r>
              <a:rPr lang="pt-BR" sz="2400" dirty="0" smtClean="0"/>
              <a:t>(2 frames, sendo que  1 frame corresponde a 1/30 de segundo, equivale ao fotograma do filme, que são 24  fotogramas por segundo) para evidenciar que o depoimento foi editado. </a:t>
            </a:r>
            <a:endParaRPr lang="pt-BR" sz="2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pt-BR" sz="2400" b="1" dirty="0" smtClean="0"/>
              <a:t>Fusão </a:t>
            </a:r>
            <a:r>
              <a:rPr lang="pt-BR" sz="2400" dirty="0" smtClean="0"/>
              <a:t>para minimizar o pulo de imagem. </a:t>
            </a:r>
            <a:endParaRPr lang="pt-BR" sz="2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pt-BR" sz="2400" b="1" dirty="0" smtClean="0"/>
              <a:t>Corte seco, com pulo.</a:t>
            </a:r>
            <a:endParaRPr lang="pt-BR" sz="2400" b="1" dirty="0" smtClean="0"/>
          </a:p>
          <a:p>
            <a:pPr marL="1371600" lvl="2" indent="-457200">
              <a:buFont typeface="+mj-lt"/>
              <a:buAutoNum type="arabicPeriod"/>
            </a:pPr>
            <a:r>
              <a:rPr lang="pt-BR" sz="2400" b="1" dirty="0" smtClean="0"/>
              <a:t>Uso de </a:t>
            </a:r>
            <a:r>
              <a:rPr lang="pt-BR" sz="2400" b="1" dirty="0" err="1" smtClean="0"/>
              <a:t>inserts</a:t>
            </a:r>
            <a:r>
              <a:rPr lang="pt-BR" sz="2400" b="1" dirty="0" smtClean="0"/>
              <a:t> para remendar cortes</a:t>
            </a:r>
            <a:r>
              <a:rPr lang="pt-BR" sz="2400" dirty="0" smtClean="0"/>
              <a:t> e criar a ilusão de continuidade: </a:t>
            </a:r>
            <a:r>
              <a:rPr lang="pt-BR" sz="2400" dirty="0"/>
              <a:t>(</a:t>
            </a:r>
            <a:r>
              <a:rPr lang="pt-BR" sz="2400" dirty="0" err="1" smtClean="0"/>
              <a:t>raport</a:t>
            </a:r>
            <a:r>
              <a:rPr lang="pt-BR" sz="2400" dirty="0" smtClean="0"/>
              <a:t>). </a:t>
            </a:r>
            <a:endParaRPr lang="pt-BR" sz="2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pt-BR" sz="2400" b="1" dirty="0" smtClean="0"/>
              <a:t>Gravar com duas câmeras</a:t>
            </a:r>
            <a:r>
              <a:rPr lang="pt-BR" sz="2400" dirty="0" smtClean="0"/>
              <a:t> e criar a ilusão de continuidade no corte entre elas.</a:t>
            </a:r>
            <a:endParaRPr lang="pt-BR" sz="2400" dirty="0" smtClean="0"/>
          </a:p>
          <a:p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536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DEPOIMENTOS</a:t>
            </a:r>
            <a:b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46200"/>
            <a:ext cx="10515600" cy="4830763"/>
          </a:xfrm>
        </p:spPr>
        <p:txBody>
          <a:bodyPr>
            <a:noAutofit/>
          </a:bodyPr>
          <a:lstStyle/>
          <a:p>
            <a:pPr lvl="1"/>
            <a:r>
              <a:rPr lang="pt-BR" b="1" dirty="0"/>
              <a:t>Evitar apenas os </a:t>
            </a:r>
            <a:r>
              <a:rPr lang="pt-BR" b="1" dirty="0" err="1"/>
              <a:t>talking</a:t>
            </a:r>
            <a:r>
              <a:rPr lang="pt-BR" b="1" dirty="0"/>
              <a:t> </a:t>
            </a:r>
            <a:r>
              <a:rPr lang="pt-BR" b="1" dirty="0" err="1" smtClean="0"/>
              <a:t>heads</a:t>
            </a:r>
            <a:r>
              <a:rPr lang="pt-BR" dirty="0" smtClean="0"/>
              <a:t>: </a:t>
            </a:r>
            <a:r>
              <a:rPr lang="pt-BR" b="1" dirty="0" smtClean="0"/>
              <a:t>cobrir com </a:t>
            </a:r>
            <a:r>
              <a:rPr lang="pt-BR" b="1" dirty="0" err="1" smtClean="0"/>
              <a:t>inserts</a:t>
            </a:r>
            <a:r>
              <a:rPr lang="pt-BR" dirty="0" smtClean="0"/>
              <a:t>.</a:t>
            </a:r>
            <a:endParaRPr lang="pt-BR" dirty="0" smtClean="0"/>
          </a:p>
          <a:p>
            <a:pPr lvl="2"/>
            <a:r>
              <a:rPr lang="pt-BR" sz="2400" dirty="0" smtClean="0"/>
              <a:t>Do personagem em ação.</a:t>
            </a:r>
            <a:endParaRPr lang="pt-BR" sz="2400" dirty="0" smtClean="0"/>
          </a:p>
          <a:p>
            <a:pPr lvl="2"/>
            <a:r>
              <a:rPr lang="pt-BR" sz="2400" dirty="0" smtClean="0"/>
              <a:t>Usado para editar depoimentos com ilusão de continuidade.</a:t>
            </a:r>
            <a:endParaRPr lang="pt-BR" sz="2400" dirty="0" smtClean="0"/>
          </a:p>
          <a:p>
            <a:pPr lvl="2"/>
            <a:r>
              <a:rPr lang="pt-BR" sz="2400" dirty="0" err="1" smtClean="0"/>
              <a:t>Contra-planos</a:t>
            </a:r>
            <a:r>
              <a:rPr lang="pt-BR" sz="2400" dirty="0" smtClean="0"/>
              <a:t> do repórter, eventualmente repetindo as perguntas.</a:t>
            </a:r>
            <a:endParaRPr lang="pt-BR" sz="2400" dirty="0"/>
          </a:p>
          <a:p>
            <a:pPr lvl="1"/>
            <a:r>
              <a:rPr lang="pt-BR" dirty="0"/>
              <a:t>Definir </a:t>
            </a:r>
            <a:r>
              <a:rPr lang="pt-BR" dirty="0" smtClean="0"/>
              <a:t>se o entrevistado </a:t>
            </a:r>
            <a:r>
              <a:rPr lang="pt-BR" dirty="0"/>
              <a:t>vai </a:t>
            </a:r>
            <a:r>
              <a:rPr lang="pt-BR" b="1" dirty="0"/>
              <a:t>olhar para a câmera </a:t>
            </a:r>
            <a:r>
              <a:rPr lang="pt-BR" b="1" dirty="0" smtClean="0"/>
              <a:t>ou para o </a:t>
            </a:r>
            <a:r>
              <a:rPr lang="pt-BR" b="1" dirty="0"/>
              <a:t>repórter.</a:t>
            </a:r>
            <a:endParaRPr lang="pt-BR" b="1" dirty="0"/>
          </a:p>
          <a:p>
            <a:pPr lvl="1"/>
            <a:r>
              <a:rPr lang="pt-BR" b="1" dirty="0" smtClean="0"/>
              <a:t>A gravação pode ser interrompida</a:t>
            </a:r>
            <a:r>
              <a:rPr lang="pt-BR" dirty="0" smtClean="0"/>
              <a:t> </a:t>
            </a:r>
            <a:r>
              <a:rPr lang="pt-BR" dirty="0"/>
              <a:t>nas deixas e </a:t>
            </a:r>
            <a:r>
              <a:rPr lang="pt-BR" dirty="0" smtClean="0"/>
              <a:t>respiradas: recomeçar </a:t>
            </a:r>
            <a:r>
              <a:rPr lang="pt-BR" dirty="0"/>
              <a:t>sem parar a câmera.</a:t>
            </a:r>
            <a:endParaRPr lang="pt-BR" dirty="0"/>
          </a:p>
          <a:p>
            <a:pPr lvl="1"/>
            <a:r>
              <a:rPr lang="pt-BR" dirty="0"/>
              <a:t>Pedir </a:t>
            </a:r>
            <a:r>
              <a:rPr lang="pt-BR" dirty="0" smtClean="0"/>
              <a:t>ao entrevistado </a:t>
            </a:r>
            <a:r>
              <a:rPr lang="pt-BR" b="1" dirty="0" smtClean="0"/>
              <a:t>respostas </a:t>
            </a:r>
            <a:r>
              <a:rPr lang="pt-BR" b="1" dirty="0"/>
              <a:t>completas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dirty="0"/>
              <a:t>Evitar redigir o off com base na </a:t>
            </a:r>
            <a:r>
              <a:rPr lang="pt-BR" b="1" dirty="0"/>
              <a:t>resposta </a:t>
            </a:r>
            <a:r>
              <a:rPr lang="pt-BR" dirty="0"/>
              <a:t>e utilizá-la </a:t>
            </a:r>
            <a:r>
              <a:rPr lang="pt-BR" b="1" dirty="0"/>
              <a:t>apenas para confirmar o off</a:t>
            </a:r>
            <a:r>
              <a:rPr lang="pt-BR" b="1" dirty="0" smtClean="0"/>
              <a:t>.</a:t>
            </a:r>
            <a:r>
              <a:rPr lang="pt-BR" dirty="0"/>
              <a:t> Não repetir a informação no off e na </a:t>
            </a:r>
            <a:r>
              <a:rPr lang="pt-BR" dirty="0" smtClean="0"/>
              <a:t>sonora.</a:t>
            </a:r>
            <a:endParaRPr lang="pt-BR" dirty="0"/>
          </a:p>
          <a:p>
            <a:pPr lvl="1"/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40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DEPOIMENTOS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pt-BR" b="1" dirty="0"/>
              <a:t>Sonora deve terminar com entonação “para baixo”, </a:t>
            </a:r>
            <a:r>
              <a:rPr lang="pt-BR" dirty="0"/>
              <a:t>para não parecer que o pensamento foi cortado.</a:t>
            </a:r>
            <a:endParaRPr lang="pt-BR" dirty="0"/>
          </a:p>
          <a:p>
            <a:pPr lvl="1"/>
            <a:r>
              <a:rPr lang="pt-BR" b="1" dirty="0"/>
              <a:t>Sonoras devem ser opinativas: o contexto no off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b="1" dirty="0" smtClean="0"/>
              <a:t>Perguntas </a:t>
            </a:r>
            <a:r>
              <a:rPr lang="pt-BR" dirty="0"/>
              <a:t>podem ser em </a:t>
            </a:r>
            <a:r>
              <a:rPr lang="pt-BR" b="1" dirty="0"/>
              <a:t>“</a:t>
            </a:r>
            <a:r>
              <a:rPr lang="pt-BR" b="1" dirty="0" err="1"/>
              <a:t>on</a:t>
            </a:r>
            <a:r>
              <a:rPr lang="pt-BR" b="1" dirty="0"/>
              <a:t>” ou “off”.</a:t>
            </a:r>
            <a:endParaRPr lang="pt-BR" b="1" dirty="0"/>
          </a:p>
          <a:p>
            <a:pPr lvl="1"/>
            <a:r>
              <a:rPr lang="pt-BR" dirty="0"/>
              <a:t>Quanto tempo deixar o entrevistado falar? </a:t>
            </a:r>
            <a:r>
              <a:rPr lang="pt-BR" b="1" dirty="0"/>
              <a:t>Saber interromper quando já respondeu à pergunta.</a:t>
            </a:r>
            <a:endParaRPr lang="pt-BR" b="1" dirty="0"/>
          </a:p>
          <a:p>
            <a:pPr lvl="1"/>
            <a:r>
              <a:rPr lang="pt-BR" b="1" dirty="0" smtClean="0"/>
              <a:t>Gravar com pauta precisa</a:t>
            </a:r>
            <a:r>
              <a:rPr lang="pt-BR" dirty="0" smtClean="0"/>
              <a:t>, para evitar dificuldades na edição com muito material.</a:t>
            </a:r>
            <a:endParaRPr lang="pt-BR" dirty="0" smtClean="0"/>
          </a:p>
          <a:p>
            <a:pPr lvl="1"/>
            <a:r>
              <a:rPr lang="pt-BR" b="1" dirty="0" smtClean="0"/>
              <a:t>Gravar os depoimentos sem movimentos</a:t>
            </a:r>
            <a:r>
              <a:rPr lang="pt-BR" dirty="0" smtClean="0"/>
              <a:t>. No máximo, fechar para correção.</a:t>
            </a:r>
            <a:endParaRPr lang="pt-BR" sz="1800" dirty="0"/>
          </a:p>
          <a:p>
            <a:pPr lvl="1"/>
            <a:r>
              <a:rPr lang="pt-BR" b="1" dirty="0" smtClean="0"/>
              <a:t>Preocupação com o fundo</a:t>
            </a:r>
            <a:r>
              <a:rPr lang="pt-BR" dirty="0" smtClean="0"/>
              <a:t>, sem chifres ou elementos saturados ou incômodos.</a:t>
            </a:r>
            <a:endParaRPr lang="pt-BR" sz="1800" dirty="0" smtClean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857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ENTREVISTAS EM </a:t>
            </a:r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ESTÚDIO OU EXTERNA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20982"/>
            <a:ext cx="10515600" cy="4655981"/>
          </a:xfrm>
        </p:spPr>
        <p:txBody>
          <a:bodyPr/>
          <a:lstStyle/>
          <a:p>
            <a:pPr lvl="1"/>
            <a:r>
              <a:rPr lang="pt-BR" b="1" dirty="0"/>
              <a:t>Elaborar pauta</a:t>
            </a:r>
            <a:r>
              <a:rPr lang="pt-BR" dirty="0"/>
              <a:t>. Perguntas no tamanho certo, para respeitar o entrevistado.</a:t>
            </a:r>
            <a:endParaRPr lang="pt-BR" dirty="0"/>
          </a:p>
          <a:p>
            <a:pPr lvl="1"/>
            <a:r>
              <a:rPr lang="pt-BR" dirty="0"/>
              <a:t>Deve ter </a:t>
            </a:r>
            <a:r>
              <a:rPr lang="pt-BR" b="1" dirty="0"/>
              <a:t>começo, meio e fim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b="1" dirty="0"/>
              <a:t>Evitar o bate-papo </a:t>
            </a:r>
            <a:r>
              <a:rPr lang="pt-BR" dirty="0"/>
              <a:t>que enche linguiça e não tem perguntas relevantes.</a:t>
            </a:r>
            <a:endParaRPr lang="pt-BR" dirty="0"/>
          </a:p>
          <a:p>
            <a:pPr lvl="1"/>
            <a:r>
              <a:rPr lang="pt-BR" b="1" dirty="0"/>
              <a:t>Se a resposta não for clara, insistir.</a:t>
            </a:r>
            <a:endParaRPr lang="pt-BR" b="1" dirty="0"/>
          </a:p>
          <a:p>
            <a:pPr lvl="1"/>
            <a:r>
              <a:rPr lang="pt-BR" b="1" dirty="0"/>
              <a:t>Repetir o nome do entrevistado </a:t>
            </a:r>
            <a:r>
              <a:rPr lang="pt-BR" dirty="0"/>
              <a:t>durante a entrevista.</a:t>
            </a:r>
            <a:endParaRPr lang="pt-BR" dirty="0"/>
          </a:p>
          <a:p>
            <a:pPr lvl="1"/>
            <a:r>
              <a:rPr lang="pt-BR" b="1" dirty="0"/>
              <a:t>Evitar a muleta</a:t>
            </a:r>
            <a:r>
              <a:rPr lang="pt-BR" dirty="0"/>
              <a:t>: “como está vendo isso”?</a:t>
            </a:r>
            <a:endParaRPr lang="pt-BR" dirty="0"/>
          </a:p>
          <a:p>
            <a:pPr lvl="1"/>
            <a:r>
              <a:rPr lang="pt-BR" b="1" dirty="0"/>
              <a:t>Não se intimidar pela fama</a:t>
            </a:r>
            <a:r>
              <a:rPr lang="pt-BR" dirty="0"/>
              <a:t>, deixando o entrevistado falar demais.</a:t>
            </a:r>
            <a:endParaRPr lang="pt-BR" dirty="0"/>
          </a:p>
          <a:p>
            <a:pPr lvl="1"/>
            <a:r>
              <a:rPr lang="pt-BR" b="1" dirty="0"/>
              <a:t>Entrevistas devem ser editadas</a:t>
            </a:r>
            <a:r>
              <a:rPr lang="pt-BR" dirty="0"/>
              <a:t>, o que nem sempre agrada o entrevistado.</a:t>
            </a:r>
            <a:endParaRPr lang="pt-BR" dirty="0"/>
          </a:p>
          <a:p>
            <a:pPr lvl="1"/>
            <a:r>
              <a:rPr lang="pt-BR" b="1" dirty="0"/>
              <a:t>Entrevista não é debate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b="1" dirty="0"/>
              <a:t>Evitar enviar </a:t>
            </a:r>
            <a:r>
              <a:rPr lang="pt-BR" dirty="0"/>
              <a:t>previamente </a:t>
            </a:r>
            <a:r>
              <a:rPr lang="pt-BR" b="1" dirty="0"/>
              <a:t>as perguntas </a:t>
            </a:r>
            <a:r>
              <a:rPr lang="pt-BR" dirty="0"/>
              <a:t>ao entrevistado</a:t>
            </a:r>
            <a:endParaRPr lang="pt-BR" dirty="0"/>
          </a:p>
          <a:p>
            <a:pPr lvl="1"/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340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FUTURO DO JORNALISMO NA TV</a:t>
            </a:r>
            <a:br>
              <a:rPr lang="pt-BR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pt-BR" b="1" dirty="0" smtClean="0"/>
              <a:t>Multiplicação de canais.</a:t>
            </a:r>
            <a:endParaRPr lang="pt-BR" b="1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TV a Cabo e por assinatura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err="1" smtClean="0"/>
              <a:t>Youtube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Banda KU – programa do governo federal Siga Antenado, substituindo as parabólicas,</a:t>
            </a:r>
            <a:endParaRPr lang="pt-BR" sz="2400" dirty="0" smtClean="0"/>
          </a:p>
          <a:p>
            <a:pPr lvl="1"/>
            <a:r>
              <a:rPr lang="pt-BR" b="1" dirty="0" smtClean="0"/>
              <a:t>Agências internacionais produzindo</a:t>
            </a:r>
            <a:r>
              <a:rPr lang="pt-BR" dirty="0" smtClean="0"/>
              <a:t>: France Press, Reuters, EFE, BBC e cedendo materiais para as emissoras, por meio de assinatura.</a:t>
            </a:r>
            <a:endParaRPr lang="pt-BR" dirty="0" smtClean="0"/>
          </a:p>
          <a:p>
            <a:pPr lvl="1"/>
            <a:r>
              <a:rPr lang="pt-BR" b="1" dirty="0" smtClean="0"/>
              <a:t>Convivência do velho com o novo, do local com o global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b="1" dirty="0" smtClean="0"/>
              <a:t>Convergência com Redes Sociais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b="1" dirty="0" smtClean="0"/>
              <a:t>Informalidade na apresentação e sofisticação nos cenários e recursos.</a:t>
            </a:r>
            <a:endParaRPr lang="pt-BR" b="1" dirty="0" smtClean="0"/>
          </a:p>
          <a:p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14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ENTREVISTAS </a:t>
            </a:r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MÍDIA TRAINING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58020"/>
            <a:ext cx="10515600" cy="4934138"/>
          </a:xfrm>
        </p:spPr>
        <p:txBody>
          <a:bodyPr>
            <a:normAutofit fontScale="62500" lnSpcReduction="20000"/>
          </a:bodyPr>
          <a:lstStyle/>
          <a:p>
            <a:r>
              <a:rPr lang="pt-BR" sz="3800" b="1" dirty="0" smtClean="0"/>
              <a:t>A </a:t>
            </a:r>
            <a:r>
              <a:rPr lang="pt-BR" sz="3800" b="1" dirty="0"/>
              <a:t>necessidade de se “comunicar” com a mídia</a:t>
            </a:r>
            <a:r>
              <a:rPr lang="pt-BR" sz="3800" dirty="0" smtClean="0"/>
              <a:t>.</a:t>
            </a:r>
            <a:endParaRPr lang="pt-BR" sz="3800" dirty="0" smtClean="0"/>
          </a:p>
          <a:p>
            <a:pPr lvl="0">
              <a:lnSpc>
                <a:spcPct val="120000"/>
              </a:lnSpc>
            </a:pPr>
            <a:r>
              <a:rPr lang="pt-BR" sz="3800" b="1" dirty="0"/>
              <a:t>N</a:t>
            </a:r>
            <a:r>
              <a:rPr lang="pt-BR" sz="3800" b="1" dirty="0" smtClean="0"/>
              <a:t>oções </a:t>
            </a:r>
            <a:r>
              <a:rPr lang="pt-BR" sz="3800" b="1" dirty="0"/>
              <a:t>de linguagem jornalística, radiofônica e televisiva </a:t>
            </a:r>
            <a:r>
              <a:rPr lang="pt-BR" sz="3800" dirty="0"/>
              <a:t>para </a:t>
            </a:r>
            <a:r>
              <a:rPr lang="pt-BR" sz="3800" dirty="0" smtClean="0"/>
              <a:t>auxiliar </a:t>
            </a:r>
            <a:r>
              <a:rPr lang="pt-BR" sz="3800" dirty="0"/>
              <a:t>a sistematizar e selecionar as informações que desejam repassar aos meios de comunicação, sem perder tempo com rodeios e informações desnecessárias</a:t>
            </a:r>
            <a:r>
              <a:rPr lang="pt-BR" sz="3800" dirty="0" smtClean="0"/>
              <a:t>.</a:t>
            </a:r>
            <a:endParaRPr lang="pt-BR" sz="3800" dirty="0" smtClean="0"/>
          </a:p>
          <a:p>
            <a:pPr lvl="0">
              <a:lnSpc>
                <a:spcPct val="120000"/>
              </a:lnSpc>
            </a:pPr>
            <a:r>
              <a:rPr lang="pt-BR" sz="3800" dirty="0"/>
              <a:t>Conhecer a </a:t>
            </a:r>
            <a:r>
              <a:rPr lang="pt-BR" sz="3800" b="1" dirty="0"/>
              <a:t>importância da voz </a:t>
            </a:r>
            <a:r>
              <a:rPr lang="pt-BR" sz="3800" dirty="0"/>
              <a:t>na comunicação humana, seu mecanismo fisiológico de produção e características </a:t>
            </a:r>
            <a:r>
              <a:rPr lang="pt-BR" sz="3800" dirty="0" smtClean="0"/>
              <a:t>principais.</a:t>
            </a:r>
            <a:endParaRPr lang="pt-BR" sz="3800" dirty="0"/>
          </a:p>
          <a:p>
            <a:pPr lvl="0">
              <a:lnSpc>
                <a:spcPct val="120000"/>
              </a:lnSpc>
            </a:pPr>
            <a:r>
              <a:rPr lang="pt-BR" sz="3800" b="1" dirty="0" smtClean="0"/>
              <a:t>Gerenciar </a:t>
            </a:r>
            <a:r>
              <a:rPr lang="pt-BR" sz="3800" b="1" dirty="0"/>
              <a:t>a voz em condições difíceis </a:t>
            </a:r>
            <a:r>
              <a:rPr lang="pt-BR" sz="3800" dirty="0"/>
              <a:t>(stress, intervenções longas</a:t>
            </a:r>
            <a:r>
              <a:rPr lang="pt-BR" sz="3800" dirty="0" smtClean="0"/>
              <a:t>). </a:t>
            </a:r>
            <a:endParaRPr lang="pt-BR" sz="3800" dirty="0"/>
          </a:p>
          <a:p>
            <a:pPr lvl="0">
              <a:lnSpc>
                <a:spcPct val="120000"/>
              </a:lnSpc>
            </a:pPr>
            <a:r>
              <a:rPr lang="pt-BR" sz="3800" dirty="0" smtClean="0"/>
              <a:t>Compreender </a:t>
            </a:r>
            <a:r>
              <a:rPr lang="pt-BR" sz="3800" dirty="0"/>
              <a:t>a comunicação </a:t>
            </a:r>
            <a:r>
              <a:rPr lang="pt-BR" sz="3800" dirty="0" err="1"/>
              <a:t>telejornalística</a:t>
            </a:r>
            <a:r>
              <a:rPr lang="pt-BR" sz="3800" dirty="0"/>
              <a:t> nos dias atuais.</a:t>
            </a:r>
            <a:endParaRPr lang="pt-BR" sz="3800" dirty="0"/>
          </a:p>
          <a:p>
            <a:pPr lvl="0">
              <a:lnSpc>
                <a:spcPct val="120000"/>
              </a:lnSpc>
            </a:pPr>
            <a:r>
              <a:rPr lang="pt-BR" sz="3800" b="1" dirty="0" smtClean="0"/>
              <a:t>Aprender </a:t>
            </a:r>
            <a:r>
              <a:rPr lang="pt-BR" sz="3800" b="1" dirty="0"/>
              <a:t>a construir uma fala natural,</a:t>
            </a:r>
            <a:r>
              <a:rPr lang="pt-BR" sz="3800" dirty="0"/>
              <a:t> com propriedade e autenticidade nos diferentes tipos de mídia.</a:t>
            </a:r>
            <a:endParaRPr lang="pt-BR" sz="3800" dirty="0"/>
          </a:p>
          <a:p>
            <a:pPr>
              <a:lnSpc>
                <a:spcPct val="120000"/>
              </a:lnSpc>
            </a:pPr>
            <a:endParaRPr lang="pt-BR" sz="3800" dirty="0"/>
          </a:p>
          <a:p>
            <a:endParaRPr lang="pt-BR" dirty="0" smtClean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4376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ENTREVISTAS – MÍDIA TRAINING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39501"/>
            <a:ext cx="10515600" cy="4737462"/>
          </a:xfrm>
        </p:spPr>
        <p:txBody>
          <a:bodyPr>
            <a:normAutofit/>
          </a:bodyPr>
          <a:lstStyle/>
          <a:p>
            <a:pPr lvl="0"/>
            <a:endParaRPr lang="pt-BR" dirty="0"/>
          </a:p>
          <a:p>
            <a:pPr lvl="0"/>
            <a:r>
              <a:rPr lang="pt-BR" sz="2400" dirty="0" smtClean="0"/>
              <a:t>Recursos </a:t>
            </a:r>
            <a:r>
              <a:rPr lang="pt-BR" sz="2400" dirty="0"/>
              <a:t>vocais (</a:t>
            </a:r>
            <a:r>
              <a:rPr lang="pt-BR" sz="2400" i="1" dirty="0" err="1"/>
              <a:t>pitch</a:t>
            </a:r>
            <a:r>
              <a:rPr lang="pt-BR" sz="2400" i="1" dirty="0"/>
              <a:t>, </a:t>
            </a:r>
            <a:r>
              <a:rPr lang="pt-BR" sz="2400" i="1" dirty="0" err="1"/>
              <a:t>loudness</a:t>
            </a:r>
            <a:r>
              <a:rPr lang="pt-BR" sz="2400" dirty="0"/>
              <a:t>, pausas, velocidade, articulação, pronuncia e entonação)</a:t>
            </a:r>
            <a:endParaRPr lang="pt-BR" sz="2400" dirty="0"/>
          </a:p>
          <a:p>
            <a:pPr lvl="0"/>
            <a:r>
              <a:rPr lang="pt-BR" sz="2400" dirty="0"/>
              <a:t>Respiração na voz </a:t>
            </a:r>
            <a:r>
              <a:rPr lang="pt-BR" sz="2400" dirty="0" smtClean="0"/>
              <a:t>falada.</a:t>
            </a:r>
            <a:endParaRPr lang="pt-BR" sz="2400" dirty="0"/>
          </a:p>
          <a:p>
            <a:pPr lvl="0"/>
            <a:r>
              <a:rPr lang="pt-BR" sz="2400" dirty="0"/>
              <a:t>A</a:t>
            </a:r>
            <a:r>
              <a:rPr lang="pt-BR" sz="2400" b="1" dirty="0" smtClean="0"/>
              <a:t> </a:t>
            </a:r>
            <a:r>
              <a:rPr lang="pt-BR" sz="2400" b="1" dirty="0"/>
              <a:t>conversa com o </a:t>
            </a:r>
            <a:r>
              <a:rPr lang="pt-BR" sz="2400" b="1" dirty="0" smtClean="0"/>
              <a:t>telespectador.</a:t>
            </a:r>
            <a:endParaRPr lang="pt-BR" sz="2400" b="1" dirty="0"/>
          </a:p>
          <a:p>
            <a:pPr lvl="0"/>
            <a:r>
              <a:rPr lang="pt-BR" sz="2400" dirty="0"/>
              <a:t>Expressividade comunicativa: </a:t>
            </a:r>
            <a:r>
              <a:rPr lang="pt-BR" sz="2400" b="1" dirty="0" smtClean="0"/>
              <a:t>o </a:t>
            </a:r>
            <a:r>
              <a:rPr lang="pt-BR" sz="2400" b="1" dirty="0"/>
              <a:t>papel comunicativo do corpo </a:t>
            </a:r>
            <a:r>
              <a:rPr lang="pt-BR" sz="2400" dirty="0"/>
              <a:t>– </a:t>
            </a:r>
            <a:r>
              <a:rPr lang="pt-BR" sz="2400" dirty="0" smtClean="0"/>
              <a:t>postura, </a:t>
            </a:r>
            <a:r>
              <a:rPr lang="pt-BR" sz="2400" dirty="0"/>
              <a:t>gestos e expressões nas diferentes situações </a:t>
            </a:r>
            <a:r>
              <a:rPr lang="pt-BR" sz="2400" dirty="0" smtClean="0"/>
              <a:t>comunicativas</a:t>
            </a:r>
            <a:endParaRPr lang="pt-BR" sz="2400" dirty="0" smtClean="0"/>
          </a:p>
          <a:p>
            <a:pPr marL="0" lv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56588" y="1"/>
            <a:ext cx="2411412" cy="504825"/>
          </a:xfrm>
        </p:spPr>
        <p:txBody>
          <a:bodyPr/>
          <a:lstStyle/>
          <a:p>
            <a:pPr algn="r" eaLnBrk="1" hangingPunct="1"/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Coletiva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876426" y="1341439"/>
            <a:ext cx="8424863" cy="1914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pt-BR" sz="4400" b="1">
                <a:solidFill>
                  <a:schemeClr val="bg1"/>
                </a:solidFill>
                <a:latin typeface="Arial Rounded MT Bold" panose="020F0704030504030204" pitchFamily="34" charset="0"/>
              </a:rPr>
              <a:t>REGRAS DE SUCESSO </a:t>
            </a:r>
            <a:br>
              <a:rPr lang="pt-BR" sz="4400" b="1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pt-BR" sz="4400" b="1">
                <a:solidFill>
                  <a:schemeClr val="bg1"/>
                </a:solidFill>
                <a:latin typeface="Arial Rounded MT Bold" panose="020F0704030504030204" pitchFamily="34" charset="0"/>
              </a:rPr>
              <a:t>DA ENTREVISTA COLETIVA</a:t>
            </a:r>
            <a:r>
              <a:rPr lang="pt-BR" sz="4000" b="1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endParaRPr lang="pt-BR" sz="4000" b="1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135188" y="3429000"/>
            <a:ext cx="7993062" cy="3016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pt-BR" sz="4800" b="1" dirty="0">
                <a:latin typeface="Arial Rounded MT Bold" panose="020F0704030504030204" pitchFamily="34" charset="0"/>
              </a:rPr>
              <a:t>A construção </a:t>
            </a:r>
            <a:br>
              <a:rPr lang="pt-BR" sz="4800" b="1" dirty="0">
                <a:latin typeface="Arial Rounded MT Bold" panose="020F0704030504030204" pitchFamily="34" charset="0"/>
              </a:rPr>
            </a:br>
            <a:r>
              <a:rPr lang="pt-BR" sz="4800" b="1" dirty="0">
                <a:latin typeface="Arial Rounded MT Bold" panose="020F0704030504030204" pitchFamily="34" charset="0"/>
              </a:rPr>
              <a:t>de convergências </a:t>
            </a:r>
            <a:br>
              <a:rPr lang="pt-BR" sz="4800" b="1" dirty="0">
                <a:latin typeface="Arial Rounded MT Bold" panose="020F0704030504030204" pitchFamily="34" charset="0"/>
              </a:rPr>
            </a:br>
            <a:r>
              <a:rPr lang="pt-BR" sz="4800" b="1" dirty="0">
                <a:latin typeface="Arial Rounded MT Bold" panose="020F0704030504030204" pitchFamily="34" charset="0"/>
              </a:rPr>
              <a:t>de </a:t>
            </a:r>
            <a:r>
              <a:rPr lang="pt-BR" sz="4800" b="1" dirty="0" smtClean="0">
                <a:latin typeface="Arial Rounded MT Bold" panose="020F0704030504030204" pitchFamily="34" charset="0"/>
              </a:rPr>
              <a:t>interesses</a:t>
            </a:r>
            <a:endParaRPr lang="pt-BR" sz="4800" b="1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pt-BR" sz="2800" b="1" dirty="0" smtClean="0">
                <a:latin typeface="Arial Rounded MT Bold" panose="020F0704030504030204" pitchFamily="34" charset="0"/>
              </a:rPr>
              <a:t>Prof. </a:t>
            </a:r>
            <a:r>
              <a:rPr lang="pt-BR" sz="2800" b="1" dirty="0" err="1" smtClean="0">
                <a:latin typeface="Arial Rounded MT Bold" panose="020F0704030504030204" pitchFamily="34" charset="0"/>
              </a:rPr>
              <a:t>Chaparro</a:t>
            </a:r>
            <a:endParaRPr lang="pt-BR" sz="2800" b="1" dirty="0">
              <a:latin typeface="Arial Rounded MT Bold" panose="020F0704030504030204" pitchFamily="34" charset="0"/>
            </a:endParaRP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4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9939" y="115888"/>
            <a:ext cx="2098675" cy="417512"/>
          </a:xfrm>
        </p:spPr>
        <p:txBody>
          <a:bodyPr/>
          <a:lstStyle/>
          <a:p>
            <a:pPr algn="r" eaLnBrk="1" hangingPunct="1"/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Decálogo I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5448300" y="981076"/>
            <a:ext cx="4751388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4800600" y="1125539"/>
            <a:ext cx="4751388" cy="192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ENTREVISTADO </a:t>
            </a:r>
            <a:br>
              <a:rPr lang="pt-BR" sz="4000"/>
            </a:br>
            <a:r>
              <a:rPr lang="pt-BR" sz="4000"/>
              <a:t>A pessoa certa, </a:t>
            </a:r>
            <a:br>
              <a:rPr lang="pt-BR" sz="4000"/>
            </a:br>
            <a:r>
              <a:rPr lang="pt-BR" sz="4000"/>
              <a:t>bem preparada</a:t>
            </a:r>
            <a:endParaRPr lang="pt-BR" sz="4000"/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3935413" y="10525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1</a:t>
            </a:r>
            <a:endParaRPr lang="pt-BR" sz="5400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935413" y="36814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2</a:t>
            </a:r>
            <a:endParaRPr lang="pt-BR" sz="5400"/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4729163" y="3644901"/>
            <a:ext cx="5111750" cy="253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ASSUNTO / TEMA</a:t>
            </a:r>
            <a:br>
              <a:rPr lang="pt-BR" sz="4000" b="1" u="sng">
                <a:solidFill>
                  <a:srgbClr val="FF3300"/>
                </a:solidFill>
              </a:rPr>
            </a:br>
            <a:r>
              <a:rPr lang="pt-BR" sz="4000"/>
              <a:t>Relevante, com apreciável carga de novidade</a:t>
            </a:r>
            <a:endParaRPr lang="pt-BR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8112126" y="115889"/>
            <a:ext cx="2098675" cy="490537"/>
          </a:xfrm>
        </p:spPr>
        <p:txBody>
          <a:bodyPr/>
          <a:lstStyle/>
          <a:p>
            <a:pPr algn="r" eaLnBrk="1" hangingPunct="1"/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Decálogo II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5448300" y="981076"/>
            <a:ext cx="4751388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800600" y="1125539"/>
            <a:ext cx="5399088" cy="192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DIZER PARA TODOS</a:t>
            </a:r>
            <a:r>
              <a:rPr lang="pt-BR" sz="4000"/>
              <a:t> </a:t>
            </a:r>
            <a:br>
              <a:rPr lang="pt-BR" sz="4000"/>
            </a:br>
            <a:r>
              <a:rPr lang="pt-BR" sz="4000"/>
              <a:t>Sem “off” nem favorecimentos</a:t>
            </a:r>
            <a:endParaRPr lang="pt-BR" sz="4000"/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935413" y="10525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3</a:t>
            </a:r>
            <a:endParaRPr lang="pt-BR" sz="5400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935413" y="36814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4</a:t>
            </a:r>
            <a:endParaRPr lang="pt-BR" sz="5400"/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4729163" y="3644901"/>
            <a:ext cx="5111750" cy="253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PRESERVAR O IMPACTO</a:t>
            </a:r>
            <a:br>
              <a:rPr lang="pt-BR" sz="4000" b="1" u="sng">
                <a:solidFill>
                  <a:srgbClr val="FF3300"/>
                </a:solidFill>
              </a:rPr>
            </a:br>
            <a:r>
              <a:rPr lang="pt-BR" sz="4000"/>
              <a:t>Evitar vazamentos e antecipações</a:t>
            </a:r>
            <a:endParaRPr lang="pt-BR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8174039" y="115888"/>
            <a:ext cx="2314575" cy="417512"/>
          </a:xfrm>
        </p:spPr>
        <p:txBody>
          <a:bodyPr/>
          <a:lstStyle/>
          <a:p>
            <a:pPr algn="r" eaLnBrk="1" hangingPunct="1"/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Decálogo III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448300" y="981076"/>
            <a:ext cx="4751388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800601" y="1125539"/>
            <a:ext cx="5472113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INCLUIR OS AUSENTES</a:t>
            </a:r>
            <a:br>
              <a:rPr lang="pt-BR" sz="4000"/>
            </a:br>
            <a:r>
              <a:rPr lang="pt-BR" sz="4000"/>
              <a:t>Com cuidados e limites</a:t>
            </a:r>
            <a:endParaRPr lang="pt-BR" sz="4000"/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935413" y="10525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5</a:t>
            </a:r>
            <a:endParaRPr lang="pt-BR" sz="5400"/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935413" y="36814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6</a:t>
            </a:r>
            <a:endParaRPr lang="pt-BR" sz="5400"/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4729164" y="3644901"/>
            <a:ext cx="5938837" cy="253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NÃO FAZER “PRESS RELEASE”</a:t>
            </a:r>
            <a:br>
              <a:rPr lang="pt-BR" sz="4000" b="1" u="sng">
                <a:solidFill>
                  <a:srgbClr val="FF3300"/>
                </a:solidFill>
              </a:rPr>
            </a:br>
            <a:r>
              <a:rPr lang="pt-BR" sz="4000"/>
              <a:t>Respeito à co-autoria dos repórteres presentes</a:t>
            </a:r>
            <a:endParaRPr lang="pt-BR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1" y="44451"/>
            <a:ext cx="2098675" cy="561975"/>
          </a:xfrm>
        </p:spPr>
        <p:txBody>
          <a:bodyPr/>
          <a:lstStyle/>
          <a:p>
            <a:pPr algn="r" eaLnBrk="1" hangingPunct="1"/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Decálogo IV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448300" y="981076"/>
            <a:ext cx="4751388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4800601" y="1125539"/>
            <a:ext cx="5472113" cy="192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CONTROLAR A ENTREVISTA</a:t>
            </a:r>
            <a:br>
              <a:rPr lang="pt-BR" sz="4000"/>
            </a:br>
            <a:r>
              <a:rPr lang="pt-BR" sz="4000"/>
              <a:t>Diálogo e conflito</a:t>
            </a:r>
            <a:endParaRPr lang="pt-BR" sz="4000"/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3935413" y="10525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7</a:t>
            </a:r>
            <a:endParaRPr lang="pt-BR" sz="5400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3935413" y="36814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8</a:t>
            </a:r>
            <a:endParaRPr lang="pt-BR" sz="5400"/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4727575" y="3789364"/>
            <a:ext cx="5111750" cy="253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NÃO DEIXAR PERGUNTA SEM RESPOSTA</a:t>
            </a:r>
            <a:br>
              <a:rPr lang="pt-BR" sz="4000" b="1" u="sng">
                <a:solidFill>
                  <a:srgbClr val="FF3300"/>
                </a:solidFill>
              </a:rPr>
            </a:br>
            <a:r>
              <a:rPr lang="pt-BR" sz="4000"/>
              <a:t>... e responder bem</a:t>
            </a:r>
            <a:endParaRPr lang="pt-BR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958139" y="115888"/>
            <a:ext cx="2459037" cy="633412"/>
          </a:xfrm>
        </p:spPr>
        <p:txBody>
          <a:bodyPr/>
          <a:lstStyle/>
          <a:p>
            <a:pPr algn="r" eaLnBrk="1" hangingPunct="1"/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Decálogo V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503613" y="1125538"/>
            <a:ext cx="144462" cy="532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448300" y="981076"/>
            <a:ext cx="4751388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4800600" y="1125539"/>
            <a:ext cx="4895850" cy="192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SER VERAZ</a:t>
            </a:r>
            <a:br>
              <a:rPr lang="pt-BR" sz="4000" b="1" u="sng">
                <a:solidFill>
                  <a:srgbClr val="FF3300"/>
                </a:solidFill>
              </a:rPr>
            </a:br>
            <a:r>
              <a:rPr lang="pt-BR" sz="4000"/>
              <a:t>O que se diz deve </a:t>
            </a:r>
            <a:br>
              <a:rPr lang="pt-BR" sz="4000"/>
            </a:br>
            <a:r>
              <a:rPr lang="pt-BR" sz="4000"/>
              <a:t>ser comprovável </a:t>
            </a:r>
            <a:endParaRPr lang="pt-BR" sz="4000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935413" y="1052513"/>
            <a:ext cx="5762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9</a:t>
            </a:r>
            <a:endParaRPr lang="pt-BR" sz="5400"/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3719514" y="3681413"/>
            <a:ext cx="115252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/>
              <a:t>10</a:t>
            </a:r>
            <a:endParaRPr lang="pt-BR" sz="5400"/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4727575" y="3789364"/>
            <a:ext cx="5111750" cy="253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 u="sng">
                <a:solidFill>
                  <a:srgbClr val="FF3300"/>
                </a:solidFill>
              </a:rPr>
              <a:t>RELACIONAMENTO PROFISSIONAL</a:t>
            </a:r>
            <a:br>
              <a:rPr lang="pt-BR" sz="4000" b="1" u="sng">
                <a:solidFill>
                  <a:srgbClr val="FF3300"/>
                </a:solidFill>
              </a:rPr>
            </a:br>
            <a:r>
              <a:rPr lang="pt-BR" sz="4000"/>
              <a:t>Cordialidade </a:t>
            </a:r>
            <a:br>
              <a:rPr lang="pt-BR" sz="4000"/>
            </a:br>
            <a:r>
              <a:rPr lang="pt-BR" sz="4000"/>
              <a:t>sem jabaculê</a:t>
            </a:r>
            <a:endParaRPr lang="pt-BR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15636"/>
            <a:ext cx="10515600" cy="733330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FIGURINOS E MAQUIAGEM</a:t>
            </a:r>
            <a:br>
              <a:rPr lang="pt-BR" sz="3600" dirty="0" smtClean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pt-BR" sz="2800" dirty="0" smtClean="0"/>
              <a:t>Definir </a:t>
            </a:r>
            <a:r>
              <a:rPr lang="pt-BR" sz="2800" dirty="0"/>
              <a:t>roupas adequadas e considerar a colocação do microfone de lapela.</a:t>
            </a:r>
            <a:endParaRPr lang="pt-BR" sz="2800" dirty="0"/>
          </a:p>
          <a:p>
            <a:pPr lvl="1"/>
            <a:r>
              <a:rPr lang="pt-BR" sz="2800" dirty="0" smtClean="0"/>
              <a:t>Camisas e paredes brancas: pode saturar, usar casaco</a:t>
            </a:r>
            <a:endParaRPr lang="pt-BR" sz="2800" dirty="0" smtClean="0"/>
          </a:p>
          <a:p>
            <a:pPr lvl="2"/>
            <a:r>
              <a:rPr lang="pt-BR" sz="2800" dirty="0" smtClean="0"/>
              <a:t>Problema maior para negros</a:t>
            </a:r>
            <a:endParaRPr lang="pt-BR" sz="2800" dirty="0" smtClean="0"/>
          </a:p>
          <a:p>
            <a:pPr lvl="1"/>
            <a:r>
              <a:rPr lang="pt-BR" sz="2800" dirty="0" smtClean="0"/>
              <a:t>Evitar xadrez, listras, vermelho muito vivo, par evitar “vibração” (</a:t>
            </a:r>
            <a:r>
              <a:rPr lang="pt-BR" sz="2800" dirty="0" err="1" smtClean="0"/>
              <a:t>strobing</a:t>
            </a:r>
            <a:r>
              <a:rPr lang="pt-BR" sz="2800" dirty="0" smtClean="0"/>
              <a:t>) e saturação.</a:t>
            </a:r>
            <a:endParaRPr lang="pt-BR" sz="2800" dirty="0" smtClean="0"/>
          </a:p>
          <a:p>
            <a:pPr lvl="1"/>
            <a:r>
              <a:rPr lang="pt-BR" sz="2800" dirty="0" smtClean="0"/>
              <a:t>Atenção para reflexos nos óculos.</a:t>
            </a:r>
            <a:endParaRPr lang="pt-BR" sz="2800" dirty="0" smtClean="0"/>
          </a:p>
          <a:p>
            <a:pPr lvl="1"/>
            <a:r>
              <a:rPr lang="pt-BR" sz="2800" b="1" dirty="0" smtClean="0"/>
              <a:t>Pó de arroz e lenço de papel </a:t>
            </a:r>
            <a:r>
              <a:rPr lang="pt-BR" sz="2800" dirty="0" smtClean="0"/>
              <a:t>para tirar o brilho do rosto.</a:t>
            </a:r>
            <a:endParaRPr lang="pt-BR" sz="2800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5323"/>
          </a:xfrm>
        </p:spPr>
        <p:txBody>
          <a:bodyPr>
            <a:norm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LETTERING</a:t>
            </a:r>
            <a:b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76540"/>
            <a:ext cx="10515600" cy="5079810"/>
          </a:xfrm>
        </p:spPr>
        <p:txBody>
          <a:bodyPr>
            <a:normAutofit fontScale="92500"/>
          </a:bodyPr>
          <a:lstStyle/>
          <a:p>
            <a:pPr lvl="1"/>
            <a:r>
              <a:rPr lang="pt-BR" dirty="0"/>
              <a:t>Manter a </a:t>
            </a:r>
            <a:r>
              <a:rPr lang="pt-BR" b="1" dirty="0"/>
              <a:t>área de segurança </a:t>
            </a:r>
            <a:r>
              <a:rPr lang="pt-BR" dirty="0"/>
              <a:t>(30 </a:t>
            </a:r>
            <a:r>
              <a:rPr lang="pt-BR" dirty="0" smtClean="0"/>
              <a:t>%)</a:t>
            </a:r>
            <a:endParaRPr lang="pt-BR" dirty="0" smtClean="0"/>
          </a:p>
          <a:p>
            <a:pPr lvl="1"/>
            <a:r>
              <a:rPr lang="pt-BR" b="1" dirty="0" smtClean="0"/>
              <a:t>Fonte, cor, </a:t>
            </a:r>
            <a:r>
              <a:rPr lang="pt-BR" b="1" dirty="0" err="1" smtClean="0"/>
              <a:t>edge</a:t>
            </a:r>
            <a:r>
              <a:rPr lang="pt-BR" b="1" dirty="0" smtClean="0"/>
              <a:t> (</a:t>
            </a:r>
            <a:r>
              <a:rPr lang="pt-BR" b="1" dirty="0" err="1" smtClean="0"/>
              <a:t>border</a:t>
            </a:r>
            <a:r>
              <a:rPr lang="pt-BR" b="1" dirty="0" smtClean="0"/>
              <a:t>), </a:t>
            </a:r>
            <a:r>
              <a:rPr lang="pt-BR" b="1" dirty="0" err="1" smtClean="0"/>
              <a:t>shadow</a:t>
            </a:r>
            <a:r>
              <a:rPr lang="pt-BR" b="1" dirty="0" smtClean="0"/>
              <a:t>, tamanho e </a:t>
            </a:r>
            <a:r>
              <a:rPr lang="pt-BR" b="1" dirty="0" err="1" smtClean="0"/>
              <a:t>kerning</a:t>
            </a:r>
            <a:r>
              <a:rPr lang="pt-BR" b="1" dirty="0" smtClean="0"/>
              <a:t> </a:t>
            </a:r>
            <a:r>
              <a:rPr lang="pt-BR" dirty="0" smtClean="0"/>
              <a:t>(distância entre as letras)</a:t>
            </a:r>
            <a:endParaRPr lang="pt-BR" dirty="0" smtClean="0"/>
          </a:p>
          <a:p>
            <a:pPr lvl="1"/>
            <a:r>
              <a:rPr lang="pt-BR" b="1" dirty="0" smtClean="0"/>
              <a:t>Tempo de leitura</a:t>
            </a:r>
            <a:r>
              <a:rPr lang="pt-BR" dirty="0" smtClean="0"/>
              <a:t>: 2 vezes e meia o tempo da sua leitura</a:t>
            </a:r>
            <a:endParaRPr lang="pt-BR" dirty="0" smtClean="0"/>
          </a:p>
          <a:p>
            <a:pPr lvl="1"/>
            <a:r>
              <a:rPr lang="pt-BR" dirty="0" smtClean="0"/>
              <a:t>Evitar </a:t>
            </a:r>
            <a:r>
              <a:rPr lang="pt-BR" dirty="0"/>
              <a:t>titulação e </a:t>
            </a:r>
            <a:r>
              <a:rPr lang="pt-BR" b="1" dirty="0"/>
              <a:t>fontes </a:t>
            </a:r>
            <a:r>
              <a:rPr lang="pt-BR" b="1" dirty="0" smtClean="0"/>
              <a:t>amadoras ou de fantasia</a:t>
            </a:r>
            <a:r>
              <a:rPr lang="pt-BR" dirty="0" smtClean="0"/>
              <a:t>, </a:t>
            </a:r>
            <a:r>
              <a:rPr lang="pt-BR" dirty="0"/>
              <a:t>combinando cores e estilos ilegíveis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/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Evitar fontes “</a:t>
            </a:r>
            <a:r>
              <a:rPr lang="pt-BR" dirty="0" err="1" smtClean="0"/>
              <a:t>serifadas</a:t>
            </a:r>
            <a:r>
              <a:rPr lang="pt-BR" dirty="0" smtClean="0"/>
              <a:t>”.</a:t>
            </a:r>
            <a:endParaRPr lang="pt-BR" dirty="0"/>
          </a:p>
          <a:p>
            <a:pPr lvl="1"/>
            <a:r>
              <a:rPr lang="pt-BR" dirty="0"/>
              <a:t>Evitar </a:t>
            </a:r>
            <a:r>
              <a:rPr lang="pt-BR" b="1" dirty="0" err="1" smtClean="0"/>
              <a:t>lettering</a:t>
            </a:r>
            <a:r>
              <a:rPr lang="pt-BR" b="1" dirty="0" smtClean="0"/>
              <a:t> cobrindo </a:t>
            </a:r>
            <a:r>
              <a:rPr lang="pt-BR" dirty="0" smtClean="0"/>
              <a:t>o rosto dos talentos: gravar </a:t>
            </a:r>
            <a:r>
              <a:rPr lang="pt-BR" dirty="0"/>
              <a:t>entrevistas com enquadramento já </a:t>
            </a:r>
            <a:r>
              <a:rPr lang="pt-BR" dirty="0" smtClean="0"/>
              <a:t>prevendo a inserção de </a:t>
            </a:r>
            <a:r>
              <a:rPr lang="pt-BR" dirty="0" err="1"/>
              <a:t>lettering</a:t>
            </a:r>
            <a:r>
              <a:rPr lang="pt-BR" dirty="0"/>
              <a:t>.</a:t>
            </a:r>
            <a:endParaRPr lang="pt-BR" sz="1800" dirty="0"/>
          </a:p>
          <a:p>
            <a:pPr lvl="2"/>
            <a:r>
              <a:rPr lang="pt-BR" sz="2400" dirty="0"/>
              <a:t>O big close faz com que o GC de identificação cubra a boca do entrevistado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lvl="1"/>
            <a:r>
              <a:rPr lang="pt-BR" b="1" dirty="0" err="1" smtClean="0"/>
              <a:t>Roll</a:t>
            </a:r>
            <a:r>
              <a:rPr lang="pt-BR" b="1" dirty="0" smtClean="0"/>
              <a:t>: </a:t>
            </a:r>
            <a:r>
              <a:rPr lang="pt-BR" dirty="0" smtClean="0"/>
              <a:t>rolagem vertical</a:t>
            </a:r>
            <a:endParaRPr lang="pt-BR" dirty="0" smtClean="0"/>
          </a:p>
          <a:p>
            <a:pPr lvl="1"/>
            <a:r>
              <a:rPr lang="pt-BR" b="1" dirty="0" smtClean="0"/>
              <a:t>Scroll</a:t>
            </a:r>
            <a:r>
              <a:rPr lang="pt-BR" dirty="0" smtClean="0"/>
              <a:t>: rolagem horizontal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5620" y="2735517"/>
            <a:ext cx="2082298" cy="1706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86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IMPORTÂNCIA DOS TELEJORNAIS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67073"/>
            <a:ext cx="10515600" cy="48098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</a:t>
            </a:r>
            <a:r>
              <a:rPr lang="en-US" sz="2400" b="1" dirty="0" smtClean="0"/>
              <a:t>TV com </a:t>
            </a:r>
            <a:r>
              <a:rPr lang="en-US" sz="2400" b="1" dirty="0" err="1" smtClean="0"/>
              <a:t>sinal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aberto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r>
              <a:rPr lang="en-US" sz="2400" b="1" dirty="0" smtClean="0"/>
              <a:t> tempos de internet, </a:t>
            </a:r>
            <a:r>
              <a:rPr lang="en-US" sz="2400" b="1" dirty="0" err="1" smtClean="0"/>
              <a:t>redes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sociais</a:t>
            </a:r>
            <a:r>
              <a:rPr lang="en-US" sz="2400" b="1" dirty="0" smtClean="0"/>
              <a:t> e TV a </a:t>
            </a:r>
            <a:r>
              <a:rPr lang="en-US" sz="2400" b="1" dirty="0" err="1" smtClean="0"/>
              <a:t>cabo</a:t>
            </a:r>
            <a:r>
              <a:rPr lang="en-US" sz="2400" dirty="0" smtClean="0"/>
              <a:t>: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desafios</a:t>
            </a:r>
            <a:r>
              <a:rPr lang="en-US" sz="2400" dirty="0" smtClean="0"/>
              <a:t> para a </a:t>
            </a:r>
            <a:r>
              <a:rPr lang="en-US" sz="2400" dirty="0" err="1" smtClean="0"/>
              <a:t>formação</a:t>
            </a:r>
            <a:r>
              <a:rPr lang="en-US" sz="2400" dirty="0" smtClean="0"/>
              <a:t> da </a:t>
            </a:r>
            <a:r>
              <a:rPr lang="en-US" sz="2400" dirty="0" err="1" smtClean="0"/>
              <a:t>opinião</a:t>
            </a:r>
            <a:r>
              <a:rPr lang="en-US" sz="2400" dirty="0" smtClean="0"/>
              <a:t> </a:t>
            </a:r>
            <a:r>
              <a:rPr lang="en-US" sz="2400" dirty="0" err="1" smtClean="0"/>
              <a:t>pública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r>
              <a:rPr lang="en-US" sz="2400" dirty="0" smtClean="0"/>
              <a:t>“as </a:t>
            </a:r>
            <a:r>
              <a:rPr lang="en-US" sz="2400" dirty="0" err="1"/>
              <a:t>redes</a:t>
            </a:r>
            <a:r>
              <a:rPr lang="en-US" sz="2400" dirty="0"/>
              <a:t> </a:t>
            </a:r>
            <a:r>
              <a:rPr lang="en-US" sz="2400" dirty="0" err="1"/>
              <a:t>sociais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a </a:t>
            </a:r>
            <a:r>
              <a:rPr lang="en-US" sz="2400" dirty="0" err="1"/>
              <a:t>resposta</a:t>
            </a:r>
            <a:r>
              <a:rPr lang="en-US" sz="2400" dirty="0"/>
              <a:t> final para </a:t>
            </a:r>
            <a:r>
              <a:rPr lang="en-US" sz="2400" dirty="0" err="1"/>
              <a:t>tudo</a:t>
            </a:r>
            <a:r>
              <a:rPr lang="en-US" sz="2400" dirty="0"/>
              <a:t>, mas </a:t>
            </a:r>
            <a:r>
              <a:rPr lang="en-US" sz="2400" dirty="0" err="1"/>
              <a:t>podem</a:t>
            </a:r>
            <a:r>
              <a:rPr lang="en-US" sz="2400" dirty="0"/>
              <a:t> </a:t>
            </a:r>
            <a:r>
              <a:rPr lang="en-US" sz="2400" dirty="0" err="1"/>
              <a:t>indicar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tendência</a:t>
            </a:r>
            <a:r>
              <a:rPr lang="en-US" sz="2400" dirty="0" smtClean="0"/>
              <a:t>”(TV </a:t>
            </a:r>
            <a:r>
              <a:rPr lang="en-US" sz="2400" dirty="0" err="1" smtClean="0"/>
              <a:t>Globo</a:t>
            </a:r>
            <a:r>
              <a:rPr lang="en-US" sz="2400" dirty="0" smtClean="0"/>
              <a:t>).</a:t>
            </a:r>
            <a:endParaRPr lang="pt-BR" sz="2400" dirty="0"/>
          </a:p>
          <a:p>
            <a:r>
              <a:rPr lang="en-US" sz="2400" dirty="0" smtClean="0"/>
              <a:t>Para </a:t>
            </a:r>
            <a:r>
              <a:rPr lang="en-US" sz="2400" dirty="0"/>
              <a:t>Rodrigo Martins </a:t>
            </a:r>
            <a:r>
              <a:rPr lang="en-US" sz="2400" dirty="0" err="1" smtClean="0"/>
              <a:t>Aragão</a:t>
            </a:r>
            <a:r>
              <a:rPr lang="en-US" sz="2400" dirty="0" smtClean="0"/>
              <a:t> (TV </a:t>
            </a:r>
            <a:r>
              <a:rPr lang="en-US" sz="2400" dirty="0" err="1" smtClean="0"/>
              <a:t>Globo</a:t>
            </a:r>
            <a:r>
              <a:rPr lang="en-US" sz="2400" dirty="0" smtClean="0"/>
              <a:t>) </a:t>
            </a:r>
            <a:r>
              <a:rPr lang="en-US" sz="2400" b="1" dirty="0"/>
              <a:t>o </a:t>
            </a:r>
            <a:r>
              <a:rPr lang="en-US" sz="2400" b="1" dirty="0" err="1"/>
              <a:t>jornalismo</a:t>
            </a:r>
            <a:r>
              <a:rPr lang="en-US" sz="2400" b="1" dirty="0"/>
              <a:t> </a:t>
            </a:r>
            <a:r>
              <a:rPr lang="en-US" sz="2400" b="1" dirty="0" err="1"/>
              <a:t>televisivo</a:t>
            </a:r>
            <a:r>
              <a:rPr lang="en-US" sz="2400" b="1" dirty="0"/>
              <a:t> </a:t>
            </a:r>
            <a:r>
              <a:rPr lang="en-US" sz="2400" b="1" dirty="0" err="1"/>
              <a:t>passou</a:t>
            </a:r>
            <a:r>
              <a:rPr lang="en-US" sz="2400" b="1" dirty="0"/>
              <a:t> a se “</a:t>
            </a:r>
            <a:r>
              <a:rPr lang="en-US" sz="2400" b="1" dirty="0" err="1"/>
              <a:t>colocar</a:t>
            </a:r>
            <a:r>
              <a:rPr lang="en-US" sz="2400" b="1" dirty="0"/>
              <a:t> </a:t>
            </a:r>
            <a:r>
              <a:rPr lang="en-US" sz="2400" b="1" dirty="0" err="1"/>
              <a:t>menos</a:t>
            </a:r>
            <a:r>
              <a:rPr lang="en-US" sz="2400" b="1" dirty="0"/>
              <a:t> </a:t>
            </a:r>
            <a:r>
              <a:rPr lang="en-US" sz="2400" b="1" dirty="0" err="1"/>
              <a:t>como</a:t>
            </a:r>
            <a:r>
              <a:rPr lang="en-US" sz="2400" b="1" dirty="0"/>
              <a:t> </a:t>
            </a:r>
            <a:r>
              <a:rPr lang="en-US" sz="2400" b="1" dirty="0" err="1"/>
              <a:t>uma</a:t>
            </a:r>
            <a:r>
              <a:rPr lang="en-US" sz="2400" b="1" dirty="0"/>
              <a:t> </a:t>
            </a:r>
            <a:r>
              <a:rPr lang="en-US" sz="2400" b="1" dirty="0" err="1"/>
              <a:t>palestra</a:t>
            </a:r>
            <a:r>
              <a:rPr lang="en-US" sz="2400" b="1" dirty="0"/>
              <a:t> </a:t>
            </a:r>
            <a:r>
              <a:rPr lang="en-US" sz="2400" b="1" dirty="0" err="1"/>
              <a:t>sobre</a:t>
            </a:r>
            <a:r>
              <a:rPr lang="en-US" sz="2400" b="1" dirty="0"/>
              <a:t> o </a:t>
            </a:r>
            <a:r>
              <a:rPr lang="en-US" sz="2400" b="1" dirty="0" err="1"/>
              <a:t>mundo</a:t>
            </a:r>
            <a:r>
              <a:rPr lang="en-US" sz="2400" b="1" dirty="0"/>
              <a:t> e </a:t>
            </a:r>
            <a:r>
              <a:rPr lang="en-US" sz="2400" b="1" dirty="0" err="1"/>
              <a:t>mais</a:t>
            </a:r>
            <a:r>
              <a:rPr lang="en-US" sz="2400" b="1" dirty="0"/>
              <a:t> </a:t>
            </a:r>
            <a:r>
              <a:rPr lang="en-US" sz="2400" b="1" dirty="0" err="1"/>
              <a:t>como</a:t>
            </a:r>
            <a:r>
              <a:rPr lang="en-US" sz="2400" b="1" dirty="0"/>
              <a:t> </a:t>
            </a:r>
            <a:r>
              <a:rPr lang="en-US" sz="2400" b="1" dirty="0" err="1"/>
              <a:t>uma</a:t>
            </a:r>
            <a:r>
              <a:rPr lang="en-US" sz="2400" b="1" dirty="0"/>
              <a:t> </a:t>
            </a:r>
            <a:r>
              <a:rPr lang="en-US" sz="2400" b="1" dirty="0" err="1"/>
              <a:t>conversa</a:t>
            </a:r>
            <a:r>
              <a:rPr lang="en-US" sz="2400" b="1" dirty="0"/>
              <a:t> </a:t>
            </a:r>
            <a:r>
              <a:rPr lang="en-US" sz="2400" b="1" dirty="0" err="1"/>
              <a:t>sobre</a:t>
            </a:r>
            <a:r>
              <a:rPr lang="en-US" sz="2400" b="1" dirty="0"/>
              <a:t> </a:t>
            </a:r>
            <a:r>
              <a:rPr lang="en-US" sz="2400" b="1" dirty="0" err="1"/>
              <a:t>os</a:t>
            </a:r>
            <a:r>
              <a:rPr lang="en-US" sz="2400" b="1" dirty="0"/>
              <a:t> </a:t>
            </a:r>
            <a:r>
              <a:rPr lang="en-US" sz="2400" b="1" dirty="0" err="1"/>
              <a:t>acontecimentos</a:t>
            </a:r>
            <a:r>
              <a:rPr lang="en-US" sz="2400" b="1" dirty="0"/>
              <a:t>”</a:t>
            </a:r>
            <a:r>
              <a:rPr lang="en-US" sz="2400" dirty="0"/>
              <a:t>, o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facilitou</a:t>
            </a:r>
            <a:r>
              <a:rPr lang="en-US" sz="2400" dirty="0"/>
              <a:t> a </a:t>
            </a:r>
            <a:r>
              <a:rPr lang="en-US" sz="2400" dirty="0" err="1"/>
              <a:t>integração</a:t>
            </a:r>
            <a:r>
              <a:rPr lang="en-US" sz="2400" dirty="0"/>
              <a:t> com as </a:t>
            </a:r>
            <a:r>
              <a:rPr lang="en-US" sz="2400" dirty="0" err="1"/>
              <a:t>redes</a:t>
            </a:r>
            <a:r>
              <a:rPr lang="en-US" sz="2400" dirty="0"/>
              <a:t> </a:t>
            </a:r>
            <a:r>
              <a:rPr lang="en-US" sz="2400" dirty="0" err="1"/>
              <a:t>sociais</a:t>
            </a:r>
            <a:r>
              <a:rPr lang="en-US" sz="2400" dirty="0" smtClean="0"/>
              <a:t>.</a:t>
            </a:r>
            <a:endParaRPr lang="pt-BR" sz="2400" dirty="0"/>
          </a:p>
          <a:p>
            <a:r>
              <a:rPr lang="en-US" sz="2400" dirty="0"/>
              <a:t>“No </a:t>
            </a:r>
            <a:r>
              <a:rPr lang="en-US" sz="2400" dirty="0" err="1"/>
              <a:t>jornalismo</a:t>
            </a:r>
            <a:r>
              <a:rPr lang="en-US" sz="2400" dirty="0"/>
              <a:t> </a:t>
            </a:r>
            <a:r>
              <a:rPr lang="en-US" sz="2400" dirty="0" err="1"/>
              <a:t>impresso</a:t>
            </a:r>
            <a:r>
              <a:rPr lang="en-US" sz="2400" dirty="0"/>
              <a:t> se </a:t>
            </a:r>
            <a:r>
              <a:rPr lang="en-US" sz="2400" dirty="0" err="1"/>
              <a:t>discute</a:t>
            </a:r>
            <a:r>
              <a:rPr lang="en-US" sz="2400" dirty="0"/>
              <a:t> </a:t>
            </a:r>
            <a:r>
              <a:rPr lang="en-US" sz="2400" dirty="0" err="1"/>
              <a:t>muito</a:t>
            </a:r>
            <a:r>
              <a:rPr lang="en-US" sz="2400" dirty="0"/>
              <a:t> o </a:t>
            </a:r>
            <a:r>
              <a:rPr lang="en-US" sz="2400" b="1" dirty="0" err="1"/>
              <a:t>efeito</a:t>
            </a:r>
            <a:r>
              <a:rPr lang="en-US" sz="2400" b="1" dirty="0"/>
              <a:t> New York Times</a:t>
            </a:r>
            <a:r>
              <a:rPr lang="en-US" sz="2400" dirty="0"/>
              <a:t>,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quando</a:t>
            </a:r>
            <a:r>
              <a:rPr lang="en-US" sz="2400" dirty="0"/>
              <a:t> </a:t>
            </a:r>
            <a:r>
              <a:rPr lang="en-US" sz="2400" dirty="0" err="1"/>
              <a:t>começa</a:t>
            </a:r>
            <a:r>
              <a:rPr lang="en-US" sz="2400" dirty="0"/>
              <a:t> a </a:t>
            </a:r>
            <a:r>
              <a:rPr lang="en-US" sz="2400" dirty="0" err="1"/>
              <a:t>fazer</a:t>
            </a:r>
            <a:r>
              <a:rPr lang="en-US" sz="2400" dirty="0"/>
              <a:t> </a:t>
            </a:r>
            <a:r>
              <a:rPr lang="en-US" sz="2400" dirty="0" err="1"/>
              <a:t>alguma</a:t>
            </a:r>
            <a:r>
              <a:rPr lang="en-US" sz="2400" dirty="0"/>
              <a:t> </a:t>
            </a:r>
            <a:r>
              <a:rPr lang="en-US" sz="2400" dirty="0" err="1"/>
              <a:t>coisa</a:t>
            </a:r>
            <a:r>
              <a:rPr lang="en-US" sz="2400" dirty="0"/>
              <a:t> </a:t>
            </a:r>
            <a:r>
              <a:rPr lang="en-US" sz="2400" dirty="0" err="1"/>
              <a:t>vários</a:t>
            </a:r>
            <a:r>
              <a:rPr lang="en-US" sz="2400" dirty="0"/>
              <a:t> outros </a:t>
            </a:r>
            <a:r>
              <a:rPr lang="en-US" sz="2400" dirty="0" err="1"/>
              <a:t>jornais</a:t>
            </a:r>
            <a:r>
              <a:rPr lang="en-US" sz="2400" dirty="0"/>
              <a:t> </a:t>
            </a:r>
            <a:r>
              <a:rPr lang="en-US" sz="2400" dirty="0" err="1"/>
              <a:t>começam</a:t>
            </a:r>
            <a:r>
              <a:rPr lang="en-US" sz="2400" dirty="0"/>
              <a:t> a </a:t>
            </a:r>
            <a:r>
              <a:rPr lang="en-US" sz="2400" dirty="0" err="1"/>
              <a:t>fazer</a:t>
            </a:r>
            <a:r>
              <a:rPr lang="en-US" sz="2400" dirty="0"/>
              <a:t> a </a:t>
            </a:r>
            <a:r>
              <a:rPr lang="en-US" sz="2400" dirty="0" err="1"/>
              <a:t>mesma</a:t>
            </a:r>
            <a:r>
              <a:rPr lang="en-US" sz="2400" dirty="0"/>
              <a:t> </a:t>
            </a:r>
            <a:r>
              <a:rPr lang="en-US" sz="2400" dirty="0" err="1"/>
              <a:t>coisa</a:t>
            </a:r>
            <a:r>
              <a:rPr lang="en-US" sz="2400" dirty="0"/>
              <a:t>. </a:t>
            </a:r>
            <a:r>
              <a:rPr lang="en-US" sz="2400" dirty="0" err="1"/>
              <a:t>Aqui</a:t>
            </a:r>
            <a:r>
              <a:rPr lang="en-US" sz="2400" dirty="0"/>
              <a:t> no </a:t>
            </a:r>
            <a:r>
              <a:rPr lang="en-US" sz="2400" dirty="0" err="1"/>
              <a:t>Brasil</a:t>
            </a:r>
            <a:r>
              <a:rPr lang="en-US" sz="2400" dirty="0"/>
              <a:t> </a:t>
            </a:r>
            <a:r>
              <a:rPr lang="en-US" sz="2400" dirty="0" err="1"/>
              <a:t>quem</a:t>
            </a:r>
            <a:r>
              <a:rPr lang="en-US" sz="2400" dirty="0"/>
              <a:t> assume </a:t>
            </a:r>
            <a:r>
              <a:rPr lang="en-US" sz="2400" dirty="0" err="1"/>
              <a:t>essa</a:t>
            </a:r>
            <a:r>
              <a:rPr lang="en-US" sz="2400" dirty="0"/>
              <a:t> </a:t>
            </a:r>
            <a:r>
              <a:rPr lang="en-US" sz="2400" dirty="0" err="1"/>
              <a:t>função</a:t>
            </a:r>
            <a:r>
              <a:rPr lang="en-US" sz="2400" dirty="0"/>
              <a:t> no </a:t>
            </a:r>
            <a:r>
              <a:rPr lang="en-US" sz="2400" dirty="0" err="1"/>
              <a:t>telejornalismo</a:t>
            </a:r>
            <a:r>
              <a:rPr lang="en-US" sz="2400" dirty="0"/>
              <a:t> é o </a:t>
            </a:r>
            <a:r>
              <a:rPr lang="en-US" sz="2400" dirty="0" err="1"/>
              <a:t>Jornal</a:t>
            </a:r>
            <a:r>
              <a:rPr lang="en-US" sz="2400" dirty="0"/>
              <a:t> </a:t>
            </a:r>
            <a:r>
              <a:rPr lang="en-US" sz="2400" dirty="0" err="1"/>
              <a:t>Nacional</a:t>
            </a:r>
            <a:r>
              <a:rPr lang="en-US" sz="2400" dirty="0"/>
              <a:t>. Se William Bonner e o </a:t>
            </a:r>
            <a:r>
              <a:rPr lang="en-US" sz="2400" dirty="0" err="1"/>
              <a:t>Jornal</a:t>
            </a:r>
            <a:r>
              <a:rPr lang="en-US" sz="2400" dirty="0"/>
              <a:t> </a:t>
            </a:r>
            <a:r>
              <a:rPr lang="en-US" sz="2400" dirty="0" err="1"/>
              <a:t>Nacional</a:t>
            </a:r>
            <a:r>
              <a:rPr lang="en-US" sz="2400" dirty="0"/>
              <a:t> </a:t>
            </a:r>
            <a:r>
              <a:rPr lang="en-US" sz="2400" dirty="0" err="1"/>
              <a:t>estão</a:t>
            </a:r>
            <a:r>
              <a:rPr lang="en-US" sz="2400" dirty="0"/>
              <a:t> </a:t>
            </a:r>
            <a:r>
              <a:rPr lang="en-US" sz="2400" dirty="0" err="1"/>
              <a:t>fazendo</a:t>
            </a:r>
            <a:r>
              <a:rPr lang="en-US" sz="2400" dirty="0"/>
              <a:t>, </a:t>
            </a:r>
            <a:r>
              <a:rPr lang="en-US" sz="2400" dirty="0" err="1"/>
              <a:t>todo</a:t>
            </a:r>
            <a:r>
              <a:rPr lang="en-US" sz="2400" dirty="0"/>
              <a:t> </a:t>
            </a:r>
            <a:r>
              <a:rPr lang="en-US" sz="2400" dirty="0" err="1"/>
              <a:t>jornal</a:t>
            </a:r>
            <a:r>
              <a:rPr lang="en-US" sz="2400" dirty="0"/>
              <a:t> </a:t>
            </a:r>
            <a:r>
              <a:rPr lang="en-US" sz="2400" dirty="0" err="1" smtClean="0"/>
              <a:t>vai</a:t>
            </a:r>
            <a:r>
              <a:rPr lang="en-US" sz="2400" dirty="0" smtClean="0"/>
              <a:t>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alguma</a:t>
            </a:r>
            <a:r>
              <a:rPr lang="en-US" sz="2400" dirty="0"/>
              <a:t> </a:t>
            </a:r>
            <a:r>
              <a:rPr lang="en-US" sz="2400" dirty="0" err="1" smtClean="0"/>
              <a:t>medida</a:t>
            </a:r>
            <a:r>
              <a:rPr lang="en-US" sz="2400" dirty="0" smtClean="0"/>
              <a:t>, </a:t>
            </a:r>
            <a:r>
              <a:rPr lang="en-US" sz="2400" dirty="0" err="1"/>
              <a:t>incorporar</a:t>
            </a:r>
            <a:r>
              <a:rPr lang="en-US" sz="2400" dirty="0"/>
              <a:t>.” (ARAGÃO, 2020)</a:t>
            </a:r>
            <a:endParaRPr lang="pt-BR" sz="2400" dirty="0"/>
          </a:p>
          <a:p>
            <a:endParaRPr lang="pt-BR" dirty="0"/>
          </a:p>
          <a:p>
            <a:pPr marL="228600" lvl="2">
              <a:spcBef>
                <a:spcPts val="1000"/>
              </a:spcBef>
            </a:pPr>
            <a:endParaRPr lang="pt-BR" sz="2800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360"/>
          </a:xfrm>
        </p:spPr>
        <p:txBody>
          <a:bodyPr>
            <a:normAutofit fontScale="90000"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LETTERING</a:t>
            </a:r>
            <a:b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04111"/>
            <a:ext cx="10515600" cy="51522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b="1" dirty="0" smtClean="0"/>
              <a:t>Inserção de </a:t>
            </a:r>
            <a:r>
              <a:rPr lang="pt-BR" b="1" dirty="0" err="1" smtClean="0"/>
              <a:t>lettering</a:t>
            </a:r>
            <a:r>
              <a:rPr lang="pt-BR" b="1" dirty="0" smtClean="0"/>
              <a:t>:</a:t>
            </a:r>
            <a:endParaRPr lang="pt-BR" b="1" dirty="0" smtClean="0"/>
          </a:p>
          <a:p>
            <a:r>
              <a:rPr lang="pt-BR" sz="2400" dirty="0" smtClean="0"/>
              <a:t>Evitar fontes brancas sobre fundo claro.</a:t>
            </a:r>
            <a:endParaRPr lang="pt-BR" sz="2400" dirty="0" smtClean="0"/>
          </a:p>
          <a:p>
            <a:r>
              <a:rPr lang="pt-BR" sz="2400" dirty="0" smtClean="0"/>
              <a:t>Aproveitar áreas escuras da imagem pata inserir títulos.</a:t>
            </a:r>
            <a:endParaRPr lang="pt-BR" sz="2400" dirty="0" smtClean="0"/>
          </a:p>
          <a:p>
            <a:r>
              <a:rPr lang="pt-BR" sz="2400" dirty="0" smtClean="0"/>
              <a:t>Inserir o efeito Shadow</a:t>
            </a:r>
            <a:endParaRPr lang="pt-BR" sz="2400" dirty="0" smtClean="0"/>
          </a:p>
          <a:p>
            <a:pPr marL="228600" lvl="1">
              <a:spcBef>
                <a:spcPts val="1000"/>
              </a:spcBef>
            </a:pPr>
            <a:r>
              <a:rPr lang="pt-BR" b="1" dirty="0"/>
              <a:t>Amarelo</a:t>
            </a:r>
            <a:r>
              <a:rPr lang="pt-BR" b="1" dirty="0" smtClean="0"/>
              <a:t>, e fonte </a:t>
            </a:r>
            <a:r>
              <a:rPr lang="pt-BR" b="1" dirty="0"/>
              <a:t>Arial, é a cor mais fácil de ler, com </a:t>
            </a:r>
            <a:r>
              <a:rPr lang="pt-BR" b="1" dirty="0" err="1"/>
              <a:t>edge</a:t>
            </a:r>
            <a:r>
              <a:rPr lang="pt-BR" b="1" dirty="0"/>
              <a:t>.</a:t>
            </a:r>
            <a:endParaRPr lang="pt-BR" b="1" dirty="0"/>
          </a:p>
          <a:p>
            <a:pPr marL="0" indent="0">
              <a:buNone/>
            </a:pPr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pPr marL="0" indent="0">
              <a:buNone/>
            </a:pP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Fonte: The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Videomaker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guide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vídeo </a:t>
            </a:r>
            <a:r>
              <a:rPr lang="pt-BR" sz="1700" dirty="0" err="1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r>
              <a:rPr lang="pt-BR" sz="17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pt-BR" sz="17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86231"/>
            <a:ext cx="3258527" cy="24646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3" y="3250556"/>
            <a:ext cx="3346703" cy="24445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09" y="3250556"/>
            <a:ext cx="3473381" cy="2500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41867"/>
            <a:ext cx="10515600" cy="1117599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UM VIDEO PARECER AMADOR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35948"/>
            <a:ext cx="10515600" cy="5245240"/>
          </a:xfrm>
        </p:spPr>
        <p:txBody>
          <a:bodyPr>
            <a:normAutofit/>
          </a:bodyPr>
          <a:lstStyle/>
          <a:p>
            <a:pPr lvl="1"/>
            <a:r>
              <a:rPr lang="pt-BR" b="1" dirty="0"/>
              <a:t>Câmera balançando</a:t>
            </a:r>
            <a:r>
              <a:rPr lang="pt-BR" dirty="0"/>
              <a:t>: </a:t>
            </a:r>
            <a:r>
              <a:rPr lang="pt-BR" dirty="0" smtClean="0"/>
              <a:t>a imagem </a:t>
            </a:r>
            <a:r>
              <a:rPr lang="pt-BR" dirty="0"/>
              <a:t>parada, </a:t>
            </a:r>
            <a:r>
              <a:rPr lang="pt-BR" dirty="0" smtClean="0"/>
              <a:t>gravada com tripé, sem movimentos de </a:t>
            </a:r>
            <a:r>
              <a:rPr lang="pt-BR" dirty="0"/>
              <a:t>câmera, garante </a:t>
            </a:r>
            <a:r>
              <a:rPr lang="pt-BR" dirty="0" smtClean="0"/>
              <a:t>a qualidade, </a:t>
            </a:r>
            <a:r>
              <a:rPr lang="pt-BR" dirty="0"/>
              <a:t>mas limita a criatividade.</a:t>
            </a:r>
            <a:endParaRPr lang="pt-BR" dirty="0"/>
          </a:p>
          <a:p>
            <a:pPr lvl="1"/>
            <a:r>
              <a:rPr lang="pt-BR" b="1" dirty="0"/>
              <a:t>Áudio ruim, com muito </a:t>
            </a:r>
            <a:r>
              <a:rPr lang="pt-BR" b="1" dirty="0" smtClean="0"/>
              <a:t>ruído de fundo</a:t>
            </a:r>
            <a:r>
              <a:rPr lang="pt-BR" dirty="0" smtClean="0"/>
              <a:t>, </a:t>
            </a:r>
            <a:r>
              <a:rPr lang="pt-BR" dirty="0"/>
              <a:t>que não pode ser </a:t>
            </a:r>
            <a:r>
              <a:rPr lang="pt-BR" dirty="0" smtClean="0"/>
              <a:t>consertado posteriormente.</a:t>
            </a:r>
            <a:endParaRPr lang="pt-BR" dirty="0"/>
          </a:p>
          <a:p>
            <a:pPr lvl="1"/>
            <a:r>
              <a:rPr lang="pt-BR" b="1" dirty="0" smtClean="0"/>
              <a:t>Luz inadequada</a:t>
            </a:r>
            <a:r>
              <a:rPr lang="pt-BR" dirty="0" smtClean="0"/>
              <a:t>, gravação em posições de contra </a:t>
            </a:r>
            <a:r>
              <a:rPr lang="pt-BR" dirty="0"/>
              <a:t>luz ou com fontes luminosas sobre a cabeça do </a:t>
            </a:r>
            <a:r>
              <a:rPr lang="pt-BR" dirty="0" smtClean="0"/>
              <a:t>talento, ocasionando sombras. </a:t>
            </a:r>
            <a:endParaRPr lang="pt-BR" dirty="0"/>
          </a:p>
          <a:p>
            <a:pPr lvl="1"/>
            <a:r>
              <a:rPr lang="pt-BR" dirty="0" smtClean="0"/>
              <a:t>Não “bater” o branco (</a:t>
            </a:r>
            <a:r>
              <a:rPr lang="pt-BR" b="1" dirty="0" smtClean="0"/>
              <a:t>White Balance</a:t>
            </a:r>
            <a:r>
              <a:rPr lang="pt-BR" dirty="0" smtClean="0"/>
              <a:t>); determinando cores </a:t>
            </a:r>
            <a:r>
              <a:rPr lang="pt-BR" dirty="0"/>
              <a:t>fora de fase, </a:t>
            </a:r>
            <a:r>
              <a:rPr lang="pt-BR" dirty="0" smtClean="0"/>
              <a:t>azuladas ou </a:t>
            </a:r>
            <a:r>
              <a:rPr lang="pt-BR" dirty="0"/>
              <a:t>amareladas</a:t>
            </a:r>
            <a:r>
              <a:rPr lang="pt-BR" dirty="0" smtClean="0"/>
              <a:t>. </a:t>
            </a:r>
            <a:endParaRPr lang="pt-BR" dirty="0"/>
          </a:p>
          <a:p>
            <a:pPr lvl="1"/>
            <a:r>
              <a:rPr lang="pt-BR" b="1" dirty="0"/>
              <a:t>Imagens saturadas</a:t>
            </a:r>
            <a:r>
              <a:rPr lang="pt-BR" dirty="0"/>
              <a:t>.</a:t>
            </a:r>
            <a:endParaRPr lang="pt-BR" dirty="0"/>
          </a:p>
          <a:p>
            <a:pPr lvl="1"/>
            <a:r>
              <a:rPr lang="pt-BR" b="1" dirty="0"/>
              <a:t>Edição ao acaso, </a:t>
            </a:r>
            <a:r>
              <a:rPr lang="pt-BR" dirty="0"/>
              <a:t>cortes curtos ou longos, fora de ritmo sincronizado com frases e silabas.</a:t>
            </a:r>
            <a:endParaRPr lang="pt-BR" dirty="0"/>
          </a:p>
          <a:p>
            <a:pPr lvl="1"/>
            <a:r>
              <a:rPr lang="pt-BR" b="1" dirty="0" smtClean="0"/>
              <a:t>Gravações com movimentos longos </a:t>
            </a:r>
            <a:r>
              <a:rPr lang="pt-BR" dirty="0"/>
              <a:t>e </a:t>
            </a:r>
            <a:r>
              <a:rPr lang="pt-BR" dirty="0" smtClean="0"/>
              <a:t>redundantes.</a:t>
            </a:r>
            <a:endParaRPr lang="pt-BR" dirty="0" smtClean="0"/>
          </a:p>
          <a:p>
            <a:pPr lvl="1"/>
            <a:r>
              <a:rPr lang="pt-BR" b="1" dirty="0" smtClean="0"/>
              <a:t>Falta de revisão </a:t>
            </a:r>
            <a:r>
              <a:rPr lang="pt-BR" dirty="0" smtClean="0"/>
              <a:t>do equipamento.</a:t>
            </a:r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UM VIDEO PARECER AMADOR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78492"/>
            <a:ext cx="10515600" cy="4351338"/>
          </a:xfrm>
        </p:spPr>
        <p:txBody>
          <a:bodyPr/>
          <a:lstStyle/>
          <a:p>
            <a:pPr lvl="1"/>
            <a:r>
              <a:rPr lang="pt-BR" b="1" dirty="0" smtClean="0"/>
              <a:t>Depoimentos longos, sem edição</a:t>
            </a:r>
            <a:r>
              <a:rPr lang="pt-BR" dirty="0" smtClean="0"/>
              <a:t>, com redundâncias, sem ritmo, na íntegra: o respeito exagerado aos depoimentos, que acabam sendo a linha mestra da matéria.</a:t>
            </a:r>
            <a:endParaRPr lang="pt-BR" sz="1800" dirty="0" smtClean="0"/>
          </a:p>
          <a:p>
            <a:pPr lvl="1"/>
            <a:r>
              <a:rPr lang="pt-BR" b="1" dirty="0" smtClean="0"/>
              <a:t>Ar direcional </a:t>
            </a:r>
            <a:r>
              <a:rPr lang="pt-BR" dirty="0" smtClean="0"/>
              <a:t>não respeitado.</a:t>
            </a:r>
            <a:endParaRPr lang="pt-BR" sz="1800" dirty="0" smtClean="0"/>
          </a:p>
          <a:p>
            <a:pPr lvl="1"/>
            <a:r>
              <a:rPr lang="pt-BR" b="1" dirty="0" smtClean="0"/>
              <a:t>Muito ou pouco teto.</a:t>
            </a:r>
            <a:endParaRPr lang="pt-BR" sz="1800" b="1" dirty="0" smtClean="0"/>
          </a:p>
          <a:p>
            <a:pPr lvl="1"/>
            <a:r>
              <a:rPr lang="pt-BR" dirty="0" smtClean="0"/>
              <a:t>Mão do repórter segurando o </a:t>
            </a:r>
            <a:r>
              <a:rPr lang="pt-BR" b="1" dirty="0" smtClean="0"/>
              <a:t>microfone e invadindo a tela</a:t>
            </a:r>
            <a:r>
              <a:rPr lang="pt-BR" dirty="0" smtClean="0"/>
              <a:t>.</a:t>
            </a:r>
            <a:endParaRPr lang="pt-BR" sz="1800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5434" y="3903133"/>
            <a:ext cx="3969000" cy="2719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77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21806"/>
            <a:ext cx="10515600" cy="5034544"/>
          </a:xfrm>
        </p:spPr>
        <p:txBody>
          <a:bodyPr>
            <a:noAutofit/>
          </a:bodyPr>
          <a:lstStyle/>
          <a:p>
            <a:pPr algn="just"/>
            <a:r>
              <a:rPr lang="pt-BR" sz="2400" dirty="0">
                <a:cs typeface="Arial" panose="020B0604020202020204" pitchFamily="34" charset="0"/>
              </a:rPr>
              <a:t>Os resultados dessa análise comparativa apontam </a:t>
            </a:r>
            <a:r>
              <a:rPr lang="pt-BR" sz="2400" dirty="0" smtClean="0">
                <a:cs typeface="Arial" panose="020B0604020202020204" pitchFamily="34" charset="0"/>
              </a:rPr>
              <a:t> </a:t>
            </a:r>
            <a:r>
              <a:rPr lang="pt-BR" sz="2400" dirty="0">
                <a:cs typeface="Arial" panose="020B0604020202020204" pitchFamily="34" charset="0"/>
              </a:rPr>
              <a:t>para uma </a:t>
            </a:r>
            <a:r>
              <a:rPr lang="pt-BR" sz="2400" b="1" dirty="0">
                <a:cs typeface="Arial" panose="020B0604020202020204" pitchFamily="34" charset="0"/>
              </a:rPr>
              <a:t>repetição de pautas e formatos nos telejornais brasileiros</a:t>
            </a:r>
            <a:r>
              <a:rPr lang="pt-BR" sz="2400" dirty="0">
                <a:cs typeface="Arial" panose="020B0604020202020204" pitchFamily="34" charset="0"/>
              </a:rPr>
              <a:t>, bem como do evidente </a:t>
            </a:r>
            <a:r>
              <a:rPr lang="pt-BR" sz="2400" b="1" dirty="0">
                <a:cs typeface="Arial" panose="020B0604020202020204" pitchFamily="34" charset="0"/>
              </a:rPr>
              <a:t>poder das fontes oficiais e a importância das assessorias de imprensa da sugestão de pautas</a:t>
            </a:r>
            <a:r>
              <a:rPr lang="pt-BR" sz="2400" dirty="0">
                <a:cs typeface="Arial" panose="020B0604020202020204" pitchFamily="34" charset="0"/>
              </a:rPr>
              <a:t>.</a:t>
            </a:r>
            <a:endParaRPr lang="pt-BR" sz="2400" dirty="0">
              <a:cs typeface="Arial" panose="020B0604020202020204" pitchFamily="34" charset="0"/>
            </a:endParaRPr>
          </a:p>
          <a:p>
            <a:pPr algn="just"/>
            <a:r>
              <a:rPr lang="pt-BR" sz="2400" b="1" dirty="0">
                <a:cs typeface="Arial" panose="020B0604020202020204" pitchFamily="34" charset="0"/>
              </a:rPr>
              <a:t>Os </a:t>
            </a:r>
            <a:r>
              <a:rPr lang="pt-BR" sz="2400" b="1" dirty="0" smtClean="0">
                <a:cs typeface="Arial" panose="020B0604020202020204" pitchFamily="34" charset="0"/>
              </a:rPr>
              <a:t>telejornais </a:t>
            </a:r>
            <a:r>
              <a:rPr lang="pt-BR" sz="2400" b="1" dirty="0">
                <a:cs typeface="Arial" panose="020B0604020202020204" pitchFamily="34" charset="0"/>
              </a:rPr>
              <a:t>são muito semelhantes e elaborados na mesma lógica de produção</a:t>
            </a:r>
            <a:r>
              <a:rPr lang="pt-BR" sz="2400" dirty="0">
                <a:cs typeface="Arial" panose="020B0604020202020204" pitchFamily="34" charset="0"/>
              </a:rPr>
              <a:t>, com exceção das emissoras sem grandes estruturas, que têm que improvisar e acabam conseguindo olhares diferentes sobre a realidade noticiada. </a:t>
            </a:r>
            <a:endParaRPr lang="pt-BR" sz="2400" dirty="0"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cs typeface="Arial" panose="020B0604020202020204" pitchFamily="34" charset="0"/>
              </a:rPr>
              <a:t>A</a:t>
            </a:r>
            <a:r>
              <a:rPr lang="pt-BR" sz="2400" dirty="0" smtClean="0">
                <a:cs typeface="Arial" panose="020B0604020202020204" pitchFamily="34" charset="0"/>
              </a:rPr>
              <a:t> </a:t>
            </a:r>
            <a:r>
              <a:rPr lang="pt-BR" sz="2400" dirty="0">
                <a:cs typeface="Arial" panose="020B0604020202020204" pitchFamily="34" charset="0"/>
              </a:rPr>
              <a:t>análise dos elementos de linguagem utilizados deixa claro o conceito de </a:t>
            </a:r>
            <a:r>
              <a:rPr lang="pt-BR" sz="2400" b="1" dirty="0">
                <a:cs typeface="Arial" panose="020B0604020202020204" pitchFamily="34" charset="0"/>
              </a:rPr>
              <a:t>espetacularização no tratamento da informação</a:t>
            </a:r>
            <a:r>
              <a:rPr lang="pt-BR" sz="2400" dirty="0">
                <a:cs typeface="Arial" panose="020B0604020202020204" pitchFamily="34" charset="0"/>
              </a:rPr>
              <a:t>.</a:t>
            </a:r>
            <a:endParaRPr lang="pt-BR" sz="2400" dirty="0"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cs typeface="Arial" panose="020B0604020202020204" pitchFamily="34" charset="0"/>
              </a:rPr>
              <a:t>Apesar dos profissionais se moverem pelo fornecimento de informações ao público, de maneira unânime não desmentem que </a:t>
            </a:r>
            <a:r>
              <a:rPr lang="pt-BR" sz="2400" b="1" dirty="0">
                <a:cs typeface="Arial" panose="020B0604020202020204" pitchFamily="34" charset="0"/>
              </a:rPr>
              <a:t>a televisão vive do espetáculo</a:t>
            </a:r>
            <a:r>
              <a:rPr lang="pt-BR" sz="2400" dirty="0">
                <a:cs typeface="Arial" panose="020B0604020202020204" pitchFamily="34" charset="0"/>
              </a:rPr>
              <a:t>, do lazer; e que o que fundamenta uma matéria ou noticia nem sempre é a relevância jornalística, mas aspectos curiosos, imagens interessantes ou o envolvimento de pessoas bem conhecidas do público. </a:t>
            </a:r>
            <a:endParaRPr lang="pt-BR" sz="2400" dirty="0">
              <a:cs typeface="Arial" panose="020B0604020202020204" pitchFamily="34" charset="0"/>
            </a:endParaRPr>
          </a:p>
          <a:p>
            <a:endParaRPr lang="pt-BR" sz="2400" dirty="0">
              <a:cs typeface="Arial" panose="020B060402020202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6459"/>
            <a:ext cx="10515600" cy="841973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94234"/>
            <a:ext cx="10515600" cy="4834550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cs typeface="Arial" panose="020B0604020202020204" pitchFamily="34" charset="0"/>
              </a:rPr>
              <a:t>Muitas notícias são elaboradas com recursos técnicos que abusam dos </a:t>
            </a:r>
            <a:r>
              <a:rPr lang="pt-BR" sz="2400" b="1" dirty="0">
                <a:cs typeface="Arial" panose="020B0604020202020204" pitchFamily="34" charset="0"/>
              </a:rPr>
              <a:t>efeitos visuais</a:t>
            </a:r>
            <a:r>
              <a:rPr lang="pt-BR" sz="2400" dirty="0">
                <a:cs typeface="Arial" panose="020B0604020202020204" pitchFamily="34" charset="0"/>
              </a:rPr>
              <a:t>, colocando o </a:t>
            </a:r>
            <a:r>
              <a:rPr lang="pt-BR" sz="2400" b="1" dirty="0">
                <a:cs typeface="Arial" panose="020B0604020202020204" pitchFamily="34" charset="0"/>
              </a:rPr>
              <a:t>repórter como o centro da notícia</a:t>
            </a:r>
            <a:r>
              <a:rPr lang="pt-BR" sz="2400" dirty="0">
                <a:cs typeface="Arial" panose="020B0604020202020204" pitchFamily="34" charset="0"/>
              </a:rPr>
              <a:t>, dançando, provando comida, afirmando ideias para a simples confirmação do entrevistado; aspectos que podem tornar a matéria artificial demais. </a:t>
            </a:r>
            <a:endParaRPr lang="pt-BR" sz="2400" dirty="0"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cs typeface="Arial" panose="020B0604020202020204" pitchFamily="34" charset="0"/>
              </a:rPr>
              <a:t>O </a:t>
            </a:r>
            <a:r>
              <a:rPr lang="pt-BR" sz="2400" dirty="0">
                <a:cs typeface="Arial" panose="020B0604020202020204" pitchFamily="34" charset="0"/>
              </a:rPr>
              <a:t>mesmo pode-se dizer de </a:t>
            </a:r>
            <a:r>
              <a:rPr lang="pt-BR" sz="2400" b="1" dirty="0">
                <a:cs typeface="Arial" panose="020B0604020202020204" pitchFamily="34" charset="0"/>
              </a:rPr>
              <a:t>reportagens com sofisticada pré-produção</a:t>
            </a:r>
            <a:r>
              <a:rPr lang="pt-BR" sz="2400" dirty="0">
                <a:cs typeface="Arial" panose="020B0604020202020204" pitchFamily="34" charset="0"/>
              </a:rPr>
              <a:t>, onde verdadeiras “armações” levam o espectador a acreditar que o repórter chegou mesmo de surpresa a locais onde o entrevistado já está convenientemente vestido, arrumado, com o ambiente iluminado pelos equipamentos da emissora. Tudo isso em nome da busca da boa qualidade da imagem e de uma boa história a ser contada, mas que torna </a:t>
            </a:r>
            <a:r>
              <a:rPr lang="pt-BR" sz="2400" b="1" dirty="0">
                <a:cs typeface="Arial" panose="020B0604020202020204" pitchFamily="34" charset="0"/>
              </a:rPr>
              <a:t>tênue a fronteira entre ficção e realidade, mesmo nos programas jornalísticos</a:t>
            </a:r>
            <a:r>
              <a:rPr lang="pt-BR" sz="2400" dirty="0">
                <a:cs typeface="Arial" panose="020B0604020202020204" pitchFamily="34" charset="0"/>
              </a:rPr>
              <a:t>.</a:t>
            </a:r>
            <a:endParaRPr lang="pt-BR" sz="2400" dirty="0"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cs typeface="Arial" panose="020B0604020202020204" pitchFamily="34" charset="0"/>
              </a:rPr>
              <a:t>Devem </a:t>
            </a:r>
            <a:r>
              <a:rPr lang="pt-BR" sz="2400" dirty="0">
                <a:cs typeface="Arial" panose="020B0604020202020204" pitchFamily="34" charset="0"/>
              </a:rPr>
              <a:t>ser ressaltados aqui os programas que apresentam </a:t>
            </a:r>
            <a:r>
              <a:rPr lang="pt-BR" sz="2400" b="1" dirty="0">
                <a:cs typeface="Arial" panose="020B0604020202020204" pitchFamily="34" charset="0"/>
              </a:rPr>
              <a:t>notícias policiais</a:t>
            </a:r>
            <a:r>
              <a:rPr lang="pt-BR" sz="2400" dirty="0">
                <a:cs typeface="Arial" panose="020B0604020202020204" pitchFamily="34" charset="0"/>
              </a:rPr>
              <a:t>, onde os apresentadores são, ao mesmo tempo, advogados, acusadores e juízes. </a:t>
            </a:r>
            <a:endParaRPr lang="pt-BR" sz="2400" dirty="0">
              <a:cs typeface="Arial" panose="020B060402020202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97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48554"/>
            <a:ext cx="10515600" cy="4728409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cs typeface="Arial" panose="020B0604020202020204" pitchFamily="34" charset="0"/>
              </a:rPr>
              <a:t>Para o jornalista, </a:t>
            </a:r>
            <a:r>
              <a:rPr lang="pt-BR" sz="2400" b="1" dirty="0">
                <a:cs typeface="Arial" panose="020B0604020202020204" pitchFamily="34" charset="0"/>
              </a:rPr>
              <a:t>a ética e a precisão na apuração e apresentação da notícia devem ser os balizadores de sua atuação</a:t>
            </a:r>
            <a:r>
              <a:rPr lang="pt-BR" sz="2400" dirty="0">
                <a:cs typeface="Arial" panose="020B0604020202020204" pitchFamily="34" charset="0"/>
              </a:rPr>
              <a:t>, mesmo que se considerem os parâmetros delimitados pela linha editorial da emissora ou por seu próprio referencial sociocultural.</a:t>
            </a:r>
            <a:endParaRPr lang="pt-BR" sz="2400" dirty="0">
              <a:cs typeface="Arial" panose="020B0604020202020204" pitchFamily="34" charset="0"/>
            </a:endParaRPr>
          </a:p>
          <a:p>
            <a:pPr algn="just"/>
            <a:r>
              <a:rPr lang="pt-BR" sz="2400" dirty="0">
                <a:cs typeface="Arial" panose="020B0604020202020204" pitchFamily="34" charset="0"/>
              </a:rPr>
              <a:t>Uma dúvida sempre presente diz respeito aos </a:t>
            </a:r>
            <a:r>
              <a:rPr lang="pt-BR" sz="2400" b="1" dirty="0">
                <a:cs typeface="Arial" panose="020B0604020202020204" pitchFamily="34" charset="0"/>
              </a:rPr>
              <a:t>limites do aprofundamento da notícia</a:t>
            </a:r>
            <a:r>
              <a:rPr lang="pt-BR" sz="2400" dirty="0">
                <a:cs typeface="Arial" panose="020B0604020202020204" pitchFamily="34" charset="0"/>
              </a:rPr>
              <a:t> no meio televisivo, sobretudo em telejornais de curta duração, onde uma grande quantidade de notícias compete pelo espaço nobre</a:t>
            </a:r>
            <a:r>
              <a:rPr lang="pt-BR" sz="2400" b="1" dirty="0">
                <a:cs typeface="Arial" panose="020B0604020202020204" pitchFamily="34" charset="0"/>
              </a:rPr>
              <a:t>. O tamanho reduzido das matérias, de um a dois minutos em telejornais nos horários nobres, leva necessariamente a uma superficialidade no tratamento do tema? </a:t>
            </a:r>
            <a:endParaRPr lang="pt-BR" sz="2400" b="1" dirty="0" smtClean="0">
              <a:cs typeface="Arial" panose="020B0604020202020204" pitchFamily="34" charset="0"/>
            </a:endParaRPr>
          </a:p>
          <a:p>
            <a:pPr algn="just"/>
            <a:r>
              <a:rPr lang="pt-BR" sz="2400" dirty="0" smtClean="0">
                <a:cs typeface="Arial" panose="020B0604020202020204" pitchFamily="34" charset="0"/>
              </a:rPr>
              <a:t>A </a:t>
            </a:r>
            <a:r>
              <a:rPr lang="pt-BR" sz="2400" dirty="0">
                <a:cs typeface="Arial" panose="020B0604020202020204" pitchFamily="34" charset="0"/>
              </a:rPr>
              <a:t>grande discussão é definir afinal “</a:t>
            </a:r>
            <a:r>
              <a:rPr lang="pt-BR" sz="2400" b="1" dirty="0">
                <a:cs typeface="Arial" panose="020B0604020202020204" pitchFamily="34" charset="0"/>
              </a:rPr>
              <a:t>o que é notícia e como mostrá-la com ética e precisão, e com a audiência do público</a:t>
            </a:r>
            <a:r>
              <a:rPr lang="pt-BR" sz="2400" dirty="0">
                <a:cs typeface="Arial" panose="020B0604020202020204" pitchFamily="34" charset="0"/>
              </a:rPr>
              <a:t>”. Essa audiência é compatível com o jornalismo comprometido com o interesse público?</a:t>
            </a:r>
            <a:endParaRPr lang="pt-BR" sz="2400" dirty="0">
              <a:cs typeface="Arial" panose="020B0604020202020204" pitchFamily="34" charset="0"/>
            </a:endParaRPr>
          </a:p>
          <a:p>
            <a:endParaRPr lang="pt-BR" sz="2600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596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20982"/>
            <a:ext cx="10515600" cy="4655981"/>
          </a:xfrm>
        </p:spPr>
        <p:txBody>
          <a:bodyPr>
            <a:normAutofit/>
          </a:bodyPr>
          <a:lstStyle/>
          <a:p>
            <a:r>
              <a:rPr lang="pt-BR" sz="2400" dirty="0" smtClean="0"/>
              <a:t>Em </a:t>
            </a:r>
            <a:r>
              <a:rPr lang="pt-BR" sz="2400" dirty="0"/>
              <a:t>uma pesquisa sobre telejornalismo público </a:t>
            </a:r>
            <a:r>
              <a:rPr lang="pt-BR" sz="2400" dirty="0" err="1"/>
              <a:t>Felisbela</a:t>
            </a:r>
            <a:r>
              <a:rPr lang="pt-BR" sz="2400" dirty="0"/>
              <a:t> Lopes afirma que </a:t>
            </a:r>
            <a:r>
              <a:rPr lang="pt-BR" sz="2400" dirty="0" smtClean="0"/>
              <a:t>...</a:t>
            </a: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/>
              <a:t>	</a:t>
            </a:r>
            <a:r>
              <a:rPr lang="pt-BR" sz="2400" dirty="0" smtClean="0"/>
              <a:t>“</a:t>
            </a:r>
            <a:r>
              <a:rPr lang="pt-BR" sz="2400" dirty="0"/>
              <a:t>é importante afastar o serviço público de televisão de um </a:t>
            </a:r>
            <a:r>
              <a:rPr lang="pt-BR" sz="2400" dirty="0" smtClean="0"/>
              <a:t>jornalismo-	espetáculo</a:t>
            </a:r>
            <a:r>
              <a:rPr lang="pt-BR" sz="2400" dirty="0"/>
              <a:t>, propenso ao desenvolvimento de aspectos supérfluos naquilo </a:t>
            </a:r>
            <a:r>
              <a:rPr lang="pt-BR" sz="2400" dirty="0" smtClean="0"/>
              <a:t>	que </a:t>
            </a:r>
            <a:r>
              <a:rPr lang="pt-BR" sz="2400" dirty="0"/>
              <a:t>se mediatiza” (LOPES, 1999), e aponta o que os telejornais que se </a:t>
            </a:r>
            <a:r>
              <a:rPr lang="pt-BR" sz="2400" dirty="0" smtClean="0"/>
              <a:t>	propõem </a:t>
            </a:r>
            <a:r>
              <a:rPr lang="pt-BR" sz="2400" dirty="0"/>
              <a:t>a fazer um jornalismo público deveriam fazer: “Os programas </a:t>
            </a:r>
            <a:r>
              <a:rPr lang="pt-BR" sz="2400" dirty="0" smtClean="0"/>
              <a:t>	informativos </a:t>
            </a:r>
            <a:r>
              <a:rPr lang="pt-BR" sz="2400" dirty="0"/>
              <a:t>dos operadores públicos deveriam dar uma visão global e </a:t>
            </a:r>
            <a:r>
              <a:rPr lang="pt-BR" sz="2400" dirty="0" smtClean="0"/>
              <a:t>	</a:t>
            </a:r>
            <a:r>
              <a:rPr lang="pt-BR" sz="2400" dirty="0" err="1" smtClean="0"/>
              <a:t>contextualizadora</a:t>
            </a:r>
            <a:r>
              <a:rPr lang="pt-BR" sz="2400" dirty="0" smtClean="0"/>
              <a:t> </a:t>
            </a:r>
            <a:r>
              <a:rPr lang="pt-BR" sz="2400" dirty="0"/>
              <a:t>dos fatos; procurar o contraste de fontes diversificadas; </a:t>
            </a:r>
            <a:r>
              <a:rPr lang="pt-BR" sz="2400" dirty="0" smtClean="0"/>
              <a:t>	fazer </a:t>
            </a:r>
            <a:r>
              <a:rPr lang="pt-BR" sz="2400" dirty="0"/>
              <a:t>uma rigorosa depuração dos dados; promover o aprofundamento das </a:t>
            </a:r>
            <a:r>
              <a:rPr lang="pt-BR" sz="2400" dirty="0" smtClean="0"/>
              <a:t>	consequências </a:t>
            </a:r>
            <a:r>
              <a:rPr lang="pt-BR" sz="2400" dirty="0"/>
              <a:t>sociais, políticas e econômicas; debater-se por um equilíbrio </a:t>
            </a:r>
            <a:r>
              <a:rPr lang="pt-BR" sz="2400" dirty="0" smtClean="0"/>
              <a:t>	na </a:t>
            </a:r>
            <a:r>
              <a:rPr lang="pt-BR" sz="2400" dirty="0"/>
              <a:t>cobertura territorial, social e cultural; introduzir um enfoque pluralista e </a:t>
            </a:r>
            <a:r>
              <a:rPr lang="pt-BR" sz="2400" dirty="0" smtClean="0"/>
              <a:t>	imparcial </a:t>
            </a:r>
            <a:r>
              <a:rPr lang="pt-BR" sz="2400" dirty="0"/>
              <a:t>nas opiniões veiculadas”.</a:t>
            </a:r>
            <a:endParaRPr lang="pt-BR" sz="24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253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58020"/>
            <a:ext cx="10515600" cy="49983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600" b="1" dirty="0"/>
              <a:t>A importância do estudo da lógica de produção do Jornalismo na TV</a:t>
            </a:r>
            <a:endParaRPr lang="pt-BR" sz="2600" dirty="0"/>
          </a:p>
          <a:p>
            <a:pPr algn="just"/>
            <a:r>
              <a:rPr lang="pt-BR" sz="2400" dirty="0"/>
              <a:t>O jornalista na TV não apenas escreve e apresenta a matéria, mas se depara com outros elementos: a equipe de gravação e edição; o equipamento, que define os limites técnicos e artísticos da reportagem; e as interferências técnicas e editoriais. </a:t>
            </a:r>
            <a:endParaRPr lang="pt-BR" sz="2400" dirty="0"/>
          </a:p>
          <a:p>
            <a:pPr algn="just"/>
            <a:r>
              <a:rPr lang="pt-BR" sz="2400" dirty="0"/>
              <a:t>O processo de produção, seja de um programa jornalístico ou de um telejornal, envolve, assim, muitos profissionais, interferências na abordagem de conteúdo e agendamento de pautas (“agenda setting”), ou problemas de natureza técnica e de logística.  São as ações dos “</a:t>
            </a:r>
            <a:r>
              <a:rPr lang="pt-BR" sz="2400" dirty="0" err="1"/>
              <a:t>gatekeepers</a:t>
            </a:r>
            <a:r>
              <a:rPr lang="pt-BR" sz="2400" dirty="0"/>
              <a:t>” e seus critérios na decisão do que é notícia e o que deve ou não ser divulgado, em processos chamados de “</a:t>
            </a:r>
            <a:r>
              <a:rPr lang="pt-BR" sz="2400" dirty="0" err="1"/>
              <a:t>newsmaking</a:t>
            </a:r>
            <a:r>
              <a:rPr lang="pt-BR" sz="2400" dirty="0"/>
              <a:t>”.</a:t>
            </a:r>
            <a:endParaRPr lang="pt-BR" sz="2400" dirty="0"/>
          </a:p>
          <a:p>
            <a:pPr algn="just"/>
            <a:r>
              <a:rPr lang="pt-BR" sz="2400" dirty="0"/>
              <a:t>Antes dos repórteres irem para as ruas, ou para o estúdio, o processo de concepção e produção inicia-se com antecedência, sendo o primeiro passo para o processo de criação e elaboração da matéria do telejornal. </a:t>
            </a:r>
            <a:endParaRPr lang="pt-BR" sz="2400" dirty="0" smtClean="0"/>
          </a:p>
          <a:p>
            <a:pPr algn="just"/>
            <a:endParaRPr lang="pt-BR" sz="2400" dirty="0"/>
          </a:p>
          <a:p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87273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986828"/>
            <a:ext cx="10515600" cy="5369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 smtClean="0"/>
              <a:t>Mudanças no jornalismo televisivo decorrentes das novas tecnologias de informação e comunicação (</a:t>
            </a:r>
            <a:r>
              <a:rPr lang="pt-BR" sz="2400" b="1" dirty="0" err="1" smtClean="0"/>
              <a:t>TICs</a:t>
            </a:r>
            <a:r>
              <a:rPr lang="pt-BR" sz="2400" b="1" dirty="0" smtClean="0"/>
              <a:t>).</a:t>
            </a:r>
            <a:endParaRPr lang="pt-BR" sz="2400" dirty="0" smtClean="0"/>
          </a:p>
          <a:p>
            <a:pPr algn="just"/>
            <a:r>
              <a:rPr lang="pt-BR" sz="2400" dirty="0" smtClean="0"/>
              <a:t>A </a:t>
            </a:r>
            <a:r>
              <a:rPr lang="pt-BR" sz="2400" dirty="0"/>
              <a:t>internet tem alterado os índices de audiência da televisão como um todo, mas recentemente observa-se uma migração de produtos audiovisuais para a própria internet, com imagens em movimento, entrevistas, etc.</a:t>
            </a:r>
            <a:endParaRPr lang="pt-BR" sz="2400" dirty="0"/>
          </a:p>
          <a:p>
            <a:pPr algn="just"/>
            <a:r>
              <a:rPr lang="pt-BR" sz="2400" dirty="0"/>
              <a:t>Jornalistas nos principais portais falam diretamente da redação, de modo a dar uma “cara” ao que existe na internet, na busca de maior credibilidade para a web. Jornalistas que nunca colocaram o rosto no vídeo fazem comentários, mais naturais, sem a estrutura e linguagem dos telejornais.</a:t>
            </a:r>
            <a:endParaRPr lang="pt-BR" sz="2400" dirty="0"/>
          </a:p>
          <a:p>
            <a:pPr algn="just"/>
            <a:r>
              <a:rPr lang="pt-BR" sz="2400" dirty="0" err="1"/>
              <a:t>Ramonet</a:t>
            </a:r>
            <a:r>
              <a:rPr lang="pt-BR" sz="2400" dirty="0"/>
              <a:t>, em seu livro “Tirania da Comunicação” (RAMONET, 1999, p. 77) vaticina o fim dos telejornais por seu alto custo e complexidade de produção. Mas não é o que se observa na grade das emissoras de TV. Os programas jornalísticos na TV seguem com importante audiência, como veremos adiante, e ganham diferenciais nas grandes redes de televisão, mesmo nas mais populares ou nas emissoras segmentadas, que estão presentes na TV a cabo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932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94234"/>
            <a:ext cx="10515600" cy="4782729"/>
          </a:xfrm>
        </p:spPr>
        <p:txBody>
          <a:bodyPr>
            <a:normAutofit/>
          </a:bodyPr>
          <a:lstStyle/>
          <a:p>
            <a:pPr algn="just"/>
            <a:r>
              <a:rPr lang="pt-BR" sz="2400" b="1" dirty="0"/>
              <a:t>Nas emissoras locais de pequeno porte o jornalismo também ganha força</a:t>
            </a:r>
            <a:r>
              <a:rPr lang="pt-BR" sz="2400" dirty="0"/>
              <a:t>, seja em programas para públicos específicos, como nas emissoras comunitárias (a TV Aberta de São Paulo tem mais de 150 programas inéditos e diferentes); ou programas direcionados às questões comportamentais, ou especializadas (como nos canais a cabo); ou mesmo opinativos, onde convidados e especialistas preenchem horas de programação a um custo baixíssimo, utilizando um cenário fixo, com a presença de um apresentador e três câmeras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algn="just"/>
            <a:r>
              <a:rPr lang="pt-BR" sz="2400" dirty="0"/>
              <a:t>Contudo, mesmo esse formato simples reforça a responsabilidade do entrevistador e de sua equipe de produção para conseguir boas pautas e fluência na entrevista, e manter assim o espectador cativo.</a:t>
            </a:r>
            <a:endParaRPr lang="pt-BR" sz="2400" dirty="0"/>
          </a:p>
          <a:p>
            <a:endParaRPr lang="pt-BR" sz="24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ESPELHO DE TELEJORNAL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Fonte: PRADO, Flávio - Ponto Eletrônico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202" y="497051"/>
            <a:ext cx="4945539" cy="574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3184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DOS TELEJORNAIS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58844"/>
            <a:ext cx="10515600" cy="5018119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No </a:t>
            </a:r>
            <a:r>
              <a:rPr lang="en-US" sz="2400" dirty="0" err="1"/>
              <a:t>Brasil</a:t>
            </a:r>
            <a:r>
              <a:rPr lang="en-US" sz="2400" dirty="0"/>
              <a:t>, </a:t>
            </a:r>
            <a:r>
              <a:rPr lang="en-US" sz="2400" dirty="0" err="1"/>
              <a:t>conforme</a:t>
            </a:r>
            <a:r>
              <a:rPr lang="en-US" sz="2400" dirty="0"/>
              <a:t> a </a:t>
            </a:r>
            <a:r>
              <a:rPr lang="en-US" sz="2400" dirty="0" err="1"/>
              <a:t>Pesquisa</a:t>
            </a:r>
            <a:r>
              <a:rPr lang="en-US" sz="2400" dirty="0"/>
              <a:t> TIC </a:t>
            </a:r>
            <a:r>
              <a:rPr lang="en-US" sz="2400" dirty="0" err="1"/>
              <a:t>Domicílios</a:t>
            </a:r>
            <a:r>
              <a:rPr lang="en-US" sz="2400" dirty="0"/>
              <a:t> </a:t>
            </a:r>
            <a:r>
              <a:rPr lang="en-US" sz="2400" dirty="0" smtClean="0"/>
              <a:t>2019, </a:t>
            </a:r>
            <a:r>
              <a:rPr lang="en-US" sz="2400" b="1" dirty="0"/>
              <a:t>95% das </a:t>
            </a:r>
            <a:r>
              <a:rPr lang="en-US" sz="2400" b="1" dirty="0" err="1"/>
              <a:t>residências</a:t>
            </a:r>
            <a:r>
              <a:rPr lang="en-US" sz="2400" b="1" dirty="0"/>
              <a:t> </a:t>
            </a:r>
            <a:r>
              <a:rPr lang="en-US" sz="2400" b="1" dirty="0" err="1"/>
              <a:t>possuem</a:t>
            </a:r>
            <a:r>
              <a:rPr lang="en-US" sz="2400" b="1" dirty="0"/>
              <a:t> </a:t>
            </a:r>
            <a:r>
              <a:rPr lang="en-US" sz="2400" b="1" dirty="0" err="1"/>
              <a:t>aparelho</a:t>
            </a:r>
            <a:r>
              <a:rPr lang="en-US" sz="2400" b="1" dirty="0"/>
              <a:t> de </a:t>
            </a:r>
            <a:r>
              <a:rPr lang="en-US" sz="2400" b="1" dirty="0" err="1"/>
              <a:t>televisão</a:t>
            </a:r>
            <a:r>
              <a:rPr lang="en-US" sz="2400" b="1" dirty="0"/>
              <a:t> e 74% da </a:t>
            </a:r>
            <a:r>
              <a:rPr lang="en-US" sz="2400" b="1" dirty="0" err="1"/>
              <a:t>população</a:t>
            </a:r>
            <a:r>
              <a:rPr lang="en-US" sz="2400" b="1" dirty="0"/>
              <a:t> com 10 </a:t>
            </a:r>
            <a:r>
              <a:rPr lang="en-US" sz="2400" b="1" dirty="0" err="1"/>
              <a:t>anos</a:t>
            </a:r>
            <a:r>
              <a:rPr lang="en-US" sz="2400" b="1" dirty="0"/>
              <a:t> </a:t>
            </a:r>
            <a:r>
              <a:rPr lang="en-US" sz="2400" b="1" dirty="0" err="1"/>
              <a:t>ou</a:t>
            </a:r>
            <a:r>
              <a:rPr lang="en-US" sz="2400" b="1" dirty="0"/>
              <a:t> </a:t>
            </a:r>
            <a:r>
              <a:rPr lang="en-US" sz="2400" b="1" dirty="0" err="1"/>
              <a:t>mais</a:t>
            </a:r>
            <a:r>
              <a:rPr lang="en-US" sz="2400" b="1" dirty="0"/>
              <a:t> é </a:t>
            </a:r>
            <a:r>
              <a:rPr lang="en-US" sz="2400" b="1" dirty="0" err="1"/>
              <a:t>usuária</a:t>
            </a:r>
            <a:r>
              <a:rPr lang="en-US" sz="2400" b="1" dirty="0"/>
              <a:t> </a:t>
            </a:r>
            <a:r>
              <a:rPr lang="en-US" sz="2400" b="1" dirty="0" smtClean="0"/>
              <a:t>da</a:t>
            </a:r>
            <a:r>
              <a:rPr lang="pt-BR" sz="2400" b="1" dirty="0"/>
              <a:t> </a:t>
            </a:r>
            <a:r>
              <a:rPr lang="en-US" sz="2400" b="1" dirty="0" smtClean="0"/>
              <a:t>internet</a:t>
            </a:r>
            <a:r>
              <a:rPr lang="en-US" sz="2400" b="1" dirty="0"/>
              <a:t>. 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r>
              <a:rPr lang="en-US" sz="2400" dirty="0" err="1"/>
              <a:t>P</a:t>
            </a:r>
            <a:r>
              <a:rPr lang="en-US" sz="2400" dirty="0" err="1" smtClean="0"/>
              <a:t>esquisa</a:t>
            </a:r>
            <a:r>
              <a:rPr lang="en-US" sz="2400" dirty="0" smtClean="0"/>
              <a:t> </a:t>
            </a:r>
            <a:r>
              <a:rPr lang="en-US" sz="2400" dirty="0" err="1" smtClean="0"/>
              <a:t>Datafolha</a:t>
            </a:r>
            <a:r>
              <a:rPr lang="en-US" sz="2400" dirty="0" smtClean="0"/>
              <a:t> </a:t>
            </a:r>
            <a:r>
              <a:rPr lang="en-US" sz="2400" dirty="0" err="1" smtClean="0"/>
              <a:t>mostrou</a:t>
            </a:r>
            <a:r>
              <a:rPr lang="en-US" sz="2400" dirty="0" smtClean="0"/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b="1" dirty="0"/>
              <a:t>79% dos </a:t>
            </a:r>
            <a:r>
              <a:rPr lang="en-US" sz="2400" b="1" dirty="0" err="1"/>
              <a:t>brasileiros</a:t>
            </a:r>
            <a:r>
              <a:rPr lang="en-US" sz="2400" b="1" dirty="0"/>
              <a:t> se </a:t>
            </a:r>
            <a:r>
              <a:rPr lang="en-US" sz="2400" b="1" dirty="0" err="1"/>
              <a:t>informavam</a:t>
            </a:r>
            <a:r>
              <a:rPr lang="en-US" sz="2400" b="1" dirty="0"/>
              <a:t> </a:t>
            </a:r>
            <a:r>
              <a:rPr lang="en-US" sz="2400" b="1" dirty="0" err="1"/>
              <a:t>sobre</a:t>
            </a:r>
            <a:r>
              <a:rPr lang="en-US" sz="2400" b="1" dirty="0"/>
              <a:t> a covid-19 </a:t>
            </a:r>
            <a:r>
              <a:rPr lang="en-US" sz="2400" b="1" dirty="0" err="1"/>
              <a:t>pela</a:t>
            </a:r>
            <a:r>
              <a:rPr lang="en-US" sz="2400" b="1" dirty="0"/>
              <a:t> </a:t>
            </a:r>
            <a:r>
              <a:rPr lang="en-US" sz="2400" b="1" dirty="0" smtClean="0"/>
              <a:t>TV</a:t>
            </a:r>
            <a:r>
              <a:rPr lang="pt-BR" sz="2400" dirty="0"/>
              <a:t> </a:t>
            </a:r>
            <a:r>
              <a:rPr lang="en-US" sz="2400" dirty="0" smtClean="0"/>
              <a:t>– </a:t>
            </a:r>
            <a:r>
              <a:rPr lang="en-US" sz="2400" dirty="0" err="1"/>
              <a:t>mídia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também</a:t>
            </a:r>
            <a:r>
              <a:rPr lang="en-US" sz="2400" dirty="0"/>
              <a:t> </a:t>
            </a:r>
            <a:r>
              <a:rPr lang="en-US" sz="2400" dirty="0" err="1"/>
              <a:t>liderava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índices</a:t>
            </a:r>
            <a:r>
              <a:rPr lang="en-US" sz="2400" dirty="0"/>
              <a:t> de </a:t>
            </a:r>
            <a:r>
              <a:rPr lang="en-US" sz="2400" dirty="0" err="1"/>
              <a:t>confiança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o </a:t>
            </a:r>
            <a:r>
              <a:rPr lang="en-US" sz="2400" dirty="0" err="1"/>
              <a:t>tema</a:t>
            </a:r>
            <a:r>
              <a:rPr lang="en-US" sz="2400" dirty="0"/>
              <a:t> (61</a:t>
            </a:r>
            <a:r>
              <a:rPr lang="en-US" sz="2400" dirty="0" smtClean="0"/>
              <a:t>%).</a:t>
            </a:r>
            <a:endParaRPr lang="en-US" sz="2400" dirty="0" smtClean="0"/>
          </a:p>
          <a:p>
            <a:r>
              <a:rPr lang="en-US" sz="2400" dirty="0" smtClean="0"/>
              <a:t>Para </a:t>
            </a:r>
            <a:r>
              <a:rPr lang="en-US" sz="2400" dirty="0" err="1" smtClean="0"/>
              <a:t>comparação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dirty="0"/>
              <a:t>28% dos </a:t>
            </a:r>
            <a:r>
              <a:rPr lang="en-US" sz="2400" dirty="0" err="1"/>
              <a:t>brasileiros</a:t>
            </a:r>
            <a:r>
              <a:rPr lang="en-US" sz="2400" dirty="0"/>
              <a:t> se </a:t>
            </a:r>
            <a:r>
              <a:rPr lang="en-US" sz="2400" dirty="0" err="1"/>
              <a:t>informavam</a:t>
            </a:r>
            <a:r>
              <a:rPr lang="en-US" sz="2400" dirty="0"/>
              <a:t> </a:t>
            </a:r>
            <a:r>
              <a:rPr lang="en-US" sz="2400" dirty="0" err="1"/>
              <a:t>pelas</a:t>
            </a:r>
            <a:r>
              <a:rPr lang="en-US" sz="2400" dirty="0"/>
              <a:t> </a:t>
            </a:r>
            <a:r>
              <a:rPr lang="en-US" sz="2400" dirty="0" err="1"/>
              <a:t>redes</a:t>
            </a:r>
            <a:r>
              <a:rPr lang="en-US" sz="2400" dirty="0"/>
              <a:t> </a:t>
            </a:r>
            <a:r>
              <a:rPr lang="en-US" sz="2400" dirty="0" err="1"/>
              <a:t>sociais</a:t>
            </a:r>
            <a:r>
              <a:rPr lang="en-US" sz="2400" dirty="0"/>
              <a:t> e 26%, </a:t>
            </a:r>
            <a:r>
              <a:rPr lang="en-US" sz="2400" dirty="0" err="1"/>
              <a:t>por</a:t>
            </a:r>
            <a:r>
              <a:rPr lang="en-US" sz="2400" dirty="0"/>
              <a:t> sites de </a:t>
            </a:r>
            <a:r>
              <a:rPr lang="en-US" sz="2400" dirty="0" err="1"/>
              <a:t>notícias</a:t>
            </a:r>
            <a:r>
              <a:rPr lang="en-US" sz="2400" dirty="0"/>
              <a:t>,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eram</a:t>
            </a:r>
            <a:r>
              <a:rPr lang="en-US" sz="2400" dirty="0"/>
              <a:t> </a:t>
            </a:r>
            <a:r>
              <a:rPr lang="en-US" sz="2400" dirty="0" err="1"/>
              <a:t>confiáveis</a:t>
            </a:r>
            <a:r>
              <a:rPr lang="en-US" sz="2400" dirty="0"/>
              <a:t> </a:t>
            </a:r>
            <a:r>
              <a:rPr lang="en-US" sz="2400" dirty="0" smtClean="0"/>
              <a:t>para </a:t>
            </a:r>
            <a:r>
              <a:rPr lang="en-US" sz="2400" dirty="0"/>
              <a:t>38</a:t>
            </a:r>
            <a:r>
              <a:rPr lang="en-US" sz="2400" dirty="0" smtClean="0"/>
              <a:t>% dos </a:t>
            </a:r>
            <a:r>
              <a:rPr lang="en-US" sz="2400" dirty="0" err="1" smtClean="0"/>
              <a:t>usuários</a:t>
            </a:r>
            <a:r>
              <a:rPr lang="en-US" sz="2400" dirty="0" smtClean="0"/>
              <a:t>, </a:t>
            </a:r>
            <a:r>
              <a:rPr lang="en-US" sz="2400" dirty="0" err="1"/>
              <a:t>enquanto</a:t>
            </a:r>
            <a:r>
              <a:rPr lang="en-US" sz="2400" dirty="0"/>
              <a:t> </a:t>
            </a:r>
            <a:r>
              <a:rPr lang="en-US" sz="2400" dirty="0" smtClean="0"/>
              <a:t>o  </a:t>
            </a:r>
            <a:r>
              <a:rPr lang="en-US" sz="2400" dirty="0" err="1" smtClean="0"/>
              <a:t>WhatsApp</a:t>
            </a:r>
            <a:r>
              <a:rPr lang="en-US" sz="2400" dirty="0" smtClean="0"/>
              <a:t> </a:t>
            </a:r>
            <a:r>
              <a:rPr lang="en-US" sz="2400" dirty="0"/>
              <a:t>e </a:t>
            </a:r>
            <a:r>
              <a:rPr lang="en-US" sz="2400" dirty="0" smtClean="0"/>
              <a:t>o Facebook </a:t>
            </a:r>
            <a:r>
              <a:rPr lang="en-US" sz="2400" dirty="0" err="1"/>
              <a:t>eram</a:t>
            </a:r>
            <a:r>
              <a:rPr lang="en-US" sz="2400" dirty="0"/>
              <a:t> </a:t>
            </a:r>
            <a:r>
              <a:rPr lang="en-US" sz="2400" dirty="0" err="1" smtClean="0"/>
              <a:t>confiáveis</a:t>
            </a:r>
            <a:r>
              <a:rPr lang="en-US" sz="2400" dirty="0" smtClean="0"/>
              <a:t> para </a:t>
            </a:r>
            <a:r>
              <a:rPr lang="en-US" sz="2400" dirty="0"/>
              <a:t>12</a:t>
            </a:r>
            <a:r>
              <a:rPr lang="en-US" sz="2400" dirty="0" smtClean="0"/>
              <a:t>%.</a:t>
            </a:r>
            <a:endParaRPr lang="en-US" sz="2400" dirty="0" smtClean="0"/>
          </a:p>
          <a:p>
            <a:r>
              <a:rPr lang="en-US" sz="2400" dirty="0" err="1" smtClean="0"/>
              <a:t>Rede</a:t>
            </a:r>
            <a:r>
              <a:rPr lang="en-US" sz="2400" dirty="0" smtClean="0"/>
              <a:t> </a:t>
            </a:r>
            <a:r>
              <a:rPr lang="en-US" sz="2400" dirty="0" err="1" smtClean="0"/>
              <a:t>Globo</a:t>
            </a:r>
            <a:r>
              <a:rPr lang="en-US" sz="2400" dirty="0" smtClean="0"/>
              <a:t> tem, </a:t>
            </a:r>
            <a:r>
              <a:rPr lang="en-US" sz="2400" dirty="0" err="1" smtClean="0"/>
              <a:t>além</a:t>
            </a:r>
            <a:r>
              <a:rPr lang="en-US" sz="2400" dirty="0" smtClean="0"/>
              <a:t> da </a:t>
            </a:r>
            <a:r>
              <a:rPr lang="en-US" sz="2400" dirty="0" err="1" smtClean="0"/>
              <a:t>Globo</a:t>
            </a:r>
            <a:r>
              <a:rPr lang="en-US" sz="2400" dirty="0" smtClean="0"/>
              <a:t> News, 8 </a:t>
            </a:r>
            <a:r>
              <a:rPr lang="en-US" sz="2400" dirty="0" err="1" smtClean="0"/>
              <a:t>telejornais</a:t>
            </a:r>
            <a:r>
              <a:rPr lang="en-US" sz="2400" dirty="0" smtClean="0"/>
              <a:t> </a:t>
            </a:r>
            <a:r>
              <a:rPr lang="en-US" sz="2400" dirty="0" err="1" smtClean="0"/>
              <a:t>diariamente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r>
              <a:rPr lang="en-US" sz="2400" dirty="0" err="1" smtClean="0"/>
              <a:t>Chegada</a:t>
            </a:r>
            <a:r>
              <a:rPr lang="en-US" sz="2400" dirty="0" smtClean="0"/>
              <a:t> da CNN, </a:t>
            </a:r>
            <a:r>
              <a:rPr lang="en-US" sz="2400" dirty="0" err="1" smtClean="0"/>
              <a:t>além</a:t>
            </a:r>
            <a:r>
              <a:rPr lang="en-US" sz="2400" dirty="0" smtClean="0"/>
              <a:t> dos </a:t>
            </a:r>
            <a:r>
              <a:rPr lang="en-US" sz="2400" dirty="0" err="1" smtClean="0"/>
              <a:t>canais</a:t>
            </a:r>
            <a:r>
              <a:rPr lang="en-US" sz="2400" dirty="0" smtClean="0"/>
              <a:t> de </a:t>
            </a:r>
            <a:r>
              <a:rPr lang="en-US" sz="2400" dirty="0" err="1" smtClean="0"/>
              <a:t>notícias</a:t>
            </a:r>
            <a:r>
              <a:rPr lang="en-US" sz="2400" dirty="0" smtClean="0"/>
              <a:t> das </a:t>
            </a:r>
            <a:r>
              <a:rPr lang="en-US" sz="2400" dirty="0" err="1" smtClean="0"/>
              <a:t>redes</a:t>
            </a:r>
            <a:r>
              <a:rPr lang="en-US" sz="2400" dirty="0" smtClean="0"/>
              <a:t> Band e Record.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66662"/>
            <a:ext cx="10515600" cy="496129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/>
              <a:t>Os </a:t>
            </a:r>
            <a:r>
              <a:rPr lang="pt-BR" dirty="0"/>
              <a:t>índices de audiência dos telejornais continuam significativos. Nos primeiros meses de </a:t>
            </a:r>
            <a:r>
              <a:rPr lang="pt-BR" dirty="0" smtClean="0"/>
              <a:t>2021, </a:t>
            </a:r>
            <a:r>
              <a:rPr lang="pt-BR" dirty="0"/>
              <a:t>as principais emissoras apresentaram os seguintes índices de audiência para o seu principal telejornal, segundo o Ibope</a:t>
            </a:r>
            <a:r>
              <a:rPr lang="pt-BR" dirty="0" smtClean="0"/>
              <a:t>:</a:t>
            </a:r>
            <a:endParaRPr lang="pt-BR" dirty="0" smtClean="0"/>
          </a:p>
          <a:p>
            <a:r>
              <a:rPr lang="pt-BR" b="1" dirty="0" smtClean="0"/>
              <a:t>Referências: </a:t>
            </a:r>
            <a:endParaRPr lang="pt-BR" b="1" dirty="0" smtClean="0"/>
          </a:p>
          <a:p>
            <a:pPr lvl="1"/>
            <a:r>
              <a:rPr lang="pt-BR" b="1" dirty="0" smtClean="0"/>
              <a:t>Grande São Paulo 1 ponto=76.577 domicílios, ou 205.377 telespectadores</a:t>
            </a:r>
            <a:endParaRPr lang="pt-BR" b="1" dirty="0" smtClean="0"/>
          </a:p>
          <a:p>
            <a:pPr lvl="1"/>
            <a:r>
              <a:rPr lang="pt-BR" b="1" dirty="0" smtClean="0"/>
              <a:t>Brasil (15 regiões metropolitanas), 1 ponto=268.278 domicílios, ou 716.007 pessoas.</a:t>
            </a:r>
            <a:endParaRPr lang="pt-BR" b="1" dirty="0"/>
          </a:p>
          <a:p>
            <a:r>
              <a:rPr lang="pt-BR" dirty="0"/>
              <a:t>Rede Globo: 26,1 pontos</a:t>
            </a:r>
            <a:endParaRPr lang="pt-BR" dirty="0"/>
          </a:p>
          <a:p>
            <a:r>
              <a:rPr lang="pt-BR" dirty="0"/>
              <a:t>Rede Record: 10,5 pontos</a:t>
            </a:r>
            <a:endParaRPr lang="pt-BR" dirty="0"/>
          </a:p>
          <a:p>
            <a:r>
              <a:rPr lang="pt-BR" dirty="0"/>
              <a:t>Rede Bandeirantes: 5,6 pontos</a:t>
            </a:r>
            <a:endParaRPr lang="pt-BR" dirty="0"/>
          </a:p>
          <a:p>
            <a:r>
              <a:rPr lang="pt-BR" dirty="0"/>
              <a:t>Rede SBT: 5,4 pontos</a:t>
            </a:r>
            <a:endParaRPr lang="pt-BR" dirty="0"/>
          </a:p>
          <a:p>
            <a:r>
              <a:rPr lang="pt-BR" dirty="0"/>
              <a:t>Em </a:t>
            </a:r>
            <a:r>
              <a:rPr lang="pt-BR" dirty="0" smtClean="0"/>
              <a:t>2020, </a:t>
            </a:r>
            <a:r>
              <a:rPr lang="pt-BR" dirty="0"/>
              <a:t>o jornalismo foi o gênero televisivo mais consumido nas grandes capitais brasileiras. Novelas e filmes ficaram na segunda e terceira posições, respectivamente.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46225"/>
            <a:ext cx="10515600" cy="4631055"/>
          </a:xfrm>
        </p:spPr>
        <p:txBody>
          <a:bodyPr>
            <a:noAutofit/>
          </a:bodyPr>
          <a:lstStyle/>
          <a:p>
            <a:pPr algn="just"/>
            <a:r>
              <a:rPr lang="pt-BR" sz="2400" dirty="0" smtClean="0"/>
              <a:t>Carlos </a:t>
            </a:r>
            <a:r>
              <a:rPr lang="pt-BR" sz="2400" dirty="0" err="1"/>
              <a:t>Schroder</a:t>
            </a:r>
            <a:r>
              <a:rPr lang="pt-BR" sz="2400" dirty="0"/>
              <a:t>, o então diretor de jornalismo da Rede Globo em 2005, durante o encerramento do curso promovido pelo Departamento de Jornalismo da ECA-USP e pela TV Globo, afirmou que os telejornais continuam sendo a principal fonte de informação do brasileiro: “as pesquisas realizadas pela emissora comprovam o sucesso do formato do Jornal Nacional, e que cerca de 90% dos telespectadores se consideram informados quando termina o telejornal</a:t>
            </a:r>
            <a:r>
              <a:rPr lang="pt-BR" sz="2400" dirty="0" smtClean="0"/>
              <a:t>”. E essa percepção não mudou substancialmente.</a:t>
            </a:r>
            <a:endParaRPr lang="pt-BR" sz="2400" dirty="0"/>
          </a:p>
          <a:p>
            <a:pPr marL="0" indent="0" algn="just">
              <a:buNone/>
            </a:pPr>
            <a:r>
              <a:rPr lang="pt-BR" sz="2400" b="1" dirty="0" smtClean="0"/>
              <a:t>NETWORKED JOURNALISM </a:t>
            </a:r>
            <a:r>
              <a:rPr lang="pt-BR" sz="2400" dirty="0" smtClean="0"/>
              <a:t>– colaborativo, por conta da web, entre profissionais, amadores e cidadãos. Vale também para empresas de comunicação e outras estruturas que geram e difundem notícias, como blogs.</a:t>
            </a:r>
            <a:endParaRPr lang="pt-BR" sz="2400" dirty="0"/>
          </a:p>
          <a:p>
            <a:pPr marL="0" indent="0" algn="just">
              <a:buNone/>
            </a:pPr>
            <a:r>
              <a:rPr lang="pt-BR" sz="2400" b="1" dirty="0" smtClean="0"/>
              <a:t>As fontes mudaram, se ampliaram, e a origem das notícias também, mas a capacidade de organizar as informações é dos jornalistas.</a:t>
            </a:r>
            <a:endParaRPr lang="pt-BR" sz="2400" b="1" dirty="0" smtClean="0"/>
          </a:p>
          <a:p>
            <a:pPr marL="0" indent="0" algn="just">
              <a:buNone/>
            </a:pPr>
            <a:r>
              <a:rPr lang="pt-BR" sz="2400" b="1" dirty="0" smtClean="0"/>
              <a:t>Diferentes visões de mundo coexistem na formação da opinião pública.</a:t>
            </a:r>
            <a:endParaRPr lang="pt-BR" sz="2400" b="1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400" b="1" dirty="0" smtClean="0"/>
              <a:t>Anos 2010</a:t>
            </a:r>
            <a:r>
              <a:rPr lang="pt-BR" sz="2400" dirty="0" smtClean="0"/>
              <a:t> - </a:t>
            </a:r>
            <a:r>
              <a:rPr lang="pt-BR" sz="2400" dirty="0"/>
              <a:t>as fontes mais acessadas no dia-a-dia e a televisão ficou em primeiro:  99,3% afirmaram que assistem TV. Completam o ranking: rádio (83,5%), jornal impresso (69,4%), internet - sites de notícias e blogs de jornalistas (52,8%), revista impressa (51,1), redes sociais (42,7%), versão online de jornais impressos (37,4%) e versão online de revistas (22,8%).</a:t>
            </a:r>
            <a:endParaRPr lang="pt-BR" sz="2400" dirty="0"/>
          </a:p>
          <a:p>
            <a:pPr algn="just"/>
            <a:r>
              <a:rPr lang="pt-BR" sz="2400" dirty="0" smtClean="0"/>
              <a:t>Outra </a:t>
            </a:r>
            <a:r>
              <a:rPr lang="pt-BR" sz="2400" dirty="0"/>
              <a:t>questão abordada foi a frequência de utilização dos meios de comunicação, que também foi vencida pela TV: 88,6% disseram que assistem TV todos os dias; os sites são vistos diariamente por 30,9% do público.</a:t>
            </a:r>
            <a:endParaRPr lang="pt-BR" sz="2400" dirty="0"/>
          </a:p>
          <a:p>
            <a:pPr algn="just"/>
            <a:r>
              <a:rPr lang="pt-BR" sz="2400" dirty="0"/>
              <a:t>Jornais e revistas perderam mercado e o rádio obteve a melhor média entre os conceitos de avaliação de credibilidade, em uma escala de 1 a 10, com 8,21. Em seguida está a internet com 8,20; a TV com 8,12; o jornal com 7,99; a revista com 7,79 e as redes sociais com 7,74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39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39501"/>
            <a:ext cx="10515600" cy="4737462"/>
          </a:xfrm>
        </p:spPr>
        <p:txBody>
          <a:bodyPr>
            <a:normAutofit/>
          </a:bodyPr>
          <a:lstStyle/>
          <a:p>
            <a:pPr algn="just"/>
            <a:r>
              <a:rPr lang="pt-BR" sz="2400" dirty="0"/>
              <a:t>Contudo, </a:t>
            </a:r>
            <a:r>
              <a:rPr lang="pt-BR" sz="2400" b="1" dirty="0"/>
              <a:t>ao final de 2016 esses números começaram a mudar radicalmente:</a:t>
            </a:r>
            <a:r>
              <a:rPr lang="pt-BR" sz="2400" dirty="0"/>
              <a:t> a soma de portais (28%), jornais online (26%) e redes sociais (14%) aponta que </a:t>
            </a:r>
            <a:r>
              <a:rPr lang="pt-BR" sz="2400" b="1" dirty="0"/>
              <a:t>68% dos brasileiros têm a internet como sua principal fonte de informação</a:t>
            </a:r>
            <a:r>
              <a:rPr lang="pt-BR" sz="2400" dirty="0"/>
              <a:t>, segundo a pesquisa Consumo de Notícias do Brasileiro, realizada em parceria entre a </a:t>
            </a:r>
            <a:r>
              <a:rPr lang="pt-BR" sz="2400" dirty="0" err="1"/>
              <a:t>Advice</a:t>
            </a:r>
            <a:r>
              <a:rPr lang="pt-BR" sz="2400" dirty="0"/>
              <a:t> Comunicação Corporativa e a </a:t>
            </a:r>
            <a:r>
              <a:rPr lang="pt-BR" sz="2400" dirty="0" err="1"/>
              <a:t>BonusQuest</a:t>
            </a:r>
            <a:r>
              <a:rPr lang="pt-BR" sz="2400" dirty="0"/>
              <a:t>. A TV aparece em segundo lugar, com 22%; o rádio tem 4%; os jornais 3% e as revistas impressas apenas 1%.</a:t>
            </a:r>
            <a:endParaRPr lang="pt-BR" sz="2400" dirty="0"/>
          </a:p>
          <a:p>
            <a:pPr algn="just"/>
            <a:r>
              <a:rPr lang="pt-BR" sz="2400" b="1" dirty="0"/>
              <a:t>Essa nova realidade tem feito os responsáveis pelo setor de jornalismo das emissoras buscarem novos formatos e assimilarem novas tecnologias e ferramentas digitais na confecção dos </a:t>
            </a:r>
            <a:r>
              <a:rPr lang="pt-BR" sz="2400" b="1" dirty="0" smtClean="0"/>
              <a:t>telejornais</a:t>
            </a:r>
            <a:r>
              <a:rPr lang="pt-BR" sz="2400" dirty="0" smtClean="0"/>
              <a:t>. </a:t>
            </a:r>
            <a:endParaRPr lang="pt-BR" sz="2400" dirty="0" smtClean="0"/>
          </a:p>
          <a:p>
            <a:pPr algn="just"/>
            <a:r>
              <a:rPr lang="pt-BR" sz="2400" dirty="0" smtClean="0"/>
              <a:t>As </a:t>
            </a:r>
            <a:r>
              <a:rPr lang="pt-BR" sz="2400" dirty="0"/>
              <a:t>mudanças </a:t>
            </a:r>
            <a:r>
              <a:rPr lang="pt-BR" sz="2400" dirty="0" smtClean="0"/>
              <a:t>estão ocorrendo </a:t>
            </a:r>
            <a:r>
              <a:rPr lang="pt-BR" sz="2400" dirty="0"/>
              <a:t>sobretudo nos consumidores com menos de 35 anos, que têm na web sua principal fonte de informação.</a:t>
            </a:r>
            <a:endParaRPr lang="pt-BR" sz="2400" dirty="0"/>
          </a:p>
          <a:p>
            <a:pPr algn="just"/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50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3742" y="1690689"/>
            <a:ext cx="11271565" cy="444756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sz="2400" b="1" dirty="0"/>
              <a:t>Mais de 80% dos brasileiros acreditam que </a:t>
            </a:r>
            <a:endParaRPr lang="pt-BR" sz="2400" b="1" dirty="0" smtClean="0"/>
          </a:p>
          <a:p>
            <a:pPr marL="0" indent="0" algn="just">
              <a:buNone/>
            </a:pPr>
            <a:r>
              <a:rPr lang="pt-BR" sz="2400" b="1" dirty="0" smtClean="0"/>
              <a:t>redes </a:t>
            </a:r>
            <a:r>
              <a:rPr lang="pt-BR" sz="2400" b="1" dirty="0"/>
              <a:t>sociais </a:t>
            </a:r>
            <a:r>
              <a:rPr lang="pt-BR" sz="2400" b="1" dirty="0" smtClean="0"/>
              <a:t>influenciam </a:t>
            </a:r>
            <a:r>
              <a:rPr lang="pt-BR" sz="2400" b="1" dirty="0"/>
              <a:t>muito a opinião das pessoas</a:t>
            </a:r>
            <a:endParaRPr lang="pt-BR" sz="2400" b="1" dirty="0"/>
          </a:p>
          <a:p>
            <a:pPr algn="just"/>
            <a:r>
              <a:rPr lang="pt-BR" sz="2400" dirty="0"/>
              <a:t>A percepção de que as redes sociais têm muita </a:t>
            </a: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influência </a:t>
            </a:r>
            <a:r>
              <a:rPr lang="pt-BR" sz="2400" dirty="0"/>
              <a:t>sobre a opinião das pessoas é compartilhada, </a:t>
            </a: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em </a:t>
            </a:r>
            <a:r>
              <a:rPr lang="pt-BR" sz="2400" dirty="0"/>
              <a:t>média, por 83% dos brasileiros. Mas o percentual </a:t>
            </a: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varia </a:t>
            </a:r>
            <a:r>
              <a:rPr lang="pt-BR" sz="2400" dirty="0"/>
              <a:t>conforme a escolaridade: é de 76% entre </a:t>
            </a: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/>
              <a:t>c</a:t>
            </a:r>
            <a:r>
              <a:rPr lang="pt-BR" sz="2400" dirty="0" smtClean="0"/>
              <a:t>idadãos que </a:t>
            </a:r>
            <a:r>
              <a:rPr lang="pt-BR" sz="2400" dirty="0"/>
              <a:t>têm ensino fundamental e chega a 90% </a:t>
            </a: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entre </a:t>
            </a:r>
            <a:r>
              <a:rPr lang="pt-BR" sz="2400" dirty="0"/>
              <a:t>os </a:t>
            </a:r>
            <a:r>
              <a:rPr lang="pt-BR" sz="2400" dirty="0" smtClean="0"/>
              <a:t>que </a:t>
            </a:r>
            <a:r>
              <a:rPr lang="pt-BR" sz="2400" dirty="0"/>
              <a:t>tem escolaridade superior. </a:t>
            </a: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Os </a:t>
            </a:r>
            <a:r>
              <a:rPr lang="pt-BR" sz="2400" dirty="0"/>
              <a:t>dados são da </a:t>
            </a:r>
            <a:r>
              <a:rPr lang="pt-BR" sz="2400" dirty="0" smtClean="0"/>
              <a:t>pesquisa nacional </a:t>
            </a:r>
            <a:r>
              <a:rPr lang="pt-BR" sz="2400" dirty="0"/>
              <a:t>Redes Sociais, </a:t>
            </a:r>
            <a:endParaRPr lang="pt-BR" sz="2400" dirty="0" smtClean="0"/>
          </a:p>
          <a:p>
            <a:pPr marL="0" indent="0" algn="just">
              <a:buNone/>
            </a:pPr>
            <a:r>
              <a:rPr lang="pt-BR" sz="2400" dirty="0" smtClean="0"/>
              <a:t>Notícias </a:t>
            </a:r>
            <a:r>
              <a:rPr lang="pt-BR" sz="2400" dirty="0"/>
              <a:t>Falsas e Privacidade na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Internet</a:t>
            </a:r>
            <a:r>
              <a:rPr lang="pt-BR" sz="2400" dirty="0"/>
              <a:t>, realizada pelo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DataSenado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em 2021.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11270" name="Picture 6" descr="https://static.poder360.com.br/2020/10/pd-avalia-imprensa-14-out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45" y="1340729"/>
            <a:ext cx="4734962" cy="48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8451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TENDÊNCIAS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2400" dirty="0"/>
              <a:t>Quanto à frequência com que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meios </a:t>
            </a:r>
            <a:r>
              <a:rPr lang="pt-BR" sz="2400" dirty="0"/>
              <a:t>de comunicação e redes sociais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são </a:t>
            </a:r>
            <a:r>
              <a:rPr lang="pt-BR" sz="2400" dirty="0"/>
              <a:t>usados como fonte de informação,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79</a:t>
            </a:r>
            <a:r>
              <a:rPr lang="pt-BR" sz="2400" dirty="0"/>
              <a:t>% dos entrevistados responderam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que </a:t>
            </a:r>
            <a:r>
              <a:rPr lang="pt-BR" sz="2400" dirty="0"/>
              <a:t>sempre utilizam o </a:t>
            </a:r>
            <a:r>
              <a:rPr lang="pt-BR" sz="2400" dirty="0" err="1"/>
              <a:t>Whatsapp</a:t>
            </a:r>
            <a:r>
              <a:rPr lang="pt-BR" sz="2400" dirty="0"/>
              <a:t>,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enquanto </a:t>
            </a:r>
            <a:r>
              <a:rPr lang="pt-BR" sz="2400" dirty="0"/>
              <a:t>50% indicaram que </a:t>
            </a:r>
            <a:r>
              <a:rPr lang="pt-BR" sz="2400" dirty="0" smtClean="0"/>
              <a:t>sempre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recorrem </a:t>
            </a:r>
            <a:r>
              <a:rPr lang="pt-BR" sz="2400" dirty="0"/>
              <a:t>à televisão e 49%,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sempre </a:t>
            </a:r>
            <a:r>
              <a:rPr lang="pt-BR" sz="2400" dirty="0"/>
              <a:t>se informam pelo </a:t>
            </a:r>
            <a:r>
              <a:rPr lang="pt-BR" sz="2400" dirty="0" err="1"/>
              <a:t>Youtube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Fonte: </a:t>
            </a:r>
            <a:r>
              <a:rPr lang="pt-BR" sz="1600" dirty="0" err="1" smtClean="0">
                <a:solidFill>
                  <a:schemeClr val="accent6">
                    <a:lumMod val="75000"/>
                  </a:schemeClr>
                </a:solidFill>
              </a:rPr>
              <a:t>DataSenado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, 2021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7409" y="1192507"/>
            <a:ext cx="4845514" cy="5163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ASSESSORIA DE IMPRENSA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CURSO DO PROF. MANUEL CHAPARRO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9938" y="-26988"/>
            <a:ext cx="2386012" cy="490538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Interações III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2135188" y="1339851"/>
            <a:ext cx="4824412" cy="4824413"/>
            <a:chOff x="521" y="482"/>
            <a:chExt cx="3039" cy="3039"/>
          </a:xfrm>
        </p:grpSpPr>
        <p:sp>
          <p:nvSpPr>
            <p:cNvPr id="76810" name="Rectangle 4"/>
            <p:cNvSpPr>
              <a:spLocks noChangeArrowheads="1"/>
            </p:cNvSpPr>
            <p:nvPr/>
          </p:nvSpPr>
          <p:spPr bwMode="auto">
            <a:xfrm>
              <a:off x="521" y="482"/>
              <a:ext cx="3039" cy="303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pt-BR">
                <a:latin typeface="Helvetica" pitchFamily="34" charset="0"/>
              </a:endParaRPr>
            </a:p>
          </p:txBody>
        </p:sp>
        <p:sp>
          <p:nvSpPr>
            <p:cNvPr id="76811" name="Text Box 5"/>
            <p:cNvSpPr txBox="1">
              <a:spLocks noChangeArrowheads="1"/>
            </p:cNvSpPr>
            <p:nvPr/>
          </p:nvSpPr>
          <p:spPr bwMode="auto">
            <a:xfrm>
              <a:off x="612" y="572"/>
              <a:ext cx="2903" cy="274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4000" b="1" dirty="0">
                  <a:solidFill>
                    <a:schemeClr val="bg1"/>
                  </a:solidFill>
                  <a:latin typeface="Helvetica" pitchFamily="34" charset="0"/>
                </a:rPr>
                <a:t>É na qualidade do relacionamento com as redações que se projeta a competência do </a:t>
              </a:r>
              <a:r>
                <a:rPr lang="pt-BR" sz="4000" b="1" dirty="0">
                  <a:latin typeface="Helvetica" pitchFamily="34" charset="0"/>
                </a:rPr>
                <a:t>assessor de imprensa</a:t>
              </a:r>
              <a:endParaRPr lang="pt-BR" sz="4000" b="1" dirty="0">
                <a:latin typeface="Helvetica" pitchFamily="34" charset="0"/>
              </a:endParaRPr>
            </a:p>
          </p:txBody>
        </p:sp>
      </p:grp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2135189" y="714376"/>
            <a:ext cx="7272337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u="sng">
                <a:solidFill>
                  <a:srgbClr val="CC0000"/>
                </a:solidFill>
                <a:latin typeface="Helvetica" pitchFamily="34" charset="0"/>
              </a:rPr>
              <a:t>Adequação às razões e rotinas da cultura jornalística</a:t>
            </a:r>
            <a:endParaRPr lang="pt-BR" sz="2000" b="1" u="sng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7104063" y="1484314"/>
            <a:ext cx="3384550" cy="15843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ECFF"/>
          </a:solidFill>
          <a:ln w="9525">
            <a:miter lim="800000"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pt-BR" sz="2200" b="1">
                <a:solidFill>
                  <a:srgbClr val="CC0000"/>
                </a:solidFill>
                <a:latin typeface="Helvetica" pitchFamily="34" charset="0"/>
              </a:rPr>
              <a:t>CUIDADO</a:t>
            </a:r>
            <a:br>
              <a:rPr lang="pt-BR" sz="2200" b="1">
                <a:solidFill>
                  <a:srgbClr val="CC0000"/>
                </a:solidFill>
                <a:latin typeface="Helvetica" pitchFamily="34" charset="0"/>
              </a:rPr>
            </a:br>
            <a:r>
              <a:rPr lang="pt-BR" sz="2200" b="1">
                <a:solidFill>
                  <a:srgbClr val="CC0000"/>
                </a:solidFill>
                <a:latin typeface="Helvetica" pitchFamily="34" charset="0"/>
              </a:rPr>
              <a:t>ESPECIAL</a:t>
            </a:r>
            <a:endParaRPr lang="pt-BR" sz="2200" b="1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7391401" y="5780088"/>
            <a:ext cx="28797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>
                <a:latin typeface="Helvetica" pitchFamily="34" charset="0"/>
              </a:rPr>
              <a:t>- De cada colunista</a:t>
            </a:r>
            <a:endParaRPr lang="pt-BR" sz="2400">
              <a:latin typeface="Helvetica" pitchFamily="34" charset="0"/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175500" y="3068638"/>
            <a:ext cx="3240088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>
                <a:latin typeface="Helvetica" pitchFamily="34" charset="0"/>
              </a:rPr>
              <a:t>Respeitar</a:t>
            </a:r>
            <a:br>
              <a:rPr lang="pt-BR" sz="3200">
                <a:latin typeface="Helvetica" pitchFamily="34" charset="0"/>
              </a:rPr>
            </a:br>
            <a:r>
              <a:rPr lang="pt-BR" sz="3200">
                <a:solidFill>
                  <a:srgbClr val="CC0000"/>
                </a:solidFill>
                <a:latin typeface="Helvetica" pitchFamily="34" charset="0"/>
              </a:rPr>
              <a:t>RITMOS E FLUXOS</a:t>
            </a:r>
            <a:endParaRPr lang="pt-BR" sz="3200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7391400" y="4772025"/>
            <a:ext cx="31686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>
                <a:latin typeface="Helvetica" pitchFamily="34" charset="0"/>
              </a:rPr>
              <a:t>- De cada veículo</a:t>
            </a:r>
            <a:endParaRPr lang="pt-BR" sz="2400">
              <a:latin typeface="Helvetica" pitchFamily="34" charset="0"/>
            </a:endParaRP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7391401" y="5275263"/>
            <a:ext cx="3097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>
                <a:latin typeface="Helvetica" pitchFamily="34" charset="0"/>
              </a:rPr>
              <a:t>- De cada editoria</a:t>
            </a:r>
            <a:endParaRPr lang="pt-BR" sz="240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/>
      <p:bldP spid="55305" grpId="0"/>
      <p:bldP spid="55306" grpId="0"/>
      <p:bldP spid="55307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66201" y="44451"/>
            <a:ext cx="1666875" cy="346075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Fonte 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7"/>
          <p:cNvGrpSpPr/>
          <p:nvPr/>
        </p:nvGrpSpPr>
        <p:grpSpPr bwMode="auto">
          <a:xfrm>
            <a:off x="1847851" y="1196975"/>
            <a:ext cx="8424863" cy="2578688"/>
            <a:chOff x="323528" y="1556792"/>
            <a:chExt cx="8424936" cy="2304256"/>
          </a:xfrm>
        </p:grpSpPr>
        <p:grpSp>
          <p:nvGrpSpPr>
            <p:cNvPr id="71689" name="Grupo 11"/>
            <p:cNvGrpSpPr/>
            <p:nvPr/>
          </p:nvGrpSpPr>
          <p:grpSpPr bwMode="auto">
            <a:xfrm>
              <a:off x="1331640" y="1556792"/>
              <a:ext cx="7416824" cy="2304256"/>
              <a:chOff x="1043608" y="1556792"/>
              <a:chExt cx="7416824" cy="2304256"/>
            </a:xfrm>
          </p:grpSpPr>
          <p:sp>
            <p:nvSpPr>
              <p:cNvPr id="71691" name="Rectangle 4"/>
              <p:cNvSpPr>
                <a:spLocks noChangeArrowheads="1"/>
              </p:cNvSpPr>
              <p:nvPr/>
            </p:nvSpPr>
            <p:spPr bwMode="auto">
              <a:xfrm>
                <a:off x="1043608" y="1556792"/>
                <a:ext cx="7416824" cy="230425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1692" name="Text Box 11"/>
              <p:cNvSpPr txBox="1">
                <a:spLocks noChangeArrowheads="1"/>
              </p:cNvSpPr>
              <p:nvPr/>
            </p:nvSpPr>
            <p:spPr bwMode="auto">
              <a:xfrm>
                <a:off x="1043608" y="1628800"/>
                <a:ext cx="7344816" cy="2062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3200" b="1">
                    <a:solidFill>
                      <a:schemeClr val="bg1"/>
                    </a:solidFill>
                  </a:rPr>
                  <a:t>  </a:t>
                </a:r>
                <a:r>
                  <a:rPr lang="pt-BR" sz="3600" b="1">
                    <a:solidFill>
                      <a:schemeClr val="bg1"/>
                    </a:solidFill>
                  </a:rPr>
                  <a:t>Gerar conteúdos de </a:t>
                </a:r>
                <a:br>
                  <a:rPr lang="pt-BR" sz="3600" b="1">
                    <a:solidFill>
                      <a:schemeClr val="bg1"/>
                    </a:solidFill>
                  </a:rPr>
                </a:br>
                <a:r>
                  <a:rPr lang="pt-BR" sz="3600" b="1">
                    <a:solidFill>
                      <a:schemeClr val="bg1"/>
                    </a:solidFill>
                  </a:rPr>
                  <a:t>   valor noticioso</a:t>
                </a:r>
                <a:br>
                  <a:rPr lang="pt-BR" sz="3600" b="1">
                    <a:solidFill>
                      <a:schemeClr val="bg1"/>
                    </a:solidFill>
                  </a:rPr>
                </a:br>
                <a:r>
                  <a:rPr lang="pt-BR" sz="3600" b="1">
                    <a:solidFill>
                      <a:schemeClr val="bg1"/>
                    </a:solidFill>
                  </a:rPr>
                  <a:t>   e cuidar bem deles </a:t>
                </a:r>
                <a:br>
                  <a:rPr lang="pt-BR" sz="3600" b="1">
                    <a:solidFill>
                      <a:schemeClr val="bg1"/>
                    </a:solidFill>
                  </a:rPr>
                </a:br>
                <a:r>
                  <a:rPr lang="pt-BR" sz="3600" b="1">
                    <a:solidFill>
                      <a:schemeClr val="bg1"/>
                    </a:solidFill>
                  </a:rPr>
                  <a:t>   jornalisticamente, na origem.</a:t>
                </a:r>
                <a:endParaRPr lang="pt-BR" sz="3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690" name="CaixaDeTexto 15"/>
            <p:cNvSpPr txBox="1">
              <a:spLocks noChangeArrowheads="1"/>
            </p:cNvSpPr>
            <p:nvPr/>
          </p:nvSpPr>
          <p:spPr bwMode="auto">
            <a:xfrm>
              <a:off x="323528" y="1556792"/>
              <a:ext cx="720080" cy="10725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pt-BR" sz="7200">
                  <a:latin typeface="Arial Black" panose="020B0A04020102020204" pitchFamily="34" charset="0"/>
                </a:rPr>
                <a:t>1</a:t>
              </a:r>
              <a:endParaRPr lang="pt-BR" sz="7200">
                <a:latin typeface="Arial Black" panose="020B0A04020102020204" pitchFamily="34" charset="0"/>
              </a:endParaRPr>
            </a:p>
          </p:txBody>
        </p:sp>
      </p:grpSp>
      <p:grpSp>
        <p:nvGrpSpPr>
          <p:cNvPr id="4" name="Grupo 18"/>
          <p:cNvGrpSpPr/>
          <p:nvPr/>
        </p:nvGrpSpPr>
        <p:grpSpPr bwMode="auto">
          <a:xfrm>
            <a:off x="1919289" y="3957639"/>
            <a:ext cx="8353425" cy="2351087"/>
            <a:chOff x="395536" y="3956863"/>
            <a:chExt cx="8352928" cy="2352457"/>
          </a:xfrm>
        </p:grpSpPr>
        <p:grpSp>
          <p:nvGrpSpPr>
            <p:cNvPr id="71685" name="Grupo 12"/>
            <p:cNvGrpSpPr/>
            <p:nvPr/>
          </p:nvGrpSpPr>
          <p:grpSpPr bwMode="auto">
            <a:xfrm>
              <a:off x="1331640" y="4005064"/>
              <a:ext cx="7416824" cy="2304256"/>
              <a:chOff x="1043608" y="1556792"/>
              <a:chExt cx="7416824" cy="2304256"/>
            </a:xfrm>
          </p:grpSpPr>
          <p:sp>
            <p:nvSpPr>
              <p:cNvPr id="71687" name="Rectangle 4"/>
              <p:cNvSpPr>
                <a:spLocks noChangeArrowheads="1"/>
              </p:cNvSpPr>
              <p:nvPr/>
            </p:nvSpPr>
            <p:spPr bwMode="auto">
              <a:xfrm>
                <a:off x="1043608" y="1556792"/>
                <a:ext cx="7416824" cy="230425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1688" name="Text Box 11"/>
              <p:cNvSpPr txBox="1">
                <a:spLocks noChangeArrowheads="1"/>
              </p:cNvSpPr>
              <p:nvPr/>
            </p:nvSpPr>
            <p:spPr bwMode="auto">
              <a:xfrm>
                <a:off x="1259632" y="1628800"/>
                <a:ext cx="7056784" cy="212365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3200" b="1">
                    <a:solidFill>
                      <a:schemeClr val="bg1"/>
                    </a:solidFill>
                  </a:rPr>
                  <a:t>  Viabilizar a PRODUÇÃO </a:t>
                </a:r>
                <a:br>
                  <a:rPr lang="pt-BR" sz="3200" b="1">
                    <a:solidFill>
                      <a:schemeClr val="bg1"/>
                    </a:solidFill>
                  </a:rPr>
                </a:br>
                <a:r>
                  <a:rPr lang="pt-BR" sz="3200" b="1">
                    <a:solidFill>
                      <a:schemeClr val="bg1"/>
                    </a:solidFill>
                  </a:rPr>
                  <a:t>  e a SOCIALIZAÇÃO </a:t>
                </a:r>
                <a:br>
                  <a:rPr lang="pt-BR" sz="3200" b="1">
                    <a:solidFill>
                      <a:schemeClr val="bg1"/>
                    </a:solidFill>
                  </a:rPr>
                </a:br>
                <a:r>
                  <a:rPr lang="pt-BR" sz="3200" b="1">
                    <a:solidFill>
                      <a:schemeClr val="bg1"/>
                    </a:solidFill>
                  </a:rPr>
                  <a:t>  do discurso particular </a:t>
                </a:r>
                <a:br>
                  <a:rPr lang="pt-BR" sz="3200" b="1">
                    <a:solidFill>
                      <a:schemeClr val="bg1"/>
                    </a:solidFill>
                  </a:rPr>
                </a:br>
                <a:r>
                  <a:rPr lang="pt-BR" sz="3200" b="1">
                    <a:solidFill>
                      <a:schemeClr val="bg1"/>
                    </a:solidFill>
                  </a:rPr>
                  <a:t>  no espaço público do jornalismo</a:t>
                </a:r>
                <a:r>
                  <a:rPr lang="pt-BR" sz="3600" b="1">
                    <a:solidFill>
                      <a:schemeClr val="bg1"/>
                    </a:solidFill>
                  </a:rPr>
                  <a:t>.</a:t>
                </a:r>
                <a:endParaRPr lang="pt-BR" sz="36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686" name="CaixaDeTexto 16"/>
            <p:cNvSpPr txBox="1">
              <a:spLocks noChangeArrowheads="1"/>
            </p:cNvSpPr>
            <p:nvPr/>
          </p:nvSpPr>
          <p:spPr bwMode="auto">
            <a:xfrm>
              <a:off x="395536" y="3956863"/>
              <a:ext cx="720080" cy="1200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pt-BR" sz="7200">
                  <a:latin typeface="Arial Black" panose="020B0A04020102020204" pitchFamily="34" charset="0"/>
                </a:rPr>
                <a:t>2</a:t>
              </a:r>
              <a:endParaRPr lang="pt-BR" sz="7200">
                <a:latin typeface="Arial Black" panose="020B0A040201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605839" y="44451"/>
            <a:ext cx="2098675" cy="417513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Interações 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2133600" y="2133600"/>
            <a:ext cx="7994650" cy="4038600"/>
            <a:chOff x="384" y="1344"/>
            <a:chExt cx="4608" cy="2544"/>
          </a:xfrm>
        </p:grpSpPr>
        <p:sp>
          <p:nvSpPr>
            <p:cNvPr id="74761" name="Rectangle 4"/>
            <p:cNvSpPr>
              <a:spLocks noChangeArrowheads="1"/>
            </p:cNvSpPr>
            <p:nvPr/>
          </p:nvSpPr>
          <p:spPr bwMode="auto">
            <a:xfrm>
              <a:off x="384" y="1344"/>
              <a:ext cx="4608" cy="2544"/>
            </a:xfrm>
            <a:prstGeom prst="rect">
              <a:avLst/>
            </a:prstGeom>
            <a:noFill/>
            <a:ln w="76200">
              <a:solidFill>
                <a:schemeClr val="hlink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4762" name="Text Box 5"/>
            <p:cNvSpPr txBox="1">
              <a:spLocks noChangeArrowheads="1"/>
            </p:cNvSpPr>
            <p:nvPr/>
          </p:nvSpPr>
          <p:spPr bwMode="auto">
            <a:xfrm>
              <a:off x="576" y="1536"/>
              <a:ext cx="4080" cy="67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latin typeface="Franklin Gothic Medium" panose="020B0603020102020204" pitchFamily="34" charset="0"/>
                </a:rPr>
                <a:t>- Assumir os objetivos e os valores </a:t>
              </a:r>
              <a:br>
                <a:rPr lang="en-US" sz="3200">
                  <a:latin typeface="Franklin Gothic Medium" panose="020B0603020102020204" pitchFamily="34" charset="0"/>
                </a:rPr>
              </a:br>
              <a:r>
                <a:rPr lang="en-US" sz="3200">
                  <a:latin typeface="Franklin Gothic Medium" panose="020B0603020102020204" pitchFamily="34" charset="0"/>
                </a:rPr>
                <a:t> da instituição – REFERÊNCIA ÉTICA</a:t>
              </a:r>
              <a:endParaRPr lang="pt-BR" sz="3200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362200" y="3581400"/>
            <a:ext cx="6705600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  <a:latin typeface="Franklin Gothic Medium" panose="020B0603020102020204" pitchFamily="34" charset="0"/>
              </a:rPr>
              <a:t>- Criar e aperfeiçoar hábitos, rotinas </a:t>
            </a:r>
            <a:br>
              <a:rPr lang="en-US" sz="3200">
                <a:solidFill>
                  <a:srgbClr val="FF3300"/>
                </a:solidFill>
                <a:latin typeface="Franklin Gothic Medium" panose="020B0603020102020204" pitchFamily="34" charset="0"/>
              </a:rPr>
            </a:br>
            <a:r>
              <a:rPr lang="en-US" sz="3200">
                <a:solidFill>
                  <a:srgbClr val="FF3300"/>
                </a:solidFill>
                <a:latin typeface="Franklin Gothic Medium" panose="020B0603020102020204" pitchFamily="34" charset="0"/>
              </a:rPr>
              <a:t>  e RAZÕES JORNALÍSTICAS</a:t>
            </a:r>
            <a:endParaRPr lang="pt-BR" sz="3200">
              <a:solidFill>
                <a:srgbClr val="FF33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362200" y="4724400"/>
            <a:ext cx="7981950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Franklin Gothic Medium" panose="020B0603020102020204" pitchFamily="34" charset="0"/>
              </a:rPr>
              <a:t>-  Apurar, depurar e acumular</a:t>
            </a:r>
            <a:br>
              <a:rPr lang="en-US" sz="3200">
                <a:latin typeface="Franklin Gothic Medium" panose="020B0603020102020204" pitchFamily="34" charset="0"/>
              </a:rPr>
            </a:br>
            <a:r>
              <a:rPr lang="en-US" sz="3200">
                <a:latin typeface="Franklin Gothic Medium" panose="020B0603020102020204" pitchFamily="34" charset="0"/>
              </a:rPr>
              <a:t>   INFORMAÇÕES E CONHECIMENTOS </a:t>
            </a:r>
            <a:endParaRPr lang="pt-BR" sz="3200">
              <a:latin typeface="Franklin Gothic Medium" panose="020B0603020102020204" pitchFamily="34" charset="0"/>
            </a:endParaRPr>
          </a:p>
        </p:txBody>
      </p:sp>
      <p:grpSp>
        <p:nvGrpSpPr>
          <p:cNvPr id="74758" name="Group 8"/>
          <p:cNvGrpSpPr/>
          <p:nvPr/>
        </p:nvGrpSpPr>
        <p:grpSpPr bwMode="auto">
          <a:xfrm>
            <a:off x="1524000" y="747714"/>
            <a:ext cx="9144000" cy="720725"/>
            <a:chOff x="-613" y="391"/>
            <a:chExt cx="7031" cy="454"/>
          </a:xfrm>
        </p:grpSpPr>
        <p:sp>
          <p:nvSpPr>
            <p:cNvPr id="74759" name="Rectangle 9"/>
            <p:cNvSpPr>
              <a:spLocks noChangeArrowheads="1"/>
            </p:cNvSpPr>
            <p:nvPr/>
          </p:nvSpPr>
          <p:spPr bwMode="auto">
            <a:xfrm>
              <a:off x="-613" y="391"/>
              <a:ext cx="7031" cy="454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4760" name="Text Box 10"/>
            <p:cNvSpPr txBox="1">
              <a:spLocks noChangeArrowheads="1"/>
            </p:cNvSpPr>
            <p:nvPr/>
          </p:nvSpPr>
          <p:spPr bwMode="auto">
            <a:xfrm>
              <a:off x="205" y="436"/>
              <a:ext cx="5555" cy="4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Helvetica" pitchFamily="34" charset="0"/>
                </a:rPr>
                <a:t>Interação com a Instituição</a:t>
              </a:r>
              <a:endParaRPr lang="pt-BR" sz="3600" b="1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utoUpdateAnimBg="0"/>
      <p:bldP spid="5325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aixaDeTexto 12"/>
          <p:cNvSpPr txBox="1">
            <a:spLocks noChangeArrowheads="1"/>
          </p:cNvSpPr>
          <p:nvPr/>
        </p:nvSpPr>
        <p:spPr bwMode="auto">
          <a:xfrm>
            <a:off x="1225967" y="511427"/>
            <a:ext cx="76327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novo </a:t>
            </a:r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Manuel </a:t>
            </a:r>
            <a:r>
              <a:rPr lang="pt-BR" sz="32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Castells</a:t>
            </a:r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83" name="CaixaDeTexto 7"/>
          <p:cNvSpPr txBox="1">
            <a:spLocks noChangeArrowheads="1"/>
          </p:cNvSpPr>
          <p:nvPr/>
        </p:nvSpPr>
        <p:spPr bwMode="auto">
          <a:xfrm>
            <a:off x="1296640" y="1448938"/>
            <a:ext cx="10219369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As novas tecnologias de informação integraram o mundo em redes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81" name="CaixaDeTexto 11"/>
          <p:cNvSpPr txBox="1">
            <a:spLocks noChangeArrowheads="1"/>
          </p:cNvSpPr>
          <p:nvPr/>
        </p:nvSpPr>
        <p:spPr bwMode="auto">
          <a:xfrm>
            <a:off x="1314643" y="4175741"/>
            <a:ext cx="1018336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t-BR" sz="2400" dirty="0" smtClean="0">
                <a:cs typeface="Arial" panose="020B0604020202020204" pitchFamily="34" charset="0"/>
              </a:rPr>
              <a:t>Surge nova forma </a:t>
            </a:r>
            <a:r>
              <a:rPr lang="pt-BR" sz="2400" dirty="0">
                <a:cs typeface="Arial" panose="020B0604020202020204" pitchFamily="34" charset="0"/>
              </a:rPr>
              <a:t>de capitalismo, mais ágil, mais flexível, com  grande capacidade de se adaptar às novas realidades.</a:t>
            </a:r>
            <a:endParaRPr lang="pt-BR" sz="2400" dirty="0">
              <a:cs typeface="Arial" panose="020B0604020202020204" pitchFamily="34" charset="0"/>
            </a:endParaRPr>
          </a:p>
        </p:txBody>
      </p:sp>
      <p:sp>
        <p:nvSpPr>
          <p:cNvPr id="11279" name="CaixaDeTexto 10"/>
          <p:cNvSpPr txBox="1">
            <a:spLocks noChangeArrowheads="1"/>
          </p:cNvSpPr>
          <p:nvPr/>
        </p:nvSpPr>
        <p:spPr bwMode="auto">
          <a:xfrm>
            <a:off x="1296640" y="3011131"/>
            <a:ext cx="10219368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t-BR" sz="2400" dirty="0">
                <a:cs typeface="Arial" panose="020B0604020202020204" pitchFamily="34" charset="0"/>
              </a:rPr>
              <a:t>Transformou-se o nosso modo de pensar, de produzir, de consumir, de negociar, de administrar, de comunicar, de viver, de morrer, e até de fazer amor.</a:t>
            </a:r>
            <a:endParaRPr lang="pt-BR" sz="2400" dirty="0">
              <a:cs typeface="Arial" panose="020B0604020202020204" pitchFamily="34" charset="0"/>
            </a:endParaRPr>
          </a:p>
        </p:txBody>
      </p:sp>
      <p:sp>
        <p:nvSpPr>
          <p:cNvPr id="11277" name="CaixaDeTexto 8"/>
          <p:cNvSpPr txBox="1">
            <a:spLocks noChangeArrowheads="1"/>
          </p:cNvSpPr>
          <p:nvPr/>
        </p:nvSpPr>
        <p:spPr bwMode="auto">
          <a:xfrm>
            <a:off x="1296640" y="2078214"/>
            <a:ext cx="10219368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t-BR" sz="2400" dirty="0">
                <a:cs typeface="Arial" panose="020B0604020202020204" pitchFamily="34" charset="0"/>
              </a:rPr>
              <a:t>A comunicação mediada por computadores gerou e continua a gerar uma gama enorme de </a:t>
            </a:r>
            <a:r>
              <a:rPr lang="pt-BR" sz="2400" b="1" dirty="0">
                <a:cs typeface="Arial" panose="020B0604020202020204" pitchFamily="34" charset="0"/>
              </a:rPr>
              <a:t>comunidades virtuais</a:t>
            </a:r>
            <a:r>
              <a:rPr lang="pt-BR" sz="2400" dirty="0">
                <a:cs typeface="Arial" panose="020B0604020202020204" pitchFamily="34" charset="0"/>
              </a:rPr>
              <a:t>.</a:t>
            </a:r>
            <a:endParaRPr lang="pt-BR" sz="2400" dirty="0">
              <a:cs typeface="Arial" panose="020B0604020202020204" pitchFamily="34" charset="0"/>
            </a:endParaRPr>
          </a:p>
        </p:txBody>
      </p:sp>
      <p:sp>
        <p:nvSpPr>
          <p:cNvPr id="11275" name="CaixaDeTexto 21"/>
          <p:cNvSpPr txBox="1">
            <a:spLocks noChangeArrowheads="1"/>
          </p:cNvSpPr>
          <p:nvPr/>
        </p:nvSpPr>
        <p:spPr bwMode="auto">
          <a:xfrm>
            <a:off x="1332646" y="5340351"/>
            <a:ext cx="1039159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cs typeface="Arial" panose="020B0604020202020204" pitchFamily="34" charset="0"/>
              </a:rPr>
              <a:t>As redes passaram a ter importância decisiva na organização da atividade humana, em todos os domínios da vida social e econômica. </a:t>
            </a:r>
            <a:endParaRPr lang="pt-BR" sz="2400" b="1" dirty="0">
              <a:cs typeface="Arial" panose="020B0604020202020204" pitchFamily="34" charset="0"/>
            </a:endParaRPr>
          </a:p>
        </p:txBody>
      </p:sp>
      <p:sp>
        <p:nvSpPr>
          <p:cNvPr id="11274" name="Espaço Reservado para Número de Slide 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fld id="{0E59ECE2-08DA-4AEC-9553-E9AE5A69C017}" type="slidenum">
              <a:rPr lang="pt-BR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9939" y="-26988"/>
            <a:ext cx="2314575" cy="490538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Interações II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981200" y="274639"/>
            <a:ext cx="8229600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r>
              <a:rPr lang="pt-BR" sz="1600">
                <a:solidFill>
                  <a:schemeClr val="bg1"/>
                </a:solidFill>
              </a:rPr>
              <a:t>Interação II</a:t>
            </a: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352675" y="5170488"/>
            <a:ext cx="8064500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Helvetica" pitchFamily="34" charset="0"/>
              </a:rPr>
              <a:t>- Agregar </a:t>
            </a:r>
            <a:r>
              <a:rPr lang="en-US" sz="3200" b="1">
                <a:solidFill>
                  <a:srgbClr val="FF3300"/>
                </a:solidFill>
                <a:latin typeface="Helvetica" pitchFamily="34" charset="0"/>
              </a:rPr>
              <a:t>QUALIDADE JORNALÍSTICA</a:t>
            </a:r>
            <a:br>
              <a:rPr lang="en-US" sz="3200" b="1">
                <a:latin typeface="Helvetica" pitchFamily="34" charset="0"/>
              </a:rPr>
            </a:br>
            <a:r>
              <a:rPr lang="en-US" sz="3200" b="1">
                <a:latin typeface="Helvetica" pitchFamily="34" charset="0"/>
              </a:rPr>
              <a:t>  aos conteúdos oferecidos</a:t>
            </a:r>
            <a:endParaRPr lang="pt-BR" sz="3200" b="1">
              <a:latin typeface="Helvetica" pitchFamily="34" charset="0"/>
            </a:endParaRPr>
          </a:p>
        </p:txBody>
      </p:sp>
      <p:grpSp>
        <p:nvGrpSpPr>
          <p:cNvPr id="75781" name="Group 5"/>
          <p:cNvGrpSpPr/>
          <p:nvPr/>
        </p:nvGrpSpPr>
        <p:grpSpPr bwMode="auto">
          <a:xfrm>
            <a:off x="1524000" y="735014"/>
            <a:ext cx="9144000" cy="720725"/>
            <a:chOff x="-613" y="391"/>
            <a:chExt cx="7031" cy="454"/>
          </a:xfrm>
        </p:grpSpPr>
        <p:sp>
          <p:nvSpPr>
            <p:cNvPr id="75785" name="Rectangle 6"/>
            <p:cNvSpPr>
              <a:spLocks noChangeArrowheads="1"/>
            </p:cNvSpPr>
            <p:nvPr/>
          </p:nvSpPr>
          <p:spPr bwMode="auto">
            <a:xfrm>
              <a:off x="-613" y="391"/>
              <a:ext cx="7031" cy="454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5786" name="Text Box 7"/>
            <p:cNvSpPr txBox="1">
              <a:spLocks noChangeArrowheads="1"/>
            </p:cNvSpPr>
            <p:nvPr/>
          </p:nvSpPr>
          <p:spPr bwMode="auto">
            <a:xfrm>
              <a:off x="204" y="436"/>
              <a:ext cx="5556" cy="4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  <a:latin typeface="Helvetica" pitchFamily="34" charset="0"/>
                </a:rPr>
                <a:t>Interação com as redações</a:t>
              </a:r>
              <a:endParaRPr lang="pt-BR" sz="3600" b="1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351088" y="1700213"/>
            <a:ext cx="7561262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Helvetica" pitchFamily="34" charset="0"/>
              </a:rPr>
              <a:t>- Oferecer conteúdos </a:t>
            </a:r>
            <a:br>
              <a:rPr lang="en-US" sz="3200" b="1">
                <a:latin typeface="Helvetica" pitchFamily="34" charset="0"/>
              </a:rPr>
            </a:br>
            <a:r>
              <a:rPr lang="en-US" sz="3200" b="1">
                <a:latin typeface="Helvetica" pitchFamily="34" charset="0"/>
              </a:rPr>
              <a:t>  vinculados à </a:t>
            </a:r>
            <a:r>
              <a:rPr lang="en-US" sz="3200" b="1">
                <a:solidFill>
                  <a:srgbClr val="FF3300"/>
                </a:solidFill>
                <a:latin typeface="Helvetica" pitchFamily="34" charset="0"/>
              </a:rPr>
              <a:t>ATUALIDADE</a:t>
            </a:r>
            <a:endParaRPr lang="pt-BR" sz="3200" b="1">
              <a:solidFill>
                <a:srgbClr val="FF3300"/>
              </a:solidFill>
              <a:latin typeface="Helvetica" pitchFamily="34" charset="0"/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2351088" y="2852738"/>
            <a:ext cx="7561262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Helvetica" pitchFamily="34" charset="0"/>
              </a:rPr>
              <a:t>- Construir e preservar relações de</a:t>
            </a:r>
            <a:br>
              <a:rPr lang="en-US" sz="3200" b="1">
                <a:latin typeface="Helvetica" pitchFamily="34" charset="0"/>
              </a:rPr>
            </a:br>
            <a:r>
              <a:rPr lang="en-US" sz="3200" b="1">
                <a:latin typeface="Helvetica" pitchFamily="34" charset="0"/>
              </a:rPr>
              <a:t>  </a:t>
            </a:r>
            <a:r>
              <a:rPr lang="en-US" sz="3200" b="1">
                <a:solidFill>
                  <a:srgbClr val="FF3300"/>
                </a:solidFill>
                <a:latin typeface="Helvetica" pitchFamily="34" charset="0"/>
              </a:rPr>
              <a:t>CONFIABILIDADE RECÍPROCA</a:t>
            </a:r>
            <a:endParaRPr lang="pt-BR" sz="3200" b="1">
              <a:solidFill>
                <a:srgbClr val="FF3300"/>
              </a:solidFill>
              <a:latin typeface="Helvetica" pitchFamily="34" charset="0"/>
            </a:endParaRP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2351088" y="4005263"/>
            <a:ext cx="7848600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Helvetica" pitchFamily="34" charset="0"/>
              </a:rPr>
              <a:t>- Atuar como extensão das redações:  </a:t>
            </a:r>
            <a:br>
              <a:rPr lang="en-US" sz="3200" b="1">
                <a:latin typeface="Helvetica" pitchFamily="34" charset="0"/>
              </a:rPr>
            </a:br>
            <a:r>
              <a:rPr lang="en-US" sz="3200" b="1">
                <a:latin typeface="Helvetica" pitchFamily="34" charset="0"/>
              </a:rPr>
              <a:t>  </a:t>
            </a:r>
            <a:r>
              <a:rPr lang="en-US" sz="3200" b="1">
                <a:solidFill>
                  <a:srgbClr val="FF3300"/>
                </a:solidFill>
                <a:latin typeface="Helvetica" pitchFamily="34" charset="0"/>
              </a:rPr>
              <a:t>DISPONIBILIDADE/ACESSIBILIDADE</a:t>
            </a:r>
            <a:endParaRPr lang="pt-BR" sz="3200" b="1">
              <a:solidFill>
                <a:srgbClr val="FF33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80" grpId="0"/>
      <p:bldP spid="54281" grpId="0"/>
      <p:bldP spid="54282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245476" y="-26988"/>
            <a:ext cx="2530475" cy="633413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291013" y="1052513"/>
            <a:ext cx="3600450" cy="504031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pt-BR" sz="4800" b="1">
                <a:latin typeface="Arial Rounded MT Bold" panose="020F0704030504030204" pitchFamily="34" charset="0"/>
              </a:rPr>
              <a:t>TÉCNICAS</a:t>
            </a:r>
            <a:endParaRPr lang="pt-BR" sz="4800" b="1">
              <a:latin typeface="Arial Rounded MT Bold" panose="020F0704030504030204" pitchFamily="34" charset="0"/>
            </a:endParaRPr>
          </a:p>
          <a:p>
            <a:pPr algn="ctr"/>
            <a:r>
              <a:rPr lang="pt-BR" sz="4800" b="1">
                <a:latin typeface="Arial Rounded MT Bold" panose="020F0704030504030204" pitchFamily="34" charset="0"/>
              </a:rPr>
              <a:t>E</a:t>
            </a:r>
            <a:endParaRPr lang="pt-BR" sz="4800" b="1">
              <a:latin typeface="Arial Rounded MT Bold" panose="020F0704030504030204" pitchFamily="34" charset="0"/>
            </a:endParaRPr>
          </a:p>
          <a:p>
            <a:pPr algn="ctr"/>
            <a:r>
              <a:rPr lang="pt-BR" sz="4800" b="1">
                <a:latin typeface="Arial Rounded MT Bold" panose="020F0704030504030204" pitchFamily="34" charset="0"/>
              </a:rPr>
              <a:t>PRÁTICAS</a:t>
            </a:r>
            <a:endParaRPr lang="pt-BR" sz="4800" b="1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532814" y="44451"/>
            <a:ext cx="2243137" cy="561975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8040688" y="44450"/>
            <a:ext cx="2170112" cy="490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r>
              <a:rPr lang="pt-BR" sz="1600">
                <a:solidFill>
                  <a:schemeClr val="bg1"/>
                </a:solidFill>
              </a:rPr>
              <a:t>Técnicas II</a:t>
            </a: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524000" y="725489"/>
            <a:ext cx="91440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         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1 -</a:t>
            </a:r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AGENDAMENTO</a:t>
            </a:r>
            <a:endParaRPr lang="pt-BR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855913" y="1412875"/>
            <a:ext cx="67691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1. Suprimento eficaz e oportuno de pauteiros</a:t>
            </a:r>
            <a:endParaRPr lang="pt-BR" sz="2400" b="1">
              <a:latin typeface="Helvetica" pitchFamily="34" charset="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1524000" y="3028951"/>
            <a:ext cx="91440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 b="1">
                <a:solidFill>
                  <a:schemeClr val="bg1"/>
                </a:solidFill>
                <a:latin typeface="Helvetica" pitchFamily="34" charset="0"/>
              </a:rPr>
              <a:t>         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2 –</a:t>
            </a:r>
            <a:r>
              <a:rPr lang="pt-BR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SUGESTÕES DE PAUTA</a:t>
            </a:r>
            <a:endParaRPr lang="pt-BR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854326" y="1989138"/>
            <a:ext cx="71294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2. Ferramenta de auto-programação</a:t>
            </a:r>
            <a:endParaRPr lang="pt-BR" sz="2400">
              <a:latin typeface="Helvetica" pitchFamily="34" charset="0"/>
            </a:endParaRP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640014" y="3573463"/>
            <a:ext cx="7704137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>
                <a:latin typeface="Helvetica" pitchFamily="34" charset="0"/>
              </a:rPr>
              <a:t>Os  pauteiros, nas redações, vivem e sobrevivem de:</a:t>
            </a:r>
            <a:endParaRPr lang="pt-BR" sz="2400">
              <a:latin typeface="Helvetica" pitchFamily="34" charset="0"/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3935413" y="5373688"/>
            <a:ext cx="51117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/>
            <a:r>
              <a:rPr lang="pt-BR" sz="2000">
                <a:latin typeface="Helvetica" pitchFamily="34" charset="0"/>
              </a:rPr>
              <a:t>   </a:t>
            </a: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- Temas e polêmicas pautáveis</a:t>
            </a:r>
            <a:r>
              <a:rPr lang="pt-BR" sz="2400" b="1">
                <a:latin typeface="Helvetica" pitchFamily="34" charset="0"/>
              </a:rPr>
              <a:t>  </a:t>
            </a:r>
            <a:endParaRPr lang="pt-BR" sz="2400" b="1">
              <a:latin typeface="Helvetica" pitchFamily="34" charset="0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4151314" y="5984875"/>
            <a:ext cx="5113337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- Sugestões para boas matérias</a:t>
            </a:r>
            <a:endParaRPr lang="pt-BR" sz="2400" b="1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4151314" y="4076701"/>
            <a:ext cx="5329237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CC0000"/>
                </a:solidFill>
              </a:rPr>
              <a:t>- Informações e revelações sobre</a:t>
            </a:r>
            <a:br>
              <a:rPr lang="pt-BR" sz="2400" b="1">
                <a:solidFill>
                  <a:srgbClr val="CC0000"/>
                </a:solidFill>
              </a:rPr>
            </a:br>
            <a:r>
              <a:rPr lang="pt-BR" sz="2400" b="1">
                <a:solidFill>
                  <a:srgbClr val="CC0000"/>
                </a:solidFill>
              </a:rPr>
              <a:t>  acontecimentos, idéias, temas e </a:t>
            </a:r>
            <a:br>
              <a:rPr lang="pt-BR" sz="2400" b="1">
                <a:solidFill>
                  <a:srgbClr val="CC0000"/>
                </a:solidFill>
              </a:rPr>
            </a:br>
            <a:r>
              <a:rPr lang="pt-BR" sz="2400" b="1">
                <a:solidFill>
                  <a:srgbClr val="CC0000"/>
                </a:solidFill>
              </a:rPr>
              <a:t>  fatos noticiáveis</a:t>
            </a:r>
            <a:endParaRPr lang="pt-BR" sz="24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  <p:bldP spid="57350" grpId="0" animBg="1"/>
      <p:bldP spid="57351" grpId="0"/>
      <p:bldP spid="57352" grpId="0"/>
      <p:bldP spid="57353" grpId="0"/>
      <p:bldP spid="57354" grpId="0"/>
      <p:bldP spid="57355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605839" y="-12700"/>
            <a:ext cx="2027237" cy="561975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II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524000" y="731839"/>
            <a:ext cx="91440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 b="1">
                <a:latin typeface="Helvetica" pitchFamily="34" charset="0"/>
              </a:rPr>
              <a:t>         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3 –</a:t>
            </a:r>
            <a:r>
              <a:rPr lang="pt-BR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RELAÇÕES INFORMAIS COM A MÍDIA</a:t>
            </a:r>
            <a:endParaRPr lang="pt-BR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216275" y="3429000"/>
            <a:ext cx="38163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A questão do </a:t>
            </a:r>
            <a:r>
              <a:rPr lang="pt-BR" sz="2400" b="1" i="1">
                <a:latin typeface="Helvetica" pitchFamily="34" charset="0"/>
              </a:rPr>
              <a:t>off</a:t>
            </a:r>
            <a:endParaRPr lang="pt-BR" sz="2400" b="1" i="1">
              <a:latin typeface="Helvetica" pitchFamily="34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008439" y="3860801"/>
            <a:ext cx="331152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Informações e </a:t>
            </a:r>
            <a:br>
              <a:rPr lang="pt-BR" sz="2400" b="1">
                <a:solidFill>
                  <a:srgbClr val="CC0000"/>
                </a:solidFill>
                <a:latin typeface="Helvetica" pitchFamily="34" charset="0"/>
              </a:rPr>
            </a:b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opiniões qualificadas</a:t>
            </a:r>
            <a:endParaRPr lang="pt-BR" sz="2400" b="1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287713" y="1557339"/>
            <a:ext cx="568801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Construção de um ambiente de</a:t>
            </a:r>
            <a:br>
              <a:rPr lang="pt-BR" sz="2400" b="1">
                <a:latin typeface="Helvetica" pitchFamily="34" charset="0"/>
              </a:rPr>
            </a:br>
            <a:r>
              <a:rPr lang="pt-BR" sz="2400" b="1">
                <a:latin typeface="Helvetica" pitchFamily="34" charset="0"/>
              </a:rPr>
              <a:t>  diálogo, em torno do objeto comum:</a:t>
            </a:r>
            <a:r>
              <a:rPr lang="pt-BR" b="1">
                <a:latin typeface="Helvetica" pitchFamily="34" charset="0"/>
              </a:rPr>
              <a:t> </a:t>
            </a:r>
            <a:endParaRPr lang="pt-BR" b="1">
              <a:latin typeface="Helvetica" pitchFamily="34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67213" y="2492376"/>
            <a:ext cx="360045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>
                <a:solidFill>
                  <a:srgbClr val="CC0000"/>
                </a:solidFill>
              </a:rPr>
              <a:t>Capital informativo </a:t>
            </a:r>
            <a:br>
              <a:rPr lang="pt-BR" sz="2400" b="1">
                <a:solidFill>
                  <a:srgbClr val="CC0000"/>
                </a:solidFill>
              </a:rPr>
            </a:br>
            <a:r>
              <a:rPr lang="pt-BR" sz="2400" b="1">
                <a:solidFill>
                  <a:srgbClr val="CC0000"/>
                </a:solidFill>
              </a:rPr>
              <a:t>e de análise</a:t>
            </a:r>
            <a:endParaRPr lang="pt-BR" sz="2400" b="1">
              <a:solidFill>
                <a:srgbClr val="CC0000"/>
              </a:solidFill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935414" y="5084764"/>
            <a:ext cx="388937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>
                <a:solidFill>
                  <a:srgbClr val="CC0000"/>
                </a:solidFill>
              </a:rPr>
              <a:t>Os perigos do off irresponsável</a:t>
            </a:r>
            <a:endParaRPr lang="pt-BR" sz="24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8373" grpId="0"/>
      <p:bldP spid="58374" grpId="0"/>
      <p:bldP spid="58375" grpId="0"/>
      <p:bldP spid="58376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47063" y="-26988"/>
            <a:ext cx="2386012" cy="490538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III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1524000" y="742951"/>
            <a:ext cx="91440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         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4 – BANCO DE FONTES QUALIFICADAS</a:t>
            </a:r>
            <a:endParaRPr lang="pt-BR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524000" y="3868739"/>
            <a:ext cx="91440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         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5 – “PREES KIT”</a:t>
            </a:r>
            <a:endParaRPr lang="pt-BR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566989" y="1557338"/>
            <a:ext cx="74898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Não basta uma relação de nomes. É preciso:</a:t>
            </a:r>
            <a:endParaRPr lang="pt-BR" sz="2400" b="1">
              <a:latin typeface="Helvetica" pitchFamily="34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432176" y="2565400"/>
            <a:ext cx="56165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- Avaliar seus méritos e habilidades</a:t>
            </a:r>
            <a:endParaRPr lang="pt-BR" sz="2400" b="1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2640014" y="4724401"/>
            <a:ext cx="648017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A informação exaustiva, documental, </a:t>
            </a:r>
            <a:br>
              <a:rPr lang="pt-BR" sz="2400" b="1">
                <a:latin typeface="Helvetica" pitchFamily="34" charset="0"/>
              </a:rPr>
            </a:br>
            <a:r>
              <a:rPr lang="pt-BR" sz="2400" b="1">
                <a:latin typeface="Helvetica" pitchFamily="34" charset="0"/>
              </a:rPr>
              <a:t>  de suporte à reportagem.</a:t>
            </a:r>
            <a:endParaRPr lang="pt-BR" sz="2400" b="1">
              <a:latin typeface="Helvetica" pitchFamily="34" charset="0"/>
            </a:endParaRP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432175" y="3068638"/>
            <a:ext cx="48958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CC0000"/>
                </a:solidFill>
              </a:rPr>
              <a:t>- Treiná-las</a:t>
            </a:r>
            <a:endParaRPr lang="pt-BR" sz="2400" b="1">
              <a:solidFill>
                <a:srgbClr val="CC0000"/>
              </a:solidFill>
            </a:endParaRP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432175" y="2133600"/>
            <a:ext cx="3887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/>
              <a:t>- </a:t>
            </a:r>
            <a:r>
              <a:rPr lang="pt-BR" sz="2400" b="1">
                <a:solidFill>
                  <a:srgbClr val="CC0000"/>
                </a:solidFill>
              </a:rPr>
              <a:t>Conhecer as pessoas</a:t>
            </a:r>
            <a:endParaRPr lang="pt-BR" sz="24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nimBg="1"/>
      <p:bldP spid="59397" grpId="0"/>
      <p:bldP spid="59398" grpId="0"/>
      <p:bldP spid="59399" grpId="0"/>
      <p:bldP spid="59400" grpId="0"/>
      <p:bldP spid="59401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1524000" y="741364"/>
            <a:ext cx="9144000" cy="50482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>
                <a:latin typeface="Helvetica" pitchFamily="34" charset="0"/>
              </a:rPr>
              <a:t>         </a:t>
            </a:r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6 – PRONTO ATENDIMENTO</a:t>
            </a:r>
            <a:endParaRPr lang="pt-BR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640013" y="1812925"/>
            <a:ext cx="7416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Regra de ouro:</a:t>
            </a:r>
            <a:endParaRPr lang="pt-BR" sz="2400" b="1">
              <a:latin typeface="Helvetica" pitchFamily="34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855914" y="2317750"/>
            <a:ext cx="6408737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Estar sempre disponível para a imprensa</a:t>
            </a:r>
            <a:endParaRPr lang="pt-BR" sz="2400" b="1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1524000" y="3357564"/>
            <a:ext cx="9144000" cy="50482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         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7 – RESERVA DE INFORMAÇÕES</a:t>
            </a:r>
            <a:endParaRPr lang="pt-BR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2711450" y="4437064"/>
            <a:ext cx="6624638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Suprimento de colunistas, pauteiros e   </a:t>
            </a:r>
            <a:br>
              <a:rPr lang="pt-BR" sz="2400" b="1">
                <a:latin typeface="Helvetica" pitchFamily="34" charset="0"/>
              </a:rPr>
            </a:br>
            <a:r>
              <a:rPr lang="pt-BR" sz="2400" b="1">
                <a:latin typeface="Helvetica" pitchFamily="34" charset="0"/>
              </a:rPr>
              <a:t>  </a:t>
            </a:r>
            <a:r>
              <a:rPr lang="pt-BR" sz="2400" b="1" i="1">
                <a:latin typeface="Helvetica" pitchFamily="34" charset="0"/>
              </a:rPr>
              <a:t>free-lancers</a:t>
            </a:r>
            <a:endParaRPr lang="pt-BR" sz="2400" b="1" i="1">
              <a:latin typeface="Helvetica" pitchFamily="34" charset="0"/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711450" y="5348288"/>
            <a:ext cx="698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Procedimento de auto-capacitação</a:t>
            </a:r>
            <a:endParaRPr lang="pt-BR" sz="2400" b="1">
              <a:latin typeface="Helvetica" pitchFamily="34" charset="0"/>
            </a:endParaRPr>
          </a:p>
        </p:txBody>
      </p:sp>
      <p:sp>
        <p:nvSpPr>
          <p:cNvPr id="81928" name="Título 8"/>
          <p:cNvSpPr>
            <a:spLocks noGrp="1"/>
          </p:cNvSpPr>
          <p:nvPr>
            <p:ph type="title"/>
          </p:nvPr>
        </p:nvSpPr>
        <p:spPr>
          <a:xfrm>
            <a:off x="9196388" y="1"/>
            <a:ext cx="1471612" cy="574675"/>
          </a:xfrm>
        </p:spPr>
        <p:txBody>
          <a:bodyPr/>
          <a:lstStyle/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IV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1" grpId="0"/>
      <p:bldP spid="60422" grpId="0" animBg="1"/>
      <p:bldP spid="60423" grpId="0"/>
      <p:bldP spid="60424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48714" y="-26988"/>
            <a:ext cx="2027237" cy="490538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V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524000" y="742951"/>
            <a:ext cx="91440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         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8 – PRESS-RELEASE</a:t>
            </a:r>
            <a:endParaRPr lang="pt-BR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919288" y="1557338"/>
            <a:ext cx="8748712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latin typeface="Helvetica" pitchFamily="34" charset="0"/>
              </a:rPr>
              <a:t>Estrutura do texto: filosofia e esquema de resumo</a:t>
            </a:r>
            <a:endParaRPr lang="pt-BR" sz="2800" b="1">
              <a:latin typeface="Helvetica" pitchFamily="34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352676" y="2205038"/>
            <a:ext cx="65516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 Não exaustivo, apenas com  essencial</a:t>
            </a:r>
            <a:endParaRPr lang="pt-BR" sz="2400" b="1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279650" y="3500439"/>
            <a:ext cx="7920038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 Elementos para a decisão jornalística: título e  </a:t>
            </a:r>
            <a:br>
              <a:rPr lang="pt-BR" sz="2400" b="1">
                <a:solidFill>
                  <a:srgbClr val="CC0000"/>
                </a:solidFill>
                <a:latin typeface="Helvetica" pitchFamily="34" charset="0"/>
              </a:rPr>
            </a:b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     primeira parágrafo</a:t>
            </a:r>
            <a:endParaRPr lang="pt-BR" sz="2400" b="1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208213" y="5445125"/>
            <a:ext cx="7416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b="1">
                <a:solidFill>
                  <a:srgbClr val="CC0000"/>
                </a:solidFill>
                <a:latin typeface="Helvetica" pitchFamily="34" charset="0"/>
              </a:rPr>
              <a:t> Informações úteis – indispensáveis </a:t>
            </a:r>
            <a:endParaRPr lang="pt-BR" sz="2400" b="1">
              <a:solidFill>
                <a:srgbClr val="CC0000"/>
              </a:solidFill>
              <a:latin typeface="Helvetica" pitchFamily="34" charset="0"/>
            </a:endParaRP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279650" y="2852738"/>
            <a:ext cx="7848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400" b="1">
                <a:solidFill>
                  <a:srgbClr val="CC0000"/>
                </a:solidFill>
              </a:rPr>
              <a:t> Detalhes em anexo, para disponibilidade imediata</a:t>
            </a:r>
            <a:endParaRPr lang="pt-BR" sz="2400" b="1">
              <a:solidFill>
                <a:srgbClr val="CC0000"/>
              </a:solidFill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208213" y="4437064"/>
            <a:ext cx="7777162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400" b="1">
                <a:solidFill>
                  <a:srgbClr val="CC0000"/>
                </a:solidFill>
              </a:rPr>
              <a:t> Frases curtas, claras, precisas, em articulação</a:t>
            </a:r>
            <a:br>
              <a:rPr lang="pt-BR" sz="2400" b="1">
                <a:solidFill>
                  <a:srgbClr val="CC0000"/>
                </a:solidFill>
              </a:rPr>
            </a:br>
            <a:r>
              <a:rPr lang="pt-BR" sz="2400" b="1">
                <a:solidFill>
                  <a:srgbClr val="CC0000"/>
                </a:solidFill>
              </a:rPr>
              <a:t>    fluente e texto elegante</a:t>
            </a:r>
            <a:endParaRPr lang="pt-BR" sz="2400" b="1">
              <a:solidFill>
                <a:srgbClr val="CC0000"/>
              </a:solidFill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208214" y="6092825"/>
            <a:ext cx="626427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400" b="1">
                <a:solidFill>
                  <a:srgbClr val="CC0000"/>
                </a:solidFill>
              </a:rPr>
              <a:t> Identidade visual</a:t>
            </a:r>
            <a:endParaRPr lang="pt-BR" sz="24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61445" grpId="0"/>
      <p:bldP spid="61446" grpId="0"/>
      <p:bldP spid="61447" grpId="0"/>
      <p:bldP spid="61448" grpId="0"/>
      <p:bldP spid="61449" grpId="0"/>
      <p:bldP spid="61450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45475" y="44451"/>
            <a:ext cx="2459038" cy="561975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VI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524000" y="736601"/>
            <a:ext cx="91440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pt-BR">
                <a:solidFill>
                  <a:schemeClr val="bg1"/>
                </a:solidFill>
                <a:latin typeface="Arial Black" panose="020B0A04020102020204" pitchFamily="34" charset="0"/>
              </a:rPr>
              <a:t>                  </a:t>
            </a:r>
            <a:r>
              <a:rPr lang="pt-BR" sz="2400" b="1">
                <a:solidFill>
                  <a:schemeClr val="bg1"/>
                </a:solidFill>
                <a:latin typeface="Arial Black" panose="020B0A04020102020204" pitchFamily="34" charset="0"/>
              </a:rPr>
              <a:t>9 – ENTREVISTA INDIVIDUAL</a:t>
            </a:r>
            <a:endParaRPr lang="pt-BR" sz="2400" b="1" i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424113" y="2317751"/>
            <a:ext cx="76327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pt-BR" sz="2400" b="1">
                <a:latin typeface="Helvetica" pitchFamily="34" charset="0"/>
              </a:rPr>
              <a:t> De preferência, deve ocorrer por iniciativa ou</a:t>
            </a:r>
            <a:br>
              <a:rPr lang="pt-BR" sz="2400" b="1">
                <a:latin typeface="Helvetica" pitchFamily="34" charset="0"/>
              </a:rPr>
            </a:br>
            <a:r>
              <a:rPr lang="pt-BR" sz="2400" b="1">
                <a:latin typeface="Helvetica" pitchFamily="34" charset="0"/>
              </a:rPr>
              <a:t>  solicitação das redações</a:t>
            </a:r>
            <a:endParaRPr lang="pt-BR" sz="2400" b="1">
              <a:latin typeface="Helvetica" pitchFamily="34" charset="0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424113" y="3254376"/>
            <a:ext cx="78486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Conhecimento prévio do assunto e do objetivo, </a:t>
            </a:r>
            <a:br>
              <a:rPr lang="pt-BR" sz="2400" b="1">
                <a:latin typeface="Helvetica" pitchFamily="34" charset="0"/>
              </a:rPr>
            </a:br>
            <a:r>
              <a:rPr lang="pt-BR" sz="2400" b="1">
                <a:latin typeface="Helvetica" pitchFamily="34" charset="0"/>
              </a:rPr>
              <a:t>  para a escolha e/ou preparação do entrevistado</a:t>
            </a:r>
            <a:endParaRPr lang="pt-BR" sz="2400" b="1">
              <a:latin typeface="Helvetica" pitchFamily="34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424114" y="4262439"/>
            <a:ext cx="770572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Helvetica" pitchFamily="34" charset="0"/>
              </a:rPr>
              <a:t>- Conversa livre de tentações e tentativas </a:t>
            </a:r>
            <a:br>
              <a:rPr lang="pt-BR" sz="2400" b="1">
                <a:latin typeface="Helvetica" pitchFamily="34" charset="0"/>
              </a:rPr>
            </a:br>
            <a:r>
              <a:rPr lang="pt-BR" sz="2400" b="1">
                <a:latin typeface="Helvetica" pitchFamily="34" charset="0"/>
              </a:rPr>
              <a:t>  de fiscalização</a:t>
            </a:r>
            <a:endParaRPr lang="pt-BR" sz="2400" b="1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  <p:bldP spid="62469" grpId="0"/>
      <p:bldP spid="62470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472489" y="44451"/>
            <a:ext cx="2232025" cy="561975"/>
          </a:xfrm>
        </p:spPr>
        <p:txBody>
          <a:bodyPr/>
          <a:lstStyle/>
          <a:p>
            <a:pPr algn="r" eaLnBrk="1" hangingPunct="1"/>
            <a:r>
              <a:rPr lang="pt-B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Idéias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 ação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143250" y="1196976"/>
            <a:ext cx="7200900" cy="1006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000">
                <a:latin typeface="Helvetica" pitchFamily="34" charset="0"/>
              </a:rPr>
              <a:t>Criar e consolidar uma cultura em que as </a:t>
            </a:r>
            <a:r>
              <a:rPr lang="pt-BR" sz="2000" b="1">
                <a:solidFill>
                  <a:srgbClr val="FF3300"/>
                </a:solidFill>
                <a:latin typeface="Helvetica" pitchFamily="34" charset="0"/>
              </a:rPr>
              <a:t>razões da Notícia</a:t>
            </a:r>
            <a:r>
              <a:rPr lang="pt-BR" sz="2000">
                <a:latin typeface="Helvetica" pitchFamily="34" charset="0"/>
              </a:rPr>
              <a:t>, e não as da Propaganda, orientem o trabalho e as escolhas.</a:t>
            </a:r>
            <a:endParaRPr lang="pt-BR" sz="2400">
              <a:latin typeface="Helvetica" pitchFamily="34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143251" y="2276476"/>
            <a:ext cx="7129463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000">
                <a:latin typeface="Helvetica" pitchFamily="34" charset="0"/>
              </a:rPr>
              <a:t>Usar o jornalismo apenas naquilo em que o jornalismo é insubstituível: a </a:t>
            </a:r>
            <a:r>
              <a:rPr lang="pt-BR" sz="2000" b="1">
                <a:solidFill>
                  <a:srgbClr val="FF3300"/>
                </a:solidFill>
                <a:latin typeface="Helvetica" pitchFamily="34" charset="0"/>
              </a:rPr>
              <a:t>Informação</a:t>
            </a:r>
            <a:r>
              <a:rPr lang="pt-BR" sz="2000">
                <a:latin typeface="Helvetica" pitchFamily="34" charset="0"/>
              </a:rPr>
              <a:t> e a </a:t>
            </a:r>
            <a:r>
              <a:rPr lang="pt-BR" sz="2000" b="1">
                <a:solidFill>
                  <a:srgbClr val="FF3300"/>
                </a:solidFill>
                <a:latin typeface="Helvetica" pitchFamily="34" charset="0"/>
              </a:rPr>
              <a:t>Análise da Atualidade</a:t>
            </a:r>
            <a:r>
              <a:rPr lang="pt-BR" sz="2000">
                <a:latin typeface="Helvetica" pitchFamily="34" charset="0"/>
              </a:rPr>
              <a:t>.</a:t>
            </a:r>
            <a:endParaRPr lang="pt-BR" sz="2000">
              <a:latin typeface="Helvetica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071813" y="3197226"/>
            <a:ext cx="7200900" cy="1311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000">
                <a:latin typeface="Helvetica" pitchFamily="34" charset="0"/>
              </a:rPr>
              <a:t>Organizar </a:t>
            </a:r>
            <a:r>
              <a:rPr lang="pt-BR" sz="2000" b="1">
                <a:solidFill>
                  <a:srgbClr val="FF3300"/>
                </a:solidFill>
                <a:latin typeface="Helvetica" pitchFamily="34" charset="0"/>
              </a:rPr>
              <a:t>acervos de informação</a:t>
            </a:r>
            <a:r>
              <a:rPr lang="pt-BR" sz="2000">
                <a:latin typeface="Helvetica" pitchFamily="34" charset="0"/>
              </a:rPr>
              <a:t> e de conhecimentos, para que haja sempre respostas, e </a:t>
            </a:r>
            <a:r>
              <a:rPr lang="pt-BR" sz="2000" b="1">
                <a:solidFill>
                  <a:srgbClr val="FF3300"/>
                </a:solidFill>
                <a:latin typeface="Helvetica" pitchFamily="34" charset="0"/>
              </a:rPr>
              <a:t>bancos de fontes</a:t>
            </a:r>
            <a:r>
              <a:rPr lang="pt-BR" sz="2000">
                <a:latin typeface="Helvetica" pitchFamily="34" charset="0"/>
              </a:rPr>
              <a:t> credenciadas e/ou especializadas, para que haja sempre alguém qualificado para responder.</a:t>
            </a:r>
            <a:endParaRPr lang="pt-BR" sz="2000">
              <a:latin typeface="Helvetica" pitchFamily="34" charset="0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071813" y="5984876"/>
            <a:ext cx="69850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000">
                <a:latin typeface="Helvetica" pitchFamily="34" charset="0"/>
              </a:rPr>
              <a:t>Informar sempre com </a:t>
            </a:r>
            <a:r>
              <a:rPr lang="pt-BR" sz="2000" b="1">
                <a:solidFill>
                  <a:srgbClr val="FF3300"/>
                </a:solidFill>
                <a:latin typeface="Helvetica" pitchFamily="34" charset="0"/>
              </a:rPr>
              <a:t>rapidez</a:t>
            </a:r>
            <a:r>
              <a:rPr lang="pt-BR" sz="2000">
                <a:latin typeface="Helvetica" pitchFamily="34" charset="0"/>
              </a:rPr>
              <a:t>, </a:t>
            </a:r>
            <a:r>
              <a:rPr lang="pt-BR" sz="2000" b="1">
                <a:solidFill>
                  <a:srgbClr val="FF3300"/>
                </a:solidFill>
                <a:latin typeface="Helvetica" pitchFamily="34" charset="0"/>
              </a:rPr>
              <a:t>clareza</a:t>
            </a:r>
            <a:r>
              <a:rPr lang="pt-BR" sz="2000">
                <a:latin typeface="Helvetica" pitchFamily="34" charset="0"/>
              </a:rPr>
              <a:t> e </a:t>
            </a:r>
            <a:r>
              <a:rPr lang="pt-BR" sz="2000" b="1">
                <a:solidFill>
                  <a:srgbClr val="FF3300"/>
                </a:solidFill>
                <a:latin typeface="Helvetica" pitchFamily="34" charset="0"/>
              </a:rPr>
              <a:t>veracidade</a:t>
            </a:r>
            <a:endParaRPr lang="pt-BR" sz="2000" b="1">
              <a:solidFill>
                <a:srgbClr val="FF3300"/>
              </a:solidFill>
              <a:latin typeface="Helvetica" pitchFamily="34" charset="0"/>
            </a:endParaRPr>
          </a:p>
        </p:txBody>
      </p:sp>
      <p:grpSp>
        <p:nvGrpSpPr>
          <p:cNvPr id="91143" name="Group 7"/>
          <p:cNvGrpSpPr/>
          <p:nvPr/>
        </p:nvGrpSpPr>
        <p:grpSpPr bwMode="auto">
          <a:xfrm>
            <a:off x="1919289" y="623888"/>
            <a:ext cx="4105275" cy="5611812"/>
            <a:chOff x="249" y="575"/>
            <a:chExt cx="2586" cy="3535"/>
          </a:xfrm>
        </p:grpSpPr>
        <p:sp>
          <p:nvSpPr>
            <p:cNvPr id="91146" name="Text Box 8"/>
            <p:cNvSpPr txBox="1">
              <a:spLocks noChangeArrowheads="1"/>
            </p:cNvSpPr>
            <p:nvPr/>
          </p:nvSpPr>
          <p:spPr bwMode="auto">
            <a:xfrm>
              <a:off x="249" y="575"/>
              <a:ext cx="2586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800" b="1" u="sng">
                  <a:latin typeface="Helvetica" pitchFamily="34" charset="0"/>
                </a:rPr>
                <a:t>Idéias para a ação</a:t>
              </a:r>
              <a:endParaRPr lang="pt-BR" sz="2800" b="1" u="sng">
                <a:latin typeface="Helvetica" pitchFamily="34" charset="0"/>
              </a:endParaRPr>
            </a:p>
          </p:txBody>
        </p:sp>
        <p:sp>
          <p:nvSpPr>
            <p:cNvPr id="91147" name="Rectangle 9"/>
            <p:cNvSpPr>
              <a:spLocks noChangeArrowheads="1"/>
            </p:cNvSpPr>
            <p:nvPr/>
          </p:nvSpPr>
          <p:spPr bwMode="auto">
            <a:xfrm>
              <a:off x="794" y="935"/>
              <a:ext cx="45" cy="31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3071814" y="5553076"/>
            <a:ext cx="7596187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000"/>
              <a:t> </a:t>
            </a:r>
            <a:r>
              <a:rPr lang="pt-BR" sz="2000" b="1">
                <a:solidFill>
                  <a:srgbClr val="FF3300"/>
                </a:solidFill>
              </a:rPr>
              <a:t>Educar o profissionalismo</a:t>
            </a:r>
            <a:r>
              <a:rPr lang="pt-BR" sz="2000"/>
              <a:t>, nas ações e atitudes do dia-a-dia</a:t>
            </a:r>
            <a:endParaRPr lang="pt-BR" sz="200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71814" y="4672014"/>
            <a:ext cx="7127875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000"/>
              <a:t> Assumir a vocação jornalística de </a:t>
            </a:r>
            <a:r>
              <a:rPr lang="pt-BR" sz="2000" b="1">
                <a:solidFill>
                  <a:srgbClr val="FF3300"/>
                </a:solidFill>
              </a:rPr>
              <a:t>trabalhar o conflito</a:t>
            </a:r>
            <a:r>
              <a:rPr lang="pt-BR" sz="2000"/>
              <a:t>,</a:t>
            </a:r>
            <a:br>
              <a:rPr lang="pt-BR" sz="2000"/>
            </a:br>
            <a:r>
              <a:rPr lang="pt-BR" sz="2000"/>
              <a:t>     </a:t>
            </a:r>
            <a:r>
              <a:rPr lang="pt-BR" sz="2000" b="1">
                <a:solidFill>
                  <a:srgbClr val="FF3300"/>
                </a:solidFill>
              </a:rPr>
              <a:t>cultivar a divergência</a:t>
            </a:r>
            <a:r>
              <a:rPr lang="pt-BR" sz="2000"/>
              <a:t>, </a:t>
            </a:r>
            <a:r>
              <a:rPr lang="pt-BR" sz="2000" b="1">
                <a:solidFill>
                  <a:srgbClr val="FF3300"/>
                </a:solidFill>
              </a:rPr>
              <a:t>favorecer a polêmica</a:t>
            </a:r>
            <a:endParaRPr lang="pt-BR" sz="20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16" grpId="0"/>
      <p:bldP spid="64517" grpId="0"/>
      <p:bldP spid="64518" grpId="0"/>
      <p:bldP spid="64522" grpId="0"/>
      <p:bldP spid="645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39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Convergência tecnológica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611517"/>
            <a:ext cx="10515600" cy="36847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400" dirty="0">
                <a:cs typeface="Arial" panose="020B0604020202020204" pitchFamily="34" charset="0"/>
              </a:rPr>
              <a:t>Este </a:t>
            </a:r>
            <a:r>
              <a:rPr lang="en-US" sz="3400" dirty="0" err="1">
                <a:cs typeface="Arial" panose="020B0604020202020204" pitchFamily="34" charset="0"/>
              </a:rPr>
              <a:t>cenário</a:t>
            </a:r>
            <a:r>
              <a:rPr lang="en-US" sz="3400" dirty="0"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cs typeface="Arial" panose="020B0604020202020204" pitchFamily="34" charset="0"/>
              </a:rPr>
              <a:t>confirma</a:t>
            </a:r>
            <a:r>
              <a:rPr lang="en-US" sz="3400" dirty="0" smtClean="0">
                <a:cs typeface="Arial" panose="020B0604020202020204" pitchFamily="34" charset="0"/>
              </a:rPr>
              <a:t> a </a:t>
            </a:r>
            <a:r>
              <a:rPr lang="en-US" sz="3400" dirty="0" err="1" smtClean="0">
                <a:cs typeface="Arial" panose="020B0604020202020204" pitchFamily="34" charset="0"/>
              </a:rPr>
              <a:t>ideia</a:t>
            </a:r>
            <a:r>
              <a:rPr lang="en-US" sz="3400" dirty="0" smtClean="0">
                <a:cs typeface="Arial" panose="020B0604020202020204" pitchFamily="34" charset="0"/>
              </a:rPr>
              <a:t> de </a:t>
            </a:r>
            <a:r>
              <a:rPr lang="en-US" sz="3400" b="1" dirty="0">
                <a:cs typeface="Arial" panose="020B0604020202020204" pitchFamily="34" charset="0"/>
              </a:rPr>
              <a:t>Henry Jenkins </a:t>
            </a:r>
            <a:r>
              <a:rPr lang="en-US" sz="3400" dirty="0" smtClean="0">
                <a:cs typeface="Arial" panose="020B0604020202020204" pitchFamily="34" charset="0"/>
              </a:rPr>
              <a:t>de </a:t>
            </a:r>
            <a:r>
              <a:rPr lang="en-US" sz="3400" dirty="0" err="1" smtClean="0">
                <a:cs typeface="Arial" panose="020B0604020202020204" pitchFamily="34" charset="0"/>
              </a:rPr>
              <a:t>que</a:t>
            </a:r>
            <a:r>
              <a:rPr lang="en-US" sz="3400" dirty="0" smtClean="0">
                <a:cs typeface="Arial" panose="020B0604020202020204" pitchFamily="34" charset="0"/>
              </a:rPr>
              <a:t> </a:t>
            </a:r>
            <a:r>
              <a:rPr lang="en-US" sz="3400" dirty="0">
                <a:cs typeface="Arial" panose="020B0604020202020204" pitchFamily="34" charset="0"/>
              </a:rPr>
              <a:t>a </a:t>
            </a:r>
            <a:r>
              <a:rPr lang="en-US" sz="3400" dirty="0" err="1">
                <a:cs typeface="Arial" panose="020B0604020202020204" pitchFamily="34" charset="0"/>
              </a:rPr>
              <a:t>convergência</a:t>
            </a:r>
            <a:r>
              <a:rPr lang="en-US" sz="3400" dirty="0">
                <a:cs typeface="Arial" panose="020B0604020202020204" pitchFamily="34" charset="0"/>
              </a:rPr>
              <a:t> entre </a:t>
            </a:r>
            <a:r>
              <a:rPr lang="en-US" sz="3400" dirty="0" err="1">
                <a:cs typeface="Arial" panose="020B0604020202020204" pitchFamily="34" charset="0"/>
              </a:rPr>
              <a:t>mídias</a:t>
            </a:r>
            <a:r>
              <a:rPr lang="en-US" sz="3400" dirty="0">
                <a:cs typeface="Arial" panose="020B0604020202020204" pitchFamily="34" charset="0"/>
              </a:rPr>
              <a:t> é </a:t>
            </a:r>
            <a:r>
              <a:rPr lang="en-US" sz="3400" dirty="0" err="1">
                <a:cs typeface="Arial" panose="020B0604020202020204" pitchFamily="34" charset="0"/>
              </a:rPr>
              <a:t>uma</a:t>
            </a:r>
            <a:r>
              <a:rPr lang="en-US" sz="3400" dirty="0">
                <a:cs typeface="Arial" panose="020B0604020202020204" pitchFamily="34" charset="0"/>
              </a:rPr>
              <a:t> </a:t>
            </a:r>
            <a:r>
              <a:rPr lang="en-US" sz="3400" dirty="0" err="1">
                <a:cs typeface="Arial" panose="020B0604020202020204" pitchFamily="34" charset="0"/>
              </a:rPr>
              <a:t>transformação</a:t>
            </a:r>
            <a:r>
              <a:rPr lang="en-US" sz="3400" dirty="0">
                <a:cs typeface="Arial" panose="020B0604020202020204" pitchFamily="34" charset="0"/>
              </a:rPr>
              <a:t> social </a:t>
            </a:r>
            <a:r>
              <a:rPr lang="en-US" sz="3400" dirty="0" err="1">
                <a:cs typeface="Arial" panose="020B0604020202020204" pitchFamily="34" charset="0"/>
              </a:rPr>
              <a:t>como</a:t>
            </a:r>
            <a:r>
              <a:rPr lang="en-US" sz="3400" dirty="0">
                <a:cs typeface="Arial" panose="020B0604020202020204" pitchFamily="34" charset="0"/>
              </a:rPr>
              <a:t> um </a:t>
            </a:r>
            <a:r>
              <a:rPr lang="en-US" sz="3400" dirty="0" err="1">
                <a:cs typeface="Arial" panose="020B0604020202020204" pitchFamily="34" charset="0"/>
              </a:rPr>
              <a:t>todo</a:t>
            </a:r>
            <a:r>
              <a:rPr lang="en-US" sz="3400" dirty="0">
                <a:cs typeface="Arial" panose="020B0604020202020204" pitchFamily="34" charset="0"/>
              </a:rPr>
              <a:t>, </a:t>
            </a:r>
            <a:r>
              <a:rPr lang="en-US" sz="3400" dirty="0" smtClean="0">
                <a:cs typeface="Arial" panose="020B0604020202020204" pitchFamily="34" charset="0"/>
              </a:rPr>
              <a:t>e </a:t>
            </a:r>
            <a:r>
              <a:rPr lang="en-US" sz="3400" dirty="0" err="1" smtClean="0">
                <a:cs typeface="Arial" panose="020B0604020202020204" pitchFamily="34" charset="0"/>
              </a:rPr>
              <a:t>não</a:t>
            </a:r>
            <a:r>
              <a:rPr lang="en-US" sz="3400" dirty="0" smtClean="0"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cs typeface="Arial" panose="020B0604020202020204" pitchFamily="34" charset="0"/>
              </a:rPr>
              <a:t>apenas</a:t>
            </a:r>
            <a:r>
              <a:rPr lang="en-US" sz="3400" dirty="0" smtClean="0"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cs typeface="Arial" panose="020B0604020202020204" pitchFamily="34" charset="0"/>
              </a:rPr>
              <a:t>uma</a:t>
            </a:r>
            <a:r>
              <a:rPr lang="en-US" sz="3400" dirty="0" smtClean="0">
                <a:cs typeface="Arial" panose="020B0604020202020204" pitchFamily="34" charset="0"/>
              </a:rPr>
              <a:t> </a:t>
            </a:r>
            <a:r>
              <a:rPr lang="en-US" sz="3400" dirty="0" err="1">
                <a:cs typeface="Arial" panose="020B0604020202020204" pitchFamily="34" charset="0"/>
              </a:rPr>
              <a:t>imposição</a:t>
            </a:r>
            <a:r>
              <a:rPr lang="en-US" sz="3400" dirty="0">
                <a:cs typeface="Arial" panose="020B0604020202020204" pitchFamily="34" charset="0"/>
              </a:rPr>
              <a:t> das </a:t>
            </a:r>
            <a:r>
              <a:rPr lang="en-US" sz="3400" dirty="0" err="1">
                <a:cs typeface="Arial" panose="020B0604020202020204" pitchFamily="34" charset="0"/>
              </a:rPr>
              <a:t>grandes</a:t>
            </a:r>
            <a:r>
              <a:rPr lang="en-US" sz="3400" dirty="0">
                <a:cs typeface="Arial" panose="020B0604020202020204" pitchFamily="34" charset="0"/>
              </a:rPr>
              <a:t> </a:t>
            </a:r>
            <a:r>
              <a:rPr lang="en-US" sz="3400" dirty="0" err="1">
                <a:cs typeface="Arial" panose="020B0604020202020204" pitchFamily="34" charset="0"/>
              </a:rPr>
              <a:t>corporações</a:t>
            </a:r>
            <a:r>
              <a:rPr lang="en-US" sz="3400" dirty="0">
                <a:cs typeface="Arial" panose="020B0604020202020204" pitchFamily="34" charset="0"/>
              </a:rPr>
              <a:t> </a:t>
            </a:r>
            <a:r>
              <a:rPr lang="en-US" sz="3400" dirty="0" err="1">
                <a:cs typeface="Arial" panose="020B0604020202020204" pitchFamily="34" charset="0"/>
              </a:rPr>
              <a:t>midiáticas</a:t>
            </a:r>
            <a:r>
              <a:rPr lang="en-US" sz="3400" dirty="0">
                <a:cs typeface="Arial" panose="020B0604020202020204" pitchFamily="34" charset="0"/>
              </a:rPr>
              <a:t>.</a:t>
            </a:r>
            <a:endParaRPr lang="pt-BR" sz="3400" dirty="0"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400" dirty="0" smtClean="0">
                <a:cs typeface="Arial" panose="020B0604020202020204" pitchFamily="34" charset="0"/>
              </a:rPr>
              <a:t>“A </a:t>
            </a:r>
            <a:r>
              <a:rPr lang="en-US" sz="3400" dirty="0" err="1" smtClean="0">
                <a:cs typeface="Arial" panose="020B0604020202020204" pitchFamily="34" charset="0"/>
              </a:rPr>
              <a:t>convergência</a:t>
            </a:r>
            <a:r>
              <a:rPr lang="en-US" sz="3400" dirty="0" smtClean="0">
                <a:cs typeface="Arial" panose="020B0604020202020204" pitchFamily="34" charset="0"/>
              </a:rPr>
              <a:t> … é </a:t>
            </a:r>
            <a:r>
              <a:rPr lang="en-US" sz="3400" dirty="0" err="1" smtClean="0">
                <a:cs typeface="Arial" panose="020B0604020202020204" pitchFamily="34" charset="0"/>
              </a:rPr>
              <a:t>tanto</a:t>
            </a:r>
            <a:r>
              <a:rPr lang="en-US" sz="3400" dirty="0" smtClean="0">
                <a:cs typeface="Arial" panose="020B0604020202020204" pitchFamily="34" charset="0"/>
              </a:rPr>
              <a:t> um </a:t>
            </a:r>
            <a:r>
              <a:rPr lang="en-US" sz="3400" dirty="0" err="1" smtClean="0">
                <a:cs typeface="Arial" panose="020B0604020202020204" pitchFamily="34" charset="0"/>
              </a:rPr>
              <a:t>processo</a:t>
            </a:r>
            <a:r>
              <a:rPr lang="en-US" sz="3400" dirty="0" smtClean="0"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cs typeface="Arial" panose="020B0604020202020204" pitchFamily="34" charset="0"/>
              </a:rPr>
              <a:t>corporativo</a:t>
            </a:r>
            <a:r>
              <a:rPr lang="en-US" sz="3400" dirty="0" smtClean="0">
                <a:cs typeface="Arial" panose="020B0604020202020204" pitchFamily="34" charset="0"/>
              </a:rPr>
              <a:t>, de </a:t>
            </a:r>
            <a:r>
              <a:rPr lang="en-US" sz="3400" dirty="0" err="1" smtClean="0">
                <a:cs typeface="Arial" panose="020B0604020202020204" pitchFamily="34" charset="0"/>
              </a:rPr>
              <a:t>cima</a:t>
            </a:r>
            <a:r>
              <a:rPr lang="en-US" sz="3400" dirty="0" smtClean="0">
                <a:cs typeface="Arial" panose="020B0604020202020204" pitchFamily="34" charset="0"/>
              </a:rPr>
              <a:t> para </a:t>
            </a:r>
            <a:r>
              <a:rPr lang="en-US" sz="3400" dirty="0" err="1" smtClean="0">
                <a:cs typeface="Arial" panose="020B0604020202020204" pitchFamily="34" charset="0"/>
              </a:rPr>
              <a:t>baixo</a:t>
            </a:r>
            <a:r>
              <a:rPr lang="en-US" sz="3400" dirty="0" smtClean="0">
                <a:cs typeface="Arial" panose="020B0604020202020204" pitchFamily="34" charset="0"/>
              </a:rPr>
              <a:t>, </a:t>
            </a:r>
            <a:r>
              <a:rPr lang="en-US" sz="3400" dirty="0" err="1" smtClean="0">
                <a:cs typeface="Arial" panose="020B0604020202020204" pitchFamily="34" charset="0"/>
              </a:rPr>
              <a:t>quanto</a:t>
            </a:r>
            <a:r>
              <a:rPr lang="en-US" sz="3400" dirty="0" smtClean="0">
                <a:cs typeface="Arial" panose="020B0604020202020204" pitchFamily="34" charset="0"/>
              </a:rPr>
              <a:t> um </a:t>
            </a:r>
            <a:r>
              <a:rPr lang="en-US" sz="3400" dirty="0" err="1" smtClean="0">
                <a:cs typeface="Arial" panose="020B0604020202020204" pitchFamily="34" charset="0"/>
              </a:rPr>
              <a:t>processo</a:t>
            </a:r>
            <a:r>
              <a:rPr lang="en-US" sz="3400" dirty="0" smtClean="0">
                <a:cs typeface="Arial" panose="020B0604020202020204" pitchFamily="34" charset="0"/>
              </a:rPr>
              <a:t> de </a:t>
            </a:r>
            <a:r>
              <a:rPr lang="en-US" sz="3400" dirty="0" err="1" smtClean="0">
                <a:cs typeface="Arial" panose="020B0604020202020204" pitchFamily="34" charset="0"/>
              </a:rPr>
              <a:t>consumidor</a:t>
            </a:r>
            <a:r>
              <a:rPr lang="en-US" sz="3400" dirty="0" smtClean="0">
                <a:cs typeface="Arial" panose="020B0604020202020204" pitchFamily="34" charset="0"/>
              </a:rPr>
              <a:t>, de </a:t>
            </a:r>
            <a:r>
              <a:rPr lang="en-US" sz="3400" dirty="0" err="1" smtClean="0">
                <a:cs typeface="Arial" panose="020B0604020202020204" pitchFamily="34" charset="0"/>
              </a:rPr>
              <a:t>baixo</a:t>
            </a:r>
            <a:r>
              <a:rPr lang="en-US" sz="3400" dirty="0" smtClean="0">
                <a:cs typeface="Arial" panose="020B0604020202020204" pitchFamily="34" charset="0"/>
              </a:rPr>
              <a:t> para </a:t>
            </a:r>
            <a:r>
              <a:rPr lang="en-US" sz="3400" dirty="0" err="1" smtClean="0">
                <a:cs typeface="Arial" panose="020B0604020202020204" pitchFamily="34" charset="0"/>
              </a:rPr>
              <a:t>cima</a:t>
            </a:r>
            <a:r>
              <a:rPr lang="en-US" sz="3400" dirty="0" smtClean="0">
                <a:cs typeface="Arial" panose="020B0604020202020204" pitchFamily="34" charset="0"/>
              </a:rPr>
              <a:t>. A </a:t>
            </a:r>
            <a:r>
              <a:rPr lang="en-US" sz="3400" dirty="0" err="1" smtClean="0">
                <a:cs typeface="Arial" panose="020B0604020202020204" pitchFamily="34" charset="0"/>
              </a:rPr>
              <a:t>convergência</a:t>
            </a:r>
            <a:r>
              <a:rPr lang="en-US" sz="3400" dirty="0" smtClean="0"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cs typeface="Arial" panose="020B0604020202020204" pitchFamily="34" charset="0"/>
              </a:rPr>
              <a:t>corporativa</a:t>
            </a:r>
            <a:r>
              <a:rPr lang="en-US" sz="3400" dirty="0" smtClean="0"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cs typeface="Arial" panose="020B0604020202020204" pitchFamily="34" charset="0"/>
              </a:rPr>
              <a:t>coexiste</a:t>
            </a:r>
            <a:r>
              <a:rPr lang="en-US" sz="3400" dirty="0" smtClean="0">
                <a:cs typeface="Arial" panose="020B0604020202020204" pitchFamily="34" charset="0"/>
              </a:rPr>
              <a:t> com a </a:t>
            </a:r>
            <a:r>
              <a:rPr lang="en-US" sz="3400" dirty="0" err="1" smtClean="0">
                <a:cs typeface="Arial" panose="020B0604020202020204" pitchFamily="34" charset="0"/>
              </a:rPr>
              <a:t>convergência</a:t>
            </a:r>
            <a:r>
              <a:rPr lang="en-US" sz="3400" dirty="0" smtClean="0"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cs typeface="Arial" panose="020B0604020202020204" pitchFamily="34" charset="0"/>
              </a:rPr>
              <a:t>alternativa</a:t>
            </a:r>
            <a:r>
              <a:rPr lang="en-US" sz="3400" dirty="0" smtClean="0">
                <a:cs typeface="Arial" panose="020B0604020202020204" pitchFamily="34" charset="0"/>
              </a:rPr>
              <a:t>.” (JENKINS, 2009)</a:t>
            </a:r>
            <a:r>
              <a:rPr lang="en-US" sz="3400" b="1" dirty="0" smtClean="0">
                <a:cs typeface="Arial" panose="020B0604020202020204" pitchFamily="34" charset="0"/>
              </a:rPr>
              <a:t>.</a:t>
            </a:r>
            <a:endParaRPr lang="en-US" sz="3400" b="1" dirty="0" smtClean="0"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39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Convergência tecnológica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13164"/>
            <a:ext cx="10515600" cy="5232903"/>
          </a:xfrm>
        </p:spPr>
        <p:txBody>
          <a:bodyPr>
            <a:normAutofit fontScale="32500" lnSpcReduction="20000"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7400" dirty="0" err="1" smtClean="0">
                <a:cs typeface="Arial" panose="020B0604020202020204" pitchFamily="34" charset="0"/>
              </a:rPr>
              <a:t>Em</a:t>
            </a:r>
            <a:r>
              <a:rPr lang="en-US" sz="7400" dirty="0" smtClean="0">
                <a:cs typeface="Arial" panose="020B0604020202020204" pitchFamily="34" charset="0"/>
              </a:rPr>
              <a:t> 2017, o </a:t>
            </a:r>
            <a:r>
              <a:rPr lang="en-US" sz="7400" dirty="0" err="1" smtClean="0">
                <a:cs typeface="Arial" panose="020B0604020202020204" pitchFamily="34" charset="0"/>
              </a:rPr>
              <a:t>Grupo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Globo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lançou</a:t>
            </a:r>
            <a:r>
              <a:rPr lang="en-US" sz="7400" dirty="0" smtClean="0">
                <a:cs typeface="Arial" panose="020B0604020202020204" pitchFamily="34" charset="0"/>
              </a:rPr>
              <a:t> a </a:t>
            </a:r>
            <a:r>
              <a:rPr lang="en-US" sz="7400" dirty="0" err="1" smtClean="0">
                <a:cs typeface="Arial" panose="020B0604020202020204" pitchFamily="34" charset="0"/>
              </a:rPr>
              <a:t>campanha</a:t>
            </a:r>
            <a:r>
              <a:rPr lang="en-US" sz="7400" dirty="0" smtClean="0">
                <a:cs typeface="Arial" panose="020B0604020202020204" pitchFamily="34" charset="0"/>
              </a:rPr>
              <a:t> “100 </a:t>
            </a:r>
            <a:r>
              <a:rPr lang="en-US" sz="7400" dirty="0" err="1" smtClean="0">
                <a:cs typeface="Arial" panose="020B0604020202020204" pitchFamily="34" charset="0"/>
              </a:rPr>
              <a:t>Milhões</a:t>
            </a:r>
            <a:r>
              <a:rPr lang="en-US" sz="7400" dirty="0" smtClean="0">
                <a:cs typeface="Arial" panose="020B0604020202020204" pitchFamily="34" charset="0"/>
              </a:rPr>
              <a:t> de </a:t>
            </a:r>
            <a:r>
              <a:rPr lang="en-US" sz="7400" dirty="0" err="1" smtClean="0">
                <a:cs typeface="Arial" panose="020B0604020202020204" pitchFamily="34" charset="0"/>
              </a:rPr>
              <a:t>Uns</a:t>
            </a:r>
            <a:r>
              <a:rPr lang="en-US" sz="7400" dirty="0" smtClean="0">
                <a:cs typeface="Arial" panose="020B0604020202020204" pitchFamily="34" charset="0"/>
              </a:rPr>
              <a:t>” para</a:t>
            </a:r>
            <a:r>
              <a:rPr lang="pt-BR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comemorar</a:t>
            </a:r>
            <a:r>
              <a:rPr lang="en-US" sz="7400" dirty="0" smtClean="0">
                <a:cs typeface="Arial" panose="020B0604020202020204" pitchFamily="34" charset="0"/>
              </a:rPr>
              <a:t> o </a:t>
            </a:r>
            <a:r>
              <a:rPr lang="en-US" sz="7400" dirty="0" err="1" smtClean="0">
                <a:cs typeface="Arial" panose="020B0604020202020204" pitchFamily="34" charset="0"/>
              </a:rPr>
              <a:t>número</a:t>
            </a:r>
            <a:r>
              <a:rPr lang="en-US" sz="7400" dirty="0" smtClean="0">
                <a:cs typeface="Arial" panose="020B0604020202020204" pitchFamily="34" charset="0"/>
              </a:rPr>
              <a:t> de </a:t>
            </a:r>
            <a:r>
              <a:rPr lang="en-US" sz="7400" dirty="0" err="1" smtClean="0">
                <a:cs typeface="Arial" panose="020B0604020202020204" pitchFamily="34" charset="0"/>
              </a:rPr>
              <a:t>pessoas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alcançadas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diariamente</a:t>
            </a:r>
            <a:r>
              <a:rPr lang="en-US" sz="7400" dirty="0" smtClean="0">
                <a:cs typeface="Arial" panose="020B0604020202020204" pitchFamily="34" charset="0"/>
              </a:rPr>
              <a:t>, </a:t>
            </a:r>
            <a:r>
              <a:rPr lang="en-US" sz="7400" dirty="0" err="1" smtClean="0">
                <a:cs typeface="Arial" panose="020B0604020202020204" pitchFamily="34" charset="0"/>
              </a:rPr>
              <a:t>não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só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pela</a:t>
            </a:r>
            <a:r>
              <a:rPr lang="en-US" sz="7400" dirty="0" smtClean="0">
                <a:cs typeface="Arial" panose="020B0604020202020204" pitchFamily="34" charset="0"/>
              </a:rPr>
              <a:t> TV, mas </a:t>
            </a:r>
            <a:r>
              <a:rPr lang="en-US" sz="7400" dirty="0" err="1" smtClean="0">
                <a:cs typeface="Arial" panose="020B0604020202020204" pitchFamily="34" charset="0"/>
              </a:rPr>
              <a:t>por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todas</a:t>
            </a:r>
            <a:r>
              <a:rPr lang="en-US" sz="7400" dirty="0" smtClean="0">
                <a:cs typeface="Arial" panose="020B0604020202020204" pitchFamily="34" charset="0"/>
              </a:rPr>
              <a:t> as </a:t>
            </a:r>
            <a:r>
              <a:rPr lang="en-US" sz="7400" dirty="0" err="1" smtClean="0">
                <a:cs typeface="Arial" panose="020B0604020202020204" pitchFamily="34" charset="0"/>
              </a:rPr>
              <a:t>suas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plataformas</a:t>
            </a:r>
            <a:r>
              <a:rPr lang="en-US" sz="7400" dirty="0" smtClean="0">
                <a:cs typeface="Arial" panose="020B0604020202020204" pitchFamily="34" charset="0"/>
              </a:rPr>
              <a:t> de </a:t>
            </a:r>
            <a:r>
              <a:rPr lang="en-US" sz="7400" dirty="0" err="1" smtClean="0">
                <a:cs typeface="Arial" panose="020B0604020202020204" pitchFamily="34" charset="0"/>
              </a:rPr>
              <a:t>conteúdo</a:t>
            </a:r>
            <a:r>
              <a:rPr lang="en-US" sz="7400" dirty="0" smtClean="0">
                <a:cs typeface="Arial" panose="020B0604020202020204" pitchFamily="34" charset="0"/>
              </a:rPr>
              <a:t>. </a:t>
            </a:r>
            <a:endParaRPr lang="en-US" sz="7400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7400" dirty="0" smtClean="0">
                <a:cs typeface="Arial" panose="020B0604020202020204" pitchFamily="34" charset="0"/>
              </a:rPr>
              <a:t>No </a:t>
            </a:r>
            <a:r>
              <a:rPr lang="en-US" sz="7400" dirty="0" err="1" smtClean="0">
                <a:cs typeface="Arial" panose="020B0604020202020204" pitchFamily="34" charset="0"/>
              </a:rPr>
              <a:t>ano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seguinte</a:t>
            </a:r>
            <a:r>
              <a:rPr lang="en-US" sz="7400" dirty="0" smtClean="0">
                <a:cs typeface="Arial" panose="020B0604020202020204" pitchFamily="34" charset="0"/>
              </a:rPr>
              <a:t>, o </a:t>
            </a:r>
            <a:r>
              <a:rPr lang="en-US" sz="7400" dirty="0" err="1" smtClean="0">
                <a:cs typeface="Arial" panose="020B0604020202020204" pitchFamily="34" charset="0"/>
              </a:rPr>
              <a:t>grupo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midiático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anunciou</a:t>
            </a:r>
            <a:r>
              <a:rPr lang="en-US" sz="7400" dirty="0" smtClean="0">
                <a:cs typeface="Arial" panose="020B0604020202020204" pitchFamily="34" charset="0"/>
              </a:rPr>
              <a:t> o </a:t>
            </a:r>
            <a:r>
              <a:rPr lang="en-US" sz="7400" dirty="0" err="1" smtClean="0">
                <a:cs typeface="Arial" panose="020B0604020202020204" pitchFamily="34" charset="0"/>
              </a:rPr>
              <a:t>projeto</a:t>
            </a:r>
            <a:r>
              <a:rPr lang="en-US" sz="7400" dirty="0" smtClean="0">
                <a:cs typeface="Arial" panose="020B0604020202020204" pitchFamily="34" charset="0"/>
              </a:rPr>
              <a:t> “</a:t>
            </a:r>
            <a:r>
              <a:rPr lang="en-US" sz="7400" dirty="0" err="1" smtClean="0">
                <a:cs typeface="Arial" panose="020B0604020202020204" pitchFamily="34" charset="0"/>
              </a:rPr>
              <a:t>UmaSóGlobo</a:t>
            </a:r>
            <a:r>
              <a:rPr lang="en-US" sz="7400" dirty="0" smtClean="0">
                <a:cs typeface="Arial" panose="020B0604020202020204" pitchFamily="34" charset="0"/>
              </a:rPr>
              <a:t>”, </a:t>
            </a:r>
            <a:r>
              <a:rPr lang="en-US" sz="7400" dirty="0" err="1" smtClean="0">
                <a:cs typeface="Arial" panose="020B0604020202020204" pitchFamily="34" charset="0"/>
              </a:rPr>
              <a:t>que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busca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unir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todas</a:t>
            </a:r>
            <a:r>
              <a:rPr lang="en-US" sz="7400" dirty="0" smtClean="0">
                <a:cs typeface="Arial" panose="020B0604020202020204" pitchFamily="34" charset="0"/>
              </a:rPr>
              <a:t> as </a:t>
            </a:r>
            <a:r>
              <a:rPr lang="en-US" sz="7400" dirty="0" err="1" smtClean="0">
                <a:cs typeface="Arial" panose="020B0604020202020204" pitchFamily="34" charset="0"/>
              </a:rPr>
              <a:t>suas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empresas</a:t>
            </a:r>
            <a:r>
              <a:rPr lang="en-US" sz="7400" dirty="0" smtClean="0">
                <a:cs typeface="Arial" panose="020B0604020202020204" pitchFamily="34" charset="0"/>
              </a:rPr>
              <a:t>. O </a:t>
            </a:r>
            <a:r>
              <a:rPr lang="en-US" sz="7400" dirty="0" err="1" smtClean="0">
                <a:cs typeface="Arial" panose="020B0604020202020204" pitchFamily="34" charset="0"/>
              </a:rPr>
              <a:t>objetivo</a:t>
            </a:r>
            <a:r>
              <a:rPr lang="en-US" sz="7400" dirty="0" smtClean="0">
                <a:cs typeface="Arial" panose="020B0604020202020204" pitchFamily="34" charset="0"/>
              </a:rPr>
              <a:t> era </a:t>
            </a:r>
            <a:r>
              <a:rPr lang="en-US" sz="7400" dirty="0" err="1" smtClean="0">
                <a:cs typeface="Arial" panose="020B0604020202020204" pitchFamily="34" charset="0"/>
              </a:rPr>
              <a:t>fazer</a:t>
            </a:r>
            <a:r>
              <a:rPr lang="en-US" sz="7400" dirty="0" smtClean="0">
                <a:cs typeface="Arial" panose="020B0604020202020204" pitchFamily="34" charset="0"/>
              </a:rPr>
              <a:t> com </a:t>
            </a:r>
            <a:r>
              <a:rPr lang="en-US" sz="7400" dirty="0" err="1" smtClean="0">
                <a:cs typeface="Arial" panose="020B0604020202020204" pitchFamily="34" charset="0"/>
              </a:rPr>
              <a:t>que</a:t>
            </a:r>
            <a:r>
              <a:rPr lang="en-US" sz="7400" dirty="0" smtClean="0">
                <a:cs typeface="Arial" panose="020B0604020202020204" pitchFamily="34" charset="0"/>
              </a:rPr>
              <a:t>, a </a:t>
            </a:r>
            <a:r>
              <a:rPr lang="en-US" sz="7400" dirty="0" err="1" smtClean="0">
                <a:cs typeface="Arial" panose="020B0604020202020204" pitchFamily="34" charset="0"/>
              </a:rPr>
              <a:t>partir</a:t>
            </a:r>
            <a:r>
              <a:rPr lang="en-US" sz="7400" dirty="0" smtClean="0">
                <a:cs typeface="Arial" panose="020B0604020202020204" pitchFamily="34" charset="0"/>
              </a:rPr>
              <a:t> de 2020, a TV </a:t>
            </a:r>
            <a:r>
              <a:rPr lang="en-US" sz="7400" dirty="0" err="1" smtClean="0">
                <a:cs typeface="Arial" panose="020B0604020202020204" pitchFamily="34" charset="0"/>
              </a:rPr>
              <a:t>Globo</a:t>
            </a:r>
            <a:r>
              <a:rPr lang="en-US" sz="7400" dirty="0" smtClean="0">
                <a:cs typeface="Arial" panose="020B0604020202020204" pitchFamily="34" charset="0"/>
              </a:rPr>
              <a:t>, </a:t>
            </a:r>
            <a:r>
              <a:rPr lang="en-US" sz="7400" dirty="0" err="1" smtClean="0">
                <a:cs typeface="Arial" panose="020B0604020202020204" pitchFamily="34" charset="0"/>
              </a:rPr>
              <a:t>Globosat</a:t>
            </a:r>
            <a:r>
              <a:rPr lang="en-US" sz="7400" dirty="0" smtClean="0">
                <a:cs typeface="Arial" panose="020B0604020202020204" pitchFamily="34" charset="0"/>
              </a:rPr>
              <a:t>, </a:t>
            </a:r>
            <a:r>
              <a:rPr lang="en-US" sz="7400" dirty="0" err="1" smtClean="0">
                <a:cs typeface="Arial" panose="020B0604020202020204" pitchFamily="34" charset="0"/>
              </a:rPr>
              <a:t>Som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Livre</a:t>
            </a:r>
            <a:r>
              <a:rPr lang="en-US" sz="7400" dirty="0" smtClean="0">
                <a:cs typeface="Arial" panose="020B0604020202020204" pitchFamily="34" charset="0"/>
              </a:rPr>
              <a:t>, </a:t>
            </a:r>
            <a:r>
              <a:rPr lang="en-US" sz="7400" u="sng" dirty="0" smtClean="0">
                <a:cs typeface="Arial" panose="020B0604020202020204" pitchFamily="34" charset="0"/>
                <a:hlinkClick r:id="rId1"/>
              </a:rPr>
              <a:t>Globo.com</a:t>
            </a:r>
            <a:r>
              <a:rPr lang="en-US" sz="7400" dirty="0" smtClean="0">
                <a:cs typeface="Arial" panose="020B0604020202020204" pitchFamily="34" charset="0"/>
              </a:rPr>
              <a:t>, </a:t>
            </a:r>
            <a:r>
              <a:rPr lang="en-US" sz="7400" dirty="0" err="1" smtClean="0">
                <a:cs typeface="Arial" panose="020B0604020202020204" pitchFamily="34" charset="0"/>
              </a:rPr>
              <a:t>Globoplay</a:t>
            </a:r>
            <a:r>
              <a:rPr lang="en-US" sz="7400" dirty="0" smtClean="0">
                <a:cs typeface="Arial" panose="020B0604020202020204" pitchFamily="34" charset="0"/>
              </a:rPr>
              <a:t> e </a:t>
            </a:r>
            <a:r>
              <a:rPr lang="en-US" sz="7400" dirty="0" err="1" smtClean="0">
                <a:cs typeface="Arial" panose="020B0604020202020204" pitchFamily="34" charset="0"/>
              </a:rPr>
              <a:t>DGCorp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passassem</a:t>
            </a:r>
            <a:r>
              <a:rPr lang="en-US" sz="7400" dirty="0" smtClean="0">
                <a:cs typeface="Arial" panose="020B0604020202020204" pitchFamily="34" charset="0"/>
              </a:rPr>
              <a:t> a </a:t>
            </a:r>
            <a:r>
              <a:rPr lang="en-US" sz="7400" dirty="0" err="1" smtClean="0">
                <a:cs typeface="Arial" panose="020B0604020202020204" pitchFamily="34" charset="0"/>
              </a:rPr>
              <a:t>receber</a:t>
            </a:r>
            <a:r>
              <a:rPr lang="en-US" sz="7400" dirty="0" smtClean="0">
                <a:cs typeface="Arial" panose="020B0604020202020204" pitchFamily="34" charset="0"/>
              </a:rPr>
              <a:t> </a:t>
            </a:r>
            <a:r>
              <a:rPr lang="en-US" sz="7400" dirty="0" err="1" smtClean="0">
                <a:cs typeface="Arial" panose="020B0604020202020204" pitchFamily="34" charset="0"/>
              </a:rPr>
              <a:t>apenas</a:t>
            </a:r>
            <a:r>
              <a:rPr lang="en-US" sz="7400" dirty="0" smtClean="0">
                <a:cs typeface="Arial" panose="020B0604020202020204" pitchFamily="34" charset="0"/>
              </a:rPr>
              <a:t> o </a:t>
            </a:r>
            <a:r>
              <a:rPr lang="en-US" sz="7400" dirty="0" err="1" smtClean="0">
                <a:cs typeface="Arial" panose="020B0604020202020204" pitchFamily="34" charset="0"/>
              </a:rPr>
              <a:t>nome</a:t>
            </a:r>
            <a:r>
              <a:rPr lang="en-US" sz="7400" dirty="0" smtClean="0">
                <a:cs typeface="Arial" panose="020B0604020202020204" pitchFamily="34" charset="0"/>
              </a:rPr>
              <a:t> “</a:t>
            </a:r>
            <a:r>
              <a:rPr lang="en-US" sz="7400" dirty="0" err="1" smtClean="0">
                <a:cs typeface="Arial" panose="020B0604020202020204" pitchFamily="34" charset="0"/>
              </a:rPr>
              <a:t>Globo</a:t>
            </a:r>
            <a:r>
              <a:rPr lang="en-US" sz="7400" dirty="0" smtClean="0">
                <a:cs typeface="Arial" panose="020B0604020202020204" pitchFamily="34" charset="0"/>
              </a:rPr>
              <a:t>”.</a:t>
            </a:r>
            <a:endParaRPr lang="pt-BR" sz="7400" dirty="0" smtClean="0">
              <a:cs typeface="Arial" panose="020B0604020202020204" pitchFamily="34" charset="0"/>
            </a:endParaRPr>
          </a:p>
          <a:p>
            <a:endParaRPr lang="pt-BR" sz="7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612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Convergência tecnológica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77362"/>
            <a:ext cx="10515600" cy="50996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“A </a:t>
            </a:r>
            <a:r>
              <a:rPr lang="en-US" sz="2400" dirty="0" err="1" smtClean="0"/>
              <a:t>marca</a:t>
            </a:r>
            <a:r>
              <a:rPr lang="en-US" sz="2400" dirty="0" smtClean="0"/>
              <a:t> </a:t>
            </a:r>
            <a:r>
              <a:rPr lang="en-US" sz="2400" dirty="0" err="1" smtClean="0"/>
              <a:t>Globo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a </a:t>
            </a:r>
            <a:r>
              <a:rPr lang="en-US" sz="2400" dirty="0" err="1" smtClean="0"/>
              <a:t>conhecemos</a:t>
            </a:r>
            <a:r>
              <a:rPr lang="en-US" sz="2400" dirty="0" smtClean="0"/>
              <a:t> </a:t>
            </a:r>
            <a:r>
              <a:rPr lang="en-US" sz="2400" dirty="0" err="1" smtClean="0"/>
              <a:t>hoje</a:t>
            </a:r>
            <a:r>
              <a:rPr lang="en-US" sz="2400" dirty="0" smtClean="0"/>
              <a:t>, </a:t>
            </a:r>
            <a:r>
              <a:rPr lang="en-US" sz="2400" dirty="0" err="1" smtClean="0"/>
              <a:t>sinônimo</a:t>
            </a:r>
            <a:r>
              <a:rPr lang="en-US" sz="2400" dirty="0" smtClean="0"/>
              <a:t> de TV </a:t>
            </a:r>
            <a:r>
              <a:rPr lang="en-US" sz="2400" dirty="0" err="1" smtClean="0"/>
              <a:t>aberta</a:t>
            </a:r>
            <a:r>
              <a:rPr lang="pt-BR" altLang="en-US" sz="2400" dirty="0" err="1" smtClean="0"/>
              <a:t>.</a:t>
            </a:r>
            <a:r>
              <a:rPr lang="en-US" sz="2400" dirty="0" smtClean="0"/>
              <a:t> A </a:t>
            </a:r>
            <a:r>
              <a:rPr lang="en-US" sz="2400" dirty="0" err="1" smtClean="0"/>
              <a:t>experiência</a:t>
            </a:r>
            <a:r>
              <a:rPr lang="en-US" sz="2400" dirty="0" smtClean="0"/>
              <a:t> digital </a:t>
            </a:r>
            <a:r>
              <a:rPr lang="en-US" sz="2400" dirty="0" err="1" smtClean="0"/>
              <a:t>mudou</a:t>
            </a:r>
            <a:r>
              <a:rPr lang="en-US" sz="2400" dirty="0" smtClean="0"/>
              <a:t> </a:t>
            </a:r>
            <a:r>
              <a:rPr lang="en-US" sz="2400" dirty="0" err="1" smtClean="0"/>
              <a:t>muito</a:t>
            </a:r>
            <a:r>
              <a:rPr lang="en-US" sz="2400" dirty="0" smtClean="0"/>
              <a:t> a </a:t>
            </a:r>
            <a:r>
              <a:rPr lang="en-US" sz="2400" dirty="0" err="1" smtClean="0"/>
              <a:t>maneira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o </a:t>
            </a:r>
            <a:r>
              <a:rPr lang="en-US" sz="2400" dirty="0" err="1" smtClean="0"/>
              <a:t>público</a:t>
            </a:r>
            <a:r>
              <a:rPr lang="en-US" sz="2400" dirty="0" smtClean="0"/>
              <a:t> </a:t>
            </a:r>
            <a:r>
              <a:rPr lang="en-US" sz="2400" dirty="0" err="1" smtClean="0"/>
              <a:t>consome</a:t>
            </a:r>
            <a:r>
              <a:rPr lang="en-US" sz="2400" dirty="0" smtClean="0"/>
              <a:t> </a:t>
            </a:r>
            <a:r>
              <a:rPr lang="en-US" sz="2400" dirty="0" err="1" smtClean="0"/>
              <a:t>mídia</a:t>
            </a:r>
            <a:r>
              <a:rPr lang="en-US" sz="2400" dirty="0" smtClean="0"/>
              <a:t>, </a:t>
            </a:r>
            <a:r>
              <a:rPr lang="en-US" sz="2400" dirty="0" err="1" smtClean="0"/>
              <a:t>conteúdos</a:t>
            </a:r>
            <a:r>
              <a:rPr lang="en-US" sz="2400" dirty="0" smtClean="0"/>
              <a:t> e </a:t>
            </a:r>
            <a:r>
              <a:rPr lang="en-US" sz="2400" dirty="0" err="1" smtClean="0"/>
              <a:t>serviços</a:t>
            </a:r>
            <a:r>
              <a:rPr lang="en-US" sz="2400" dirty="0" smtClean="0"/>
              <a:t>, e </a:t>
            </a:r>
            <a:r>
              <a:rPr lang="en-US" sz="2400" dirty="0" err="1" smtClean="0"/>
              <a:t>nós</a:t>
            </a:r>
            <a:r>
              <a:rPr lang="en-US" sz="2400" dirty="0" smtClean="0"/>
              <a:t> </a:t>
            </a:r>
            <a:r>
              <a:rPr lang="en-US" sz="2400" dirty="0" err="1" smtClean="0"/>
              <a:t>mudamos</a:t>
            </a:r>
            <a:r>
              <a:rPr lang="en-US" sz="2400" dirty="0" smtClean="0"/>
              <a:t> </a:t>
            </a:r>
            <a:r>
              <a:rPr lang="en-US" sz="2400" dirty="0" err="1" smtClean="0"/>
              <a:t>junto</a:t>
            </a:r>
            <a:r>
              <a:rPr lang="en-US" sz="2400" dirty="0" smtClean="0"/>
              <a:t>”. </a:t>
            </a:r>
            <a:endParaRPr lang="en-US" sz="2400" dirty="0" smtClean="0"/>
          </a:p>
          <a:p>
            <a:r>
              <a:rPr lang="en-US" sz="2400" dirty="0" smtClean="0"/>
              <a:t>“O </a:t>
            </a:r>
            <a:r>
              <a:rPr lang="en-US" sz="2400" dirty="0" err="1"/>
              <a:t>investimento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estamos</a:t>
            </a:r>
            <a:r>
              <a:rPr lang="en-US" sz="2400" dirty="0"/>
              <a:t> </a:t>
            </a:r>
            <a:r>
              <a:rPr lang="en-US" sz="2400" dirty="0" err="1"/>
              <a:t>fazendo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novas</a:t>
            </a:r>
            <a:r>
              <a:rPr lang="en-US" sz="2400" dirty="0"/>
              <a:t> </a:t>
            </a:r>
            <a:r>
              <a:rPr lang="en-US" sz="2400" dirty="0" err="1"/>
              <a:t>tecnologias</a:t>
            </a:r>
            <a:r>
              <a:rPr lang="en-US" sz="2400" dirty="0"/>
              <a:t> e </a:t>
            </a:r>
            <a:r>
              <a:rPr lang="en-US" sz="2400" dirty="0" err="1"/>
              <a:t>modelos</a:t>
            </a:r>
            <a:r>
              <a:rPr lang="en-US" sz="2400" dirty="0"/>
              <a:t> de </a:t>
            </a:r>
            <a:r>
              <a:rPr lang="en-US" sz="2400" dirty="0" err="1"/>
              <a:t>negócio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implica</a:t>
            </a:r>
            <a:r>
              <a:rPr lang="en-US" sz="2400" dirty="0"/>
              <a:t> </a:t>
            </a:r>
            <a:r>
              <a:rPr lang="en-US" sz="2400" dirty="0" err="1"/>
              <a:t>abandonar</a:t>
            </a:r>
            <a:r>
              <a:rPr lang="en-US" sz="2400" dirty="0"/>
              <a:t> as </a:t>
            </a:r>
            <a:r>
              <a:rPr lang="en-US" sz="2400" dirty="0" err="1"/>
              <a:t>nossas</a:t>
            </a:r>
            <a:r>
              <a:rPr lang="en-US" sz="2400" dirty="0"/>
              <a:t> </a:t>
            </a:r>
            <a:r>
              <a:rPr lang="en-US" sz="2400" dirty="0" err="1"/>
              <a:t>forças</a:t>
            </a:r>
            <a:r>
              <a:rPr lang="en-US" sz="2400" dirty="0"/>
              <a:t> </a:t>
            </a:r>
            <a:r>
              <a:rPr lang="en-US" sz="2400" dirty="0" err="1"/>
              <a:t>tradicionais</a:t>
            </a:r>
            <a:r>
              <a:rPr lang="en-US" sz="2400" dirty="0"/>
              <a:t>. </a:t>
            </a:r>
            <a:r>
              <a:rPr lang="en-US" sz="2400" dirty="0" err="1"/>
              <a:t>Nossa</a:t>
            </a:r>
            <a:r>
              <a:rPr lang="en-US" sz="2400" dirty="0"/>
              <a:t> </a:t>
            </a:r>
            <a:r>
              <a:rPr lang="en-US" sz="2400" dirty="0" err="1"/>
              <a:t>estratégia</a:t>
            </a:r>
            <a:r>
              <a:rPr lang="en-US" sz="2400" dirty="0"/>
              <a:t> </a:t>
            </a:r>
            <a:r>
              <a:rPr lang="en-US" sz="2400" dirty="0" err="1"/>
              <a:t>amplia</a:t>
            </a:r>
            <a:r>
              <a:rPr lang="en-US" sz="2400" dirty="0"/>
              <a:t> a </a:t>
            </a:r>
            <a:r>
              <a:rPr lang="en-US" sz="2400" dirty="0" err="1"/>
              <a:t>força</a:t>
            </a:r>
            <a:r>
              <a:rPr lang="en-US" sz="2400" dirty="0"/>
              <a:t> da </a:t>
            </a:r>
            <a:r>
              <a:rPr lang="en-US" sz="2400" dirty="0" err="1"/>
              <a:t>televisão</a:t>
            </a:r>
            <a:r>
              <a:rPr lang="en-US" sz="2400" dirty="0"/>
              <a:t>,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unir</a:t>
            </a:r>
            <a:r>
              <a:rPr lang="en-US" sz="2400" dirty="0"/>
              <a:t> TV </a:t>
            </a:r>
            <a:r>
              <a:rPr lang="en-US" sz="2400" dirty="0" err="1"/>
              <a:t>aberta</a:t>
            </a:r>
            <a:r>
              <a:rPr lang="en-US" sz="2400" dirty="0"/>
              <a:t> e TV </a:t>
            </a:r>
            <a:r>
              <a:rPr lang="en-US" sz="2400" dirty="0" err="1"/>
              <a:t>fechada</a:t>
            </a:r>
            <a:r>
              <a:rPr lang="en-US" sz="2400" dirty="0"/>
              <a:t> </a:t>
            </a:r>
            <a:r>
              <a:rPr lang="en-US" sz="2400" dirty="0" err="1" smtClean="0"/>
              <a:t>às</a:t>
            </a:r>
            <a:r>
              <a:rPr lang="en-US" sz="2400" dirty="0" smtClean="0"/>
              <a:t> </a:t>
            </a:r>
            <a:r>
              <a:rPr lang="en-US" sz="2400" dirty="0" err="1" smtClean="0"/>
              <a:t>oportunidades</a:t>
            </a:r>
            <a:r>
              <a:rPr lang="en-US" sz="2400" dirty="0" smtClean="0"/>
              <a:t> </a:t>
            </a:r>
            <a:r>
              <a:rPr lang="en-US" sz="2400" dirty="0" err="1" smtClean="0"/>
              <a:t>digitais</a:t>
            </a:r>
            <a:r>
              <a:rPr lang="en-US" sz="2400" dirty="0" smtClean="0"/>
              <a:t>,</a:t>
            </a:r>
            <a:r>
              <a:rPr lang="pt-BR" sz="2400" dirty="0"/>
              <a:t> </a:t>
            </a:r>
            <a:r>
              <a:rPr lang="en-US" sz="2400" dirty="0" smtClean="0"/>
              <a:t>com</a:t>
            </a:r>
            <a:r>
              <a:rPr lang="en-US" sz="2400" dirty="0"/>
              <a:t> </a:t>
            </a:r>
            <a:r>
              <a:rPr lang="en-US" sz="2400" dirty="0" smtClean="0"/>
              <a:t>o</a:t>
            </a:r>
            <a:r>
              <a:rPr lang="en-US" sz="2400" dirty="0"/>
              <a:t> </a:t>
            </a:r>
            <a:r>
              <a:rPr lang="en-US" sz="2400" dirty="0" err="1" smtClean="0"/>
              <a:t>consumidor</a:t>
            </a:r>
            <a:r>
              <a:rPr lang="en-US" sz="2400" dirty="0"/>
              <a:t> </a:t>
            </a:r>
            <a:r>
              <a:rPr lang="en-US" sz="2400" dirty="0" smtClean="0"/>
              <a:t>no </a:t>
            </a:r>
            <a:r>
              <a:rPr lang="en-US" sz="2400" dirty="0" err="1" smtClean="0"/>
              <a:t>centro</a:t>
            </a:r>
            <a:r>
              <a:rPr lang="en-US" sz="2400" dirty="0" smtClean="0"/>
              <a:t> do </a:t>
            </a:r>
            <a:r>
              <a:rPr lang="en-US" sz="2400" dirty="0" err="1" smtClean="0"/>
              <a:t>negócio</a:t>
            </a:r>
            <a:r>
              <a:rPr lang="en-US" sz="2400" dirty="0" smtClean="0"/>
              <a:t>.” (</a:t>
            </a:r>
            <a:r>
              <a:rPr lang="en-US" sz="2400" b="1" dirty="0" smtClean="0"/>
              <a:t>Jorge  </a:t>
            </a:r>
            <a:r>
              <a:rPr lang="en-US" sz="2400" b="1" dirty="0" err="1" smtClean="0"/>
              <a:t>Nóbrega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presidente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executivo</a:t>
            </a:r>
            <a:r>
              <a:rPr lang="en-US" sz="2400" b="1" dirty="0" smtClean="0"/>
              <a:t> da </a:t>
            </a:r>
            <a:r>
              <a:rPr lang="en-US" sz="2400" b="1" dirty="0" err="1" smtClean="0"/>
              <a:t>Globo</a:t>
            </a:r>
            <a:r>
              <a:rPr lang="en-US" sz="2400" dirty="0" smtClean="0"/>
              <a:t>).</a:t>
            </a:r>
            <a:endParaRPr lang="en-US" sz="2400" dirty="0" smtClean="0"/>
          </a:p>
          <a:p>
            <a:r>
              <a:rPr lang="en-US" sz="2400" dirty="0" smtClean="0"/>
              <a:t>O video é a </a:t>
            </a:r>
            <a:r>
              <a:rPr lang="en-US" sz="2400" dirty="0" err="1" smtClean="0"/>
              <a:t>grande</a:t>
            </a:r>
            <a:r>
              <a:rPr lang="en-US" sz="2400" dirty="0" smtClean="0"/>
              <a:t> </a:t>
            </a:r>
            <a:r>
              <a:rPr lang="en-US" sz="2400" dirty="0" err="1" smtClean="0"/>
              <a:t>novidade</a:t>
            </a:r>
            <a:r>
              <a:rPr lang="en-US" sz="2400" dirty="0" smtClean="0"/>
              <a:t>: no </a:t>
            </a:r>
            <a:r>
              <a:rPr lang="en-US" sz="2400" dirty="0" err="1" smtClean="0"/>
              <a:t>Yotube</a:t>
            </a:r>
            <a:r>
              <a:rPr lang="en-US" sz="2400" dirty="0" smtClean="0"/>
              <a:t>, </a:t>
            </a:r>
            <a:r>
              <a:rPr lang="en-US" sz="2400" dirty="0" err="1" smtClean="0"/>
              <a:t>nos</a:t>
            </a:r>
            <a:r>
              <a:rPr lang="en-US" sz="2400" dirty="0" smtClean="0"/>
              <a:t> sites, </a:t>
            </a:r>
            <a:r>
              <a:rPr lang="en-US" sz="2400" dirty="0" err="1" smtClean="0"/>
              <a:t>nas</a:t>
            </a:r>
            <a:r>
              <a:rPr lang="en-US" sz="2400" dirty="0" smtClean="0"/>
              <a:t> </a:t>
            </a:r>
            <a:r>
              <a:rPr lang="en-US" sz="2400" dirty="0" err="1" smtClean="0"/>
              <a:t>redes</a:t>
            </a:r>
            <a:r>
              <a:rPr lang="en-US" sz="2400" dirty="0" smtClean="0"/>
              <a:t> </a:t>
            </a:r>
            <a:r>
              <a:rPr lang="en-US" sz="2400" dirty="0" err="1" smtClean="0"/>
              <a:t>sociais</a:t>
            </a:r>
            <a:r>
              <a:rPr lang="en-US" sz="2400" dirty="0" smtClean="0"/>
              <a:t>. “Se um </a:t>
            </a:r>
            <a:r>
              <a:rPr lang="en-US" sz="2400" dirty="0" err="1" smtClean="0"/>
              <a:t>texto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tem um </a:t>
            </a:r>
            <a:r>
              <a:rPr lang="en-US" sz="2400" b="1" dirty="0" smtClean="0"/>
              <a:t>video </a:t>
            </a:r>
            <a:r>
              <a:rPr lang="en-US" sz="2400" b="1" dirty="0" err="1" smtClean="0"/>
              <a:t>anexado</a:t>
            </a:r>
            <a:r>
              <a:rPr lang="en-US" sz="2400" dirty="0" smtClean="0"/>
              <a:t>, </a:t>
            </a:r>
            <a:r>
              <a:rPr lang="en-US" sz="2400" dirty="0" err="1" smtClean="0"/>
              <a:t>parece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é </a:t>
            </a:r>
            <a:r>
              <a:rPr lang="en-US" sz="2400" dirty="0" err="1" smtClean="0"/>
              <a:t>verdadeiro</a:t>
            </a:r>
            <a:r>
              <a:rPr lang="en-US" sz="2400" dirty="0" smtClean="0"/>
              <a:t>”.</a:t>
            </a:r>
            <a:endParaRPr lang="en-US" sz="2400" dirty="0" smtClean="0"/>
          </a:p>
          <a:p>
            <a:r>
              <a:rPr lang="pt-BR" sz="2400" b="1" dirty="0" smtClean="0"/>
              <a:t>2020 foi o ano do </a:t>
            </a:r>
            <a:r>
              <a:rPr lang="pt-BR" sz="2400" b="1" dirty="0" err="1" smtClean="0"/>
              <a:t>Youtube</a:t>
            </a:r>
            <a:r>
              <a:rPr lang="pt-BR" sz="2400" b="1" dirty="0" smtClean="0"/>
              <a:t>, e nos anos seguintes, o </a:t>
            </a:r>
            <a:r>
              <a:rPr lang="pt-BR" sz="2400" b="1" dirty="0" err="1" smtClean="0"/>
              <a:t>TikTok</a:t>
            </a:r>
            <a:r>
              <a:rPr lang="pt-BR" sz="2400" b="1" dirty="0" smtClean="0"/>
              <a:t>, </a:t>
            </a:r>
            <a:r>
              <a:rPr lang="pt-BR" sz="2400" b="1" dirty="0" err="1" smtClean="0"/>
              <a:t>Instagram</a:t>
            </a:r>
            <a:r>
              <a:rPr lang="pt-BR" sz="2400" b="1" dirty="0" smtClean="0"/>
              <a:t>....</a:t>
            </a:r>
            <a:r>
              <a:rPr lang="pt-BR" sz="2400" dirty="0" smtClean="0"/>
              <a:t>.</a:t>
            </a:r>
            <a:endParaRPr lang="pt-BR" sz="2400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09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NOTÍCIA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80185"/>
            <a:ext cx="10515600" cy="4697095"/>
          </a:xfrm>
        </p:spPr>
        <p:txBody>
          <a:bodyPr>
            <a:normAutofit/>
          </a:bodyPr>
          <a:lstStyle/>
          <a:p>
            <a:pPr eaLnBrk="0" hangingPunct="0">
              <a:spcAft>
                <a:spcPts val="600"/>
              </a:spcAft>
              <a:defRPr/>
            </a:pPr>
            <a:r>
              <a:rPr lang="pt-BR" b="1" dirty="0" smtClean="0">
                <a:cs typeface="Arial" panose="020B0604020202020204" pitchFamily="34" charset="0"/>
              </a:rPr>
              <a:t>Acabou </a:t>
            </a:r>
            <a:r>
              <a:rPr lang="pt-BR" b="1" dirty="0">
                <a:cs typeface="Arial" panose="020B0604020202020204" pitchFamily="34" charset="0"/>
              </a:rPr>
              <a:t>o intervalo entre o acontecimento </a:t>
            </a:r>
            <a:r>
              <a:rPr lang="pt-BR" b="1" dirty="0" smtClean="0">
                <a:cs typeface="Arial" panose="020B0604020202020204" pitchFamily="34" charset="0"/>
              </a:rPr>
              <a:t>e </a:t>
            </a:r>
            <a:r>
              <a:rPr lang="pt-BR" b="1" dirty="0">
                <a:cs typeface="Arial" panose="020B0604020202020204" pitchFamily="34" charset="0"/>
              </a:rPr>
              <a:t>a notícia</a:t>
            </a:r>
            <a:r>
              <a:rPr lang="pt-BR" dirty="0">
                <a:cs typeface="Arial" panose="020B0604020202020204" pitchFamily="34" charset="0"/>
              </a:rPr>
              <a:t>.</a:t>
            </a:r>
            <a:endParaRPr lang="pt-BR" dirty="0"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pt-BR" dirty="0" smtClean="0">
                <a:cs typeface="Arial" panose="020B0604020202020204" pitchFamily="34" charset="0"/>
              </a:rPr>
              <a:t>A notícia </a:t>
            </a:r>
            <a:r>
              <a:rPr lang="pt-BR" dirty="0">
                <a:cs typeface="Arial" panose="020B0604020202020204" pitchFamily="34" charset="0"/>
              </a:rPr>
              <a:t>passou a ser a forma mais eficaz </a:t>
            </a:r>
            <a:r>
              <a:rPr lang="pt-BR" dirty="0" smtClean="0">
                <a:cs typeface="Arial" panose="020B0604020202020204" pitchFamily="34" charset="0"/>
              </a:rPr>
              <a:t>dos sujeitos </a:t>
            </a:r>
            <a:r>
              <a:rPr lang="pt-BR" dirty="0">
                <a:cs typeface="Arial" panose="020B0604020202020204" pitchFamily="34" charset="0"/>
              </a:rPr>
              <a:t>sociais agirem e interagirem no mundo.</a:t>
            </a:r>
            <a:endParaRPr lang="pt-BR" dirty="0">
              <a:cs typeface="Arial" panose="020B0604020202020204" pitchFamily="34" charset="0"/>
            </a:endParaRPr>
          </a:p>
          <a:p>
            <a:pPr eaLnBrk="0" hangingPunct="0">
              <a:spcAft>
                <a:spcPts val="600"/>
              </a:spcAft>
              <a:defRPr/>
            </a:pPr>
            <a:r>
              <a:rPr lang="pt-BR" dirty="0" smtClean="0">
                <a:cs typeface="Arial" panose="020B0604020202020204" pitchFamily="34" charset="0"/>
              </a:rPr>
              <a:t>O </a:t>
            </a:r>
            <a:r>
              <a:rPr lang="pt-BR" dirty="0">
                <a:cs typeface="Arial" panose="020B0604020202020204" pitchFamily="34" charset="0"/>
              </a:rPr>
              <a:t>mundo institucionalizado é um mundo </a:t>
            </a:r>
            <a:r>
              <a:rPr lang="pt-BR" dirty="0" smtClean="0">
                <a:cs typeface="Arial" panose="020B0604020202020204" pitchFamily="34" charset="0"/>
              </a:rPr>
              <a:t>falante, que fala por meio dos acontecimentos </a:t>
            </a:r>
            <a:r>
              <a:rPr lang="pt-BR" dirty="0">
                <a:cs typeface="Arial" panose="020B0604020202020204" pitchFamily="34" charset="0"/>
              </a:rPr>
              <a:t>e </a:t>
            </a:r>
            <a:r>
              <a:rPr lang="pt-BR" dirty="0" smtClean="0">
                <a:cs typeface="Arial" panose="020B0604020202020204" pitchFamily="34" charset="0"/>
              </a:rPr>
              <a:t>pelas falas produzidas pela mídia.</a:t>
            </a:r>
            <a:endParaRPr lang="pt-BR" dirty="0"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pt-BR" dirty="0" smtClean="0">
                <a:cs typeface="Arial" panose="020B0604020202020204" pitchFamily="34" charset="0"/>
              </a:rPr>
              <a:t>O Jornalismo </a:t>
            </a:r>
            <a:r>
              <a:rPr lang="pt-BR" dirty="0">
                <a:cs typeface="Arial" panose="020B0604020202020204" pitchFamily="34" charset="0"/>
              </a:rPr>
              <a:t>se transformou em espaço </a:t>
            </a:r>
            <a:r>
              <a:rPr lang="pt-BR" dirty="0" smtClean="0">
                <a:cs typeface="Arial" panose="020B0604020202020204" pitchFamily="34" charset="0"/>
              </a:rPr>
              <a:t>público dos conflitos </a:t>
            </a:r>
            <a:r>
              <a:rPr lang="pt-BR" dirty="0">
                <a:cs typeface="Arial" panose="020B0604020202020204" pitchFamily="34" charset="0"/>
              </a:rPr>
              <a:t>discursivos. </a:t>
            </a:r>
            <a:endParaRPr lang="pt-BR" dirty="0" smtClean="0"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pt-BR" dirty="0">
                <a:cs typeface="Times New Roman" panose="02020603050405020304" pitchFamily="18" charset="0"/>
              </a:rPr>
              <a:t>Os meios noticiam e </a:t>
            </a:r>
            <a:r>
              <a:rPr lang="pt-BR" dirty="0" smtClean="0">
                <a:cs typeface="Times New Roman" panose="02020603050405020304" pitchFamily="18" charset="0"/>
              </a:rPr>
              <a:t>comentam o </a:t>
            </a:r>
            <a:r>
              <a:rPr lang="pt-BR" dirty="0">
                <a:cs typeface="Times New Roman" panose="02020603050405020304" pitchFamily="18" charset="0"/>
              </a:rPr>
              <a:t>que os outros fazem e dizem, em cenários de confronto.</a:t>
            </a:r>
            <a:endParaRPr lang="pt-BR" dirty="0"/>
          </a:p>
          <a:p>
            <a:pPr marL="0" indent="0" eaLnBrk="0" hangingPunct="0">
              <a:buNone/>
              <a:defRPr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 COMPLEXIDADES DO JORNALISMO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AutoNum type="arabicPeriod"/>
              <a:defRPr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cs typeface="Arial" panose="020B0604020202020204" pitchFamily="34" charset="0"/>
              </a:rPr>
              <a:t>Geração </a:t>
            </a:r>
            <a:r>
              <a:rPr lang="pt-BR" b="1" dirty="0">
                <a:cs typeface="Arial" panose="020B0604020202020204" pitchFamily="34" charset="0"/>
              </a:rPr>
              <a:t>de </a:t>
            </a:r>
            <a:r>
              <a:rPr lang="pt-BR" b="1" dirty="0" smtClean="0">
                <a:cs typeface="Arial" panose="020B0604020202020204" pitchFamily="34" charset="0"/>
              </a:rPr>
              <a:t>conteúdos</a:t>
            </a:r>
            <a:r>
              <a:rPr lang="pt-BR" dirty="0" smtClean="0">
                <a:cs typeface="Arial" panose="020B0604020202020204" pitchFamily="34" charset="0"/>
              </a:rPr>
              <a:t>.</a:t>
            </a:r>
            <a:endParaRPr lang="pt-BR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dirty="0" smtClean="0">
                <a:cs typeface="Arial" panose="020B0604020202020204" pitchFamily="34" charset="0"/>
              </a:rPr>
              <a:t> </a:t>
            </a:r>
            <a:r>
              <a:rPr lang="pt-BR" b="1" dirty="0" smtClean="0">
                <a:cs typeface="Arial" panose="020B0604020202020204" pitchFamily="34" charset="0"/>
              </a:rPr>
              <a:t>Difusão </a:t>
            </a:r>
            <a:r>
              <a:rPr lang="pt-BR" b="1" dirty="0">
                <a:cs typeface="Arial" panose="020B0604020202020204" pitchFamily="34" charset="0"/>
              </a:rPr>
              <a:t>de Conteúdos  </a:t>
            </a:r>
            <a:r>
              <a:rPr lang="pt-BR" dirty="0">
                <a:cs typeface="Arial" panose="020B0604020202020204" pitchFamily="34" charset="0"/>
              </a:rPr>
              <a:t>- Mediação </a:t>
            </a:r>
            <a:r>
              <a:rPr lang="pt-BR" dirty="0" smtClean="0">
                <a:cs typeface="Arial" panose="020B0604020202020204" pitchFamily="34" charset="0"/>
              </a:rPr>
              <a:t>crítica independente </a:t>
            </a:r>
            <a:r>
              <a:rPr lang="pt-BR" dirty="0">
                <a:cs typeface="Arial" panose="020B0604020202020204" pitchFamily="34" charset="0"/>
              </a:rPr>
              <a:t>– Meios e </a:t>
            </a:r>
            <a:r>
              <a:rPr lang="pt-BR" dirty="0" smtClean="0">
                <a:cs typeface="Arial" panose="020B0604020202020204" pitchFamily="34" charset="0"/>
              </a:rPr>
              <a:t>  Redações.</a:t>
            </a:r>
            <a:endParaRPr lang="pt-BR" dirty="0" smtClean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dirty="0" smtClean="0">
                <a:cs typeface="Arial" panose="020B0604020202020204" pitchFamily="34" charset="0"/>
              </a:rPr>
              <a:t> </a:t>
            </a:r>
            <a:r>
              <a:rPr lang="pt-BR" b="1" dirty="0" smtClean="0">
                <a:cs typeface="Arial" panose="020B0604020202020204" pitchFamily="34" charset="0"/>
              </a:rPr>
              <a:t>Espaço </a:t>
            </a:r>
            <a:r>
              <a:rPr lang="pt-BR" b="1" dirty="0">
                <a:cs typeface="Arial" panose="020B0604020202020204" pitchFamily="34" charset="0"/>
              </a:rPr>
              <a:t>livre e aberto</a:t>
            </a:r>
            <a:r>
              <a:rPr lang="pt-BR" dirty="0">
                <a:cs typeface="Arial" panose="020B0604020202020204" pitchFamily="34" charset="0"/>
              </a:rPr>
              <a:t> de informação, debate,  crítica  e elucidação dos conflitos da atualidade – Redes Sociais – Blogs – Observatórios etc. </a:t>
            </a:r>
            <a:endParaRPr lang="pt-BR" dirty="0"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398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POUCO DE HISTÓRIA DO TELEJORNALISMO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49378"/>
            <a:ext cx="10515600" cy="5042780"/>
          </a:xfrm>
        </p:spPr>
        <p:txBody>
          <a:bodyPr>
            <a:normAutofit lnSpcReduction="20000"/>
          </a:bodyPr>
          <a:lstStyle/>
          <a:p>
            <a:pPr>
              <a:lnSpc>
                <a:spcPct val="100000"/>
              </a:lnSpc>
            </a:pPr>
            <a:r>
              <a:rPr lang="pt-BR" sz="2400" b="1" dirty="0" smtClean="0"/>
              <a:t>O Início da TV: 1950</a:t>
            </a:r>
            <a:r>
              <a:rPr lang="pt-BR" sz="2400" dirty="0" smtClean="0"/>
              <a:t>, com os Diários Associados.</a:t>
            </a:r>
            <a:endParaRPr lang="pt-BR" sz="2400" dirty="0" smtClean="0"/>
          </a:p>
          <a:p>
            <a:pPr>
              <a:lnSpc>
                <a:spcPct val="100000"/>
              </a:lnSpc>
            </a:pPr>
            <a:r>
              <a:rPr lang="pt-BR" sz="2400" dirty="0"/>
              <a:t>Os primeiros telejornais tinham denominação com o nome do patrocinador: </a:t>
            </a:r>
            <a:r>
              <a:rPr lang="pt-BR" sz="2400" b="1" dirty="0" err="1"/>
              <a:t>Reporter</a:t>
            </a:r>
            <a:r>
              <a:rPr lang="pt-BR" sz="2400" b="1" dirty="0"/>
              <a:t> Esso</a:t>
            </a:r>
            <a:r>
              <a:rPr lang="pt-BR" sz="2400" dirty="0"/>
              <a:t>, </a:t>
            </a:r>
            <a:r>
              <a:rPr lang="pt-BR" sz="2400" dirty="0" err="1"/>
              <a:t>Telenotícias</a:t>
            </a:r>
            <a:r>
              <a:rPr lang="pt-BR" sz="2400" dirty="0"/>
              <a:t> Panair, Telejornal </a:t>
            </a:r>
            <a:r>
              <a:rPr lang="pt-BR" sz="2400" dirty="0" smtClean="0"/>
              <a:t>Pirelli.</a:t>
            </a:r>
            <a:endParaRPr lang="pt-BR" sz="2400" dirty="0"/>
          </a:p>
          <a:p>
            <a:pPr>
              <a:lnSpc>
                <a:spcPct val="100000"/>
              </a:lnSpc>
            </a:pPr>
            <a:r>
              <a:rPr lang="pt-BR" sz="2400" b="1" dirty="0" smtClean="0"/>
              <a:t>1950-1964 – Fase Elitista</a:t>
            </a:r>
            <a:r>
              <a:rPr lang="pt-BR" sz="2400" dirty="0" smtClean="0"/>
              <a:t>: a TV era um luxo.</a:t>
            </a:r>
            <a:endParaRPr lang="pt-BR" sz="2400" dirty="0" smtClean="0"/>
          </a:p>
          <a:p>
            <a:pPr lvl="1">
              <a:lnSpc>
                <a:spcPct val="100000"/>
              </a:lnSpc>
            </a:pPr>
            <a:r>
              <a:rPr lang="pt-BR" dirty="0" smtClean="0">
                <a:sym typeface="+mn-ea"/>
              </a:rPr>
              <a:t>Expansão da TV com JK, de 1956 a 1961.</a:t>
            </a:r>
            <a:endParaRPr lang="pt-BR" sz="2400" dirty="0" smtClean="0"/>
          </a:p>
          <a:p>
            <a:pPr>
              <a:lnSpc>
                <a:spcPct val="100000"/>
              </a:lnSpc>
            </a:pPr>
            <a:r>
              <a:rPr lang="pt-BR" sz="2400" b="1" dirty="0" smtClean="0"/>
              <a:t>1964-1975 – Fase Populista</a:t>
            </a:r>
            <a:r>
              <a:rPr lang="pt-BR" sz="2400" dirty="0" smtClean="0"/>
              <a:t>: a TV era exemplo de modernidade, com parte da programação de baixo nível, popularesca. </a:t>
            </a:r>
            <a:endParaRPr lang="pt-BR" sz="2400" dirty="0" smtClean="0"/>
          </a:p>
          <a:p>
            <a:pPr lvl="1">
              <a:lnSpc>
                <a:spcPct val="100000"/>
              </a:lnSpc>
            </a:pPr>
            <a:r>
              <a:rPr lang="pt-BR" dirty="0" smtClean="0"/>
              <a:t>A chegada do </a:t>
            </a:r>
            <a:r>
              <a:rPr lang="pt-BR" dirty="0" err="1" smtClean="0"/>
              <a:t>Video</a:t>
            </a:r>
            <a:r>
              <a:rPr lang="pt-BR" dirty="0" smtClean="0"/>
              <a:t> Tape; o crescimento da TV Globo, a TV a cores em 1972, os recursos financeiros do grupo Time-Life e a sintonia com os militares. Criação do </a:t>
            </a:r>
            <a:r>
              <a:rPr lang="pt-BR" b="1" dirty="0" smtClean="0"/>
              <a:t>Jornal Nacional </a:t>
            </a:r>
            <a:r>
              <a:rPr lang="pt-BR" dirty="0" smtClean="0"/>
              <a:t>em 1969, unindo o Brasil ao vivo.</a:t>
            </a:r>
            <a:endParaRPr lang="pt-BR" dirty="0" smtClean="0"/>
          </a:p>
          <a:p>
            <a:pPr lvl="1">
              <a:lnSpc>
                <a:spcPct val="100000"/>
              </a:lnSpc>
            </a:pPr>
            <a:r>
              <a:rPr lang="pt-BR" b="1" dirty="0" smtClean="0"/>
              <a:t>Médici (1973): </a:t>
            </a:r>
            <a:r>
              <a:rPr lang="pt-BR" dirty="0" smtClean="0"/>
              <a:t>“Sinto-me feliz, todas as noites, quando ligo a televisão para assistir ao jornal. Enquanto as notícias dão conta de greves, agitações, atentados e conflitos em várias partes do mundo, o Brasil marcha em paz, rumo ao desenvolvimento”.</a:t>
            </a:r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82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POUCO DE HISTÓRIA DO TELEJORNALISMO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12341"/>
            <a:ext cx="10515600" cy="4764622"/>
          </a:xfrm>
        </p:spPr>
        <p:txBody>
          <a:bodyPr/>
          <a:lstStyle/>
          <a:p>
            <a:r>
              <a:rPr lang="pt-BR" sz="2400" b="1" dirty="0"/>
              <a:t>1975-1985 – Fase do Desenvolvimento Tecnológico</a:t>
            </a:r>
            <a:r>
              <a:rPr lang="pt-BR" sz="2400" dirty="0"/>
              <a:t>: padrão de qualidade na produção e amplitude de </a:t>
            </a:r>
            <a:r>
              <a:rPr lang="pt-BR" sz="2400" dirty="0" smtClean="0"/>
              <a:t>transmissão, via satélite.</a:t>
            </a:r>
            <a:endParaRPr lang="pt-BR" sz="2400" dirty="0"/>
          </a:p>
          <a:p>
            <a:r>
              <a:rPr lang="pt-BR" sz="2400" b="1" dirty="0"/>
              <a:t>1985-1990 – Fase de Expansão Internacional</a:t>
            </a:r>
            <a:r>
              <a:rPr lang="pt-BR" sz="2400" dirty="0"/>
              <a:t>: exportação de </a:t>
            </a:r>
            <a:r>
              <a:rPr lang="pt-BR" sz="2400" dirty="0" smtClean="0"/>
              <a:t>programas, sobretudo de telenovelas.</a:t>
            </a:r>
            <a:endParaRPr lang="pt-BR" sz="2400" dirty="0"/>
          </a:p>
          <a:p>
            <a:r>
              <a:rPr lang="pt-BR" sz="2400" b="1" dirty="0"/>
              <a:t>1990 – 2000 – Fase da Globalização e da TV por assinatura</a:t>
            </a:r>
            <a:r>
              <a:rPr lang="pt-BR" sz="2400" b="1" dirty="0" smtClean="0"/>
              <a:t>.</a:t>
            </a:r>
            <a:endParaRPr lang="pt-BR" sz="2400" b="1" dirty="0"/>
          </a:p>
          <a:p>
            <a:r>
              <a:rPr lang="pt-BR" sz="2400" b="1" dirty="0"/>
              <a:t>2000 – 2010 – Fase da Convergência e da TV Digital (2007)</a:t>
            </a:r>
            <a:r>
              <a:rPr lang="pt-BR" sz="2400" dirty="0"/>
              <a:t>: interatividade com internet e outras </a:t>
            </a:r>
            <a:r>
              <a:rPr lang="pt-BR" sz="2400" dirty="0" smtClean="0"/>
              <a:t>tecnologias.</a:t>
            </a:r>
            <a:endParaRPr lang="pt-BR" sz="2400" dirty="0"/>
          </a:p>
          <a:p>
            <a:r>
              <a:rPr lang="pt-BR" sz="2400" b="1" dirty="0"/>
              <a:t>2010 – </a:t>
            </a:r>
            <a:r>
              <a:rPr lang="pt-BR" sz="2400" b="1" dirty="0" smtClean="0"/>
              <a:t>2023 </a:t>
            </a:r>
            <a:r>
              <a:rPr lang="pt-BR" sz="2400" b="1" dirty="0"/>
              <a:t>– Fase da portabilidade </a:t>
            </a:r>
            <a:r>
              <a:rPr lang="pt-BR" sz="2400" dirty="0" smtClean="0"/>
              <a:t>(celulares e </a:t>
            </a:r>
            <a:r>
              <a:rPr lang="pt-BR" sz="2400" dirty="0" err="1" smtClean="0"/>
              <a:t>tablets</a:t>
            </a:r>
            <a:r>
              <a:rPr lang="pt-BR" sz="2400" dirty="0" smtClean="0"/>
              <a:t>) </a:t>
            </a:r>
            <a:r>
              <a:rPr lang="pt-BR" sz="2400" b="1" dirty="0" smtClean="0"/>
              <a:t>e </a:t>
            </a:r>
            <a:r>
              <a:rPr lang="pt-BR" sz="2400" b="1" dirty="0"/>
              <a:t>interatividade</a:t>
            </a:r>
            <a:r>
              <a:rPr lang="pt-BR" sz="2400" dirty="0"/>
              <a:t>: </a:t>
            </a:r>
            <a:r>
              <a:rPr lang="pt-BR" sz="2400" dirty="0" err="1"/>
              <a:t>Youtube</a:t>
            </a:r>
            <a:r>
              <a:rPr lang="pt-BR" sz="2400" dirty="0"/>
              <a:t> e outras </a:t>
            </a:r>
            <a:r>
              <a:rPr lang="pt-BR" sz="2400" dirty="0" smtClean="0"/>
              <a:t>plataformas.</a:t>
            </a:r>
            <a:endParaRPr lang="pt-BR" sz="2400" dirty="0"/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sobre a história do jornalismo na TV brasileira: REZENDE, Guilherme.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60 anos de telejornalismo no Brasil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. pp 57-81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7627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 PARA TELEJORNAL – METODOLOGIA </a:t>
            </a:r>
            <a:r>
              <a:rPr lang="pt-BR" sz="3600" b="1" dirty="0" smtClean="0"/>
              <a:t>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62000" y="1185333"/>
            <a:ext cx="10515600" cy="5070612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pt-BR" sz="3100" b="1" dirty="0" smtClean="0"/>
              <a:t>1. </a:t>
            </a:r>
            <a:r>
              <a:rPr lang="pt-BR" sz="2600" b="1" dirty="0" smtClean="0"/>
              <a:t>Definir o tema</a:t>
            </a:r>
            <a:r>
              <a:rPr lang="pt-BR" sz="2600" dirty="0" smtClean="0"/>
              <a:t> ou assunto.</a:t>
            </a:r>
            <a:endParaRPr lang="pt-BR" sz="2600" dirty="0" smtClean="0"/>
          </a:p>
          <a:p>
            <a:pPr marL="457200" lvl="1" indent="0">
              <a:buNone/>
            </a:pPr>
            <a:endParaRPr lang="pt-BR" sz="2600" dirty="0" smtClean="0"/>
          </a:p>
          <a:p>
            <a:pPr marL="457200" lvl="1" indent="0">
              <a:buNone/>
            </a:pPr>
            <a:r>
              <a:rPr lang="pt-BR" sz="2600" b="1" dirty="0" smtClean="0"/>
              <a:t>2</a:t>
            </a:r>
            <a:r>
              <a:rPr lang="pt-BR" sz="2600" dirty="0" smtClean="0"/>
              <a:t>. Qual o </a:t>
            </a:r>
            <a:r>
              <a:rPr lang="pt-BR" sz="2600" b="1" dirty="0" smtClean="0"/>
              <a:t>objetivo da matéria</a:t>
            </a:r>
            <a:r>
              <a:rPr lang="pt-BR" sz="2600" dirty="0" smtClean="0"/>
              <a:t>?</a:t>
            </a:r>
            <a:endParaRPr lang="pt-BR" sz="2600" dirty="0" smtClean="0"/>
          </a:p>
          <a:p>
            <a:pPr marL="457200" lvl="1" indent="0">
              <a:buNone/>
            </a:pPr>
            <a:endParaRPr lang="pt-BR" sz="2600" dirty="0" smtClean="0"/>
          </a:p>
          <a:p>
            <a:pPr marL="457200" lvl="1" indent="0">
              <a:buNone/>
            </a:pPr>
            <a:r>
              <a:rPr lang="pt-BR" sz="2600" b="1" dirty="0" smtClean="0"/>
              <a:t>3. PAUTA: Definir o enfoque.</a:t>
            </a:r>
            <a:r>
              <a:rPr lang="pt-BR" sz="2600" dirty="0" smtClean="0"/>
              <a:t> </a:t>
            </a:r>
            <a:endParaRPr lang="pt-BR" sz="2600" dirty="0" smtClean="0"/>
          </a:p>
          <a:p>
            <a:pPr lvl="2"/>
            <a:r>
              <a:rPr lang="pt-BR" sz="2600" dirty="0" smtClean="0"/>
              <a:t>o olhar ou abordagem;</a:t>
            </a:r>
            <a:endParaRPr lang="pt-BR" sz="2600" dirty="0" smtClean="0"/>
          </a:p>
          <a:p>
            <a:pPr lvl="2"/>
            <a:r>
              <a:rPr lang="pt-BR" sz="2600" dirty="0" smtClean="0"/>
              <a:t>o seu ponto de vista; </a:t>
            </a:r>
            <a:endParaRPr lang="pt-BR" sz="2600" dirty="0" smtClean="0"/>
          </a:p>
          <a:p>
            <a:pPr lvl="2"/>
            <a:r>
              <a:rPr lang="pt-BR" sz="2600" dirty="0" smtClean="0"/>
              <a:t>qual história quer contar; </a:t>
            </a:r>
            <a:endParaRPr lang="pt-BR" sz="2600" dirty="0" smtClean="0"/>
          </a:p>
          <a:p>
            <a:pPr lvl="2"/>
            <a:r>
              <a:rPr lang="pt-BR" sz="2600" dirty="0" smtClean="0"/>
              <a:t>por que interessa; </a:t>
            </a:r>
            <a:endParaRPr lang="pt-BR" sz="2600" dirty="0" smtClean="0"/>
          </a:p>
          <a:p>
            <a:pPr lvl="2"/>
            <a:r>
              <a:rPr lang="pt-BR" sz="2600" dirty="0" smtClean="0"/>
              <a:t>como mostrar o que deve ser valorizado;</a:t>
            </a:r>
            <a:endParaRPr lang="pt-BR" sz="2600" dirty="0" smtClean="0"/>
          </a:p>
          <a:p>
            <a:pPr lvl="2"/>
            <a:r>
              <a:rPr lang="pt-BR" sz="2600" dirty="0"/>
              <a:t>c</a:t>
            </a:r>
            <a:r>
              <a:rPr lang="pt-BR" sz="2600" dirty="0" smtClean="0"/>
              <a:t>omo mostrar com precisão, criatividade, despertando interesse, com efetividade na comunicação; </a:t>
            </a:r>
            <a:endParaRPr lang="pt-BR" sz="2600" dirty="0" smtClean="0"/>
          </a:p>
          <a:p>
            <a:pPr marL="457200" lvl="1" indent="0">
              <a:buNone/>
            </a:pPr>
            <a:endParaRPr lang="pt-BR" sz="26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719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ESPELHO DE TELEJORNAL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Bonner, William. Jornal Nacional, modo de fazer.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9" y="2366907"/>
            <a:ext cx="6190216" cy="38100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48" y="906839"/>
            <a:ext cx="4420103" cy="527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00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PAUTA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963295"/>
            <a:ext cx="10515600" cy="5393055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pt-BR" sz="2600" dirty="0"/>
          </a:p>
          <a:p>
            <a:pPr lvl="1"/>
            <a:r>
              <a:rPr lang="pt-BR" dirty="0" smtClean="0"/>
              <a:t>Deve incluir elementos como </a:t>
            </a:r>
            <a:r>
              <a:rPr lang="pt-BR" b="1" dirty="0" smtClean="0"/>
              <a:t>autorizações e logística.</a:t>
            </a:r>
            <a:endParaRPr lang="pt-BR" b="1" dirty="0" smtClean="0"/>
          </a:p>
          <a:p>
            <a:pPr lvl="1"/>
            <a:r>
              <a:rPr lang="pt-BR" dirty="0"/>
              <a:t>Pressupõe ainda informações, dados, </a:t>
            </a:r>
            <a:r>
              <a:rPr lang="pt-BR" dirty="0" smtClean="0"/>
              <a:t>e contatos </a:t>
            </a:r>
            <a:r>
              <a:rPr lang="pt-BR" dirty="0"/>
              <a:t>para o repórter.</a:t>
            </a:r>
            <a:endParaRPr lang="pt-BR" dirty="0"/>
          </a:p>
          <a:p>
            <a:pPr lvl="1"/>
            <a:r>
              <a:rPr lang="pt-BR" b="1" dirty="0" smtClean="0"/>
              <a:t>Releases e sites de notícias são as principais fontes</a:t>
            </a:r>
            <a:r>
              <a:rPr lang="pt-BR" dirty="0" smtClean="0"/>
              <a:t>: a busca e a descoberta de notícias pelos telejornais é cada vez menor (CANCIO aponta que apenas 10% das matérias são geradas pela redação).</a:t>
            </a:r>
            <a:endParaRPr lang="pt-BR" dirty="0" smtClean="0"/>
          </a:p>
          <a:p>
            <a:pPr lvl="1"/>
            <a:r>
              <a:rPr lang="pt-BR" b="1" dirty="0" smtClean="0"/>
              <a:t>Releases</a:t>
            </a:r>
            <a:r>
              <a:rPr lang="pt-BR" dirty="0" smtClean="0"/>
              <a:t> devem ser avaliados e </a:t>
            </a:r>
            <a:r>
              <a:rPr lang="pt-BR" b="1" dirty="0" smtClean="0"/>
              <a:t>checados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b="1" dirty="0"/>
              <a:t>Assessorias de imprensa não devem ser fontes únicas</a:t>
            </a:r>
            <a:r>
              <a:rPr lang="pt-BR" dirty="0"/>
              <a:t>, pois estão a serviço de instituições e empresas.</a:t>
            </a:r>
            <a:endParaRPr lang="pt-BR" dirty="0"/>
          </a:p>
          <a:p>
            <a:pPr lvl="1"/>
            <a:r>
              <a:rPr lang="pt-BR" dirty="0" smtClean="0"/>
              <a:t>Muitos </a:t>
            </a:r>
            <a:r>
              <a:rPr lang="pt-BR" b="1" dirty="0" smtClean="0"/>
              <a:t>repórteres apenas reportam</a:t>
            </a:r>
            <a:r>
              <a:rPr lang="pt-BR" dirty="0" smtClean="0"/>
              <a:t>, e não participam da elaboração completa da matéria, da pesquisa à edição.</a:t>
            </a:r>
            <a:endParaRPr lang="pt-BR" dirty="0" smtClean="0"/>
          </a:p>
          <a:p>
            <a:pPr lvl="1"/>
            <a:r>
              <a:rPr lang="pt-BR" b="1" dirty="0" smtClean="0"/>
              <a:t>Agenda setting </a:t>
            </a:r>
            <a:r>
              <a:rPr lang="pt-BR" dirty="0" smtClean="0"/>
              <a:t>: temas veiculados pela mídia passam a fazer parte do universo de interesse das pessoas</a:t>
            </a:r>
            <a:endParaRPr lang="pt-BR" dirty="0" smtClean="0"/>
          </a:p>
          <a:p>
            <a:pPr lvl="1"/>
            <a:r>
              <a:rPr lang="pt-BR" dirty="0" smtClean="0"/>
              <a:t>Relevância do </a:t>
            </a:r>
            <a:r>
              <a:rPr lang="pt-BR" b="1" dirty="0" smtClean="0"/>
              <a:t>arquivo</a:t>
            </a:r>
            <a:r>
              <a:rPr lang="pt-BR" dirty="0" smtClean="0"/>
              <a:t> pessoal do jornalista e da emissora.</a:t>
            </a:r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9588"/>
            <a:ext cx="10515600" cy="697117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 PARA TELEJORNAL – METODOLOGIA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41400"/>
            <a:ext cx="10515600" cy="543750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t-BR" b="1" dirty="0" smtClean="0"/>
              <a:t>4</a:t>
            </a:r>
            <a:r>
              <a:rPr lang="pt-BR" sz="2000" b="1" dirty="0" smtClean="0"/>
              <a:t>. </a:t>
            </a:r>
            <a:r>
              <a:rPr lang="pt-BR" dirty="0"/>
              <a:t>Importância do </a:t>
            </a:r>
            <a:r>
              <a:rPr lang="pt-BR" b="1" dirty="0"/>
              <a:t>conhecimento da audiência</a:t>
            </a:r>
            <a:r>
              <a:rPr lang="pt-BR" dirty="0"/>
              <a:t>, do que ela quer, como quer, onde verá e o que queremos transmitir</a:t>
            </a:r>
            <a:r>
              <a:rPr lang="pt-BR" dirty="0" smtClean="0"/>
              <a:t>.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- </a:t>
            </a:r>
            <a:r>
              <a:rPr lang="pt-BR" b="1" dirty="0" smtClean="0"/>
              <a:t>o</a:t>
            </a:r>
            <a:r>
              <a:rPr lang="pt-BR" dirty="0" smtClean="0"/>
              <a:t> </a:t>
            </a:r>
            <a:r>
              <a:rPr lang="pt-BR" b="1" dirty="0" smtClean="0"/>
              <a:t>público-alvo e a plataforma de transmissão.</a:t>
            </a:r>
            <a:endParaRPr lang="pt-BR" b="1" dirty="0"/>
          </a:p>
          <a:p>
            <a:pPr marL="457200" lvl="1" indent="0">
              <a:buNone/>
            </a:pPr>
            <a:endParaRPr lang="pt-BR" b="1" dirty="0" smtClean="0"/>
          </a:p>
          <a:p>
            <a:pPr marL="457200" lvl="1" indent="0">
              <a:buNone/>
            </a:pPr>
            <a:r>
              <a:rPr lang="pt-BR" b="1" dirty="0" smtClean="0"/>
              <a:t>5. Pesquisa: pauta, apuração, pré-produção</a:t>
            </a:r>
            <a:r>
              <a:rPr lang="pt-BR" dirty="0" smtClean="0"/>
              <a:t>. </a:t>
            </a:r>
            <a:endParaRPr lang="pt-BR" dirty="0" smtClean="0"/>
          </a:p>
          <a:p>
            <a:pPr lvl="2"/>
            <a:r>
              <a:rPr lang="pt-BR" sz="2400" dirty="0" smtClean="0"/>
              <a:t>Conhecimento de outros programas já feitos sobre o assunto, procurando na Web.</a:t>
            </a:r>
            <a:endParaRPr lang="pt-BR" sz="2400" dirty="0" smtClean="0"/>
          </a:p>
          <a:p>
            <a:pPr lvl="2"/>
            <a:r>
              <a:rPr lang="pt-BR" sz="2400" b="1" dirty="0" smtClean="0"/>
              <a:t>Importância das fontes</a:t>
            </a:r>
            <a:r>
              <a:rPr lang="pt-BR" sz="2400" dirty="0" smtClean="0"/>
              <a:t>; fugir do jornalismo “chapa branca”.</a:t>
            </a:r>
            <a:endParaRPr lang="pt-BR" sz="2400" dirty="0" smtClean="0"/>
          </a:p>
          <a:p>
            <a:pPr lvl="2"/>
            <a:r>
              <a:rPr lang="pt-BR" sz="2400" dirty="0" smtClean="0"/>
              <a:t>Usar a internet, mas com apuração. Web é um grande arquivo, mais do que fonte de informação inédita.</a:t>
            </a:r>
            <a:endParaRPr lang="pt-BR" sz="2400" dirty="0" smtClean="0"/>
          </a:p>
          <a:p>
            <a:pPr lvl="2"/>
            <a:r>
              <a:rPr lang="pt-BR" sz="2400" dirty="0" smtClean="0"/>
              <a:t>Checar as informações controversas em pelo menos duas fontes. </a:t>
            </a:r>
            <a:r>
              <a:rPr lang="pt-BR" sz="2400" b="1" dirty="0" smtClean="0"/>
              <a:t>APURAR.</a:t>
            </a:r>
            <a:endParaRPr lang="pt-BR" sz="2400" b="1" dirty="0" smtClean="0"/>
          </a:p>
          <a:p>
            <a:pPr lvl="2"/>
            <a:r>
              <a:rPr lang="pt-BR" sz="2400" dirty="0" smtClean="0"/>
              <a:t>Atenção com os riscos do último minuto: falta de apuração.</a:t>
            </a:r>
            <a:endParaRPr lang="pt-BR" sz="2400" dirty="0" smtClean="0"/>
          </a:p>
          <a:p>
            <a:pPr marL="914400" lvl="2" indent="0">
              <a:buNone/>
            </a:pPr>
            <a:endParaRPr lang="pt-BR" sz="2400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 JORNALÍSTICAS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 smtClean="0">
                <a:cs typeface="Arial" panose="020B0604020202020204" pitchFamily="34" charset="0"/>
              </a:rPr>
              <a:t>FONTES:</a:t>
            </a:r>
            <a:endParaRPr lang="pt-BR" sz="2400" b="1" dirty="0" smtClean="0">
              <a:cs typeface="Arial" panose="020B0604020202020204" pitchFamily="34" charset="0"/>
            </a:endParaRPr>
          </a:p>
          <a:p>
            <a:r>
              <a:rPr lang="pt-BR" sz="2400" b="1" dirty="0" smtClean="0">
                <a:cs typeface="Arial" panose="020B0604020202020204" pitchFamily="34" charset="0"/>
              </a:rPr>
              <a:t>Sujeitos </a:t>
            </a:r>
            <a:r>
              <a:rPr lang="pt-BR" sz="2400" b="1" dirty="0">
                <a:cs typeface="Arial" panose="020B0604020202020204" pitchFamily="34" charset="0"/>
              </a:rPr>
              <a:t>sociais organizados</a:t>
            </a:r>
            <a:r>
              <a:rPr lang="pt-BR" sz="2400" dirty="0">
                <a:cs typeface="Arial" panose="020B0604020202020204" pitchFamily="34" charset="0"/>
              </a:rPr>
              <a:t>, produtores de acontecimentos e/ou detentores de conhecimentos com </a:t>
            </a:r>
            <a:r>
              <a:rPr lang="pt-BR" sz="2400" dirty="0" smtClean="0">
                <a:cs typeface="Arial" panose="020B0604020202020204" pitchFamily="34" charset="0"/>
              </a:rPr>
              <a:t>irrecusáveis </a:t>
            </a:r>
            <a:r>
              <a:rPr lang="pt-BR" sz="2400" dirty="0">
                <a:cs typeface="Arial" panose="020B0604020202020204" pitchFamily="34" charset="0"/>
              </a:rPr>
              <a:t>atributos de </a:t>
            </a:r>
            <a:r>
              <a:rPr lang="pt-BR" sz="2400" dirty="0" err="1">
                <a:cs typeface="Arial" panose="020B0604020202020204" pitchFamily="34" charset="0"/>
              </a:rPr>
              <a:t>noticiabilidade</a:t>
            </a:r>
            <a:r>
              <a:rPr lang="pt-BR" sz="2400" dirty="0">
                <a:cs typeface="Arial" panose="020B0604020202020204" pitchFamily="34" charset="0"/>
              </a:rPr>
              <a:t>. </a:t>
            </a:r>
            <a:endParaRPr lang="pt-BR" sz="2400" dirty="0" smtClean="0">
              <a:cs typeface="Arial" panose="020B0604020202020204" pitchFamily="34" charset="0"/>
            </a:endParaRPr>
          </a:p>
          <a:p>
            <a:r>
              <a:rPr lang="pt-BR" sz="2400" b="1" dirty="0">
                <a:cs typeface="Arial" panose="020B0604020202020204" pitchFamily="34" charset="0"/>
              </a:rPr>
              <a:t>Sujeitos sociais </a:t>
            </a:r>
            <a:r>
              <a:rPr lang="pt-BR" sz="2400" b="1" dirty="0" smtClean="0">
                <a:cs typeface="Arial" panose="020B0604020202020204" pitchFamily="34" charset="0"/>
              </a:rPr>
              <a:t>competentes</a:t>
            </a:r>
            <a:r>
              <a:rPr lang="pt-BR" sz="2400" dirty="0" smtClean="0">
                <a:cs typeface="Arial" panose="020B0604020202020204" pitchFamily="34" charset="0"/>
              </a:rPr>
              <a:t> no </a:t>
            </a:r>
            <a:r>
              <a:rPr lang="pt-BR" sz="2400" dirty="0">
                <a:cs typeface="Arial" panose="020B0604020202020204" pitchFamily="34" charset="0"/>
              </a:rPr>
              <a:t>uso pragmático da </a:t>
            </a:r>
            <a:r>
              <a:rPr lang="pt-BR" sz="2400" dirty="0" smtClean="0">
                <a:cs typeface="Arial" panose="020B0604020202020204" pitchFamily="34" charset="0"/>
              </a:rPr>
              <a:t>linguagem.</a:t>
            </a:r>
            <a:endParaRPr lang="pt-BR" sz="2400" dirty="0" smtClean="0">
              <a:cs typeface="Arial" panose="020B0604020202020204" pitchFamily="34" charset="0"/>
            </a:endParaRPr>
          </a:p>
          <a:p>
            <a:r>
              <a:rPr lang="pt-BR" sz="2400" b="1" dirty="0">
                <a:cs typeface="Arial" panose="020B0604020202020204" pitchFamily="34" charset="0"/>
              </a:rPr>
              <a:t>Sujeitos sociais dotados de saber </a:t>
            </a:r>
            <a:r>
              <a:rPr lang="pt-BR" sz="2400" b="1" dirty="0" smtClean="0">
                <a:cs typeface="Arial" panose="020B0604020202020204" pitchFamily="34" charset="0"/>
              </a:rPr>
              <a:t>estratégico </a:t>
            </a:r>
            <a:r>
              <a:rPr lang="pt-BR" sz="2400" dirty="0">
                <a:cs typeface="Arial" panose="020B0604020202020204" pitchFamily="34" charset="0"/>
              </a:rPr>
              <a:t>para agir e interagir nos </a:t>
            </a:r>
            <a:r>
              <a:rPr lang="pt-BR" sz="2400" dirty="0" smtClean="0">
                <a:cs typeface="Arial" panose="020B0604020202020204" pitchFamily="34" charset="0"/>
              </a:rPr>
              <a:t>espaços </a:t>
            </a:r>
            <a:r>
              <a:rPr lang="pt-BR" sz="2400" dirty="0">
                <a:cs typeface="Arial" panose="020B0604020202020204" pitchFamily="34" charset="0"/>
              </a:rPr>
              <a:t>vivos da atualidade. </a:t>
            </a:r>
            <a:endParaRPr lang="pt-BR" sz="2400" dirty="0"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>
                <a:cs typeface="Arial" panose="020B0604020202020204" pitchFamily="34" charset="0"/>
              </a:rPr>
              <a:t>Com lugar próprio nos cenários </a:t>
            </a:r>
            <a:r>
              <a:rPr lang="pt-BR" dirty="0" smtClean="0">
                <a:cs typeface="Arial" panose="020B0604020202020204" pitchFamily="34" charset="0"/>
              </a:rPr>
              <a:t>dos conflitos </a:t>
            </a:r>
            <a:r>
              <a:rPr lang="pt-BR" dirty="0">
                <a:cs typeface="Arial" panose="020B0604020202020204" pitchFamily="34" charset="0"/>
              </a:rPr>
              <a:t>discursivos, </a:t>
            </a:r>
            <a:r>
              <a:rPr lang="pt-BR" dirty="0" smtClean="0">
                <a:cs typeface="Arial" panose="020B0604020202020204" pitchFamily="34" charset="0"/>
              </a:rPr>
              <a:t>onde continuamente se </a:t>
            </a:r>
            <a:r>
              <a:rPr lang="pt-BR" dirty="0">
                <a:cs typeface="Arial" panose="020B0604020202020204" pitchFamily="34" charset="0"/>
              </a:rPr>
              <a:t>reelaboram as relações sociais.</a:t>
            </a:r>
            <a:endParaRPr lang="pt-BR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B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8616951" y="1"/>
            <a:ext cx="2087563" cy="549275"/>
          </a:xfrm>
        </p:spPr>
        <p:txBody>
          <a:bodyPr/>
          <a:lstStyle/>
          <a:p>
            <a:pPr algn="r" eaLnBrk="1" hangingPunct="1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Tipologia Fontes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014617" y="494357"/>
            <a:ext cx="912633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TIPOLOGIA DE </a:t>
            </a:r>
            <a:r>
              <a:rPr lang="en-US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 – </a:t>
            </a:r>
            <a:r>
              <a:rPr lang="en-US" sz="32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Manoel</a:t>
            </a:r>
            <a:r>
              <a:rPr lang="en-US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Chaparro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2216151" y="1374776"/>
            <a:ext cx="5160963" cy="2857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</a:ln>
        </p:spPr>
        <p:txBody>
          <a:bodyPr/>
          <a:lstStyle/>
          <a:p>
            <a:endParaRPr lang="pt-BR" sz="2800"/>
          </a:p>
        </p:txBody>
      </p:sp>
      <p:grpSp>
        <p:nvGrpSpPr>
          <p:cNvPr id="2" name="Group 5"/>
          <p:cNvGrpSpPr/>
          <p:nvPr/>
        </p:nvGrpSpPr>
        <p:grpSpPr bwMode="auto">
          <a:xfrm>
            <a:off x="1149790" y="1527175"/>
            <a:ext cx="8991160" cy="4648200"/>
            <a:chOff x="1296" y="1152"/>
            <a:chExt cx="4080" cy="2784"/>
          </a:xfrm>
        </p:grpSpPr>
        <p:sp>
          <p:nvSpPr>
            <p:cNvPr id="72716" name="Line 6"/>
            <p:cNvSpPr>
              <a:spLocks noChangeShapeType="1"/>
            </p:cNvSpPr>
            <p:nvPr/>
          </p:nvSpPr>
          <p:spPr bwMode="auto">
            <a:xfrm>
              <a:off x="1296" y="1200"/>
              <a:ext cx="0" cy="27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</a:ln>
          </p:spPr>
          <p:txBody>
            <a:bodyPr/>
            <a:lstStyle/>
            <a:p>
              <a:endParaRPr lang="pt-BR" sz="2800"/>
            </a:p>
          </p:txBody>
        </p:sp>
        <p:sp>
          <p:nvSpPr>
            <p:cNvPr id="72717" name="Text Box 7"/>
            <p:cNvSpPr txBox="1">
              <a:spLocks noChangeArrowheads="1"/>
            </p:cNvSpPr>
            <p:nvPr/>
          </p:nvSpPr>
          <p:spPr bwMode="auto">
            <a:xfrm>
              <a:off x="1344" y="1152"/>
              <a:ext cx="4032" cy="3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latin typeface="Franklin Gothic Medium" panose="020B0603020102020204" pitchFamily="34" charset="0"/>
                </a:rPr>
                <a:t>- </a:t>
              </a:r>
              <a:r>
                <a:rPr lang="en-US" sz="2800" dirty="0" err="1">
                  <a:latin typeface="Franklin Gothic Medium" panose="020B0603020102020204" pitchFamily="34" charset="0"/>
                </a:rPr>
                <a:t>Fontes</a:t>
              </a:r>
              <a:r>
                <a:rPr lang="en-US" sz="2800" dirty="0">
                  <a:latin typeface="Franklin Gothic Medium" panose="020B0603020102020204" pitchFamily="34" charset="0"/>
                </a:rPr>
                <a:t> </a:t>
              </a:r>
              <a:r>
                <a:rPr lang="en-US" sz="2800" dirty="0" err="1">
                  <a:latin typeface="Franklin Gothic Medium" panose="020B0603020102020204" pitchFamily="34" charset="0"/>
                </a:rPr>
                <a:t>Organizadas</a:t>
              </a:r>
              <a:r>
                <a:rPr lang="en-US" sz="2800" dirty="0">
                  <a:latin typeface="Franklin Gothic Medium" panose="020B0603020102020204" pitchFamily="34" charset="0"/>
                </a:rPr>
                <a:t> </a:t>
              </a:r>
              <a:r>
                <a:rPr lang="en-US" sz="2800" i="1" dirty="0">
                  <a:solidFill>
                    <a:srgbClr val="FF3300"/>
                  </a:solidFill>
                  <a:latin typeface="Franklin Gothic Medium" panose="020B0603020102020204" pitchFamily="34" charset="0"/>
                </a:rPr>
                <a:t>(</a:t>
              </a:r>
              <a:r>
                <a:rPr lang="en-US" sz="2800" i="1" dirty="0" err="1">
                  <a:solidFill>
                    <a:srgbClr val="FF3300"/>
                  </a:solidFill>
                  <a:latin typeface="Franklin Gothic Medium" panose="020B0603020102020204" pitchFamily="34" charset="0"/>
                </a:rPr>
                <a:t>interessadas</a:t>
              </a:r>
              <a:r>
                <a:rPr lang="en-US" sz="2800" i="1" dirty="0">
                  <a:solidFill>
                    <a:srgbClr val="FF3300"/>
                  </a:solidFill>
                  <a:latin typeface="Franklin Gothic Medium" panose="020B0603020102020204" pitchFamily="34" charset="0"/>
                </a:rPr>
                <a:t>)</a:t>
              </a:r>
              <a:r>
                <a:rPr lang="en-US" sz="2800" dirty="0">
                  <a:latin typeface="Franklin Gothic Medium" panose="020B0603020102020204" pitchFamily="34" charset="0"/>
                </a:rPr>
                <a:t> </a:t>
              </a:r>
              <a:endParaRPr lang="pt-BR" sz="2800" dirty="0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1255568" y="2289175"/>
            <a:ext cx="903778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Franklin Gothic Medium" panose="020B0603020102020204" pitchFamily="34" charset="0"/>
              </a:rPr>
              <a:t>- </a:t>
            </a:r>
            <a:r>
              <a:rPr lang="en-US" sz="2800" dirty="0" err="1">
                <a:latin typeface="Franklin Gothic Medium" panose="020B0603020102020204" pitchFamily="34" charset="0"/>
              </a:rPr>
              <a:t>Fontes</a:t>
            </a:r>
            <a:r>
              <a:rPr lang="en-US" sz="2800" dirty="0"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latin typeface="Franklin Gothic Medium" panose="020B0603020102020204" pitchFamily="34" charset="0"/>
              </a:rPr>
              <a:t>Informais</a:t>
            </a:r>
            <a:r>
              <a:rPr lang="en-US" sz="2800" dirty="0">
                <a:latin typeface="Franklin Gothic Medium" panose="020B0603020102020204" pitchFamily="34" charset="0"/>
              </a:rPr>
              <a:t> 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(</a:t>
            </a:r>
            <a:r>
              <a:rPr lang="en-US" sz="2800" i="1" dirty="0" err="1">
                <a:solidFill>
                  <a:srgbClr val="FF3300"/>
                </a:solidFill>
                <a:latin typeface="Franklin Gothic Medium" panose="020B0603020102020204" pitchFamily="34" charset="0"/>
              </a:rPr>
              <a:t>humanizadoras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)</a:t>
            </a:r>
            <a:endParaRPr lang="pt-BR" sz="2800" i="1" dirty="0">
              <a:solidFill>
                <a:srgbClr val="FF33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1255568" y="2974975"/>
            <a:ext cx="849803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Franklin Gothic Medium" panose="020B0603020102020204" pitchFamily="34" charset="0"/>
              </a:rPr>
              <a:t>- </a:t>
            </a:r>
            <a:r>
              <a:rPr lang="en-US" sz="2800" dirty="0" err="1">
                <a:latin typeface="Franklin Gothic Medium" panose="020B0603020102020204" pitchFamily="34" charset="0"/>
              </a:rPr>
              <a:t>Fontes</a:t>
            </a:r>
            <a:r>
              <a:rPr lang="en-US" sz="2800" dirty="0">
                <a:latin typeface="Franklin Gothic Medium" panose="020B0603020102020204" pitchFamily="34" charset="0"/>
              </a:rPr>
              <a:t> de </a:t>
            </a:r>
            <a:r>
              <a:rPr lang="en-US" sz="2800" dirty="0" err="1">
                <a:latin typeface="Franklin Gothic Medium" panose="020B0603020102020204" pitchFamily="34" charset="0"/>
              </a:rPr>
              <a:t>Referência</a:t>
            </a:r>
            <a:r>
              <a:rPr lang="en-US" sz="2800" dirty="0">
                <a:latin typeface="Franklin Gothic Medium" panose="020B0603020102020204" pitchFamily="34" charset="0"/>
              </a:rPr>
              <a:t> 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(</a:t>
            </a:r>
            <a:r>
              <a:rPr lang="en-US" sz="2800" i="1" dirty="0" err="1">
                <a:solidFill>
                  <a:srgbClr val="FF3300"/>
                </a:solidFill>
                <a:latin typeface="Franklin Gothic Medium" panose="020B0603020102020204" pitchFamily="34" charset="0"/>
              </a:rPr>
              <a:t>sábias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)</a:t>
            </a:r>
            <a:endParaRPr lang="pt-BR" sz="2800" i="1" dirty="0">
              <a:solidFill>
                <a:srgbClr val="FF33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1255568" y="3660775"/>
            <a:ext cx="903778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Franklin Gothic Medium" panose="020B0603020102020204" pitchFamily="34" charset="0"/>
              </a:rPr>
              <a:t>- </a:t>
            </a:r>
            <a:r>
              <a:rPr lang="en-US" sz="2800" dirty="0" err="1">
                <a:latin typeface="Franklin Gothic Medium" panose="020B0603020102020204" pitchFamily="34" charset="0"/>
              </a:rPr>
              <a:t>Fontes</a:t>
            </a:r>
            <a:r>
              <a:rPr lang="en-US" sz="2800" dirty="0">
                <a:latin typeface="Franklin Gothic Medium" panose="020B0603020102020204" pitchFamily="34" charset="0"/>
              </a:rPr>
              <a:t> de </a:t>
            </a:r>
            <a:r>
              <a:rPr lang="en-US" sz="2800" dirty="0" err="1">
                <a:latin typeface="Franklin Gothic Medium" panose="020B0603020102020204" pitchFamily="34" charset="0"/>
              </a:rPr>
              <a:t>Aferição</a:t>
            </a:r>
            <a:r>
              <a:rPr lang="en-US" sz="2800" dirty="0">
                <a:latin typeface="Franklin Gothic Medium" panose="020B0603020102020204" pitchFamily="34" charset="0"/>
              </a:rPr>
              <a:t> 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(</a:t>
            </a:r>
            <a:r>
              <a:rPr lang="en-US" sz="2800" i="1" dirty="0" err="1">
                <a:solidFill>
                  <a:srgbClr val="FF3300"/>
                </a:solidFill>
                <a:latin typeface="Franklin Gothic Medium" panose="020B0603020102020204" pitchFamily="34" charset="0"/>
              </a:rPr>
              <a:t>independentes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)</a:t>
            </a:r>
            <a:endParaRPr lang="pt-BR" sz="2800" i="1" dirty="0">
              <a:solidFill>
                <a:srgbClr val="FF33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1255568" y="4346575"/>
            <a:ext cx="819958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Franklin Gothic Medium" panose="020B0603020102020204" pitchFamily="34" charset="0"/>
              </a:rPr>
              <a:t>- </a:t>
            </a:r>
            <a:r>
              <a:rPr lang="en-US" sz="2800" dirty="0" err="1">
                <a:latin typeface="Franklin Gothic Medium" panose="020B0603020102020204" pitchFamily="34" charset="0"/>
              </a:rPr>
              <a:t>Fontes</a:t>
            </a:r>
            <a:r>
              <a:rPr lang="en-US" sz="2800" dirty="0"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latin typeface="Franklin Gothic Medium" panose="020B0603020102020204" pitchFamily="34" charset="0"/>
              </a:rPr>
              <a:t>Aliadas</a:t>
            </a:r>
            <a:r>
              <a:rPr lang="en-US" sz="2800" dirty="0">
                <a:latin typeface="Franklin Gothic Medium" panose="020B0603020102020204" pitchFamily="34" charset="0"/>
              </a:rPr>
              <a:t> 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(</a:t>
            </a:r>
            <a:r>
              <a:rPr lang="en-US" sz="2800" i="1" dirty="0" err="1">
                <a:solidFill>
                  <a:srgbClr val="FF3300"/>
                </a:solidFill>
                <a:latin typeface="Franklin Gothic Medium" panose="020B0603020102020204" pitchFamily="34" charset="0"/>
              </a:rPr>
              <a:t>cúmplices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)</a:t>
            </a:r>
            <a:endParaRPr lang="pt-BR" sz="2800" i="1" dirty="0">
              <a:solidFill>
                <a:srgbClr val="FF33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255569" y="4986339"/>
            <a:ext cx="878695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Franklin Gothic Medium" panose="020B0603020102020204" pitchFamily="34" charset="0"/>
              </a:rPr>
              <a:t>- Fontes Documentais </a:t>
            </a:r>
            <a:r>
              <a:rPr lang="en-US" sz="2800" i="1">
                <a:solidFill>
                  <a:srgbClr val="FF3300"/>
                </a:solidFill>
                <a:latin typeface="Franklin Gothic Medium" panose="020B0603020102020204" pitchFamily="34" charset="0"/>
              </a:rPr>
              <a:t>(inéditas)</a:t>
            </a:r>
            <a:endParaRPr lang="pt-BR" sz="2800" i="1">
              <a:solidFill>
                <a:srgbClr val="FF33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1255568" y="5672139"/>
            <a:ext cx="903778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Franklin Gothic Medium" panose="020B0603020102020204" pitchFamily="34" charset="0"/>
              </a:rPr>
              <a:t>- </a:t>
            </a:r>
            <a:r>
              <a:rPr lang="en-US" sz="2800" dirty="0" err="1">
                <a:latin typeface="Franklin Gothic Medium" panose="020B0603020102020204" pitchFamily="34" charset="0"/>
              </a:rPr>
              <a:t>Fontes</a:t>
            </a:r>
            <a:r>
              <a:rPr lang="en-US" sz="2800" dirty="0"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latin typeface="Franklin Gothic Medium" panose="020B0603020102020204" pitchFamily="34" charset="0"/>
              </a:rPr>
              <a:t>bibliográficas</a:t>
            </a:r>
            <a:r>
              <a:rPr lang="en-US" sz="2800" dirty="0">
                <a:latin typeface="Franklin Gothic Medium" panose="020B0603020102020204" pitchFamily="34" charset="0"/>
              </a:rPr>
              <a:t> 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(</a:t>
            </a:r>
            <a:r>
              <a:rPr lang="en-US" sz="2800" i="1" dirty="0" err="1">
                <a:solidFill>
                  <a:srgbClr val="FF3300"/>
                </a:solidFill>
                <a:latin typeface="Franklin Gothic Medium" panose="020B0603020102020204" pitchFamily="34" charset="0"/>
              </a:rPr>
              <a:t>reconhecidas</a:t>
            </a:r>
            <a:r>
              <a:rPr lang="en-US" sz="2800" i="1" dirty="0">
                <a:solidFill>
                  <a:srgbClr val="FF3300"/>
                </a:solidFill>
                <a:latin typeface="Franklin Gothic Medium" panose="020B0603020102020204" pitchFamily="34" charset="0"/>
              </a:rPr>
              <a:t>)</a:t>
            </a:r>
            <a:endParaRPr lang="pt-BR" sz="2800" i="1" dirty="0">
              <a:solidFill>
                <a:srgbClr val="FF3300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 autoUpdateAnimBg="0"/>
      <p:bldP spid="51209" grpId="0" autoUpdateAnimBg="0"/>
      <p:bldP spid="51210" grpId="0" autoUpdateAnimBg="0"/>
      <p:bldP spid="51211" grpId="0" autoUpdateAnimBg="0"/>
      <p:bldP spid="51212" grpId="0" autoUpdateAnimBg="0"/>
      <p:bldP spid="5121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 PARA TELEJORNAL – METODOLOGIA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pt-BR" b="1" dirty="0" smtClean="0"/>
              <a:t>6. </a:t>
            </a:r>
            <a:r>
              <a:rPr lang="pt-BR" b="1" dirty="0" smtClean="0">
                <a:cs typeface="Arial" panose="020B0604020202020204" pitchFamily="34" charset="0"/>
              </a:rPr>
              <a:t>Evitar </a:t>
            </a:r>
            <a:r>
              <a:rPr lang="pt-BR" b="1" dirty="0">
                <a:cs typeface="Arial" panose="020B0604020202020204" pitchFamily="34" charset="0"/>
              </a:rPr>
              <a:t>o simples relato ou mosaico de informações</a:t>
            </a:r>
            <a:r>
              <a:rPr lang="pt-BR" dirty="0">
                <a:cs typeface="Arial" panose="020B0604020202020204" pitchFamily="34" charset="0"/>
              </a:rPr>
              <a:t> e buscar um propósito 	para a matéria, antes de gravar. </a:t>
            </a:r>
            <a:endParaRPr lang="pt-BR" dirty="0" smtClean="0">
              <a:cs typeface="Arial" panose="020B0604020202020204" pitchFamily="34" charset="0"/>
            </a:endParaRPr>
          </a:p>
          <a:p>
            <a:pPr lvl="2"/>
            <a:r>
              <a:rPr lang="pt-BR" sz="2400" b="1" dirty="0" smtClean="0">
                <a:cs typeface="Arial" panose="020B0604020202020204" pitchFamily="34" charset="0"/>
              </a:rPr>
              <a:t>Precisão e apuração x ouvir os dois lados</a:t>
            </a:r>
            <a:endParaRPr lang="pt-BR" sz="2400" b="1" dirty="0" smtClean="0">
              <a:cs typeface="Arial" panose="020B0604020202020204" pitchFamily="34" charset="0"/>
            </a:endParaRPr>
          </a:p>
          <a:p>
            <a:pPr lvl="2"/>
            <a:r>
              <a:rPr lang="pt-BR" sz="2400" dirty="0" smtClean="0">
                <a:cs typeface="Arial" panose="020B0604020202020204" pitchFamily="34" charset="0"/>
              </a:rPr>
              <a:t>Numa reportagem há sempre uma ou mais </a:t>
            </a:r>
            <a:r>
              <a:rPr lang="pt-BR" sz="2400" b="1" dirty="0" smtClean="0">
                <a:cs typeface="Arial" panose="020B0604020202020204" pitchFamily="34" charset="0"/>
              </a:rPr>
              <a:t>vozes que falam</a:t>
            </a:r>
            <a:r>
              <a:rPr lang="pt-BR" sz="2400" dirty="0" smtClean="0">
                <a:cs typeface="Arial" panose="020B0604020202020204" pitchFamily="34" charset="0"/>
              </a:rPr>
              <a:t>, sejam os entrevistados ou o jornalista.</a:t>
            </a:r>
            <a:endParaRPr lang="pt-BR" sz="2400" dirty="0" smtClean="0">
              <a:cs typeface="Arial" panose="020B0604020202020204" pitchFamily="34" charset="0"/>
            </a:endParaRPr>
          </a:p>
          <a:p>
            <a:pPr lvl="2"/>
            <a:r>
              <a:rPr lang="pt-BR" sz="2400" dirty="0" smtClean="0">
                <a:cs typeface="Arial" panose="020B0604020202020204" pitchFamily="34" charset="0"/>
              </a:rPr>
              <a:t>Atentar para o </a:t>
            </a:r>
            <a:r>
              <a:rPr lang="pt-BR" sz="2400" b="1" dirty="0" smtClean="0">
                <a:cs typeface="Arial" panose="020B0604020202020204" pitchFamily="34" charset="0"/>
              </a:rPr>
              <a:t>conflito</a:t>
            </a:r>
            <a:r>
              <a:rPr lang="pt-BR" sz="2400" dirty="0" smtClean="0">
                <a:cs typeface="Arial" panose="020B0604020202020204" pitchFamily="34" charset="0"/>
              </a:rPr>
              <a:t> entre os depoimentos, que é sempre interessante.</a:t>
            </a:r>
            <a:endParaRPr lang="pt-BR" sz="2400" dirty="0" smtClean="0">
              <a:cs typeface="Arial" panose="020B0604020202020204" pitchFamily="34" charset="0"/>
            </a:endParaRPr>
          </a:p>
          <a:p>
            <a:pPr lvl="2"/>
            <a:r>
              <a:rPr lang="pt-BR" sz="2400" dirty="0" smtClean="0">
                <a:cs typeface="Arial" panose="020B0604020202020204" pitchFamily="34" charset="0"/>
              </a:rPr>
              <a:t>Ter consciência de que entrevistados muitas vezes defendem interesses e pontos de vista, e têm </a:t>
            </a:r>
            <a:r>
              <a:rPr lang="pt-BR" sz="2400" b="1" dirty="0" smtClean="0">
                <a:cs typeface="Arial" panose="020B0604020202020204" pitchFamily="34" charset="0"/>
              </a:rPr>
              <a:t>mais opiniões do que informações.</a:t>
            </a:r>
            <a:endParaRPr lang="pt-BR" sz="2400" b="1" dirty="0" smtClean="0">
              <a:cs typeface="Arial" panose="020B0604020202020204" pitchFamily="34" charset="0"/>
            </a:endParaRPr>
          </a:p>
          <a:p>
            <a:pPr lvl="2"/>
            <a:r>
              <a:rPr lang="pt-BR" sz="2400" b="1" dirty="0" smtClean="0">
                <a:sym typeface="+mn-ea"/>
              </a:rPr>
              <a:t>O jornalismo declaratório,</a:t>
            </a:r>
            <a:r>
              <a:rPr lang="pt-BR" sz="2400" dirty="0" smtClean="0">
                <a:sym typeface="+mn-ea"/>
              </a:rPr>
              <a:t> </a:t>
            </a:r>
            <a:r>
              <a:rPr lang="pt-BR" sz="2400" b="1" dirty="0" smtClean="0">
                <a:sym typeface="+mn-ea"/>
              </a:rPr>
              <a:t>a inexistência da articulação som/imagem.</a:t>
            </a:r>
            <a:endParaRPr lang="pt-BR" sz="2400" b="1" dirty="0"/>
          </a:p>
          <a:p>
            <a:pPr lvl="2"/>
            <a:endParaRPr lang="pt-BR" sz="2400" b="1" dirty="0">
              <a:cs typeface="Arial" panose="020B060402020202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2551"/>
            <a:ext cx="10515600" cy="58847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 PARA TELEJORNAL – METODOLOGIA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68309"/>
            <a:ext cx="10515600" cy="510865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2000" b="1" dirty="0" smtClean="0"/>
              <a:t>7</a:t>
            </a:r>
            <a:r>
              <a:rPr lang="pt-BR" dirty="0" smtClean="0"/>
              <a:t>. </a:t>
            </a:r>
            <a:r>
              <a:rPr lang="pt-BR" b="1" dirty="0" err="1" smtClean="0"/>
              <a:t>Pré</a:t>
            </a:r>
            <a:r>
              <a:rPr lang="pt-BR" b="1" dirty="0" smtClean="0"/>
              <a:t>-roteiro, pré-produção e produção</a:t>
            </a:r>
            <a:r>
              <a:rPr lang="pt-BR" dirty="0" smtClean="0"/>
              <a:t>: </a:t>
            </a:r>
            <a:endParaRPr lang="pt-BR" dirty="0" smtClean="0"/>
          </a:p>
          <a:p>
            <a:pPr lvl="2"/>
            <a:r>
              <a:rPr lang="pt-BR" sz="2400" dirty="0" smtClean="0"/>
              <a:t>Definir as necessidades, locações, equipamentos (testados), logística. </a:t>
            </a:r>
            <a:endParaRPr lang="pt-BR" sz="2400" dirty="0" smtClean="0"/>
          </a:p>
          <a:p>
            <a:pPr lvl="2"/>
            <a:r>
              <a:rPr lang="pt-BR" sz="2400" dirty="0"/>
              <a:t>P</a:t>
            </a:r>
            <a:r>
              <a:rPr lang="pt-BR" sz="2400" dirty="0" smtClean="0"/>
              <a:t>lanejar o que irá mostrar. </a:t>
            </a:r>
            <a:endParaRPr lang="pt-BR" sz="2400" dirty="0" smtClean="0"/>
          </a:p>
          <a:p>
            <a:pPr lvl="2"/>
            <a:r>
              <a:rPr lang="pt-BR" sz="2400" b="1" dirty="0" smtClean="0"/>
              <a:t>Fazer um </a:t>
            </a:r>
            <a:r>
              <a:rPr lang="pt-BR" sz="2400" b="1" i="1" dirty="0" smtClean="0"/>
              <a:t>brainstorming</a:t>
            </a:r>
            <a:r>
              <a:rPr lang="pt-BR" sz="2400" b="1" dirty="0" smtClean="0"/>
              <a:t> das sequências e aspectos a serem abordados: Ideias e palavras-chaves; </a:t>
            </a:r>
            <a:r>
              <a:rPr lang="pt-BR" sz="2400" dirty="0" smtClean="0"/>
              <a:t>uma imagem, uma frase</a:t>
            </a:r>
            <a:r>
              <a:rPr lang="pt-BR" sz="2400" b="1" dirty="0" smtClean="0"/>
              <a:t>,</a:t>
            </a:r>
            <a:r>
              <a:rPr lang="pt-BR" sz="2400" dirty="0" smtClean="0"/>
              <a:t> depoimentos, sons; enfim, qualquer coisa que possa ser organizada em </a:t>
            </a:r>
            <a:r>
              <a:rPr lang="pt-BR" sz="2400" b="1" dirty="0" smtClean="0"/>
              <a:t>um </a:t>
            </a:r>
            <a:r>
              <a:rPr lang="pt-BR" sz="2400" b="1" dirty="0" err="1" smtClean="0"/>
              <a:t>pré</a:t>
            </a:r>
            <a:r>
              <a:rPr lang="pt-BR" sz="2400" b="1" dirty="0" smtClean="0"/>
              <a:t>-roteiro.</a:t>
            </a:r>
            <a:endParaRPr lang="pt-BR" sz="2400" b="1" dirty="0" smtClean="0"/>
          </a:p>
          <a:p>
            <a:pPr lvl="1"/>
            <a:endParaRPr lang="pt-BR" dirty="0" smtClean="0"/>
          </a:p>
          <a:p>
            <a:pPr marL="457200" lvl="1" indent="0">
              <a:buNone/>
            </a:pPr>
            <a:r>
              <a:rPr lang="pt-BR" b="1" dirty="0" smtClean="0"/>
              <a:t>8. Gravação: </a:t>
            </a:r>
            <a:r>
              <a:rPr lang="pt-BR" dirty="0" smtClean="0"/>
              <a:t>escolher o local também pelo visual, luz, e condições sonoras.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r>
              <a:rPr lang="pt-BR" b="1" dirty="0" smtClean="0"/>
              <a:t>9. Direção</a:t>
            </a:r>
            <a:r>
              <a:rPr lang="pt-BR" b="1" dirty="0"/>
              <a:t>: o que e quanto gravar</a:t>
            </a:r>
            <a:r>
              <a:rPr lang="pt-BR" dirty="0"/>
              <a:t>; imagens e frases significativas que serão o eixo da edição. Como atrair e segurar o interesse do espectador.</a:t>
            </a:r>
            <a:endParaRPr lang="pt-BR" dirty="0"/>
          </a:p>
          <a:p>
            <a:pPr lvl="2"/>
            <a:r>
              <a:rPr lang="pt-BR" sz="2400" b="1" dirty="0" smtClean="0"/>
              <a:t>Importância do posicionamento </a:t>
            </a:r>
            <a:r>
              <a:rPr lang="pt-BR" sz="2400" b="1" dirty="0"/>
              <a:t>de microfones e </a:t>
            </a:r>
            <a:r>
              <a:rPr lang="pt-BR" sz="2400" b="1" dirty="0" smtClean="0"/>
              <a:t>câmera.</a:t>
            </a:r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16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 PARA TELEJORNAL – METODOLOGIA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37732"/>
            <a:ext cx="10515600" cy="503766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b="1" dirty="0" smtClean="0"/>
              <a:t>10. Cinco </a:t>
            </a:r>
            <a:r>
              <a:rPr lang="pt-BR" b="1" dirty="0" err="1" smtClean="0"/>
              <a:t>C’s</a:t>
            </a:r>
            <a:r>
              <a:rPr lang="pt-BR" dirty="0" smtClean="0"/>
              <a:t>:</a:t>
            </a:r>
            <a:endParaRPr lang="pt-BR" sz="1800" dirty="0" smtClean="0"/>
          </a:p>
          <a:p>
            <a:pPr lvl="3"/>
            <a:r>
              <a:rPr lang="pt-BR" sz="2400" dirty="0" err="1" smtClean="0"/>
              <a:t>Camera</a:t>
            </a:r>
            <a:r>
              <a:rPr lang="pt-BR" sz="2400" dirty="0" smtClean="0"/>
              <a:t> </a:t>
            </a:r>
            <a:r>
              <a:rPr lang="pt-BR" sz="2400" dirty="0" err="1" smtClean="0"/>
              <a:t>angles</a:t>
            </a:r>
            <a:r>
              <a:rPr lang="pt-BR" sz="2400" dirty="0" smtClean="0"/>
              <a:t>/enquadramento</a:t>
            </a:r>
            <a:endParaRPr lang="pt-BR" sz="2400" dirty="0" smtClean="0"/>
          </a:p>
          <a:p>
            <a:pPr lvl="3"/>
            <a:r>
              <a:rPr lang="pt-BR" sz="2400" dirty="0" smtClean="0"/>
              <a:t>Continuidade – criar ilusão de continuidade</a:t>
            </a:r>
            <a:endParaRPr lang="pt-BR" sz="2400" dirty="0" smtClean="0"/>
          </a:p>
          <a:p>
            <a:pPr lvl="3"/>
            <a:r>
              <a:rPr lang="pt-BR" sz="2400" dirty="0" err="1" smtClean="0"/>
              <a:t>Cutting</a:t>
            </a:r>
            <a:r>
              <a:rPr lang="pt-BR" sz="2400" dirty="0" smtClean="0"/>
              <a:t> – fragmentação de tempo e espaço</a:t>
            </a:r>
            <a:endParaRPr lang="pt-BR" sz="2400" dirty="0" smtClean="0"/>
          </a:p>
          <a:p>
            <a:pPr lvl="3"/>
            <a:r>
              <a:rPr lang="pt-BR" sz="2400" dirty="0" smtClean="0"/>
              <a:t>Close-ups/detalhes – possuem grande carga de informação</a:t>
            </a:r>
            <a:endParaRPr lang="pt-BR" sz="2400" dirty="0" smtClean="0"/>
          </a:p>
          <a:p>
            <a:pPr lvl="3"/>
            <a:r>
              <a:rPr lang="pt-BR" sz="2400" dirty="0" err="1" smtClean="0"/>
              <a:t>Composition</a:t>
            </a:r>
            <a:r>
              <a:rPr lang="pt-BR" sz="2400" dirty="0" smtClean="0"/>
              <a:t>, fundos e cenários</a:t>
            </a:r>
            <a:endParaRPr lang="pt-BR" sz="2400" dirty="0" smtClean="0"/>
          </a:p>
          <a:p>
            <a:pPr marL="457200" lvl="1" indent="0">
              <a:buNone/>
            </a:pPr>
            <a:r>
              <a:rPr lang="pt-BR" b="1" dirty="0" smtClean="0"/>
              <a:t>11. Posicionamento de microfones</a:t>
            </a:r>
            <a:endParaRPr lang="pt-BR" sz="1800" dirty="0" smtClean="0"/>
          </a:p>
          <a:p>
            <a:pPr marL="0" indent="0">
              <a:buNone/>
            </a:pPr>
            <a:r>
              <a:rPr lang="pt-BR" b="1" dirty="0"/>
              <a:t>	</a:t>
            </a:r>
            <a:r>
              <a:rPr lang="pt-BR" sz="2400" dirty="0" smtClean="0">
                <a:solidFill>
                  <a:srgbClr val="FF0000"/>
                </a:solidFill>
              </a:rPr>
              <a:t>ver vídeos de fabricantes no e-disciplinas</a:t>
            </a:r>
            <a:endParaRPr lang="pt-BR" sz="24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pt-BR" b="1" dirty="0" smtClean="0"/>
              <a:t>12. Luz:</a:t>
            </a:r>
            <a:r>
              <a:rPr lang="pt-BR" dirty="0" smtClean="0"/>
              <a:t> levar o sujeito para área com luz natural; aproveitar a iluminação da sala; ou usar </a:t>
            </a:r>
            <a:r>
              <a:rPr lang="pt-BR" dirty="0" err="1" smtClean="0"/>
              <a:t>sungun</a:t>
            </a:r>
            <a:r>
              <a:rPr lang="pt-BR" dirty="0" smtClean="0"/>
              <a:t>/luz artificial.</a:t>
            </a:r>
            <a:endParaRPr lang="pt-BR" sz="1800" dirty="0" smtClean="0"/>
          </a:p>
          <a:p>
            <a:pPr marL="457200" lvl="1" indent="0">
              <a:buNone/>
            </a:pPr>
            <a:r>
              <a:rPr lang="pt-BR" b="1" dirty="0" smtClean="0"/>
              <a:t>13. Estruturação da matéria, roteirização:</a:t>
            </a:r>
            <a:r>
              <a:rPr lang="pt-BR" dirty="0" smtClean="0"/>
              <a:t> começo, meio e fim, atendendo aos objetivos iniciais.</a:t>
            </a:r>
            <a:endParaRPr lang="pt-BR" sz="1800" dirty="0" smtClean="0"/>
          </a:p>
          <a:p>
            <a:endParaRPr lang="pt-BR" sz="20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1321806" y="4354717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751572" y="41352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MATÉRIA PARA TELEJORNAL – METODOLOGIA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35100"/>
            <a:ext cx="10515600" cy="4742180"/>
          </a:xfrm>
        </p:spPr>
        <p:txBody>
          <a:bodyPr>
            <a:normAutofit lnSpcReduction="20000"/>
          </a:bodyPr>
          <a:lstStyle/>
          <a:p>
            <a:pPr marL="457200" lvl="1" indent="0">
              <a:buNone/>
            </a:pPr>
            <a:r>
              <a:rPr lang="pt-BR" b="1" dirty="0" smtClean="0"/>
              <a:t>14. Gravações complementares</a:t>
            </a:r>
            <a:endParaRPr lang="pt-BR" b="1" dirty="0" smtClean="0"/>
          </a:p>
          <a:p>
            <a:pPr lvl="2"/>
            <a:r>
              <a:rPr lang="pt-BR" sz="2400" b="1" dirty="0" err="1" smtClean="0"/>
              <a:t>Offs</a:t>
            </a:r>
            <a:r>
              <a:rPr lang="pt-BR" sz="2400" b="1" dirty="0" smtClean="0"/>
              <a:t>, </a:t>
            </a:r>
            <a:endParaRPr lang="pt-BR" sz="2400" b="1" dirty="0" smtClean="0"/>
          </a:p>
          <a:p>
            <a:pPr lvl="2"/>
            <a:r>
              <a:rPr lang="pt-BR" sz="2400" b="1" dirty="0" smtClean="0"/>
              <a:t>uso de arquivo</a:t>
            </a:r>
            <a:endParaRPr lang="pt-BR" sz="2400" b="1" dirty="0" smtClean="0"/>
          </a:p>
          <a:p>
            <a:pPr marL="914400" lvl="2" indent="0">
              <a:buNone/>
            </a:pPr>
            <a:endParaRPr lang="pt-BR" sz="2400" dirty="0" smtClean="0"/>
          </a:p>
          <a:p>
            <a:pPr marL="457200" lvl="1" indent="0">
              <a:buNone/>
            </a:pPr>
            <a:r>
              <a:rPr lang="pt-BR" b="1" dirty="0" smtClean="0"/>
              <a:t>15</a:t>
            </a:r>
            <a:r>
              <a:rPr lang="pt-BR" dirty="0" smtClean="0"/>
              <a:t>. </a:t>
            </a:r>
            <a:r>
              <a:rPr lang="pt-BR" b="1" dirty="0" smtClean="0"/>
              <a:t>Edição</a:t>
            </a:r>
            <a:r>
              <a:rPr lang="pt-BR" dirty="0" smtClean="0"/>
              <a:t> (incluindo o primeiro corte ou </a:t>
            </a:r>
            <a:r>
              <a:rPr lang="pt-BR" b="1" dirty="0" smtClean="0"/>
              <a:t>copião</a:t>
            </a:r>
            <a:r>
              <a:rPr lang="pt-BR" dirty="0" smtClean="0"/>
              <a:t>) 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r>
              <a:rPr lang="pt-BR" b="1" dirty="0" smtClean="0"/>
              <a:t>16</a:t>
            </a:r>
            <a:r>
              <a:rPr lang="pt-BR" dirty="0" smtClean="0"/>
              <a:t>. Inserção de </a:t>
            </a:r>
            <a:r>
              <a:rPr lang="pt-BR" b="1" dirty="0" err="1" smtClean="0"/>
              <a:t>lettering</a:t>
            </a:r>
            <a:r>
              <a:rPr lang="pt-BR" b="1" dirty="0" smtClean="0"/>
              <a:t> e artes.</a:t>
            </a:r>
            <a:endParaRPr lang="pt-BR" b="1" dirty="0" smtClean="0"/>
          </a:p>
          <a:p>
            <a:pPr marL="457200" lvl="1" indent="0">
              <a:buNone/>
            </a:pPr>
            <a:endParaRPr lang="pt-BR" dirty="0" smtClean="0"/>
          </a:p>
          <a:p>
            <a:pPr marL="457200" lvl="1" indent="0">
              <a:buNone/>
            </a:pPr>
            <a:r>
              <a:rPr lang="pt-BR" b="1" dirty="0" smtClean="0"/>
              <a:t>17. Pós-produção</a:t>
            </a:r>
            <a:r>
              <a:rPr lang="pt-BR" dirty="0" smtClean="0"/>
              <a:t>: edição final, com correções de cor, de áudio, sonorização, 	efeitos e acabamento</a:t>
            </a:r>
            <a:endParaRPr lang="pt-BR" dirty="0" smtClean="0"/>
          </a:p>
          <a:p>
            <a:pPr marL="457200" lvl="1" indent="0">
              <a:buNone/>
            </a:pPr>
            <a:endParaRPr lang="pt-BR" dirty="0" smtClean="0">
              <a:sym typeface="+mn-ea"/>
            </a:endParaRPr>
          </a:p>
          <a:p>
            <a:pPr lvl="1">
              <a:buFont typeface="Wingdings" panose="05000000000000000000" charset="0"/>
              <a:buChar char="ü"/>
            </a:pPr>
            <a:r>
              <a:rPr lang="pt-BR" b="1" dirty="0" smtClean="0">
                <a:sym typeface="+mn-ea"/>
              </a:rPr>
              <a:t>Jornalista multifuncional</a:t>
            </a:r>
            <a:r>
              <a:rPr lang="pt-BR" dirty="0" smtClean="0">
                <a:sym typeface="+mn-ea"/>
              </a:rPr>
              <a:t>: o repórter e o redator também editam a matéria – primeiro corte.</a:t>
            </a:r>
            <a:endParaRPr lang="pt-BR" dirty="0" smtClean="0"/>
          </a:p>
          <a:p>
            <a:pPr lvl="1">
              <a:buFont typeface="Wingdings" panose="05000000000000000000" charset="0"/>
              <a:buChar char="ü"/>
            </a:pPr>
            <a:r>
              <a:rPr lang="pt-BR" dirty="0" smtClean="0">
                <a:sym typeface="+mn-ea"/>
              </a:rPr>
              <a:t>O </a:t>
            </a:r>
            <a:r>
              <a:rPr lang="pt-BR" b="1" dirty="0" smtClean="0">
                <a:sym typeface="+mn-ea"/>
              </a:rPr>
              <a:t>acabamento</a:t>
            </a:r>
            <a:r>
              <a:rPr lang="pt-BR" dirty="0" smtClean="0">
                <a:sym typeface="+mn-ea"/>
              </a:rPr>
              <a:t> é feito por um editor de som e imagem, antigo editor de VT.</a:t>
            </a:r>
            <a:endParaRPr lang="pt-BR" dirty="0" smtClean="0"/>
          </a:p>
          <a:p>
            <a:pPr lvl="1">
              <a:buFont typeface="Wingdings" panose="05000000000000000000" charset="0"/>
              <a:buChar char="ü"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775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DE JORNALISMO</a:t>
            </a:r>
            <a:br>
              <a:rPr lang="pt-B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13164"/>
            <a:ext cx="10515600" cy="5269117"/>
          </a:xfrm>
        </p:spPr>
        <p:txBody>
          <a:bodyPr>
            <a:normAutofit fontScale="92500" lnSpcReduction="20000"/>
          </a:bodyPr>
          <a:lstStyle/>
          <a:p>
            <a:r>
              <a:rPr lang="pt-BR" sz="2600" b="1" dirty="0" smtClean="0"/>
              <a:t>Diretor de Jornalismo </a:t>
            </a:r>
            <a:r>
              <a:rPr lang="pt-BR" sz="2600" dirty="0" smtClean="0"/>
              <a:t>- define </a:t>
            </a:r>
            <a:r>
              <a:rPr lang="pt-BR" sz="2600" dirty="0"/>
              <a:t>a linha </a:t>
            </a:r>
            <a:r>
              <a:rPr lang="pt-BR" sz="2600" dirty="0" smtClean="0"/>
              <a:t>editorial. </a:t>
            </a:r>
            <a:endParaRPr lang="pt-BR" sz="2600" dirty="0" smtClean="0"/>
          </a:p>
          <a:p>
            <a:r>
              <a:rPr lang="pt-BR" sz="2600" b="1" dirty="0" smtClean="0"/>
              <a:t>Chefe de Redação </a:t>
            </a:r>
            <a:r>
              <a:rPr lang="pt-BR" sz="2600" dirty="0" smtClean="0"/>
              <a:t>- responsável pelo funcionamento da redação.</a:t>
            </a:r>
            <a:endParaRPr lang="pt-BR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b="1" dirty="0" smtClean="0"/>
              <a:t>Chefia de Reportagem </a:t>
            </a:r>
            <a:r>
              <a:rPr lang="pt-BR" sz="2600" dirty="0" smtClean="0"/>
              <a:t>– interface entre repórteres e editores, coordena as equipes.</a:t>
            </a:r>
            <a:endParaRPr lang="pt-BR" sz="26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600" dirty="0" smtClean="0"/>
              <a:t>Repórteres</a:t>
            </a:r>
            <a:endParaRPr lang="pt-BR" sz="26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600" dirty="0" smtClean="0"/>
              <a:t>Produtores</a:t>
            </a:r>
            <a:endParaRPr lang="pt-BR" sz="26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600" dirty="0" err="1" smtClean="0"/>
              <a:t>Rádioescuta</a:t>
            </a:r>
            <a:r>
              <a:rPr lang="pt-BR" sz="2600" dirty="0" smtClean="0"/>
              <a:t>/apuração</a:t>
            </a:r>
            <a:endParaRPr lang="pt-BR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b="1" dirty="0" smtClean="0"/>
              <a:t>Chefia de Pauta</a:t>
            </a:r>
            <a:endParaRPr lang="pt-BR" sz="2600" b="1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600" dirty="0" err="1" smtClean="0"/>
              <a:t>Pauteiros</a:t>
            </a:r>
            <a:r>
              <a:rPr lang="pt-BR" sz="2600" dirty="0" smtClean="0"/>
              <a:t>.</a:t>
            </a:r>
            <a:endParaRPr lang="pt-BR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b="1" dirty="0" smtClean="0"/>
              <a:t>Editor-chefe</a:t>
            </a:r>
            <a:r>
              <a:rPr lang="pt-BR" sz="2600" dirty="0" smtClean="0"/>
              <a:t> – define a cobertura diária, estrutura e ordem das notícias</a:t>
            </a:r>
            <a:endParaRPr lang="pt-BR" sz="26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600" dirty="0" smtClean="0"/>
              <a:t>Redatores (local, nacional e internacional).</a:t>
            </a:r>
            <a:endParaRPr lang="pt-BR" sz="26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600" dirty="0" smtClean="0"/>
              <a:t>Editores de imagens</a:t>
            </a:r>
            <a:endParaRPr lang="pt-BR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b="1" dirty="0" smtClean="0"/>
              <a:t>Chefia de Operações </a:t>
            </a:r>
            <a:r>
              <a:rPr lang="pt-BR" sz="2600" dirty="0" smtClean="0"/>
              <a:t>– escala a equipe técnica (cinegrafistas, operadores de áudio, iluminadores, auxiliares)</a:t>
            </a:r>
            <a:endParaRPr lang="pt-BR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b="1" dirty="0" smtClean="0"/>
              <a:t>Arquivo</a:t>
            </a:r>
            <a:r>
              <a:rPr lang="pt-BR" sz="2600" dirty="0" smtClean="0"/>
              <a:t> – armazenamento e busca de imagens</a:t>
            </a:r>
            <a:endParaRPr lang="pt-BR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600" b="1" dirty="0" smtClean="0"/>
              <a:t>Departamento de Arte</a:t>
            </a:r>
            <a:endParaRPr lang="pt-BR" sz="2600" b="1" dirty="0" smtClean="0"/>
          </a:p>
          <a:p>
            <a:pPr lvl="1"/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291"/>
          </a:xfrm>
        </p:spPr>
        <p:txBody>
          <a:bodyPr>
            <a:normAutofit fontScale="90000"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DE JORNALISMO</a:t>
            </a:r>
            <a:b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86416"/>
            <a:ext cx="10515600" cy="5090547"/>
          </a:xfrm>
        </p:spPr>
        <p:txBody>
          <a:bodyPr/>
          <a:lstStyle/>
          <a:p>
            <a:pPr lvl="1"/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equipe de jornalismo: CARVALHO, Alexandre e outros.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Reportagem na TV– como fazer, como produzir, como editar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 – pp. 16-17.</a:t>
            </a: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equipe de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jornalismo: CURADO, Olga.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A notícia na TV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pp.27-59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Linguagem audiovisual e estética: GUTMANN, Julian Freire.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Formas do telejornal – linguagem televisiva, jornalismo e mediações culturais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pt-B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a emoção no telejornalismo. MARFUZ, Luiz.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Dramaturgia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o acontecimento no telejornal.</a:t>
            </a:r>
            <a:endParaRPr lang="pt-BR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91005"/>
          </a:xfrm>
        </p:spPr>
        <p:txBody>
          <a:bodyPr/>
          <a:p>
            <a:r>
              <a:rPr lang="pt-BR" altLang="en-US"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S-NEWS - sistema Arion</a:t>
            </a:r>
            <a:endParaRPr lang="pt-BR" altLang="en-US" sz="32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11580"/>
            <a:ext cx="10515600" cy="523303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pt-BR" altLang="en-US" sz="2400" b="1">
                <a:cs typeface="+mn-lt"/>
              </a:rPr>
              <a:t>ARION</a:t>
            </a:r>
            <a:r>
              <a:rPr lang="pt-BR" altLang="en-US" sz="2400">
                <a:cs typeface="+mn-lt"/>
              </a:rPr>
              <a:t> - Para um sistema de jornalismo funcionar por inteiro é preciso integração total no fluxo, na equipe, entre praças e softwares. </a:t>
            </a:r>
            <a:endParaRPr lang="pt-BR" altLang="en-US" sz="2400">
              <a:cs typeface="+mn-lt"/>
            </a:endParaRPr>
          </a:p>
          <a:p>
            <a:pPr marL="0" indent="0">
              <a:buNone/>
            </a:pPr>
            <a:r>
              <a:rPr lang="pt-BR" altLang="en-US" sz="2400">
                <a:cs typeface="+mn-lt"/>
              </a:rPr>
              <a:t>Com o ARION, é possível criar um espelho próprio, com contagem exata das sobras ou estouros, personalização de visualização e cores, além de retranca, repórter, editor, duração prevista e tempo de VT.</a:t>
            </a:r>
            <a:endParaRPr lang="pt-BR" altLang="en-US" sz="2400">
              <a:cs typeface="+mn-lt"/>
            </a:endParaRPr>
          </a:p>
          <a:p>
            <a:pPr marL="0" indent="0">
              <a:buNone/>
            </a:pPr>
            <a:r>
              <a:rPr lang="pt-BR" altLang="en-US" sz="2400" b="1">
                <a:cs typeface="+mn-lt"/>
              </a:rPr>
              <a:t>TPNEWS - </a:t>
            </a:r>
            <a:r>
              <a:rPr lang="pt-BR" altLang="en-US" sz="2400">
                <a:cs typeface="+mn-lt"/>
              </a:rPr>
              <a:t>Módulo de sistema de teleprompter personalizável, disponível para o ARION. Projetado para facilitar a integração e garantir uma sincronização em tempo real com o espelho e o Preview.</a:t>
            </a:r>
            <a:endParaRPr lang="pt-BR" altLang="en-US" sz="2400">
              <a:cs typeface="+mn-lt"/>
            </a:endParaRPr>
          </a:p>
          <a:p>
            <a:pPr marL="0" indent="0">
              <a:buNone/>
            </a:pPr>
            <a:r>
              <a:rPr lang="pt-BR" altLang="en-US" sz="2400" b="1">
                <a:cs typeface="+mn-lt"/>
              </a:rPr>
              <a:t>NEOEXPRESS</a:t>
            </a:r>
            <a:r>
              <a:rPr lang="pt-BR" altLang="en-US" sz="2400">
                <a:cs typeface="+mn-lt"/>
              </a:rPr>
              <a:t> - O ARION funciona totalmente integrado com gerenciadores e exibidores de mídia, como o </a:t>
            </a:r>
            <a:r>
              <a:rPr lang="pt-BR" altLang="en-US" sz="2400" b="1">
                <a:cs typeface="+mn-lt"/>
              </a:rPr>
              <a:t>NEOEXPRESS, </a:t>
            </a:r>
            <a:r>
              <a:rPr lang="pt-BR" altLang="en-US" sz="2400">
                <a:cs typeface="+mn-lt"/>
              </a:rPr>
              <a:t>além dos principais players, geradores de caracteres e outros softwares.</a:t>
            </a:r>
            <a:endParaRPr lang="pt-BR" altLang="en-US" sz="2400">
              <a:cs typeface="+mn-lt"/>
            </a:endParaRPr>
          </a:p>
          <a:p>
            <a:pPr marL="0" indent="0">
              <a:buNone/>
            </a:pPr>
            <a:r>
              <a:rPr lang="pt-BR" altLang="en-US" sz="2400" b="1">
                <a:cs typeface="+mn-lt"/>
              </a:rPr>
              <a:t>ARION MOBILE - </a:t>
            </a:r>
            <a:r>
              <a:rPr lang="pt-BR" altLang="en-US" sz="2400">
                <a:cs typeface="+mn-lt"/>
              </a:rPr>
              <a:t>O ARION de bolso. Consulte, crie e edite pautas, reportagens e espelhos, onde quer que esteja. Acesso via browser sem necessidade de instalar apps.</a:t>
            </a:r>
            <a:endParaRPr lang="pt-BR" altLang="en-US" sz="2400">
              <a:cs typeface="+mn-lt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82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PRÉ-PRODUÇÃO DE DOCUMENTÁRIOS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59230"/>
            <a:ext cx="10515600" cy="52628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pt-BR" sz="2800" b="1" dirty="0" smtClean="0"/>
              <a:t>Objetivo</a:t>
            </a:r>
            <a:r>
              <a:rPr lang="pt-BR" sz="2800" dirty="0" smtClean="0"/>
              <a:t>. Perguntas a serem respondidas:</a:t>
            </a:r>
            <a:endParaRPr lang="pt-BR" sz="2800" dirty="0" smtClean="0"/>
          </a:p>
          <a:p>
            <a:pPr lvl="1"/>
            <a:r>
              <a:rPr lang="pt-BR" sz="2800" dirty="0" smtClean="0"/>
              <a:t>Que história contar? Por que contar? Que informações deseja transmitir? Quais aspectos são mais atraentes e inusitados? Público-alvo?</a:t>
            </a:r>
            <a:endParaRPr lang="pt-BR" sz="2800" dirty="0" smtClean="0"/>
          </a:p>
          <a:p>
            <a:pPr marL="514350" indent="-514350">
              <a:buFont typeface="+mj-lt"/>
              <a:buAutoNum type="arabicParenR"/>
            </a:pPr>
            <a:r>
              <a:rPr lang="pt-BR" sz="2800" b="1" dirty="0" smtClean="0"/>
              <a:t>Pesquisar</a:t>
            </a:r>
            <a:r>
              <a:rPr lang="pt-BR" sz="2800" dirty="0" smtClean="0"/>
              <a:t> na internet o tema, fontes, o que os outros já fizeram.</a:t>
            </a:r>
            <a:endParaRPr lang="pt-BR" sz="2800" dirty="0" smtClean="0"/>
          </a:p>
          <a:p>
            <a:pPr marL="514350" indent="-514350">
              <a:buFont typeface="+mj-lt"/>
              <a:buAutoNum type="arabicParenR"/>
            </a:pPr>
            <a:r>
              <a:rPr lang="pt-BR" sz="2800" b="1" dirty="0" smtClean="0"/>
              <a:t>Organizar o material </a:t>
            </a:r>
            <a:r>
              <a:rPr lang="pt-BR" sz="2800" dirty="0" smtClean="0"/>
              <a:t>e ressaltar aspectos, imagens, frases, ideias, num processo de </a:t>
            </a:r>
            <a:r>
              <a:rPr lang="pt-BR" sz="2800" i="1" dirty="0" smtClean="0"/>
              <a:t>brainstorming</a:t>
            </a:r>
            <a:r>
              <a:rPr lang="pt-BR" sz="2800" dirty="0" smtClean="0"/>
              <a:t>.</a:t>
            </a:r>
            <a:endParaRPr lang="pt-BR" sz="2800" dirty="0" smtClean="0"/>
          </a:p>
          <a:p>
            <a:pPr marL="514350" indent="-514350">
              <a:buFont typeface="+mj-lt"/>
              <a:buAutoNum type="arabicParenR"/>
            </a:pPr>
            <a:r>
              <a:rPr lang="pt-BR" sz="2800" b="1" dirty="0" smtClean="0"/>
              <a:t>Apurar</a:t>
            </a:r>
            <a:r>
              <a:rPr lang="pt-BR" sz="2800" dirty="0" smtClean="0"/>
              <a:t> as informações.</a:t>
            </a:r>
            <a:endParaRPr lang="pt-BR" sz="2800" dirty="0" smtClean="0"/>
          </a:p>
          <a:p>
            <a:pPr marL="514350" indent="-514350">
              <a:buFont typeface="+mj-lt"/>
              <a:buAutoNum type="arabicParenR"/>
            </a:pPr>
            <a:r>
              <a:rPr lang="pt-BR" sz="2800" b="1" dirty="0" smtClean="0"/>
              <a:t>Definir o foco, a abordagem</a:t>
            </a:r>
            <a:r>
              <a:rPr lang="pt-BR" sz="2800" dirty="0" smtClean="0"/>
              <a:t>.</a:t>
            </a:r>
            <a:endParaRPr lang="pt-BR" sz="2800" dirty="0" smtClean="0"/>
          </a:p>
          <a:p>
            <a:pPr marL="457200" lvl="1" indent="0">
              <a:buNone/>
            </a:pPr>
            <a:r>
              <a:rPr lang="pt-BR" sz="2800" dirty="0" smtClean="0"/>
              <a:t>- O mais importante: </a:t>
            </a:r>
            <a:r>
              <a:rPr lang="pt-BR" sz="2800" b="1" dirty="0" smtClean="0"/>
              <a:t>ter acesso aos locais de gravação e às fontes.</a:t>
            </a:r>
            <a:endParaRPr lang="pt-BR" sz="2800" b="1" dirty="0" smtClean="0"/>
          </a:p>
          <a:p>
            <a:pPr marL="514350" indent="-514350">
              <a:buFont typeface="+mj-lt"/>
              <a:buAutoNum type="arabicParenR"/>
            </a:pPr>
            <a:endParaRPr lang="pt-BR" sz="2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82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PRÉ-PRODUÇÃO DE DOCUMENTÁRIOS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85592"/>
            <a:ext cx="10515600" cy="489137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pt-BR" b="1" dirty="0" smtClean="0">
                <a:sym typeface="+mn-ea"/>
              </a:rPr>
              <a:t>6) </a:t>
            </a:r>
            <a:r>
              <a:rPr lang="pt-BR" dirty="0" smtClean="0">
                <a:sym typeface="+mn-ea"/>
              </a:rPr>
              <a:t>Escolher, dominar e testar </a:t>
            </a:r>
            <a:r>
              <a:rPr lang="pt-BR" b="1" dirty="0" smtClean="0">
                <a:sym typeface="+mn-ea"/>
              </a:rPr>
              <a:t>o equipamento. </a:t>
            </a:r>
            <a:endParaRPr lang="pt-BR" b="1" dirty="0" smtClean="0"/>
          </a:p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pt-BR" b="1" dirty="0" smtClean="0">
                <a:sym typeface="+mn-ea"/>
              </a:rPr>
              <a:t>7) Elaborar o orçamento, l</a:t>
            </a:r>
            <a:r>
              <a:rPr lang="pt-BR" dirty="0" smtClean="0">
                <a:sym typeface="+mn-ea"/>
              </a:rPr>
              <a:t>ogística e plano de captação de recursos.</a:t>
            </a:r>
            <a:endParaRPr lang="pt-BR" dirty="0"/>
          </a:p>
          <a:p>
            <a:pPr marL="0" indent="0">
              <a:lnSpc>
                <a:spcPct val="150000"/>
              </a:lnSpc>
              <a:buNone/>
            </a:pPr>
            <a:r>
              <a:rPr lang="pt-BR" b="1" dirty="0" smtClean="0"/>
              <a:t>8) Escolha dos </a:t>
            </a:r>
            <a:r>
              <a:rPr lang="pt-BR" b="1" dirty="0" smtClean="0"/>
              <a:t>entrevistados.</a:t>
            </a:r>
            <a:endParaRPr lang="pt-BR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t-BR" b="1" dirty="0" smtClean="0"/>
              <a:t>9) </a:t>
            </a:r>
            <a:r>
              <a:rPr lang="pt-BR" b="1" dirty="0" smtClean="0"/>
              <a:t>Plano de produção/gravação.</a:t>
            </a:r>
            <a:endParaRPr lang="pt-BR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t-BR" b="1" dirty="0" smtClean="0"/>
              <a:t>10) Material de </a:t>
            </a:r>
            <a:r>
              <a:rPr lang="pt-BR" b="1" dirty="0" smtClean="0"/>
              <a:t>Arquivo.</a:t>
            </a:r>
            <a:endParaRPr lang="pt-BR" b="1" dirty="0" smtClean="0"/>
          </a:p>
          <a:p>
            <a:pPr marL="0" indent="0">
              <a:lnSpc>
                <a:spcPct val="150000"/>
              </a:lnSpc>
              <a:buNone/>
            </a:pPr>
            <a:endParaRPr lang="pt-BR" b="1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ORÇAMENTO – EXEMPLO DE PLANILHA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	    Exemplo de planilha de orçamento no </a:t>
            </a:r>
            <a:r>
              <a:rPr lang="pt-BR" b="1" dirty="0"/>
              <a:t>e</a:t>
            </a:r>
            <a:r>
              <a:rPr lang="pt-BR" b="1" dirty="0" smtClean="0"/>
              <a:t>-disciplinas</a:t>
            </a:r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1050202" y="1955549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1023042" y="2009418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1023042" y="18256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253"/>
          </a:xfrm>
        </p:spPr>
        <p:txBody>
          <a:bodyPr>
            <a:normAutofit fontScale="90000"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 - ROTEIRO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929332"/>
            <a:ext cx="10515600" cy="5543896"/>
          </a:xfrm>
        </p:spPr>
        <p:txBody>
          <a:bodyPr>
            <a:normAutofit/>
          </a:bodyPr>
          <a:lstStyle/>
          <a:p>
            <a:endParaRPr lang="pt-BR" sz="2000" dirty="0"/>
          </a:p>
          <a:p>
            <a:pPr lvl="1"/>
            <a:r>
              <a:rPr lang="pt-BR" b="1" dirty="0" smtClean="0"/>
              <a:t>Ficção: indicações em 1 coluna</a:t>
            </a:r>
            <a:endParaRPr lang="pt-BR" dirty="0"/>
          </a:p>
          <a:p>
            <a:pPr lvl="2"/>
            <a:r>
              <a:rPr lang="pt-BR" sz="2400" dirty="0"/>
              <a:t>Locação: cozinha.</a:t>
            </a:r>
            <a:endParaRPr lang="pt-BR" sz="2400" dirty="0"/>
          </a:p>
          <a:p>
            <a:pPr lvl="2"/>
            <a:r>
              <a:rPr lang="pt-BR" sz="2400" dirty="0"/>
              <a:t>Ação: mãe prepara um prato.</a:t>
            </a:r>
            <a:endParaRPr lang="pt-BR" sz="2400" dirty="0"/>
          </a:p>
          <a:p>
            <a:pPr lvl="2"/>
            <a:r>
              <a:rPr lang="pt-BR" sz="2400" dirty="0"/>
              <a:t>Texto: “Esta comida está </a:t>
            </a:r>
            <a:r>
              <a:rPr lang="pt-BR" sz="2400" dirty="0" err="1"/>
              <a:t>prá</a:t>
            </a:r>
            <a:r>
              <a:rPr lang="pt-BR" sz="2400" dirty="0"/>
              <a:t> lá de boa. Vamos fazer sucesso...”.</a:t>
            </a:r>
            <a:endParaRPr lang="pt-BR" sz="2400" dirty="0"/>
          </a:p>
          <a:p>
            <a:pPr lvl="2"/>
            <a:r>
              <a:rPr lang="pt-BR" sz="2400" dirty="0"/>
              <a:t>Orientações técnicas: Tomada geral e close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marL="914400" lvl="2" indent="0">
              <a:buNone/>
            </a:pPr>
            <a:endParaRPr lang="pt-BR" sz="2400" dirty="0"/>
          </a:p>
          <a:p>
            <a:pPr lvl="1"/>
            <a:r>
              <a:rPr lang="pt-BR" b="1" dirty="0" smtClean="0"/>
              <a:t>Documentário: indicações em duas colunas</a:t>
            </a:r>
            <a:endParaRPr lang="pt-BR" dirty="0"/>
          </a:p>
          <a:p>
            <a:pPr lvl="2"/>
            <a:r>
              <a:rPr lang="pt-BR" sz="2400" dirty="0"/>
              <a:t>Escrever o roteiro antes ou depois da gravação? Os dois são válidos no jornalismo, mas não na ficção. Um roteiro não é uma camisa de força.</a:t>
            </a:r>
            <a:endParaRPr lang="pt-BR" sz="2400" dirty="0"/>
          </a:p>
          <a:p>
            <a:pPr lvl="2"/>
            <a:r>
              <a:rPr lang="pt-BR" sz="2400" dirty="0"/>
              <a:t>Fazendo posteriormente, a edição fica mais demorada e complicada, pois é difícil organizar uma narrativa em cima do que já existe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marL="914400" lvl="2" indent="0">
              <a:buNone/>
            </a:pP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ROTEIRO PARA FICÇÃO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2300931"/>
            <a:ext cx="10515600" cy="45464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						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				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		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						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1200" dirty="0" smtClean="0">
                <a:solidFill>
                  <a:schemeClr val="accent6">
                    <a:lumMod val="75000"/>
                  </a:schemeClr>
                </a:solidFill>
              </a:rPr>
              <a:t>								</a:t>
            </a:r>
            <a:endParaRPr lang="pt-BR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12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200" dirty="0" smtClean="0">
                <a:solidFill>
                  <a:schemeClr val="accent6">
                    <a:lumMod val="75000"/>
                  </a:schemeClr>
                </a:solidFill>
              </a:rPr>
              <a:t>					</a:t>
            </a:r>
            <a:endParaRPr lang="pt-BR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12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200" dirty="0" smtClean="0">
                <a:solidFill>
                  <a:schemeClr val="accent6">
                    <a:lumMod val="75000"/>
                  </a:schemeClr>
                </a:solidFill>
              </a:rPr>
              <a:t>							</a:t>
            </a:r>
            <a:endParaRPr lang="pt-BR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1200" dirty="0" smtClean="0">
                <a:solidFill>
                  <a:schemeClr val="accent6">
                    <a:lumMod val="75000"/>
                  </a:schemeClr>
                </a:solidFill>
              </a:rPr>
              <a:t>								</a:t>
            </a:r>
            <a:endParaRPr lang="pt-BR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								</a:t>
            </a:r>
            <a:r>
              <a:rPr lang="pt-BR" sz="68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6800" dirty="0">
                <a:solidFill>
                  <a:schemeClr val="accent6">
                    <a:lumMod val="75000"/>
                  </a:schemeClr>
                </a:solidFill>
              </a:rPr>
              <a:t>: TOMARIC, Jason. The </a:t>
            </a:r>
            <a:r>
              <a:rPr lang="pt-BR" sz="6800" dirty="0" err="1" smtClean="0">
                <a:solidFill>
                  <a:schemeClr val="accent6">
                    <a:lumMod val="75000"/>
                  </a:schemeClr>
                </a:solidFill>
              </a:rPr>
              <a:t>power</a:t>
            </a:r>
            <a:r>
              <a:rPr lang="pt-BR" sz="6800" dirty="0" smtClean="0">
                <a:solidFill>
                  <a:schemeClr val="accent6">
                    <a:lumMod val="75000"/>
                  </a:schemeClr>
                </a:solidFill>
              </a:rPr>
              <a:t>								</a:t>
            </a:r>
            <a:r>
              <a:rPr lang="pt-BR" sz="6800" dirty="0" err="1" smtClean="0">
                <a:solidFill>
                  <a:schemeClr val="accent6">
                    <a:lumMod val="75000"/>
                  </a:schemeClr>
                </a:solidFill>
              </a:rPr>
              <a:t>power</a:t>
            </a:r>
            <a:r>
              <a:rPr lang="pt-BR" sz="6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6800" dirty="0" err="1" smtClean="0">
                <a:solidFill>
                  <a:schemeClr val="accent6">
                    <a:lumMod val="75000"/>
                  </a:schemeClr>
                </a:solidFill>
              </a:rPr>
              <a:t>filmaking</a:t>
            </a:r>
            <a:r>
              <a:rPr lang="pt-BR" sz="6800" dirty="0" smtClean="0">
                <a:solidFill>
                  <a:schemeClr val="accent6">
                    <a:lumMod val="75000"/>
                  </a:schemeClr>
                </a:solidFill>
              </a:rPr>
              <a:t> kit.	</a:t>
            </a:r>
            <a:endParaRPr lang="pt-BR" sz="6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Fonte: KINDEM, </a:t>
            </a:r>
            <a:r>
              <a:rPr lang="pt-BR" sz="6400" dirty="0" err="1" smtClean="0">
                <a:solidFill>
                  <a:schemeClr val="accent6">
                    <a:lumMod val="75000"/>
                  </a:schemeClr>
                </a:solidFill>
              </a:rPr>
              <a:t>Gorham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64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 MISBURGER, Robert.</a:t>
            </a:r>
            <a:endParaRPr lang="pt-BR" sz="6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6400" dirty="0" err="1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  <a:r>
              <a:rPr lang="pt-BR" sz="6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6400" dirty="0" err="1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6400" dirty="0">
                <a:solidFill>
                  <a:schemeClr val="accent6">
                    <a:lumMod val="75000"/>
                  </a:schemeClr>
                </a:solidFill>
              </a:rPr>
              <a:t> media </a:t>
            </a:r>
            <a:r>
              <a:rPr lang="pt-BR" sz="6400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6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75" y="187255"/>
            <a:ext cx="4309448" cy="55587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5" y="1289970"/>
            <a:ext cx="4937157" cy="4863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ROTEIRO PARA FICÇÃO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530725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Fonte: TOMARIC, Jason. The </a:t>
            </a:r>
            <a:r>
              <a:rPr lang="pt-BR" sz="1800" dirty="0" err="1">
                <a:solidFill>
                  <a:schemeClr val="accent6">
                    <a:lumMod val="75000"/>
                  </a:schemeClr>
                </a:solidFill>
              </a:rPr>
              <a:t>power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800" dirty="0" err="1">
                <a:solidFill>
                  <a:schemeClr val="accent6">
                    <a:lumMod val="75000"/>
                  </a:schemeClr>
                </a:solidFill>
              </a:rPr>
              <a:t>filmmaking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 kit</a:t>
            </a: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63" y="63374"/>
            <a:ext cx="4496557" cy="6350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ROTEIRO PARA VIDEO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64124" y="1557196"/>
            <a:ext cx="9093452" cy="4828903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Orientações de imagem na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coluna da esquerda.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Texto e orientações de áudio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Na coluna da direita.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Exemplo de lauda no e-disciplinas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9469" y="756972"/>
            <a:ext cx="4674031" cy="557128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975288" y="852488"/>
            <a:ext cx="157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VIDEO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8700380" y="852488"/>
            <a:ext cx="82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AÚDIO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307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 PARA RÁDIO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Fonte: CESAR, Cyro. Rádio, a mídia da emoção</a:t>
            </a: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8" y="289710"/>
            <a:ext cx="5046932" cy="6066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16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REDAÇÃO PARA TELEJORNALISMO</a:t>
            </a:r>
            <a:r>
              <a:rPr lang="pt-BR" sz="3200" b="1" dirty="0"/>
              <a:t> 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94646"/>
            <a:ext cx="10515600" cy="4882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solidFill>
                  <a:srgbClr val="FF0000"/>
                </a:solidFill>
              </a:rPr>
              <a:t>            </a:t>
            </a:r>
            <a:r>
              <a:rPr lang="pt-B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lauda de TV preenchida: e</a:t>
            </a:r>
            <a:r>
              <a:rPr lang="pt-B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-disciplinas</a:t>
            </a:r>
            <a:endParaRPr lang="pt-B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/>
              <a:t>Exemplo de </a:t>
            </a:r>
            <a:r>
              <a:rPr lang="pt-BR" sz="3200" b="1" dirty="0"/>
              <a:t>lauda de rádio</a:t>
            </a:r>
            <a:r>
              <a:rPr lang="pt-BR" sz="3200" dirty="0"/>
              <a:t>.</a:t>
            </a:r>
            <a:endParaRPr lang="pt-BR" sz="3200" dirty="0"/>
          </a:p>
          <a:p>
            <a:pPr lvl="2"/>
            <a:r>
              <a:rPr lang="pt-BR" sz="3200" dirty="0"/>
              <a:t>Cyro César, pp.136-137</a:t>
            </a:r>
            <a:r>
              <a:rPr lang="pt-BR" sz="3200" dirty="0" smtClean="0"/>
              <a:t>.</a:t>
            </a:r>
            <a:endParaRPr lang="pt-BR" sz="3200" dirty="0" smtClean="0"/>
          </a:p>
          <a:p>
            <a:pPr lvl="2"/>
            <a:endParaRPr lang="pt-BR" sz="3200" dirty="0"/>
          </a:p>
          <a:p>
            <a:pPr marL="914400" lvl="2" indent="0">
              <a:buNone/>
            </a:pPr>
            <a:endParaRPr lang="pt-BR" sz="3200" dirty="0"/>
          </a:p>
          <a:p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écnicas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de redação para rádio e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televisão.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WHITE, Ted.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Jornalismo eletrônico – redação, reportagem e produção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 pp.1-42. 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redação para telejornalismo: PATERNOSTRO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, Vera Íris.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O texto na TV: </a:t>
            </a:r>
            <a:r>
              <a:rPr lang="pt-BR" sz="2000" b="1" dirty="0" smtClean="0">
                <a:solidFill>
                  <a:schemeClr val="accent6">
                    <a:lumMod val="75000"/>
                  </a:schemeClr>
                </a:solidFill>
              </a:rPr>
              <a:t>manual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de telejornalismo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. pp.66-85; pp. 106-114.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3200" dirty="0">
              <a:solidFill>
                <a:srgbClr val="FF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838200" y="129464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061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REDAÇÃO PARA TELEJORNALISMO 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83733"/>
            <a:ext cx="10515600" cy="5093230"/>
          </a:xfrm>
        </p:spPr>
        <p:txBody>
          <a:bodyPr>
            <a:normAutofit/>
          </a:bodyPr>
          <a:lstStyle/>
          <a:p>
            <a:pPr lvl="2"/>
            <a:endParaRPr lang="pt-BR" sz="1600" dirty="0"/>
          </a:p>
          <a:p>
            <a:pPr lvl="1"/>
            <a:r>
              <a:rPr lang="pt-BR" sz="2800" b="1" dirty="0" smtClean="0"/>
              <a:t>Apuração</a:t>
            </a:r>
            <a:r>
              <a:rPr lang="pt-BR" sz="2800" dirty="0"/>
              <a:t>: a essência do jornalismo.</a:t>
            </a:r>
            <a:endParaRPr lang="pt-BR" sz="2800" dirty="0"/>
          </a:p>
          <a:p>
            <a:pPr lvl="1"/>
            <a:r>
              <a:rPr lang="pt-BR" sz="2800" b="1" dirty="0"/>
              <a:t>Responder às questões clássicas</a:t>
            </a:r>
            <a:r>
              <a:rPr lang="pt-BR" sz="2800" dirty="0"/>
              <a:t>: </a:t>
            </a:r>
            <a:endParaRPr lang="pt-BR" sz="2800" dirty="0" smtClean="0"/>
          </a:p>
          <a:p>
            <a:pPr lvl="2"/>
            <a:r>
              <a:rPr lang="pt-BR" sz="2800" dirty="0" smtClean="0"/>
              <a:t>Primeiro</a:t>
            </a:r>
            <a:r>
              <a:rPr lang="pt-BR" sz="2800" dirty="0"/>
              <a:t>: </a:t>
            </a:r>
            <a:r>
              <a:rPr lang="pt-BR" sz="2800" dirty="0" smtClean="0"/>
              <a:t>o que aconteceu/Quem </a:t>
            </a:r>
            <a:endParaRPr lang="pt-BR" sz="2800" dirty="0"/>
          </a:p>
          <a:p>
            <a:pPr lvl="2"/>
            <a:r>
              <a:rPr lang="pt-BR" sz="2800" dirty="0"/>
              <a:t>Segundo: </a:t>
            </a:r>
            <a:r>
              <a:rPr lang="pt-BR" sz="2800" dirty="0" smtClean="0"/>
              <a:t>Onde e Quando</a:t>
            </a:r>
            <a:endParaRPr lang="pt-BR" sz="2800" dirty="0"/>
          </a:p>
          <a:p>
            <a:pPr lvl="2"/>
            <a:r>
              <a:rPr lang="pt-BR" sz="2800" dirty="0"/>
              <a:t>Terceiro: Como e Por </a:t>
            </a:r>
            <a:r>
              <a:rPr lang="pt-BR" sz="2800" dirty="0" smtClean="0"/>
              <a:t>que?</a:t>
            </a:r>
            <a:endParaRPr lang="pt-BR" sz="2800" dirty="0" smtClean="0"/>
          </a:p>
          <a:p>
            <a:pPr lvl="1"/>
            <a:r>
              <a:rPr lang="pt-BR" sz="2800" b="1" dirty="0" smtClean="0"/>
              <a:t>Tempo presente, de preferência</a:t>
            </a:r>
            <a:r>
              <a:rPr lang="pt-BR" sz="2800" dirty="0" smtClean="0"/>
              <a:t>. </a:t>
            </a:r>
            <a:r>
              <a:rPr lang="pt-BR" sz="2800" dirty="0" err="1" smtClean="0"/>
              <a:t>Ex</a:t>
            </a:r>
            <a:r>
              <a:rPr lang="pt-BR" sz="2800" dirty="0" smtClean="0"/>
              <a:t>: “joga amanhã” e não “jogará” ou “vai jogar”.</a:t>
            </a:r>
            <a:r>
              <a:rPr lang="pt-BR" sz="2800" b="1" dirty="0" smtClean="0"/>
              <a:t> </a:t>
            </a:r>
            <a:r>
              <a:rPr lang="pt-BR" sz="2800" dirty="0" smtClean="0"/>
              <a:t>O Ministro do Trabalho “viaja” para a China; em lugar de: Ministro do Trabalho “viajou’ para a China.</a:t>
            </a:r>
            <a:endParaRPr lang="pt-BR" sz="2800" dirty="0" smtClean="0"/>
          </a:p>
          <a:p>
            <a:pPr lvl="1"/>
            <a:r>
              <a:rPr lang="pt-BR" sz="2800" b="1" dirty="0" smtClean="0"/>
              <a:t>Ritmo de leitura</a:t>
            </a:r>
            <a:r>
              <a:rPr lang="pt-BR" sz="2800" dirty="0" smtClean="0"/>
              <a:t>: nem rápido, nem tratando o ouvinte como um imbecil, explicando o óbvio com autoridade.</a:t>
            </a:r>
            <a:endParaRPr lang="pt-BR" sz="2800" dirty="0" smtClean="0"/>
          </a:p>
          <a:p>
            <a:pPr lvl="2"/>
            <a:r>
              <a:rPr lang="pt-BR" sz="2800" dirty="0" smtClean="0"/>
              <a:t>Sem gritos, com volume e entonação certos.</a:t>
            </a:r>
            <a:endParaRPr lang="pt-BR" sz="2800" dirty="0" smtClean="0"/>
          </a:p>
          <a:p>
            <a:pPr lvl="2"/>
            <a:endParaRPr lang="pt-BR" sz="1600" dirty="0"/>
          </a:p>
          <a:p>
            <a:pPr lvl="1"/>
            <a:endParaRPr lang="pt-BR" sz="18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56073"/>
            <a:ext cx="10515600" cy="657916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 DO TELEJORNAL</a:t>
            </a:r>
            <a:b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b="0" i="0" u="none" strike="noStrike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869134"/>
            <a:ext cx="10515600" cy="59888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b="1" dirty="0" smtClean="0"/>
              <a:t>a. ESCALADA</a:t>
            </a:r>
            <a:r>
              <a:rPr lang="pt-BR" dirty="0"/>
              <a:t>:</a:t>
            </a:r>
            <a:endParaRPr lang="pt-BR" sz="18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600" dirty="0" smtClean="0"/>
              <a:t>textos </a:t>
            </a:r>
            <a:r>
              <a:rPr lang="pt-BR" sz="2600" dirty="0"/>
              <a:t>curtos com manchetes das principais noticias do telejornal.</a:t>
            </a:r>
            <a:endParaRPr lang="pt-BR" sz="26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600" b="1" dirty="0" smtClean="0"/>
              <a:t>Com </a:t>
            </a:r>
            <a:r>
              <a:rPr lang="pt-BR" sz="2600" b="1" dirty="0" err="1" smtClean="0"/>
              <a:t>Teasers</a:t>
            </a:r>
            <a:r>
              <a:rPr lang="pt-BR" sz="2600" dirty="0" smtClean="0"/>
              <a:t>: </a:t>
            </a:r>
            <a:r>
              <a:rPr lang="pt-BR" sz="2600" dirty="0"/>
              <a:t>entrada curta do repórter chamando uma matéria.</a:t>
            </a:r>
            <a:endParaRPr lang="pt-BR" sz="2600" dirty="0"/>
          </a:p>
          <a:p>
            <a:pPr lvl="2"/>
            <a:endParaRPr lang="pt-BR" sz="1600" dirty="0"/>
          </a:p>
          <a:p>
            <a:pPr marL="457200" lvl="1" indent="0">
              <a:buNone/>
            </a:pPr>
            <a:r>
              <a:rPr lang="pt-BR" b="1" dirty="0" smtClean="0"/>
              <a:t>b. NOTAS </a:t>
            </a:r>
            <a:r>
              <a:rPr lang="pt-BR" b="1" dirty="0"/>
              <a:t>AO VIVO ou NOTAS PELADAS</a:t>
            </a:r>
            <a:r>
              <a:rPr lang="pt-BR" dirty="0"/>
              <a:t>: textos lidos sem imagens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endParaRPr lang="pt-BR" sz="1800" dirty="0"/>
          </a:p>
          <a:p>
            <a:pPr marL="457200" lvl="1" indent="0">
              <a:buNone/>
            </a:pPr>
            <a:r>
              <a:rPr lang="pt-BR" b="1" dirty="0" smtClean="0"/>
              <a:t>c. NOTAS </a:t>
            </a:r>
            <a:r>
              <a:rPr lang="pt-BR" b="1" dirty="0"/>
              <a:t>COBERTAS</a:t>
            </a:r>
            <a:r>
              <a:rPr lang="pt-BR" dirty="0"/>
              <a:t>:  textos lidos com imagens.</a:t>
            </a:r>
            <a:endParaRPr lang="pt-BR" sz="18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b="1" dirty="0"/>
              <a:t>Lapadas</a:t>
            </a:r>
            <a:r>
              <a:rPr lang="pt-BR" sz="2400" dirty="0"/>
              <a:t>: sequência de notas cobertas curtas unidas num mesmo VT. </a:t>
            </a:r>
            <a:r>
              <a:rPr lang="pt-BR" sz="2400" dirty="0" smtClean="0"/>
              <a:t>(em geral com uso do efeito </a:t>
            </a:r>
            <a:r>
              <a:rPr lang="pt-BR" sz="2400" i="1" dirty="0" err="1"/>
              <a:t>wipe</a:t>
            </a:r>
            <a:r>
              <a:rPr lang="pt-BR" sz="2400" dirty="0" smtClean="0"/>
              <a:t>). Ex</a:t>
            </a:r>
            <a:r>
              <a:rPr lang="pt-BR" sz="2400" dirty="0"/>
              <a:t>. frases curtas sobre carnaval em todo o pais, mostrando imagens </a:t>
            </a:r>
            <a:r>
              <a:rPr lang="pt-BR" sz="2400" dirty="0" smtClean="0"/>
              <a:t>de cada local.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endParaRPr lang="pt-BR" sz="1600" dirty="0"/>
          </a:p>
          <a:p>
            <a:pPr marL="457200" lvl="1" indent="0">
              <a:buNone/>
            </a:pPr>
            <a:r>
              <a:rPr lang="pt-BR" b="1" dirty="0" smtClean="0"/>
              <a:t>d. STAND </a:t>
            </a:r>
            <a:r>
              <a:rPr lang="pt-BR" b="1" dirty="0"/>
              <a:t>UPS ou BOLETINS</a:t>
            </a:r>
            <a:r>
              <a:rPr lang="pt-BR" dirty="0"/>
              <a:t>: </a:t>
            </a:r>
            <a:r>
              <a:rPr lang="pt-BR" dirty="0" smtClean="0"/>
              <a:t>o repórter </a:t>
            </a:r>
            <a:r>
              <a:rPr lang="pt-BR" dirty="0"/>
              <a:t>entra diretamente do palco da ação, ao vivo </a:t>
            </a:r>
            <a:r>
              <a:rPr lang="pt-BR" dirty="0" smtClean="0"/>
              <a:t>ou, por vezes, </a:t>
            </a:r>
            <a:r>
              <a:rPr lang="pt-BR" dirty="0"/>
              <a:t>gravado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endParaRPr lang="pt-BR" sz="1800" dirty="0"/>
          </a:p>
          <a:p>
            <a:pPr marL="457200" lvl="1" indent="0">
              <a:buNone/>
            </a:pPr>
            <a:r>
              <a:rPr lang="pt-BR" b="1" dirty="0" smtClean="0"/>
              <a:t>e. PASSAGENS </a:t>
            </a:r>
            <a:r>
              <a:rPr lang="pt-BR" b="1" dirty="0"/>
              <a:t>DE BLOCO</a:t>
            </a:r>
            <a:r>
              <a:rPr lang="pt-BR" dirty="0"/>
              <a:t>: texto, sobre imagens, que informa o que será visto após o intervalo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endParaRPr lang="pt-BR" sz="1800" dirty="0"/>
          </a:p>
          <a:p>
            <a:pPr marL="914400" lvl="2" indent="0">
              <a:buNone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REDAÇÃO PARA TELEJORNALISMO</a:t>
            </a:r>
            <a:r>
              <a:rPr lang="pt-BR" sz="3200" b="1" dirty="0" smtClean="0"/>
              <a:t> 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93800"/>
            <a:ext cx="10515600" cy="5181600"/>
          </a:xfrm>
        </p:spPr>
        <p:txBody>
          <a:bodyPr>
            <a:normAutofit lnSpcReduction="10000"/>
          </a:bodyPr>
          <a:lstStyle/>
          <a:p>
            <a:pPr lvl="1"/>
            <a:r>
              <a:rPr lang="pt-BR" sz="2800" b="1" dirty="0" smtClean="0"/>
              <a:t>Simplicidade: </a:t>
            </a:r>
            <a:r>
              <a:rPr lang="pt-BR" sz="2800" dirty="0" smtClean="0"/>
              <a:t>a notícia deve ser entendida de imediato; não há outra oportunidade. </a:t>
            </a:r>
            <a:r>
              <a:rPr lang="pt-BR" sz="2800" b="1" dirty="0" smtClean="0"/>
              <a:t>Deve ser escrita e lida para o leitor.</a:t>
            </a:r>
            <a:endParaRPr lang="pt-BR" sz="2800" dirty="0" smtClean="0"/>
          </a:p>
          <a:p>
            <a:pPr lvl="1"/>
            <a:r>
              <a:rPr lang="pt-BR" sz="2800" b="1" dirty="0" smtClean="0"/>
              <a:t>O texto é escrito para ser falado</a:t>
            </a:r>
            <a:r>
              <a:rPr lang="pt-BR" sz="2800" dirty="0" smtClean="0"/>
              <a:t>. Deve ser objetivo.</a:t>
            </a:r>
            <a:endParaRPr lang="pt-BR" sz="2800" dirty="0" smtClean="0"/>
          </a:p>
          <a:p>
            <a:pPr lvl="1"/>
            <a:r>
              <a:rPr lang="pt-BR" sz="2800" b="1" dirty="0" smtClean="0"/>
              <a:t>Frases curtas, alternadas com médias</a:t>
            </a:r>
            <a:r>
              <a:rPr lang="pt-BR" sz="2800" dirty="0" smtClean="0"/>
              <a:t>, para evitar leitura telegráfica.</a:t>
            </a:r>
            <a:endParaRPr lang="pt-BR" sz="2800" dirty="0" smtClean="0"/>
          </a:p>
          <a:p>
            <a:pPr lvl="1"/>
            <a:r>
              <a:rPr lang="pt-BR" sz="2800" b="1" dirty="0" smtClean="0"/>
              <a:t>Frases na ordem direta </a:t>
            </a:r>
            <a:r>
              <a:rPr lang="pt-BR" sz="2800" dirty="0" smtClean="0"/>
              <a:t>(sujeito, verbo e predicado): desmembrar em várias frases, sem coordenadas e subordinadas. </a:t>
            </a:r>
            <a:r>
              <a:rPr lang="pt-BR" sz="2800" b="1" dirty="0" smtClean="0"/>
              <a:t>Usar voz ativa</a:t>
            </a:r>
            <a:r>
              <a:rPr lang="pt-BR" sz="2800" dirty="0" smtClean="0"/>
              <a:t>.</a:t>
            </a:r>
            <a:endParaRPr lang="pt-BR" sz="2800" dirty="0" smtClean="0"/>
          </a:p>
          <a:p>
            <a:pPr lvl="1"/>
            <a:r>
              <a:rPr lang="pt-BR" sz="2800" b="1" dirty="0" smtClean="0"/>
              <a:t>Uma ou duas ideias por frase</a:t>
            </a:r>
            <a:r>
              <a:rPr lang="pt-BR" sz="2800" dirty="0" smtClean="0"/>
              <a:t>.</a:t>
            </a:r>
            <a:endParaRPr lang="pt-BR" sz="2800" dirty="0" smtClean="0"/>
          </a:p>
          <a:p>
            <a:pPr lvl="1"/>
            <a:r>
              <a:rPr lang="pt-BR" sz="2800" b="1" dirty="0" smtClean="0"/>
              <a:t>Evitar erudição, gírias e regionalismos</a:t>
            </a:r>
            <a:r>
              <a:rPr lang="pt-BR" sz="2800" dirty="0" smtClean="0"/>
              <a:t>; e os jargões: “não tem hora para acabar”; “fortemente armados”; “vítima fatal”; “opinião pessoal”.</a:t>
            </a:r>
            <a:endParaRPr lang="pt-BR" sz="2800" dirty="0" smtClean="0"/>
          </a:p>
          <a:p>
            <a:pPr lvl="1"/>
            <a:r>
              <a:rPr lang="pt-BR" sz="2800" b="1" dirty="0" smtClean="0"/>
              <a:t>Cuidado com a adjetivação</a:t>
            </a:r>
            <a:r>
              <a:rPr lang="pt-BR" sz="2800" dirty="0" smtClean="0"/>
              <a:t>, que é opinativa.</a:t>
            </a:r>
            <a:endParaRPr lang="pt-BR" sz="2800" dirty="0" smtClean="0"/>
          </a:p>
          <a:p>
            <a:pPr lvl="1"/>
            <a:r>
              <a:rPr lang="pt-BR" sz="2800" b="1" dirty="0"/>
              <a:t>Evitar advérbios</a:t>
            </a:r>
            <a:r>
              <a:rPr lang="pt-BR" sz="2800" dirty="0"/>
              <a:t>: “completamente” destruído.</a:t>
            </a:r>
            <a:endParaRPr lang="pt-BR" sz="2800" dirty="0"/>
          </a:p>
          <a:p>
            <a:pPr marL="457200" lvl="1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0756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REDAÇÃO PARA TELEJORNALISMO</a:t>
            </a:r>
            <a:r>
              <a:rPr lang="pt-BR" sz="3200" b="1" dirty="0"/>
              <a:t> 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22218"/>
            <a:ext cx="10515600" cy="5134132"/>
          </a:xfrm>
        </p:spPr>
        <p:txBody>
          <a:bodyPr>
            <a:normAutofit lnSpcReduction="10000"/>
          </a:bodyPr>
          <a:lstStyle/>
          <a:p>
            <a:pPr lvl="1"/>
            <a:r>
              <a:rPr lang="pt-BR" sz="2800" b="1" dirty="0" smtClean="0"/>
              <a:t>Frases </a:t>
            </a:r>
            <a:r>
              <a:rPr lang="pt-BR" sz="2800" b="1" dirty="0"/>
              <a:t>no singular </a:t>
            </a:r>
            <a:r>
              <a:rPr lang="pt-BR" sz="2800" dirty="0"/>
              <a:t>preferencialmente: “a chuva inundou” e não “as chuvas inundaram</a:t>
            </a:r>
            <a:r>
              <a:rPr lang="pt-BR" sz="2800" dirty="0" smtClean="0"/>
              <a:t>”.</a:t>
            </a:r>
            <a:endParaRPr lang="pt-BR" sz="2800" dirty="0" smtClean="0"/>
          </a:p>
          <a:p>
            <a:pPr lvl="1"/>
            <a:r>
              <a:rPr lang="pt-BR" sz="2800" b="1" dirty="0"/>
              <a:t>Evitar o “seu carro”; preferir o “carro dele”.</a:t>
            </a:r>
            <a:endParaRPr lang="pt-BR" sz="2800" dirty="0"/>
          </a:p>
          <a:p>
            <a:pPr lvl="1"/>
            <a:r>
              <a:rPr lang="pt-BR" sz="2800" b="1" dirty="0"/>
              <a:t>Usar apostos com cuidado</a:t>
            </a:r>
            <a:r>
              <a:rPr lang="pt-BR" sz="2800" dirty="0"/>
              <a:t>, pois influencia a pontuação </a:t>
            </a:r>
            <a:r>
              <a:rPr lang="pt-BR" sz="2800" dirty="0" smtClean="0"/>
              <a:t>e, consequentemente, </a:t>
            </a:r>
            <a:r>
              <a:rPr lang="pt-BR" sz="2800" dirty="0"/>
              <a:t>a leitura</a:t>
            </a:r>
            <a:r>
              <a:rPr lang="pt-BR" sz="2800" dirty="0" smtClean="0"/>
              <a:t>.</a:t>
            </a:r>
            <a:endParaRPr lang="pt-BR" sz="2800" b="1" dirty="0" smtClean="0"/>
          </a:p>
          <a:p>
            <a:pPr lvl="1"/>
            <a:r>
              <a:rPr lang="pt-BR" sz="2800" b="1" dirty="0"/>
              <a:t>A pontuação</a:t>
            </a:r>
            <a:r>
              <a:rPr lang="pt-BR" sz="2800" dirty="0"/>
              <a:t> dá o ritmo à leitura.</a:t>
            </a:r>
            <a:endParaRPr lang="pt-BR" sz="2800" dirty="0"/>
          </a:p>
          <a:p>
            <a:pPr lvl="1"/>
            <a:r>
              <a:rPr lang="pt-BR" sz="2800" b="1" dirty="0"/>
              <a:t>Clareza do texto e da voz</a:t>
            </a:r>
            <a:r>
              <a:rPr lang="pt-BR" sz="2800" dirty="0"/>
              <a:t>: não deve deixar dúvidas, passando assim credibilidade.</a:t>
            </a:r>
            <a:endParaRPr lang="pt-BR" sz="2800" dirty="0"/>
          </a:p>
          <a:p>
            <a:pPr lvl="1"/>
            <a:r>
              <a:rPr lang="pt-BR" sz="2800" b="1" dirty="0"/>
              <a:t>Concisão</a:t>
            </a:r>
            <a:r>
              <a:rPr lang="pt-BR" sz="2800" dirty="0"/>
              <a:t>: eliminar palavras desnecessárias para a compreensão da mensagem.</a:t>
            </a:r>
            <a:endParaRPr lang="pt-BR" sz="28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800" dirty="0" smtClean="0"/>
              <a:t>Maior risco de </a:t>
            </a:r>
            <a:r>
              <a:rPr lang="pt-BR" sz="2800" dirty="0"/>
              <a:t>acontecer no improviso.</a:t>
            </a:r>
            <a:endParaRPr lang="pt-BR" sz="2800" dirty="0"/>
          </a:p>
          <a:p>
            <a:pPr lvl="1"/>
            <a:r>
              <a:rPr lang="pt-BR" sz="2800" b="1" dirty="0"/>
              <a:t>Evitar rimas, cacofonia</a:t>
            </a:r>
            <a:r>
              <a:rPr lang="pt-BR" sz="2800" dirty="0"/>
              <a:t> e erros de concordância: ler em voz alta o texto “nunca ganhou</a:t>
            </a:r>
            <a:r>
              <a:rPr lang="pt-BR" sz="2800" dirty="0" smtClean="0"/>
              <a:t>”, “havia </a:t>
            </a:r>
            <a:r>
              <a:rPr lang="pt-BR" sz="2800" dirty="0"/>
              <a:t>dado”.</a:t>
            </a:r>
            <a:endParaRPr lang="pt-BR" sz="2800" dirty="0"/>
          </a:p>
          <a:p>
            <a:pPr lvl="1"/>
            <a:endParaRPr lang="pt-BR" sz="2200" b="1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6847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REDAÇÃO PARA TELEJORNALISMO 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70000"/>
            <a:ext cx="10515600" cy="533903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2800" b="1" dirty="0" smtClean="0"/>
              <a:t>Orientações </a:t>
            </a:r>
            <a:r>
              <a:rPr lang="pt-BR" sz="2800" b="1" dirty="0"/>
              <a:t>gerais</a:t>
            </a:r>
            <a:endParaRPr lang="pt-BR" sz="2800" dirty="0"/>
          </a:p>
          <a:p>
            <a:pPr lvl="2"/>
            <a:r>
              <a:rPr lang="pt-BR" sz="2800" b="1" dirty="0"/>
              <a:t>Cargo antes do nome</a:t>
            </a:r>
            <a:r>
              <a:rPr lang="pt-BR" sz="2800" dirty="0"/>
              <a:t>.</a:t>
            </a:r>
            <a:endParaRPr lang="pt-BR" sz="2800" dirty="0"/>
          </a:p>
          <a:p>
            <a:pPr lvl="2"/>
            <a:r>
              <a:rPr lang="pt-BR" sz="2800" dirty="0"/>
              <a:t>Cuidado com os nomes </a:t>
            </a:r>
            <a:r>
              <a:rPr lang="pt-BR" sz="2800" b="1" dirty="0"/>
              <a:t>estrangeiros</a:t>
            </a:r>
            <a:r>
              <a:rPr lang="pt-BR" sz="2800" dirty="0"/>
              <a:t>: grafar ao lado, ou escrever acima, </a:t>
            </a:r>
            <a:r>
              <a:rPr lang="pt-BR" sz="2800" dirty="0" smtClean="0"/>
              <a:t>“aportuguesando”.</a:t>
            </a:r>
            <a:endParaRPr lang="pt-BR" sz="2800" dirty="0"/>
          </a:p>
          <a:p>
            <a:pPr lvl="2"/>
            <a:r>
              <a:rPr lang="pt-BR" sz="2800" b="1" dirty="0"/>
              <a:t>Cifras: arredondar </a:t>
            </a:r>
            <a:r>
              <a:rPr lang="pt-BR" sz="2800" dirty="0"/>
              <a:t>quando for </a:t>
            </a:r>
            <a:r>
              <a:rPr lang="pt-BR" sz="2800" dirty="0" smtClean="0"/>
              <a:t>possível.</a:t>
            </a:r>
            <a:endParaRPr lang="pt-BR" sz="2800" dirty="0"/>
          </a:p>
          <a:p>
            <a:pPr lvl="2"/>
            <a:r>
              <a:rPr lang="pt-BR" sz="2800" dirty="0"/>
              <a:t>Usar ordinal até </a:t>
            </a:r>
            <a:r>
              <a:rPr lang="pt-BR" sz="2800" dirty="0" smtClean="0"/>
              <a:t>100. </a:t>
            </a:r>
            <a:r>
              <a:rPr lang="pt-BR" sz="2800" dirty="0"/>
              <a:t>Após isso, ele é o número 235 da lista.</a:t>
            </a:r>
            <a:endParaRPr lang="pt-BR" sz="2800" dirty="0"/>
          </a:p>
          <a:p>
            <a:pPr lvl="2"/>
            <a:r>
              <a:rPr lang="pt-BR" sz="2800" b="1" dirty="0"/>
              <a:t>Números</a:t>
            </a:r>
            <a:r>
              <a:rPr lang="pt-BR" sz="2800" dirty="0"/>
              <a:t>: </a:t>
            </a:r>
            <a:endParaRPr lang="pt-BR" sz="28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800" dirty="0" smtClean="0"/>
              <a:t>de </a:t>
            </a:r>
            <a:r>
              <a:rPr lang="pt-BR" sz="2800" dirty="0"/>
              <a:t>um a dez, por extenso. </a:t>
            </a:r>
            <a:endParaRPr lang="pt-BR" sz="28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800" dirty="0" smtClean="0"/>
              <a:t>Acima </a:t>
            </a:r>
            <a:r>
              <a:rPr lang="pt-BR" sz="2800" dirty="0"/>
              <a:t>de 11, em algarismos. </a:t>
            </a:r>
            <a:endParaRPr lang="pt-BR" sz="28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800" dirty="0" smtClean="0"/>
              <a:t>Acima </a:t>
            </a:r>
            <a:r>
              <a:rPr lang="pt-BR" sz="2800" dirty="0"/>
              <a:t>de mil, usar 3 mil 145. </a:t>
            </a:r>
            <a:endParaRPr lang="pt-BR" sz="28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800" dirty="0" smtClean="0"/>
              <a:t>Exceção para </a:t>
            </a:r>
            <a:r>
              <a:rPr lang="pt-BR" sz="2800" dirty="0"/>
              <a:t>datas: 2004.</a:t>
            </a:r>
            <a:endParaRPr lang="pt-BR" sz="28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6847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REDAÇÃO PARA TELEJORNALISMO 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70000"/>
            <a:ext cx="10515600" cy="533903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2800" b="1" dirty="0" smtClean="0"/>
              <a:t>Orientações gerais</a:t>
            </a:r>
            <a:endParaRPr lang="pt-BR" sz="2800" b="1" dirty="0" smtClean="0"/>
          </a:p>
          <a:p>
            <a:pPr lvl="2"/>
            <a:r>
              <a:rPr lang="pt-BR" sz="2800" dirty="0" smtClean="0"/>
              <a:t>Escrever: </a:t>
            </a:r>
            <a:r>
              <a:rPr lang="pt-BR" sz="2800" dirty="0"/>
              <a:t>nove vírgula 15; 8 por cento; 23 graus.</a:t>
            </a:r>
            <a:endParaRPr lang="pt-BR" sz="2800" dirty="0"/>
          </a:p>
          <a:p>
            <a:pPr lvl="2"/>
            <a:r>
              <a:rPr lang="pt-BR" sz="2800" b="1" dirty="0"/>
              <a:t>Horas</a:t>
            </a:r>
            <a:r>
              <a:rPr lang="pt-BR" sz="2800" dirty="0"/>
              <a:t>: 9 da noite</a:t>
            </a:r>
            <a:endParaRPr lang="pt-BR" sz="2800" dirty="0"/>
          </a:p>
          <a:p>
            <a:pPr lvl="2"/>
            <a:r>
              <a:rPr lang="pt-BR" sz="2800" b="1" dirty="0"/>
              <a:t>Endereço</a:t>
            </a:r>
            <a:r>
              <a:rPr lang="pt-BR" sz="2800" dirty="0"/>
              <a:t>: dar uma referência e não apenas o número.</a:t>
            </a:r>
            <a:endParaRPr lang="pt-BR" sz="2800" dirty="0"/>
          </a:p>
          <a:p>
            <a:pPr lvl="2"/>
            <a:r>
              <a:rPr lang="pt-BR" sz="2800" b="1" dirty="0"/>
              <a:t>Localize o lugar</a:t>
            </a:r>
            <a:r>
              <a:rPr lang="pt-BR" sz="2800" dirty="0"/>
              <a:t>: Vila Leopoldina, na zona oeste de São Paulo.</a:t>
            </a:r>
            <a:endParaRPr lang="pt-BR" sz="2800" dirty="0"/>
          </a:p>
          <a:p>
            <a:pPr lvl="2"/>
            <a:r>
              <a:rPr lang="pt-BR" sz="2800" b="1" dirty="0"/>
              <a:t>Siglas</a:t>
            </a:r>
            <a:r>
              <a:rPr lang="pt-BR" sz="2800" dirty="0"/>
              <a:t>: as de domínio público não precisam ser explicadas. Algumas são lidas como palavras, outras soletradas. FUNASA e IPVA </a:t>
            </a:r>
            <a:endParaRPr lang="pt-BR" sz="2800" dirty="0"/>
          </a:p>
          <a:p>
            <a:pPr lvl="2"/>
            <a:r>
              <a:rPr lang="pt-BR" sz="2800" dirty="0"/>
              <a:t>Resumir nomes de instituições e cargos longos</a:t>
            </a:r>
            <a:r>
              <a:rPr lang="pt-BR" sz="2800" dirty="0" smtClean="0"/>
              <a:t>.</a:t>
            </a:r>
            <a:endParaRPr lang="pt-BR" sz="2800" dirty="0" smtClean="0"/>
          </a:p>
          <a:p>
            <a:pPr lvl="2"/>
            <a:r>
              <a:rPr lang="pt-BR" sz="2800" dirty="0"/>
              <a:t>Citações do texto marcadas entre aspas: O jogador disse “já estou contratado</a:t>
            </a:r>
            <a:r>
              <a:rPr lang="pt-BR" sz="2800" dirty="0" smtClean="0"/>
              <a:t>”. Atenção para não comprometer a compreensão.</a:t>
            </a:r>
            <a:endParaRPr lang="pt-BR" sz="2800" dirty="0"/>
          </a:p>
          <a:p>
            <a:pPr lvl="2"/>
            <a:endParaRPr lang="pt-BR" sz="2800" dirty="0"/>
          </a:p>
          <a:p>
            <a:pPr marL="457200" lvl="1" indent="0">
              <a:buNone/>
            </a:pPr>
            <a:endParaRPr lang="pt-BR" sz="28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74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REDAÇÃO PARA TELEJORNALISMO 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76868"/>
            <a:ext cx="10515600" cy="511529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t-BR" sz="2800" b="1" dirty="0" smtClean="0"/>
              <a:t>Orientações gerais</a:t>
            </a:r>
            <a:endParaRPr lang="pt-BR" sz="2800" dirty="0" smtClean="0"/>
          </a:p>
          <a:p>
            <a:pPr lvl="2"/>
            <a:r>
              <a:rPr lang="pt-BR" sz="2800" b="1" dirty="0" smtClean="0"/>
              <a:t>Tempo de leitura para rádio</a:t>
            </a:r>
            <a:r>
              <a:rPr lang="pt-BR" sz="2800" dirty="0" smtClean="0"/>
              <a:t>: laudas de 72 toques, 5 segundos por linha; 12 linhas=1 minuto.</a:t>
            </a:r>
            <a:endParaRPr lang="pt-BR" sz="2800" dirty="0" smtClean="0"/>
          </a:p>
          <a:p>
            <a:pPr lvl="2"/>
            <a:r>
              <a:rPr lang="pt-BR" sz="2800" b="1" dirty="0" smtClean="0"/>
              <a:t>Tempo de leitura para TV</a:t>
            </a:r>
            <a:r>
              <a:rPr lang="pt-BR" sz="2800" dirty="0" smtClean="0"/>
              <a:t>: 3 segundos por linha.</a:t>
            </a:r>
            <a:endParaRPr lang="pt-BR" sz="2800" dirty="0" smtClean="0"/>
          </a:p>
          <a:p>
            <a:pPr lvl="2"/>
            <a:r>
              <a:rPr lang="pt-BR" sz="2800" dirty="0" smtClean="0"/>
              <a:t>Escrever em espaço dois, para permitir observações.</a:t>
            </a:r>
            <a:endParaRPr lang="pt-BR" sz="2800" dirty="0" smtClean="0"/>
          </a:p>
          <a:p>
            <a:pPr lvl="2"/>
            <a:r>
              <a:rPr lang="pt-BR" sz="2800" b="1" dirty="0" smtClean="0"/>
              <a:t>Usar barra vertical a cada ponto, e duas barras ao final da notícia</a:t>
            </a:r>
            <a:r>
              <a:rPr lang="pt-BR" sz="2800" dirty="0" smtClean="0"/>
              <a:t>.</a:t>
            </a:r>
            <a:endParaRPr lang="pt-BR" sz="2800" dirty="0" smtClean="0"/>
          </a:p>
          <a:p>
            <a:pPr lvl="2"/>
            <a:r>
              <a:rPr lang="pt-BR" sz="2800" dirty="0" smtClean="0"/>
              <a:t>Palavras podem ser </a:t>
            </a:r>
            <a:r>
              <a:rPr lang="pt-BR" sz="2800" b="1" dirty="0" smtClean="0"/>
              <a:t>sublinhadas </a:t>
            </a:r>
            <a:r>
              <a:rPr lang="pt-BR" sz="2800" dirty="0" smtClean="0"/>
              <a:t>para reforçar a entonação.</a:t>
            </a:r>
            <a:endParaRPr lang="pt-BR" sz="2800" dirty="0" smtClean="0"/>
          </a:p>
          <a:p>
            <a:pPr lvl="2"/>
            <a:r>
              <a:rPr lang="pt-BR" sz="2800" b="1" dirty="0" smtClean="0"/>
              <a:t>Texto redundante com imagem: </a:t>
            </a:r>
            <a:r>
              <a:rPr lang="pt-BR" sz="2800" dirty="0" smtClean="0"/>
              <a:t>atenção para textos que descrevem imagens que estão sendo vistas: Exemplo: este carro foi levado pela correnteza; esta árvore caiu.</a:t>
            </a:r>
            <a:endParaRPr lang="pt-BR" sz="2800" dirty="0" smtClean="0"/>
          </a:p>
          <a:p>
            <a:pPr lvl="2"/>
            <a:r>
              <a:rPr lang="pt-BR" sz="2800" b="1" dirty="0" smtClean="0"/>
              <a:t>LER O TEXTO EM VOZ ALTA para ter certeza da fluência.</a:t>
            </a:r>
            <a:endParaRPr lang="pt-BR" sz="2800" b="1" dirty="0" smtClean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68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ESCREVER BEM – MANUEL CHAPARRO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Vá direto ao assunto principal.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Deixe claro o objetivo e as relevâncias do texto.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No contexto e em cada parágrafo, dê evidência ao que é mais importante.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Coloque em cada parágrafo apenas uma informação importante, articulando-a com as informações secundárias que lhe </a:t>
            </a:r>
            <a:r>
              <a:rPr lang="pt-BR" dirty="0" smtClean="0"/>
              <a:t>deem </a:t>
            </a:r>
            <a:r>
              <a:rPr lang="pt-BR" dirty="0"/>
              <a:t>relevância e </a:t>
            </a:r>
            <a:r>
              <a:rPr lang="pt-BR" dirty="0" smtClean="0"/>
              <a:t>sustentação.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Escreva uma </a:t>
            </a:r>
            <a:r>
              <a:rPr lang="pt-BR" dirty="0" smtClean="0"/>
              <a:t>ideia </a:t>
            </a:r>
            <a:r>
              <a:rPr lang="pt-BR" dirty="0"/>
              <a:t>por vez, em sentenças curtas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68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ESCREVER BEM – MANUEL CHAPARRO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Construa as orações na ordem direta. E em voz ativa.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Aproxime o mais possível o núcleo substantivo do núcleo verbal.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Evite apostos com “vida própria”, ou seja, com estrutura de oração, para preservar o vigor e a clareza das </a:t>
            </a:r>
            <a:r>
              <a:rPr lang="pt-BR" dirty="0" smtClean="0"/>
              <a:t>ideias </a:t>
            </a:r>
            <a:r>
              <a:rPr lang="pt-BR" dirty="0"/>
              <a:t>principais.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Jamais faça aposto no aposto.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Dê preferência às construções coordenadas.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ESCREVER BEM – MANUEL CHAPARRO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Seja preciso nas informações e na escolha das palavras. Evite termos ambíguos.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Não tema os adjetivos. Mas use apenas aqueles que agregam e sintetizam significados ou informações importantes.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Não opine sem sustentação.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Seja rigoroso e criativo na pontuação.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Assegure-se da veracidade e da exatidão das informações.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Escolha verbos que traduzam e sintetizem ações</a:t>
            </a:r>
            <a:r>
              <a:rPr lang="pt-BR"/>
              <a:t>, </a:t>
            </a:r>
            <a:r>
              <a:rPr lang="pt-BR" smtClean="0"/>
              <a:t>ideias </a:t>
            </a:r>
            <a:r>
              <a:rPr lang="pt-BR" dirty="0"/>
              <a:t>ou </a:t>
            </a:r>
            <a:r>
              <a:rPr lang="pt-BR" dirty="0" smtClean="0"/>
              <a:t>intenções.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ESCREVER BEM – MANUEL CHAPARRO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Não abra frases com gerúndio.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Pelo alto nível de imprecisão, elimine ou substitua adjetivos do tipo “muito”, “pouco”, “alto”, “baixo”, “grande”, “pequeno”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Use o substantivo de maior grau de definição – em vez de aeronave, avião; em vez de embarcação, </a:t>
            </a:r>
            <a:r>
              <a:rPr lang="pt-BR" dirty="0" smtClean="0"/>
              <a:t>barco; </a:t>
            </a:r>
            <a:r>
              <a:rPr lang="pt-BR" dirty="0"/>
              <a:t>em vez de roupa, camisa...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Faça conclusões fortes e claras, explicitando os objetivos do texto.</a:t>
            </a:r>
            <a:endParaRPr lang="pt-BR" dirty="0"/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dirty="0"/>
              <a:t> Seja você o primeiro e mais crítico leitor dos seus textos.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7396" cy="132556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CONCEITOS ELABORADOS PELO PROF. CHAPARRO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DA LINGUAGEM JORNALÍSTICA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ESCALADA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93889"/>
            <a:ext cx="10515600" cy="49916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PRADO,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Flávio -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Ponto Eletrônico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Fonte: Bonner, William. 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Jornal 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Nacional,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modo de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fazer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89" y="510205"/>
            <a:ext cx="4334476" cy="583759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190" y="510205"/>
            <a:ext cx="3331080" cy="5846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8678863" y="44450"/>
            <a:ext cx="1954212" cy="490538"/>
          </a:xfrm>
        </p:spPr>
        <p:txBody>
          <a:bodyPr/>
          <a:lstStyle/>
          <a:p>
            <a:pPr algn="r" eaLnBrk="1" hangingPunct="1"/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132014" y="914400"/>
            <a:ext cx="3963987" cy="1261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Franklin Gothic Medium" panose="020B0603020102020204" pitchFamily="34" charset="0"/>
              </a:rPr>
              <a:t>PRINCIPAL </a:t>
            </a:r>
            <a:r>
              <a:rPr lang="en-US" sz="3200" dirty="0" smtClean="0">
                <a:latin typeface="Franklin Gothic Medium" panose="020B0603020102020204" pitchFamily="34" charset="0"/>
              </a:rPr>
              <a:t>DEVER:</a:t>
            </a:r>
            <a:br>
              <a:rPr lang="en-US" sz="3200" dirty="0" smtClean="0">
                <a:latin typeface="Franklin Gothic Medium" panose="020B0603020102020204" pitchFamily="34" charset="0"/>
              </a:rPr>
            </a:br>
            <a:r>
              <a:rPr lang="en-US" sz="4400" dirty="0" smtClean="0">
                <a:latin typeface="Franklin Gothic Medium" panose="020B0603020102020204" pitchFamily="34" charset="0"/>
              </a:rPr>
              <a:t>VERACIDADE</a:t>
            </a:r>
            <a:endParaRPr lang="pt-BR" sz="4400" dirty="0">
              <a:latin typeface="Franklin Gothic Medium" panose="020B0603020102020204" pitchFamily="34" charset="0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057400" y="762000"/>
            <a:ext cx="4038600" cy="1524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400800" y="2209800"/>
            <a:ext cx="25908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sz="3200">
              <a:latin typeface="Franklin Gothic Medium" panose="020B060302010202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 bwMode="auto">
          <a:xfrm>
            <a:off x="2132014" y="2943225"/>
            <a:ext cx="4114800" cy="2549943"/>
            <a:chOff x="295" y="1933"/>
            <a:chExt cx="2592" cy="1488"/>
          </a:xfrm>
        </p:grpSpPr>
        <p:sp>
          <p:nvSpPr>
            <p:cNvPr id="73736" name="AutoShape 7"/>
            <p:cNvSpPr>
              <a:spLocks noChangeArrowheads="1"/>
            </p:cNvSpPr>
            <p:nvPr/>
          </p:nvSpPr>
          <p:spPr bwMode="auto">
            <a:xfrm>
              <a:off x="295" y="1933"/>
              <a:ext cx="2592" cy="1488"/>
            </a:xfrm>
            <a:prstGeom prst="homePlate">
              <a:avLst>
                <a:gd name="adj" fmla="val 4354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3737" name="Text Box 8"/>
            <p:cNvSpPr txBox="1">
              <a:spLocks noChangeArrowheads="1"/>
            </p:cNvSpPr>
            <p:nvPr/>
          </p:nvSpPr>
          <p:spPr bwMode="auto">
            <a:xfrm>
              <a:off x="391" y="1981"/>
              <a:ext cx="1824" cy="40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- Ser preciso</a:t>
              </a:r>
              <a:endParaRPr lang="pt-BR" sz="36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73738" name="Text Box 9"/>
            <p:cNvSpPr txBox="1">
              <a:spLocks noChangeArrowheads="1"/>
            </p:cNvSpPr>
            <p:nvPr/>
          </p:nvSpPr>
          <p:spPr bwMode="auto">
            <a:xfrm>
              <a:off x="439" y="2461"/>
              <a:ext cx="1851" cy="40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- </a:t>
              </a:r>
              <a:r>
                <a:rPr lang="en-US" sz="3600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Ser</a:t>
              </a:r>
              <a:r>
                <a:rPr lang="en-US" sz="3600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claro</a:t>
              </a:r>
              <a:endParaRPr lang="pt-BR" sz="3600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73739" name="Text Box 10"/>
            <p:cNvSpPr txBox="1">
              <a:spLocks noChangeArrowheads="1"/>
            </p:cNvSpPr>
            <p:nvPr/>
          </p:nvSpPr>
          <p:spPr bwMode="auto">
            <a:xfrm>
              <a:off x="487" y="2989"/>
              <a:ext cx="1536" cy="40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- Ser veraz</a:t>
              </a:r>
              <a:endParaRPr lang="pt-BR" sz="36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6338888" y="2817814"/>
            <a:ext cx="3860800" cy="28007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 err="1">
                <a:latin typeface="Franklin Gothic Medium" panose="020B0603020102020204" pitchFamily="34" charset="0"/>
              </a:rPr>
              <a:t>Preservar</a:t>
            </a:r>
            <a:r>
              <a:rPr lang="en-US" sz="4400" dirty="0">
                <a:latin typeface="Franklin Gothic Medium" panose="020B0603020102020204" pitchFamily="34" charset="0"/>
              </a:rPr>
              <a:t> a </a:t>
            </a:r>
            <a:r>
              <a:rPr lang="en-US" sz="4400" dirty="0" err="1">
                <a:latin typeface="Franklin Gothic Medium" panose="020B0603020102020204" pitchFamily="34" charset="0"/>
              </a:rPr>
              <a:t>credibilidade</a:t>
            </a:r>
            <a:r>
              <a:rPr lang="en-US" sz="4400" dirty="0">
                <a:latin typeface="Franklin Gothic Medium" panose="020B0603020102020204" pitchFamily="34" charset="0"/>
              </a:rPr>
              <a:t> da </a:t>
            </a:r>
            <a:r>
              <a:rPr lang="en-US" sz="4400" dirty="0" err="1">
                <a:latin typeface="Franklin Gothic Medium" panose="020B0603020102020204" pitchFamily="34" charset="0"/>
              </a:rPr>
              <a:t>linguagem</a:t>
            </a:r>
            <a:r>
              <a:rPr lang="en-US" sz="4400" dirty="0">
                <a:latin typeface="Franklin Gothic Medium" panose="020B0603020102020204" pitchFamily="34" charset="0"/>
              </a:rPr>
              <a:t> </a:t>
            </a:r>
            <a:r>
              <a:rPr lang="en-US" sz="4400" dirty="0" err="1">
                <a:latin typeface="Franklin Gothic Medium" panose="020B0603020102020204" pitchFamily="34" charset="0"/>
              </a:rPr>
              <a:t>jornalística</a:t>
            </a:r>
            <a:endParaRPr lang="pt-BR" sz="4400" dirty="0"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/>
          <a:lstStyle/>
          <a:p>
            <a:pPr algn="r" eaLnBrk="1" hangingPunct="1"/>
            <a:r>
              <a:rPr lang="pt-BR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Coetências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057400" y="914400"/>
            <a:ext cx="8142288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Franklin Gothic Medium" panose="020B0603020102020204" pitchFamily="34" charset="0"/>
              </a:rPr>
              <a:t>TRÊS COMPETÊNCIAS INDISPENSÁVEIS</a:t>
            </a:r>
            <a:endParaRPr lang="pt-BR" sz="3200" dirty="0">
              <a:latin typeface="Franklin Gothic Medium" panose="020B0603020102020204" pitchFamily="34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2711450" y="2060575"/>
            <a:ext cx="7289800" cy="4114800"/>
            <a:chOff x="748" y="1298"/>
            <a:chExt cx="4592" cy="2592"/>
          </a:xfrm>
        </p:grpSpPr>
        <p:sp>
          <p:nvSpPr>
            <p:cNvPr id="47120" name="Rectangle 5"/>
            <p:cNvSpPr>
              <a:spLocks noChangeArrowheads="1"/>
            </p:cNvSpPr>
            <p:nvPr/>
          </p:nvSpPr>
          <p:spPr bwMode="auto">
            <a:xfrm>
              <a:off x="748" y="1298"/>
              <a:ext cx="4592" cy="25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7121" name="Text Box 6"/>
            <p:cNvSpPr txBox="1">
              <a:spLocks noChangeArrowheads="1"/>
            </p:cNvSpPr>
            <p:nvPr/>
          </p:nvSpPr>
          <p:spPr bwMode="auto">
            <a:xfrm>
              <a:off x="793" y="1470"/>
              <a:ext cx="4491" cy="32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1 – COMPETÊNCIA SEMIO-NARRATIVA</a:t>
              </a:r>
              <a:endParaRPr lang="pt-BR" sz="280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3" name="Group 7"/>
          <p:cNvGrpSpPr/>
          <p:nvPr/>
        </p:nvGrpSpPr>
        <p:grpSpPr bwMode="auto">
          <a:xfrm>
            <a:off x="4191000" y="2782889"/>
            <a:ext cx="4572000" cy="579437"/>
            <a:chOff x="1680" y="1632"/>
            <a:chExt cx="2880" cy="365"/>
          </a:xfrm>
        </p:grpSpPr>
        <p:sp>
          <p:nvSpPr>
            <p:cNvPr id="47118" name="Rectangle 8"/>
            <p:cNvSpPr>
              <a:spLocks noChangeArrowheads="1"/>
            </p:cNvSpPr>
            <p:nvPr/>
          </p:nvSpPr>
          <p:spPr bwMode="auto">
            <a:xfrm>
              <a:off x="1680" y="1680"/>
              <a:ext cx="2880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7119" name="Text Box 9"/>
            <p:cNvSpPr txBox="1">
              <a:spLocks noChangeArrowheads="1"/>
            </p:cNvSpPr>
            <p:nvPr/>
          </p:nvSpPr>
          <p:spPr bwMode="auto">
            <a:xfrm>
              <a:off x="1920" y="1632"/>
              <a:ext cx="2400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latin typeface="Franklin Gothic Medium" panose="020B0603020102020204" pitchFamily="34" charset="0"/>
                </a:rPr>
                <a:t>Saber dizer</a:t>
              </a:r>
              <a:endParaRPr lang="pt-BR" sz="3200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711450" y="3621088"/>
            <a:ext cx="7272338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</a:rPr>
              <a:t>2 – COMPETÊNCIA DISCURSIVA</a:t>
            </a:r>
            <a:endParaRPr lang="pt-BR" sz="28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4" name="Group 11"/>
          <p:cNvGrpSpPr/>
          <p:nvPr/>
        </p:nvGrpSpPr>
        <p:grpSpPr bwMode="auto">
          <a:xfrm>
            <a:off x="4191000" y="4078289"/>
            <a:ext cx="4572000" cy="579437"/>
            <a:chOff x="1680" y="2448"/>
            <a:chExt cx="2880" cy="365"/>
          </a:xfrm>
        </p:grpSpPr>
        <p:sp>
          <p:nvSpPr>
            <p:cNvPr id="47116" name="Rectangle 12"/>
            <p:cNvSpPr>
              <a:spLocks noChangeArrowheads="1"/>
            </p:cNvSpPr>
            <p:nvPr/>
          </p:nvSpPr>
          <p:spPr bwMode="auto">
            <a:xfrm>
              <a:off x="1680" y="2496"/>
              <a:ext cx="2880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7117" name="Text Box 13"/>
            <p:cNvSpPr txBox="1">
              <a:spLocks noChangeArrowheads="1"/>
            </p:cNvSpPr>
            <p:nvPr/>
          </p:nvSpPr>
          <p:spPr bwMode="auto">
            <a:xfrm>
              <a:off x="1872" y="2448"/>
              <a:ext cx="2496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latin typeface="Franklin Gothic Medium" panose="020B0603020102020204" pitchFamily="34" charset="0"/>
                </a:rPr>
                <a:t>Saber o que dizer</a:t>
              </a:r>
              <a:endParaRPr lang="pt-BR" sz="3200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2855914" y="4840288"/>
            <a:ext cx="7056437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Franklin Gothic Medium" panose="020B0603020102020204" pitchFamily="34" charset="0"/>
              </a:rPr>
              <a:t>3 – COMPETÊNCIA DIFUSORA</a:t>
            </a:r>
            <a:endParaRPr lang="pt-BR" sz="28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5" name="Group 15"/>
          <p:cNvGrpSpPr/>
          <p:nvPr/>
        </p:nvGrpSpPr>
        <p:grpSpPr bwMode="auto">
          <a:xfrm>
            <a:off x="4191000" y="5297489"/>
            <a:ext cx="4572000" cy="579437"/>
            <a:chOff x="1680" y="3216"/>
            <a:chExt cx="2880" cy="365"/>
          </a:xfrm>
        </p:grpSpPr>
        <p:sp>
          <p:nvSpPr>
            <p:cNvPr id="47114" name="Rectangle 16"/>
            <p:cNvSpPr>
              <a:spLocks noChangeArrowheads="1"/>
            </p:cNvSpPr>
            <p:nvPr/>
          </p:nvSpPr>
          <p:spPr bwMode="auto">
            <a:xfrm>
              <a:off x="1680" y="3264"/>
              <a:ext cx="2880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7115" name="Text Box 17"/>
            <p:cNvSpPr txBox="1">
              <a:spLocks noChangeArrowheads="1"/>
            </p:cNvSpPr>
            <p:nvPr/>
          </p:nvSpPr>
          <p:spPr bwMode="auto">
            <a:xfrm>
              <a:off x="1824" y="3216"/>
              <a:ext cx="2592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latin typeface="Franklin Gothic Medium" panose="020B0603020102020204" pitchFamily="34" charset="0"/>
                </a:rPr>
                <a:t>Saber socializar</a:t>
              </a:r>
              <a:endParaRPr lang="pt-BR" sz="3200">
                <a:latin typeface="Franklin Gothic Medium" panose="020B06030201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autoUpdateAnimBg="0"/>
      <p:bldP spid="27662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2028826" y="711201"/>
            <a:ext cx="8139113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u="sng" dirty="0">
                <a:solidFill>
                  <a:srgbClr val="FF0000"/>
                </a:solidFill>
                <a:latin typeface="Helvetica" pitchFamily="34" charset="0"/>
              </a:rPr>
              <a:t>Características da Linguagem Jornalística</a:t>
            </a:r>
            <a:endParaRPr lang="pt-BR" sz="2800" b="1" u="sng" dirty="0">
              <a:solidFill>
                <a:srgbClr val="FF0000"/>
              </a:solidFill>
              <a:latin typeface="Helvetica" pitchFamily="34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2743200" y="2514600"/>
            <a:ext cx="6553200" cy="2819400"/>
            <a:chOff x="768" y="1584"/>
            <a:chExt cx="4128" cy="1776"/>
          </a:xfrm>
        </p:grpSpPr>
        <p:sp>
          <p:nvSpPr>
            <p:cNvPr id="49163" name="Rectangle 5"/>
            <p:cNvSpPr>
              <a:spLocks noChangeArrowheads="1"/>
            </p:cNvSpPr>
            <p:nvPr/>
          </p:nvSpPr>
          <p:spPr bwMode="auto">
            <a:xfrm>
              <a:off x="768" y="1584"/>
              <a:ext cx="4128" cy="17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164" name="Text Box 6"/>
            <p:cNvSpPr txBox="1">
              <a:spLocks noChangeArrowheads="1"/>
            </p:cNvSpPr>
            <p:nvPr/>
          </p:nvSpPr>
          <p:spPr bwMode="auto">
            <a:xfrm>
              <a:off x="1296" y="1728"/>
              <a:ext cx="2665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anose="05000000000000000000" pitchFamily="2" charset="2"/>
                <a:buChar char="Ø"/>
              </a:pPr>
              <a:r>
                <a:rPr lang="pt-BR" sz="2800" b="1">
                  <a:latin typeface="Helvetica" pitchFamily="34" charset="0"/>
                </a:rPr>
                <a:t> Clareza nas AÇÕES</a:t>
              </a:r>
              <a:endParaRPr lang="pt-BR" sz="2800" b="1">
                <a:latin typeface="Helvetica" pitchFamily="34" charset="0"/>
              </a:endParaRPr>
            </a:p>
          </p:txBody>
        </p:sp>
      </p:grp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581400" y="3751263"/>
            <a:ext cx="54102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800" b="1">
                <a:latin typeface="Helvetica" pitchFamily="34" charset="0"/>
              </a:rPr>
              <a:t> Clareza nas RELEVÂNCIAS</a:t>
            </a:r>
            <a:endParaRPr lang="pt-BR" sz="2800" b="1">
              <a:latin typeface="Helvetica" pitchFamily="34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581400" y="4759326"/>
            <a:ext cx="47180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sz="2800" b="1">
                <a:latin typeface="Helvetica" pitchFamily="34" charset="0"/>
              </a:rPr>
              <a:t> Clareza nas IDÉIAS</a:t>
            </a:r>
            <a:endParaRPr lang="pt-BR" sz="2800" b="1">
              <a:latin typeface="Helvetica" pitchFamily="34" charset="0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622550" y="1716088"/>
            <a:ext cx="4235450" cy="8239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800" b="1">
                <a:latin typeface="Helvetica" pitchFamily="34" charset="0"/>
              </a:rPr>
              <a:t>CLAREZA</a:t>
            </a:r>
            <a:endParaRPr lang="pt-BR" sz="4800" b="1">
              <a:latin typeface="Helvetica" pitchFamily="34" charset="0"/>
            </a:endParaRPr>
          </a:p>
        </p:txBody>
      </p:sp>
      <p:grpSp>
        <p:nvGrpSpPr>
          <p:cNvPr id="3" name="Group 10"/>
          <p:cNvGrpSpPr/>
          <p:nvPr/>
        </p:nvGrpSpPr>
        <p:grpSpPr bwMode="auto">
          <a:xfrm>
            <a:off x="2743200" y="5532438"/>
            <a:ext cx="6553200" cy="792162"/>
            <a:chOff x="768" y="3485"/>
            <a:chExt cx="4128" cy="499"/>
          </a:xfrm>
        </p:grpSpPr>
        <p:sp>
          <p:nvSpPr>
            <p:cNvPr id="49161" name="Rectangle 11"/>
            <p:cNvSpPr>
              <a:spLocks noChangeArrowheads="1"/>
            </p:cNvSpPr>
            <p:nvPr/>
          </p:nvSpPr>
          <p:spPr bwMode="auto">
            <a:xfrm>
              <a:off x="768" y="3485"/>
              <a:ext cx="4128" cy="4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162" name="Text Box 12"/>
            <p:cNvSpPr txBox="1">
              <a:spLocks noChangeArrowheads="1"/>
            </p:cNvSpPr>
            <p:nvPr/>
          </p:nvSpPr>
          <p:spPr bwMode="auto">
            <a:xfrm>
              <a:off x="816" y="3574"/>
              <a:ext cx="4057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>
                  <a:solidFill>
                    <a:schemeClr val="bg1"/>
                  </a:solidFill>
                  <a:latin typeface="Helvetica" pitchFamily="34" charset="0"/>
                </a:rPr>
                <a:t>O ARGUMENTO DA PRECISÃO</a:t>
              </a:r>
              <a:endParaRPr lang="pt-BR" sz="3200" b="1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  <p:sp>
        <p:nvSpPr>
          <p:cNvPr id="49160" name="Título 12"/>
          <p:cNvSpPr>
            <a:spLocks noGrp="1"/>
          </p:cNvSpPr>
          <p:nvPr>
            <p:ph type="title"/>
          </p:nvPr>
        </p:nvSpPr>
        <p:spPr>
          <a:xfrm>
            <a:off x="9553576" y="0"/>
            <a:ext cx="1114425" cy="503238"/>
          </a:xfrm>
        </p:spPr>
        <p:txBody>
          <a:bodyPr/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Clareza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4" grpId="0"/>
      <p:bldP spid="2970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"/>
          <p:cNvGrpSpPr/>
          <p:nvPr/>
        </p:nvGrpSpPr>
        <p:grpSpPr bwMode="auto">
          <a:xfrm>
            <a:off x="1952625" y="657225"/>
            <a:ext cx="8286750" cy="914400"/>
            <a:chOff x="384" y="432"/>
            <a:chExt cx="5220" cy="576"/>
          </a:xfrm>
        </p:grpSpPr>
        <p:sp>
          <p:nvSpPr>
            <p:cNvPr id="50182" name="Text Box 5"/>
            <p:cNvSpPr txBox="1">
              <a:spLocks noChangeArrowheads="1"/>
            </p:cNvSpPr>
            <p:nvPr/>
          </p:nvSpPr>
          <p:spPr bwMode="auto">
            <a:xfrm>
              <a:off x="384" y="432"/>
              <a:ext cx="1488" cy="57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 b="1"/>
                <a:t>AÇÃO</a:t>
              </a:r>
              <a:endParaRPr lang="pt-BR" sz="5400" b="1"/>
            </a:p>
          </p:txBody>
        </p:sp>
        <p:sp>
          <p:nvSpPr>
            <p:cNvPr id="50183" name="Text Box 6"/>
            <p:cNvSpPr txBox="1">
              <a:spLocks noChangeArrowheads="1"/>
            </p:cNvSpPr>
            <p:nvPr/>
          </p:nvSpPr>
          <p:spPr bwMode="auto">
            <a:xfrm>
              <a:off x="3732" y="432"/>
              <a:ext cx="1872" cy="57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 b="1"/>
                <a:t>VERBO</a:t>
              </a:r>
              <a:endParaRPr lang="pt-BR" sz="5400" b="1"/>
            </a:p>
          </p:txBody>
        </p:sp>
        <p:sp>
          <p:nvSpPr>
            <p:cNvPr id="50184" name="AutoShape 7"/>
            <p:cNvSpPr>
              <a:spLocks noChangeArrowheads="1"/>
            </p:cNvSpPr>
            <p:nvPr/>
          </p:nvSpPr>
          <p:spPr bwMode="auto">
            <a:xfrm>
              <a:off x="2133" y="576"/>
              <a:ext cx="1536" cy="336"/>
            </a:xfrm>
            <a:prstGeom prst="leftRightArrow">
              <a:avLst>
                <a:gd name="adj1" fmla="val 50000"/>
                <a:gd name="adj2" fmla="val 914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</p:grpSp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2505075" y="1709738"/>
            <a:ext cx="71628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0180" name="Text Box 9"/>
          <p:cNvSpPr txBox="1">
            <a:spLocks noChangeArrowheads="1"/>
          </p:cNvSpPr>
          <p:nvPr/>
        </p:nvSpPr>
        <p:spPr bwMode="auto">
          <a:xfrm>
            <a:off x="2198688" y="2005014"/>
            <a:ext cx="7791450" cy="43703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u="sng" dirty="0"/>
              <a:t>O relato jornalístico narra ações humanas: </a:t>
            </a:r>
            <a:br>
              <a:rPr lang="pt-BR" sz="2800" b="1" u="sng" dirty="0"/>
            </a:br>
            <a:endParaRPr lang="pt-BR" sz="1000" b="1" u="sng" dirty="0"/>
          </a:p>
          <a:p>
            <a:pPr>
              <a:spcBef>
                <a:spcPct val="50000"/>
              </a:spcBef>
            </a:pPr>
            <a:r>
              <a:rPr lang="pt-BR" sz="2400" b="1" dirty="0"/>
              <a:t>- “O chanceler alemão </a:t>
            </a:r>
            <a:r>
              <a:rPr lang="pt-BR" sz="2400" b="1" u="sng" dirty="0" smtClean="0">
                <a:solidFill>
                  <a:srgbClr val="FF0000"/>
                </a:solidFill>
              </a:rPr>
              <a:t>pediu</a:t>
            </a:r>
            <a:r>
              <a:rPr lang="pt-BR" sz="2400" b="1" dirty="0"/>
              <a:t> </a:t>
            </a:r>
            <a:r>
              <a:rPr lang="pt-BR" sz="2400" b="1" dirty="0" smtClean="0"/>
              <a:t>ontem </a:t>
            </a:r>
            <a:r>
              <a:rPr lang="pt-BR" sz="2400" b="1" dirty="0"/>
              <a:t>desculpas (...)”</a:t>
            </a:r>
            <a:endParaRPr lang="pt-BR" sz="2400" b="1" dirty="0"/>
          </a:p>
          <a:p>
            <a:pPr>
              <a:spcBef>
                <a:spcPct val="50000"/>
              </a:spcBef>
            </a:pPr>
            <a:r>
              <a:rPr lang="pt-BR" sz="2400" b="1" dirty="0"/>
              <a:t>- “O sindicato que reúne hospitais (...) </a:t>
            </a:r>
            <a:r>
              <a:rPr lang="pt-BR" sz="2400" b="1" u="sng" dirty="0">
                <a:solidFill>
                  <a:srgbClr val="FF0000"/>
                </a:solidFill>
              </a:rPr>
              <a:t>veta</a:t>
            </a:r>
            <a:r>
              <a:rPr lang="pt-BR" sz="2400" b="1" dirty="0"/>
              <a:t> a </a:t>
            </a:r>
            <a:br>
              <a:rPr lang="pt-BR" sz="2400" b="1" dirty="0"/>
            </a:br>
            <a:r>
              <a:rPr lang="pt-BR" sz="2400" b="1" dirty="0"/>
              <a:t>    participação de seus associados no boicote(...)”</a:t>
            </a:r>
            <a:endParaRPr lang="pt-BR" sz="2400" b="1" dirty="0"/>
          </a:p>
          <a:p>
            <a:pPr>
              <a:spcBef>
                <a:spcPct val="50000"/>
              </a:spcBef>
            </a:pPr>
            <a:r>
              <a:rPr lang="pt-BR" sz="2400" b="1" dirty="0"/>
              <a:t>- “Justiça </a:t>
            </a:r>
            <a:r>
              <a:rPr lang="pt-BR" sz="2400" b="1" u="sng" dirty="0">
                <a:solidFill>
                  <a:srgbClr val="FF0000"/>
                </a:solidFill>
              </a:rPr>
              <a:t>nega</a:t>
            </a:r>
            <a:r>
              <a:rPr lang="pt-BR" sz="2400" b="1" dirty="0"/>
              <a:t> habeas corpus (...)</a:t>
            </a:r>
            <a:endParaRPr lang="pt-BR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sz="2400" b="1" dirty="0"/>
              <a:t>“São Paulo </a:t>
            </a:r>
            <a:r>
              <a:rPr lang="pt-BR" sz="2400" b="1" u="sng" dirty="0">
                <a:solidFill>
                  <a:srgbClr val="FF0000"/>
                </a:solidFill>
              </a:rPr>
              <a:t>contrata</a:t>
            </a:r>
            <a:r>
              <a:rPr lang="pt-BR" sz="2400" b="1" dirty="0"/>
              <a:t> Leão para salvar o ano”</a:t>
            </a:r>
            <a:endParaRPr lang="pt-BR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sz="2400" b="1" dirty="0"/>
              <a:t> “Delator </a:t>
            </a:r>
            <a:r>
              <a:rPr lang="pt-BR" sz="2400" b="1" u="sng" dirty="0">
                <a:solidFill>
                  <a:srgbClr val="FF0000"/>
                </a:solidFill>
              </a:rPr>
              <a:t>diz</a:t>
            </a:r>
            <a:r>
              <a:rPr lang="pt-BR" sz="2400" b="1" dirty="0"/>
              <a:t> que 20 ONGs </a:t>
            </a:r>
            <a:r>
              <a:rPr lang="pt-BR" sz="2400" b="1" u="sng" dirty="0">
                <a:solidFill>
                  <a:srgbClr val="FF0000"/>
                </a:solidFill>
              </a:rPr>
              <a:t>querem expor</a:t>
            </a:r>
            <a:r>
              <a:rPr lang="pt-BR" sz="2400" b="1" dirty="0"/>
              <a:t> esquema”</a:t>
            </a:r>
            <a:endParaRPr lang="pt-BR" sz="2400" b="1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sz="2400" b="1" dirty="0"/>
              <a:t> Argentina </a:t>
            </a:r>
            <a:r>
              <a:rPr lang="pt-BR" sz="2400" b="1" dirty="0">
                <a:solidFill>
                  <a:srgbClr val="FF0000"/>
                </a:solidFill>
              </a:rPr>
              <a:t>avança</a:t>
            </a:r>
            <a:r>
              <a:rPr lang="pt-BR" sz="2400" b="1" dirty="0"/>
              <a:t> para o </a:t>
            </a:r>
            <a:r>
              <a:rPr lang="pt-BR" sz="2400" b="1" dirty="0" smtClean="0"/>
              <a:t>“cristianismo”</a:t>
            </a:r>
            <a:endParaRPr lang="pt-BR" sz="2400" b="1" dirty="0"/>
          </a:p>
        </p:txBody>
      </p:sp>
      <p:sp>
        <p:nvSpPr>
          <p:cNvPr id="50181" name="Título 8"/>
          <p:cNvSpPr>
            <a:spLocks noGrp="1"/>
          </p:cNvSpPr>
          <p:nvPr>
            <p:ph type="title"/>
          </p:nvPr>
        </p:nvSpPr>
        <p:spPr>
          <a:xfrm>
            <a:off x="9410700" y="0"/>
            <a:ext cx="1257300" cy="503238"/>
          </a:xfrm>
        </p:spPr>
        <p:txBody>
          <a:bodyPr/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821739" y="-26988"/>
            <a:ext cx="1882775" cy="490538"/>
          </a:xfrm>
        </p:spPr>
        <p:txBody>
          <a:bodyPr/>
          <a:lstStyle/>
          <a:p>
            <a:pPr algn="r" eaLnBrk="1" hangingPunct="1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III</a:t>
            </a: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203" name="Group 3"/>
          <p:cNvGrpSpPr/>
          <p:nvPr/>
        </p:nvGrpSpPr>
        <p:grpSpPr bwMode="auto">
          <a:xfrm>
            <a:off x="3048001" y="796925"/>
            <a:ext cx="6048375" cy="661988"/>
            <a:chOff x="431" y="291"/>
            <a:chExt cx="3810" cy="417"/>
          </a:xfrm>
        </p:grpSpPr>
        <p:sp>
          <p:nvSpPr>
            <p:cNvPr id="51213" name="Text Box 4"/>
            <p:cNvSpPr txBox="1">
              <a:spLocks noChangeArrowheads="1"/>
            </p:cNvSpPr>
            <p:nvPr/>
          </p:nvSpPr>
          <p:spPr bwMode="auto">
            <a:xfrm>
              <a:off x="431" y="291"/>
              <a:ext cx="1315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800" b="1">
                  <a:solidFill>
                    <a:srgbClr val="FF0000"/>
                  </a:solidFill>
                  <a:latin typeface="Helvetica" pitchFamily="34" charset="0"/>
                </a:rPr>
                <a:t>INTENÇÃO</a:t>
              </a:r>
              <a:endParaRPr lang="pt-BR" sz="2800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sp>
          <p:nvSpPr>
            <p:cNvPr id="51214" name="Text Box 5"/>
            <p:cNvSpPr txBox="1">
              <a:spLocks noChangeArrowheads="1"/>
            </p:cNvSpPr>
            <p:nvPr/>
          </p:nvSpPr>
          <p:spPr bwMode="auto">
            <a:xfrm>
              <a:off x="1973" y="291"/>
              <a:ext cx="86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800" b="1">
                  <a:solidFill>
                    <a:srgbClr val="FF0000"/>
                  </a:solidFill>
                  <a:latin typeface="Helvetica" pitchFamily="34" charset="0"/>
                </a:rPr>
                <a:t>AÇÃO</a:t>
              </a:r>
              <a:endParaRPr lang="pt-BR" sz="2800" b="1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sp>
          <p:nvSpPr>
            <p:cNvPr id="51215" name="Text Box 6"/>
            <p:cNvSpPr txBox="1">
              <a:spLocks noChangeArrowheads="1"/>
            </p:cNvSpPr>
            <p:nvPr/>
          </p:nvSpPr>
          <p:spPr bwMode="auto">
            <a:xfrm>
              <a:off x="3198" y="300"/>
              <a:ext cx="1043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800" b="1">
                  <a:solidFill>
                    <a:srgbClr val="FF0000"/>
                  </a:solidFill>
                  <a:latin typeface="Helvetica" pitchFamily="34" charset="0"/>
                </a:rPr>
                <a:t>VERBO</a:t>
              </a:r>
              <a:endParaRPr lang="pt-BR" sz="2800" b="1">
                <a:solidFill>
                  <a:srgbClr val="FF0000"/>
                </a:solidFill>
                <a:latin typeface="Helvetica" pitchFamily="34" charset="0"/>
              </a:endParaRPr>
            </a:p>
          </p:txBody>
        </p:sp>
        <p:sp>
          <p:nvSpPr>
            <p:cNvPr id="51216" name="Rectangle 7"/>
            <p:cNvSpPr>
              <a:spLocks noChangeArrowheads="1"/>
            </p:cNvSpPr>
            <p:nvPr/>
          </p:nvSpPr>
          <p:spPr bwMode="auto">
            <a:xfrm>
              <a:off x="521" y="663"/>
              <a:ext cx="3720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217" name="AutoShape 8"/>
            <p:cNvSpPr>
              <a:spLocks noChangeArrowheads="1"/>
            </p:cNvSpPr>
            <p:nvPr/>
          </p:nvSpPr>
          <p:spPr bwMode="auto">
            <a:xfrm>
              <a:off x="1746" y="391"/>
              <a:ext cx="227" cy="136"/>
            </a:xfrm>
            <a:prstGeom prst="rightArrow">
              <a:avLst>
                <a:gd name="adj1" fmla="val 50000"/>
                <a:gd name="adj2" fmla="val 4172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218" name="AutoShape 9"/>
            <p:cNvSpPr>
              <a:spLocks noChangeArrowheads="1"/>
            </p:cNvSpPr>
            <p:nvPr/>
          </p:nvSpPr>
          <p:spPr bwMode="auto">
            <a:xfrm>
              <a:off x="2880" y="391"/>
              <a:ext cx="227" cy="136"/>
            </a:xfrm>
            <a:prstGeom prst="rightArrow">
              <a:avLst>
                <a:gd name="adj1" fmla="val 50000"/>
                <a:gd name="adj2" fmla="val 4172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3"/>
          <p:cNvGrpSpPr/>
          <p:nvPr/>
        </p:nvGrpSpPr>
        <p:grpSpPr bwMode="auto">
          <a:xfrm>
            <a:off x="2432051" y="1993900"/>
            <a:ext cx="3457575" cy="1944688"/>
            <a:chOff x="476" y="935"/>
            <a:chExt cx="2178" cy="1225"/>
          </a:xfrm>
        </p:grpSpPr>
        <p:sp>
          <p:nvSpPr>
            <p:cNvPr id="51211" name="Rectangle 4"/>
            <p:cNvSpPr>
              <a:spLocks noChangeArrowheads="1"/>
            </p:cNvSpPr>
            <p:nvPr/>
          </p:nvSpPr>
          <p:spPr bwMode="auto">
            <a:xfrm>
              <a:off x="476" y="935"/>
              <a:ext cx="2178" cy="122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212" name="Text Box 5"/>
            <p:cNvSpPr txBox="1">
              <a:spLocks noChangeArrowheads="1"/>
            </p:cNvSpPr>
            <p:nvPr/>
          </p:nvSpPr>
          <p:spPr bwMode="auto">
            <a:xfrm>
              <a:off x="657" y="981"/>
              <a:ext cx="1814" cy="10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rgbClr val="FF0000"/>
                  </a:solidFill>
                  <a:latin typeface="Helvetica" pitchFamily="34" charset="0"/>
                </a:rPr>
                <a:t>Decidi optar</a:t>
              </a:r>
              <a:r>
                <a:rPr lang="pt-BR" sz="3600">
                  <a:latin typeface="Helvetica" pitchFamily="34" charset="0"/>
                </a:rPr>
                <a:t> pela transcrição...</a:t>
              </a:r>
              <a:endParaRPr lang="pt-BR" sz="3600">
                <a:latin typeface="Helvetica" pitchFamily="34" charset="0"/>
              </a:endParaRPr>
            </a:p>
          </p:txBody>
        </p:sp>
      </p:grpSp>
      <p:grpSp>
        <p:nvGrpSpPr>
          <p:cNvPr id="4" name="Group 6"/>
          <p:cNvGrpSpPr/>
          <p:nvPr/>
        </p:nvGrpSpPr>
        <p:grpSpPr bwMode="auto">
          <a:xfrm>
            <a:off x="6319839" y="1993900"/>
            <a:ext cx="3457575" cy="1944688"/>
            <a:chOff x="2925" y="935"/>
            <a:chExt cx="2178" cy="1225"/>
          </a:xfrm>
        </p:grpSpPr>
        <p:sp>
          <p:nvSpPr>
            <p:cNvPr id="51209" name="Rectangle 7"/>
            <p:cNvSpPr>
              <a:spLocks noChangeArrowheads="1"/>
            </p:cNvSpPr>
            <p:nvPr/>
          </p:nvSpPr>
          <p:spPr bwMode="auto">
            <a:xfrm>
              <a:off x="2925" y="935"/>
              <a:ext cx="2178" cy="122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016" y="1117"/>
              <a:ext cx="1996" cy="82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4000" b="1">
                  <a:solidFill>
                    <a:srgbClr val="FF0000"/>
                  </a:solidFill>
                  <a:latin typeface="Helvetica" pitchFamily="34" charset="0"/>
                </a:rPr>
                <a:t>Decidi </a:t>
              </a:r>
              <a:r>
                <a:rPr lang="pt-BR" sz="4000">
                  <a:latin typeface="Helvetica" pitchFamily="34" charset="0"/>
                </a:rPr>
                <a:t>transcrever</a:t>
              </a:r>
              <a:endParaRPr lang="pt-BR" sz="4000">
                <a:latin typeface="Helvetica" pitchFamily="34" charset="0"/>
              </a:endParaRPr>
            </a:p>
          </p:txBody>
        </p:sp>
      </p:grpSp>
      <p:grpSp>
        <p:nvGrpSpPr>
          <p:cNvPr id="5" name="Group 9"/>
          <p:cNvGrpSpPr/>
          <p:nvPr/>
        </p:nvGrpSpPr>
        <p:grpSpPr bwMode="auto">
          <a:xfrm>
            <a:off x="2432051" y="4605339"/>
            <a:ext cx="7345363" cy="966787"/>
            <a:chOff x="476" y="2807"/>
            <a:chExt cx="4627" cy="609"/>
          </a:xfrm>
        </p:grpSpPr>
        <p:sp>
          <p:nvSpPr>
            <p:cNvPr id="51207" name="Rectangle 10"/>
            <p:cNvSpPr>
              <a:spLocks noChangeArrowheads="1"/>
            </p:cNvSpPr>
            <p:nvPr/>
          </p:nvSpPr>
          <p:spPr bwMode="auto">
            <a:xfrm>
              <a:off x="476" y="2827"/>
              <a:ext cx="4627" cy="58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208" name="Text Box 11"/>
            <p:cNvSpPr txBox="1">
              <a:spLocks noChangeArrowheads="1"/>
            </p:cNvSpPr>
            <p:nvPr/>
          </p:nvSpPr>
          <p:spPr bwMode="auto">
            <a:xfrm>
              <a:off x="839" y="2807"/>
              <a:ext cx="3901" cy="5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4800" b="1">
                  <a:solidFill>
                    <a:srgbClr val="FF0000"/>
                  </a:solidFill>
                  <a:latin typeface="Helvetica" pitchFamily="34" charset="0"/>
                </a:rPr>
                <a:t>TRANSCREVI</a:t>
              </a:r>
              <a:endParaRPr lang="pt-BR" sz="4800" b="1">
                <a:solidFill>
                  <a:srgbClr val="FF0000"/>
                </a:solidFill>
                <a:latin typeface="Helvetic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1919288" y="715963"/>
            <a:ext cx="8139112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600" b="1" u="sng">
                <a:solidFill>
                  <a:srgbClr val="FF0000"/>
                </a:solidFill>
                <a:latin typeface="Helvetica" pitchFamily="34" charset="0"/>
              </a:rPr>
              <a:t>Razões da Cultura Jornalística</a:t>
            </a:r>
            <a:endParaRPr lang="pt-BR" sz="3600" b="1" u="sng">
              <a:solidFill>
                <a:srgbClr val="FF0000"/>
              </a:solidFill>
              <a:latin typeface="Helvetica" pitchFamily="34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3276600" y="2133600"/>
            <a:ext cx="5715000" cy="2819400"/>
            <a:chOff x="1104" y="1344"/>
            <a:chExt cx="3600" cy="1776"/>
          </a:xfrm>
        </p:grpSpPr>
        <p:sp>
          <p:nvSpPr>
            <p:cNvPr id="63497" name="Rectangle 5"/>
            <p:cNvSpPr>
              <a:spLocks noChangeArrowheads="1"/>
            </p:cNvSpPr>
            <p:nvPr/>
          </p:nvSpPr>
          <p:spPr bwMode="auto">
            <a:xfrm>
              <a:off x="1104" y="1344"/>
              <a:ext cx="3600" cy="17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498" name="Text Box 6"/>
            <p:cNvSpPr txBox="1">
              <a:spLocks noChangeArrowheads="1"/>
            </p:cNvSpPr>
            <p:nvPr/>
          </p:nvSpPr>
          <p:spPr bwMode="auto">
            <a:xfrm>
              <a:off x="1248" y="1344"/>
              <a:ext cx="3312" cy="14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/>
                <a:t>A narração jornalística relata os confrontos da vida real que organizam as ações humanas</a:t>
              </a:r>
              <a:endParaRPr lang="pt-BR" sz="3600" b="1"/>
            </a:p>
          </p:txBody>
        </p:sp>
      </p:grpSp>
      <p:grpSp>
        <p:nvGrpSpPr>
          <p:cNvPr id="3" name="Group 7"/>
          <p:cNvGrpSpPr/>
          <p:nvPr/>
        </p:nvGrpSpPr>
        <p:grpSpPr bwMode="auto">
          <a:xfrm>
            <a:off x="1676400" y="5257801"/>
            <a:ext cx="8839200" cy="1235075"/>
            <a:chOff x="96" y="3600"/>
            <a:chExt cx="5568" cy="778"/>
          </a:xfrm>
        </p:grpSpPr>
        <p:sp>
          <p:nvSpPr>
            <p:cNvPr id="63495" name="Text Box 8"/>
            <p:cNvSpPr txBox="1">
              <a:spLocks noChangeArrowheads="1"/>
            </p:cNvSpPr>
            <p:nvPr/>
          </p:nvSpPr>
          <p:spPr bwMode="auto">
            <a:xfrm>
              <a:off x="96" y="3628"/>
              <a:ext cx="5568" cy="7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/>
                <a:t>O conflito decide as maneiras </a:t>
              </a:r>
              <a:br>
                <a:rPr lang="pt-BR" sz="3600" b="1"/>
              </a:br>
              <a:r>
                <a:rPr lang="pt-BR" sz="3600" b="1"/>
                <a:t>de dizer, fazer e escolher</a:t>
              </a:r>
              <a:endParaRPr lang="pt-BR" sz="3600" b="1"/>
            </a:p>
          </p:txBody>
        </p:sp>
        <p:sp>
          <p:nvSpPr>
            <p:cNvPr id="63496" name="Line 9"/>
            <p:cNvSpPr>
              <a:spLocks noChangeShapeType="1"/>
            </p:cNvSpPr>
            <p:nvPr/>
          </p:nvSpPr>
          <p:spPr bwMode="auto">
            <a:xfrm>
              <a:off x="240" y="3600"/>
              <a:ext cx="52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200400" y="1371601"/>
            <a:ext cx="57912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800" b="1"/>
              <a:t>O CONFLITO</a:t>
            </a:r>
            <a:endParaRPr lang="pt-BR" sz="4800" b="1"/>
          </a:p>
        </p:txBody>
      </p:sp>
      <p:sp>
        <p:nvSpPr>
          <p:cNvPr id="63494" name="Título 11"/>
          <p:cNvSpPr>
            <a:spLocks noGrp="1"/>
          </p:cNvSpPr>
          <p:nvPr>
            <p:ph type="title"/>
          </p:nvPr>
        </p:nvSpPr>
        <p:spPr>
          <a:xfrm>
            <a:off x="9053514" y="0"/>
            <a:ext cx="1614487" cy="431800"/>
          </a:xfrm>
        </p:spPr>
        <p:txBody>
          <a:bodyPr/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Conflito I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CONDUTA ÉTICA PARA JORNALISTAS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03699"/>
            <a:ext cx="10515600" cy="4873264"/>
          </a:xfrm>
        </p:spPr>
        <p:txBody>
          <a:bodyPr>
            <a:normAutofit/>
          </a:bodyPr>
          <a:lstStyle/>
          <a:p>
            <a:r>
              <a:rPr lang="pt-BR" dirty="0" smtClean="0"/>
              <a:t>Compromisso com o interesse público e com os direitos do cidadão. E não com o patrocinador, ou com os afins políticos.</a:t>
            </a:r>
            <a:endParaRPr lang="pt-BR" dirty="0" smtClean="0"/>
          </a:p>
          <a:p>
            <a:r>
              <a:rPr lang="pt-BR" dirty="0" smtClean="0"/>
              <a:t>Dizer a verdade e resistir às pressões, e às </a:t>
            </a:r>
            <a:r>
              <a:rPr lang="pt-BR" dirty="0" err="1" smtClean="0"/>
              <a:t>carteiradas</a:t>
            </a:r>
            <a:r>
              <a:rPr lang="pt-BR" dirty="0" smtClean="0"/>
              <a:t>.</a:t>
            </a:r>
            <a:endParaRPr lang="pt-BR" dirty="0" smtClean="0"/>
          </a:p>
          <a:p>
            <a:r>
              <a:rPr lang="pt-BR" b="1" dirty="0" smtClean="0"/>
              <a:t>Dever de buscar a isenção, a objetividade: cabe às fontes opinar!!!</a:t>
            </a:r>
            <a:endParaRPr lang="pt-BR" b="1" dirty="0" smtClean="0"/>
          </a:p>
          <a:p>
            <a:pPr lvl="1"/>
            <a:r>
              <a:rPr lang="pt-BR" dirty="0" smtClean="0"/>
              <a:t>E o </a:t>
            </a:r>
            <a:r>
              <a:rPr lang="pt-BR" b="1" dirty="0" smtClean="0"/>
              <a:t>“</a:t>
            </a:r>
            <a:r>
              <a:rPr lang="pt-BR" b="1" dirty="0" err="1" smtClean="0"/>
              <a:t>public</a:t>
            </a:r>
            <a:r>
              <a:rPr lang="pt-BR" b="1" dirty="0" smtClean="0"/>
              <a:t> </a:t>
            </a:r>
            <a:r>
              <a:rPr lang="pt-BR" b="1" dirty="0" err="1" smtClean="0"/>
              <a:t>journalism</a:t>
            </a:r>
            <a:r>
              <a:rPr lang="pt-BR" b="1" dirty="0" smtClean="0"/>
              <a:t>”? </a:t>
            </a:r>
            <a:r>
              <a:rPr lang="pt-BR" dirty="0" smtClean="0"/>
              <a:t>O jornalismo que toma partido? </a:t>
            </a:r>
            <a:endParaRPr lang="pt-BR" dirty="0" smtClean="0"/>
          </a:p>
          <a:p>
            <a:pPr lvl="1"/>
            <a:r>
              <a:rPr lang="pt-BR" dirty="0" smtClean="0"/>
              <a:t>E a assessoria de imprensa? Para muitos não é jornalismo, mas RP.</a:t>
            </a:r>
            <a:endParaRPr lang="pt-BR" dirty="0" smtClean="0"/>
          </a:p>
          <a:p>
            <a:pPr lvl="1"/>
            <a:r>
              <a:rPr lang="pt-BR" dirty="0" smtClean="0"/>
              <a:t>Ouvir os vários lados envolvidos....</a:t>
            </a:r>
            <a:endParaRPr lang="pt-BR" dirty="0" smtClean="0"/>
          </a:p>
          <a:p>
            <a:pPr lvl="1"/>
            <a:r>
              <a:rPr lang="pt-BR" dirty="0" smtClean="0"/>
              <a:t>Contextualizar é sempre fundamental</a:t>
            </a:r>
            <a:endParaRPr lang="pt-BR" dirty="0" smtClean="0"/>
          </a:p>
          <a:p>
            <a:r>
              <a:rPr lang="pt-BR" b="1" dirty="0" smtClean="0"/>
              <a:t>A neutralidade não existe, mas a objetividade, a ética e a precisão, </a:t>
            </a:r>
            <a:r>
              <a:rPr lang="pt-BR" dirty="0" smtClean="0"/>
              <a:t>sim!</a:t>
            </a:r>
            <a:endParaRPr lang="pt-BR" dirty="0" smtClean="0"/>
          </a:p>
          <a:p>
            <a:pPr lvl="1"/>
            <a:r>
              <a:rPr lang="pt-BR" dirty="0" smtClean="0"/>
              <a:t>Isso vale até para as imagens gravadas e escolhidas na edição.</a:t>
            </a:r>
            <a:endParaRPr lang="pt-BR" dirty="0" smtClean="0"/>
          </a:p>
          <a:p>
            <a:pPr lvl="1"/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CONDUTA ÉTICA PARA </a:t>
            </a:r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JORNALISTAS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93822"/>
            <a:ext cx="10515600" cy="4780229"/>
          </a:xfrm>
        </p:spPr>
        <p:txBody>
          <a:bodyPr/>
          <a:lstStyle/>
          <a:p>
            <a:r>
              <a:rPr lang="pt-BR" b="1" dirty="0"/>
              <a:t>Evitar o sensacionalismo</a:t>
            </a:r>
            <a:r>
              <a:rPr lang="pt-BR" dirty="0"/>
              <a:t>, respeito aos sentimentos e privacidade (anonimato) das pessoas.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 smtClean="0"/>
              <a:t>Há </a:t>
            </a:r>
            <a:r>
              <a:rPr lang="pt-BR" dirty="0"/>
              <a:t>casos em que o jornalista é promotor, advogado e juiz de um fato ou personagem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Importância do Jornalismo </a:t>
            </a:r>
            <a:r>
              <a:rPr lang="pt-BR" dirty="0" smtClean="0"/>
              <a:t>Investigativo, </a:t>
            </a:r>
            <a:r>
              <a:rPr lang="pt-BR" dirty="0"/>
              <a:t>mas quem julga é a justiça e seus operadores. </a:t>
            </a:r>
            <a:endParaRPr lang="pt-B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 smtClean="0"/>
              <a:t>Risco </a:t>
            </a:r>
            <a:r>
              <a:rPr lang="pt-BR" dirty="0"/>
              <a:t>de destruir a imagem de pessoas publicamente.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Coragem nas perguntas, honestidade em não receber benefícios e atitude crítica</a:t>
            </a:r>
            <a:r>
              <a:rPr lang="pt-BR" dirty="0" smtClean="0"/>
              <a:t>.</a:t>
            </a:r>
            <a:endParaRPr lang="pt-BR" dirty="0" smtClean="0"/>
          </a:p>
          <a:p>
            <a:r>
              <a:rPr lang="pt-BR" b="1" dirty="0"/>
              <a:t>Evitar gravações ilegais</a:t>
            </a:r>
            <a:r>
              <a:rPr lang="pt-BR" dirty="0"/>
              <a:t>, ou sem o consentimento. 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/>
              <a:t>Choque com o direito de imagem, atitudes caluniosas, etc...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93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CONDUTA ÉTICA PARA JORNALISTAS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03698"/>
            <a:ext cx="10515600" cy="5151423"/>
          </a:xfrm>
        </p:spPr>
        <p:txBody>
          <a:bodyPr>
            <a:normAutofit fontScale="92500"/>
          </a:bodyPr>
          <a:lstStyle/>
          <a:p>
            <a:r>
              <a:rPr lang="pt-BR" sz="2600" dirty="0" smtClean="0"/>
              <a:t>Atenção </a:t>
            </a:r>
            <a:r>
              <a:rPr lang="pt-BR" sz="2600" dirty="0"/>
              <a:t>para </a:t>
            </a:r>
            <a:r>
              <a:rPr lang="pt-BR" sz="2600" b="1" dirty="0"/>
              <a:t>matérias que envolvem </a:t>
            </a:r>
            <a:r>
              <a:rPr lang="pt-BR" sz="2600" b="1" dirty="0" smtClean="0"/>
              <a:t>menores e autorizações</a:t>
            </a:r>
            <a:r>
              <a:rPr lang="pt-BR" sz="2600" dirty="0" smtClean="0"/>
              <a:t>.</a:t>
            </a:r>
            <a:endParaRPr lang="pt-BR" sz="2600" dirty="0"/>
          </a:p>
          <a:p>
            <a:r>
              <a:rPr lang="pt-BR" sz="2600" dirty="0" smtClean="0"/>
              <a:t>Cuidado para as </a:t>
            </a:r>
            <a:r>
              <a:rPr lang="pt-BR" sz="2600" b="1" dirty="0" smtClean="0"/>
              <a:t>omissões</a:t>
            </a:r>
            <a:r>
              <a:rPr lang="pt-BR" sz="2600" dirty="0" smtClean="0"/>
              <a:t> tipo: incêndio em um shopping, para não prejudicar o negócio.</a:t>
            </a:r>
            <a:endParaRPr lang="pt-BR" sz="2600" dirty="0" smtClean="0"/>
          </a:p>
          <a:p>
            <a:r>
              <a:rPr lang="pt-BR" sz="2600" b="1" dirty="0" smtClean="0"/>
              <a:t>Fontes e informações completas são fundamentais para a credibilidade.</a:t>
            </a:r>
            <a:endParaRPr lang="pt-BR" sz="2600" b="1" dirty="0" smtClean="0"/>
          </a:p>
          <a:p>
            <a:r>
              <a:rPr lang="pt-BR" sz="2600" dirty="0" smtClean="0"/>
              <a:t>Apropriação de informações de outros veículos sem citar a fonte é pirataria.</a:t>
            </a:r>
            <a:endParaRPr lang="pt-BR" sz="2600" dirty="0" smtClean="0"/>
          </a:p>
          <a:p>
            <a:pPr lvl="1"/>
            <a:r>
              <a:rPr lang="pt-BR" sz="2600" dirty="0" smtClean="0"/>
              <a:t>E a </a:t>
            </a:r>
            <a:r>
              <a:rPr lang="pt-BR" sz="2600" dirty="0" err="1" smtClean="0"/>
              <a:t>rádio-escuta</a:t>
            </a:r>
            <a:r>
              <a:rPr lang="pt-BR" sz="2600" dirty="0" smtClean="0"/>
              <a:t>? E a Internet?</a:t>
            </a:r>
            <a:endParaRPr lang="pt-BR" sz="2600" dirty="0" smtClean="0"/>
          </a:p>
          <a:p>
            <a:r>
              <a:rPr lang="pt-BR" sz="2600" dirty="0" smtClean="0"/>
              <a:t>O protagonismo é da notícia, e não do jornalista.</a:t>
            </a:r>
            <a:endParaRPr lang="pt-BR" sz="2600" dirty="0" smtClean="0"/>
          </a:p>
          <a:p>
            <a:r>
              <a:rPr lang="pt-BR" sz="2600" dirty="0" smtClean="0"/>
              <a:t>A apuração é fundamental. O último segundo da internet dificulta esse princípio, para ninguém ser passado pra trás. </a:t>
            </a:r>
            <a:endParaRPr lang="pt-BR" sz="2600" dirty="0" smtClean="0"/>
          </a:p>
          <a:p>
            <a:r>
              <a:rPr lang="pt-BR" sz="2600" dirty="0" smtClean="0"/>
              <a:t>Cuidado com a publicidade “testemunhal”, tipo Milton Neves.</a:t>
            </a:r>
            <a:endParaRPr lang="pt-BR" sz="2600" dirty="0" smtClean="0"/>
          </a:p>
          <a:p>
            <a:r>
              <a:rPr lang="pt-BR" sz="2600" dirty="0" smtClean="0"/>
              <a:t>O processo de edição de entrevistas e falas deve respeitar a essência da matéria e do que foi dito: não tirar do contexto, ou pegar trechos comprometedores</a:t>
            </a:r>
            <a:endParaRPr lang="pt-BR" sz="2600" dirty="0" smtClean="0"/>
          </a:p>
          <a:p>
            <a:pPr lvl="1"/>
            <a:endParaRPr lang="pt-BR" sz="2600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CONDUTA ÉTICA PARA JORNALISTAS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548143"/>
            <a:ext cx="10515600" cy="4628820"/>
          </a:xfrm>
        </p:spPr>
        <p:txBody>
          <a:bodyPr>
            <a:normAutofit/>
          </a:bodyPr>
          <a:lstStyle/>
          <a:p>
            <a:r>
              <a:rPr lang="pt-BR" sz="2400" dirty="0" smtClean="0"/>
              <a:t>A crítica no jornalismo: sujeito a observações de qualquer ouvinte ou telespectador, do cabelo à entonação, expressão facial, roupas, etc.</a:t>
            </a:r>
            <a:endParaRPr lang="pt-BR" sz="2400" dirty="0" smtClean="0"/>
          </a:p>
          <a:p>
            <a:r>
              <a:rPr lang="pt-BR" sz="2400" dirty="0" smtClean="0"/>
              <a:t>Atenção para o limite tênue entre liberdade de imprensa, de expressão,  calúnia e </a:t>
            </a:r>
            <a:r>
              <a:rPr lang="pt-BR" sz="2400" dirty="0" err="1"/>
              <a:t>f</a:t>
            </a:r>
            <a:r>
              <a:rPr lang="pt-BR" sz="2400" dirty="0" err="1" smtClean="0"/>
              <a:t>ake</a:t>
            </a:r>
            <a:r>
              <a:rPr lang="pt-BR" sz="2400" dirty="0" smtClean="0"/>
              <a:t> </a:t>
            </a:r>
            <a:r>
              <a:rPr lang="pt-BR" sz="2400" dirty="0" err="1" smtClean="0"/>
              <a:t>news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r>
              <a:rPr lang="pt-BR" sz="2400" dirty="0" smtClean="0"/>
              <a:t>Todos dizem que a notícia não é mercadoria. Mas pode ser entretenimento?</a:t>
            </a:r>
            <a:endParaRPr lang="pt-BR" sz="2400" dirty="0" smtClean="0"/>
          </a:p>
          <a:p>
            <a:r>
              <a:rPr lang="pt-BR" sz="2400" dirty="0" smtClean="0"/>
              <a:t>Jornalistas não são o espelho da sociedade, mas estruturadores da realidade: agenda setting e outros conceitos.</a:t>
            </a:r>
            <a:endParaRPr lang="pt-BR" sz="2400" dirty="0" smtClean="0"/>
          </a:p>
          <a:p>
            <a:r>
              <a:rPr lang="pt-BR" b="1" dirty="0" smtClean="0"/>
              <a:t>O complexo de Clark Kent</a:t>
            </a:r>
            <a:endParaRPr lang="pt-BR" b="1" dirty="0" smtClean="0"/>
          </a:p>
          <a:p>
            <a:pPr marL="0" indent="0">
              <a:buNone/>
            </a:pPr>
            <a:endParaRPr lang="pt-BR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Leitura sobre ética no jornalismo: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BARBEIRO, Heródoto e LIMA, Paulo Roberto de – 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Manual de </a:t>
            </a:r>
            <a:r>
              <a:rPr lang="pt-BR" sz="2000" b="1" dirty="0" err="1">
                <a:solidFill>
                  <a:schemeClr val="accent6">
                    <a:lumMod val="50000"/>
                  </a:schemeClr>
                </a:solidFill>
              </a:rPr>
              <a:t>Radiojornalismo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. p</a:t>
            </a: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p 15-27.</a:t>
            </a:r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60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PASSAGEM DE BLOCO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98599"/>
            <a:ext cx="10515600" cy="4678363"/>
          </a:xfrm>
        </p:spPr>
        <p:txBody>
          <a:bodyPr/>
          <a:lstStyle/>
          <a:p>
            <a:pPr marL="0" indent="0">
              <a:buNone/>
            </a:pP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Fonte: PRADO, Flávio - Ponto Eletrônico</a:t>
            </a: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50" y="761144"/>
            <a:ext cx="4842300" cy="5595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002" y="642795"/>
            <a:ext cx="10515600" cy="389299"/>
          </a:xfrm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CONDUTA ÉTICA PARA </a:t>
            </a:r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JORNALISTAS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redes sociais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941560"/>
            <a:ext cx="10515600" cy="52354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400" dirty="0"/>
          </a:p>
          <a:p>
            <a:pPr>
              <a:lnSpc>
                <a:spcPct val="100000"/>
              </a:lnSpc>
            </a:pPr>
            <a:r>
              <a:rPr lang="en-US" sz="2400" dirty="0" smtClean="0"/>
              <a:t>“O </a:t>
            </a:r>
            <a:r>
              <a:rPr lang="en-US" sz="2400" dirty="0" err="1" smtClean="0"/>
              <a:t>Grupo</a:t>
            </a:r>
            <a:r>
              <a:rPr lang="en-US" sz="2400" dirty="0" smtClean="0"/>
              <a:t> </a:t>
            </a:r>
            <a:r>
              <a:rPr lang="en-US" sz="2400" dirty="0" err="1" smtClean="0"/>
              <a:t>Globo</a:t>
            </a:r>
            <a:r>
              <a:rPr lang="en-US" sz="2400" dirty="0" smtClean="0"/>
              <a:t> </a:t>
            </a:r>
            <a:r>
              <a:rPr lang="en-US" sz="2400" dirty="0" err="1" smtClean="0"/>
              <a:t>considera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toda</a:t>
            </a:r>
            <a:r>
              <a:rPr lang="en-US" sz="2400" dirty="0" smtClean="0"/>
              <a:t> </a:t>
            </a:r>
            <a:r>
              <a:rPr lang="en-US" sz="2400" b="1" dirty="0" err="1" smtClean="0"/>
              <a:t>rede</a:t>
            </a:r>
            <a:r>
              <a:rPr lang="en-US" sz="2400" b="1" dirty="0" smtClean="0"/>
              <a:t> social é </a:t>
            </a:r>
            <a:r>
              <a:rPr lang="en-US" sz="2400" b="1" dirty="0" err="1" smtClean="0"/>
              <a:t>potencialmente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pública</a:t>
            </a:r>
            <a:r>
              <a:rPr lang="en-US" sz="2400" dirty="0" smtClean="0"/>
              <a:t>. </a:t>
            </a:r>
            <a:r>
              <a:rPr lang="en-US" sz="2400" dirty="0" err="1" smtClean="0"/>
              <a:t>Mesmo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alguém</a:t>
            </a:r>
            <a:r>
              <a:rPr lang="en-US" sz="2400" dirty="0" smtClean="0"/>
              <a:t> </a:t>
            </a:r>
            <a:r>
              <a:rPr lang="en-US" sz="2400" dirty="0" err="1" smtClean="0"/>
              <a:t>permita</a:t>
            </a:r>
            <a:r>
              <a:rPr lang="en-US" sz="2400" dirty="0" smtClean="0"/>
              <a:t> o </a:t>
            </a:r>
            <a:r>
              <a:rPr lang="en-US" sz="2400" dirty="0" err="1" smtClean="0"/>
              <a:t>acesso</a:t>
            </a:r>
            <a:r>
              <a:rPr lang="en-US" sz="2400" dirty="0" smtClean="0"/>
              <a:t> </a:t>
            </a:r>
            <a:r>
              <a:rPr lang="en-US" sz="2400" dirty="0" err="1" smtClean="0"/>
              <a:t>ao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nela</a:t>
            </a:r>
            <a:r>
              <a:rPr lang="en-US" sz="2400" dirty="0" smtClean="0"/>
              <a:t> </a:t>
            </a:r>
            <a:r>
              <a:rPr lang="en-US" sz="2400" dirty="0" err="1" smtClean="0"/>
              <a:t>diz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publica</a:t>
            </a:r>
            <a:r>
              <a:rPr lang="en-US" sz="2400" dirty="0" smtClean="0"/>
              <a:t> a </a:t>
            </a:r>
            <a:r>
              <a:rPr lang="en-US" sz="2400" dirty="0" err="1" smtClean="0"/>
              <a:t>apenas</a:t>
            </a:r>
            <a:r>
              <a:rPr lang="en-US" sz="2400" dirty="0" smtClean="0"/>
              <a:t> um </a:t>
            </a:r>
            <a:r>
              <a:rPr lang="en-US" sz="2400" dirty="0" err="1" smtClean="0"/>
              <a:t>grupo</a:t>
            </a:r>
            <a:r>
              <a:rPr lang="en-US" sz="2400" dirty="0" smtClean="0"/>
              <a:t> de </a:t>
            </a:r>
            <a:r>
              <a:rPr lang="en-US" sz="2400" dirty="0" err="1" smtClean="0"/>
              <a:t>pessoas</a:t>
            </a:r>
            <a:r>
              <a:rPr lang="en-US" sz="2400" dirty="0" smtClean="0"/>
              <a:t>, </a:t>
            </a:r>
            <a:r>
              <a:rPr lang="en-US" sz="2400" dirty="0" err="1" smtClean="0"/>
              <a:t>há</a:t>
            </a:r>
            <a:r>
              <a:rPr lang="en-US" sz="2400" dirty="0" smtClean="0"/>
              <a:t>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alta</a:t>
            </a:r>
            <a:r>
              <a:rPr lang="en-US" sz="2400" dirty="0" smtClean="0"/>
              <a:t> </a:t>
            </a:r>
            <a:r>
              <a:rPr lang="en-US" sz="2400" dirty="0" err="1" smtClean="0"/>
              <a:t>possibilidade</a:t>
            </a:r>
            <a:r>
              <a:rPr lang="en-US" sz="2400" dirty="0" smtClean="0"/>
              <a:t> de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tal</a:t>
            </a:r>
            <a:r>
              <a:rPr lang="en-US" sz="2400" dirty="0" smtClean="0"/>
              <a:t> </a:t>
            </a:r>
            <a:r>
              <a:rPr lang="en-US" sz="2400" dirty="0" err="1" smtClean="0"/>
              <a:t>conteúdo</a:t>
            </a:r>
            <a:r>
              <a:rPr lang="en-US" sz="2400" dirty="0" smtClean="0"/>
              <a:t> se </a:t>
            </a:r>
            <a:r>
              <a:rPr lang="en-US" sz="2400" dirty="0" err="1" smtClean="0"/>
              <a:t>torne</a:t>
            </a:r>
            <a:r>
              <a:rPr lang="en-US" sz="2400" dirty="0" smtClean="0"/>
              <a:t> </a:t>
            </a:r>
            <a:r>
              <a:rPr lang="en-US" sz="2400" dirty="0" err="1" smtClean="0"/>
              <a:t>público</a:t>
            </a:r>
            <a:r>
              <a:rPr lang="en-US" sz="2400" dirty="0" smtClean="0"/>
              <a:t>. E </a:t>
            </a:r>
            <a:r>
              <a:rPr lang="en-US" sz="2400" dirty="0" err="1" smtClean="0"/>
              <a:t>quando</a:t>
            </a:r>
            <a:r>
              <a:rPr lang="en-US" sz="2400" dirty="0" smtClean="0"/>
              <a:t> </a:t>
            </a:r>
            <a:r>
              <a:rPr lang="en-US" sz="2400" dirty="0" err="1" smtClean="0"/>
              <a:t>essa</a:t>
            </a:r>
            <a:r>
              <a:rPr lang="en-US" sz="2400" dirty="0" smtClean="0"/>
              <a:t> </a:t>
            </a:r>
            <a:r>
              <a:rPr lang="en-US" sz="2400" dirty="0" err="1" smtClean="0"/>
              <a:t>pessoa</a:t>
            </a:r>
            <a:r>
              <a:rPr lang="en-US" sz="2400" dirty="0" smtClean="0"/>
              <a:t> é um</a:t>
            </a:r>
            <a:r>
              <a:rPr lang="pt-BR" sz="2400" dirty="0" smtClean="0"/>
              <a:t> </a:t>
            </a:r>
            <a:r>
              <a:rPr lang="en-US" sz="2400" dirty="0" err="1" smtClean="0"/>
              <a:t>jornalista</a:t>
            </a:r>
            <a:r>
              <a:rPr lang="en-US" sz="2400" dirty="0" smtClean="0"/>
              <a:t>, a </a:t>
            </a:r>
            <a:r>
              <a:rPr lang="en-US" sz="2400" dirty="0" err="1" smtClean="0"/>
              <a:t>sua</a:t>
            </a:r>
            <a:r>
              <a:rPr lang="en-US" sz="2400" dirty="0" smtClean="0"/>
              <a:t> </a:t>
            </a:r>
            <a:r>
              <a:rPr lang="en-US" sz="2400" dirty="0" err="1" smtClean="0"/>
              <a:t>atividade</a:t>
            </a:r>
            <a:r>
              <a:rPr lang="en-US" sz="2400" dirty="0" smtClean="0"/>
              <a:t> </a:t>
            </a:r>
            <a:r>
              <a:rPr lang="en-US" sz="2400" dirty="0" err="1" smtClean="0"/>
              <a:t>pública</a:t>
            </a:r>
            <a:r>
              <a:rPr lang="en-US" sz="2400" dirty="0" smtClean="0"/>
              <a:t> </a:t>
            </a:r>
            <a:r>
              <a:rPr lang="en-US" sz="2400" dirty="0" err="1" smtClean="0"/>
              <a:t>acaba</a:t>
            </a:r>
            <a:r>
              <a:rPr lang="en-US" sz="2400" dirty="0" smtClean="0"/>
              <a:t> </a:t>
            </a:r>
            <a:r>
              <a:rPr lang="en-US" sz="2400" dirty="0" err="1" smtClean="0"/>
              <a:t>relacionada</a:t>
            </a:r>
            <a:r>
              <a:rPr lang="en-US" sz="2400" dirty="0" smtClean="0"/>
              <a:t> </a:t>
            </a:r>
            <a:r>
              <a:rPr lang="en-US" sz="2400" dirty="0" err="1" smtClean="0"/>
              <a:t>ao</a:t>
            </a:r>
            <a:r>
              <a:rPr lang="en-US" sz="2400" dirty="0" smtClean="0"/>
              <a:t> </a:t>
            </a:r>
            <a:r>
              <a:rPr lang="en-US" sz="2400" dirty="0" err="1" smtClean="0"/>
              <a:t>veículo</a:t>
            </a:r>
            <a:r>
              <a:rPr lang="en-US" sz="2400" dirty="0" smtClean="0"/>
              <a:t> para o </a:t>
            </a:r>
            <a:r>
              <a:rPr lang="en-US" sz="2400" dirty="0" err="1" smtClean="0"/>
              <a:t>qual</a:t>
            </a:r>
            <a:r>
              <a:rPr lang="en-US" sz="2400" dirty="0" smtClean="0"/>
              <a:t> </a:t>
            </a:r>
            <a:r>
              <a:rPr lang="en-US" sz="2400" dirty="0" err="1" smtClean="0"/>
              <a:t>trabalha</a:t>
            </a:r>
            <a:r>
              <a:rPr lang="en-US" sz="2400" dirty="0" smtClean="0"/>
              <a:t>”. </a:t>
            </a:r>
            <a:endParaRPr lang="en-US" sz="2400" dirty="0" smtClean="0"/>
          </a:p>
          <a:p>
            <a:pPr>
              <a:lnSpc>
                <a:spcPct val="100000"/>
              </a:lnSpc>
            </a:pPr>
            <a:r>
              <a:rPr lang="en-US" sz="2400" dirty="0" smtClean="0"/>
              <a:t>“Se </a:t>
            </a:r>
            <a:r>
              <a:rPr lang="en-US" sz="2400" dirty="0" err="1" smtClean="0"/>
              <a:t>tal</a:t>
            </a:r>
            <a:r>
              <a:rPr lang="en-US" sz="2400" dirty="0" smtClean="0"/>
              <a:t> </a:t>
            </a:r>
            <a:r>
              <a:rPr lang="en-US" sz="2400" dirty="0" err="1" smtClean="0"/>
              <a:t>atividade</a:t>
            </a:r>
            <a:r>
              <a:rPr lang="en-US" sz="2400" dirty="0" smtClean="0"/>
              <a:t> </a:t>
            </a:r>
            <a:r>
              <a:rPr lang="en-US" sz="2400" dirty="0" err="1" smtClean="0"/>
              <a:t>manchar</a:t>
            </a:r>
            <a:r>
              <a:rPr lang="en-US" sz="2400" dirty="0" smtClean="0"/>
              <a:t> a </a:t>
            </a:r>
            <a:r>
              <a:rPr lang="en-US" sz="2400" dirty="0" err="1" smtClean="0"/>
              <a:t>sua</a:t>
            </a:r>
            <a:r>
              <a:rPr lang="en-US" sz="2400" dirty="0" smtClean="0"/>
              <a:t> </a:t>
            </a:r>
            <a:r>
              <a:rPr lang="en-US" sz="2400" dirty="0" err="1" smtClean="0"/>
              <a:t>reputação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isenção</a:t>
            </a:r>
            <a:r>
              <a:rPr lang="en-US" sz="2400" dirty="0" smtClean="0"/>
              <a:t> </a:t>
            </a:r>
            <a:r>
              <a:rPr lang="en-US" sz="2400" dirty="0" err="1" smtClean="0"/>
              <a:t>manchará</a:t>
            </a:r>
            <a:r>
              <a:rPr lang="en-US" sz="2400" dirty="0" smtClean="0"/>
              <a:t> </a:t>
            </a:r>
            <a:r>
              <a:rPr lang="en-US" sz="2400" dirty="0" err="1" smtClean="0"/>
              <a:t>também</a:t>
            </a:r>
            <a:r>
              <a:rPr lang="en-US" sz="2400" dirty="0" smtClean="0"/>
              <a:t> a </a:t>
            </a:r>
            <a:r>
              <a:rPr lang="en-US" sz="2400" dirty="0" err="1" smtClean="0"/>
              <a:t>reputação</a:t>
            </a:r>
            <a:r>
              <a:rPr lang="en-US" sz="2400" dirty="0" smtClean="0"/>
              <a:t> do </a:t>
            </a:r>
            <a:r>
              <a:rPr lang="en-US" sz="2400" dirty="0" err="1" smtClean="0"/>
              <a:t>veículo</a:t>
            </a:r>
            <a:r>
              <a:rPr lang="en-US" sz="2400" dirty="0" smtClean="0"/>
              <a:t>. </a:t>
            </a:r>
            <a:r>
              <a:rPr lang="en-US" sz="2400" dirty="0" err="1" smtClean="0"/>
              <a:t>Isso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é </a:t>
            </a:r>
            <a:r>
              <a:rPr lang="en-US" sz="2400" dirty="0" err="1" smtClean="0"/>
              <a:t>admissível</a:t>
            </a:r>
            <a:r>
              <a:rPr lang="en-US" sz="2400" dirty="0" smtClean="0"/>
              <a:t>,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vez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a </a:t>
            </a:r>
            <a:r>
              <a:rPr lang="en-US" sz="2400" dirty="0" err="1" smtClean="0"/>
              <a:t>isenção</a:t>
            </a:r>
            <a:r>
              <a:rPr lang="en-US" sz="2400" dirty="0" smtClean="0"/>
              <a:t> é o principal </a:t>
            </a:r>
            <a:r>
              <a:rPr lang="en-US" sz="2400" dirty="0" err="1" smtClean="0"/>
              <a:t>pilar</a:t>
            </a:r>
            <a:r>
              <a:rPr lang="en-US" sz="2400" dirty="0" smtClean="0"/>
              <a:t> do </a:t>
            </a:r>
            <a:r>
              <a:rPr lang="en-US" sz="2400" dirty="0" err="1" smtClean="0"/>
              <a:t>jornalismo</a:t>
            </a:r>
            <a:r>
              <a:rPr lang="en-US" sz="2400" dirty="0" smtClean="0"/>
              <a:t>. </a:t>
            </a:r>
            <a:r>
              <a:rPr lang="en-US" sz="2400" dirty="0" err="1" smtClean="0"/>
              <a:t>Perder</a:t>
            </a:r>
            <a:r>
              <a:rPr lang="en-US" sz="2400" dirty="0" smtClean="0"/>
              <a:t> a </a:t>
            </a:r>
            <a:r>
              <a:rPr lang="en-US" sz="2400" dirty="0" err="1" smtClean="0"/>
              <a:t>reputação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que</a:t>
            </a:r>
            <a:r>
              <a:rPr lang="en-US" sz="2400" dirty="0" smtClean="0"/>
              <a:t> é </a:t>
            </a:r>
            <a:r>
              <a:rPr lang="en-US" sz="2400" dirty="0" err="1" smtClean="0"/>
              <a:t>isento</a:t>
            </a:r>
            <a:r>
              <a:rPr lang="en-US" sz="2400" dirty="0" smtClean="0"/>
              <a:t> </a:t>
            </a:r>
            <a:r>
              <a:rPr lang="en-US" sz="2400" dirty="0" err="1" smtClean="0"/>
              <a:t>inabilita</a:t>
            </a:r>
            <a:r>
              <a:rPr lang="en-US" sz="2400" dirty="0" smtClean="0"/>
              <a:t> o </a:t>
            </a:r>
            <a:r>
              <a:rPr lang="en-US" sz="2400" dirty="0" err="1" smtClean="0"/>
              <a:t>jornalista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se </a:t>
            </a:r>
            <a:r>
              <a:rPr lang="en-US" sz="2400" dirty="0" err="1" smtClean="0"/>
              <a:t>dedica</a:t>
            </a:r>
            <a:r>
              <a:rPr lang="en-US" sz="2400" dirty="0" smtClean="0"/>
              <a:t> a </a:t>
            </a:r>
            <a:r>
              <a:rPr lang="en-US" sz="2400" dirty="0" err="1" smtClean="0"/>
              <a:t>reportagens</a:t>
            </a:r>
            <a:r>
              <a:rPr lang="en-US" sz="2400" dirty="0" smtClean="0"/>
              <a:t> a </a:t>
            </a:r>
            <a:r>
              <a:rPr lang="en-US" sz="2400" dirty="0" err="1" smtClean="0"/>
              <a:t>desempenhar</a:t>
            </a:r>
            <a:r>
              <a:rPr lang="en-US" sz="2400" dirty="0" smtClean="0"/>
              <a:t> o </a:t>
            </a:r>
            <a:r>
              <a:rPr lang="en-US" sz="2400" dirty="0" err="1" smtClean="0"/>
              <a:t>seu</a:t>
            </a:r>
            <a:r>
              <a:rPr lang="en-US" sz="2400" dirty="0" smtClean="0"/>
              <a:t> </a:t>
            </a:r>
            <a:r>
              <a:rPr lang="en-US" sz="2400" dirty="0" err="1" smtClean="0"/>
              <a:t>trabalho</a:t>
            </a:r>
            <a:r>
              <a:rPr lang="en-US" sz="2400" dirty="0" smtClean="0"/>
              <a:t>. </a:t>
            </a:r>
            <a:r>
              <a:rPr lang="en-US" sz="2400" dirty="0" err="1" smtClean="0"/>
              <a:t>Isso</a:t>
            </a:r>
            <a:r>
              <a:rPr lang="en-US" sz="2400" dirty="0" smtClean="0"/>
              <a:t> se </a:t>
            </a:r>
            <a:r>
              <a:rPr lang="en-US" sz="2400" dirty="0" err="1" smtClean="0"/>
              <a:t>aplica</a:t>
            </a:r>
            <a:r>
              <a:rPr lang="en-US" sz="2400" dirty="0" smtClean="0"/>
              <a:t> a </a:t>
            </a:r>
            <a:r>
              <a:rPr lang="en-US" sz="2400" dirty="0" err="1" smtClean="0"/>
              <a:t>todas</a:t>
            </a:r>
            <a:r>
              <a:rPr lang="en-US" sz="2400" dirty="0" smtClean="0"/>
              <a:t> as </a:t>
            </a:r>
            <a:r>
              <a:rPr lang="en-US" sz="2400" dirty="0" err="1" smtClean="0"/>
              <a:t>redes</a:t>
            </a:r>
            <a:r>
              <a:rPr lang="en-US" sz="2400" dirty="0" smtClean="0"/>
              <a:t> – Twitter, </a:t>
            </a:r>
            <a:r>
              <a:rPr lang="en-US" sz="2400" dirty="0" err="1" smtClean="0"/>
              <a:t>Instagram</a:t>
            </a:r>
            <a:r>
              <a:rPr lang="en-US" sz="2400" dirty="0" smtClean="0"/>
              <a:t>, Facebook, </a:t>
            </a:r>
            <a:r>
              <a:rPr lang="en-US" sz="2400" dirty="0" err="1" smtClean="0"/>
              <a:t>WhatsApp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qualquer</a:t>
            </a:r>
            <a:r>
              <a:rPr lang="en-US" sz="2400" dirty="0" smtClean="0"/>
              <a:t> </a:t>
            </a:r>
            <a:r>
              <a:rPr lang="en-US" sz="2400" dirty="0" err="1" smtClean="0"/>
              <a:t>outra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exista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venha</a:t>
            </a:r>
            <a:r>
              <a:rPr lang="en-US" sz="2400" dirty="0" smtClean="0"/>
              <a:t> a </a:t>
            </a:r>
            <a:r>
              <a:rPr lang="en-US" sz="2400" dirty="0" err="1" smtClean="0"/>
              <a:t>existir</a:t>
            </a:r>
            <a:r>
              <a:rPr lang="en-US" sz="2400" dirty="0" smtClean="0"/>
              <a:t>” 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Princípios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editoriais</a:t>
            </a:r>
            <a:r>
              <a:rPr lang="en-US" sz="2400" b="1" dirty="0" smtClean="0"/>
              <a:t> do </a:t>
            </a:r>
            <a:r>
              <a:rPr lang="en-US" sz="2400" b="1" dirty="0" err="1" smtClean="0"/>
              <a:t>Grupo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Globo</a:t>
            </a:r>
            <a:r>
              <a:rPr lang="en-US" sz="2400" b="1" dirty="0" smtClean="0"/>
              <a:t>, 2018).</a:t>
            </a:r>
            <a:endParaRPr lang="pt-BR" sz="2400" b="1" dirty="0" smtClean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DO RÁDIO</a:t>
            </a:r>
            <a:br>
              <a:rPr lang="pt-BR" sz="3200" b="1" dirty="0"/>
            </a:b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12240"/>
            <a:ext cx="10515600" cy="5166995"/>
          </a:xfrm>
        </p:spPr>
        <p:txBody>
          <a:bodyPr>
            <a:noAutofit/>
          </a:bodyPr>
          <a:lstStyle/>
          <a:p>
            <a:r>
              <a:rPr lang="pt-BR" sz="2400" b="1" dirty="0" err="1" smtClean="0"/>
              <a:t>Sensorialidade</a:t>
            </a:r>
            <a:r>
              <a:rPr lang="pt-BR" sz="2400" b="1" dirty="0" smtClean="0"/>
              <a:t>: </a:t>
            </a:r>
            <a:r>
              <a:rPr lang="pt-BR" sz="2400" dirty="0" smtClean="0"/>
              <a:t>o rádio forma imagens. Usa apenas o som, apesar da tendência do rádio com imagens, fotos e reportagens em vídeo.</a:t>
            </a:r>
            <a:endParaRPr lang="pt-BR" sz="2400" dirty="0" smtClean="0"/>
          </a:p>
          <a:p>
            <a:r>
              <a:rPr lang="pt-BR" sz="2400" b="1" dirty="0" smtClean="0"/>
              <a:t>Penetração</a:t>
            </a:r>
            <a:r>
              <a:rPr lang="pt-BR" sz="2400" dirty="0" smtClean="0"/>
              <a:t>: fala para milhões sem complicações pelo ar (AM, FM e OC), satélite, internet e no celular.</a:t>
            </a:r>
            <a:endParaRPr lang="pt-BR" sz="2400" dirty="0" smtClean="0"/>
          </a:p>
          <a:p>
            <a:r>
              <a:rPr lang="pt-BR" sz="2400" b="1" dirty="0" smtClean="0"/>
              <a:t>Regionalismo</a:t>
            </a:r>
            <a:r>
              <a:rPr lang="pt-BR" sz="2400" dirty="0" smtClean="0"/>
              <a:t>: as rádios locais, comunitárias.</a:t>
            </a:r>
            <a:endParaRPr lang="pt-BR" sz="2400" dirty="0" smtClean="0"/>
          </a:p>
          <a:p>
            <a:r>
              <a:rPr lang="pt-BR" sz="2400" b="1" dirty="0" smtClean="0"/>
              <a:t>Intimidade</a:t>
            </a:r>
            <a:r>
              <a:rPr lang="pt-BR" sz="2400" dirty="0" smtClean="0"/>
              <a:t>: atinge milhares, mas fala para o indivíduo. “Caro ouvinte”....</a:t>
            </a:r>
            <a:endParaRPr lang="pt-BR" sz="2400" dirty="0" smtClean="0"/>
          </a:p>
          <a:p>
            <a:r>
              <a:rPr lang="pt-BR" sz="2400" b="1" dirty="0" smtClean="0"/>
              <a:t>Imediatismo e instantaneidade</a:t>
            </a:r>
            <a:r>
              <a:rPr lang="pt-BR" sz="2400" dirty="0" smtClean="0"/>
              <a:t>: fundamental para o jornalismo ao vivo; com entrada do repórter pelo celular.</a:t>
            </a:r>
            <a:endParaRPr lang="pt-BR" sz="2400" dirty="0" smtClean="0"/>
          </a:p>
          <a:p>
            <a:r>
              <a:rPr lang="pt-BR" sz="2400" b="1" dirty="0" smtClean="0"/>
              <a:t>Simplicidade</a:t>
            </a:r>
            <a:r>
              <a:rPr lang="pt-BR" sz="2400" dirty="0" smtClean="0"/>
              <a:t>: um microfone resolve, apesar de hoje termos o rádio com imagens. Aparato técnico simples, se comparado à TV.</a:t>
            </a: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DO RÁDIO</a:t>
            </a:r>
            <a:b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2400" b="1" dirty="0" smtClean="0"/>
              <a:t>Mobilidade: </a:t>
            </a:r>
            <a:r>
              <a:rPr lang="pt-BR" sz="2400" dirty="0" smtClean="0"/>
              <a:t>portátil, livre de fios e tomadas, com pilhas, e agora no celular.</a:t>
            </a:r>
            <a:endParaRPr lang="pt-BR" sz="2400" dirty="0" smtClean="0"/>
          </a:p>
          <a:p>
            <a:r>
              <a:rPr lang="pt-BR" sz="2400" b="1" dirty="0" smtClean="0"/>
              <a:t>Acessível</a:t>
            </a:r>
            <a:r>
              <a:rPr lang="pt-BR" sz="2400" dirty="0" smtClean="0"/>
              <a:t>: equipamento barato, todos têm, e chega onde a TV tem dificuldade de atingir.</a:t>
            </a:r>
            <a:endParaRPr lang="pt-BR" sz="2400" dirty="0" smtClean="0"/>
          </a:p>
          <a:p>
            <a:r>
              <a:rPr lang="pt-BR" sz="2400" b="1" dirty="0" smtClean="0"/>
              <a:t>Custos de produção e montagem de emissora reduzidos</a:t>
            </a:r>
            <a:r>
              <a:rPr lang="pt-BR" sz="2400" dirty="0" smtClean="0"/>
              <a:t>, incluindo estúdio e equipamento de gravação e transmissão.</a:t>
            </a:r>
            <a:endParaRPr lang="pt-BR" sz="2400" dirty="0" smtClean="0"/>
          </a:p>
          <a:p>
            <a:r>
              <a:rPr lang="pt-BR" sz="2400" dirty="0" smtClean="0"/>
              <a:t>Ampla </a:t>
            </a:r>
            <a:r>
              <a:rPr lang="pt-BR" sz="2400" b="1" dirty="0" smtClean="0"/>
              <a:t>relevância e função social</a:t>
            </a:r>
            <a:r>
              <a:rPr lang="pt-BR" sz="2400" dirty="0" smtClean="0"/>
              <a:t>: educação (</a:t>
            </a:r>
            <a:r>
              <a:rPr lang="pt-BR" sz="2400" dirty="0" err="1" smtClean="0"/>
              <a:t>Roquette</a:t>
            </a:r>
            <a:r>
              <a:rPr lang="pt-BR" sz="2400" dirty="0" smtClean="0"/>
              <a:t> Pinto e Brecht), experimentação (Rádio USP); comunitária (experiências locais e alternativas, piratas e livres).</a:t>
            </a:r>
            <a:endParaRPr lang="pt-BR" sz="2400" dirty="0" smtClean="0"/>
          </a:p>
          <a:p>
            <a:r>
              <a:rPr lang="pt-BR" sz="2400" b="1" dirty="0" smtClean="0"/>
              <a:t>O crescimento dos </a:t>
            </a:r>
            <a:r>
              <a:rPr lang="pt-BR" sz="2400" b="1" dirty="0" err="1" smtClean="0"/>
              <a:t>Podcasts</a:t>
            </a:r>
            <a:r>
              <a:rPr lang="pt-BR" sz="2400" b="1" dirty="0" smtClean="0"/>
              <a:t>: o ressurgimento do Rádio</a:t>
            </a:r>
            <a:endParaRPr lang="pt-BR" sz="2400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398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LINGUAGEM RADIOFÔNICA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04523"/>
            <a:ext cx="10515600" cy="53505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 smtClean="0"/>
              <a:t>Quatro sistemas expressivos compõem a linguagem radiofônica </a:t>
            </a:r>
            <a:r>
              <a:rPr lang="pt-BR" sz="2400" dirty="0" smtClean="0"/>
              <a:t>(BALSEBRE, 1994)</a:t>
            </a:r>
            <a:endParaRPr lang="pt-BR" sz="2400" dirty="0" smtClean="0"/>
          </a:p>
          <a:p>
            <a:r>
              <a:rPr lang="pt-BR" sz="2400" dirty="0" smtClean="0"/>
              <a:t>Palavra</a:t>
            </a:r>
            <a:endParaRPr lang="pt-BR" sz="2400" dirty="0" smtClean="0"/>
          </a:p>
          <a:p>
            <a:r>
              <a:rPr lang="pt-BR" sz="2400" dirty="0" smtClean="0"/>
              <a:t>Música</a:t>
            </a:r>
            <a:endParaRPr lang="pt-BR" sz="2400" dirty="0" smtClean="0"/>
          </a:p>
          <a:p>
            <a:r>
              <a:rPr lang="pt-BR" sz="2400" dirty="0" smtClean="0"/>
              <a:t>Efeitos sonoros</a:t>
            </a:r>
            <a:endParaRPr lang="pt-BR" sz="2400" dirty="0" smtClean="0"/>
          </a:p>
          <a:p>
            <a:r>
              <a:rPr lang="pt-BR" sz="2400" dirty="0" smtClean="0"/>
              <a:t>Silencio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MCLEISCH e HERBERT, John destacam na </a:t>
            </a:r>
            <a:r>
              <a:rPr lang="pt-BR" sz="2400" b="1" dirty="0" smtClean="0"/>
              <a:t>enunciação jornalística</a:t>
            </a:r>
            <a:r>
              <a:rPr lang="pt-BR" sz="2400" dirty="0" smtClean="0"/>
              <a:t>: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b="1" dirty="0" smtClean="0"/>
              <a:t>Postura (afeta a voz), Projeção, Ritmo, Fluência (sem erros, </a:t>
            </a:r>
            <a:r>
              <a:rPr lang="pt-BR" sz="2400" b="1" dirty="0" err="1" smtClean="0"/>
              <a:t>haaam</a:t>
            </a:r>
            <a:r>
              <a:rPr lang="pt-BR" sz="2400" b="1" dirty="0" smtClean="0"/>
              <a:t>, </a:t>
            </a:r>
            <a:r>
              <a:rPr lang="pt-BR" sz="2400" b="1" dirty="0" err="1" smtClean="0"/>
              <a:t>gagejadas</a:t>
            </a:r>
            <a:r>
              <a:rPr lang="pt-BR" sz="2400" b="1" dirty="0" smtClean="0"/>
              <a:t>), Modulação, Entonação, Ênfase, Volume, Pausa, Pronúncia (articulação), Respiração, Interpretação, Espontaneidade e Personalidade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dirty="0" smtClean="0"/>
              <a:t>Respeito à </a:t>
            </a:r>
            <a:r>
              <a:rPr lang="pt-BR" sz="2400" b="1" dirty="0" smtClean="0"/>
              <a:t>informalidade, frases curtas, não significa que o rádio seja superficial: </a:t>
            </a:r>
            <a:r>
              <a:rPr lang="pt-BR" sz="2400" dirty="0" smtClean="0"/>
              <a:t>afinal, não pode ser ouvido novamente, e direcionado apenas à audição.</a:t>
            </a:r>
            <a:endParaRPr lang="pt-BR" sz="2400" dirty="0" smtClean="0"/>
          </a:p>
          <a:p>
            <a:pPr marL="0" indent="0">
              <a:buNone/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Leitura sobre jornalismo no rádio: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CASTRO, Kátia e BRUCK, </a:t>
            </a:r>
            <a:r>
              <a:rPr lang="pt-BR" sz="2000" dirty="0" err="1" smtClean="0">
                <a:solidFill>
                  <a:schemeClr val="accent6">
                    <a:lumMod val="75000"/>
                  </a:schemeClr>
                </a:solidFill>
              </a:rPr>
              <a:t>Mozahir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Salomão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. </a:t>
            </a:r>
            <a:r>
              <a:rPr lang="pt-BR" sz="2000" b="1" dirty="0" err="1">
                <a:solidFill>
                  <a:schemeClr val="accent6">
                    <a:lumMod val="75000"/>
                  </a:schemeClr>
                </a:solidFill>
              </a:rPr>
              <a:t>Radiojornalismo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: 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retórica e vinculação social. Pp. 57-70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Disciplina Telejornalismo - Luiz Fernando Santoro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253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RADIOFÔNICA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12752"/>
            <a:ext cx="10515600" cy="48642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b="1" dirty="0" smtClean="0"/>
              <a:t>GÊNEROS RADIOFÔNICOS</a:t>
            </a:r>
            <a:endParaRPr lang="pt-BR" b="1" dirty="0" smtClean="0"/>
          </a:p>
          <a:p>
            <a:pPr marL="0" indent="0">
              <a:buNone/>
            </a:pPr>
            <a:r>
              <a:rPr lang="pt-BR" dirty="0"/>
              <a:t>E</a:t>
            </a:r>
            <a:r>
              <a:rPr lang="pt-BR" dirty="0" smtClean="0"/>
              <a:t>xistem 14 gêneros baseados na palavra: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514350" indent="-514350">
              <a:buAutoNum type="arabicPeriod"/>
            </a:pPr>
            <a:r>
              <a:rPr lang="pt-BR" b="1" dirty="0"/>
              <a:t>Locução</a:t>
            </a:r>
            <a:r>
              <a:rPr lang="pt-BR" dirty="0"/>
              <a:t> – expositiva, crítica ou testemunhal. </a:t>
            </a:r>
            <a:endParaRPr lang="pt-BR" dirty="0" smtClean="0"/>
          </a:p>
          <a:p>
            <a:pPr marL="514350" indent="-514350">
              <a:buAutoNum type="arabicPeriod"/>
            </a:pPr>
            <a:r>
              <a:rPr lang="pt-BR" b="1" dirty="0" smtClean="0"/>
              <a:t>Noticiário</a:t>
            </a:r>
            <a:endParaRPr lang="pt-BR" b="1" dirty="0" smtClean="0"/>
          </a:p>
          <a:p>
            <a:pPr marL="514350" indent="-514350">
              <a:buAutoNum type="arabicPeriod"/>
            </a:pPr>
            <a:r>
              <a:rPr lang="pt-BR" b="1" dirty="0" smtClean="0"/>
              <a:t>Nota </a:t>
            </a:r>
            <a:r>
              <a:rPr lang="pt-BR" dirty="0" smtClean="0"/>
              <a:t>– informação sintética</a:t>
            </a:r>
            <a:endParaRPr lang="pt-BR" dirty="0" smtClean="0"/>
          </a:p>
          <a:p>
            <a:pPr marL="514350" indent="-514350">
              <a:buAutoNum type="arabicPeriod"/>
            </a:pPr>
            <a:r>
              <a:rPr lang="pt-BR" b="1" dirty="0" smtClean="0"/>
              <a:t>Notícia</a:t>
            </a:r>
            <a:r>
              <a:rPr lang="pt-BR" dirty="0" smtClean="0"/>
              <a:t> – módulo básico da informação</a:t>
            </a:r>
            <a:endParaRPr lang="pt-BR" dirty="0" smtClean="0"/>
          </a:p>
          <a:p>
            <a:pPr marL="514350" indent="-514350">
              <a:buAutoNum type="arabicPeriod"/>
            </a:pPr>
            <a:r>
              <a:rPr lang="pt-BR" b="1" dirty="0" smtClean="0"/>
              <a:t>Crônica</a:t>
            </a:r>
            <a:r>
              <a:rPr lang="pt-BR" dirty="0" smtClean="0"/>
              <a:t> – na fronteira do jornalismo com a literatura.</a:t>
            </a:r>
            <a:endParaRPr lang="pt-BR" dirty="0" smtClean="0"/>
          </a:p>
          <a:p>
            <a:pPr marL="514350" indent="-514350">
              <a:buAutoNum type="arabicPeriod"/>
            </a:pPr>
            <a:r>
              <a:rPr lang="pt-BR" b="1" dirty="0" smtClean="0"/>
              <a:t>Comentário e editorial </a:t>
            </a:r>
            <a:r>
              <a:rPr lang="pt-BR" dirty="0" smtClean="0"/>
              <a:t>- opinativo</a:t>
            </a:r>
            <a:endParaRPr lang="pt-BR" dirty="0" smtClean="0"/>
          </a:p>
          <a:p>
            <a:pPr marL="514350" indent="-514350">
              <a:buAutoNum type="arabicPeriod"/>
            </a:pPr>
            <a:r>
              <a:rPr lang="pt-BR" b="1" dirty="0" smtClean="0"/>
              <a:t>Diálogo</a:t>
            </a:r>
            <a:endParaRPr lang="pt-BR" b="1" dirty="0" smtClean="0"/>
          </a:p>
          <a:p>
            <a:pPr marL="514350" indent="-514350">
              <a:buAutoNum type="arabicPeriod"/>
            </a:pPr>
            <a:r>
              <a:rPr lang="pt-BR" b="1" dirty="0" smtClean="0"/>
              <a:t>Entrevista</a:t>
            </a:r>
            <a:endParaRPr lang="pt-BR" b="1" dirty="0" smtClean="0"/>
          </a:p>
          <a:p>
            <a:pPr marL="514350" indent="-514350">
              <a:buAutoNum type="arabicPeriod"/>
            </a:pPr>
            <a:r>
              <a:rPr lang="pt-BR" b="1" dirty="0" err="1" smtClean="0"/>
              <a:t>Radiojornal</a:t>
            </a:r>
            <a:r>
              <a:rPr lang="pt-BR" b="1" dirty="0" smtClean="0"/>
              <a:t> e boletins</a:t>
            </a:r>
            <a:r>
              <a:rPr lang="pt-BR" dirty="0" smtClean="0"/>
              <a:t>: pequeno programa informativo, em geral de hora em hora.</a:t>
            </a:r>
            <a:endParaRPr lang="pt-BR" dirty="0" smtClean="0"/>
          </a:p>
          <a:p>
            <a:pPr marL="514350" indent="-514350">
              <a:buAutoNum type="arabicPeriod"/>
            </a:pPr>
            <a:endParaRPr lang="pt-BR" dirty="0" smtClean="0"/>
          </a:p>
          <a:p>
            <a:pPr marL="0" indent="0">
              <a:buNone/>
            </a:pPr>
            <a:endParaRPr lang="pt-BR" b="1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7475"/>
            <a:ext cx="10515600" cy="1131570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RADIOFÔNICA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14095"/>
            <a:ext cx="10515600" cy="559689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t-BR" sz="9600" b="1" dirty="0" smtClean="0"/>
          </a:p>
          <a:p>
            <a:pPr marL="0" indent="0">
              <a:buNone/>
            </a:pPr>
            <a:r>
              <a:rPr lang="pt-BR" sz="9600" b="1" dirty="0" smtClean="0"/>
              <a:t>GÊNEROS RADIOFÔNICOS</a:t>
            </a:r>
            <a:endParaRPr lang="pt-BR" sz="9600" b="1" dirty="0" smtClean="0"/>
          </a:p>
          <a:p>
            <a:pPr marL="0" indent="0">
              <a:buNone/>
            </a:pPr>
            <a:endParaRPr lang="pt-BR" sz="9600" b="1" dirty="0" smtClean="0"/>
          </a:p>
          <a:p>
            <a:pPr marL="0" indent="0">
              <a:buNone/>
            </a:pPr>
            <a:r>
              <a:rPr lang="pt-BR" sz="9600" b="1" dirty="0" smtClean="0"/>
              <a:t>10. Radio revista</a:t>
            </a:r>
            <a:r>
              <a:rPr lang="pt-BR" sz="9600" b="1" dirty="0"/>
              <a:t>: </a:t>
            </a:r>
            <a:r>
              <a:rPr lang="pt-BR" sz="9600" dirty="0"/>
              <a:t>variedades</a:t>
            </a:r>
            <a:endParaRPr lang="pt-BR" sz="9600" dirty="0"/>
          </a:p>
          <a:p>
            <a:pPr marL="0" indent="0">
              <a:buNone/>
            </a:pPr>
            <a:r>
              <a:rPr lang="pt-BR" sz="9600" b="1" dirty="0" smtClean="0"/>
              <a:t>11. Mesa </a:t>
            </a:r>
            <a:r>
              <a:rPr lang="pt-BR" sz="9600" b="1" dirty="0"/>
              <a:t>redonda</a:t>
            </a:r>
            <a:endParaRPr lang="pt-BR" sz="9600" b="1" dirty="0"/>
          </a:p>
          <a:p>
            <a:pPr marL="0" indent="0">
              <a:buNone/>
            </a:pPr>
            <a:r>
              <a:rPr lang="pt-BR" sz="9600" b="1" dirty="0" smtClean="0"/>
              <a:t>12. Reportagem ao vivo ou editada</a:t>
            </a:r>
            <a:endParaRPr lang="pt-BR" sz="9600" b="1" dirty="0" smtClean="0"/>
          </a:p>
          <a:p>
            <a:pPr marL="0" indent="0">
              <a:buNone/>
            </a:pPr>
            <a:r>
              <a:rPr lang="pt-BR" sz="9600" b="1" dirty="0" smtClean="0"/>
              <a:t>13. Documentário radiofônico: </a:t>
            </a:r>
            <a:r>
              <a:rPr lang="pt-BR" sz="9600" dirty="0" smtClean="0"/>
              <a:t>narrativo ou não-narrativo (sequência de depoimentos editados). No caso, a narração apenas alinhava as sequências.</a:t>
            </a:r>
            <a:endParaRPr lang="pt-BR" sz="9600" dirty="0" smtClean="0"/>
          </a:p>
          <a:p>
            <a:pPr marL="0" indent="0">
              <a:buNone/>
            </a:pPr>
            <a:r>
              <a:rPr lang="pt-BR" sz="9600" b="1" dirty="0" smtClean="0"/>
              <a:t>14. Dramatização, </a:t>
            </a:r>
            <a:r>
              <a:rPr lang="pt-BR" sz="9600" dirty="0" smtClean="0"/>
              <a:t>unitária, seriada ou novela.</a:t>
            </a:r>
            <a:endParaRPr lang="pt-BR" sz="9600" dirty="0" smtClean="0"/>
          </a:p>
          <a:p>
            <a:pPr marL="0" indent="0">
              <a:buNone/>
            </a:pPr>
            <a:endParaRPr lang="pt-BR" sz="9600" dirty="0"/>
          </a:p>
          <a:p>
            <a:pPr marL="0" indent="0">
              <a:buNone/>
            </a:pPr>
            <a:r>
              <a:rPr lang="pt-BR" sz="9600" b="1" dirty="0" smtClean="0"/>
              <a:t>Programas de emissoras e </a:t>
            </a:r>
            <a:r>
              <a:rPr lang="pt-BR" sz="9600" b="1" dirty="0" err="1" smtClean="0"/>
              <a:t>podcasts</a:t>
            </a:r>
            <a:r>
              <a:rPr lang="pt-BR" sz="9600" b="1" dirty="0" smtClean="0"/>
              <a:t> navegam por essa tipologia</a:t>
            </a:r>
            <a:r>
              <a:rPr lang="pt-BR" sz="9600" dirty="0" smtClean="0"/>
              <a:t>.</a:t>
            </a:r>
            <a:endParaRPr lang="pt-BR" sz="9600" dirty="0" smtClean="0"/>
          </a:p>
          <a:p>
            <a:pPr marL="0" indent="0">
              <a:buNone/>
            </a:pPr>
            <a:endParaRPr lang="pt-BR" sz="9600" dirty="0" smtClean="0"/>
          </a:p>
          <a:p>
            <a:pPr marL="0" indent="0">
              <a:buNone/>
            </a:pPr>
            <a:endParaRPr lang="pt-BR" sz="5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5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7200" dirty="0" smtClean="0">
                <a:solidFill>
                  <a:schemeClr val="accent6">
                    <a:lumMod val="75000"/>
                  </a:schemeClr>
                </a:solidFill>
              </a:rPr>
              <a:t>Leitura sobre gêneros radiofônicos: BARBOSA FILHO, André. </a:t>
            </a:r>
            <a:r>
              <a:rPr lang="pt-BR" sz="7200" b="1" dirty="0" smtClean="0">
                <a:solidFill>
                  <a:schemeClr val="accent6">
                    <a:lumMod val="75000"/>
                  </a:schemeClr>
                </a:solidFill>
              </a:rPr>
              <a:t>Gêneros Radiofônicos.</a:t>
            </a:r>
            <a:endParaRPr lang="pt-BR" sz="7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5000" dirty="0" smtClean="0"/>
          </a:p>
          <a:p>
            <a:pPr marL="0" indent="0">
              <a:buNone/>
            </a:pPr>
            <a:endParaRPr lang="pt-BR" sz="5000" b="1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414"/>
          </a:xfrm>
        </p:spPr>
        <p:txBody>
          <a:bodyPr>
            <a:no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ÁUDIO </a:t>
            </a:r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tipologia</a:t>
            </a:r>
            <a:b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76540"/>
            <a:ext cx="10515600" cy="4900423"/>
          </a:xfrm>
        </p:spPr>
        <p:txBody>
          <a:bodyPr/>
          <a:lstStyle/>
          <a:p>
            <a:pPr lvl="1"/>
            <a:r>
              <a:rPr lang="pt-BR" b="1" dirty="0"/>
              <a:t>Diálogo</a:t>
            </a:r>
            <a:endParaRPr lang="pt-BR" b="1" dirty="0"/>
          </a:p>
          <a:p>
            <a:pPr lvl="1"/>
            <a:r>
              <a:rPr lang="pt-BR" b="1" dirty="0" smtClean="0"/>
              <a:t>Narração</a:t>
            </a:r>
            <a:r>
              <a:rPr lang="pt-BR" dirty="0" smtClean="0"/>
              <a:t> (em geral em OFF)</a:t>
            </a:r>
            <a:endParaRPr lang="pt-BR" dirty="0"/>
          </a:p>
          <a:p>
            <a:pPr lvl="1"/>
            <a:r>
              <a:rPr lang="pt-BR" b="1" dirty="0" smtClean="0"/>
              <a:t>Depoimento</a:t>
            </a:r>
            <a:r>
              <a:rPr lang="pt-BR" dirty="0" smtClean="0"/>
              <a:t> (Sonora)</a:t>
            </a:r>
            <a:endParaRPr lang="pt-BR" dirty="0"/>
          </a:p>
          <a:p>
            <a:pPr lvl="1"/>
            <a:r>
              <a:rPr lang="pt-BR" b="1" dirty="0"/>
              <a:t>Efeitos </a:t>
            </a:r>
            <a:r>
              <a:rPr lang="pt-BR" dirty="0"/>
              <a:t>sonoros</a:t>
            </a:r>
            <a:endParaRPr lang="pt-BR" dirty="0"/>
          </a:p>
          <a:p>
            <a:pPr lvl="1"/>
            <a:r>
              <a:rPr lang="pt-BR" b="1" dirty="0"/>
              <a:t>Som ambiente</a:t>
            </a:r>
            <a:endParaRPr lang="pt-BR" b="1" dirty="0"/>
          </a:p>
          <a:p>
            <a:pPr lvl="1"/>
            <a:r>
              <a:rPr lang="pt-BR" b="1" dirty="0"/>
              <a:t>Músicas</a:t>
            </a:r>
            <a:r>
              <a:rPr lang="pt-BR" dirty="0"/>
              <a:t>:</a:t>
            </a:r>
            <a:endParaRPr lang="pt-BR" dirty="0"/>
          </a:p>
          <a:p>
            <a:pPr lvl="2"/>
            <a:r>
              <a:rPr lang="pt-BR" sz="2400" dirty="0"/>
              <a:t>De fundo, que passa </a:t>
            </a:r>
            <a:r>
              <a:rPr lang="pt-BR" sz="2400" dirty="0" smtClean="0"/>
              <a:t>desapercebida (BG)</a:t>
            </a:r>
            <a:endParaRPr lang="pt-BR" sz="2400" dirty="0"/>
          </a:p>
          <a:p>
            <a:pPr lvl="2"/>
            <a:r>
              <a:rPr lang="pt-BR" sz="2400" dirty="0"/>
              <a:t>Com </a:t>
            </a:r>
            <a:r>
              <a:rPr lang="pt-BR" sz="2400" dirty="0" smtClean="0"/>
              <a:t>letra </a:t>
            </a:r>
            <a:r>
              <a:rPr lang="pt-BR" sz="2400" dirty="0"/>
              <a:t>como parte da narrativa</a:t>
            </a:r>
            <a:endParaRPr lang="pt-BR" sz="2400" dirty="0"/>
          </a:p>
          <a:p>
            <a:pPr lvl="2"/>
            <a:r>
              <a:rPr lang="pt-BR" sz="2400" dirty="0"/>
              <a:t>Expressiva, muitas vezes especialmente composta</a:t>
            </a:r>
            <a:endParaRPr lang="pt-BR" sz="2400" dirty="0"/>
          </a:p>
          <a:p>
            <a:pPr lvl="2"/>
            <a:r>
              <a:rPr lang="pt-BR" sz="2400" dirty="0"/>
              <a:t>Trilha branca, genérica, baixada da internet.</a:t>
            </a:r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898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TENDÊNCIAS DO JORNALISMO RADIOFÔNICO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04112"/>
            <a:ext cx="10515600" cy="5152238"/>
          </a:xfrm>
        </p:spPr>
        <p:txBody>
          <a:bodyPr>
            <a:normAutofit fontScale="92500" lnSpcReduction="20000"/>
          </a:bodyPr>
          <a:lstStyle/>
          <a:p>
            <a:r>
              <a:rPr lang="pt-BR" sz="2400" b="1" dirty="0"/>
              <a:t>Rádio ALL NEWS – </a:t>
            </a:r>
            <a:r>
              <a:rPr lang="pt-BR" sz="2400" dirty="0"/>
              <a:t>importância do</a:t>
            </a:r>
            <a:r>
              <a:rPr lang="pt-BR" sz="2400" b="1" dirty="0"/>
              <a:t> âncora</a:t>
            </a:r>
            <a:r>
              <a:rPr lang="pt-BR" sz="2400" b="1" dirty="0" smtClean="0"/>
              <a:t>.</a:t>
            </a:r>
            <a:endParaRPr lang="pt-BR" sz="2400" b="1" dirty="0" smtClean="0"/>
          </a:p>
          <a:p>
            <a:r>
              <a:rPr lang="pt-BR" sz="2400" b="1" dirty="0" smtClean="0"/>
              <a:t>CBN – </a:t>
            </a:r>
            <a:r>
              <a:rPr lang="pt-BR" sz="2400" dirty="0" smtClean="0"/>
              <a:t>“a rádio que toca notícias” (1991)</a:t>
            </a:r>
            <a:endParaRPr lang="pt-BR" sz="24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 smtClean="0"/>
              <a:t>Notícias e prestação de serviços locais articuladas com programação de rede.</a:t>
            </a:r>
            <a:endParaRPr lang="pt-BR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dirty="0" smtClean="0"/>
              <a:t>Relevância dos âncoras.</a:t>
            </a:r>
            <a:endParaRPr lang="pt-BR" dirty="0" smtClean="0"/>
          </a:p>
          <a:p>
            <a:r>
              <a:rPr lang="pt-BR" sz="2400" dirty="0" smtClean="0"/>
              <a:t>Emissoras tendem a ser uma </a:t>
            </a:r>
            <a:r>
              <a:rPr lang="pt-BR" sz="2400" b="1" dirty="0"/>
              <a:t>plataforma </a:t>
            </a:r>
            <a:r>
              <a:rPr lang="pt-BR" sz="2400" b="1" dirty="0" smtClean="0"/>
              <a:t>multimídia.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b="1" dirty="0" smtClean="0"/>
              <a:t>As </a:t>
            </a:r>
            <a:r>
              <a:rPr lang="pt-BR" sz="2400" b="1" dirty="0"/>
              <a:t>redes radiofônicas </a:t>
            </a:r>
            <a:r>
              <a:rPr lang="pt-BR" sz="2400" dirty="0"/>
              <a:t>via satélite e via Web. </a:t>
            </a:r>
            <a:endParaRPr lang="pt-BR" sz="2400" dirty="0" smtClean="0"/>
          </a:p>
          <a:p>
            <a:r>
              <a:rPr lang="pt-BR" sz="2400" b="1" dirty="0" err="1" smtClean="0"/>
              <a:t>Podcasts</a:t>
            </a:r>
            <a:endParaRPr lang="pt-BR" sz="2400" b="1" dirty="0"/>
          </a:p>
          <a:p>
            <a:endParaRPr lang="pt-B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  <a:t>HERBERT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</a:rPr>
              <a:t>, John. </a:t>
            </a: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The techniques of radio journalism. 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</a:rPr>
              <a:t>London: Adam and Charles Black, 1976. 123 </a:t>
            </a:r>
            <a: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  <a:t>p.</a:t>
            </a:r>
            <a:endParaRPr lang="en-US" sz="1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  <a:t>GELLER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</a:rPr>
              <a:t>, Valerie. </a:t>
            </a: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Creating powerful radio: 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</a:rPr>
              <a:t>a communicator's handbook. New York: M Street Publications, 1996. 230 </a:t>
            </a:r>
            <a:r>
              <a:rPr lang="en-US" sz="1900" dirty="0" smtClean="0">
                <a:solidFill>
                  <a:schemeClr val="accent6">
                    <a:lumMod val="75000"/>
                  </a:schemeClr>
                </a:solidFill>
              </a:rPr>
              <a:t>p.</a:t>
            </a:r>
            <a:endParaRPr lang="en-US" sz="1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1900" dirty="0" smtClean="0">
                <a:solidFill>
                  <a:schemeClr val="accent6">
                    <a:lumMod val="75000"/>
                  </a:schemeClr>
                </a:solidFill>
              </a:rPr>
              <a:t>PEREZ</a:t>
            </a:r>
            <a:r>
              <a:rPr lang="es-ES" sz="1900" dirty="0">
                <a:solidFill>
                  <a:schemeClr val="accent6">
                    <a:lumMod val="75000"/>
                  </a:schemeClr>
                </a:solidFill>
              </a:rPr>
              <a:t>, Gladys. </a:t>
            </a:r>
            <a:r>
              <a:rPr lang="es-ES" sz="1900" b="1" dirty="0">
                <a:solidFill>
                  <a:schemeClr val="accent6">
                    <a:lumMod val="75000"/>
                  </a:schemeClr>
                </a:solidFill>
              </a:rPr>
              <a:t>El documental radial. </a:t>
            </a:r>
            <a:r>
              <a:rPr lang="es-ES" sz="1900" dirty="0">
                <a:solidFill>
                  <a:schemeClr val="accent6">
                    <a:lumMod val="75000"/>
                  </a:schemeClr>
                </a:solidFill>
              </a:rPr>
              <a:t>Quito: </a:t>
            </a:r>
            <a:r>
              <a:rPr lang="es-ES" sz="1900" dirty="0" err="1">
                <a:solidFill>
                  <a:schemeClr val="accent6">
                    <a:lumMod val="75000"/>
                  </a:schemeClr>
                </a:solidFill>
              </a:rPr>
              <a:t>Ciespal</a:t>
            </a:r>
            <a:r>
              <a:rPr lang="es-ES" sz="1900" dirty="0">
                <a:solidFill>
                  <a:schemeClr val="accent6">
                    <a:lumMod val="75000"/>
                  </a:schemeClr>
                </a:solidFill>
              </a:rPr>
              <a:t>, 1992. 19. 104 p. (Manuales Didácticos </a:t>
            </a:r>
            <a:r>
              <a:rPr lang="es-ES" sz="1900" dirty="0" err="1">
                <a:solidFill>
                  <a:schemeClr val="accent6">
                    <a:lumMod val="75000"/>
                  </a:schemeClr>
                </a:solidFill>
              </a:rPr>
              <a:t>Ciespal</a:t>
            </a:r>
            <a:r>
              <a:rPr lang="es-ES" sz="1900" dirty="0">
                <a:solidFill>
                  <a:schemeClr val="accent6">
                    <a:lumMod val="75000"/>
                  </a:schemeClr>
                </a:solidFill>
              </a:rPr>
              <a:t>).</a:t>
            </a:r>
            <a:endParaRPr lang="es-ES" sz="19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90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Leitura sobre rádio </a:t>
            </a:r>
            <a:r>
              <a:rPr lang="pt-BR" sz="1900" dirty="0" err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All</a:t>
            </a:r>
            <a:r>
              <a:rPr lang="pt-BR" sz="190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News CBN: TAVARES, Mariza (org.) </a:t>
            </a:r>
            <a:r>
              <a:rPr lang="pt-BR" sz="19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Manual de redação CBN</a:t>
            </a:r>
            <a:r>
              <a:rPr lang="pt-BR" sz="190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  <a:endParaRPr lang="pt-BR" sz="1900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900" dirty="0">
                <a:solidFill>
                  <a:schemeClr val="accent6">
                    <a:lumMod val="75000"/>
                  </a:schemeClr>
                </a:solidFill>
              </a:rPr>
              <a:t>Leitura sobre rádio </a:t>
            </a:r>
            <a:r>
              <a:rPr lang="pt-BR" sz="1900" dirty="0" err="1">
                <a:solidFill>
                  <a:schemeClr val="accent6">
                    <a:lumMod val="75000"/>
                  </a:schemeClr>
                </a:solidFill>
              </a:rPr>
              <a:t>All</a:t>
            </a:r>
            <a:r>
              <a:rPr lang="pt-BR" sz="1900" dirty="0">
                <a:solidFill>
                  <a:schemeClr val="accent6">
                    <a:lumMod val="75000"/>
                  </a:schemeClr>
                </a:solidFill>
              </a:rPr>
              <a:t> News e o papel do âncora: CASTRO, Kátia e BRUCK, </a:t>
            </a:r>
            <a:r>
              <a:rPr lang="pt-BR" sz="1900" dirty="0" err="1">
                <a:solidFill>
                  <a:schemeClr val="accent6">
                    <a:lumMod val="75000"/>
                  </a:schemeClr>
                </a:solidFill>
              </a:rPr>
              <a:t>Mozahir</a:t>
            </a:r>
            <a:r>
              <a:rPr lang="pt-BR" sz="1900" dirty="0">
                <a:solidFill>
                  <a:schemeClr val="accent6">
                    <a:lumMod val="75000"/>
                  </a:schemeClr>
                </a:solidFill>
              </a:rPr>
              <a:t> Salomão. </a:t>
            </a:r>
            <a:r>
              <a:rPr lang="pt-BR" sz="1900" b="1" dirty="0" err="1">
                <a:solidFill>
                  <a:schemeClr val="accent6">
                    <a:lumMod val="75000"/>
                  </a:schemeClr>
                </a:solidFill>
              </a:rPr>
              <a:t>Radiojornalismo</a:t>
            </a:r>
            <a:r>
              <a:rPr lang="pt-BR" sz="1900" b="1" dirty="0">
                <a:solidFill>
                  <a:schemeClr val="accent6">
                    <a:lumMod val="75000"/>
                  </a:schemeClr>
                </a:solidFill>
              </a:rPr>
              <a:t>: </a:t>
            </a:r>
            <a:r>
              <a:rPr lang="pt-BR" sz="1900" dirty="0">
                <a:solidFill>
                  <a:schemeClr val="accent6">
                    <a:lumMod val="75000"/>
                  </a:schemeClr>
                </a:solidFill>
              </a:rPr>
              <a:t>retórica e vinculação social. Pp.105-127.</a:t>
            </a:r>
            <a:endParaRPr lang="pt-BR" sz="19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307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 PARA RÁDIO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Fonte: CESAR, Cyro. Rádio, a mídia da emoção</a:t>
            </a: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8" y="289710"/>
            <a:ext cx="5046932" cy="6066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9380"/>
            <a:ext cx="10515600" cy="1571625"/>
          </a:xfrm>
        </p:spPr>
        <p:txBody>
          <a:bodyPr/>
          <a:p>
            <a:r>
              <a:rPr lang="pt-BR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SCRIPT DE RÁDIO</a:t>
            </a:r>
            <a:endParaRPr lang="pt-BR" altLang="en-US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66825"/>
            <a:ext cx="10515600" cy="5090160"/>
          </a:xfrm>
        </p:spPr>
        <p:txBody>
          <a:bodyPr>
            <a:normAutofit fontScale="90000" lnSpcReduction="20000"/>
          </a:bodyPr>
          <a:p>
            <a:pPr marL="0" indent="0">
              <a:buNone/>
            </a:pPr>
            <a:r>
              <a:rPr lang="pt-BR" altLang="en-US" b="1"/>
              <a:t>Qual a importância de um bom script de rádio?</a:t>
            </a:r>
            <a:endParaRPr lang="pt-BR" altLang="en-US" b="1"/>
          </a:p>
          <a:p>
            <a:pPr marL="0" indent="0">
              <a:buNone/>
            </a:pPr>
            <a:endParaRPr lang="pt-BR" altLang="en-US" b="1"/>
          </a:p>
          <a:p>
            <a:pPr lvl="1"/>
            <a:r>
              <a:rPr lang="pt-BR" altLang="en-US" b="1"/>
              <a:t>Organiza as informações</a:t>
            </a:r>
            <a:endParaRPr lang="pt-BR" altLang="en-US" b="1"/>
          </a:p>
          <a:p>
            <a:pPr lvl="2"/>
            <a:r>
              <a:rPr lang="pt-BR" altLang="en-US" sz="2220">
                <a:sym typeface="+mn-ea"/>
              </a:rPr>
              <a:t>Quando você ordena tudo o que vai ser transmitido, consegue distribuir e delimitar corretamente o tempo de notícias, blocos e tudo mais. Assim, seu programa não fica com “furos” ou informações demais para pouco tempo de transmissão. Além disso, dá para preparar uma sequência de quadros adequada ao tema.</a:t>
            </a:r>
            <a:endParaRPr lang="pt-BR" altLang="en-US" sz="2220">
              <a:sym typeface="+mn-ea"/>
            </a:endParaRPr>
          </a:p>
          <a:p>
            <a:pPr lvl="2"/>
            <a:endParaRPr lang="pt-BR" altLang="en-US" sz="2220"/>
          </a:p>
          <a:p>
            <a:pPr lvl="1"/>
            <a:r>
              <a:rPr lang="pt-BR" altLang="en-US" b="1"/>
              <a:t>Orienta o locutor</a:t>
            </a:r>
            <a:endParaRPr lang="pt-BR" altLang="en-US" b="1"/>
          </a:p>
          <a:p>
            <a:pPr lvl="2"/>
            <a:r>
              <a:rPr lang="pt-BR" altLang="en-US" sz="2220">
                <a:sym typeface="+mn-ea"/>
              </a:rPr>
              <a:t>O apresentador do programa é a peça-chave para o sucesso, portanto, ele precisa saber previamente tudo o que vai acontecer: músicas tocadas, chamadas, matérias, convidados, temas, blocos e o tempo de duração de cada um. Ele também precisa estar a par do que vai dizer durante o programa, o que o deixa mais seguro.</a:t>
            </a:r>
            <a:endParaRPr lang="pt-BR" altLang="en-US" sz="2220"/>
          </a:p>
          <a:p>
            <a:pPr lvl="2"/>
            <a:r>
              <a:rPr lang="pt-BR" altLang="en-US" sz="2220">
                <a:sym typeface="+mn-ea"/>
              </a:rPr>
              <a:t>Com essas informações, o locutor evita o famoso “branco” (que acontece quando ele não sabe o que dizer), não fica desorientado nem é pego de surpresa com as notícias e participantes.</a:t>
            </a:r>
            <a:endParaRPr lang="pt-BR" altLang="en-US" sz="2220"/>
          </a:p>
          <a:p>
            <a:pPr marL="0" lvl="1"/>
            <a:endParaRPr lang="pt-BR" altLang="en-US">
              <a:solidFill>
                <a:srgbClr val="00B050"/>
              </a:solidFill>
            </a:endParaRPr>
          </a:p>
          <a:p>
            <a:pPr marL="0" lvl="1" indent="0">
              <a:buNone/>
            </a:pPr>
            <a:r>
              <a:rPr lang="pt-BR" altLang="en-US" sz="2220">
                <a:solidFill>
                  <a:srgbClr val="00B050"/>
                </a:solidFill>
              </a:rPr>
              <a:t>ROSE SIMONCELLO - </a:t>
            </a:r>
            <a:r>
              <a:rPr lang="pt-BR" altLang="en-US" sz="2220">
                <a:solidFill>
                  <a:srgbClr val="00B050"/>
                </a:solidFill>
                <a:sym typeface="+mn-ea"/>
              </a:rPr>
              <a:t>Como fazer um script de rádio?</a:t>
            </a:r>
            <a:endParaRPr lang="pt-BR" altLang="en-US" sz="2220">
              <a:solidFill>
                <a:srgbClr val="00B050"/>
              </a:solidFill>
            </a:endParaRPr>
          </a:p>
          <a:p>
            <a:pPr lvl="1"/>
            <a:endParaRPr lang="pt-BR" altLang="en-US" sz="2220">
              <a:solidFill>
                <a:srgbClr val="92D050"/>
              </a:solidFill>
            </a:endParaRPr>
          </a:p>
          <a:p>
            <a:pPr lvl="1"/>
            <a:endParaRPr lang="pt-BR" altLang="en-US"/>
          </a:p>
          <a:p>
            <a:endParaRPr lang="pt-BR" alt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0536"/>
            <a:ext cx="10515600" cy="1376126"/>
          </a:xfrm>
        </p:spPr>
        <p:txBody>
          <a:bodyPr/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 DO TELEJORNAL</a:t>
            </a:r>
            <a:br>
              <a:rPr lang="pt-BR" dirty="0" smtClean="0"/>
            </a:br>
            <a:endParaRPr lang="pt-BR" b="0" i="0" u="none" strike="noStrike" baseline="0" dirty="0" smtClean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859790"/>
            <a:ext cx="10515600" cy="5998210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pt-BR" sz="2600" b="1" dirty="0"/>
              <a:t>f. CHAMADAS</a:t>
            </a:r>
            <a:r>
              <a:rPr lang="pt-BR" sz="2600" dirty="0"/>
              <a:t>: entradas dos apresentadores durante a </a:t>
            </a:r>
            <a:r>
              <a:rPr lang="pt-BR" sz="2600" dirty="0" smtClean="0"/>
              <a:t>programação.</a:t>
            </a:r>
            <a:endParaRPr lang="pt-BR" sz="2600" dirty="0" smtClean="0"/>
          </a:p>
          <a:p>
            <a:pPr marL="457200" lvl="1" indent="0">
              <a:buNone/>
            </a:pPr>
            <a:endParaRPr lang="pt-BR" sz="2600" dirty="0"/>
          </a:p>
          <a:p>
            <a:pPr marL="457200" lvl="1" indent="0">
              <a:buNone/>
            </a:pPr>
            <a:r>
              <a:rPr lang="pt-BR" sz="2600" b="1" dirty="0" smtClean="0"/>
              <a:t>g. REPORTAGENS</a:t>
            </a:r>
            <a:r>
              <a:rPr lang="pt-BR" sz="2600" dirty="0"/>
              <a:t>: formato informativo mais completo do telejornal. Possui texto, imagem, apresentação, passagem do repórter, entrevistados, </a:t>
            </a:r>
            <a:r>
              <a:rPr lang="pt-BR" sz="2600" dirty="0" smtClean="0"/>
              <a:t>artes e </a:t>
            </a:r>
            <a:r>
              <a:rPr lang="pt-BR" sz="2600" dirty="0"/>
              <a:t>sonorização. </a:t>
            </a:r>
            <a:endParaRPr lang="pt-BR" sz="2600" dirty="0" smtClean="0"/>
          </a:p>
          <a:p>
            <a:pPr lvl="2"/>
            <a:r>
              <a:rPr lang="pt-BR" sz="2600" b="1" dirty="0" smtClean="0"/>
              <a:t>Cabeça</a:t>
            </a:r>
            <a:r>
              <a:rPr lang="pt-BR" sz="2600" dirty="0" smtClean="0"/>
              <a:t> </a:t>
            </a:r>
            <a:r>
              <a:rPr lang="pt-BR" sz="2600" dirty="0"/>
              <a:t>da matéria, em </a:t>
            </a:r>
            <a:r>
              <a:rPr lang="pt-BR" sz="2600" dirty="0" smtClean="0"/>
              <a:t>estúdio.</a:t>
            </a:r>
            <a:endParaRPr lang="pt-BR" sz="2600" dirty="0"/>
          </a:p>
          <a:p>
            <a:pPr lvl="2"/>
            <a:r>
              <a:rPr lang="pt-BR" sz="2600" b="1" dirty="0" err="1" smtClean="0"/>
              <a:t>OFF</a:t>
            </a:r>
            <a:r>
              <a:rPr lang="pt-BR" sz="2600" b="1" dirty="0" err="1"/>
              <a:t>s</a:t>
            </a:r>
            <a:r>
              <a:rPr lang="pt-BR" sz="2600" dirty="0" smtClean="0"/>
              <a:t>, com cobertura de imagens (</a:t>
            </a:r>
            <a:r>
              <a:rPr lang="pt-BR" sz="2600" dirty="0" err="1" smtClean="0"/>
              <a:t>inserts</a:t>
            </a:r>
            <a:r>
              <a:rPr lang="pt-BR" sz="2600" dirty="0" smtClean="0"/>
              <a:t>).</a:t>
            </a:r>
            <a:endParaRPr lang="pt-BR" sz="2600" dirty="0"/>
          </a:p>
          <a:p>
            <a:pPr lvl="2"/>
            <a:r>
              <a:rPr lang="pt-BR" sz="2600" b="1" dirty="0"/>
              <a:t>Passagem</a:t>
            </a:r>
            <a:r>
              <a:rPr lang="pt-BR" sz="2600" dirty="0"/>
              <a:t> do repórter. Por que usar?</a:t>
            </a:r>
            <a:endParaRPr lang="pt-BR" sz="2600" dirty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600" dirty="0" smtClean="0"/>
              <a:t>A equipe não estava no local na hora do fato, mas foi até o local conferir.</a:t>
            </a:r>
            <a:endParaRPr lang="pt-BR" sz="2600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600" dirty="0" smtClean="0"/>
              <a:t>Substitui </a:t>
            </a:r>
            <a:r>
              <a:rPr lang="pt-BR" sz="2600" dirty="0"/>
              <a:t>trechos sem </a:t>
            </a:r>
            <a:r>
              <a:rPr lang="pt-BR" sz="2600" dirty="0" smtClean="0"/>
              <a:t>imagens.</a:t>
            </a:r>
            <a:endParaRPr lang="pt-BR" sz="2600" dirty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600" dirty="0" smtClean="0"/>
              <a:t>Liga </a:t>
            </a:r>
            <a:r>
              <a:rPr lang="pt-BR" sz="2600" dirty="0"/>
              <a:t>duas partes da </a:t>
            </a:r>
            <a:r>
              <a:rPr lang="pt-BR" sz="2600" dirty="0" smtClean="0"/>
              <a:t>matéria.</a:t>
            </a:r>
            <a:endParaRPr lang="pt-BR" sz="2600" dirty="0"/>
          </a:p>
          <a:p>
            <a:pPr lvl="2"/>
            <a:r>
              <a:rPr lang="pt-BR" sz="2600" b="1" dirty="0" smtClean="0"/>
              <a:t>Sonoras (depoimentos e entrevistas, em geral em externas, nas ruas, ou locação).</a:t>
            </a:r>
            <a:endParaRPr lang="pt-BR" sz="2600" dirty="0" smtClean="0"/>
          </a:p>
          <a:p>
            <a:pPr lvl="2"/>
            <a:r>
              <a:rPr lang="pt-BR" sz="2600" b="1" dirty="0"/>
              <a:t>Artes,</a:t>
            </a:r>
            <a:r>
              <a:rPr lang="pt-BR" sz="2600" dirty="0"/>
              <a:t> </a:t>
            </a:r>
            <a:r>
              <a:rPr lang="pt-BR" sz="2600" dirty="0" smtClean="0"/>
              <a:t>gráficos e </a:t>
            </a:r>
            <a:r>
              <a:rPr lang="pt-BR" sz="2600" i="1" dirty="0" err="1" smtClean="0"/>
              <a:t>lettering</a:t>
            </a:r>
            <a:r>
              <a:rPr lang="pt-BR" sz="2600" i="1" dirty="0" smtClean="0"/>
              <a:t>.</a:t>
            </a:r>
            <a:endParaRPr lang="pt-BR" sz="2600" i="1" dirty="0" smtClean="0"/>
          </a:p>
          <a:p>
            <a:pPr lvl="3">
              <a:buFont typeface="Wingdings" panose="05000000000000000000" pitchFamily="2" charset="2"/>
              <a:buChar char="§"/>
            </a:pPr>
            <a:r>
              <a:rPr lang="pt-BR" sz="2600" b="1" i="1" dirty="0" err="1" smtClean="0"/>
              <a:t>Lettering</a:t>
            </a:r>
            <a:r>
              <a:rPr lang="pt-BR" sz="2600" dirty="0" smtClean="0"/>
              <a:t>: números, identificação (GC), dados complementares, títulos e tema tratado, em </a:t>
            </a:r>
            <a:r>
              <a:rPr lang="pt-BR" sz="2600" b="1" dirty="0" smtClean="0"/>
              <a:t>scroll</a:t>
            </a:r>
            <a:r>
              <a:rPr lang="pt-BR" sz="2600" dirty="0" smtClean="0"/>
              <a:t> ou fixos no rodapé.</a:t>
            </a:r>
            <a:endParaRPr lang="pt-BR" sz="26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pt-BR" sz="2600" b="1" dirty="0" smtClean="0">
                <a:sym typeface="+mn-ea"/>
              </a:rPr>
              <a:t>Nota </a:t>
            </a:r>
            <a:r>
              <a:rPr lang="pt-BR" sz="2600" b="1" dirty="0">
                <a:sym typeface="+mn-ea"/>
              </a:rPr>
              <a:t>de retorno</a:t>
            </a:r>
            <a:r>
              <a:rPr lang="pt-BR" sz="2600" dirty="0">
                <a:sym typeface="+mn-ea"/>
              </a:rPr>
              <a:t>, ou </a:t>
            </a:r>
            <a:r>
              <a:rPr lang="pt-BR" sz="2600" b="1" dirty="0" smtClean="0">
                <a:sym typeface="+mn-ea"/>
              </a:rPr>
              <a:t>Nota Pé</a:t>
            </a:r>
            <a:r>
              <a:rPr lang="pt-BR" sz="2600" dirty="0">
                <a:sym typeface="+mn-ea"/>
              </a:rPr>
              <a:t>, em </a:t>
            </a:r>
            <a:r>
              <a:rPr lang="pt-BR" sz="2600" dirty="0" smtClean="0">
                <a:sym typeface="+mn-ea"/>
              </a:rPr>
              <a:t>estúdio.</a:t>
            </a:r>
            <a:endParaRPr lang="pt-BR" sz="2600" dirty="0"/>
          </a:p>
          <a:p>
            <a:pPr lvl="3">
              <a:buFont typeface="Wingdings" panose="05000000000000000000" pitchFamily="2" charset="2"/>
              <a:buChar char="§"/>
            </a:pPr>
            <a:endParaRPr lang="pt-BR" sz="2600" dirty="0"/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SCRIPT DE RÁDIO</a:t>
            </a:r>
            <a:endParaRPr lang="pt-BR" altLang="en-US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pPr lvl="1"/>
            <a:r>
              <a:rPr lang="pt-BR" altLang="en-US" b="1"/>
              <a:t>T</a:t>
            </a:r>
            <a:r>
              <a:rPr lang="pt-BR" altLang="en-US" b="1"/>
              <a:t>raz objetividade ao programa de rádio</a:t>
            </a:r>
            <a:endParaRPr lang="pt-BR" altLang="en-US" b="1"/>
          </a:p>
          <a:p>
            <a:pPr lvl="2"/>
            <a:r>
              <a:rPr lang="pt-BR" altLang="en-US"/>
              <a:t>Como as informações são organizadas e o tempo para cada abordagem é delimitado, o texto tem que ser objetivo. As notícias são organizadas em frases curtas, de fácil entendimento, com todos os dados necessários para que o ouvinte saiba logo o que está sendo dito.</a:t>
            </a:r>
            <a:endParaRPr lang="pt-BR" altLang="en-US"/>
          </a:p>
          <a:p>
            <a:pPr lvl="1"/>
            <a:r>
              <a:rPr lang="pt-BR" altLang="en-US" b="1"/>
              <a:t>Evita erros em programas ao vivo</a:t>
            </a:r>
            <a:endParaRPr lang="pt-BR" altLang="en-US"/>
          </a:p>
          <a:p>
            <a:pPr lvl="2"/>
            <a:r>
              <a:rPr lang="pt-BR" altLang="en-US"/>
              <a:t>Quando a programação da sua rádio é gravada, fica muito mais fácil de cortar e editar erros de locução, entrada ou saída de matérias e músicas. Já ao vivo, apenas a organização proporcionada pelo script garante que o programa ocorra da maneira mais correta possível. Mesmo que esse tipo de gravação esteja sempre suscetível à imprevisibilidade, o roteiro traz mais segurança para ela.</a:t>
            </a:r>
            <a:endParaRPr lang="pt-BR" altLang="en-US"/>
          </a:p>
          <a:p>
            <a:pPr lvl="2"/>
            <a:endParaRPr lang="pt-BR" altLang="en-US"/>
          </a:p>
          <a:p>
            <a:pPr marL="0" lvl="1" indent="0">
              <a:buNone/>
            </a:pPr>
            <a:r>
              <a:rPr lang="pt-BR" altLang="en-US" sz="2000">
                <a:solidFill>
                  <a:srgbClr val="00B050"/>
                </a:solidFill>
                <a:sym typeface="+mn-ea"/>
              </a:rPr>
              <a:t>ROSE SIMONCELLO - </a:t>
            </a:r>
            <a:r>
              <a:rPr lang="pt-BR" altLang="en-US" sz="2000">
                <a:solidFill>
                  <a:srgbClr val="00B050"/>
                </a:solidFill>
                <a:sym typeface="+mn-ea"/>
              </a:rPr>
              <a:t>Como fazer um script de rádio?</a:t>
            </a:r>
            <a:endParaRPr lang="pt-BR" altLang="en-US" sz="2000">
              <a:solidFill>
                <a:srgbClr val="00B050"/>
              </a:solidFill>
            </a:endParaRPr>
          </a:p>
          <a:p>
            <a:pPr lvl="2"/>
            <a:endParaRPr lang="pt-BR" alt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1605"/>
            <a:ext cx="10515600" cy="1549400"/>
          </a:xfrm>
        </p:spPr>
        <p:txBody>
          <a:bodyPr/>
          <a:p>
            <a:r>
              <a:rPr lang="pt-BR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SCRIPT DE RÁDIO</a:t>
            </a:r>
            <a:endParaRPr lang="pt-BR" altLang="en-US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34135"/>
            <a:ext cx="10515600" cy="4931410"/>
          </a:xfrm>
        </p:spPr>
        <p:txBody>
          <a:bodyPr>
            <a:normAutofit fontScale="50000"/>
          </a:bodyPr>
          <a:p>
            <a:r>
              <a:rPr lang="pt-BR" altLang="en-US" sz="6000" b="1"/>
              <a:t>Como fazer script básico de rádio?</a:t>
            </a:r>
            <a:endParaRPr lang="pt-BR" altLang="en-US" sz="6000" b="1"/>
          </a:p>
          <a:p>
            <a:pPr lvl="1"/>
            <a:r>
              <a:rPr lang="pt-BR" altLang="en-US" sz="4110"/>
              <a:t>Como o rádio só se utiliza de recursos auditivos, precisa fazer a compensação das imagens na linguagem. O roteiro entra para ajudar a ilustrar na cabeça dos ouvintes o assunto abordado, além de deixar o locutor mais seguro e evitar possíveis falhas.</a:t>
            </a:r>
            <a:endParaRPr lang="pt-BR" altLang="en-US" sz="4110"/>
          </a:p>
          <a:p>
            <a:pPr lvl="1"/>
            <a:r>
              <a:rPr lang="pt-BR" altLang="en-US" sz="4110"/>
              <a:t>Frases curtas</a:t>
            </a:r>
            <a:endParaRPr lang="pt-BR" altLang="en-US" sz="4110"/>
          </a:p>
          <a:p>
            <a:pPr lvl="1"/>
            <a:r>
              <a:rPr lang="pt-BR" altLang="en-US" sz="4110"/>
              <a:t>Períodos objetivos permitem um melhor entendimento da informação emitida, não demandando muita concentração. Além disso, ajudam o locutor a não “enrolar” durante o programa.</a:t>
            </a:r>
            <a:endParaRPr lang="pt-BR" altLang="en-US" sz="4110"/>
          </a:p>
          <a:p>
            <a:pPr lvl="1"/>
            <a:r>
              <a:rPr lang="pt-BR" altLang="en-US" sz="4110"/>
              <a:t>Na maioria das vezes, quem ouve rádio está fazendo outras atividades (trabalhando, dirigindo e até mesmo estudando), por isso, precisa que todas as frases sejam de fácil assimilação e compreensão.</a:t>
            </a:r>
            <a:endParaRPr lang="pt-BR" altLang="en-US" sz="4110"/>
          </a:p>
          <a:p>
            <a:pPr lvl="1"/>
            <a:r>
              <a:rPr lang="pt-BR" altLang="en-US" sz="4110"/>
              <a:t>Linguagem simples</a:t>
            </a:r>
            <a:endParaRPr lang="pt-BR" altLang="en-US" sz="4110"/>
          </a:p>
          <a:p>
            <a:pPr marL="0" lvl="1"/>
            <a:endParaRPr lang="pt-BR" altLang="en-US" sz="4000">
              <a:solidFill>
                <a:srgbClr val="00B050"/>
              </a:solidFill>
              <a:sym typeface="+mn-ea"/>
            </a:endParaRPr>
          </a:p>
          <a:p>
            <a:pPr marL="0" lvl="1" indent="0">
              <a:buNone/>
            </a:pPr>
            <a:r>
              <a:rPr lang="pt-BR" altLang="en-US" sz="4000">
                <a:solidFill>
                  <a:srgbClr val="00B050"/>
                </a:solidFill>
                <a:sym typeface="+mn-ea"/>
              </a:rPr>
              <a:t>ROSE SIMONCELLO - </a:t>
            </a:r>
            <a:r>
              <a:rPr lang="pt-BR" altLang="en-US" sz="4000">
                <a:solidFill>
                  <a:srgbClr val="00B050"/>
                </a:solidFill>
                <a:sym typeface="+mn-ea"/>
              </a:rPr>
              <a:t>Como fazer um script de rádio?</a:t>
            </a:r>
            <a:endParaRPr lang="pt-BR" altLang="en-US" sz="4000">
              <a:solidFill>
                <a:srgbClr val="00B050"/>
              </a:solidFill>
            </a:endParaRPr>
          </a:p>
          <a:p>
            <a:endParaRPr lang="pt-BR" altLang="en-US" sz="400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6305" y="365125"/>
            <a:ext cx="10515600" cy="1325563"/>
          </a:xfrm>
        </p:spPr>
        <p:txBody>
          <a:bodyPr/>
          <a:p>
            <a:r>
              <a:rPr lang="pt-BR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SCRIPT DE RÁDIO</a:t>
            </a:r>
            <a:endParaRPr lang="pt-BR" altLang="en-US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p>
            <a:r>
              <a:rPr lang="pt-BR" altLang="en-US" b="1">
                <a:sym typeface="+mn-ea"/>
              </a:rPr>
              <a:t>O rádio é inclusivo e acessível</a:t>
            </a:r>
            <a:r>
              <a:rPr lang="pt-BR" altLang="en-US">
                <a:sym typeface="+mn-ea"/>
              </a:rPr>
              <a:t>, por isso abrange uma imensa quantidade de pessoas. Ele pode ser ouvido e compreendido inclusive por quem não teve instrução formal ou alto nível de escolaridade.</a:t>
            </a:r>
            <a:endParaRPr lang="pt-BR" altLang="en-US"/>
          </a:p>
          <a:p>
            <a:r>
              <a:rPr lang="pt-BR" altLang="en-US">
                <a:sym typeface="+mn-ea"/>
              </a:rPr>
              <a:t>Para que sua rádio consiga alcançar um número maior de ouvintes, indicamos uma linguagem mais coloquial, sem palavras complicadas demais ou frases muito prolixas.</a:t>
            </a:r>
            <a:endParaRPr lang="pt-BR" altLang="en-US">
              <a:sym typeface="+mn-ea"/>
            </a:endParaRPr>
          </a:p>
          <a:p>
            <a:endParaRPr lang="pt-BR" altLang="en-US"/>
          </a:p>
          <a:p>
            <a:endParaRPr lang="pt-BR" altLang="en-US"/>
          </a:p>
          <a:p>
            <a:pPr marL="0" lvl="1" indent="0">
              <a:buNone/>
            </a:pPr>
            <a:r>
              <a:rPr lang="pt-BR" altLang="en-US" sz="2000">
                <a:solidFill>
                  <a:srgbClr val="00B050"/>
                </a:solidFill>
                <a:sym typeface="+mn-ea"/>
              </a:rPr>
              <a:t>ROSE SIMONCELLO - Como fazer um script de rádio?</a:t>
            </a:r>
            <a:endParaRPr lang="pt-BR" altLang="en-US" sz="2000">
              <a:solidFill>
                <a:srgbClr val="00B050"/>
              </a:solidFill>
            </a:endParaRPr>
          </a:p>
          <a:p>
            <a:endParaRPr lang="pt-BR" altLang="en-US" sz="200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t-BR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SCRIPT DE RÁDIO</a:t>
            </a:r>
            <a:endParaRPr lang="pt-BR" altLang="en-US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57325"/>
            <a:ext cx="10515600" cy="5088255"/>
          </a:xfrm>
        </p:spPr>
        <p:txBody>
          <a:bodyPr>
            <a:normAutofit fontScale="90000"/>
          </a:bodyPr>
          <a:p>
            <a:r>
              <a:rPr lang="pt-BR" altLang="en-US" sz="3000" b="1"/>
              <a:t>Ordem dos fatos</a:t>
            </a:r>
            <a:endParaRPr lang="pt-BR" altLang="en-US" sz="3000" b="1"/>
          </a:p>
          <a:p>
            <a:pPr lvl="1"/>
            <a:r>
              <a:rPr lang="pt-BR" altLang="en-US"/>
              <a:t>É a maneira como você vai contar a história, apresentar a sua playlist e organizar as matérias e atrações. Precisa fazer sentido para quem já estava ouvindo a sua web rádio e também para quem se conectou há poucos minutos. Por isso, é importante que seu roteiro seja organizado.</a:t>
            </a:r>
            <a:endParaRPr lang="pt-BR" altLang="en-US"/>
          </a:p>
          <a:p>
            <a:pPr lvl="1"/>
            <a:endParaRPr lang="pt-BR" altLang="en-US"/>
          </a:p>
          <a:p>
            <a:r>
              <a:rPr lang="pt-BR" altLang="en-US" b="1"/>
              <a:t>Duração de músicas e notícias</a:t>
            </a:r>
            <a:endParaRPr lang="pt-BR" altLang="en-US" b="1"/>
          </a:p>
          <a:p>
            <a:pPr lvl="1"/>
            <a:r>
              <a:rPr lang="pt-BR" altLang="en-US"/>
              <a:t>Para que o locutor não se perca nas entradas e saídas de notícias, o script precisa apresentar o tempo correto de cada informação. Isso inclui músicas, chamadas, entrevistas gravadas, notícias e comerciais. Tempo é dinheiro, isso é uma realidade até para rádio.</a:t>
            </a:r>
            <a:endParaRPr lang="pt-BR" altLang="en-US"/>
          </a:p>
          <a:p>
            <a:pPr marL="0" lvl="1" indent="0">
              <a:buNone/>
            </a:pPr>
            <a:endParaRPr lang="pt-BR" altLang="en-US" sz="2800">
              <a:solidFill>
                <a:srgbClr val="00B050"/>
              </a:solidFill>
              <a:sym typeface="+mn-ea"/>
            </a:endParaRPr>
          </a:p>
          <a:p>
            <a:pPr marL="0" lvl="1" indent="0">
              <a:buNone/>
            </a:pPr>
            <a:endParaRPr lang="pt-BR" altLang="en-US" sz="2800">
              <a:solidFill>
                <a:srgbClr val="00B050"/>
              </a:solidFill>
              <a:sym typeface="+mn-ea"/>
            </a:endParaRPr>
          </a:p>
          <a:p>
            <a:pPr marL="0" lvl="1" indent="0">
              <a:buNone/>
            </a:pPr>
            <a:r>
              <a:rPr lang="pt-BR" altLang="en-US" sz="2000">
                <a:solidFill>
                  <a:srgbClr val="00B050"/>
                </a:solidFill>
                <a:sym typeface="+mn-ea"/>
              </a:rPr>
              <a:t>ROSE SIMONCELLO - Como fazer um script de rádio?</a:t>
            </a:r>
            <a:endParaRPr lang="pt-BR" altLang="en-US" sz="2000">
              <a:solidFill>
                <a:srgbClr val="00B050"/>
              </a:solidFill>
            </a:endParaRPr>
          </a:p>
          <a:p>
            <a:endParaRPr lang="pt-BR" altLang="en-US" sz="200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9380"/>
            <a:ext cx="10515600" cy="1571625"/>
          </a:xfrm>
        </p:spPr>
        <p:txBody>
          <a:bodyPr/>
          <a:p>
            <a:r>
              <a:rPr lang="pt-BR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SCRIPT DE RÁDIO</a:t>
            </a:r>
            <a:endParaRPr lang="pt-BR" altLang="en-US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00480"/>
            <a:ext cx="10515600" cy="5055235"/>
          </a:xfrm>
        </p:spPr>
        <p:txBody>
          <a:bodyPr>
            <a:normAutofit fontScale="90000"/>
          </a:bodyPr>
          <a:p>
            <a:r>
              <a:rPr lang="pt-BR" altLang="en-US" b="1">
                <a:sym typeface="+mn-ea"/>
              </a:rPr>
              <a:t>Se houver a participação de ouvintes, esteja preparado para os improvisos</a:t>
            </a:r>
            <a:r>
              <a:rPr lang="pt-BR" altLang="en-US">
                <a:sym typeface="+mn-ea"/>
              </a:rPr>
              <a:t>. As pessoas podem usar palavras inapropriadas para o horário ou falar além do limite. É importante ter jogo de cintura para cortá-las educadamente ou reverter a situação.</a:t>
            </a:r>
            <a:endParaRPr lang="pt-BR" altLang="en-US">
              <a:sym typeface="+mn-ea"/>
            </a:endParaRPr>
          </a:p>
          <a:p>
            <a:r>
              <a:rPr lang="pt-BR" altLang="en-US">
                <a:sym typeface="+mn-ea"/>
              </a:rPr>
              <a:t>Seu programa tem muitas músicas em outras línguas ou aborda notícias internacionais? </a:t>
            </a:r>
            <a:r>
              <a:rPr lang="pt-BR" altLang="en-US" b="1">
                <a:sym typeface="+mn-ea"/>
              </a:rPr>
              <a:t>Se o apresentador não for fluente, escreva as palavras exatamente como devem ser ditas.</a:t>
            </a:r>
            <a:r>
              <a:rPr lang="pt-BR" altLang="en-US">
                <a:solidFill>
                  <a:srgbClr val="FF0000"/>
                </a:solidFill>
                <a:sym typeface="+mn-ea"/>
              </a:rPr>
              <a:t> ATENÇÃO, É CONTROVERSO</a:t>
            </a:r>
            <a:endParaRPr lang="pt-BR" altLang="en-US"/>
          </a:p>
          <a:p>
            <a:pPr lvl="1"/>
            <a:r>
              <a:rPr lang="pt-BR" altLang="en-US">
                <a:sym typeface="+mn-ea"/>
              </a:rPr>
              <a:t>Exemplo: escreva “de buqui is on de têibou” (para ‘the book is on the table’). Isso vai deixar a pronúncia do locutor mais segura.</a:t>
            </a:r>
            <a:endParaRPr lang="pt-BR" altLang="en-US"/>
          </a:p>
          <a:p>
            <a:r>
              <a:rPr lang="pt-BR" altLang="en-US">
                <a:sym typeface="+mn-ea"/>
              </a:rPr>
              <a:t>Palavras e números escritos como vão ser ditos.</a:t>
            </a:r>
            <a:endParaRPr lang="pt-BR" altLang="en-US"/>
          </a:p>
          <a:p>
            <a:pPr lvl="1"/>
            <a:r>
              <a:rPr lang="pt-BR" altLang="en-US">
                <a:sym typeface="+mn-ea"/>
              </a:rPr>
              <a:t>sejam eles ordinais ou cardinais: dois bilhões de dólares, décimo quarto andar, cento e cinquenta quilos.</a:t>
            </a:r>
            <a:endParaRPr lang="pt-BR" altLang="en-US">
              <a:sym typeface="+mn-ea"/>
            </a:endParaRPr>
          </a:p>
          <a:p>
            <a:pPr marL="0" lvl="1" indent="0">
              <a:buNone/>
            </a:pPr>
            <a:r>
              <a:rPr lang="pt-BR" altLang="en-US" sz="2220">
                <a:solidFill>
                  <a:srgbClr val="00B050"/>
                </a:solidFill>
                <a:sym typeface="+mn-ea"/>
              </a:rPr>
              <a:t>ROSE SIMONCELLO - Como fazer um script de rádio?</a:t>
            </a:r>
            <a:endParaRPr lang="pt-BR" altLang="en-US" sz="2220">
              <a:solidFill>
                <a:srgbClr val="00B050"/>
              </a:solidFill>
            </a:endParaRPr>
          </a:p>
          <a:p>
            <a:pPr lvl="1"/>
            <a:endParaRPr lang="pt-BR" altLang="en-US" sz="2220"/>
          </a:p>
          <a:p>
            <a:endParaRPr lang="pt-BR" altLang="en-US"/>
          </a:p>
          <a:p>
            <a:endParaRPr lang="pt-BR" altLang="en-US"/>
          </a:p>
          <a:p>
            <a:endParaRPr lang="pt-BR" alt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91005"/>
          </a:xfrm>
        </p:spPr>
        <p:txBody>
          <a:bodyPr/>
          <a:p>
            <a:r>
              <a:rPr lang="pt-BR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SCRIPT DE RÁDIO</a:t>
            </a:r>
            <a:endParaRPr lang="pt-BR" altLang="en-US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212215"/>
            <a:ext cx="10515600" cy="5868670"/>
          </a:xfrm>
        </p:spPr>
        <p:txBody>
          <a:bodyPr>
            <a:normAutofit fontScale="70000"/>
          </a:bodyPr>
          <a:p>
            <a:r>
              <a:rPr lang="pt-BR" altLang="en-US" sz="3430" b="1"/>
              <a:t>Script de rádio para um programa de notícias</a:t>
            </a:r>
            <a:endParaRPr lang="pt-BR" altLang="en-US" sz="3430" b="1"/>
          </a:p>
          <a:p>
            <a:pPr lvl="1"/>
            <a:r>
              <a:rPr lang="pt-BR" altLang="en-US" sz="2855"/>
              <a:t>Todas as matérias devem ser bem apuradas e, preferencialmente, apresentar fontes. Assim, o ouvinte tem certeza de que não foi você quem inventou a informação ou que caiu numa mentira criada por qualquer pessoa.</a:t>
            </a:r>
            <a:endParaRPr lang="pt-BR" altLang="en-US" sz="2855"/>
          </a:p>
          <a:p>
            <a:pPr lvl="1"/>
            <a:r>
              <a:rPr lang="pt-BR" altLang="en-US" sz="2855"/>
              <a:t>Diferentemente do programa de músicas, o noticiário deve ser iniciado com seriedade, mas com um tom de leveza. Não pode ser uma piada, muito menos uma notícia de plantão. A linguagem precisa apenas não ser muito rígida.</a:t>
            </a:r>
            <a:endParaRPr lang="pt-BR" altLang="en-US" sz="2855"/>
          </a:p>
          <a:p>
            <a:pPr lvl="1"/>
            <a:r>
              <a:rPr lang="pt-BR" altLang="en-US" sz="2855"/>
              <a:t>Prenda a atenção do público com a maior parte das notícias no início e mantenha a consistência até o final. Seja objetivo e claro em todas as notas. Não se envolva com o texto, apenas transmita os dados e tente ser coerente com a sua ordem. Faça blocos de assuntos, se necessário.</a:t>
            </a:r>
            <a:endParaRPr lang="pt-BR" altLang="en-US" sz="2855"/>
          </a:p>
          <a:p>
            <a:pPr lvl="1"/>
            <a:r>
              <a:rPr lang="pt-BR" altLang="en-US" sz="2855"/>
              <a:t>O mundo está cheio de notícias, boas e ruins. Então, procure balancear o seu noticiário com todos os tipos de informações que possam ser interessantes aos seus ouvintes. Aproveite e conclua com boas novas e deixe um ar mais ameno para que você possa emendar com outro programa da sua web rádio.</a:t>
            </a:r>
            <a:endParaRPr lang="pt-BR" altLang="en-US" sz="2855"/>
          </a:p>
          <a:p>
            <a:pPr marL="0" lvl="1" indent="0">
              <a:buNone/>
            </a:pPr>
            <a:endParaRPr lang="pt-BR" altLang="en-US" sz="2855">
              <a:solidFill>
                <a:srgbClr val="00B050"/>
              </a:solidFill>
              <a:sym typeface="+mn-ea"/>
            </a:endParaRPr>
          </a:p>
          <a:p>
            <a:pPr marL="0" lvl="1" indent="0">
              <a:buNone/>
            </a:pPr>
            <a:r>
              <a:rPr lang="pt-BR" altLang="en-US" sz="2855">
                <a:solidFill>
                  <a:srgbClr val="00B050"/>
                </a:solidFill>
                <a:sym typeface="+mn-ea"/>
              </a:rPr>
              <a:t>ROSE SIMONCELLO - Como fazer um script de rádio?</a:t>
            </a:r>
            <a:endParaRPr lang="pt-BR" altLang="en-US" sz="2855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147955"/>
            <a:ext cx="10515600" cy="1627505"/>
          </a:xfrm>
        </p:spPr>
        <p:txBody>
          <a:bodyPr/>
          <a:p>
            <a:r>
              <a:rPr lang="pt-BR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SCRIPT DE RÁDIO</a:t>
            </a:r>
            <a:endParaRPr lang="pt-BR" altLang="en-US" sz="3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965835"/>
            <a:ext cx="10515600" cy="5891530"/>
          </a:xfrm>
        </p:spPr>
        <p:txBody>
          <a:bodyPr>
            <a:normAutofit/>
          </a:bodyPr>
          <a:p>
            <a:r>
              <a:rPr lang="pt-BR" altLang="en-US" sz="3110" b="1"/>
              <a:t>A importância do locutor</a:t>
            </a:r>
            <a:endParaRPr lang="pt-BR" altLang="en-US" sz="3110" b="1"/>
          </a:p>
          <a:p>
            <a:pPr lvl="1"/>
            <a:r>
              <a:rPr lang="pt-BR" altLang="en-US" sz="2220"/>
              <a:t>Em qualquer estilo de programa ou modelo de script de rádio, o locutor precisa estar à vontade com o assunto, sem demonstrar insegurança. Caso não tenha sido ele mesmo a elaborar aquele roteiro, é muito importante dedicar um tempo para ler o material antes de apresentá-lo.</a:t>
            </a:r>
            <a:endParaRPr lang="pt-BR" altLang="en-US" sz="2220"/>
          </a:p>
          <a:p>
            <a:pPr lvl="1"/>
            <a:r>
              <a:rPr lang="pt-BR" altLang="en-US" sz="2220"/>
              <a:t>Marcar as palavras que precisam de uma entonação específica, assinalar as pausas e trocar o que achar necessário para falar melhor, sem mudar o sentido do que foi construído, são algumas dicas que vão ajudar na construção da fala durante a apresentação do programa.</a:t>
            </a:r>
            <a:endParaRPr lang="pt-BR" altLang="en-US" sz="2220"/>
          </a:p>
          <a:p>
            <a:pPr lvl="1"/>
            <a:r>
              <a:rPr lang="pt-BR" altLang="en-US" sz="2220"/>
              <a:t>Detalhe indispensável: sendo você locutor ou roteirista, tente não dar sua opinião nas transmissões.</a:t>
            </a:r>
            <a:endParaRPr lang="pt-BR" altLang="en-US" sz="2220"/>
          </a:p>
          <a:p>
            <a:pPr lvl="1"/>
            <a:r>
              <a:rPr lang="pt-BR" altLang="en-US" sz="2220"/>
              <a:t>Mesmo que a rádio seja sua, mantenha-se o mais distante possível dos assuntos tratados. A imparcialidade vai lhe ajudar a lidar com as diversas opiniões dos ouvintes, além de deixar sua emissora mais abrangente, alcançando um público maior.</a:t>
            </a:r>
            <a:endParaRPr lang="pt-BR" altLang="en-US" sz="2220"/>
          </a:p>
          <a:p>
            <a:pPr lvl="1"/>
            <a:endParaRPr lang="pt-BR" altLang="en-US" sz="2220"/>
          </a:p>
          <a:p>
            <a:pPr marL="0" lvl="1" indent="0">
              <a:buNone/>
            </a:pPr>
            <a:r>
              <a:rPr lang="pt-BR" altLang="en-US" sz="2000">
                <a:solidFill>
                  <a:srgbClr val="00B050"/>
                </a:solidFill>
                <a:sym typeface="+mn-ea"/>
              </a:rPr>
              <a:t>ROSE SIMONCELLO - Como fazer um script de rádio?</a:t>
            </a:r>
            <a:endParaRPr lang="pt-BR" altLang="en-US" sz="2000"/>
          </a:p>
          <a:p>
            <a:endParaRPr lang="pt-BR" altLang="en-US" sz="200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78598"/>
            <a:ext cx="10515600" cy="651850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TRANSIÇÕES DE ÁUDIO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pt-BR" sz="2400" b="1" dirty="0" err="1" smtClean="0"/>
              <a:t>Cut</a:t>
            </a:r>
            <a:r>
              <a:rPr lang="pt-BR" sz="2400" dirty="0" smtClean="0"/>
              <a:t>, ou corte seco (usado para a edição de </a:t>
            </a:r>
            <a:endParaRPr lang="pt-BR" sz="2400" dirty="0" smtClean="0"/>
          </a:p>
          <a:p>
            <a:pPr lvl="2"/>
            <a:r>
              <a:rPr lang="pt-BR" sz="2400" dirty="0" smtClean="0"/>
              <a:t>depoimentos e correções)</a:t>
            </a:r>
            <a:endParaRPr lang="pt-BR" sz="2400" dirty="0" smtClean="0"/>
          </a:p>
          <a:p>
            <a:pPr lvl="2"/>
            <a:r>
              <a:rPr lang="pt-BR" sz="2400" b="1" dirty="0" smtClean="0"/>
              <a:t>Fade In/Fade Out </a:t>
            </a:r>
            <a:r>
              <a:rPr lang="pt-BR" sz="2400" dirty="0"/>
              <a:t>(crescendo e decrescendo) </a:t>
            </a:r>
            <a:endParaRPr lang="pt-BR" sz="2400" dirty="0" smtClean="0"/>
          </a:p>
          <a:p>
            <a:pPr lvl="2"/>
            <a:r>
              <a:rPr lang="pt-BR" sz="2400" b="1" dirty="0" smtClean="0"/>
              <a:t>Cross Fade: mixando.</a:t>
            </a:r>
            <a:endParaRPr lang="pt-BR" sz="2400" b="1" dirty="0" smtClean="0"/>
          </a:p>
          <a:p>
            <a:pPr lvl="2"/>
            <a:endParaRPr lang="pt-BR" sz="2400" b="1" dirty="0"/>
          </a:p>
          <a:p>
            <a:pPr lvl="2"/>
            <a:endParaRPr lang="pt-BR" sz="2400" b="1" dirty="0" smtClean="0"/>
          </a:p>
          <a:p>
            <a:pPr marL="914400" lvl="2" indent="0">
              <a:buNone/>
            </a:pPr>
            <a:endParaRPr lang="pt-BR" sz="2400" b="1" dirty="0"/>
          </a:p>
          <a:p>
            <a:pPr lvl="2"/>
            <a:endParaRPr lang="pt-BR" sz="1800" b="1" dirty="0" smtClean="0"/>
          </a:p>
          <a:p>
            <a:pPr marL="914400" lvl="2" indent="0">
              <a:buNone/>
            </a:pPr>
            <a:endParaRPr lang="pt-BR" sz="1800" b="1" dirty="0" smtClean="0"/>
          </a:p>
          <a:p>
            <a:pPr marL="914400" lvl="2" indent="0">
              <a:buNone/>
            </a:pPr>
            <a:r>
              <a:rPr lang="pt-BR" sz="1600" dirty="0" smtClean="0">
                <a:solidFill>
                  <a:srgbClr val="00B050"/>
                </a:solidFill>
              </a:rPr>
              <a:t>Fonte: KINDEM, </a:t>
            </a:r>
            <a:r>
              <a:rPr lang="pt-BR" sz="1600" dirty="0" err="1" smtClean="0">
                <a:solidFill>
                  <a:srgbClr val="00B050"/>
                </a:solidFill>
              </a:rPr>
              <a:t>Gorham</a:t>
            </a:r>
            <a:r>
              <a:rPr lang="pt-BR" sz="1600" dirty="0" smtClean="0">
                <a:solidFill>
                  <a:srgbClr val="00B050"/>
                </a:solidFill>
              </a:rPr>
              <a:t> </a:t>
            </a:r>
            <a:r>
              <a:rPr lang="pt-BR" sz="1600" dirty="0" err="1" smtClean="0">
                <a:solidFill>
                  <a:srgbClr val="00B050"/>
                </a:solidFill>
              </a:rPr>
              <a:t>and</a:t>
            </a:r>
            <a:r>
              <a:rPr lang="pt-BR" sz="1600" dirty="0" smtClean="0">
                <a:solidFill>
                  <a:srgbClr val="00B050"/>
                </a:solidFill>
              </a:rPr>
              <a:t> MISBURGER, Robert.</a:t>
            </a:r>
            <a:endParaRPr lang="pt-BR" sz="1600" dirty="0" smtClean="0">
              <a:solidFill>
                <a:srgbClr val="00B050"/>
              </a:solidFill>
            </a:endParaRPr>
          </a:p>
          <a:p>
            <a:pPr marL="914400" lvl="2" indent="0">
              <a:buNone/>
            </a:pPr>
            <a:r>
              <a:rPr lang="pt-BR" sz="1600" dirty="0" err="1" smtClean="0">
                <a:solidFill>
                  <a:srgbClr val="00B050"/>
                </a:solidFill>
              </a:rPr>
              <a:t>Introduction</a:t>
            </a:r>
            <a:r>
              <a:rPr lang="pt-BR" sz="1600" dirty="0" smtClean="0">
                <a:solidFill>
                  <a:srgbClr val="00B050"/>
                </a:solidFill>
              </a:rPr>
              <a:t> </a:t>
            </a:r>
            <a:r>
              <a:rPr lang="pt-BR" sz="1600" dirty="0" err="1" smtClean="0">
                <a:solidFill>
                  <a:srgbClr val="00B050"/>
                </a:solidFill>
              </a:rPr>
              <a:t>to</a:t>
            </a:r>
            <a:r>
              <a:rPr lang="pt-BR" sz="1600" dirty="0" smtClean="0">
                <a:solidFill>
                  <a:srgbClr val="00B050"/>
                </a:solidFill>
              </a:rPr>
              <a:t> media </a:t>
            </a:r>
            <a:r>
              <a:rPr lang="pt-BR" sz="1600" dirty="0" err="1" smtClean="0">
                <a:solidFill>
                  <a:srgbClr val="00B050"/>
                </a:solidFill>
              </a:rPr>
              <a:t>production</a:t>
            </a:r>
            <a:endParaRPr lang="pt-BR" sz="1600" dirty="0" smtClean="0">
              <a:solidFill>
                <a:srgbClr val="00B050"/>
              </a:solidFill>
            </a:endParaRPr>
          </a:p>
          <a:p>
            <a:pPr lvl="2"/>
            <a:endParaRPr lang="pt-BR" sz="1600" b="1" dirty="0">
              <a:solidFill>
                <a:srgbClr val="00B050"/>
              </a:solidFill>
            </a:endParaRPr>
          </a:p>
          <a:p>
            <a:pPr lvl="2"/>
            <a:endParaRPr lang="pt-BR" sz="2400" b="1" dirty="0" smtClean="0"/>
          </a:p>
          <a:p>
            <a:pPr marL="914400" lvl="2" indent="0">
              <a:buNone/>
            </a:pPr>
            <a:endParaRPr lang="pt-BR" sz="2400" b="1" dirty="0"/>
          </a:p>
          <a:p>
            <a:pPr lvl="2"/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59" y="344849"/>
            <a:ext cx="3732999" cy="601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 DE ÁUDIO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sz="1600" dirty="0" smtClean="0">
                <a:solidFill>
                  <a:srgbClr val="00B050"/>
                </a:solidFill>
              </a:rPr>
              <a:t>Fonte</a:t>
            </a:r>
            <a:r>
              <a:rPr lang="pt-BR" sz="1600" dirty="0">
                <a:solidFill>
                  <a:srgbClr val="00B050"/>
                </a:solidFill>
              </a:rPr>
              <a:t>: ZETTL, Herbert. Manual </a:t>
            </a:r>
            <a:endParaRPr lang="pt-BR" sz="16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pt-BR" sz="1600" dirty="0">
                <a:solidFill>
                  <a:srgbClr val="00B050"/>
                </a:solidFill>
              </a:rPr>
              <a:t>de produção de televisão.</a:t>
            </a:r>
            <a:endParaRPr lang="pt-BR" sz="1600" dirty="0">
              <a:solidFill>
                <a:srgbClr val="00B050"/>
              </a:solidFill>
            </a:endParaRPr>
          </a:p>
          <a:p>
            <a:pPr lvl="8"/>
            <a:endParaRPr lang="pt-BR" sz="1600" dirty="0">
              <a:solidFill>
                <a:srgbClr val="00B05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36" y="897009"/>
            <a:ext cx="6218600" cy="5369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467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E FILTROS DE ÁUDIO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48966"/>
            <a:ext cx="10515600" cy="48279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dirty="0" smtClean="0"/>
              <a:t>Dificuldade em corrigir o áudio gravado,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mas alguns recursos estão disponíveis:</a:t>
            </a:r>
            <a:endParaRPr lang="pt-BR" sz="2400" dirty="0" smtClean="0"/>
          </a:p>
          <a:p>
            <a:r>
              <a:rPr lang="pt-BR" sz="2400" b="1" dirty="0" smtClean="0"/>
              <a:t>EQUALIZADOR</a:t>
            </a:r>
            <a:r>
              <a:rPr lang="pt-BR" sz="2400" dirty="0" smtClean="0"/>
              <a:t> – ajuste das frequências de áudio. </a:t>
            </a:r>
            <a:endParaRPr lang="pt-BR" sz="2400" dirty="0" smtClean="0"/>
          </a:p>
          <a:p>
            <a:pPr lvl="2"/>
            <a:r>
              <a:rPr lang="pt-BR" sz="2400" b="1" dirty="0" smtClean="0"/>
              <a:t>Voz humana </a:t>
            </a:r>
            <a:r>
              <a:rPr lang="pt-BR" sz="2400" dirty="0" smtClean="0"/>
              <a:t>são as médias.</a:t>
            </a:r>
            <a:endParaRPr lang="pt-BR" sz="2400" dirty="0" smtClean="0"/>
          </a:p>
          <a:p>
            <a:r>
              <a:rPr lang="pt-BR" sz="2400" b="1" dirty="0" smtClean="0"/>
              <a:t>REVERB</a:t>
            </a:r>
            <a:r>
              <a:rPr lang="pt-BR" sz="2400" dirty="0" smtClean="0"/>
              <a:t> (</a:t>
            </a:r>
            <a:r>
              <a:rPr lang="pt-BR" sz="2400" dirty="0" err="1" smtClean="0"/>
              <a:t>echo</a:t>
            </a:r>
            <a:r>
              <a:rPr lang="pt-BR" sz="2400" dirty="0"/>
              <a:t>)</a:t>
            </a:r>
            <a:r>
              <a:rPr lang="pt-BR" sz="2400" dirty="0" smtClean="0"/>
              <a:t> para música e narração, </a:t>
            </a:r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com cuidado. </a:t>
            </a:r>
            <a:endParaRPr lang="pt-BR" sz="2400" dirty="0" smtClean="0"/>
          </a:p>
          <a:p>
            <a:r>
              <a:rPr lang="pt-BR" sz="2400" b="1" dirty="0" smtClean="0"/>
              <a:t>NOISE REDUCTION</a:t>
            </a:r>
            <a:r>
              <a:rPr lang="pt-BR" sz="2400" dirty="0" smtClean="0"/>
              <a:t> – elimina em parte ruídos.</a:t>
            </a:r>
            <a:endParaRPr lang="pt-BR" sz="2400" dirty="0" smtClean="0"/>
          </a:p>
          <a:p>
            <a:r>
              <a:rPr lang="pt-BR" sz="2400" b="1" dirty="0" smtClean="0"/>
              <a:t>LOW CUT </a:t>
            </a:r>
            <a:r>
              <a:rPr lang="pt-BR" sz="2400" dirty="0" smtClean="0"/>
              <a:t>– corta baixas frequências, </a:t>
            </a:r>
            <a:endParaRPr lang="pt-BR" sz="2400" dirty="0" smtClean="0"/>
          </a:p>
          <a:p>
            <a:pPr marL="457200" lvl="1" indent="0">
              <a:buNone/>
            </a:pPr>
            <a:r>
              <a:rPr lang="pt-BR" dirty="0" smtClean="0"/>
              <a:t>como ruído de ar condicionado.</a:t>
            </a:r>
            <a:endParaRPr lang="pt-BR" dirty="0" smtClean="0"/>
          </a:p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pt-BR" sz="1600" dirty="0" smtClean="0">
                <a:solidFill>
                  <a:srgbClr val="00B050"/>
                </a:solidFill>
              </a:rPr>
              <a:t>Fonte</a:t>
            </a:r>
            <a:r>
              <a:rPr lang="pt-BR" sz="1600" dirty="0">
                <a:solidFill>
                  <a:srgbClr val="00B050"/>
                </a:solidFill>
              </a:rPr>
              <a:t>: KINDEM, </a:t>
            </a:r>
            <a:r>
              <a:rPr lang="pt-BR" sz="1600" dirty="0" err="1">
                <a:solidFill>
                  <a:srgbClr val="00B050"/>
                </a:solidFill>
              </a:rPr>
              <a:t>Gorham</a:t>
            </a:r>
            <a:r>
              <a:rPr lang="pt-BR" sz="1600" dirty="0">
                <a:solidFill>
                  <a:srgbClr val="00B050"/>
                </a:solidFill>
              </a:rPr>
              <a:t> </a:t>
            </a:r>
            <a:r>
              <a:rPr lang="pt-BR" sz="1600" dirty="0" err="1">
                <a:solidFill>
                  <a:srgbClr val="00B050"/>
                </a:solidFill>
              </a:rPr>
              <a:t>and</a:t>
            </a:r>
            <a:r>
              <a:rPr lang="pt-BR" sz="1600" dirty="0">
                <a:solidFill>
                  <a:srgbClr val="00B050"/>
                </a:solidFill>
              </a:rPr>
              <a:t> MISBURGER, Robert.</a:t>
            </a:r>
            <a:endParaRPr lang="pt-BR" sz="1600" dirty="0">
              <a:solidFill>
                <a:srgbClr val="00B050"/>
              </a:solidFill>
            </a:endParaRPr>
          </a:p>
          <a:p>
            <a:pPr marL="914400" lvl="2" indent="0">
              <a:buNone/>
            </a:pPr>
            <a:r>
              <a:rPr lang="pt-BR" sz="1600" dirty="0" err="1">
                <a:solidFill>
                  <a:srgbClr val="00B050"/>
                </a:solidFill>
              </a:rPr>
              <a:t>Introduction</a:t>
            </a:r>
            <a:r>
              <a:rPr lang="pt-BR" sz="1600" dirty="0">
                <a:solidFill>
                  <a:srgbClr val="00B050"/>
                </a:solidFill>
              </a:rPr>
              <a:t> </a:t>
            </a:r>
            <a:r>
              <a:rPr lang="pt-BR" sz="1600" dirty="0" err="1">
                <a:solidFill>
                  <a:srgbClr val="00B050"/>
                </a:solidFill>
              </a:rPr>
              <a:t>to</a:t>
            </a:r>
            <a:r>
              <a:rPr lang="pt-BR" sz="1600" dirty="0">
                <a:solidFill>
                  <a:srgbClr val="00B050"/>
                </a:solidFill>
              </a:rPr>
              <a:t> media </a:t>
            </a:r>
            <a:r>
              <a:rPr lang="pt-BR" sz="1600" dirty="0" err="1">
                <a:solidFill>
                  <a:srgbClr val="00B050"/>
                </a:solidFill>
              </a:rPr>
              <a:t>production</a:t>
            </a:r>
            <a:endParaRPr lang="pt-BR" sz="16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rgbClr val="00B05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553" y="228601"/>
            <a:ext cx="4345664" cy="6492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33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PASSAGEM</a:t>
            </a:r>
            <a:endParaRPr lang="pt-BR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620570"/>
            <a:ext cx="10515600" cy="4556393"/>
          </a:xfrm>
        </p:spPr>
        <p:txBody>
          <a:bodyPr/>
          <a:lstStyle/>
          <a:p>
            <a:r>
              <a:rPr lang="pt-BR" dirty="0" smtClean="0"/>
              <a:t>Diversos enquadramentos, com ou sem profundidade de campo.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7" y="2879003"/>
            <a:ext cx="3311073" cy="22882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73" y="2879869"/>
            <a:ext cx="3444093" cy="228739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879003"/>
            <a:ext cx="3109520" cy="232866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968721" y="2967335"/>
            <a:ext cx="81752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Fonte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: Bonner, William.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Jornal 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Nacional, modo </a:t>
            </a:r>
            <a:r>
              <a:rPr lang="pt-BR" sz="1600" dirty="0" smtClean="0">
                <a:solidFill>
                  <a:schemeClr val="accent6">
                    <a:lumMod val="75000"/>
                  </a:schemeClr>
                </a:solidFill>
              </a:rPr>
              <a:t>de fazer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00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ÁUDIO E MICROFONES</a:t>
            </a:r>
            <a:br>
              <a:rPr lang="pt-BR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55483" y="1296957"/>
            <a:ext cx="10515600" cy="5241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	Ver </a:t>
            </a:r>
            <a:r>
              <a:rPr lang="pt-BR" sz="2400" b="1" dirty="0">
                <a:solidFill>
                  <a:srgbClr val="FF0000"/>
                </a:solidFill>
              </a:rPr>
              <a:t>vídeos sobre microfones no e-disciplinas</a:t>
            </a:r>
            <a:endParaRPr lang="pt-BR" sz="2400" dirty="0">
              <a:solidFill>
                <a:srgbClr val="FF0000"/>
              </a:solidFill>
            </a:endParaRPr>
          </a:p>
          <a:p>
            <a:pPr lvl="1"/>
            <a:r>
              <a:rPr lang="pt-BR" b="1" dirty="0"/>
              <a:t>O áudio é mais importante que o vídeo</a:t>
            </a:r>
            <a:endParaRPr lang="pt-BR" dirty="0"/>
          </a:p>
          <a:p>
            <a:pPr lvl="1"/>
            <a:r>
              <a:rPr lang="pt-BR" b="1" dirty="0"/>
              <a:t>O áudio comanda a narrativa e a </a:t>
            </a:r>
            <a:r>
              <a:rPr lang="pt-BR" b="1" dirty="0" smtClean="0"/>
              <a:t>compreensão </a:t>
            </a:r>
            <a:r>
              <a:rPr lang="pt-BR" b="1" dirty="0"/>
              <a:t>do texto</a:t>
            </a:r>
            <a:r>
              <a:rPr lang="pt-BR" dirty="0"/>
              <a:t> </a:t>
            </a:r>
            <a:endParaRPr lang="pt-BR" dirty="0"/>
          </a:p>
          <a:p>
            <a:pPr lvl="1"/>
            <a:r>
              <a:rPr lang="pt-BR" dirty="0" smtClean="0"/>
              <a:t>As </a:t>
            </a:r>
            <a:r>
              <a:rPr lang="pt-BR" dirty="0"/>
              <a:t>câmeras têm </a:t>
            </a:r>
            <a:r>
              <a:rPr lang="pt-BR" b="1" dirty="0"/>
              <a:t>AGC </a:t>
            </a:r>
            <a:r>
              <a:rPr lang="pt-BR" dirty="0" smtClean="0"/>
              <a:t>(</a:t>
            </a:r>
            <a:r>
              <a:rPr lang="pt-BR" i="1" dirty="0" err="1" smtClean="0"/>
              <a:t>automatic</a:t>
            </a:r>
            <a:r>
              <a:rPr lang="pt-BR" i="1" dirty="0" smtClean="0"/>
              <a:t> </a:t>
            </a:r>
            <a:r>
              <a:rPr lang="pt-BR" i="1" dirty="0" err="1"/>
              <a:t>gain</a:t>
            </a:r>
            <a:r>
              <a:rPr lang="pt-BR" i="1" dirty="0"/>
              <a:t> </a:t>
            </a:r>
            <a:r>
              <a:rPr lang="pt-BR" i="1" dirty="0" err="1" smtClean="0"/>
              <a:t>control</a:t>
            </a:r>
            <a:r>
              <a:rPr lang="pt-BR" dirty="0" smtClean="0"/>
              <a:t>) para padronizar o volume.</a:t>
            </a:r>
            <a:endParaRPr lang="pt-BR" dirty="0"/>
          </a:p>
          <a:p>
            <a:pPr lvl="2"/>
            <a:r>
              <a:rPr lang="pt-BR" sz="2400" dirty="0"/>
              <a:t>Usar ajuste manual quando possível.</a:t>
            </a:r>
            <a:endParaRPr lang="pt-BR" sz="2400" dirty="0"/>
          </a:p>
          <a:p>
            <a:pPr lvl="1"/>
            <a:r>
              <a:rPr lang="pt-BR" dirty="0"/>
              <a:t>Ajuste em </a:t>
            </a:r>
            <a:r>
              <a:rPr lang="pt-BR" b="1" dirty="0" smtClean="0"/>
              <a:t>-6db</a:t>
            </a:r>
            <a:endParaRPr lang="pt-BR" b="1" dirty="0" smtClean="0"/>
          </a:p>
          <a:p>
            <a:pPr marL="457200" lvl="1" indent="0">
              <a:buNone/>
            </a:pP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pt-BR" sz="16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pt-BR" sz="1600" dirty="0" smtClean="0">
                <a:solidFill>
                  <a:srgbClr val="00B050"/>
                </a:solidFill>
              </a:rPr>
              <a:t>Fonte</a:t>
            </a:r>
            <a:r>
              <a:rPr lang="pt-BR" sz="1600" dirty="0">
                <a:solidFill>
                  <a:srgbClr val="00B050"/>
                </a:solidFill>
              </a:rPr>
              <a:t>: ZETTL, Herbert. Manual </a:t>
            </a:r>
            <a:endParaRPr lang="pt-BR" sz="1600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pt-BR" sz="1600" dirty="0" smtClean="0">
                <a:solidFill>
                  <a:srgbClr val="00B050"/>
                </a:solidFill>
              </a:rPr>
              <a:t>de </a:t>
            </a:r>
            <a:r>
              <a:rPr lang="pt-BR" sz="1600" dirty="0">
                <a:solidFill>
                  <a:srgbClr val="00B050"/>
                </a:solidFill>
              </a:rPr>
              <a:t>produção de televisão.</a:t>
            </a:r>
            <a:endParaRPr lang="pt-BR" sz="1600" dirty="0">
              <a:solidFill>
                <a:srgbClr val="00B050"/>
              </a:solidFill>
            </a:endParaRPr>
          </a:p>
          <a:p>
            <a:pPr lvl="1"/>
            <a:endParaRPr lang="pt-BR" sz="1600" dirty="0">
              <a:solidFill>
                <a:srgbClr val="00B05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79" y="3259248"/>
            <a:ext cx="5893806" cy="3097102"/>
          </a:xfrm>
          <a:prstGeom prst="rect">
            <a:avLst/>
          </a:prstGeom>
        </p:spPr>
      </p:pic>
      <p:sp>
        <p:nvSpPr>
          <p:cNvPr id="7" name="Seta para a direita 6"/>
          <p:cNvSpPr/>
          <p:nvPr/>
        </p:nvSpPr>
        <p:spPr>
          <a:xfrm>
            <a:off x="838200" y="12403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8764"/>
            <a:ext cx="10515600" cy="570369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ÁUDIO E MICROFONES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199" y="1309576"/>
            <a:ext cx="10817659" cy="5046773"/>
          </a:xfrm>
        </p:spPr>
        <p:txBody>
          <a:bodyPr>
            <a:normAutofit/>
          </a:bodyPr>
          <a:lstStyle/>
          <a:p>
            <a:r>
              <a:rPr lang="pt-BR" sz="2400" dirty="0"/>
              <a:t>Usar </a:t>
            </a:r>
            <a:r>
              <a:rPr lang="pt-BR" sz="2400" b="1" dirty="0"/>
              <a:t>headphones</a:t>
            </a:r>
            <a:r>
              <a:rPr lang="pt-BR" sz="2400" dirty="0"/>
              <a:t>.</a:t>
            </a:r>
            <a:endParaRPr lang="pt-BR" sz="2400" dirty="0"/>
          </a:p>
          <a:p>
            <a:r>
              <a:rPr lang="pt-BR" sz="2400" dirty="0"/>
              <a:t>Gravar no formato de áudio 48 </a:t>
            </a:r>
            <a:r>
              <a:rPr lang="pt-BR" sz="2400" dirty="0" err="1"/>
              <a:t>khz</a:t>
            </a:r>
            <a:r>
              <a:rPr lang="pt-BR" sz="2400" dirty="0"/>
              <a:t>. (automático)</a:t>
            </a:r>
            <a:endParaRPr lang="pt-BR" sz="2400" dirty="0"/>
          </a:p>
          <a:p>
            <a:r>
              <a:rPr lang="pt-BR" sz="2400" b="1" dirty="0"/>
              <a:t>Tipos de microfones: direcionais e omnidirecion</a:t>
            </a:r>
            <a:r>
              <a:rPr lang="pt-BR" b="1" dirty="0"/>
              <a:t>ais</a:t>
            </a:r>
            <a:r>
              <a:rPr lang="pt-BR" dirty="0"/>
              <a:t>.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b="1" dirty="0"/>
              <a:t>Lapela</a:t>
            </a:r>
            <a:r>
              <a:rPr lang="pt-BR" dirty="0"/>
              <a:t> pode ser </a:t>
            </a:r>
            <a:r>
              <a:rPr lang="pt-BR" dirty="0" err="1"/>
              <a:t>omni</a:t>
            </a:r>
            <a:r>
              <a:rPr lang="pt-BR" dirty="0"/>
              <a:t> ou direcional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b="1" dirty="0"/>
              <a:t>De mão </a:t>
            </a:r>
            <a:r>
              <a:rPr lang="pt-BR" dirty="0"/>
              <a:t>pode ser </a:t>
            </a:r>
            <a:r>
              <a:rPr lang="pt-BR" dirty="0" err="1"/>
              <a:t>omni</a:t>
            </a:r>
            <a:r>
              <a:rPr lang="pt-BR" dirty="0"/>
              <a:t> ou direcional (</a:t>
            </a:r>
            <a:r>
              <a:rPr lang="pt-BR" dirty="0" err="1"/>
              <a:t>cardióide</a:t>
            </a:r>
            <a:r>
              <a:rPr lang="pt-BR" dirty="0"/>
              <a:t>)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b="1" dirty="0" err="1"/>
              <a:t>Shotgun</a:t>
            </a:r>
            <a:r>
              <a:rPr lang="pt-BR" dirty="0"/>
              <a:t> (direcional)</a:t>
            </a:r>
            <a:endParaRPr lang="pt-B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t-BR" b="1" dirty="0" err="1"/>
              <a:t>Hiperdirecionais</a:t>
            </a:r>
            <a:endParaRPr lang="pt-BR" b="1" dirty="0"/>
          </a:p>
          <a:p>
            <a:pPr marL="914400" lvl="2" indent="0">
              <a:buNone/>
            </a:pPr>
            <a:endParaRPr lang="pt-BR" dirty="0"/>
          </a:p>
          <a:p>
            <a:pPr marL="914400" lvl="2" indent="0">
              <a:buNone/>
            </a:pP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Fonte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: KINDEM, </a:t>
            </a:r>
            <a:r>
              <a:rPr lang="pt-BR" sz="1800" dirty="0" err="1">
                <a:solidFill>
                  <a:schemeClr val="accent6">
                    <a:lumMod val="75000"/>
                  </a:schemeClr>
                </a:solidFill>
              </a:rPr>
              <a:t>Gorham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8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 MISBURGER, </a:t>
            </a: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Robert </a:t>
            </a:r>
            <a:endParaRPr lang="pt-BR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pt-BR" sz="1800" dirty="0" err="1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  <a:r>
              <a:rPr lang="pt-BR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1800" dirty="0" err="1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</a:rPr>
              <a:t> media </a:t>
            </a:r>
            <a:r>
              <a:rPr lang="pt-BR" sz="1800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pt-BR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01" y="426328"/>
            <a:ext cx="3815557" cy="5930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8230"/>
            <a:ext cx="10515600" cy="937754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ÁUDIO E MICROFONES</a:t>
            </a:r>
            <a:endParaRPr lang="pt-BR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0628" y="1647731"/>
            <a:ext cx="10515600" cy="4517679"/>
          </a:xfrm>
        </p:spPr>
        <p:txBody>
          <a:bodyPr>
            <a:noAutofit/>
          </a:bodyPr>
          <a:lstStyle/>
          <a:p>
            <a:pPr lvl="1"/>
            <a:r>
              <a:rPr lang="pt-BR" b="1" dirty="0" smtClean="0"/>
              <a:t>Atentar </a:t>
            </a:r>
            <a:r>
              <a:rPr lang="pt-BR" b="1" dirty="0"/>
              <a:t>para a origem da fonte sonora</a:t>
            </a:r>
            <a:r>
              <a:rPr lang="pt-BR" dirty="0"/>
              <a:t>: posicionar o microfone contrariamente a isso. </a:t>
            </a:r>
            <a:endParaRPr lang="pt-BR" dirty="0"/>
          </a:p>
          <a:p>
            <a:pPr lvl="1"/>
            <a:r>
              <a:rPr lang="pt-BR" dirty="0"/>
              <a:t>Na edição existe o recurso </a:t>
            </a:r>
            <a:r>
              <a:rPr lang="pt-BR" b="1" dirty="0"/>
              <a:t>“</a:t>
            </a:r>
            <a:r>
              <a:rPr lang="pt-BR" b="1" dirty="0" err="1"/>
              <a:t>noise</a:t>
            </a:r>
            <a:r>
              <a:rPr lang="pt-BR" b="1" dirty="0"/>
              <a:t> </a:t>
            </a:r>
            <a:r>
              <a:rPr lang="pt-BR" b="1" dirty="0" err="1"/>
              <a:t>reduction</a:t>
            </a:r>
            <a:r>
              <a:rPr lang="pt-BR" b="1" dirty="0"/>
              <a:t>” e outros filtros que podem melhorar significativamente os áudios.</a:t>
            </a:r>
            <a:endParaRPr lang="pt-BR" b="1" dirty="0"/>
          </a:p>
          <a:p>
            <a:pPr lvl="1"/>
            <a:r>
              <a:rPr lang="pt-BR" b="1" dirty="0" smtClean="0"/>
              <a:t>Som </a:t>
            </a:r>
            <a:r>
              <a:rPr lang="pt-BR" b="1" dirty="0"/>
              <a:t>ambiente e sonorização</a:t>
            </a:r>
            <a:r>
              <a:rPr lang="pt-BR" dirty="0"/>
              <a:t>: música em BG cobre ruídos de computador ou ambientes leves</a:t>
            </a:r>
            <a:endParaRPr lang="pt-BR" dirty="0"/>
          </a:p>
          <a:p>
            <a:pPr lvl="1"/>
            <a:r>
              <a:rPr lang="pt-BR" b="1" dirty="0"/>
              <a:t>Gravar 30 segundos de ruído ambiente </a:t>
            </a:r>
            <a:r>
              <a:rPr lang="pt-BR" dirty="0"/>
              <a:t>para filtrar posteriormente o áudio no </a:t>
            </a:r>
            <a:r>
              <a:rPr lang="pt-BR" i="1" dirty="0" err="1" smtClean="0"/>
              <a:t>Audition</a:t>
            </a:r>
            <a:r>
              <a:rPr lang="pt-BR" i="1" dirty="0" smtClean="0"/>
              <a:t>.</a:t>
            </a:r>
            <a:endParaRPr lang="pt-BR" i="1" dirty="0" smtClean="0"/>
          </a:p>
          <a:p>
            <a:pPr lvl="1"/>
            <a:r>
              <a:rPr lang="pt-BR" b="1" dirty="0" smtClean="0"/>
              <a:t>Gravar </a:t>
            </a:r>
            <a:r>
              <a:rPr lang="pt-BR" b="1" dirty="0"/>
              <a:t>sempre as imagens com som ambiente, para sujar narrações em </a:t>
            </a:r>
            <a:r>
              <a:rPr lang="pt-BR" b="1" dirty="0" smtClean="0"/>
              <a:t>estúdio</a:t>
            </a:r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4542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ÁUDIO E MICROFONES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12752"/>
            <a:ext cx="10515600" cy="4864211"/>
          </a:xfrm>
        </p:spPr>
        <p:txBody>
          <a:bodyPr/>
          <a:lstStyle/>
          <a:p>
            <a:pPr lvl="1"/>
            <a:r>
              <a:rPr lang="pt-BR" b="1" dirty="0"/>
              <a:t>Posicionar os microfones </a:t>
            </a:r>
            <a:r>
              <a:rPr lang="pt-BR" dirty="0"/>
              <a:t>o mais próximo possível das fontes, mas a 1 palmo da boca para evitar “</a:t>
            </a:r>
            <a:r>
              <a:rPr lang="pt-BR" dirty="0" err="1"/>
              <a:t>pufs</a:t>
            </a:r>
            <a:r>
              <a:rPr lang="pt-BR" dirty="0"/>
              <a:t>”.</a:t>
            </a:r>
            <a:endParaRPr lang="pt-BR" dirty="0"/>
          </a:p>
          <a:p>
            <a:pPr lvl="2"/>
            <a:r>
              <a:rPr lang="pt-BR" sz="2400" dirty="0"/>
              <a:t>Lapela direcional na direção para a qual o sujeito está falando</a:t>
            </a:r>
            <a:endParaRPr lang="pt-BR" sz="2400" dirty="0"/>
          </a:p>
          <a:p>
            <a:pPr lvl="2"/>
            <a:r>
              <a:rPr lang="pt-BR" sz="2400" dirty="0"/>
              <a:t>Prender por dentro da roupa com o clip</a:t>
            </a:r>
            <a:endParaRPr lang="pt-BR" sz="2400" dirty="0"/>
          </a:p>
          <a:p>
            <a:pPr lvl="1"/>
            <a:r>
              <a:rPr lang="pt-BR" b="1" dirty="0"/>
              <a:t>Usar espuma ou </a:t>
            </a:r>
            <a:r>
              <a:rPr lang="pt-BR" b="1" dirty="0" err="1"/>
              <a:t>zeppelin</a:t>
            </a:r>
            <a:r>
              <a:rPr lang="pt-BR" b="1" dirty="0"/>
              <a:t> </a:t>
            </a:r>
            <a:r>
              <a:rPr lang="pt-BR" dirty="0"/>
              <a:t>para evitar </a:t>
            </a:r>
            <a:r>
              <a:rPr lang="pt-BR" dirty="0" smtClean="0"/>
              <a:t>“</a:t>
            </a:r>
            <a:r>
              <a:rPr lang="pt-BR" dirty="0" err="1" smtClean="0"/>
              <a:t>pufs</a:t>
            </a:r>
            <a:r>
              <a:rPr lang="pt-BR" dirty="0" smtClean="0"/>
              <a:t>” </a:t>
            </a:r>
            <a:r>
              <a:rPr lang="pt-BR" dirty="0"/>
              <a:t>e vento.</a:t>
            </a:r>
            <a:endParaRPr lang="pt-BR" dirty="0"/>
          </a:p>
          <a:p>
            <a:pPr lvl="1"/>
            <a:r>
              <a:rPr lang="pt-BR" dirty="0"/>
              <a:t>Para usar o </a:t>
            </a:r>
            <a:r>
              <a:rPr lang="pt-BR" b="1" dirty="0"/>
              <a:t>microfone da câmera</a:t>
            </a:r>
            <a:r>
              <a:rPr lang="pt-BR" dirty="0"/>
              <a:t>, aproximar da fonte</a:t>
            </a:r>
            <a:r>
              <a:rPr lang="pt-BR" dirty="0" smtClean="0"/>
              <a:t>.</a:t>
            </a:r>
            <a:endParaRPr lang="pt-BR" dirty="0" smtClean="0"/>
          </a:p>
          <a:p>
            <a:pPr lvl="1"/>
            <a:r>
              <a:rPr lang="pt-BR" b="1" dirty="0"/>
              <a:t>Gravação de </a:t>
            </a:r>
            <a:r>
              <a:rPr lang="pt-BR" b="1" dirty="0" err="1"/>
              <a:t>offs</a:t>
            </a:r>
            <a:r>
              <a:rPr lang="pt-BR" b="1" dirty="0"/>
              <a:t>:</a:t>
            </a:r>
            <a:endParaRPr lang="pt-BR" b="1" dirty="0"/>
          </a:p>
          <a:p>
            <a:pPr lvl="2"/>
            <a:r>
              <a:rPr lang="pt-BR" sz="2400" dirty="0"/>
              <a:t>Desligar computadores ou outros ruídos ambientes.</a:t>
            </a:r>
            <a:endParaRPr lang="pt-BR" sz="2400" dirty="0"/>
          </a:p>
          <a:p>
            <a:pPr lvl="2"/>
            <a:r>
              <a:rPr lang="pt-BR" sz="2400" dirty="0"/>
              <a:t>Testar o áudio, gravando 15 </a:t>
            </a:r>
            <a:r>
              <a:rPr lang="pt-BR" sz="2400" dirty="0" smtClean="0"/>
              <a:t>segundos.</a:t>
            </a:r>
            <a:endParaRPr lang="pt-BR" sz="2400" dirty="0"/>
          </a:p>
          <a:p>
            <a:pPr lvl="2"/>
            <a:r>
              <a:rPr lang="pt-BR" sz="2400" dirty="0"/>
              <a:t>Posicionar o </a:t>
            </a:r>
            <a:r>
              <a:rPr lang="pt-BR" sz="2400" dirty="0" smtClean="0"/>
              <a:t>microfone </a:t>
            </a:r>
            <a:r>
              <a:rPr lang="pt-BR" sz="2400" dirty="0"/>
              <a:t>perto da boca, sem captar respiração: cerca de 1 palmo.</a:t>
            </a:r>
            <a:endParaRPr lang="pt-BR" sz="2400" dirty="0"/>
          </a:p>
          <a:p>
            <a:pPr lvl="2"/>
            <a:r>
              <a:rPr lang="pt-BR" sz="2400" dirty="0"/>
              <a:t>Fazer “caixa” imitando cabines com cobertores.</a:t>
            </a:r>
            <a:endParaRPr lang="pt-BR" sz="2400" dirty="0"/>
          </a:p>
          <a:p>
            <a:pPr lvl="1"/>
            <a:endParaRPr lang="pt-BR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7695"/>
            <a:ext cx="10515600" cy="959667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ÁUDIO E MICROFONES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77362"/>
            <a:ext cx="10515600" cy="5558827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Posição do </a:t>
            </a:r>
            <a:r>
              <a:rPr lang="pt-BR" b="1" dirty="0" err="1" smtClean="0"/>
              <a:t>Shotgun</a:t>
            </a:r>
            <a:endParaRPr lang="pt-BR" b="1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3497"/>
            <a:ext cx="5094481" cy="37652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18" y="1863497"/>
            <a:ext cx="5223850" cy="376527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048000" y="3136613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pt-BR" sz="1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1600" dirty="0" smtClean="0">
                <a:solidFill>
                  <a:srgbClr val="00B050"/>
                </a:solidFill>
              </a:rPr>
              <a:t>Fonte</a:t>
            </a:r>
            <a:r>
              <a:rPr lang="pt-BR" sz="1600" dirty="0">
                <a:solidFill>
                  <a:srgbClr val="00B050"/>
                </a:solidFill>
              </a:rPr>
              <a:t>: KINDEM, </a:t>
            </a:r>
            <a:r>
              <a:rPr lang="pt-BR" sz="1600" dirty="0" err="1">
                <a:solidFill>
                  <a:srgbClr val="00B050"/>
                </a:solidFill>
              </a:rPr>
              <a:t>Gorham</a:t>
            </a:r>
            <a:r>
              <a:rPr lang="pt-BR" sz="1600" dirty="0">
                <a:solidFill>
                  <a:srgbClr val="00B050"/>
                </a:solidFill>
              </a:rPr>
              <a:t> </a:t>
            </a:r>
            <a:r>
              <a:rPr lang="pt-BR" sz="1600" dirty="0" err="1">
                <a:solidFill>
                  <a:srgbClr val="00B050"/>
                </a:solidFill>
              </a:rPr>
              <a:t>and</a:t>
            </a:r>
            <a:r>
              <a:rPr lang="pt-BR" sz="1600" dirty="0">
                <a:solidFill>
                  <a:srgbClr val="00B050"/>
                </a:solidFill>
              </a:rPr>
              <a:t> MISBURGER, </a:t>
            </a:r>
            <a:r>
              <a:rPr lang="pt-BR" sz="1600" dirty="0" err="1" smtClean="0">
                <a:solidFill>
                  <a:srgbClr val="00B050"/>
                </a:solidFill>
              </a:rPr>
              <a:t>Robert.Introduction</a:t>
            </a:r>
            <a:r>
              <a:rPr lang="pt-BR" sz="1600" dirty="0" smtClean="0">
                <a:solidFill>
                  <a:srgbClr val="00B050"/>
                </a:solidFill>
              </a:rPr>
              <a:t> </a:t>
            </a:r>
            <a:r>
              <a:rPr lang="pt-BR" sz="1600" dirty="0" err="1">
                <a:solidFill>
                  <a:srgbClr val="00B050"/>
                </a:solidFill>
              </a:rPr>
              <a:t>to</a:t>
            </a:r>
            <a:r>
              <a:rPr lang="pt-BR" sz="1600" dirty="0">
                <a:solidFill>
                  <a:srgbClr val="00B050"/>
                </a:solidFill>
              </a:rPr>
              <a:t> media </a:t>
            </a:r>
            <a:r>
              <a:rPr lang="pt-BR" sz="1600" dirty="0" err="1">
                <a:solidFill>
                  <a:srgbClr val="00B050"/>
                </a:solidFill>
              </a:rPr>
              <a:t>production</a:t>
            </a:r>
            <a:endParaRPr lang="pt-BR" sz="1600" dirty="0" err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13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ÁUDIO E MICROFONES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gravação de som: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ARTIS, Anthony.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Silêncio, filmando! </a:t>
            </a: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pp.123-152.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Leitura sobre gravação de som: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ZETTL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, Herbert –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Manual de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produção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televisão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. p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p. 140-157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2000" dirty="0">
              <a:solidFill>
                <a:schemeClr val="accent6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344" y="344032"/>
            <a:ext cx="10515600" cy="588475"/>
          </a:xfrm>
        </p:spPr>
        <p:txBody>
          <a:bodyPr>
            <a:noAutofit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 – ELECTRONIC NEWS </a:t>
            </a:r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GATHERING (UPJ –Globo; EFP-</a:t>
            </a:r>
            <a:r>
              <a:rPr lang="pt-BR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todas as produções externas)</a:t>
            </a:r>
            <a:endParaRPr lang="pt-BR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85180"/>
            <a:ext cx="10515600" cy="5032552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pt-BR" sz="2800" b="1" dirty="0" smtClean="0"/>
              <a:t>Termo utilizado para a equipe de externa no Telejornalismo</a:t>
            </a:r>
            <a:endParaRPr lang="pt-BR" sz="2800" b="1" dirty="0" smtClean="0"/>
          </a:p>
          <a:p>
            <a:pPr lvl="1"/>
            <a:r>
              <a:rPr lang="pt-BR" b="1" dirty="0" smtClean="0"/>
              <a:t>Pessoal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repórter</a:t>
            </a:r>
            <a:endParaRPr lang="pt-BR" sz="2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cinegrafista</a:t>
            </a:r>
            <a:endParaRPr lang="pt-BR" sz="2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auxiliar</a:t>
            </a:r>
            <a:endParaRPr lang="pt-BR" sz="2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/>
              <a:t>eventualmente, o produtor de notícias</a:t>
            </a:r>
            <a:endParaRPr lang="pt-BR" sz="2400" dirty="0"/>
          </a:p>
          <a:p>
            <a:pPr lvl="1"/>
            <a:r>
              <a:rPr lang="pt-BR" b="1" dirty="0"/>
              <a:t>Equipamento</a:t>
            </a:r>
            <a:endParaRPr lang="pt-BR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Câmera com tripé e acessórios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Microfones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Sun </a:t>
            </a:r>
            <a:r>
              <a:rPr lang="pt-BR" sz="2400" dirty="0" err="1" smtClean="0"/>
              <a:t>gun</a:t>
            </a:r>
            <a:r>
              <a:rPr lang="pt-BR" sz="2400" dirty="0" smtClean="0"/>
              <a:t> (iluminação)</a:t>
            </a:r>
            <a:endParaRPr lang="pt-BR" sz="24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smtClean="0"/>
              <a:t>Eventualmente </a:t>
            </a:r>
            <a:r>
              <a:rPr lang="pt-BR" sz="2400" dirty="0"/>
              <a:t>monitor de vídeo, laptop para TP ou para </a:t>
            </a:r>
            <a:r>
              <a:rPr lang="pt-BR" sz="2400" dirty="0" smtClean="0"/>
              <a:t>edição em campo.</a:t>
            </a:r>
            <a:endParaRPr lang="pt-BR" sz="2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pt-BR" sz="2400" dirty="0" err="1"/>
              <a:t>Mochilink</a:t>
            </a:r>
            <a:r>
              <a:rPr lang="pt-BR" sz="2400" dirty="0"/>
              <a:t>, </a:t>
            </a:r>
            <a:r>
              <a:rPr lang="pt-BR" sz="2400" dirty="0" err="1"/>
              <a:t>Teradek</a:t>
            </a:r>
            <a:r>
              <a:rPr lang="pt-BR" sz="2400" dirty="0"/>
              <a:t> ou </a:t>
            </a:r>
            <a:r>
              <a:rPr lang="pt-BR" sz="2400" dirty="0" err="1"/>
              <a:t>U-Live</a:t>
            </a:r>
            <a:r>
              <a:rPr lang="pt-BR" sz="2400" dirty="0"/>
              <a:t> (similares</a:t>
            </a:r>
            <a:r>
              <a:rPr lang="pt-BR" sz="2400" dirty="0" smtClean="0"/>
              <a:t>) para transmissão.</a:t>
            </a:r>
            <a:endParaRPr lang="pt-BR" sz="2400" dirty="0"/>
          </a:p>
          <a:p>
            <a:endParaRPr lang="pt-BR" sz="2400" dirty="0"/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7627"/>
          </a:xfrm>
        </p:spPr>
        <p:txBody>
          <a:bodyPr>
            <a:normAutofit fontScale="90000"/>
          </a:bodyPr>
          <a:lstStyle/>
          <a:p>
            <a:pPr lvl="0"/>
            <a:r>
              <a:rPr lang="pt-BR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CÂMERAS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126067"/>
            <a:ext cx="10515600" cy="5050896"/>
          </a:xfrm>
        </p:spPr>
        <p:txBody>
          <a:bodyPr>
            <a:normAutofit/>
          </a:bodyPr>
          <a:lstStyle/>
          <a:p>
            <a:pPr lvl="1"/>
            <a:r>
              <a:rPr lang="pt-BR" b="1" dirty="0"/>
              <a:t>FORMATOS </a:t>
            </a:r>
            <a:r>
              <a:rPr lang="pt-BR" dirty="0"/>
              <a:t>(</a:t>
            </a:r>
            <a:r>
              <a:rPr lang="pt-BR" dirty="0" err="1"/>
              <a:t>camcorders</a:t>
            </a:r>
            <a:r>
              <a:rPr lang="pt-BR" dirty="0" smtClean="0"/>
              <a:t>) e </a:t>
            </a:r>
            <a:r>
              <a:rPr lang="pt-BR" b="1" dirty="0" smtClean="0"/>
              <a:t>SUPORTES DE GRAVAÇÃO</a:t>
            </a:r>
            <a:endParaRPr lang="pt-BR" b="1" dirty="0"/>
          </a:p>
          <a:p>
            <a:pPr lvl="2"/>
            <a:r>
              <a:rPr lang="pt-BR" sz="2400" dirty="0"/>
              <a:t>Como era antes: </a:t>
            </a:r>
            <a:r>
              <a:rPr lang="pt-BR" sz="2400" dirty="0" smtClean="0"/>
              <a:t>VHS</a:t>
            </a:r>
            <a:r>
              <a:rPr lang="pt-BR" sz="2400" dirty="0"/>
              <a:t>, U-</a:t>
            </a:r>
            <a:r>
              <a:rPr lang="pt-BR" sz="2400" dirty="0" err="1"/>
              <a:t>Matic</a:t>
            </a:r>
            <a:r>
              <a:rPr lang="pt-BR" sz="2400" dirty="0"/>
              <a:t>, </a:t>
            </a:r>
            <a:r>
              <a:rPr lang="pt-BR" sz="2400" dirty="0" err="1" smtClean="0"/>
              <a:t>Betacam</a:t>
            </a:r>
            <a:r>
              <a:rPr lang="pt-BR" sz="2400" dirty="0" smtClean="0"/>
              <a:t>, </a:t>
            </a:r>
            <a:r>
              <a:rPr lang="pt-BR" sz="2400" dirty="0" err="1" smtClean="0"/>
              <a:t>MiniDV</a:t>
            </a:r>
            <a:r>
              <a:rPr lang="pt-BR" sz="2400" dirty="0"/>
              <a:t>, </a:t>
            </a:r>
            <a:r>
              <a:rPr lang="pt-BR" sz="2400" dirty="0" err="1"/>
              <a:t>XDCam</a:t>
            </a:r>
            <a:r>
              <a:rPr lang="pt-BR" sz="2400" dirty="0"/>
              <a:t>, </a:t>
            </a:r>
            <a:r>
              <a:rPr lang="pt-BR" sz="2400" dirty="0" err="1"/>
              <a:t>DVCam</a:t>
            </a:r>
            <a:r>
              <a:rPr lang="pt-BR" sz="2400" dirty="0"/>
              <a:t> – </a:t>
            </a:r>
            <a:r>
              <a:rPr lang="pt-BR" sz="2400" dirty="0" smtClean="0"/>
              <a:t>em geral tapes que descarregavam em </a:t>
            </a:r>
            <a:r>
              <a:rPr lang="pt-BR" sz="2400" dirty="0"/>
              <a:t>tempo real.</a:t>
            </a:r>
            <a:endParaRPr lang="pt-BR" sz="2400" dirty="0"/>
          </a:p>
          <a:p>
            <a:pPr lvl="3"/>
            <a:r>
              <a:rPr lang="pt-BR" sz="2200" dirty="0" err="1"/>
              <a:t>Drop</a:t>
            </a:r>
            <a:r>
              <a:rPr lang="pt-BR" sz="2200" dirty="0"/>
              <a:t> </a:t>
            </a:r>
            <a:r>
              <a:rPr lang="pt-BR" sz="2200" dirty="0" err="1"/>
              <a:t>outs</a:t>
            </a:r>
            <a:r>
              <a:rPr lang="pt-BR" sz="2200" dirty="0"/>
              <a:t> e defeitos nas fitas.</a:t>
            </a:r>
            <a:endParaRPr lang="pt-BR" sz="2200" dirty="0"/>
          </a:p>
          <a:p>
            <a:pPr lvl="2"/>
            <a:r>
              <a:rPr lang="pt-BR" sz="2400" dirty="0" smtClean="0"/>
              <a:t>Uso </a:t>
            </a:r>
            <a:r>
              <a:rPr lang="pt-BR" sz="2400" dirty="0"/>
              <a:t>de cartão de memória: facilidade em </a:t>
            </a:r>
            <a:r>
              <a:rPr lang="pt-BR" sz="2400" dirty="0" smtClean="0"/>
              <a:t>descarregar material para edição.</a:t>
            </a:r>
            <a:endParaRPr lang="pt-BR" sz="2400" dirty="0"/>
          </a:p>
          <a:p>
            <a:pPr lvl="1"/>
            <a:r>
              <a:rPr lang="pt-BR" b="1" dirty="0" smtClean="0"/>
              <a:t>TIME CODE</a:t>
            </a:r>
            <a:r>
              <a:rPr lang="pt-BR" dirty="0" smtClean="0"/>
              <a:t> – gravação de tempo na fita. Para que serve?</a:t>
            </a:r>
            <a:endParaRPr lang="pt-BR" dirty="0" smtClean="0"/>
          </a:p>
          <a:p>
            <a:pPr lvl="1"/>
            <a:r>
              <a:rPr lang="pt-BR" b="1" dirty="0" smtClean="0"/>
              <a:t>COLOR BAR – </a:t>
            </a:r>
            <a:r>
              <a:rPr lang="pt-BR" dirty="0" smtClean="0"/>
              <a:t>para que serve?</a:t>
            </a:r>
            <a:endParaRPr lang="pt-BR" dirty="0"/>
          </a:p>
          <a:p>
            <a:pPr lvl="1"/>
            <a:r>
              <a:rPr lang="pt-BR" b="1" dirty="0"/>
              <a:t>ARQUIVO DE IMAGENS</a:t>
            </a:r>
            <a:endParaRPr lang="pt-BR" dirty="0"/>
          </a:p>
          <a:p>
            <a:pPr lvl="2"/>
            <a:r>
              <a:rPr lang="pt-BR" sz="2400" dirty="0"/>
              <a:t>Cartão, HD, LTO, Fitas, DVD, </a:t>
            </a:r>
            <a:r>
              <a:rPr lang="pt-BR" sz="2400" dirty="0" err="1"/>
              <a:t>Bluray</a:t>
            </a:r>
            <a:r>
              <a:rPr lang="pt-BR" sz="2400" dirty="0"/>
              <a:t>: o que é melhor?</a:t>
            </a:r>
            <a:endParaRPr lang="pt-BR" sz="2400" dirty="0"/>
          </a:p>
          <a:p>
            <a:pPr lvl="2"/>
            <a:r>
              <a:rPr lang="pt-BR" sz="2400" dirty="0"/>
              <a:t>E para o futuro: o que garante a memória?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68326"/>
            <a:ext cx="10515600" cy="92180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CÂMERAS</a:t>
            </a:r>
            <a:b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490134"/>
            <a:ext cx="10515600" cy="4738650"/>
          </a:xfrm>
        </p:spPr>
        <p:txBody>
          <a:bodyPr>
            <a:normAutofit/>
          </a:bodyPr>
          <a:lstStyle/>
          <a:p>
            <a:pPr lvl="1"/>
            <a:r>
              <a:rPr lang="pt-BR" b="1" dirty="0" smtClean="0"/>
              <a:t>QUANTO À RESOLUÇÃO (pixels horizontais X pixels verticais)</a:t>
            </a:r>
            <a:endParaRPr lang="pt-BR" dirty="0" smtClean="0"/>
          </a:p>
          <a:p>
            <a:pPr lvl="2"/>
            <a:r>
              <a:rPr lang="pt-BR" sz="2400" dirty="0" smtClean="0"/>
              <a:t>Aspecto 4x3 ou 16x9 (</a:t>
            </a:r>
            <a:r>
              <a:rPr lang="pt-BR" sz="2400" dirty="0" err="1" smtClean="0"/>
              <a:t>wide</a:t>
            </a:r>
            <a:r>
              <a:rPr lang="pt-BR" sz="2400" dirty="0" smtClean="0"/>
              <a:t>)</a:t>
            </a:r>
            <a:endParaRPr lang="pt-BR" sz="2400" dirty="0" smtClean="0"/>
          </a:p>
          <a:p>
            <a:pPr lvl="2"/>
            <a:r>
              <a:rPr lang="pt-BR" sz="2400" b="1" dirty="0" smtClean="0"/>
              <a:t>DVD</a:t>
            </a:r>
            <a:r>
              <a:rPr lang="pt-BR" sz="2400" dirty="0" smtClean="0"/>
              <a:t> – 720 x 480 linhas, pode ser qualquer aspecto.</a:t>
            </a:r>
            <a:endParaRPr lang="pt-BR" sz="2400" dirty="0" smtClean="0"/>
          </a:p>
          <a:p>
            <a:pPr lvl="2"/>
            <a:r>
              <a:rPr lang="pt-BR" sz="2400" b="1" dirty="0" smtClean="0"/>
              <a:t>High </a:t>
            </a:r>
            <a:r>
              <a:rPr lang="pt-BR" sz="2400" b="1" dirty="0" err="1" smtClean="0"/>
              <a:t>Definition</a:t>
            </a:r>
            <a:r>
              <a:rPr lang="pt-BR" sz="2400" b="1" dirty="0" smtClean="0"/>
              <a:t> </a:t>
            </a:r>
            <a:r>
              <a:rPr lang="pt-BR" sz="2400" dirty="0" smtClean="0"/>
              <a:t>– 1280 X 720 linhas no mínimo.</a:t>
            </a:r>
            <a:endParaRPr lang="pt-BR" sz="2400" dirty="0" smtClean="0"/>
          </a:p>
          <a:p>
            <a:pPr lvl="2"/>
            <a:r>
              <a:rPr lang="pt-BR" sz="2400" b="1" dirty="0" err="1" smtClean="0"/>
              <a:t>Full</a:t>
            </a:r>
            <a:r>
              <a:rPr lang="pt-BR" sz="2400" b="1" dirty="0" smtClean="0"/>
              <a:t> HD</a:t>
            </a:r>
            <a:r>
              <a:rPr lang="pt-BR" sz="2400" dirty="0" smtClean="0"/>
              <a:t>: 1920 x 1080. </a:t>
            </a:r>
            <a:endParaRPr lang="pt-BR" sz="2400" dirty="0" smtClean="0"/>
          </a:p>
          <a:p>
            <a:pPr lvl="2"/>
            <a:r>
              <a:rPr lang="pt-BR" sz="2400" b="1" dirty="0" smtClean="0"/>
              <a:t>4K</a:t>
            </a:r>
            <a:r>
              <a:rPr lang="pt-BR" sz="2400" dirty="0" smtClean="0"/>
              <a:t> – 3840 X 2160 (Ultra HD), </a:t>
            </a:r>
            <a:endParaRPr lang="pt-BR" sz="2400" dirty="0" smtClean="0"/>
          </a:p>
          <a:p>
            <a:pPr lvl="2"/>
            <a:r>
              <a:rPr lang="pt-BR" sz="2400" b="1" dirty="0" smtClean="0"/>
              <a:t>8K</a:t>
            </a:r>
            <a:r>
              <a:rPr lang="pt-BR" sz="2400" dirty="0" smtClean="0"/>
              <a:t>.</a:t>
            </a:r>
            <a:endParaRPr lang="pt-BR" sz="2400" dirty="0" smtClean="0"/>
          </a:p>
          <a:p>
            <a:pPr lvl="1"/>
            <a:r>
              <a:rPr lang="pt-BR" b="1" dirty="0" smtClean="0"/>
              <a:t>CELULARES e MÁQUINAS FOTOGRÁFICAS – o problema é a gravação de </a:t>
            </a:r>
            <a:r>
              <a:rPr lang="pt-BR" b="1" dirty="0" err="1" smtClean="0"/>
              <a:t>aúdio</a:t>
            </a:r>
            <a:r>
              <a:rPr lang="pt-BR" b="1" dirty="0" smtClean="0"/>
              <a:t> e os movimentos </a:t>
            </a:r>
            <a:r>
              <a:rPr lang="pt-BR" dirty="0" smtClean="0"/>
              <a:t>(microfone embutido)</a:t>
            </a:r>
            <a:endParaRPr lang="pt-BR" dirty="0" smtClean="0"/>
          </a:p>
          <a:p>
            <a:pPr lvl="2"/>
            <a:r>
              <a:rPr lang="pt-BR" sz="2400" dirty="0" smtClean="0"/>
              <a:t>Gravar com outro aparelho o áudio e juntar na edição.</a:t>
            </a:r>
            <a:endParaRPr lang="pt-BR" sz="2400" dirty="0" smtClean="0"/>
          </a:p>
          <a:p>
            <a:pPr lvl="2"/>
            <a:r>
              <a:rPr lang="pt-BR" sz="2400" dirty="0" smtClean="0"/>
              <a:t>Utilizar </a:t>
            </a:r>
            <a:r>
              <a:rPr lang="pt-BR" sz="2400" dirty="0" err="1" smtClean="0"/>
              <a:t>gimbal</a:t>
            </a:r>
            <a:r>
              <a:rPr lang="pt-BR" sz="2400" dirty="0" smtClean="0"/>
              <a:t>.</a:t>
            </a:r>
            <a:endParaRPr lang="pt-BR" sz="2400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22792"/>
            <a:ext cx="10515600" cy="1226607"/>
          </a:xfrm>
        </p:spPr>
        <p:txBody>
          <a:bodyPr>
            <a:normAutofit/>
          </a:bodyPr>
          <a:lstStyle/>
          <a:p>
            <a:pPr lvl="0"/>
            <a:r>
              <a:rPr lang="pt-BR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CONECTORES</a:t>
            </a:r>
            <a:br>
              <a:rPr lang="pt-BR" sz="3600" dirty="0" smtClean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88533"/>
            <a:ext cx="10515600" cy="4788430"/>
          </a:xfrm>
        </p:spPr>
        <p:txBody>
          <a:bodyPr/>
          <a:lstStyle/>
          <a:p>
            <a:pPr marL="457200" lvl="1" indent="0">
              <a:buNone/>
            </a:pPr>
            <a:r>
              <a:rPr lang="pt-BR" b="1" dirty="0" smtClean="0"/>
              <a:t>Tipos de conectores:</a:t>
            </a:r>
            <a:endParaRPr lang="pt-BR" b="1" dirty="0" smtClean="0"/>
          </a:p>
          <a:p>
            <a:pPr marL="457200" lvl="1" indent="0">
              <a:buNone/>
            </a:pPr>
            <a:endParaRPr lang="pt-BR" b="1" dirty="0" smtClean="0"/>
          </a:p>
          <a:p>
            <a:pPr lvl="1"/>
            <a:r>
              <a:rPr lang="pt-BR" b="1" dirty="0" smtClean="0"/>
              <a:t>RCA</a:t>
            </a:r>
            <a:r>
              <a:rPr lang="pt-BR" dirty="0" smtClean="0"/>
              <a:t> (</a:t>
            </a:r>
            <a:r>
              <a:rPr lang="pt-BR" dirty="0"/>
              <a:t>á</a:t>
            </a:r>
            <a:r>
              <a:rPr lang="pt-BR" dirty="0" smtClean="0"/>
              <a:t>udio e vídeo) o mais comum.</a:t>
            </a:r>
            <a:endParaRPr lang="pt-BR" dirty="0" smtClean="0"/>
          </a:p>
          <a:p>
            <a:pPr lvl="1"/>
            <a:r>
              <a:rPr lang="pt-BR" b="1" dirty="0" smtClean="0"/>
              <a:t>XLR </a:t>
            </a:r>
            <a:r>
              <a:rPr lang="pt-BR" b="1" dirty="0"/>
              <a:t>ou </a:t>
            </a:r>
            <a:r>
              <a:rPr lang="pt-BR" b="1" dirty="0" smtClean="0"/>
              <a:t>Canon </a:t>
            </a:r>
            <a:r>
              <a:rPr lang="pt-BR" dirty="0" smtClean="0"/>
              <a:t>(áudio), para os microfones profissionais.</a:t>
            </a:r>
            <a:endParaRPr lang="pt-BR" dirty="0" smtClean="0"/>
          </a:p>
          <a:p>
            <a:pPr lvl="1"/>
            <a:r>
              <a:rPr lang="pt-BR" b="1" dirty="0" smtClean="0"/>
              <a:t>P2</a:t>
            </a:r>
            <a:r>
              <a:rPr lang="pt-BR" dirty="0"/>
              <a:t> </a:t>
            </a:r>
            <a:r>
              <a:rPr lang="pt-BR" dirty="0" smtClean="0"/>
              <a:t>(áudio) comum nos </a:t>
            </a:r>
            <a:r>
              <a:rPr lang="pt-BR" dirty="0" err="1" smtClean="0"/>
              <a:t>earphones</a:t>
            </a:r>
            <a:r>
              <a:rPr lang="pt-BR" dirty="0" smtClean="0"/>
              <a:t>, </a:t>
            </a:r>
            <a:r>
              <a:rPr lang="pt-BR" dirty="0" err="1" smtClean="0"/>
              <a:t>headfones</a:t>
            </a:r>
            <a:r>
              <a:rPr lang="pt-BR" dirty="0" smtClean="0"/>
              <a:t> e celulares</a:t>
            </a:r>
            <a:endParaRPr lang="pt-BR" dirty="0" smtClean="0"/>
          </a:p>
          <a:p>
            <a:pPr lvl="1"/>
            <a:r>
              <a:rPr lang="pt-BR" b="1" dirty="0" smtClean="0"/>
              <a:t>P10 </a:t>
            </a:r>
            <a:r>
              <a:rPr lang="pt-BR" dirty="0" smtClean="0"/>
              <a:t>(áudio), profissional para mesas de som.</a:t>
            </a:r>
            <a:endParaRPr lang="pt-BR" dirty="0" smtClean="0"/>
          </a:p>
          <a:p>
            <a:pPr lvl="1"/>
            <a:r>
              <a:rPr lang="pt-BR" b="1" dirty="0" smtClean="0"/>
              <a:t>HDMI</a:t>
            </a:r>
            <a:r>
              <a:rPr lang="pt-BR" dirty="0" smtClean="0"/>
              <a:t> (áudio e vídeo em High </a:t>
            </a:r>
            <a:r>
              <a:rPr lang="pt-BR" dirty="0" err="1" smtClean="0"/>
              <a:t>Definition</a:t>
            </a:r>
            <a:r>
              <a:rPr lang="pt-BR" dirty="0" smtClean="0"/>
              <a:t>)</a:t>
            </a:r>
            <a:endParaRPr lang="pt-BR" dirty="0" smtClean="0"/>
          </a:p>
          <a:p>
            <a:pPr lvl="1"/>
            <a:r>
              <a:rPr lang="pt-BR" b="1" dirty="0" smtClean="0"/>
              <a:t>SDI</a:t>
            </a:r>
            <a:r>
              <a:rPr lang="pt-BR" dirty="0" smtClean="0"/>
              <a:t> (vídeo com ou sem áudio em High </a:t>
            </a:r>
            <a:r>
              <a:rPr lang="pt-BR" dirty="0" err="1" smtClean="0"/>
              <a:t>Definition</a:t>
            </a:r>
            <a:r>
              <a:rPr lang="pt-BR" dirty="0" smtClean="0"/>
              <a:t>).</a:t>
            </a:r>
            <a:endParaRPr lang="pt-BR" dirty="0" smtClean="0"/>
          </a:p>
          <a:p>
            <a:pPr lvl="1"/>
            <a:r>
              <a:rPr lang="pt-BR" dirty="0" smtClean="0"/>
              <a:t>Outros: </a:t>
            </a:r>
            <a:r>
              <a:rPr lang="pt-BR" b="1" dirty="0" smtClean="0"/>
              <a:t>BNC</a:t>
            </a:r>
            <a:r>
              <a:rPr lang="pt-BR" dirty="0" smtClean="0"/>
              <a:t> (vídeo), </a:t>
            </a:r>
            <a:r>
              <a:rPr lang="pt-BR" b="1" dirty="0" smtClean="0"/>
              <a:t>Componente</a:t>
            </a:r>
            <a:r>
              <a:rPr lang="pt-BR" dirty="0" smtClean="0"/>
              <a:t> (vídeo)</a:t>
            </a:r>
            <a:endParaRPr lang="pt-BR" dirty="0" smtClean="0"/>
          </a:p>
          <a:p>
            <a:pPr marL="457200" lvl="1" indent="0">
              <a:buNone/>
            </a:pPr>
            <a:endParaRPr lang="pt-BR" sz="1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Disciplina Telejornalismo - Luiz Fernando Santoro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4778-6620-4FC7-B323-AEAD6A42404E}" type="slidenum">
              <a:rPr lang="pt-BR" smtClean="0"/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103128</Words>
  <Application>WPS Presentation</Application>
  <PresentationFormat>Widescreen</PresentationFormat>
  <Paragraphs>3492</Paragraphs>
  <Slides>218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218</vt:i4>
      </vt:variant>
    </vt:vector>
  </HeadingPairs>
  <TitlesOfParts>
    <vt:vector size="232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Times New Roman</vt:lpstr>
      <vt:lpstr>Franklin Gothic Medium</vt:lpstr>
      <vt:lpstr>Wingdings</vt:lpstr>
      <vt:lpstr>Helvetica</vt:lpstr>
      <vt:lpstr>Arial Rounded MT Bold</vt:lpstr>
      <vt:lpstr>Arial Black</vt:lpstr>
      <vt:lpstr>Office Theme</vt:lpstr>
      <vt:lpstr>ESTRUTURA DO TELEJORNAL</vt:lpstr>
      <vt:lpstr>ESPELHO DE TELEJORNAL</vt:lpstr>
      <vt:lpstr>ESPELHO DE TELEJORNAL</vt:lpstr>
      <vt:lpstr>S-NEWS - sistema Arion</vt:lpstr>
      <vt:lpstr>CORPO DO TELEJORNAL </vt:lpstr>
      <vt:lpstr>ESCALADA</vt:lpstr>
      <vt:lpstr>PASSAGEM DE BLOCO</vt:lpstr>
      <vt:lpstr>CORPO DO TELEJORNAL </vt:lpstr>
      <vt:lpstr>PASSAGEM</vt:lpstr>
      <vt:lpstr>CORPO DO TELEJORNAL </vt:lpstr>
      <vt:lpstr>TELEPROMPTER</vt:lpstr>
      <vt:lpstr>LEITURAS ADICIONAIS</vt:lpstr>
      <vt:lpstr>LEITURAS ADICIONAIS</vt:lpstr>
      <vt:lpstr>CONSIDERAÇÕES GERAIS - Jornalismo na TV</vt:lpstr>
      <vt:lpstr>CONSIDERAÇÕES GERAIS - Jornalismo na TV</vt:lpstr>
      <vt:lpstr>CONSIDERAÇÕES GERAIS - Jornalismo na TV</vt:lpstr>
      <vt:lpstr>O FUTURO DO JORNALISMO NA TV </vt:lpstr>
      <vt:lpstr>O FUTURO DO JORNALISMO NA TV </vt:lpstr>
      <vt:lpstr> A IMPORTÂNCIA DOS TELEJORNAIS</vt:lpstr>
      <vt:lpstr>A IMPORTÂNCIA DOS TELEJORNAIS</vt:lpstr>
      <vt:lpstr>PowerPoint 演示文稿</vt:lpstr>
      <vt:lpstr>Convergência tecnológica</vt:lpstr>
      <vt:lpstr>Convergência tecnológica</vt:lpstr>
      <vt:lpstr>Convergência tecnológica</vt:lpstr>
      <vt:lpstr>NOTÍCIA</vt:lpstr>
      <vt:lpstr>NOVAS COMPLEXIDADES DO JORNALISMO</vt:lpstr>
      <vt:lpstr>UM POUCO DE HISTÓRIA DO TELEJORNALISMO</vt:lpstr>
      <vt:lpstr>UM POUCO DE HISTÓRIA DO TELEJORNALISMO</vt:lpstr>
      <vt:lpstr>MATÉRIA PARA TELEJORNAL – METODOLOGIA   </vt:lpstr>
      <vt:lpstr>PAUTA</vt:lpstr>
      <vt:lpstr>MATÉRIA PARA TELEJORNAL – METODOLOGIA</vt:lpstr>
      <vt:lpstr>FONTES JORNALÍSTICAS</vt:lpstr>
      <vt:lpstr>Tipologia Fontes</vt:lpstr>
      <vt:lpstr>MATÉRIA PARA TELEJORNAL – METODOLOGIA</vt:lpstr>
      <vt:lpstr>MATÉRIA PARA TELEJORNAL – METODOLOGIA</vt:lpstr>
      <vt:lpstr>MATÉRIA PARA TELEJORNAL – METODOLOGIA</vt:lpstr>
      <vt:lpstr>MATÉRIA PARA TELEJORNAL – METODOLOGIA</vt:lpstr>
      <vt:lpstr>EQUIPE DE JORNALISMO </vt:lpstr>
      <vt:lpstr>EQUIPE DE JORNALISMO </vt:lpstr>
      <vt:lpstr>PRÉ-PRODUÇÃO DE DOCUMENTÁRIOS</vt:lpstr>
      <vt:lpstr>PRÉ-PRODUÇÃO DE DOCUMENTÁRIOS</vt:lpstr>
      <vt:lpstr>ORÇAMENTO – EXEMPLO DE PLANILHA</vt:lpstr>
      <vt:lpstr>SCRIPT - ROTEIRO </vt:lpstr>
      <vt:lpstr>ROTEIRO PARA FICÇÃO</vt:lpstr>
      <vt:lpstr>ROTEIRO PARA FICÇÃO</vt:lpstr>
      <vt:lpstr>ROTEIRO PARA VIDEO</vt:lpstr>
      <vt:lpstr>LAUDA PARA RÁDIO</vt:lpstr>
      <vt:lpstr>REDAÇÃO PARA TELEJORNALISMO </vt:lpstr>
      <vt:lpstr>REDAÇÃO PARA TELEJORNALISMO </vt:lpstr>
      <vt:lpstr>REDAÇÃO PARA TELEJORNALISMO </vt:lpstr>
      <vt:lpstr>REDAÇÃO PARA TELEJORNALISMO </vt:lpstr>
      <vt:lpstr>REDAÇÃO PARA TELEJORNALISMO </vt:lpstr>
      <vt:lpstr>REDAÇÃO PARA TELEJORNALISMO </vt:lpstr>
      <vt:lpstr>REDAÇÃO PARA TELEJORNALISMO </vt:lpstr>
      <vt:lpstr>ESCREVER BEM – MANUEL CHAPARRO</vt:lpstr>
      <vt:lpstr>ESCREVER BEM – MANUEL CHAPARRO</vt:lpstr>
      <vt:lpstr>ESCREVER BEM – MANUEL CHAPARRO</vt:lpstr>
      <vt:lpstr>ESCREVER BEM – MANUEL CHAPARRO</vt:lpstr>
      <vt:lpstr>CONCEITOS ELABORADOS PELO PROF. CHAPARRO</vt:lpstr>
      <vt:lpstr>PowerPoint 演示文稿</vt:lpstr>
      <vt:lpstr>Coetências</vt:lpstr>
      <vt:lpstr>Clareza</vt:lpstr>
      <vt:lpstr>Ação I</vt:lpstr>
      <vt:lpstr>Ação III</vt:lpstr>
      <vt:lpstr>Conflito I</vt:lpstr>
      <vt:lpstr>CONDUTA ÉTICA PARA JORNALISTAS</vt:lpstr>
      <vt:lpstr>CONDUTA ÉTICA PARA JORNALISTAS</vt:lpstr>
      <vt:lpstr>CONDUTA ÉTICA PARA JORNALISTAS</vt:lpstr>
      <vt:lpstr>CONDUTA ÉTICA PARA JORNALISTAS</vt:lpstr>
      <vt:lpstr>CONDUTA ÉTICA PARA JORNALISTAS nas redes sociais</vt:lpstr>
      <vt:lpstr>CARACTERÍSTICAS DO RÁDIO </vt:lpstr>
      <vt:lpstr>CARACTERÍSTICAS DO RÁDIO </vt:lpstr>
      <vt:lpstr>LINGUAGEM RADIOFÔNICA</vt:lpstr>
      <vt:lpstr>PRODUÇÃO RADIOFÔNICA</vt:lpstr>
      <vt:lpstr>PRODUÇÃO RADIOFÔNICA</vt:lpstr>
      <vt:lpstr>ÁUDIO - tipologia </vt:lpstr>
      <vt:lpstr>TENDÊNCIAS DO JORNALISMO RADIOFÔNICO</vt:lpstr>
      <vt:lpstr>LAUDA PARA RÁDIO</vt:lpstr>
      <vt:lpstr>O SCRIPT DE RÁDIO</vt:lpstr>
      <vt:lpstr>O SCRIPT DE RÁDIO</vt:lpstr>
      <vt:lpstr>O SCRIPT DE RÁDIO</vt:lpstr>
      <vt:lpstr>O SCRIPT DE RÁDIO</vt:lpstr>
      <vt:lpstr>O SCRIPT DE RÁDIO</vt:lpstr>
      <vt:lpstr>O SCRIPT DE RÁDIO</vt:lpstr>
      <vt:lpstr>O SCRIPT DE RÁDIO</vt:lpstr>
      <vt:lpstr>O SCRIPT DE RÁDIO</vt:lpstr>
      <vt:lpstr>TRANSIÇÕES DE ÁUDIO  </vt:lpstr>
      <vt:lpstr>EDIÇÃO DE ÁUDIO</vt:lpstr>
      <vt:lpstr>RECURSOS E FILTROS DE ÁUDIO</vt:lpstr>
      <vt:lpstr>ÁUDIO E MICROFONES </vt:lpstr>
      <vt:lpstr>ÁUDIO E MICROFONES</vt:lpstr>
      <vt:lpstr>ÁUDIO E MICROFONES</vt:lpstr>
      <vt:lpstr>ÁUDIO E MICROFONES</vt:lpstr>
      <vt:lpstr>ÁUDIO E MICROFONES</vt:lpstr>
      <vt:lpstr>ÁUDIO E MICROFONES</vt:lpstr>
      <vt:lpstr>ENG – ELECTRONIC NEWS GATHERING (UPJ –Globo; EFP- para todas as produções externas)</vt:lpstr>
      <vt:lpstr>CÂMERAS </vt:lpstr>
      <vt:lpstr>CÂMERAS </vt:lpstr>
      <vt:lpstr>CONECTORES </vt:lpstr>
      <vt:lpstr>CONECTORES</vt:lpstr>
      <vt:lpstr>TRIPÉ </vt:lpstr>
      <vt:lpstr>TRIPÉ</vt:lpstr>
      <vt:lpstr>DIREÇÃO DE CÂMERA</vt:lpstr>
      <vt:lpstr>DIREÇÃO DE CÂMERA</vt:lpstr>
      <vt:lpstr>MOVIMENTOS DE CÂMERA</vt:lpstr>
      <vt:lpstr>MOVIMENTOS DE CÂMERA</vt:lpstr>
      <vt:lpstr>ENQUADRAMENTO/COMPOSIÇÃO</vt:lpstr>
      <vt:lpstr>ENQUADRAMENTO/COMPOSIÇÃO</vt:lpstr>
      <vt:lpstr>ENQUADRAMENTO/COMPOSIÇÃO</vt:lpstr>
      <vt:lpstr>ENQUADRAMENTO/COMPOSIÇÃO</vt:lpstr>
      <vt:lpstr>ENQUADRAMENTO/COMPOSIÇÃO</vt:lpstr>
      <vt:lpstr>ENQUADRAMENTO/COMPOSIÇÃO</vt:lpstr>
      <vt:lpstr>ÂNGULO VERTICAL</vt:lpstr>
      <vt:lpstr>ÂNGULO VERTICAL</vt:lpstr>
      <vt:lpstr>ENQUADRAMENTO/COMPOSIÇÃO</vt:lpstr>
      <vt:lpstr>ENQUADRAMENTO/COMPOSIÇÃO</vt:lpstr>
      <vt:lpstr>ENQUADRAMENTO/COMPOSIÇÃO</vt:lpstr>
      <vt:lpstr>ENQUADRAMENTO/COMPOSIÇÃO</vt:lpstr>
      <vt:lpstr>ENQUADRAMENTO/COMPOSIÇÃO</vt:lpstr>
      <vt:lpstr>ENQUADRAMENTO/CORREÇÃO</vt:lpstr>
      <vt:lpstr>ENQUADRAMENTO/COMPOSIÇÃO – Regra dos Terços</vt:lpstr>
      <vt:lpstr>ENQUADRAMENTO/COMPOSIÇÃO – Regra dos Terços</vt:lpstr>
      <vt:lpstr>ENQUADRAMENTO/COMPOSIÇÃO</vt:lpstr>
      <vt:lpstr>ENQUADRAMENTO/COMPOSIÇÃO</vt:lpstr>
      <vt:lpstr>ENQUADRAMENTO/COMPOSIÇÃO</vt:lpstr>
      <vt:lpstr>ENQUADRAMENTO/COMPOSIÇÃO</vt:lpstr>
      <vt:lpstr>ENQUADRAMENTO/COMPOSIÇÃO</vt:lpstr>
      <vt:lpstr>ENQUADRAMENTO/COMPOSIÇÃO</vt:lpstr>
      <vt:lpstr>ATENÇÃO COM O FUNDO E PRIMEIRO PLANO</vt:lpstr>
      <vt:lpstr>ENQUADRAMENTO/COMPOSIÇÃO</vt:lpstr>
      <vt:lpstr>REGRA  DOS 180 GRAUS</vt:lpstr>
      <vt:lpstr>REGRA  DOS 180 GRAUS</vt:lpstr>
      <vt:lpstr>ENQUADRAMENTO/COMPOSIÇÃO</vt:lpstr>
      <vt:lpstr>ENQUADRAMENTO/COMPOSIÇÃO</vt:lpstr>
      <vt:lpstr>ENQUADRAMENTO/COMPOSIÇÃO</vt:lpstr>
      <vt:lpstr>ENQUADRAMENTO/COMPOSIÇÃO</vt:lpstr>
      <vt:lpstr>ILUMINAÇÃO </vt:lpstr>
      <vt:lpstr>ILUMINAÇÃO – uso de rebatedor</vt:lpstr>
      <vt:lpstr>ILUMINAÇÃO</vt:lpstr>
      <vt:lpstr>ILUMINAÇÃO</vt:lpstr>
      <vt:lpstr> ILUMINAÇÃO</vt:lpstr>
      <vt:lpstr>ILUMINAÇÃO - SPOTS</vt:lpstr>
      <vt:lpstr>ILUMINAÇÃO </vt:lpstr>
      <vt:lpstr>ILUMINAÇÃO</vt:lpstr>
      <vt:lpstr>ILUMINAÇÃO</vt:lpstr>
      <vt:lpstr>LIGHT COHERENCE</vt:lpstr>
      <vt:lpstr>TEMPERATURA DE COR</vt:lpstr>
      <vt:lpstr>TEMPERATURA DE COR E GEL DE CORREÇÃO </vt:lpstr>
      <vt:lpstr>CORREÇÃO DE COR</vt:lpstr>
      <vt:lpstr>LENTES DE CÂMERA </vt:lpstr>
      <vt:lpstr>CORREÇÃO DE FOCO</vt:lpstr>
      <vt:lpstr>AJUSTES DE CÂMERA </vt:lpstr>
      <vt:lpstr>EXPOSIÇÃO</vt:lpstr>
      <vt:lpstr>CHROMA KEY </vt:lpstr>
      <vt:lpstr>CROMA KEY</vt:lpstr>
      <vt:lpstr>CHROMA KEY</vt:lpstr>
      <vt:lpstr>CENÁRIOS</vt:lpstr>
      <vt:lpstr>CENÁRIOS VIRTUAIS</vt:lpstr>
      <vt:lpstr>LOCAÇÃO (gravações em externas) </vt:lpstr>
      <vt:lpstr>EDIÇÃO</vt:lpstr>
      <vt:lpstr>EDIÇÃO</vt:lpstr>
      <vt:lpstr>EDIÇÃO</vt:lpstr>
      <vt:lpstr>EDIÇÃO</vt:lpstr>
      <vt:lpstr>INSERTS</vt:lpstr>
      <vt:lpstr>INSERTS</vt:lpstr>
      <vt:lpstr>INSERTS</vt:lpstr>
      <vt:lpstr>EDIÇÃO</vt:lpstr>
      <vt:lpstr>EDIÇÃO</vt:lpstr>
      <vt:lpstr>EDIÇÃO</vt:lpstr>
      <vt:lpstr>O TEMPO no processo de edição  </vt:lpstr>
      <vt:lpstr>NARRATIVA E RITMO </vt:lpstr>
      <vt:lpstr>NARRATIVA E RITMO </vt:lpstr>
      <vt:lpstr>NARRATIVA E RITMO</vt:lpstr>
      <vt:lpstr>NARRATIVA E RITMO </vt:lpstr>
      <vt:lpstr>TRANSIÇÃO DE IMAGENS </vt:lpstr>
      <vt:lpstr>ILUSÃO DE CONTINUIDADE</vt:lpstr>
      <vt:lpstr>DEPOIMENTOS </vt:lpstr>
      <vt:lpstr>DEPOIMENTOS</vt:lpstr>
      <vt:lpstr>ENTREVISTAS EM ESTÚDIO OU EXTERNA </vt:lpstr>
      <vt:lpstr>ENTREVISTAS – MÍDIA TRAINING</vt:lpstr>
      <vt:lpstr>ENTREVISTAS – MÍDIA TRAINING</vt:lpstr>
      <vt:lpstr>Coletiva</vt:lpstr>
      <vt:lpstr>Decálogo I</vt:lpstr>
      <vt:lpstr>Decálogo II</vt:lpstr>
      <vt:lpstr>Decálogo III</vt:lpstr>
      <vt:lpstr>Decálogo IV</vt:lpstr>
      <vt:lpstr>Decálogo V</vt:lpstr>
      <vt:lpstr>FIGURINOS E MAQUIAGEM </vt:lpstr>
      <vt:lpstr>LETTERING </vt:lpstr>
      <vt:lpstr>LETTERING </vt:lpstr>
      <vt:lpstr>O QUE FAZ UM VIDEO PARECER AMADOR </vt:lpstr>
      <vt:lpstr>O QUE FAZ UM VIDEO PARECER AMADOR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PESQUISA TENDÊNCIAS DO TELEJORNALISMO</vt:lpstr>
      <vt:lpstr>ASSESSORIA DE IMPRENSA</vt:lpstr>
      <vt:lpstr>Interações III</vt:lpstr>
      <vt:lpstr>Ser Fonte I</vt:lpstr>
      <vt:lpstr>Interações I</vt:lpstr>
      <vt:lpstr>Interações II</vt:lpstr>
      <vt:lpstr>Técnicas</vt:lpstr>
      <vt:lpstr>Técnicas I</vt:lpstr>
      <vt:lpstr>Técnicas II</vt:lpstr>
      <vt:lpstr>Técnicas III</vt:lpstr>
      <vt:lpstr>Técnicas IV</vt:lpstr>
      <vt:lpstr>Técnicas V</vt:lpstr>
      <vt:lpstr>Técnicas VI</vt:lpstr>
      <vt:lpstr>Idéias para a ação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ESTRUTURA DO TELEJORNAL</dc:title>
  <dc:creator>Luiz Santoro</dc:creator>
  <cp:lastModifiedBy>luizf</cp:lastModifiedBy>
  <cp:revision>495</cp:revision>
  <dcterms:created xsi:type="dcterms:W3CDTF">2021-03-26T12:53:00Z</dcterms:created>
  <dcterms:modified xsi:type="dcterms:W3CDTF">2024-02-14T18:38:57Z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95F45233581043ACB4B005FE89BB1A49_13</vt:lpwstr>
  </property>
  <property fmtid="{D5CDD505-2E9C-101B-9397-08002B2CF9AE}" pid="3" name="KSOProductBuildVer">
    <vt:lpwstr>1046-12.2.0.13431</vt:lpwstr>
  </property>
</Properties>
</file>