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426" r:id="rId3"/>
    <p:sldId id="417" r:id="rId4"/>
    <p:sldId id="404" r:id="rId5"/>
    <p:sldId id="348" r:id="rId6"/>
    <p:sldId id="349" r:id="rId7"/>
    <p:sldId id="353" r:id="rId8"/>
    <p:sldId id="356" r:id="rId9"/>
    <p:sldId id="361" r:id="rId10"/>
    <p:sldId id="363" r:id="rId11"/>
    <p:sldId id="364" r:id="rId12"/>
    <p:sldId id="365" r:id="rId13"/>
    <p:sldId id="367" r:id="rId14"/>
    <p:sldId id="281" r:id="rId15"/>
    <p:sldId id="283" r:id="rId16"/>
    <p:sldId id="292" r:id="rId17"/>
    <p:sldId id="427" r:id="rId18"/>
    <p:sldId id="33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2662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C2A2E-9887-46AA-B01E-F5885917B1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82DA369-E91E-460B-946C-311DB08A5306}">
      <dgm:prSet phldrT="[Texto]"/>
      <dgm:spPr/>
      <dgm:t>
        <a:bodyPr/>
        <a:lstStyle/>
        <a:p>
          <a:r>
            <a:rPr lang="pt-BR" b="1" dirty="0"/>
            <a:t>Paradigma Moderno de Ciência </a:t>
          </a:r>
        </a:p>
      </dgm:t>
    </dgm:pt>
    <dgm:pt modelId="{A1F4DC9C-FC71-42A3-862E-0611B4739D7F}" type="parTrans" cxnId="{0DE45C21-8BD9-4A2A-A781-A796AAD73D21}">
      <dgm:prSet/>
      <dgm:spPr/>
      <dgm:t>
        <a:bodyPr/>
        <a:lstStyle/>
        <a:p>
          <a:endParaRPr lang="pt-BR"/>
        </a:p>
      </dgm:t>
    </dgm:pt>
    <dgm:pt modelId="{827C83B7-95F2-40EF-AD0E-238AB6E459AD}" type="sibTrans" cxnId="{0DE45C21-8BD9-4A2A-A781-A796AAD73D21}">
      <dgm:prSet/>
      <dgm:spPr/>
      <dgm:t>
        <a:bodyPr/>
        <a:lstStyle/>
        <a:p>
          <a:endParaRPr lang="pt-BR"/>
        </a:p>
      </dgm:t>
    </dgm:pt>
    <dgm:pt modelId="{BCD3991C-205C-4A2D-9C4E-2134F8DF9F3E}">
      <dgm:prSet phldrT="[Texto]"/>
      <dgm:spPr/>
      <dgm:t>
        <a:bodyPr/>
        <a:lstStyle/>
        <a:p>
          <a:r>
            <a:rPr lang="pt-BR" b="1"/>
            <a:t>Racionalidade</a:t>
          </a:r>
        </a:p>
      </dgm:t>
    </dgm:pt>
    <dgm:pt modelId="{3E2064F8-3096-4C62-BE41-A88C1EEC8F44}" type="parTrans" cxnId="{44B9B516-2D3B-4C49-AB12-F22028153B4F}">
      <dgm:prSet/>
      <dgm:spPr/>
      <dgm:t>
        <a:bodyPr/>
        <a:lstStyle/>
        <a:p>
          <a:endParaRPr lang="pt-BR"/>
        </a:p>
      </dgm:t>
    </dgm:pt>
    <dgm:pt modelId="{57DAE7BC-854E-4A51-938E-0B45A0CF05AF}" type="sibTrans" cxnId="{44B9B516-2D3B-4C49-AB12-F22028153B4F}">
      <dgm:prSet/>
      <dgm:spPr/>
      <dgm:t>
        <a:bodyPr/>
        <a:lstStyle/>
        <a:p>
          <a:endParaRPr lang="pt-BR"/>
        </a:p>
      </dgm:t>
    </dgm:pt>
    <dgm:pt modelId="{C49FA675-260C-44F4-80A3-686E0EC49CA2}">
      <dgm:prSet/>
      <dgm:spPr/>
      <dgm:t>
        <a:bodyPr/>
        <a:lstStyle/>
        <a:p>
          <a:r>
            <a:rPr lang="pt-BR" b="1" dirty="0"/>
            <a:t>Paradigma Emergente </a:t>
          </a:r>
        </a:p>
      </dgm:t>
    </dgm:pt>
    <dgm:pt modelId="{5F72363D-7103-478F-A9DB-E48EFC3183F1}" type="parTrans" cxnId="{BD811BA9-CB5B-4D4B-8C0B-078CD644FB9E}">
      <dgm:prSet/>
      <dgm:spPr/>
      <dgm:t>
        <a:bodyPr/>
        <a:lstStyle/>
        <a:p>
          <a:endParaRPr lang="pt-BR"/>
        </a:p>
      </dgm:t>
    </dgm:pt>
    <dgm:pt modelId="{60DDA81E-E9A5-44D9-9F1E-CF859B18348A}" type="sibTrans" cxnId="{BD811BA9-CB5B-4D4B-8C0B-078CD644FB9E}">
      <dgm:prSet/>
      <dgm:spPr/>
      <dgm:t>
        <a:bodyPr/>
        <a:lstStyle/>
        <a:p>
          <a:endParaRPr lang="pt-BR"/>
        </a:p>
      </dgm:t>
    </dgm:pt>
    <dgm:pt modelId="{9D514CD2-9C0A-46B4-BBD2-66FBC1F05901}">
      <dgm:prSet/>
      <dgm:spPr/>
      <dgm:t>
        <a:bodyPr/>
        <a:lstStyle/>
        <a:p>
          <a:r>
            <a:rPr lang="pt-BR" b="1" dirty="0"/>
            <a:t>Desafia a estrutura hierárquica do conhecimento e do poder</a:t>
          </a:r>
        </a:p>
      </dgm:t>
    </dgm:pt>
    <dgm:pt modelId="{BE215AA9-66D1-4B30-A48A-C74E14E6F3C9}" type="parTrans" cxnId="{F24EF86F-C77D-4E6B-8904-55FB00217F19}">
      <dgm:prSet/>
      <dgm:spPr/>
      <dgm:t>
        <a:bodyPr/>
        <a:lstStyle/>
        <a:p>
          <a:endParaRPr lang="pt-BR"/>
        </a:p>
      </dgm:t>
    </dgm:pt>
    <dgm:pt modelId="{4501602F-FD58-429E-8503-4B6F22F9E179}" type="sibTrans" cxnId="{F24EF86F-C77D-4E6B-8904-55FB00217F19}">
      <dgm:prSet/>
      <dgm:spPr/>
      <dgm:t>
        <a:bodyPr/>
        <a:lstStyle/>
        <a:p>
          <a:endParaRPr lang="pt-BR"/>
        </a:p>
      </dgm:t>
    </dgm:pt>
    <dgm:pt modelId="{43086C8E-B4E6-4A15-9A52-AC1287F929ED}">
      <dgm:prSet/>
      <dgm:spPr/>
      <dgm:t>
        <a:bodyPr/>
        <a:lstStyle/>
        <a:p>
          <a:r>
            <a:rPr lang="pt-BR" b="1" dirty="0"/>
            <a:t>Pensamento pós-moderno</a:t>
          </a:r>
        </a:p>
      </dgm:t>
    </dgm:pt>
    <dgm:pt modelId="{746C884F-C448-410D-9200-3FAFCF511F6E}" type="parTrans" cxnId="{271742F1-DC0A-4DFA-8031-3EC6D230BAEB}">
      <dgm:prSet/>
      <dgm:spPr/>
      <dgm:t>
        <a:bodyPr/>
        <a:lstStyle/>
        <a:p>
          <a:endParaRPr lang="pt-BR"/>
        </a:p>
      </dgm:t>
    </dgm:pt>
    <dgm:pt modelId="{0F3FFD91-39CC-4CFB-89A0-C35B52B6E61D}" type="sibTrans" cxnId="{271742F1-DC0A-4DFA-8031-3EC6D230BAEB}">
      <dgm:prSet/>
      <dgm:spPr/>
      <dgm:t>
        <a:bodyPr/>
        <a:lstStyle/>
        <a:p>
          <a:endParaRPr lang="pt-BR"/>
        </a:p>
      </dgm:t>
    </dgm:pt>
    <dgm:pt modelId="{9BA5CF48-17CB-4557-ABE5-25A73C6AF7C8}">
      <dgm:prSet phldrT="[Texto]"/>
      <dgm:spPr/>
      <dgm:t>
        <a:bodyPr/>
        <a:lstStyle/>
        <a:p>
          <a:r>
            <a:rPr lang="pt-BR" b="1"/>
            <a:t>Currículo Fragmentado</a:t>
          </a:r>
        </a:p>
      </dgm:t>
    </dgm:pt>
    <dgm:pt modelId="{0FEF2166-1EE8-47FC-AA93-277EE0CAE831}" type="parTrans" cxnId="{E3AFE664-3824-4B03-887D-8AE1ADBA5369}">
      <dgm:prSet/>
      <dgm:spPr/>
      <dgm:t>
        <a:bodyPr/>
        <a:lstStyle/>
        <a:p>
          <a:endParaRPr lang="pt-BR"/>
        </a:p>
      </dgm:t>
    </dgm:pt>
    <dgm:pt modelId="{2FFD961E-0D18-4814-8D1A-EA8FB82FC4DF}" type="sibTrans" cxnId="{E3AFE664-3824-4B03-887D-8AE1ADBA5369}">
      <dgm:prSet/>
      <dgm:spPr/>
    </dgm:pt>
    <dgm:pt modelId="{301FD935-2B2F-4B4B-B097-934AD1B95601}">
      <dgm:prSet phldrT="[Texto]"/>
      <dgm:spPr/>
      <dgm:t>
        <a:bodyPr/>
        <a:lstStyle/>
        <a:p>
          <a:r>
            <a:rPr lang="pt-BR" b="1"/>
            <a:t>Negação do pensamento dominante (fé X razão</a:t>
          </a:r>
        </a:p>
      </dgm:t>
    </dgm:pt>
    <dgm:pt modelId="{97B92A6E-C3CE-4534-8EC0-24310280A850}" type="parTrans" cxnId="{79771FCF-9410-4F41-864B-0AFCF095EBD7}">
      <dgm:prSet/>
      <dgm:spPr/>
      <dgm:t>
        <a:bodyPr/>
        <a:lstStyle/>
        <a:p>
          <a:endParaRPr lang="pt-BR"/>
        </a:p>
      </dgm:t>
    </dgm:pt>
    <dgm:pt modelId="{9EDCD949-CF6F-4AE5-BD50-D04F30AA7E90}" type="sibTrans" cxnId="{79771FCF-9410-4F41-864B-0AFCF095EBD7}">
      <dgm:prSet/>
      <dgm:spPr/>
    </dgm:pt>
    <dgm:pt modelId="{AD699212-E132-460C-A059-92128DCE8B52}">
      <dgm:prSet phldrT="[Texto]"/>
      <dgm:spPr/>
      <dgm:t>
        <a:bodyPr/>
        <a:lstStyle/>
        <a:p>
          <a:r>
            <a:rPr lang="pt-BR" b="1"/>
            <a:t>Domínio  da natureza</a:t>
          </a:r>
        </a:p>
      </dgm:t>
    </dgm:pt>
    <dgm:pt modelId="{B4B24BFB-CBB5-4FEC-BFDB-3C0E16B90AAA}" type="parTrans" cxnId="{FA38150C-8C2C-473E-9E0F-8C856A5D459C}">
      <dgm:prSet/>
      <dgm:spPr/>
      <dgm:t>
        <a:bodyPr/>
        <a:lstStyle/>
        <a:p>
          <a:endParaRPr lang="pt-BR"/>
        </a:p>
      </dgm:t>
    </dgm:pt>
    <dgm:pt modelId="{0A50168C-19FE-4D53-ADE7-CE5F5E16DB6D}" type="sibTrans" cxnId="{FA38150C-8C2C-473E-9E0F-8C856A5D459C}">
      <dgm:prSet/>
      <dgm:spPr/>
    </dgm:pt>
    <dgm:pt modelId="{F1E1B4A7-3071-4361-8B93-1BCAF0C2A100}" type="pres">
      <dgm:prSet presAssocID="{640C2A2E-9887-46AA-B01E-F5885917B151}" presName="linear" presStyleCnt="0">
        <dgm:presLayoutVars>
          <dgm:animLvl val="lvl"/>
          <dgm:resizeHandles val="exact"/>
        </dgm:presLayoutVars>
      </dgm:prSet>
      <dgm:spPr/>
    </dgm:pt>
    <dgm:pt modelId="{7C99CC87-474E-41BE-8C2E-2FCBA422FBF8}" type="pres">
      <dgm:prSet presAssocID="{682DA369-E91E-460B-946C-311DB08A5306}" presName="parentText" presStyleLbl="node1" presStyleIdx="0" presStyleCnt="2" custScaleY="220136">
        <dgm:presLayoutVars>
          <dgm:chMax val="0"/>
          <dgm:bulletEnabled val="1"/>
        </dgm:presLayoutVars>
      </dgm:prSet>
      <dgm:spPr/>
    </dgm:pt>
    <dgm:pt modelId="{8E355857-99E3-481B-BA32-13AFB7FDA792}" type="pres">
      <dgm:prSet presAssocID="{682DA369-E91E-460B-946C-311DB08A5306}" presName="childText" presStyleLbl="revTx" presStyleIdx="0" presStyleCnt="2">
        <dgm:presLayoutVars>
          <dgm:bulletEnabled val="1"/>
        </dgm:presLayoutVars>
      </dgm:prSet>
      <dgm:spPr/>
    </dgm:pt>
    <dgm:pt modelId="{6D9409A7-7D85-4044-A85B-678A3419E7CD}" type="pres">
      <dgm:prSet presAssocID="{C49FA675-260C-44F4-80A3-686E0EC49C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186E4D-EFA6-4408-9508-AED46280775B}" type="pres">
      <dgm:prSet presAssocID="{C49FA675-260C-44F4-80A3-686E0EC49C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38150C-8C2C-473E-9E0F-8C856A5D459C}" srcId="{682DA369-E91E-460B-946C-311DB08A5306}" destId="{AD699212-E132-460C-A059-92128DCE8B52}" srcOrd="1" destOrd="0" parTransId="{B4B24BFB-CBB5-4FEC-BFDB-3C0E16B90AAA}" sibTransId="{0A50168C-19FE-4D53-ADE7-CE5F5E16DB6D}"/>
    <dgm:cxn modelId="{7077800D-F98A-4672-871F-4141C87F1086}" type="presOf" srcId="{640C2A2E-9887-46AA-B01E-F5885917B151}" destId="{F1E1B4A7-3071-4361-8B93-1BCAF0C2A100}" srcOrd="0" destOrd="0" presId="urn:microsoft.com/office/officeart/2005/8/layout/vList2"/>
    <dgm:cxn modelId="{44B9B516-2D3B-4C49-AB12-F22028153B4F}" srcId="{682DA369-E91E-460B-946C-311DB08A5306}" destId="{BCD3991C-205C-4A2D-9C4E-2134F8DF9F3E}" srcOrd="0" destOrd="0" parTransId="{3E2064F8-3096-4C62-BE41-A88C1EEC8F44}" sibTransId="{57DAE7BC-854E-4A51-938E-0B45A0CF05AF}"/>
    <dgm:cxn modelId="{0DE45C21-8BD9-4A2A-A781-A796AAD73D21}" srcId="{640C2A2E-9887-46AA-B01E-F5885917B151}" destId="{682DA369-E91E-460B-946C-311DB08A5306}" srcOrd="0" destOrd="0" parTransId="{A1F4DC9C-FC71-42A3-862E-0611B4739D7F}" sibTransId="{827C83B7-95F2-40EF-AD0E-238AB6E459AD}"/>
    <dgm:cxn modelId="{4F8D8B21-0843-4804-AED0-48602A9B89C4}" type="presOf" srcId="{9D514CD2-9C0A-46B4-BBD2-66FBC1F05901}" destId="{30186E4D-EFA6-4408-9508-AED46280775B}" srcOrd="0" destOrd="0" presId="urn:microsoft.com/office/officeart/2005/8/layout/vList2"/>
    <dgm:cxn modelId="{E3AFE664-3824-4B03-887D-8AE1ADBA5369}" srcId="{682DA369-E91E-460B-946C-311DB08A5306}" destId="{9BA5CF48-17CB-4557-ABE5-25A73C6AF7C8}" srcOrd="3" destOrd="0" parTransId="{0FEF2166-1EE8-47FC-AA93-277EE0CAE831}" sibTransId="{2FFD961E-0D18-4814-8D1A-EA8FB82FC4DF}"/>
    <dgm:cxn modelId="{8E071E6A-F621-4C51-9FCB-DCBEBFAC2861}" type="presOf" srcId="{43086C8E-B4E6-4A15-9A52-AC1287F929ED}" destId="{30186E4D-EFA6-4408-9508-AED46280775B}" srcOrd="0" destOrd="1" presId="urn:microsoft.com/office/officeart/2005/8/layout/vList2"/>
    <dgm:cxn modelId="{F24EF86F-C77D-4E6B-8904-55FB00217F19}" srcId="{C49FA675-260C-44F4-80A3-686E0EC49CA2}" destId="{9D514CD2-9C0A-46B4-BBD2-66FBC1F05901}" srcOrd="0" destOrd="0" parTransId="{BE215AA9-66D1-4B30-A48A-C74E14E6F3C9}" sibTransId="{4501602F-FD58-429E-8503-4B6F22F9E179}"/>
    <dgm:cxn modelId="{F1466F59-5674-4521-A546-3F746F371AB2}" type="presOf" srcId="{AD699212-E132-460C-A059-92128DCE8B52}" destId="{8E355857-99E3-481B-BA32-13AFB7FDA792}" srcOrd="0" destOrd="1" presId="urn:microsoft.com/office/officeart/2005/8/layout/vList2"/>
    <dgm:cxn modelId="{0FD3005A-318F-4EC9-BA3B-1F5904BE7045}" type="presOf" srcId="{BCD3991C-205C-4A2D-9C4E-2134F8DF9F3E}" destId="{8E355857-99E3-481B-BA32-13AFB7FDA792}" srcOrd="0" destOrd="0" presId="urn:microsoft.com/office/officeart/2005/8/layout/vList2"/>
    <dgm:cxn modelId="{89F30B80-6D44-4AEE-B1AD-3383FA587230}" type="presOf" srcId="{682DA369-E91E-460B-946C-311DB08A5306}" destId="{7C99CC87-474E-41BE-8C2E-2FCBA422FBF8}" srcOrd="0" destOrd="0" presId="urn:microsoft.com/office/officeart/2005/8/layout/vList2"/>
    <dgm:cxn modelId="{20CDD997-9F88-4BE4-A22B-DC1647469C8D}" type="presOf" srcId="{301FD935-2B2F-4B4B-B097-934AD1B95601}" destId="{8E355857-99E3-481B-BA32-13AFB7FDA792}" srcOrd="0" destOrd="2" presId="urn:microsoft.com/office/officeart/2005/8/layout/vList2"/>
    <dgm:cxn modelId="{BD811BA9-CB5B-4D4B-8C0B-078CD644FB9E}" srcId="{640C2A2E-9887-46AA-B01E-F5885917B151}" destId="{C49FA675-260C-44F4-80A3-686E0EC49CA2}" srcOrd="1" destOrd="0" parTransId="{5F72363D-7103-478F-A9DB-E48EFC3183F1}" sibTransId="{60DDA81E-E9A5-44D9-9F1E-CF859B18348A}"/>
    <dgm:cxn modelId="{83D372CC-FCC3-40A7-BFAB-2FDFE275CB93}" type="presOf" srcId="{9BA5CF48-17CB-4557-ABE5-25A73C6AF7C8}" destId="{8E355857-99E3-481B-BA32-13AFB7FDA792}" srcOrd="0" destOrd="3" presId="urn:microsoft.com/office/officeart/2005/8/layout/vList2"/>
    <dgm:cxn modelId="{1774CECE-F716-47C1-9E7B-474F5BD253C1}" type="presOf" srcId="{C49FA675-260C-44F4-80A3-686E0EC49CA2}" destId="{6D9409A7-7D85-4044-A85B-678A3419E7CD}" srcOrd="0" destOrd="0" presId="urn:microsoft.com/office/officeart/2005/8/layout/vList2"/>
    <dgm:cxn modelId="{79771FCF-9410-4F41-864B-0AFCF095EBD7}" srcId="{682DA369-E91E-460B-946C-311DB08A5306}" destId="{301FD935-2B2F-4B4B-B097-934AD1B95601}" srcOrd="2" destOrd="0" parTransId="{97B92A6E-C3CE-4534-8EC0-24310280A850}" sibTransId="{9EDCD949-CF6F-4AE5-BD50-D04F30AA7E90}"/>
    <dgm:cxn modelId="{271742F1-DC0A-4DFA-8031-3EC6D230BAEB}" srcId="{C49FA675-260C-44F4-80A3-686E0EC49CA2}" destId="{43086C8E-B4E6-4A15-9A52-AC1287F929ED}" srcOrd="1" destOrd="0" parTransId="{746C884F-C448-410D-9200-3FAFCF511F6E}" sibTransId="{0F3FFD91-39CC-4CFB-89A0-C35B52B6E61D}"/>
    <dgm:cxn modelId="{0E0A26D8-7FF5-4826-BB7B-064038235EE4}" type="presParOf" srcId="{F1E1B4A7-3071-4361-8B93-1BCAF0C2A100}" destId="{7C99CC87-474E-41BE-8C2E-2FCBA422FBF8}" srcOrd="0" destOrd="0" presId="urn:microsoft.com/office/officeart/2005/8/layout/vList2"/>
    <dgm:cxn modelId="{4CED02EB-EA5D-44DC-B5A0-BC696351F362}" type="presParOf" srcId="{F1E1B4A7-3071-4361-8B93-1BCAF0C2A100}" destId="{8E355857-99E3-481B-BA32-13AFB7FDA792}" srcOrd="1" destOrd="0" presId="urn:microsoft.com/office/officeart/2005/8/layout/vList2"/>
    <dgm:cxn modelId="{1299C5D8-45C3-4B69-B3A0-BF40D43781F9}" type="presParOf" srcId="{F1E1B4A7-3071-4361-8B93-1BCAF0C2A100}" destId="{6D9409A7-7D85-4044-A85B-678A3419E7CD}" srcOrd="2" destOrd="0" presId="urn:microsoft.com/office/officeart/2005/8/layout/vList2"/>
    <dgm:cxn modelId="{1F8D7FA0-522C-4355-B504-ED4C1DC3588B}" type="presParOf" srcId="{F1E1B4A7-3071-4361-8B93-1BCAF0C2A100}" destId="{30186E4D-EFA6-4408-9508-AED4628077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9CC87-474E-41BE-8C2E-2FCBA422FBF8}">
      <dsp:nvSpPr>
        <dsp:cNvPr id="0" name=""/>
        <dsp:cNvSpPr/>
      </dsp:nvSpPr>
      <dsp:spPr>
        <a:xfrm>
          <a:off x="0" y="3666"/>
          <a:ext cx="6492875" cy="1795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Paradigma Moderno de Ciência </a:t>
          </a:r>
        </a:p>
      </dsp:txBody>
      <dsp:txXfrm>
        <a:off x="87634" y="91300"/>
        <a:ext cx="6317607" cy="1619919"/>
      </dsp:txXfrm>
    </dsp:sp>
    <dsp:sp modelId="{8E355857-99E3-481B-BA32-13AFB7FDA792}">
      <dsp:nvSpPr>
        <dsp:cNvPr id="0" name=""/>
        <dsp:cNvSpPr/>
      </dsp:nvSpPr>
      <dsp:spPr>
        <a:xfrm>
          <a:off x="0" y="1798853"/>
          <a:ext cx="6492875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Racionalidade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Domínio  da natureza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Negação do pensamento dominante (fé X razão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Currículo Fragmentado</a:t>
          </a:r>
        </a:p>
      </dsp:txBody>
      <dsp:txXfrm>
        <a:off x="0" y="1798853"/>
        <a:ext cx="6492875" cy="2252160"/>
      </dsp:txXfrm>
    </dsp:sp>
    <dsp:sp modelId="{6D9409A7-7D85-4044-A85B-678A3419E7CD}">
      <dsp:nvSpPr>
        <dsp:cNvPr id="0" name=""/>
        <dsp:cNvSpPr/>
      </dsp:nvSpPr>
      <dsp:spPr>
        <a:xfrm>
          <a:off x="0" y="4051013"/>
          <a:ext cx="6492875" cy="815490"/>
        </a:xfrm>
        <a:prstGeom prst="roundRect">
          <a:avLst/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Paradigma Emergente </a:t>
          </a:r>
        </a:p>
      </dsp:txBody>
      <dsp:txXfrm>
        <a:off x="39809" y="4090822"/>
        <a:ext cx="6413257" cy="735872"/>
      </dsp:txXfrm>
    </dsp:sp>
    <dsp:sp modelId="{30186E4D-EFA6-4408-9508-AED46280775B}">
      <dsp:nvSpPr>
        <dsp:cNvPr id="0" name=""/>
        <dsp:cNvSpPr/>
      </dsp:nvSpPr>
      <dsp:spPr>
        <a:xfrm>
          <a:off x="0" y="4866503"/>
          <a:ext cx="6492875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 dirty="0"/>
            <a:t>Desafia a estrutura hierárquica do conhecimento e do poder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 dirty="0"/>
            <a:t>Pensamento pós-moderno</a:t>
          </a:r>
        </a:p>
      </dsp:txBody>
      <dsp:txXfrm>
        <a:off x="0" y="4866503"/>
        <a:ext cx="6492875" cy="1302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AA7C-8C18-46DD-B83A-2D915531BDF6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3EEF-6ED8-442C-AEFD-EFADD0D4C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21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23EEF-6ED8-442C-AEFD-EFADD0D4CB9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7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B21041-623E-44B0-B903-0E2EAF331758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1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2FA44-7B6D-4218-81A6-04B033C3CA5B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84E03DA-B800-46E1-AF36-59DF74A4B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7A9900B-CB87-464C-884A-B15D70B64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2482" y="821265"/>
            <a:ext cx="6979918" cy="5222117"/>
          </a:xfrm>
        </p:spPr>
        <p:txBody>
          <a:bodyPr anchor="ctr">
            <a:normAutofit/>
          </a:bodyPr>
          <a:lstStyle/>
          <a:p>
            <a:r>
              <a:rPr lang="pt-BR" b="1" dirty="0"/>
              <a:t>Fundamentos do Currículo, Aula e Planejamento para a Educação Superior</a:t>
            </a:r>
            <a:br>
              <a:rPr lang="pt-BR" dirty="0"/>
            </a:br>
            <a:r>
              <a:rPr lang="pt-BR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2885" y="821265"/>
            <a:ext cx="2950028" cy="5222117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pt-BR" b="1"/>
              <a:t>Profa. Noeli Prestes Padilha Rivas – FFCLRP/USP</a:t>
            </a:r>
          </a:p>
          <a:p>
            <a:pPr algn="l">
              <a:spcBef>
                <a:spcPts val="0"/>
              </a:spcBef>
            </a:pPr>
            <a:r>
              <a:rPr lang="pt-BR" b="1"/>
              <a:t>noerivas@ffclrp.usp.br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95369B-D528-438E-80C9-A0930476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grade para a matriz articulada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ES" altLang="pt-BR"/>
          </a:p>
        </p:txBody>
      </p:sp>
      <p:pic>
        <p:nvPicPr>
          <p:cNvPr id="40964" name="Picture 4" descr="curr grad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143126"/>
            <a:ext cx="41767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aspiral as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2967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5181600"/>
            <a:ext cx="4419600" cy="1524000"/>
            <a:chOff x="1248" y="1200"/>
            <a:chExt cx="2784" cy="960"/>
          </a:xfrm>
        </p:grpSpPr>
        <p:sp>
          <p:nvSpPr>
            <p:cNvPr id="51424" name="AutoShape 3"/>
            <p:cNvSpPr>
              <a:spLocks noChangeArrowheads="1"/>
            </p:cNvSpPr>
            <p:nvPr/>
          </p:nvSpPr>
          <p:spPr bwMode="auto">
            <a:xfrm>
              <a:off x="1248" y="1200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425" name="Group 4"/>
            <p:cNvGrpSpPr>
              <a:grpSpLocks/>
            </p:cNvGrpSpPr>
            <p:nvPr/>
          </p:nvGrpSpPr>
          <p:grpSpPr bwMode="auto">
            <a:xfrm>
              <a:off x="1248" y="1200"/>
              <a:ext cx="2784" cy="960"/>
              <a:chOff x="1248" y="1200"/>
              <a:chExt cx="2784" cy="960"/>
            </a:xfrm>
          </p:grpSpPr>
          <p:sp>
            <p:nvSpPr>
              <p:cNvPr id="51426" name="Line 5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7" name="Line 6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8" name="Line 7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32300" y="6111875"/>
            <a:ext cx="228600" cy="228600"/>
            <a:chOff x="2496" y="1872"/>
            <a:chExt cx="192" cy="192"/>
          </a:xfrm>
        </p:grpSpPr>
        <p:sp>
          <p:nvSpPr>
            <p:cNvPr id="51419" name="Oval 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0" name="Oval 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1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2" name="Oval 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3" name="Line 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7800" y="5791200"/>
            <a:ext cx="228600" cy="228600"/>
            <a:chOff x="2496" y="1872"/>
            <a:chExt cx="192" cy="192"/>
          </a:xfrm>
        </p:grpSpPr>
        <p:sp>
          <p:nvSpPr>
            <p:cNvPr id="51414" name="Oval 1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5" name="Oval 1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6" name="Oval 1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7" name="Oval 1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8" name="Line 1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3800" y="5359400"/>
            <a:ext cx="228600" cy="228600"/>
            <a:chOff x="2496" y="1872"/>
            <a:chExt cx="192" cy="192"/>
          </a:xfrm>
        </p:grpSpPr>
        <p:sp>
          <p:nvSpPr>
            <p:cNvPr id="51409" name="Oval 2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0" name="Oval 2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1" name="Oval 2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2" name="Oval 2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3" name="Line 2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223000" y="5372100"/>
            <a:ext cx="228600" cy="228600"/>
            <a:chOff x="2496" y="1872"/>
            <a:chExt cx="192" cy="192"/>
          </a:xfrm>
        </p:grpSpPr>
        <p:sp>
          <p:nvSpPr>
            <p:cNvPr id="51404" name="Oval 2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5" name="Oval 2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6" name="Oval 2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7" name="Oval 3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8" name="Line 3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99200" y="5791200"/>
            <a:ext cx="228600" cy="228600"/>
            <a:chOff x="2496" y="1872"/>
            <a:chExt cx="192" cy="192"/>
          </a:xfrm>
        </p:grpSpPr>
        <p:sp>
          <p:nvSpPr>
            <p:cNvPr id="51399" name="Oval 3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0" name="Oval 3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1" name="Oval 3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2" name="Oval 3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3" name="Line 3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5715000"/>
            <a:ext cx="228600" cy="228600"/>
            <a:chOff x="2496" y="1872"/>
            <a:chExt cx="192" cy="192"/>
          </a:xfrm>
        </p:grpSpPr>
        <p:sp>
          <p:nvSpPr>
            <p:cNvPr id="51394" name="Oval 3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5" name="Oval 4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6" name="Oval 4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7" name="Oval 4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8" name="Line 4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816600" y="6280150"/>
            <a:ext cx="228600" cy="228600"/>
            <a:chOff x="2496" y="1872"/>
            <a:chExt cx="192" cy="192"/>
          </a:xfrm>
        </p:grpSpPr>
        <p:sp>
          <p:nvSpPr>
            <p:cNvPr id="51389" name="Oval 4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0" name="Oval 4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1" name="Oval 4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2" name="Oval 4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3" name="Line 4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10" name="Line 50"/>
          <p:cNvSpPr>
            <a:spLocks noChangeShapeType="1"/>
          </p:cNvSpPr>
          <p:nvPr/>
        </p:nvSpPr>
        <p:spPr bwMode="auto">
          <a:xfrm>
            <a:off x="5118100" y="54991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5486400" y="5511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6324600" y="5486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3" name="Line 53"/>
          <p:cNvSpPr>
            <a:spLocks noChangeShapeType="1"/>
          </p:cNvSpPr>
          <p:nvPr/>
        </p:nvSpPr>
        <p:spPr bwMode="auto">
          <a:xfrm flipH="1">
            <a:off x="6527800" y="583247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H="1">
            <a:off x="6019801" y="5930900"/>
            <a:ext cx="396875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 flipH="1">
            <a:off x="4648200" y="5924550"/>
            <a:ext cx="7239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657600" y="3517900"/>
            <a:ext cx="4419600" cy="1524000"/>
            <a:chOff x="1344" y="2216"/>
            <a:chExt cx="2784" cy="960"/>
          </a:xfrm>
        </p:grpSpPr>
        <p:sp>
          <p:nvSpPr>
            <p:cNvPr id="51384" name="AutoShape 57"/>
            <p:cNvSpPr>
              <a:spLocks noChangeArrowheads="1"/>
            </p:cNvSpPr>
            <p:nvPr/>
          </p:nvSpPr>
          <p:spPr bwMode="auto">
            <a:xfrm>
              <a:off x="1344" y="2216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385" name="Group 58"/>
            <p:cNvGrpSpPr>
              <a:grpSpLocks/>
            </p:cNvGrpSpPr>
            <p:nvPr/>
          </p:nvGrpSpPr>
          <p:grpSpPr bwMode="auto">
            <a:xfrm>
              <a:off x="1344" y="2216"/>
              <a:ext cx="2784" cy="960"/>
              <a:chOff x="1248" y="1200"/>
              <a:chExt cx="2784" cy="960"/>
            </a:xfrm>
          </p:grpSpPr>
          <p:sp>
            <p:nvSpPr>
              <p:cNvPr id="51386" name="Line 59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7" name="Line 6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8" name="Line 61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43422" name="Line 62"/>
          <p:cNvSpPr>
            <a:spLocks noChangeShapeType="1"/>
          </p:cNvSpPr>
          <p:nvPr/>
        </p:nvSpPr>
        <p:spPr bwMode="auto">
          <a:xfrm flipH="1" flipV="1">
            <a:off x="4938713" y="4246564"/>
            <a:ext cx="412750" cy="1616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57600" y="1828800"/>
            <a:ext cx="4419600" cy="1524000"/>
            <a:chOff x="1344" y="1152"/>
            <a:chExt cx="2784" cy="960"/>
          </a:xfrm>
        </p:grpSpPr>
        <p:sp>
          <p:nvSpPr>
            <p:cNvPr id="51379" name="AutoShape 64"/>
            <p:cNvSpPr>
              <a:spLocks noChangeArrowheads="1"/>
            </p:cNvSpPr>
            <p:nvPr/>
          </p:nvSpPr>
          <p:spPr bwMode="auto">
            <a:xfrm>
              <a:off x="1344" y="1152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80" name="Group 65"/>
            <p:cNvGrpSpPr>
              <a:grpSpLocks/>
            </p:cNvGrpSpPr>
            <p:nvPr/>
          </p:nvGrpSpPr>
          <p:grpSpPr bwMode="auto">
            <a:xfrm>
              <a:off x="1344" y="1152"/>
              <a:ext cx="2784" cy="960"/>
              <a:chOff x="1248" y="1200"/>
              <a:chExt cx="2784" cy="960"/>
            </a:xfrm>
          </p:grpSpPr>
          <p:sp>
            <p:nvSpPr>
              <p:cNvPr id="51381" name="Line 6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2" name="Line 6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3" name="Line 68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5257800" y="2971800"/>
            <a:ext cx="228600" cy="228600"/>
            <a:chOff x="2496" y="1872"/>
            <a:chExt cx="192" cy="192"/>
          </a:xfrm>
        </p:grpSpPr>
        <p:sp>
          <p:nvSpPr>
            <p:cNvPr id="51374" name="Oval 7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5" name="Oval 7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6" name="Oval 7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7" name="Oval 7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8" name="Line 7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521200" y="2457450"/>
            <a:ext cx="228600" cy="228600"/>
            <a:chOff x="2496" y="1872"/>
            <a:chExt cx="192" cy="192"/>
          </a:xfrm>
        </p:grpSpPr>
        <p:sp>
          <p:nvSpPr>
            <p:cNvPr id="51369" name="Oval 7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0" name="Oval 7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1" name="Oval 7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2" name="Oval 7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3" name="Line 8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5791200" y="1905000"/>
            <a:ext cx="228600" cy="228600"/>
            <a:chOff x="2496" y="1872"/>
            <a:chExt cx="192" cy="192"/>
          </a:xfrm>
        </p:grpSpPr>
        <p:sp>
          <p:nvSpPr>
            <p:cNvPr id="51364" name="Oval 8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5" name="Oval 8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6" name="Oval 8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7" name="Oval 8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8" name="Line 8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5943600" y="2514600"/>
            <a:ext cx="228600" cy="228600"/>
            <a:chOff x="2496" y="1872"/>
            <a:chExt cx="192" cy="192"/>
          </a:xfrm>
        </p:grpSpPr>
        <p:sp>
          <p:nvSpPr>
            <p:cNvPr id="51359" name="Oval 8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0" name="Oval 8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1" name="Oval 9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2" name="Oval 9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3" name="Line 9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004050" y="2003425"/>
            <a:ext cx="228600" cy="228600"/>
            <a:chOff x="2496" y="1872"/>
            <a:chExt cx="192" cy="192"/>
          </a:xfrm>
        </p:grpSpPr>
        <p:sp>
          <p:nvSpPr>
            <p:cNvPr id="51354" name="Oval 9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5" name="Oval 9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6" name="Oval 9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7" name="Oval 9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8" name="Line 9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05325" y="4572000"/>
            <a:ext cx="228600" cy="228600"/>
            <a:chOff x="2496" y="1872"/>
            <a:chExt cx="192" cy="192"/>
          </a:xfrm>
        </p:grpSpPr>
        <p:sp>
          <p:nvSpPr>
            <p:cNvPr id="51349" name="Oval 10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0" name="Oval 10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1" name="Oval 10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2" name="Oval 10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3" name="Line 10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4810125" y="4024313"/>
            <a:ext cx="228600" cy="228600"/>
            <a:chOff x="2496" y="1872"/>
            <a:chExt cx="192" cy="192"/>
          </a:xfrm>
        </p:grpSpPr>
        <p:sp>
          <p:nvSpPr>
            <p:cNvPr id="51344" name="Oval 10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5" name="Oval 10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6" name="Oval 10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7" name="Oval 10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8" name="Line 11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562600" y="3733800"/>
            <a:ext cx="228600" cy="228600"/>
            <a:chOff x="2496" y="1872"/>
            <a:chExt cx="192" cy="192"/>
          </a:xfrm>
        </p:grpSpPr>
        <p:sp>
          <p:nvSpPr>
            <p:cNvPr id="51339" name="Oval 11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0" name="Oval 11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1" name="Oval 11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2" name="Oval 11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3" name="Line 11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5715000" y="4105275"/>
            <a:ext cx="228600" cy="228600"/>
            <a:chOff x="2496" y="1872"/>
            <a:chExt cx="192" cy="192"/>
          </a:xfrm>
        </p:grpSpPr>
        <p:sp>
          <p:nvSpPr>
            <p:cNvPr id="51334" name="Oval 11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5" name="Oval 11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6" name="Oval 12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7" name="Oval 12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8" name="Line 12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6927850" y="4051300"/>
            <a:ext cx="228600" cy="228600"/>
            <a:chOff x="2496" y="1872"/>
            <a:chExt cx="192" cy="192"/>
          </a:xfrm>
        </p:grpSpPr>
        <p:sp>
          <p:nvSpPr>
            <p:cNvPr id="51329" name="Oval 12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0" name="Oval 12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1" name="Oval 12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2" name="Oval 12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3" name="Line 12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6286500" y="4610100"/>
            <a:ext cx="228600" cy="228600"/>
            <a:chOff x="2496" y="1872"/>
            <a:chExt cx="192" cy="192"/>
          </a:xfrm>
        </p:grpSpPr>
        <p:sp>
          <p:nvSpPr>
            <p:cNvPr id="51324" name="Oval 13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5" name="Oval 13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6" name="Oval 13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7" name="Oval 13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8" name="Line 13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95" name="Line 135"/>
          <p:cNvSpPr>
            <a:spLocks noChangeShapeType="1"/>
          </p:cNvSpPr>
          <p:nvPr/>
        </p:nvSpPr>
        <p:spPr bwMode="auto">
          <a:xfrm>
            <a:off x="5686426" y="3857626"/>
            <a:ext cx="1047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6" name="Line 136"/>
          <p:cNvSpPr>
            <a:spLocks noChangeShapeType="1"/>
          </p:cNvSpPr>
          <p:nvPr/>
        </p:nvSpPr>
        <p:spPr bwMode="auto">
          <a:xfrm flipH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7" name="Line 137"/>
          <p:cNvSpPr>
            <a:spLocks noChangeShapeType="1"/>
          </p:cNvSpPr>
          <p:nvPr/>
        </p:nvSpPr>
        <p:spPr bwMode="auto">
          <a:xfrm>
            <a:off x="58674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8" name="Line 138"/>
          <p:cNvSpPr>
            <a:spLocks noChangeShapeType="1"/>
          </p:cNvSpPr>
          <p:nvPr/>
        </p:nvSpPr>
        <p:spPr bwMode="auto">
          <a:xfrm flipH="1">
            <a:off x="5029201" y="3852864"/>
            <a:ext cx="561975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9" name="Line 139"/>
          <p:cNvSpPr>
            <a:spLocks noChangeShapeType="1"/>
          </p:cNvSpPr>
          <p:nvPr/>
        </p:nvSpPr>
        <p:spPr bwMode="auto">
          <a:xfrm flipV="1">
            <a:off x="4724401" y="4233864"/>
            <a:ext cx="1014413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629400" y="2514600"/>
            <a:ext cx="228600" cy="228600"/>
            <a:chOff x="2496" y="1872"/>
            <a:chExt cx="192" cy="192"/>
          </a:xfrm>
        </p:grpSpPr>
        <p:sp>
          <p:nvSpPr>
            <p:cNvPr id="51319" name="Oval 14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0" name="Oval 14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1" name="Oval 14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2" name="Oval 14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3" name="Line 14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06" name="Line 146"/>
          <p:cNvSpPr>
            <a:spLocks noChangeShapeType="1"/>
          </p:cNvSpPr>
          <p:nvPr/>
        </p:nvSpPr>
        <p:spPr bwMode="auto">
          <a:xfrm>
            <a:off x="5965826" y="2016126"/>
            <a:ext cx="1044575" cy="11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7" name="Line 147"/>
          <p:cNvSpPr>
            <a:spLocks noChangeShapeType="1"/>
          </p:cNvSpPr>
          <p:nvPr/>
        </p:nvSpPr>
        <p:spPr bwMode="auto">
          <a:xfrm>
            <a:off x="4648200" y="2590801"/>
            <a:ext cx="6223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3657600" y="152400"/>
            <a:ext cx="4419600" cy="1524000"/>
            <a:chOff x="1344" y="96"/>
            <a:chExt cx="2784" cy="960"/>
          </a:xfrm>
        </p:grpSpPr>
        <p:sp>
          <p:nvSpPr>
            <p:cNvPr id="51314" name="AutoShape 149"/>
            <p:cNvSpPr>
              <a:spLocks noChangeArrowheads="1"/>
            </p:cNvSpPr>
            <p:nvPr/>
          </p:nvSpPr>
          <p:spPr bwMode="auto">
            <a:xfrm>
              <a:off x="1344" y="96"/>
              <a:ext cx="2784" cy="960"/>
            </a:xfrm>
            <a:prstGeom prst="cube">
              <a:avLst>
                <a:gd name="adj" fmla="val 6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15" name="Group 150"/>
            <p:cNvGrpSpPr>
              <a:grpSpLocks/>
            </p:cNvGrpSpPr>
            <p:nvPr/>
          </p:nvGrpSpPr>
          <p:grpSpPr bwMode="auto">
            <a:xfrm>
              <a:off x="1344" y="96"/>
              <a:ext cx="2784" cy="960"/>
              <a:chOff x="1248" y="1200"/>
              <a:chExt cx="2784" cy="960"/>
            </a:xfrm>
          </p:grpSpPr>
          <p:sp>
            <p:nvSpPr>
              <p:cNvPr id="51316" name="Line 151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Line 152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8" name="Line 153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154"/>
          <p:cNvGrpSpPr>
            <a:grpSpLocks/>
          </p:cNvGrpSpPr>
          <p:nvPr/>
        </p:nvGrpSpPr>
        <p:grpSpPr bwMode="auto">
          <a:xfrm>
            <a:off x="4953000" y="1206500"/>
            <a:ext cx="228600" cy="228600"/>
            <a:chOff x="2496" y="1872"/>
            <a:chExt cx="192" cy="192"/>
          </a:xfrm>
        </p:grpSpPr>
        <p:sp>
          <p:nvSpPr>
            <p:cNvPr id="51309" name="Oval 15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0" name="Oval 15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1" name="Oval 15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2" name="Oval 15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3" name="Line 15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4800600" y="623888"/>
            <a:ext cx="228600" cy="228600"/>
            <a:chOff x="2496" y="1872"/>
            <a:chExt cx="192" cy="192"/>
          </a:xfrm>
        </p:grpSpPr>
        <p:sp>
          <p:nvSpPr>
            <p:cNvPr id="51304" name="Oval 16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5" name="Oval 16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6" name="Oval 16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7" name="Oval 16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8" name="Line 16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6172200" y="298450"/>
            <a:ext cx="228600" cy="228600"/>
            <a:chOff x="2496" y="1872"/>
            <a:chExt cx="192" cy="192"/>
          </a:xfrm>
        </p:grpSpPr>
        <p:sp>
          <p:nvSpPr>
            <p:cNvPr id="51299" name="Oval 16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0" name="Oval 16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1" name="Oval 16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2" name="Oval 17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3" name="Line 17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0" name="Group 172"/>
          <p:cNvGrpSpPr>
            <a:grpSpLocks/>
          </p:cNvGrpSpPr>
          <p:nvPr/>
        </p:nvGrpSpPr>
        <p:grpSpPr bwMode="auto">
          <a:xfrm>
            <a:off x="5651500" y="1000125"/>
            <a:ext cx="228600" cy="228600"/>
            <a:chOff x="2496" y="1872"/>
            <a:chExt cx="192" cy="192"/>
          </a:xfrm>
        </p:grpSpPr>
        <p:sp>
          <p:nvSpPr>
            <p:cNvPr id="51294" name="Oval 17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5" name="Oval 17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6" name="Oval 17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7" name="Oval 17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8" name="Line 17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1" name="Group 178"/>
          <p:cNvGrpSpPr>
            <a:grpSpLocks/>
          </p:cNvGrpSpPr>
          <p:nvPr/>
        </p:nvGrpSpPr>
        <p:grpSpPr bwMode="auto">
          <a:xfrm>
            <a:off x="6861175" y="612775"/>
            <a:ext cx="228600" cy="228600"/>
            <a:chOff x="2496" y="1872"/>
            <a:chExt cx="192" cy="192"/>
          </a:xfrm>
        </p:grpSpPr>
        <p:sp>
          <p:nvSpPr>
            <p:cNvPr id="51289" name="Oval 17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0" name="Oval 18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1" name="Oval 18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2" name="Oval 18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3" name="Line 18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4" name="Line 184"/>
          <p:cNvSpPr>
            <a:spLocks noChangeShapeType="1"/>
          </p:cNvSpPr>
          <p:nvPr/>
        </p:nvSpPr>
        <p:spPr bwMode="auto">
          <a:xfrm flipH="1">
            <a:off x="4724400" y="2019300"/>
            <a:ext cx="114300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5" name="Line 185"/>
          <p:cNvSpPr>
            <a:spLocks noChangeShapeType="1"/>
          </p:cNvSpPr>
          <p:nvPr/>
        </p:nvSpPr>
        <p:spPr bwMode="auto">
          <a:xfrm>
            <a:off x="6327775" y="4127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6" name="Line 186"/>
          <p:cNvSpPr>
            <a:spLocks noChangeShapeType="1"/>
          </p:cNvSpPr>
          <p:nvPr/>
        </p:nvSpPr>
        <p:spPr bwMode="auto">
          <a:xfrm>
            <a:off x="4911725" y="752475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7" name="Line 187"/>
          <p:cNvSpPr>
            <a:spLocks noChangeShapeType="1"/>
          </p:cNvSpPr>
          <p:nvPr/>
        </p:nvSpPr>
        <p:spPr bwMode="auto">
          <a:xfrm flipH="1">
            <a:off x="5013325" y="425450"/>
            <a:ext cx="1219200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8" name="Line 188"/>
          <p:cNvSpPr>
            <a:spLocks noChangeShapeType="1"/>
          </p:cNvSpPr>
          <p:nvPr/>
        </p:nvSpPr>
        <p:spPr bwMode="auto">
          <a:xfrm flipV="1">
            <a:off x="5416550" y="520700"/>
            <a:ext cx="838200" cy="2463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9" name="Line 189"/>
          <p:cNvSpPr>
            <a:spLocks noChangeShapeType="1"/>
          </p:cNvSpPr>
          <p:nvPr/>
        </p:nvSpPr>
        <p:spPr bwMode="auto">
          <a:xfrm flipH="1">
            <a:off x="5029201" y="739776"/>
            <a:ext cx="1831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0" name="Line 190"/>
          <p:cNvSpPr>
            <a:spLocks noChangeShapeType="1"/>
          </p:cNvSpPr>
          <p:nvPr/>
        </p:nvSpPr>
        <p:spPr bwMode="auto">
          <a:xfrm flipV="1">
            <a:off x="4946651" y="3190875"/>
            <a:ext cx="41592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1" name="Line 191"/>
          <p:cNvSpPr>
            <a:spLocks noChangeShapeType="1"/>
          </p:cNvSpPr>
          <p:nvPr/>
        </p:nvSpPr>
        <p:spPr bwMode="auto">
          <a:xfrm flipV="1">
            <a:off x="5873750" y="1066800"/>
            <a:ext cx="52705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2" name="Line 192"/>
          <p:cNvSpPr>
            <a:spLocks noChangeShapeType="1"/>
          </p:cNvSpPr>
          <p:nvPr/>
        </p:nvSpPr>
        <p:spPr bwMode="auto">
          <a:xfrm rot="21480000" flipH="1">
            <a:off x="4652964" y="1238251"/>
            <a:ext cx="1144587" cy="121761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3" name="Line 193"/>
          <p:cNvSpPr>
            <a:spLocks noChangeShapeType="1"/>
          </p:cNvSpPr>
          <p:nvPr/>
        </p:nvSpPr>
        <p:spPr bwMode="auto">
          <a:xfrm rot="120000" flipH="1" flipV="1">
            <a:off x="6042025" y="2743201"/>
            <a:ext cx="381000" cy="1889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4" name="Line 194"/>
          <p:cNvSpPr>
            <a:spLocks noChangeShapeType="1"/>
          </p:cNvSpPr>
          <p:nvPr/>
        </p:nvSpPr>
        <p:spPr bwMode="auto">
          <a:xfrm rot="240000" flipH="1" flipV="1">
            <a:off x="5083176" y="1457326"/>
            <a:ext cx="974725" cy="1076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5" name="Line 195"/>
          <p:cNvSpPr>
            <a:spLocks noChangeShapeType="1"/>
          </p:cNvSpPr>
          <p:nvPr/>
        </p:nvSpPr>
        <p:spPr bwMode="auto">
          <a:xfrm flipV="1">
            <a:off x="4572000" y="4324350"/>
            <a:ext cx="1219200" cy="1803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6" name="Line 196"/>
          <p:cNvSpPr>
            <a:spLocks noChangeShapeType="1"/>
          </p:cNvSpPr>
          <p:nvPr/>
        </p:nvSpPr>
        <p:spPr bwMode="auto">
          <a:xfrm rot="120000" flipV="1">
            <a:off x="5867400" y="2133601"/>
            <a:ext cx="0" cy="19907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7" name="Line 197"/>
          <p:cNvSpPr>
            <a:spLocks noChangeShapeType="1"/>
          </p:cNvSpPr>
          <p:nvPr/>
        </p:nvSpPr>
        <p:spPr bwMode="auto">
          <a:xfrm flipV="1">
            <a:off x="5486400" y="2667001"/>
            <a:ext cx="121920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8" name="Line 198"/>
          <p:cNvSpPr>
            <a:spLocks noChangeShapeType="1"/>
          </p:cNvSpPr>
          <p:nvPr/>
        </p:nvSpPr>
        <p:spPr bwMode="auto">
          <a:xfrm rot="180000" flipH="1" flipV="1">
            <a:off x="4945063" y="869951"/>
            <a:ext cx="1828800" cy="16160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9" name="Line 199"/>
          <p:cNvSpPr>
            <a:spLocks noChangeShapeType="1"/>
          </p:cNvSpPr>
          <p:nvPr/>
        </p:nvSpPr>
        <p:spPr bwMode="auto">
          <a:xfrm>
            <a:off x="4724400" y="25654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0" name="Line 200"/>
          <p:cNvSpPr>
            <a:spLocks noChangeShapeType="1"/>
          </p:cNvSpPr>
          <p:nvPr/>
        </p:nvSpPr>
        <p:spPr bwMode="auto">
          <a:xfrm rot="120000" flipV="1">
            <a:off x="5926139" y="1143001"/>
            <a:ext cx="549275" cy="792163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1" name="Line 201"/>
          <p:cNvSpPr>
            <a:spLocks noChangeShapeType="1"/>
          </p:cNvSpPr>
          <p:nvPr/>
        </p:nvSpPr>
        <p:spPr bwMode="auto">
          <a:xfrm rot="240000" flipH="1" flipV="1">
            <a:off x="6707188" y="2744789"/>
            <a:ext cx="381000" cy="13112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2" name="Line 202"/>
          <p:cNvSpPr>
            <a:spLocks noChangeShapeType="1"/>
          </p:cNvSpPr>
          <p:nvPr/>
        </p:nvSpPr>
        <p:spPr bwMode="auto">
          <a:xfrm flipH="1">
            <a:off x="6165850" y="21463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3" name="Line 203"/>
          <p:cNvSpPr>
            <a:spLocks noChangeShapeType="1"/>
          </p:cNvSpPr>
          <p:nvPr/>
        </p:nvSpPr>
        <p:spPr bwMode="auto">
          <a:xfrm flipV="1">
            <a:off x="5181600" y="1143001"/>
            <a:ext cx="5334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4" name="Line 204"/>
          <p:cNvSpPr>
            <a:spLocks noChangeShapeType="1"/>
          </p:cNvSpPr>
          <p:nvPr/>
        </p:nvSpPr>
        <p:spPr bwMode="auto">
          <a:xfrm flipH="1" flipV="1">
            <a:off x="4724400" y="4724401"/>
            <a:ext cx="2514600" cy="10064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5" name="Line 205"/>
          <p:cNvSpPr>
            <a:spLocks noChangeShapeType="1"/>
          </p:cNvSpPr>
          <p:nvPr/>
        </p:nvSpPr>
        <p:spPr bwMode="auto">
          <a:xfrm rot="120000" flipV="1">
            <a:off x="6467476" y="4262439"/>
            <a:ext cx="542925" cy="1539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6" name="Line 206"/>
          <p:cNvSpPr>
            <a:spLocks noChangeShapeType="1"/>
          </p:cNvSpPr>
          <p:nvPr/>
        </p:nvSpPr>
        <p:spPr bwMode="auto">
          <a:xfrm flipV="1">
            <a:off x="5949950" y="4826001"/>
            <a:ext cx="425450" cy="1463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7" name="Line 207"/>
          <p:cNvSpPr>
            <a:spLocks noChangeShapeType="1"/>
          </p:cNvSpPr>
          <p:nvPr/>
        </p:nvSpPr>
        <p:spPr bwMode="auto">
          <a:xfrm rot="21480000" flipH="1">
            <a:off x="4587875" y="2690813"/>
            <a:ext cx="76200" cy="1905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522" name="Group 208"/>
          <p:cNvGrpSpPr>
            <a:grpSpLocks/>
          </p:cNvGrpSpPr>
          <p:nvPr/>
        </p:nvGrpSpPr>
        <p:grpSpPr bwMode="auto">
          <a:xfrm>
            <a:off x="6365875" y="936625"/>
            <a:ext cx="228600" cy="228600"/>
            <a:chOff x="2496" y="1872"/>
            <a:chExt cx="192" cy="192"/>
          </a:xfrm>
        </p:grpSpPr>
        <p:sp>
          <p:nvSpPr>
            <p:cNvPr id="51284" name="Oval 20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5" name="Oval 2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6" name="Oval 2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7" name="Oval 2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8" name="Line 2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74" name="Rectangle 214"/>
          <p:cNvSpPr>
            <a:spLocks noChangeArrowheads="1"/>
          </p:cNvSpPr>
          <p:nvPr/>
        </p:nvSpPr>
        <p:spPr bwMode="auto">
          <a:xfrm>
            <a:off x="3657600" y="11906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5" name="Rectangle 215"/>
          <p:cNvSpPr>
            <a:spLocks noChangeArrowheads="1"/>
          </p:cNvSpPr>
          <p:nvPr/>
        </p:nvSpPr>
        <p:spPr bwMode="auto">
          <a:xfrm>
            <a:off x="3657600" y="28670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6" name="Rectangle 216"/>
          <p:cNvSpPr>
            <a:spLocks noChangeArrowheads="1"/>
          </p:cNvSpPr>
          <p:nvPr/>
        </p:nvSpPr>
        <p:spPr bwMode="auto">
          <a:xfrm>
            <a:off x="3657600" y="45561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7" name="Rectangle 217"/>
          <p:cNvSpPr>
            <a:spLocks noChangeArrowheads="1"/>
          </p:cNvSpPr>
          <p:nvPr/>
        </p:nvSpPr>
        <p:spPr bwMode="auto">
          <a:xfrm>
            <a:off x="3657600" y="62198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8" name="Text Box 218"/>
          <p:cNvSpPr txBox="1">
            <a:spLocks noChangeArrowheads="1"/>
          </p:cNvSpPr>
          <p:nvPr/>
        </p:nvSpPr>
        <p:spPr bwMode="auto">
          <a:xfrm>
            <a:off x="8355013" y="57086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1º Período</a:t>
            </a:r>
          </a:p>
        </p:txBody>
      </p:sp>
      <p:sp>
        <p:nvSpPr>
          <p:cNvPr id="143579" name="Text Box 219"/>
          <p:cNvSpPr txBox="1">
            <a:spLocks noChangeArrowheads="1"/>
          </p:cNvSpPr>
          <p:nvPr/>
        </p:nvSpPr>
        <p:spPr bwMode="auto">
          <a:xfrm>
            <a:off x="8355013" y="40513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143580" name="Text Box 220"/>
          <p:cNvSpPr txBox="1">
            <a:spLocks noChangeArrowheads="1"/>
          </p:cNvSpPr>
          <p:nvPr/>
        </p:nvSpPr>
        <p:spPr bwMode="auto">
          <a:xfrm>
            <a:off x="8355013" y="2349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3º Período</a:t>
            </a:r>
          </a:p>
        </p:txBody>
      </p:sp>
      <p:sp>
        <p:nvSpPr>
          <p:cNvPr id="143581" name="Text Box 221"/>
          <p:cNvSpPr txBox="1">
            <a:spLocks noChangeArrowheads="1"/>
          </p:cNvSpPr>
          <p:nvPr/>
        </p:nvSpPr>
        <p:spPr bwMode="auto">
          <a:xfrm>
            <a:off x="8355013" y="6921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4º Período</a:t>
            </a:r>
          </a:p>
        </p:txBody>
      </p:sp>
      <p:sp>
        <p:nvSpPr>
          <p:cNvPr id="51277" name="Text Box 222"/>
          <p:cNvSpPr txBox="1">
            <a:spLocks noChangeArrowheads="1"/>
          </p:cNvSpPr>
          <p:nvPr/>
        </p:nvSpPr>
        <p:spPr bwMode="auto">
          <a:xfrm>
            <a:off x="8610600" y="6542089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000">
                <a:latin typeface="Times New Roman" panose="02020603050405020304" pitchFamily="18" charset="0"/>
              </a:rPr>
              <a:t>Profº Jean Carlos Hennrichs - FIE</a:t>
            </a:r>
          </a:p>
        </p:txBody>
      </p:sp>
      <p:sp>
        <p:nvSpPr>
          <p:cNvPr id="51278" name="Text Box 223"/>
          <p:cNvSpPr txBox="1">
            <a:spLocks noChangeArrowheads="1"/>
          </p:cNvSpPr>
          <p:nvPr/>
        </p:nvSpPr>
        <p:spPr bwMode="auto">
          <a:xfrm>
            <a:off x="1774825" y="364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43584" name="Text Box 224"/>
          <p:cNvSpPr txBox="1">
            <a:spLocks noChangeArrowheads="1"/>
          </p:cNvSpPr>
          <p:nvPr/>
        </p:nvSpPr>
        <p:spPr bwMode="auto">
          <a:xfrm rot="16200000">
            <a:off x="-1554162" y="3078163"/>
            <a:ext cx="6858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Construção do curso</a:t>
            </a:r>
            <a:endParaRPr lang="pt-BR" sz="4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5" name="Text Box 225"/>
          <p:cNvSpPr txBox="1">
            <a:spLocks noChangeArrowheads="1"/>
          </p:cNvSpPr>
          <p:nvPr/>
        </p:nvSpPr>
        <p:spPr bwMode="auto">
          <a:xfrm>
            <a:off x="2495551" y="57340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Pontos chaves</a:t>
            </a:r>
          </a:p>
        </p:txBody>
      </p:sp>
      <p:sp>
        <p:nvSpPr>
          <p:cNvPr id="143586" name="Text Box 226"/>
          <p:cNvSpPr txBox="1">
            <a:spLocks noChangeArrowheads="1"/>
          </p:cNvSpPr>
          <p:nvPr/>
        </p:nvSpPr>
        <p:spPr bwMode="auto">
          <a:xfrm>
            <a:off x="2782888" y="5229225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Linhas integrativas</a:t>
            </a:r>
          </a:p>
        </p:txBody>
      </p:sp>
      <p:sp>
        <p:nvSpPr>
          <p:cNvPr id="143587" name="Line 227"/>
          <p:cNvSpPr>
            <a:spLocks noChangeShapeType="1"/>
          </p:cNvSpPr>
          <p:nvPr/>
        </p:nvSpPr>
        <p:spPr bwMode="auto">
          <a:xfrm>
            <a:off x="3503614" y="5876926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88" name="Line 228"/>
          <p:cNvSpPr>
            <a:spLocks noChangeShapeType="1"/>
          </p:cNvSpPr>
          <p:nvPr/>
        </p:nvSpPr>
        <p:spPr bwMode="auto">
          <a:xfrm>
            <a:off x="3863976" y="5516564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4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4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4" grpId="0" animBg="1"/>
      <p:bldP spid="143575" grpId="0" animBg="1"/>
      <p:bldP spid="143576" grpId="0" animBg="1"/>
      <p:bldP spid="143577" grpId="0" animBg="1"/>
      <p:bldP spid="143578" grpId="0" autoUpdateAnimBg="0"/>
      <p:bldP spid="143579" grpId="0" autoUpdateAnimBg="0"/>
      <p:bldP spid="143580" grpId="0" autoUpdateAnimBg="0"/>
      <p:bldP spid="143581" grpId="0" autoUpdateAnimBg="0"/>
      <p:bldP spid="143585" grpId="0" autoUpdateAnimBg="0"/>
      <p:bldP spid="1435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Slide" r:id="rId4" imgW="3968656" imgH="2976291" progId="PowerPoint.Slide.8">
                  <p:embed/>
                </p:oleObj>
              </mc:Choice>
              <mc:Fallback>
                <p:oleObj name="Slide" r:id="rId4" imgW="3968656" imgH="2976291" progId="PowerPoint.Slide.8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2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altLang="pt-BR" sz="2800" b="1"/>
              <a:t> Curso de Medicina da UFSC</a:t>
            </a:r>
          </a:p>
        </p:txBody>
      </p:sp>
      <p:pic>
        <p:nvPicPr>
          <p:cNvPr id="53252" name="Imagem 5" descr="2a_fa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6088"/>
            <a:ext cx="792956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ângulo 4"/>
          <p:cNvSpPr>
            <a:spLocks noChangeArrowheads="1"/>
          </p:cNvSpPr>
          <p:nvPr/>
        </p:nvSpPr>
        <p:spPr bwMode="auto">
          <a:xfrm>
            <a:off x="7453313" y="0"/>
            <a:ext cx="2786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Exemplos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de  representações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curriculares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integrativas </a:t>
            </a:r>
          </a:p>
        </p:txBody>
      </p:sp>
    </p:spTree>
    <p:extLst>
      <p:ext uri="{BB962C8B-B14F-4D97-AF65-F5344CB8AC3E}">
        <p14:creationId xmlns:p14="http://schemas.microsoft.com/office/powerpoint/2010/main" val="155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640014" y="44451"/>
            <a:ext cx="7775575" cy="141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" y="12546"/>
                </a:moveTo>
                <a:cubicBezTo>
                  <a:pt x="989" y="11970"/>
                  <a:pt x="937" y="11385"/>
                  <a:pt x="937" y="10800"/>
                </a:cubicBezTo>
                <a:cubicBezTo>
                  <a:pt x="937" y="5352"/>
                  <a:pt x="5352" y="937"/>
                  <a:pt x="10800" y="937"/>
                </a:cubicBezTo>
                <a:cubicBezTo>
                  <a:pt x="16247" y="937"/>
                  <a:pt x="20663" y="5352"/>
                  <a:pt x="20663" y="10800"/>
                </a:cubicBezTo>
                <a:cubicBezTo>
                  <a:pt x="20663" y="11385"/>
                  <a:pt x="20610" y="11970"/>
                  <a:pt x="20507" y="12546"/>
                </a:cubicBezTo>
                <a:lnTo>
                  <a:pt x="21429" y="12712"/>
                </a:lnTo>
                <a:cubicBezTo>
                  <a:pt x="21542" y="12081"/>
                  <a:pt x="21600" y="114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1"/>
                  <a:pt x="57" y="12081"/>
                  <a:pt x="170" y="12712"/>
                </a:cubicBezTo>
                <a:lnTo>
                  <a:pt x="1092" y="12546"/>
                </a:lnTo>
                <a:close/>
              </a:path>
            </a:pathLst>
          </a:cu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>
              <a:rot lat="19199990" lon="0" rev="0"/>
            </a:camera>
            <a:lightRig rig="legacyNormal2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43025" y="4724400"/>
            <a:ext cx="1081088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43025" y="1588"/>
            <a:ext cx="1081088" cy="2203450"/>
          </a:xfrm>
          <a:prstGeom prst="rect">
            <a:avLst/>
          </a:prstGeom>
          <a:solidFill>
            <a:srgbClr val="85FF8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43025" y="2135188"/>
            <a:ext cx="1081088" cy="2589212"/>
          </a:xfrm>
          <a:prstGeom prst="rect">
            <a:avLst/>
          </a:prstGeom>
          <a:solidFill>
            <a:srgbClr val="B9B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87939" y="5313363"/>
            <a:ext cx="2879725" cy="69215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662613" y="5329238"/>
            <a:ext cx="1801812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432175" y="1196975"/>
            <a:ext cx="6192838" cy="1041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03839" y="5876925"/>
            <a:ext cx="2447925" cy="60325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00600" y="4581525"/>
            <a:ext cx="3455988" cy="76200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511676" y="3789363"/>
            <a:ext cx="3960813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727575" y="1501776"/>
            <a:ext cx="34940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70464" y="2220913"/>
            <a:ext cx="2998787" cy="4873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280025" y="3068638"/>
            <a:ext cx="2471738" cy="5762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337175" y="3976688"/>
            <a:ext cx="2127250" cy="53181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519738" y="4724401"/>
            <a:ext cx="1936750" cy="5746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189414" y="2963863"/>
            <a:ext cx="4643437" cy="9699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816350" y="2078038"/>
            <a:ext cx="5448300" cy="9906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071813" y="404814"/>
            <a:ext cx="6913562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5808664" y="5949950"/>
            <a:ext cx="1582737" cy="4508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4489450" y="736601"/>
            <a:ext cx="39512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6200000">
            <a:off x="897532" y="5333206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CICLO  DAS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 NECESSIDADES 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DE SAÚDE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976313" y="313531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CICLO DO</a:t>
            </a:r>
          </a:p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CUIDADO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6200000">
            <a:off x="938213" y="606425"/>
            <a:ext cx="2138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CICLO </a:t>
            </a:r>
          </a:p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DA  PRÁTICA PROFISSIONAL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995988" y="5949950"/>
            <a:ext cx="1094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Espaço </a:t>
            </a:r>
            <a:r>
              <a:rPr lang="pt-BR" altLang="pt-BR" sz="1400" b="1" dirty="0" err="1">
                <a:solidFill>
                  <a:srgbClr val="0033CC"/>
                </a:solidFill>
                <a:latin typeface="Calibri" panose="020F0502020204030204" pitchFamily="34" charset="0"/>
              </a:rPr>
              <a:t>Geo</a:t>
            </a:r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Social</a:t>
            </a:r>
          </a:p>
          <a:p>
            <a:pPr eaLnBrk="1" hangingPunct="1"/>
            <a:endParaRPr lang="pt-BR" altLang="pt-BR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735638" y="5414964"/>
            <a:ext cx="13452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Grupos Sociais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913438" y="4783138"/>
            <a:ext cx="1117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Indivíduo e </a:t>
            </a:r>
          </a:p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Família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519738" y="4005264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Enfermagem na</a:t>
            </a:r>
            <a:endParaRPr lang="pt-BR" altLang="pt-BR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Atenção Básica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159375" y="30686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668964" y="1484313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668964" y="692150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5328" name="Text Box 38"/>
          <p:cNvSpPr txBox="1">
            <a:spLocks noChangeArrowheads="1"/>
          </p:cNvSpPr>
          <p:nvPr/>
        </p:nvSpPr>
        <p:spPr bwMode="auto">
          <a:xfrm rot="20170056">
            <a:off x="3703639" y="1603376"/>
            <a:ext cx="2873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CUIDADO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5329" name="Text Box 39"/>
          <p:cNvSpPr txBox="1">
            <a:spLocks noChangeArrowheads="1"/>
          </p:cNvSpPr>
          <p:nvPr/>
        </p:nvSpPr>
        <p:spPr bwMode="auto">
          <a:xfrm rot="1391172">
            <a:off x="8904289" y="836614"/>
            <a:ext cx="2873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GERENCIAMENTO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CUIDADO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 flipV="1">
            <a:off x="6527800" y="333376"/>
            <a:ext cx="0" cy="6524625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68" name="WordArt 44"/>
          <p:cNvSpPr>
            <a:spLocks noChangeArrowheads="1" noChangeShapeType="1" noTextEdit="1"/>
          </p:cNvSpPr>
          <p:nvPr/>
        </p:nvSpPr>
        <p:spPr bwMode="auto">
          <a:xfrm>
            <a:off x="2855913" y="1"/>
            <a:ext cx="7416800" cy="12049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0" lon="21539999" rev="0"/>
              </a:camera>
              <a:lightRig rig="legacyNormal1" dir="t"/>
            </a:scene3d>
            <a:sp3d prstMaterial="legacyMetal">
              <a:extrusionClr>
                <a:srgbClr val="939676"/>
              </a:extrusionClr>
            </a:sp3d>
          </a:bodyPr>
          <a:lstStyle/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latin typeface="Impact"/>
              </a:rPr>
              <a:t>O Cuidado de Enfermagem</a:t>
            </a:r>
          </a:p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Sentidos   Significados  </a:t>
            </a:r>
            <a:r>
              <a:rPr lang="pt-BR" b="1" i="1" kern="10" spc="9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Impact"/>
              </a:rPr>
              <a:t>Dimensões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159375" y="22050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  <a:r>
              <a:rPr lang="pt-BR" altLang="pt-BR" sz="1400">
                <a:latin typeface="Calibri" panose="020F0502020204030204" pitchFamily="34" charset="0"/>
              </a:rPr>
              <a:t> </a:t>
            </a:r>
            <a:endParaRPr lang="pt-BR" altLang="pt-BR" sz="1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9" grpId="0"/>
      <p:bldP spid="52250" grpId="0"/>
      <p:bldP spid="52251" grpId="0"/>
      <p:bldP spid="52255" grpId="0"/>
      <p:bldP spid="52256" grpId="0"/>
      <p:bldP spid="52257" grpId="0"/>
      <p:bldP spid="52258" grpId="0"/>
      <p:bldP spid="52259" grpId="0"/>
      <p:bldP spid="52260" grpId="0"/>
      <p:bldP spid="52261" grpId="0"/>
      <p:bldP spid="52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69A551AA-027B-4C48-B136-FE1EFF1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242888"/>
            <a:ext cx="7772400" cy="1331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b="1" dirty="0">
                <a:latin typeface="Arial Narrow" pitchFamily="34" charset="0"/>
              </a:rPr>
              <a:t>Planejamento Processo Ensino- Aprendizagem: complexas relações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76E4A82A-F866-43FC-BBB1-182D9127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231900"/>
            <a:ext cx="9324975" cy="5797550"/>
          </a:xfrm>
        </p:spPr>
        <p:txBody>
          <a:bodyPr/>
          <a:lstStyle/>
          <a:p>
            <a:pPr eaLnBrk="1" hangingPunct="1"/>
            <a:endParaRPr lang="pt-BR" altLang="pt-BR" sz="20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825051-7633-4268-A897-90E414A32CAF}"/>
              </a:ext>
            </a:extLst>
          </p:cNvPr>
          <p:cNvSpPr/>
          <p:nvPr/>
        </p:nvSpPr>
        <p:spPr bwMode="auto">
          <a:xfrm>
            <a:off x="5159376" y="2349501"/>
            <a:ext cx="1871663" cy="1655763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sz="2000" dirty="0"/>
          </a:p>
          <a:p>
            <a:pPr algn="ctr" eaLnBrk="1" hangingPunct="1">
              <a:defRPr/>
            </a:pPr>
            <a:r>
              <a:rPr lang="pt-BR" sz="2000" b="1" dirty="0"/>
              <a:t>PPEA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A4F2F65-DF7F-4C2B-8A02-71E97B15C4D9}"/>
              </a:ext>
            </a:extLst>
          </p:cNvPr>
          <p:cNvSpPr/>
          <p:nvPr/>
        </p:nvSpPr>
        <p:spPr bwMode="auto">
          <a:xfrm>
            <a:off x="1524001" y="1231900"/>
            <a:ext cx="3148013" cy="205263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Contexto Político-legal do ensino de graduação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458187E-1116-4552-BFF5-14ADC0DC74DB}"/>
              </a:ext>
            </a:extLst>
          </p:cNvPr>
          <p:cNvSpPr/>
          <p:nvPr/>
        </p:nvSpPr>
        <p:spPr bwMode="auto">
          <a:xfrm>
            <a:off x="7342189" y="1196975"/>
            <a:ext cx="3348037" cy="194468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Contexto Político do Sistema de Educação</a:t>
            </a:r>
          </a:p>
          <a:p>
            <a:pPr eaLnBrk="1" hangingPunct="1">
              <a:defRPr/>
            </a:pPr>
            <a:endParaRPr lang="pt-BR" sz="1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67A14AD-50C5-4486-B3D0-56B6B931C239}"/>
              </a:ext>
            </a:extLst>
          </p:cNvPr>
          <p:cNvSpPr/>
          <p:nvPr/>
        </p:nvSpPr>
        <p:spPr bwMode="auto">
          <a:xfrm flipH="1">
            <a:off x="1508125" y="4221163"/>
            <a:ext cx="3119438" cy="2032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sz="1600" b="1" dirty="0"/>
          </a:p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Contexto Universidade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E0059DA-ADBE-467F-AF65-13CF2DA4E108}"/>
              </a:ext>
            </a:extLst>
          </p:cNvPr>
          <p:cNvSpPr/>
          <p:nvPr/>
        </p:nvSpPr>
        <p:spPr bwMode="auto">
          <a:xfrm>
            <a:off x="4672013" y="4365625"/>
            <a:ext cx="3116262" cy="189388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000" b="1" dirty="0">
                <a:latin typeface="Arial Narrow" pitchFamily="34" charset="0"/>
              </a:rPr>
              <a:t>Concepções sobre sociedade, ser humano, mundo do trabalho, formação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B309969-CBCE-4C2D-8494-25DB72C99C2E}"/>
              </a:ext>
            </a:extLst>
          </p:cNvPr>
          <p:cNvSpPr/>
          <p:nvPr/>
        </p:nvSpPr>
        <p:spPr bwMode="auto">
          <a:xfrm>
            <a:off x="7788276" y="4221164"/>
            <a:ext cx="2879725" cy="1639887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1600" b="1" dirty="0"/>
              <a:t>Concepções e modos de operar o planejamento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14015D-A440-4759-8721-FAB7416AACC6}"/>
              </a:ext>
            </a:extLst>
          </p:cNvPr>
          <p:cNvSpPr/>
          <p:nvPr/>
        </p:nvSpPr>
        <p:spPr bwMode="auto">
          <a:xfrm>
            <a:off x="1919289" y="6453188"/>
            <a:ext cx="8353425" cy="4175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>
                <a:latin typeface="Arial Narrow" pitchFamily="34" charset="0"/>
              </a:rPr>
              <a:t>Contexto social, político, econômico, cultural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9B6DB687-678E-4E4E-AB52-182B490A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-242888"/>
            <a:ext cx="7702550" cy="1439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b="1" dirty="0">
                <a:latin typeface="Arial Narrow" pitchFamily="34" charset="0"/>
              </a:rPr>
              <a:t>Planejamento Processo Ensino- Aprendizagem: complexas relações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A4DE31C8-A27F-469F-A314-0296891E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231900"/>
            <a:ext cx="9324975" cy="5797550"/>
          </a:xfrm>
        </p:spPr>
        <p:txBody>
          <a:bodyPr/>
          <a:lstStyle/>
          <a:p>
            <a:pPr eaLnBrk="1" hangingPunct="1"/>
            <a:endParaRPr lang="pt-BR" altLang="pt-BR" sz="20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74932F6-E745-48F7-A16D-3091C96A6C03}"/>
              </a:ext>
            </a:extLst>
          </p:cNvPr>
          <p:cNvSpPr/>
          <p:nvPr/>
        </p:nvSpPr>
        <p:spPr bwMode="auto">
          <a:xfrm>
            <a:off x="5159376" y="2349501"/>
            <a:ext cx="1871663" cy="1655763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sz="2000" dirty="0"/>
          </a:p>
          <a:p>
            <a:pPr algn="ctr" eaLnBrk="1" hangingPunct="1">
              <a:defRPr/>
            </a:pPr>
            <a:r>
              <a:rPr lang="pt-BR" sz="2000" b="1" dirty="0"/>
              <a:t>PPEA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6523DF9-E8BC-49EC-8C64-27D81DE9F46B}"/>
              </a:ext>
            </a:extLst>
          </p:cNvPr>
          <p:cNvSpPr/>
          <p:nvPr/>
        </p:nvSpPr>
        <p:spPr bwMode="auto">
          <a:xfrm>
            <a:off x="1524001" y="1231900"/>
            <a:ext cx="3148013" cy="205263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Diretrizes político-legais</a:t>
            </a:r>
          </a:p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LDB/</a:t>
            </a:r>
            <a:r>
              <a:rPr lang="pt-BR" sz="2400" b="1" dirty="0" err="1">
                <a:latin typeface="Arial Narrow" pitchFamily="34" charset="0"/>
              </a:rPr>
              <a:t>DCNs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B70524D-F182-40D9-8FF7-CD6A113BED90}"/>
              </a:ext>
            </a:extLst>
          </p:cNvPr>
          <p:cNvSpPr/>
          <p:nvPr/>
        </p:nvSpPr>
        <p:spPr bwMode="auto">
          <a:xfrm>
            <a:off x="7297739" y="1196975"/>
            <a:ext cx="3348037" cy="194468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Projeto Político Pedagógico e Currículo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0EFC95C-9EA2-4A9C-9314-B8C52976E9B2}"/>
              </a:ext>
            </a:extLst>
          </p:cNvPr>
          <p:cNvSpPr/>
          <p:nvPr/>
        </p:nvSpPr>
        <p:spPr bwMode="auto">
          <a:xfrm flipH="1">
            <a:off x="1508125" y="4221163"/>
            <a:ext cx="3119438" cy="2032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000" b="1" dirty="0">
                <a:latin typeface="Arial Narrow" pitchFamily="34" charset="0"/>
              </a:rPr>
              <a:t>Programas </a:t>
            </a:r>
          </a:p>
          <a:p>
            <a:pPr algn="ctr" eaLnBrk="1" hangingPunct="1">
              <a:defRPr/>
            </a:pPr>
            <a:r>
              <a:rPr lang="pt-BR" sz="2000" b="1" dirty="0">
                <a:latin typeface="Arial Narrow" pitchFamily="34" charset="0"/>
              </a:rPr>
              <a:t>Disciplinas Módulo/Atividades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4CA4F34-64D9-4121-8348-0F0F5EA441FB}"/>
              </a:ext>
            </a:extLst>
          </p:cNvPr>
          <p:cNvSpPr/>
          <p:nvPr/>
        </p:nvSpPr>
        <p:spPr bwMode="auto">
          <a:xfrm>
            <a:off x="4818064" y="4603751"/>
            <a:ext cx="2808287" cy="1655763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Planos de Aulas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FF81A91-35A6-43D7-AC0A-EDCF747F0458}"/>
              </a:ext>
            </a:extLst>
          </p:cNvPr>
          <p:cNvSpPr/>
          <p:nvPr/>
        </p:nvSpPr>
        <p:spPr bwMode="auto">
          <a:xfrm>
            <a:off x="7626350" y="4221164"/>
            <a:ext cx="3041650" cy="1639887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000" b="1" dirty="0">
                <a:latin typeface="Arial Narrow" pitchFamily="34" charset="0"/>
              </a:rPr>
              <a:t>Processo de Planejar/relações planejado/cotidiano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DA48BD0-D4F4-4889-85DA-F85B448AB92A}"/>
              </a:ext>
            </a:extLst>
          </p:cNvPr>
          <p:cNvSpPr/>
          <p:nvPr/>
        </p:nvSpPr>
        <p:spPr bwMode="auto">
          <a:xfrm>
            <a:off x="1919289" y="6453188"/>
            <a:ext cx="8353425" cy="4175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400" b="1" dirty="0">
                <a:latin typeface="Arial Narrow" pitchFamily="34" charset="0"/>
              </a:rPr>
              <a:t>Complexas relações entre o prescrito e o efetivamente realizado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5F071-807B-4D2B-8232-BD90C8CC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1"/>
            <a:ext cx="7543800" cy="1179513"/>
          </a:xfrm>
        </p:spPr>
        <p:txBody>
          <a:bodyPr/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Processo Planejamento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5F02BF0F-02BD-4BEA-9D22-4C47AF25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8" y="1412875"/>
            <a:ext cx="7783512" cy="53292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Envolve: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Objetivos propostos;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Intencionalidade/ Projeto;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Análise das situações existentes;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Ação sistemática – determinação de caminhos;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Definição de recursos/Condições objetivas do trabalho;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Avaliação;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 - Processo reflexivo;</a:t>
            </a:r>
          </a:p>
          <a:p>
            <a:pPr marL="0" indent="0">
              <a:buNone/>
            </a:pPr>
            <a:r>
              <a:rPr lang="pt-BR" altLang="pt-BR" sz="2800">
                <a:latin typeface="Arial Narrow" panose="020B0606020202030204" pitchFamily="34" charset="0"/>
              </a:rPr>
              <a:t>-  Tomada de decisão.</a:t>
            </a:r>
          </a:p>
          <a:p>
            <a:pPr marL="0" indent="0">
              <a:buNone/>
            </a:pPr>
            <a:endParaRPr lang="pt-BR" altLang="pt-BR" sz="2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EF6DD-02F5-4C49-BF72-D94D7A17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1516"/>
            <a:ext cx="10018713" cy="1752599"/>
          </a:xfrm>
        </p:spPr>
        <p:txBody>
          <a:bodyPr/>
          <a:lstStyle/>
          <a:p>
            <a:r>
              <a:rPr lang="pt-BR" b="1" dirty="0"/>
              <a:t>Aula: Princípios norteadores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05992-0B82-4395-B998-FEF6112B3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94114"/>
            <a:ext cx="10435547" cy="4822369"/>
          </a:xfrm>
        </p:spPr>
        <p:txBody>
          <a:bodyPr>
            <a:normAutofit/>
          </a:bodyPr>
          <a:lstStyle/>
          <a:p>
            <a:r>
              <a:rPr lang="pt-BR" sz="3200" dirty="0"/>
              <a:t>Processo de práxis</a:t>
            </a:r>
          </a:p>
          <a:p>
            <a:r>
              <a:rPr lang="pt-BR" sz="3200" dirty="0"/>
              <a:t>Processo integrador entre a instituição educativa e o contexto social, efetivado de forma colaborativa pelos professores e alunos</a:t>
            </a:r>
          </a:p>
          <a:p>
            <a:r>
              <a:rPr lang="pt-BR" sz="3200" dirty="0"/>
              <a:t>Aula: sistema complexo de significados, de relações e de intercâmbios que ocorrem num cenário social</a:t>
            </a:r>
          </a:p>
          <a:p>
            <a:r>
              <a:rPr lang="pt-BR" sz="3200" dirty="0"/>
              <a:t>Abrange: contextualização, coerência, diversidade, flexibilidade</a:t>
            </a:r>
          </a:p>
        </p:txBody>
      </p:sp>
    </p:spTree>
    <p:extLst>
      <p:ext uri="{BB962C8B-B14F-4D97-AF65-F5344CB8AC3E}">
        <p14:creationId xmlns:p14="http://schemas.microsoft.com/office/powerpoint/2010/main" val="160997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152400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1560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4914900" y="4365628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2063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9520" y="2951947"/>
            <a:ext cx="510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De partilha na profissão docente com o trabalho no currículo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25B44A-7EA7-4A71-93BF-86A536B8AB20}"/>
              </a:ext>
            </a:extLst>
          </p:cNvPr>
          <p:cNvSpPr/>
          <p:nvPr/>
        </p:nvSpPr>
        <p:spPr>
          <a:xfrm>
            <a:off x="1894114" y="0"/>
            <a:ext cx="9813471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endParaRPr lang="pt-BR" altLang="pt-BR" sz="32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4400" b="1" dirty="0"/>
              <a:t>FUNDAMENTOS LEGAIS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4400" b="1" dirty="0">
                <a:solidFill>
                  <a:srgbClr val="FF0000"/>
                </a:solidFill>
              </a:rPr>
              <a:t>Lei</a:t>
            </a:r>
            <a:r>
              <a:rPr lang="pt-BR" altLang="pt-BR" sz="4400" dirty="0"/>
              <a:t> de Diretrizes e Bases da Educação Nacional  9394/96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4400" b="1" dirty="0">
                <a:solidFill>
                  <a:srgbClr val="FF0000"/>
                </a:solidFill>
              </a:rPr>
              <a:t>Diretrizes Curriculares Nacionais </a:t>
            </a:r>
            <a:r>
              <a:rPr lang="pt-BR" altLang="pt-BR" sz="4400" dirty="0"/>
              <a:t>(por área de conhecimento): metas,  objetivos e compromissos.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4400" b="1" dirty="0">
                <a:solidFill>
                  <a:srgbClr val="FF0000"/>
                </a:solidFill>
              </a:rPr>
              <a:t>Projeto Pedagógico de Curso</a:t>
            </a:r>
            <a:endParaRPr lang="pt-BR" altLang="pt-BR" sz="4400" b="1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4400" b="1" dirty="0">
                <a:solidFill>
                  <a:srgbClr val="FF0000"/>
                </a:solidFill>
              </a:rPr>
              <a:t>Matriz articulada em disciplinas, áreas, módulos em torno de eixos</a:t>
            </a:r>
            <a:r>
              <a:rPr lang="pt-BR" altLang="pt-BR" sz="4400" b="1" dirty="0"/>
              <a:t>. </a:t>
            </a:r>
            <a:endParaRPr lang="pt-BR" altLang="pt-BR" sz="4400" dirty="0"/>
          </a:p>
        </p:txBody>
      </p:sp>
    </p:spTree>
    <p:extLst>
      <p:ext uri="{BB962C8B-B14F-4D97-AF65-F5344CB8AC3E}">
        <p14:creationId xmlns:p14="http://schemas.microsoft.com/office/powerpoint/2010/main" val="326387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047E7B-1793-486E-85D8-C9CF38A9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647C42-73D7-478F-A969-DA2317695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D177-2C36-49F1-9A68-6EC52B5AD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673590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CBF4D7-2971-48AC-A4AB-D2DB2DB9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93209"/>
            <a:ext cx="6419044" cy="42715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63F60-0F57-42CE-985C-7FE176FD9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3787" y="480060"/>
            <a:ext cx="43412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876482-765B-491E-B616-50555D4A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5" y="1392231"/>
            <a:ext cx="4019465" cy="407353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E9E247-15C4-4B68-8DF4-CF7845979820}"/>
              </a:ext>
            </a:extLst>
          </p:cNvPr>
          <p:cNvSpPr/>
          <p:nvPr/>
        </p:nvSpPr>
        <p:spPr>
          <a:xfrm>
            <a:off x="637882" y="5775286"/>
            <a:ext cx="625889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Tradicional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EB6364-4FA9-41F5-A53B-AB8F75D1362D}"/>
              </a:ext>
            </a:extLst>
          </p:cNvPr>
          <p:cNvSpPr/>
          <p:nvPr/>
        </p:nvSpPr>
        <p:spPr>
          <a:xfrm flipH="1">
            <a:off x="7534655" y="5775285"/>
            <a:ext cx="3862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em Rede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31F5DF-2645-48F7-83C4-2276342EE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DE0C5A5-5BE5-42E4-A225-04D63AD48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D80ACAA-0029-45CA-870D-92DAC51C3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F3C54A7-24A0-4CC5-AACD-69AADD38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A1EA582-D051-4F66-936A-27D26BAE9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7055DCE-2AA4-4FA4-AF97-F349A7E1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633B356-B015-4249-9366-A1EA70ED4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3AE710-7D3C-454B-82CF-49B0093E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9CC2B4-028D-4241-812D-86DEFC665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13242B-E02E-4DE0-859A-2A46B775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ACFC104-86F4-4D49-B858-F1CA0335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0627160-C0E1-4BB7-AA86-D39CB7E79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9C4CF4B-A323-44D9-9FEE-90EFE1D06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3E2B3A4-22DB-49DD-A716-388DEC5F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37CB09C-5543-4330-8C3D-354519D8D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54B39E1-DFCE-43D0-80F5-D9256E47D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5774598"/>
              </p:ext>
            </p:extLst>
          </p:nvPr>
        </p:nvGraphicFramePr>
        <p:xfrm>
          <a:off x="5010150" y="685800"/>
          <a:ext cx="649287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7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927463"/>
            <a:ext cx="3549121" cy="2044337"/>
          </a:xfrm>
        </p:spPr>
        <p:txBody>
          <a:bodyPr>
            <a:normAutofit/>
          </a:bodyPr>
          <a:lstStyle/>
          <a:p>
            <a:r>
              <a:rPr lang="pt-BR" sz="4400" b="1" dirty="0"/>
              <a:t>PARADIGMA EMERGENTE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Concepção rejeita a neutralidade, reconhece a intencionalidade e concebe a </a:t>
            </a:r>
            <a:r>
              <a:rPr lang="pt-BR" sz="2800" b="1" dirty="0">
                <a:solidFill>
                  <a:srgbClr val="FF0000"/>
                </a:solidFill>
              </a:rPr>
              <a:t>ciência como um ato humano, historicamente situado</a:t>
            </a:r>
            <a:r>
              <a:rPr lang="pt-BR" sz="2800" b="1" dirty="0"/>
              <a:t>.</a:t>
            </a:r>
          </a:p>
          <a:p>
            <a:r>
              <a:rPr lang="pt-BR" sz="2800" b="1" dirty="0"/>
              <a:t>Sua visão intelectual baseia-se não na certeza positivista e sim na </a:t>
            </a:r>
            <a:r>
              <a:rPr lang="pt-BR" sz="2800" b="1" dirty="0">
                <a:solidFill>
                  <a:srgbClr val="FF0000"/>
                </a:solidFill>
              </a:rPr>
              <a:t>dúvida pragmática.</a:t>
            </a:r>
          </a:p>
          <a:p>
            <a:r>
              <a:rPr lang="pt-BR" sz="2800" b="1" dirty="0"/>
              <a:t>A dúvida que vem de qualquer decisão não se baseia em temas metanarrativos, mas na </a:t>
            </a:r>
            <a:r>
              <a:rPr lang="pt-BR" sz="2800" b="1" dirty="0">
                <a:solidFill>
                  <a:srgbClr val="FF0000"/>
                </a:solidFill>
              </a:rPr>
              <a:t>experiência humana e na história local</a:t>
            </a:r>
            <a:r>
              <a:rPr lang="pt-BR" sz="2800" b="1" dirty="0"/>
              <a:t>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Complexidade e múltiplas perspectivas</a:t>
            </a:r>
          </a:p>
        </p:txBody>
      </p:sp>
    </p:spTree>
    <p:extLst>
      <p:ext uri="{BB962C8B-B14F-4D97-AF65-F5344CB8AC3E}">
        <p14:creationId xmlns:p14="http://schemas.microsoft.com/office/powerpoint/2010/main" val="63159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484311" y="356552"/>
            <a:ext cx="10018713" cy="982391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Historicamente: Currículo - formato grade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869440" y="1338943"/>
            <a:ext cx="10322559" cy="516250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Grade</a:t>
            </a:r>
            <a:r>
              <a:rPr lang="pt-BR" altLang="pt-BR" sz="3600" b="1" dirty="0"/>
              <a:t>: todo como soma das partes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Disciplina</a:t>
            </a:r>
            <a:r>
              <a:rPr lang="pt-BR" altLang="pt-BR" sz="3600" b="1" dirty="0"/>
              <a:t>: fim em si mesma (Independente) 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Ensinar</a:t>
            </a:r>
            <a:r>
              <a:rPr lang="pt-BR" altLang="pt-BR" sz="3600" b="1" dirty="0"/>
              <a:t>: expor claramente o conteúdo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Aprender</a:t>
            </a:r>
            <a:r>
              <a:rPr lang="pt-BR" altLang="pt-BR" sz="3600" b="1" dirty="0"/>
              <a:t>: ouvir atentamente e assimilar o conteúdo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Soma </a:t>
            </a:r>
            <a:r>
              <a:rPr lang="pt-BR" altLang="pt-BR" sz="3600" b="1" dirty="0"/>
              <a:t>de saberes como suficiente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Avaliação</a:t>
            </a:r>
            <a:r>
              <a:rPr lang="pt-BR" altLang="pt-BR" sz="3600" b="1" dirty="0"/>
              <a:t> das partes como suficiente</a:t>
            </a:r>
          </a:p>
        </p:txBody>
      </p:sp>
      <p:pic>
        <p:nvPicPr>
          <p:cNvPr id="31748" name="Imagem 3" descr="rigid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47" y="5516563"/>
            <a:ext cx="20288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797083" y="2483644"/>
            <a:ext cx="5202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Sistema de conjunto onde os elementos se constituem mutuamente,  entrosados, fundidos e congregados... </a:t>
            </a:r>
            <a:r>
              <a:rPr lang="pt-BR" altLang="pt-BR" sz="36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Articulação intencional.</a:t>
            </a:r>
          </a:p>
          <a:p>
            <a:pPr>
              <a:spcBef>
                <a:spcPct val="50000"/>
              </a:spcBef>
            </a:pPr>
            <a:endParaRPr lang="pt-BR" altLang="pt-B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7568" y="93664"/>
            <a:ext cx="7164388" cy="2582861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s-ES" b="1" dirty="0"/>
              <a:t>Matriz Curricular Articulada</a:t>
            </a:r>
          </a:p>
        </p:txBody>
      </p:sp>
      <p:pic>
        <p:nvPicPr>
          <p:cNvPr id="76806" name="Picture 6" descr="GPS cereb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3805" y="2416968"/>
            <a:ext cx="2916237" cy="2582861"/>
          </a:xfrm>
          <a:noFill/>
        </p:spPr>
      </p:pic>
    </p:spTree>
    <p:extLst>
      <p:ext uri="{BB962C8B-B14F-4D97-AF65-F5344CB8AC3E}">
        <p14:creationId xmlns:p14="http://schemas.microsoft.com/office/powerpoint/2010/main" val="50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7814"/>
            <a:ext cx="7020272" cy="1139825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Módulo no sistema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49" y="1600201"/>
            <a:ext cx="10093779" cy="51108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b="1" dirty="0"/>
              <a:t>: </a:t>
            </a:r>
            <a:r>
              <a:rPr lang="pt-BR" altLang="pt-BR" sz="2800" dirty="0"/>
              <a:t> parte do sistema curricular e responsável por uma tarefa/ etapa definida.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dirty="0"/>
              <a:t> : parte que utiliza a mesma </a:t>
            </a:r>
            <a:r>
              <a:rPr lang="pt-BR" altLang="pt-BR" sz="2800" b="1" dirty="0">
                <a:solidFill>
                  <a:srgbClr val="FF0000"/>
                </a:solidFill>
              </a:rPr>
              <a:t>arquitetura tecnológica </a:t>
            </a:r>
            <a:r>
              <a:rPr lang="pt-BR" altLang="pt-BR" sz="2800" dirty="0"/>
              <a:t>do sistema/ responsável por atividades/ temas  definidos/ com  tarefas e componentes  próprios ao sistema curricular proposto no PPP.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Módulos: agrupam </a:t>
            </a:r>
            <a:r>
              <a:rPr lang="pt-BR" altLang="pt-BR" sz="2800" b="1" dirty="0">
                <a:solidFill>
                  <a:srgbClr val="FF0000"/>
                </a:solidFill>
              </a:rPr>
              <a:t>saberes de áreas</a:t>
            </a:r>
            <a:r>
              <a:rPr lang="pt-BR" altLang="pt-BR" sz="2800" dirty="0"/>
              <a:t> que convergem para efetivação do perfil, naquele momento curricular, conforme os objetivos propostos.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pic>
        <p:nvPicPr>
          <p:cNvPr id="5" name="Imagem 4" descr="eixo mod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0"/>
            <a:ext cx="17954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636</Words>
  <Application>Microsoft Office PowerPoint</Application>
  <PresentationFormat>Widescreen</PresentationFormat>
  <Paragraphs>130</Paragraphs>
  <Slides>18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Arial Narrow</vt:lpstr>
      <vt:lpstr>Berlin Sans FB Demi</vt:lpstr>
      <vt:lpstr>Calibri</vt:lpstr>
      <vt:lpstr>Century Gothic</vt:lpstr>
      <vt:lpstr>Corbel</vt:lpstr>
      <vt:lpstr>Impact</vt:lpstr>
      <vt:lpstr>Times New Roman</vt:lpstr>
      <vt:lpstr>Verdana</vt:lpstr>
      <vt:lpstr>Wingdings</vt:lpstr>
      <vt:lpstr>Paralaxe</vt:lpstr>
      <vt:lpstr>Slide</vt:lpstr>
      <vt:lpstr>Fundamentos do Currículo, Aula e Planejamento para a Educação Superior  </vt:lpstr>
      <vt:lpstr>Apresentação do PowerPoint</vt:lpstr>
      <vt:lpstr>Apresentação do PowerPoint</vt:lpstr>
      <vt:lpstr>Apresentação do PowerPoint</vt:lpstr>
      <vt:lpstr>Apresentação do PowerPoint</vt:lpstr>
      <vt:lpstr>PARADIGMA EMERGENTE  </vt:lpstr>
      <vt:lpstr>Historicamente: Currículo - formato grade </vt:lpstr>
      <vt:lpstr>Matriz Curricular Articulada</vt:lpstr>
      <vt:lpstr>Módulo no sistema curricular</vt:lpstr>
      <vt:lpstr>Da grade para a matriz articulada</vt:lpstr>
      <vt:lpstr>Apresentação do PowerPoint</vt:lpstr>
      <vt:lpstr>Apresentação do PowerPoint</vt:lpstr>
      <vt:lpstr>Apresentação do PowerPoint</vt:lpstr>
      <vt:lpstr>Planejamento Processo Ensino- Aprendizagem: complexas relações</vt:lpstr>
      <vt:lpstr>Planejamento Processo Ensino- Aprendizagem: complexas relações</vt:lpstr>
      <vt:lpstr>Processo Planejamento</vt:lpstr>
      <vt:lpstr>Aula: Princípios norteadores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do Currículo, Aula e Planejamento para a Educação Superior</dc:title>
  <dc:creator>Noeli Rivas</dc:creator>
  <cp:lastModifiedBy>Noeli Rivas</cp:lastModifiedBy>
  <cp:revision>5</cp:revision>
  <dcterms:created xsi:type="dcterms:W3CDTF">2020-06-24T14:30:30Z</dcterms:created>
  <dcterms:modified xsi:type="dcterms:W3CDTF">2020-06-24T16:25:19Z</dcterms:modified>
</cp:coreProperties>
</file>