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151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4930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474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858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07380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72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6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9261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0429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877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4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Um conceito abstrato da genética">
            <a:extLst>
              <a:ext uri="{FF2B5EF4-FFF2-40B4-BE49-F238E27FC236}">
                <a16:creationId xmlns:a16="http://schemas.microsoft.com/office/drawing/2014/main" id="{6DBBB424-F1AE-6C9F-632C-D5AE57D4B8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5606" r="-1" b="18129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DA87536-7A97-2540-4606-DE1E3DC07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238" y="1145080"/>
            <a:ext cx="9090476" cy="2179601"/>
          </a:xfrm>
        </p:spPr>
        <p:txBody>
          <a:bodyPr anchor="b">
            <a:normAutofit fontScale="90000"/>
          </a:bodyPr>
          <a:lstStyle/>
          <a:p>
            <a:pPr algn="ctr"/>
            <a:r>
              <a:rPr lang="pt-BR" dirty="0">
                <a:solidFill>
                  <a:srgbClr val="FFFFFF"/>
                </a:solidFill>
              </a:rPr>
              <a:t>Direito do Trabalho I</a:t>
            </a:r>
            <a:br>
              <a:rPr lang="pt-BR" dirty="0">
                <a:solidFill>
                  <a:srgbClr val="FFFFFF"/>
                </a:solidFill>
              </a:rPr>
            </a:br>
            <a:r>
              <a:rPr lang="pt-BR" dirty="0">
                <a:solidFill>
                  <a:srgbClr val="FFFFFF"/>
                </a:solidFill>
              </a:rPr>
              <a:t>Faculdade Direito da USP</a:t>
            </a:r>
            <a:br>
              <a:rPr lang="pt-BR" dirty="0">
                <a:solidFill>
                  <a:srgbClr val="FFFFFF"/>
                </a:solidFill>
              </a:rPr>
            </a:br>
            <a:br>
              <a:rPr lang="pt-BR" dirty="0">
                <a:solidFill>
                  <a:srgbClr val="FFFFFF"/>
                </a:solidFill>
              </a:rPr>
            </a:br>
            <a:r>
              <a:rPr lang="pt-BR" dirty="0">
                <a:solidFill>
                  <a:srgbClr val="FFFFFF"/>
                </a:solidFill>
              </a:rPr>
              <a:t>Professor Jorge Luiz Souto Maior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A0C38B-EE2E-F199-510F-882BE0261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9029" y="3774105"/>
            <a:ext cx="6190895" cy="1633040"/>
          </a:xfrm>
        </p:spPr>
        <p:txBody>
          <a:bodyPr anchor="t">
            <a:normAutofit/>
          </a:bodyPr>
          <a:lstStyle/>
          <a:p>
            <a:pPr algn="ctr"/>
            <a:endParaRPr lang="pt-BR" dirty="0">
              <a:solidFill>
                <a:srgbClr val="FFFFFF"/>
              </a:solidFill>
            </a:endParaRPr>
          </a:p>
          <a:p>
            <a:pPr algn="ctr"/>
            <a:r>
              <a:rPr lang="pt-BR" dirty="0">
                <a:solidFill>
                  <a:srgbClr val="FFFFFF"/>
                </a:solidFill>
              </a:rPr>
              <a:t>Aula: 20/03/24</a:t>
            </a:r>
          </a:p>
          <a:p>
            <a:pPr algn="ctr"/>
            <a:r>
              <a:rPr lang="pt-BR" dirty="0">
                <a:solidFill>
                  <a:srgbClr val="FFFFFF"/>
                </a:solidFill>
              </a:rPr>
              <a:t>Tema: Relação de Emprego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7F2079-504C-499A-A644-58F4DDC76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491506" y="-615180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8356" y="353329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516668"/>
            <a:ext cx="4187283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969850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55651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F91495-40B5-C904-EEB5-801BE227F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802" y="481263"/>
            <a:ext cx="10077557" cy="5573626"/>
          </a:xfrm>
        </p:spPr>
        <p:txBody>
          <a:bodyPr/>
          <a:lstStyle/>
          <a:p>
            <a:r>
              <a:rPr lang="pt-BR" dirty="0"/>
              <a:t>. Relação de trabalho x relação de emprego</a:t>
            </a:r>
          </a:p>
          <a:p>
            <a:endParaRPr lang="pt-BR" dirty="0"/>
          </a:p>
          <a:p>
            <a:pPr marL="457200" indent="-457200">
              <a:buAutoNum type="alphaLcParenR"/>
            </a:pPr>
            <a:endParaRPr lang="pt-BR" dirty="0"/>
          </a:p>
          <a:p>
            <a:pPr marL="457200" indent="-457200">
              <a:buAutoNum type="alphaLcParenR"/>
            </a:pPr>
            <a:endParaRPr lang="pt-BR" dirty="0"/>
          </a:p>
          <a:p>
            <a:endParaRPr lang="pt-BR" dirty="0"/>
          </a:p>
          <a:p>
            <a:r>
              <a:rPr lang="pt-BR" dirty="0"/>
              <a:t>. Elementos caracterizadores da relação de emprego:</a:t>
            </a:r>
          </a:p>
          <a:p>
            <a:pPr marL="457200" indent="-457200">
              <a:buAutoNum type="alphaLcParenR"/>
            </a:pPr>
            <a:r>
              <a:rPr lang="pt-BR" dirty="0"/>
              <a:t>Dependência (subordinação jurídica);</a:t>
            </a:r>
          </a:p>
          <a:p>
            <a:pPr marL="457200" indent="-457200">
              <a:buAutoNum type="alphaLcParenR"/>
            </a:pPr>
            <a:r>
              <a:rPr lang="pt-BR" dirty="0"/>
              <a:t>Não eventualidade;</a:t>
            </a:r>
          </a:p>
          <a:p>
            <a:pPr marL="457200" indent="-457200">
              <a:buAutoNum type="alphaLcParenR"/>
            </a:pPr>
            <a:r>
              <a:rPr lang="pt-BR" dirty="0"/>
              <a:t>Onerosidade.</a:t>
            </a:r>
          </a:p>
          <a:p>
            <a:endParaRPr lang="pt-BR" dirty="0"/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2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45EEB-D793-48D3-17C5-FD1F9363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35D358-19F6-8321-2C96-7C448C2A1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2438401"/>
            <a:ext cx="10077557" cy="3632530"/>
          </a:xfrm>
        </p:spPr>
        <p:txBody>
          <a:bodyPr/>
          <a:lstStyle/>
          <a:p>
            <a:r>
              <a:rPr lang="pt-BR" b="1" i="0" dirty="0">
                <a:solidFill>
                  <a:srgbClr val="1D2125"/>
                </a:solidFill>
                <a:effectLst/>
                <a:latin typeface="-apple-system"/>
              </a:rPr>
              <a:t>. A relevância social, econômica e cultural da relação de emprego</a:t>
            </a:r>
          </a:p>
          <a:p>
            <a:endParaRPr lang="pt-BR" b="1" dirty="0">
              <a:solidFill>
                <a:srgbClr val="1D2125"/>
              </a:solidFill>
              <a:latin typeface="-apple-system"/>
            </a:endParaRPr>
          </a:p>
          <a:p>
            <a:r>
              <a:rPr lang="pt-BR" b="1" i="0" dirty="0">
                <a:solidFill>
                  <a:srgbClr val="1D2125"/>
                </a:solidFill>
                <a:effectLst/>
                <a:latin typeface="-apple-system"/>
              </a:rPr>
              <a:t>. Natureza jurídica: </a:t>
            </a:r>
          </a:p>
          <a:p>
            <a:r>
              <a:rPr lang="pt-BR" b="1" i="0" dirty="0">
                <a:solidFill>
                  <a:srgbClr val="1D2125"/>
                </a:solidFill>
                <a:effectLst/>
                <a:latin typeface="-apple-system"/>
              </a:rPr>
              <a:t>- o </a:t>
            </a:r>
            <a:r>
              <a:rPr lang="pt-BR" b="1" i="0" dirty="0" err="1">
                <a:solidFill>
                  <a:srgbClr val="1D2125"/>
                </a:solidFill>
                <a:effectLst/>
                <a:latin typeface="-apple-system"/>
              </a:rPr>
              <a:t>anticontratualismo</a:t>
            </a:r>
            <a:r>
              <a:rPr lang="pt-BR" b="1" i="0" dirty="0">
                <a:solidFill>
                  <a:srgbClr val="1D2125"/>
                </a:solidFill>
                <a:effectLst/>
                <a:latin typeface="-apple-system"/>
              </a:rPr>
              <a:t>; a) Teoria da relação de emprego; b) Teoria institucionalista; </a:t>
            </a:r>
          </a:p>
          <a:p>
            <a:r>
              <a:rPr lang="pt-BR" b="1" i="0" dirty="0">
                <a:solidFill>
                  <a:srgbClr val="1D2125"/>
                </a:solidFill>
                <a:effectLst/>
                <a:latin typeface="-apple-system"/>
              </a:rPr>
              <a:t>- o contratualismo.</a:t>
            </a:r>
            <a:endParaRPr lang="en-US" b="1" i="0" dirty="0">
              <a:solidFill>
                <a:srgbClr val="1D2125"/>
              </a:solidFill>
              <a:effectLst/>
              <a:latin typeface="-apple-system"/>
            </a:endParaRPr>
          </a:p>
          <a:p>
            <a:r>
              <a:rPr lang="en-US" b="1" dirty="0">
                <a:solidFill>
                  <a:srgbClr val="1D2125"/>
                </a:solidFill>
                <a:latin typeface="-apple-system"/>
              </a:rPr>
              <a:t>(</a:t>
            </a:r>
            <a:r>
              <a:rPr lang="en-US" b="1" dirty="0" err="1">
                <a:solidFill>
                  <a:srgbClr val="1D2125"/>
                </a:solidFill>
                <a:latin typeface="-apple-system"/>
              </a:rPr>
              <a:t>Artigo</a:t>
            </a:r>
            <a:r>
              <a:rPr lang="en-US" b="1" dirty="0">
                <a:solidFill>
                  <a:srgbClr val="1D2125"/>
                </a:solidFill>
                <a:latin typeface="-apple-system"/>
              </a:rPr>
              <a:t> 442 da CLT: “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442 - Contrato individual de trabalho é o acordo tácito ou expresso, correspondente à relação de emprego.”</a:t>
            </a:r>
            <a:endParaRPr lang="pt-BR" b="1" i="0" dirty="0">
              <a:solidFill>
                <a:srgbClr val="1D2125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16836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C64764-8CDF-1668-102A-56FBA272D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B867D4-98F5-BC06-2A13-43669DE73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. </a:t>
            </a:r>
            <a:r>
              <a:rPr lang="pt-BR" b="1" i="0" dirty="0">
                <a:solidFill>
                  <a:srgbClr val="1D2125"/>
                </a:solidFill>
                <a:effectLst/>
                <a:latin typeface="-apple-system"/>
              </a:rPr>
              <a:t>Validade. Nulidade. Capacidade. Objeto ilícito, impossível ou indeterminável. Forma (prescrita ou não defesa em lei). Simulação. Anulabilidade.</a:t>
            </a:r>
          </a:p>
          <a:p>
            <a:endParaRPr lang="pt-BR" b="1" dirty="0">
              <a:solidFill>
                <a:srgbClr val="1D2125"/>
              </a:solidFill>
              <a:latin typeface="-apple-system"/>
            </a:endParaRPr>
          </a:p>
          <a:p>
            <a:r>
              <a:rPr lang="pt-BR" b="1" dirty="0">
                <a:solidFill>
                  <a:srgbClr val="1D2125"/>
                </a:solidFill>
                <a:latin typeface="-apple-system"/>
              </a:rPr>
              <a:t>(Art. 9º da CLT: “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9º - Serão nulos de pleno direito os atos praticados com o objetivo de desvirtuar, impedir ou fraudar a aplicação dos preceitos contidos na presente Consolidação.</a:t>
            </a:r>
            <a:r>
              <a:rPr lang="pt-BR" b="1" i="0" dirty="0">
                <a:solidFill>
                  <a:srgbClr val="1D2125"/>
                </a:solidFill>
                <a:effectLst/>
                <a:latin typeface="-apple-system"/>
              </a:rPr>
              <a:t>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20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B6667-8645-E8DF-1910-169BDA660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D35E03-AF0A-EDB8-3486-07E590820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(Art. 104 do Código Civil:</a:t>
            </a:r>
          </a:p>
          <a:p>
            <a:pPr algn="l"/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validade do negócio jurídico requer: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 - agente capaz;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II - objeto lícito, possível, determinado ou determinável;</a:t>
            </a: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III - forma prescrita ou não defesa em lei.”</a:t>
            </a:r>
          </a:p>
          <a:p>
            <a:pPr algn="l"/>
            <a:endParaRPr lang="pt-BR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r>
              <a:rPr lang="pt-BR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As duas normas vão em sentidos opostos: a da CLT visa proteger a aplicação dos direitos legalmente previstos; a do Código Civil estabelece condições para que os direitos se constituam no ajuste de vontades.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2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75763-01C8-3747-AE12-A96D0FB3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DB4795-CF4E-60B9-D15E-209EC1569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. Relação de emprego e:</a:t>
            </a:r>
          </a:p>
          <a:p>
            <a:r>
              <a:rPr lang="pt-BR" dirty="0"/>
              <a:t>- Agente capaz: trabalho infantil</a:t>
            </a:r>
          </a:p>
          <a:p>
            <a:r>
              <a:rPr lang="pt-BR" dirty="0"/>
              <a:t>- Objeto lícito: jogo do bicho; prostituição</a:t>
            </a:r>
          </a:p>
          <a:p>
            <a:r>
              <a:rPr lang="pt-BR" dirty="0"/>
              <a:t>- Forma não prescrita em lei: contratação sem concurso público (Súmula 363 do TST: </a:t>
            </a:r>
          </a:p>
          <a:p>
            <a:pPr algn="l"/>
            <a:endParaRPr lang="pt-BR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SÚMULA Nº 363  - CONTRATO NULO. EFEITOS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“A contratação de servidor público, após a CF/1988, sem prévia aprovação em concurso público, encontra óbice no respectivo art. 37, II e § 2º, somente lhe conferindo direito ao pagamento da contraprestação pactuada, em relação ao número de horas trabalhadas, respeitado o valor da hora do salário mínimo, e dos valores referentes aos depósitos do FGTS.”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77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146F9A-2787-E37A-532B-6DF30CCF2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AE1B1A-C0B8-C7A5-ED21-D4C7CD067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. A questão da liberdade: </a:t>
            </a:r>
          </a:p>
          <a:p>
            <a:endParaRPr lang="pt-BR" dirty="0"/>
          </a:p>
          <a:p>
            <a:r>
              <a:rPr lang="pt-BR" dirty="0"/>
              <a:t>- trabalho em condições análogas à escravidão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trabalho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presídio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74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7C32A-B44D-DF40-214F-4A22A443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5BC8A7-A388-021E-2B3E-4C54FF4A0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. Simulação: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Não se dá tal fenômeno no Direito do Trabalho porque a relação jurídica básica, a relação de emprego, só se forma se os fatos que a caracterizam existirem de forma objetiva. Ou seja, não é a mera declaração de vontade que dá origem ao vínculo jurídico trabalhista.</a:t>
            </a:r>
          </a:p>
          <a:p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Contrato sem trabalho (</a:t>
            </a:r>
            <a:r>
              <a:rPr lang="pt-B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</a:t>
            </a:r>
            <a:r>
              <a:rPr lang="pt-BR" sz="1800" dirty="0" err="1">
                <a:latin typeface="Arial" panose="020B0604020202020204" pitchFamily="34" charset="0"/>
                <a:ea typeface="Calibri" panose="020F0502020204030204" pitchFamily="34" charset="0"/>
              </a:rPr>
              <a:t>é</a:t>
            </a:r>
            <a:r>
              <a:rPr lang="pt-BR" sz="1800" dirty="0">
                <a:latin typeface="Arial" panose="020B0604020202020204" pitchFamily="34" charset="0"/>
                <a:ea typeface="Calibri" panose="020F0502020204030204" pitchFamily="34" charset="0"/>
              </a:rPr>
              <a:t>-contratação).</a:t>
            </a:r>
          </a:p>
          <a:p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Leis que exclue</a:t>
            </a:r>
            <a:r>
              <a:rPr lang="pt-BR" sz="1800" dirty="0">
                <a:latin typeface="Arial" panose="020B0604020202020204" pitchFamily="34" charset="0"/>
                <a:ea typeface="Calibri" panose="020F0502020204030204" pitchFamily="34" charset="0"/>
              </a:rPr>
              <a:t>m expressamente a relação de emprego: </a:t>
            </a:r>
          </a:p>
          <a:p>
            <a:r>
              <a:rPr lang="pt-BR" sz="1800" dirty="0">
                <a:latin typeface="Arial" panose="020B0604020202020204" pitchFamily="34" charset="0"/>
                <a:ea typeface="Calibri" panose="020F0502020204030204" pitchFamily="34" charset="0"/>
              </a:rPr>
              <a:t>- </a:t>
            </a:r>
            <a:r>
              <a:rPr lang="pt-BR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representante comercial; estagiário; vendedor ambulante; cabo eleitoral; cooperativa de trabalho; transporte de cargas; trabalho voluntário; salão de beleza.</a:t>
            </a:r>
          </a:p>
          <a:p>
            <a:endParaRPr lang="pt-BR" sz="18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97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4E9A38-01E3-4C84-D72E-4C9A17C0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70CAF0-AD44-CB7F-E581-34A950681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Anulabilidade por:</a:t>
            </a:r>
          </a:p>
          <a:p>
            <a:pPr marL="457200" indent="-457200">
              <a:buAutoNum type="alphaLcParenR"/>
            </a:pPr>
            <a:r>
              <a:rPr lang="pt-BR" dirty="0"/>
              <a:t>Incapacidade relativa (trabalho proibido)</a:t>
            </a:r>
          </a:p>
          <a:p>
            <a:pPr marL="457200" indent="-457200">
              <a:buAutoNum type="alphaLcParenR"/>
            </a:pPr>
            <a:r>
              <a:rPr lang="pt-BR" dirty="0"/>
              <a:t>Erro/dolo – “direito de mentir”</a:t>
            </a:r>
          </a:p>
          <a:p>
            <a:pPr marL="457200" indent="-457200">
              <a:buAutoNum type="alphaLcParenR"/>
            </a:pPr>
            <a:r>
              <a:rPr lang="pt-BR" dirty="0"/>
              <a:t>Coação</a:t>
            </a:r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29189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LightSeedLeftStep">
      <a:dk1>
        <a:srgbClr val="000000"/>
      </a:dk1>
      <a:lt1>
        <a:srgbClr val="FFFFFF"/>
      </a:lt1>
      <a:dk2>
        <a:srgbClr val="24393F"/>
      </a:dk2>
      <a:lt2>
        <a:srgbClr val="E8E8E2"/>
      </a:lt2>
      <a:accent1>
        <a:srgbClr val="8885D7"/>
      </a:accent1>
      <a:accent2>
        <a:srgbClr val="6A90CE"/>
      </a:accent2>
      <a:accent3>
        <a:srgbClr val="5AAEC3"/>
      </a:accent3>
      <a:accent4>
        <a:srgbClr val="5DB4A2"/>
      </a:accent4>
      <a:accent5>
        <a:srgbClr val="68B484"/>
      </a:accent5>
      <a:accent6>
        <a:srgbClr val="62B65E"/>
      </a:accent6>
      <a:hlink>
        <a:srgbClr val="848651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509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-apple-system</vt:lpstr>
      <vt:lpstr>Arial</vt:lpstr>
      <vt:lpstr>Avenir Next LT Pro</vt:lpstr>
      <vt:lpstr>Avenir Next LT Pro Light</vt:lpstr>
      <vt:lpstr>Georgia Pro Semibold</vt:lpstr>
      <vt:lpstr>Times New Roman</vt:lpstr>
      <vt:lpstr>RocaVTI</vt:lpstr>
      <vt:lpstr>Direito do Trabalho I Faculdade Direito da USP  Professor Jorge Luiz Souto Maior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do Trabalho I Faculdade Direito da USP  Professor Jorge Luiz Souto Maior</dc:title>
  <dc:creator>Jorge Luiz Souto Maior</dc:creator>
  <cp:lastModifiedBy>Jorge Luiz Souto Maior</cp:lastModifiedBy>
  <cp:revision>1</cp:revision>
  <dcterms:created xsi:type="dcterms:W3CDTF">2024-03-19T18:21:37Z</dcterms:created>
  <dcterms:modified xsi:type="dcterms:W3CDTF">2024-03-19T23:04:57Z</dcterms:modified>
</cp:coreProperties>
</file>