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61" r:id="rId3"/>
    <p:sldId id="262" r:id="rId4"/>
    <p:sldId id="263" r:id="rId5"/>
    <p:sldId id="257" r:id="rId6"/>
    <p:sldId id="258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0F501-8EB1-4325-939C-B7860947388B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80614-F733-4151-87EB-F590D4877D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543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78568A-752F-4141-A302-498B9C4DDD02}" type="slidenum">
              <a:rPr lang="pt-BR" altLang="pt-BR" smtClean="0"/>
              <a:pPr eaLnBrk="1" hangingPunct="1"/>
              <a:t>4</a:t>
            </a:fld>
            <a:endParaRPr lang="pt-BR" altLang="pt-BR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A520-F2E4-427B-9E4F-398E5A67795C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99A1-D9C5-4216-A18C-608A571E8E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A520-F2E4-427B-9E4F-398E5A67795C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99A1-D9C5-4216-A18C-608A571E8E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A520-F2E4-427B-9E4F-398E5A67795C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99A1-D9C5-4216-A18C-608A571E8E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A520-F2E4-427B-9E4F-398E5A67795C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99A1-D9C5-4216-A18C-608A571E8E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A520-F2E4-427B-9E4F-398E5A67795C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99A1-D9C5-4216-A18C-608A571E8E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A520-F2E4-427B-9E4F-398E5A67795C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99A1-D9C5-4216-A18C-608A571E8E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A520-F2E4-427B-9E4F-398E5A67795C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99A1-D9C5-4216-A18C-608A571E8E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A520-F2E4-427B-9E4F-398E5A67795C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99A1-D9C5-4216-A18C-608A571E8E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A520-F2E4-427B-9E4F-398E5A67795C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99A1-D9C5-4216-A18C-608A571E8E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A520-F2E4-427B-9E4F-398E5A67795C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99A1-D9C5-4216-A18C-608A571E8E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A520-F2E4-427B-9E4F-398E5A67795C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99A1-D9C5-4216-A18C-608A571E8E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7A520-F2E4-427B-9E4F-398E5A67795C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199A1-D9C5-4216-A18C-608A571E8E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>
            <a:normAutofit fontScale="25000" lnSpcReduction="20000"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sz="9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ANATOMIA TOPOGRÁFICA DA  CABEÇA</a:t>
            </a:r>
          </a:p>
          <a:p>
            <a:r>
              <a:rPr lang="pt-BR" sz="9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AULA 6:</a:t>
            </a:r>
            <a:r>
              <a:rPr lang="pt-BR" sz="9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6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Couro cabeludo </a:t>
            </a:r>
            <a:r>
              <a:rPr lang="pt-BR" sz="9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9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	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just"/>
            <a:endParaRPr lang="pt-BR" sz="12800" dirty="0" smtClean="0">
              <a:solidFill>
                <a:schemeClr val="tx1"/>
              </a:solidFill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644008" y="6279703"/>
            <a:ext cx="4319017" cy="40011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Dr. Luís Fernando </a:t>
            </a:r>
            <a:r>
              <a:rPr lang="pt-BR" sz="20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Tirapelli</a:t>
            </a:r>
            <a:endParaRPr lang="pt-BR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0" name="Picture 7" descr="C:\Users\tirapelli\Desktop\SÍMBOLO FMRP E RCG 014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8640"/>
            <a:ext cx="5905128" cy="442884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9457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8964613" cy="990600"/>
          </a:xfrm>
        </p:spPr>
        <p:txBody>
          <a:bodyPr/>
          <a:lstStyle/>
          <a:p>
            <a:pPr eaLnBrk="1" hangingPunct="1">
              <a:defRPr/>
            </a:pPr>
            <a:r>
              <a:rPr lang="pt-BR" sz="2800" b="1" smtClean="0"/>
              <a:t>Limites entre o escalpo = couro cabeludo e face</a:t>
            </a:r>
          </a:p>
        </p:txBody>
      </p:sp>
      <p:pic>
        <p:nvPicPr>
          <p:cNvPr id="4099" name="Picture 4" descr="netter 10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339752" y="1381918"/>
            <a:ext cx="5041900" cy="501808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9639" name="Freeform 7"/>
          <p:cNvSpPr>
            <a:spLocks/>
          </p:cNvSpPr>
          <p:nvPr/>
        </p:nvSpPr>
        <p:spPr bwMode="auto">
          <a:xfrm>
            <a:off x="3203848" y="2924175"/>
            <a:ext cx="3960813" cy="1933575"/>
          </a:xfrm>
          <a:custGeom>
            <a:avLst/>
            <a:gdLst>
              <a:gd name="T0" fmla="*/ 0 w 2495"/>
              <a:gd name="T1" fmla="*/ 96837 h 1218"/>
              <a:gd name="T2" fmla="*/ 288925 w 2495"/>
              <a:gd name="T3" fmla="*/ 168275 h 1218"/>
              <a:gd name="T4" fmla="*/ 792162 w 2495"/>
              <a:gd name="T5" fmla="*/ 1104900 h 1218"/>
              <a:gd name="T6" fmla="*/ 2016125 w 2495"/>
              <a:gd name="T7" fmla="*/ 1249362 h 1218"/>
              <a:gd name="T8" fmla="*/ 2376488 w 2495"/>
              <a:gd name="T9" fmla="*/ 1465262 h 1218"/>
              <a:gd name="T10" fmla="*/ 2449513 w 2495"/>
              <a:gd name="T11" fmla="*/ 1897063 h 1218"/>
              <a:gd name="T12" fmla="*/ 2952750 w 2495"/>
              <a:gd name="T13" fmla="*/ 1681163 h 1218"/>
              <a:gd name="T14" fmla="*/ 3744913 w 2495"/>
              <a:gd name="T15" fmla="*/ 1104900 h 1218"/>
              <a:gd name="T16" fmla="*/ 3960813 w 2495"/>
              <a:gd name="T17" fmla="*/ 1033462 h 12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95"/>
              <a:gd name="T28" fmla="*/ 0 h 1218"/>
              <a:gd name="T29" fmla="*/ 2495 w 2495"/>
              <a:gd name="T30" fmla="*/ 1218 h 12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95" h="1218">
                <a:moveTo>
                  <a:pt x="0" y="61"/>
                </a:moveTo>
                <a:cubicBezTo>
                  <a:pt x="49" y="30"/>
                  <a:pt x="99" y="0"/>
                  <a:pt x="182" y="106"/>
                </a:cubicBezTo>
                <a:cubicBezTo>
                  <a:pt x="265" y="212"/>
                  <a:pt x="318" y="583"/>
                  <a:pt x="499" y="696"/>
                </a:cubicBezTo>
                <a:cubicBezTo>
                  <a:pt x="680" y="809"/>
                  <a:pt x="1104" y="749"/>
                  <a:pt x="1270" y="787"/>
                </a:cubicBezTo>
                <a:cubicBezTo>
                  <a:pt x="1436" y="825"/>
                  <a:pt x="1452" y="855"/>
                  <a:pt x="1497" y="923"/>
                </a:cubicBezTo>
                <a:cubicBezTo>
                  <a:pt x="1542" y="991"/>
                  <a:pt x="1483" y="1172"/>
                  <a:pt x="1543" y="1195"/>
                </a:cubicBezTo>
                <a:cubicBezTo>
                  <a:pt x="1603" y="1218"/>
                  <a:pt x="1724" y="1142"/>
                  <a:pt x="1860" y="1059"/>
                </a:cubicBezTo>
                <a:cubicBezTo>
                  <a:pt x="1996" y="976"/>
                  <a:pt x="2253" y="764"/>
                  <a:pt x="2359" y="696"/>
                </a:cubicBezTo>
                <a:cubicBezTo>
                  <a:pt x="2465" y="628"/>
                  <a:pt x="2472" y="658"/>
                  <a:pt x="2495" y="651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193910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38200" indent="-838200" eaLnBrk="1" hangingPunct="1">
              <a:defRPr/>
            </a:pPr>
            <a:r>
              <a:rPr lang="pt-B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Couro cabeludo</a:t>
            </a:r>
            <a:br>
              <a:rPr lang="pt-B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Camadas: </a:t>
            </a:r>
            <a:r>
              <a:rPr lang="pt-BR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pele, </a:t>
            </a:r>
            <a:r>
              <a:rPr lang="pt-BR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</a:t>
            </a:r>
            <a:r>
              <a:rPr lang="pt-BR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denso, epicrânio, </a:t>
            </a:r>
            <a:r>
              <a:rPr lang="pt-BR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</a:t>
            </a:r>
            <a:r>
              <a:rPr lang="pt-BR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frouxo (equimoses) e pericrânio.</a:t>
            </a:r>
            <a:r>
              <a:rPr lang="pt-BR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123" name="Picture 5" descr="F66122-008-f06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348038" y="1700213"/>
            <a:ext cx="5184775" cy="4897437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6" descr="netter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413" y="2636838"/>
            <a:ext cx="2879725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" y="2636838"/>
            <a:ext cx="3744913" cy="3168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3016" name="Picture 8" descr="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588" y="3644900"/>
            <a:ext cx="2387600" cy="316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6443663" y="3213100"/>
            <a:ext cx="151130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3020" name="Freeform 12"/>
          <p:cNvSpPr>
            <a:spLocks/>
          </p:cNvSpPr>
          <p:nvPr/>
        </p:nvSpPr>
        <p:spPr bwMode="auto">
          <a:xfrm>
            <a:off x="8027988" y="3860800"/>
            <a:ext cx="73025" cy="288925"/>
          </a:xfrm>
          <a:custGeom>
            <a:avLst/>
            <a:gdLst>
              <a:gd name="T0" fmla="*/ 0 w 46"/>
              <a:gd name="T1" fmla="*/ 0 h 182"/>
              <a:gd name="T2" fmla="*/ 73025 w 46"/>
              <a:gd name="T3" fmla="*/ 73025 h 182"/>
              <a:gd name="T4" fmla="*/ 0 w 46"/>
              <a:gd name="T5" fmla="*/ 288925 h 182"/>
              <a:gd name="T6" fmla="*/ 0 60000 65536"/>
              <a:gd name="T7" fmla="*/ 0 60000 65536"/>
              <a:gd name="T8" fmla="*/ 0 60000 65536"/>
              <a:gd name="T9" fmla="*/ 0 w 46"/>
              <a:gd name="T10" fmla="*/ 0 h 182"/>
              <a:gd name="T11" fmla="*/ 46 w 46"/>
              <a:gd name="T12" fmla="*/ 182 h 1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" h="182">
                <a:moveTo>
                  <a:pt x="0" y="0"/>
                </a:moveTo>
                <a:cubicBezTo>
                  <a:pt x="23" y="8"/>
                  <a:pt x="46" y="16"/>
                  <a:pt x="46" y="46"/>
                </a:cubicBezTo>
                <a:cubicBezTo>
                  <a:pt x="46" y="76"/>
                  <a:pt x="8" y="159"/>
                  <a:pt x="0" y="182"/>
                </a:cubicBezTo>
              </a:path>
            </a:pathLst>
          </a:cu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4932363" y="3284538"/>
            <a:ext cx="863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200" b="1" dirty="0">
                <a:solidFill>
                  <a:schemeClr val="tx2"/>
                </a:solidFill>
              </a:rPr>
              <a:t>EPC</a:t>
            </a:r>
          </a:p>
        </p:txBody>
      </p:sp>
      <p:sp>
        <p:nvSpPr>
          <p:cNvPr id="43022" name="Freeform 14"/>
          <p:cNvSpPr>
            <a:spLocks/>
          </p:cNvSpPr>
          <p:nvPr/>
        </p:nvSpPr>
        <p:spPr bwMode="auto">
          <a:xfrm>
            <a:off x="6011863" y="3500438"/>
            <a:ext cx="325437" cy="433387"/>
          </a:xfrm>
          <a:custGeom>
            <a:avLst/>
            <a:gdLst>
              <a:gd name="T0" fmla="*/ 0 w 205"/>
              <a:gd name="T1" fmla="*/ 0 h 273"/>
              <a:gd name="T2" fmla="*/ 288925 w 205"/>
              <a:gd name="T3" fmla="*/ 144462 h 273"/>
              <a:gd name="T4" fmla="*/ 215900 w 205"/>
              <a:gd name="T5" fmla="*/ 433387 h 273"/>
              <a:gd name="T6" fmla="*/ 0 60000 65536"/>
              <a:gd name="T7" fmla="*/ 0 60000 65536"/>
              <a:gd name="T8" fmla="*/ 0 60000 65536"/>
              <a:gd name="T9" fmla="*/ 0 w 205"/>
              <a:gd name="T10" fmla="*/ 0 h 273"/>
              <a:gd name="T11" fmla="*/ 205 w 205"/>
              <a:gd name="T12" fmla="*/ 273 h 2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" h="273">
                <a:moveTo>
                  <a:pt x="0" y="0"/>
                </a:moveTo>
                <a:cubicBezTo>
                  <a:pt x="79" y="22"/>
                  <a:pt x="159" y="45"/>
                  <a:pt x="182" y="91"/>
                </a:cubicBezTo>
                <a:cubicBezTo>
                  <a:pt x="205" y="137"/>
                  <a:pt x="144" y="243"/>
                  <a:pt x="136" y="273"/>
                </a:cubicBezTo>
              </a:path>
            </a:pathLst>
          </a:custGeom>
          <a:noFill/>
          <a:ln w="381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111470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7" grpId="0" animBg="1"/>
      <p:bldP spid="43020" grpId="0" animBg="1"/>
      <p:bldP spid="430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11188" y="5876925"/>
            <a:ext cx="7848600" cy="2159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pt-BR" sz="80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2800" b="1" u="sng" dirty="0" smtClean="0">
                <a:solidFill>
                  <a:schemeClr val="tx2"/>
                </a:solidFill>
              </a:rPr>
              <a:t>Espaços </a:t>
            </a:r>
            <a:r>
              <a:rPr lang="pt-BR" sz="2800" b="1" dirty="0" smtClean="0">
                <a:solidFill>
                  <a:srgbClr val="FFFF00"/>
                </a:solidFill>
              </a:rPr>
              <a:t/>
            </a:r>
            <a:br>
              <a:rPr lang="pt-BR" sz="2800" b="1" dirty="0" smtClean="0">
                <a:solidFill>
                  <a:srgbClr val="FFFF00"/>
                </a:solidFill>
              </a:rPr>
            </a:br>
            <a:r>
              <a:rPr lang="pt-BR" sz="2400" b="1" dirty="0" smtClean="0"/>
              <a:t>1. </a:t>
            </a:r>
            <a:r>
              <a:rPr lang="pt-BR" sz="2400" b="1" dirty="0" err="1" smtClean="0"/>
              <a:t>Supra-aponeurótico</a:t>
            </a:r>
            <a:r>
              <a:rPr lang="pt-BR" sz="2400" b="1" dirty="0" smtClean="0"/>
              <a:t>, 2. </a:t>
            </a:r>
            <a:r>
              <a:rPr lang="pt-BR" sz="2400" b="1" dirty="0" err="1" smtClean="0"/>
              <a:t>Sub-aponeurótico</a:t>
            </a:r>
            <a:r>
              <a:rPr lang="pt-BR" sz="2400" b="1" dirty="0" smtClean="0"/>
              <a:t> e </a:t>
            </a:r>
            <a:br>
              <a:rPr lang="pt-BR" sz="2400" b="1" dirty="0" smtClean="0"/>
            </a:br>
            <a:r>
              <a:rPr lang="pt-BR" sz="2400" b="1" dirty="0" smtClean="0"/>
              <a:t>3. </a:t>
            </a:r>
            <a:r>
              <a:rPr lang="pt-BR" sz="2400" b="1" dirty="0" err="1" smtClean="0"/>
              <a:t>Subperiostal</a:t>
            </a:r>
            <a:r>
              <a:rPr lang="pt-BR" sz="2800" b="1" dirty="0" smtClean="0"/>
              <a:t> </a:t>
            </a:r>
          </a:p>
        </p:txBody>
      </p:sp>
      <p:pic>
        <p:nvPicPr>
          <p:cNvPr id="6148" name="Picture 4" descr="F66122-008-f06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524000" y="2292350"/>
            <a:ext cx="6096000" cy="3146425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4037" name="Line 5"/>
          <p:cNvSpPr>
            <a:spLocks noChangeShapeType="1"/>
          </p:cNvSpPr>
          <p:nvPr/>
        </p:nvSpPr>
        <p:spPr bwMode="auto">
          <a:xfrm flipH="1">
            <a:off x="6227763" y="3573463"/>
            <a:ext cx="6492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2268538" y="4005263"/>
            <a:ext cx="5032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flipH="1" flipV="1">
            <a:off x="6307022" y="4058280"/>
            <a:ext cx="425218" cy="144462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041" name="Freeform 9"/>
          <p:cNvSpPr>
            <a:spLocks/>
          </p:cNvSpPr>
          <p:nvPr/>
        </p:nvSpPr>
        <p:spPr bwMode="auto">
          <a:xfrm>
            <a:off x="2916238" y="3933825"/>
            <a:ext cx="215900" cy="1008063"/>
          </a:xfrm>
          <a:custGeom>
            <a:avLst/>
            <a:gdLst>
              <a:gd name="T0" fmla="*/ 0 w 136"/>
              <a:gd name="T1" fmla="*/ 0 h 635"/>
              <a:gd name="T2" fmla="*/ 71437 w 136"/>
              <a:gd name="T3" fmla="*/ 142875 h 635"/>
              <a:gd name="T4" fmla="*/ 71437 w 136"/>
              <a:gd name="T5" fmla="*/ 431800 h 635"/>
              <a:gd name="T6" fmla="*/ 142875 w 136"/>
              <a:gd name="T7" fmla="*/ 790575 h 635"/>
              <a:gd name="T8" fmla="*/ 215900 w 136"/>
              <a:gd name="T9" fmla="*/ 1008063 h 6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"/>
              <a:gd name="T16" fmla="*/ 0 h 635"/>
              <a:gd name="T17" fmla="*/ 136 w 136"/>
              <a:gd name="T18" fmla="*/ 635 h 6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" h="635">
                <a:moveTo>
                  <a:pt x="0" y="0"/>
                </a:moveTo>
                <a:cubicBezTo>
                  <a:pt x="19" y="22"/>
                  <a:pt x="38" y="45"/>
                  <a:pt x="45" y="90"/>
                </a:cubicBezTo>
                <a:cubicBezTo>
                  <a:pt x="52" y="135"/>
                  <a:pt x="37" y="204"/>
                  <a:pt x="45" y="272"/>
                </a:cubicBezTo>
                <a:cubicBezTo>
                  <a:pt x="53" y="340"/>
                  <a:pt x="75" y="438"/>
                  <a:pt x="90" y="498"/>
                </a:cubicBezTo>
                <a:cubicBezTo>
                  <a:pt x="105" y="558"/>
                  <a:pt x="128" y="612"/>
                  <a:pt x="136" y="635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4042" name="Freeform 10"/>
          <p:cNvSpPr>
            <a:spLocks/>
          </p:cNvSpPr>
          <p:nvPr/>
        </p:nvSpPr>
        <p:spPr bwMode="auto">
          <a:xfrm>
            <a:off x="4500563" y="2997200"/>
            <a:ext cx="142875" cy="576263"/>
          </a:xfrm>
          <a:custGeom>
            <a:avLst/>
            <a:gdLst>
              <a:gd name="T0" fmla="*/ 142875 w 136"/>
              <a:gd name="T1" fmla="*/ 0 h 454"/>
              <a:gd name="T2" fmla="*/ 47275 w 136"/>
              <a:gd name="T3" fmla="*/ 231013 h 454"/>
              <a:gd name="T4" fmla="*/ 0 w 136"/>
              <a:gd name="T5" fmla="*/ 460757 h 454"/>
              <a:gd name="T6" fmla="*/ 47275 w 136"/>
              <a:gd name="T7" fmla="*/ 460757 h 454"/>
              <a:gd name="T8" fmla="*/ 94550 w 136"/>
              <a:gd name="T9" fmla="*/ 576263 h 4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"/>
              <a:gd name="T16" fmla="*/ 0 h 454"/>
              <a:gd name="T17" fmla="*/ 136 w 136"/>
              <a:gd name="T18" fmla="*/ 454 h 4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" h="454">
                <a:moveTo>
                  <a:pt x="136" y="0"/>
                </a:moveTo>
                <a:cubicBezTo>
                  <a:pt x="102" y="60"/>
                  <a:pt x="68" y="121"/>
                  <a:pt x="45" y="182"/>
                </a:cubicBezTo>
                <a:cubicBezTo>
                  <a:pt x="22" y="243"/>
                  <a:pt x="0" y="333"/>
                  <a:pt x="0" y="363"/>
                </a:cubicBezTo>
                <a:cubicBezTo>
                  <a:pt x="0" y="393"/>
                  <a:pt x="30" y="348"/>
                  <a:pt x="45" y="363"/>
                </a:cubicBezTo>
                <a:cubicBezTo>
                  <a:pt x="60" y="378"/>
                  <a:pt x="83" y="439"/>
                  <a:pt x="90" y="454"/>
                </a:cubicBezTo>
              </a:path>
            </a:pathLst>
          </a:cu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113023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  <p:bldP spid="44038" grpId="0" animBg="1"/>
      <p:bldP spid="44039" grpId="0" animBg="1"/>
      <p:bldP spid="44041" grpId="0" animBg="1"/>
      <p:bldP spid="440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04048" y="260648"/>
            <a:ext cx="4032448" cy="11430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pt-BR" altLang="pt-BR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pt-BR" altLang="pt-BR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          </a:t>
            </a:r>
            <a:r>
              <a:rPr lang="pt-BR" altLang="pt-BR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RESUMO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051720" y="3829104"/>
            <a:ext cx="6841455" cy="1261884"/>
          </a:xfrm>
        </p:spPr>
        <p:txBody>
          <a:bodyPr wrap="square">
            <a:spAutoFit/>
          </a:bodyPr>
          <a:lstStyle/>
          <a:p>
            <a:pPr marL="0" indent="0" algn="ctr" eaLnBrk="1" hangingPunct="1">
              <a:spcBef>
                <a:spcPct val="0"/>
              </a:spcBef>
              <a:buNone/>
            </a:pPr>
            <a:endParaRPr lang="pt-BR" altLang="pt-BR" sz="2000" b="1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>
              <a:spcBef>
                <a:spcPct val="0"/>
              </a:spcBef>
            </a:pPr>
            <a:endParaRPr lang="pt-BR" altLang="pt-BR" sz="2000" b="1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he-IL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pt-BR" altLang="pt-BR" sz="1800" dirty="0" smtClean="0">
              <a:latin typeface="Comic Sans MS" pitchFamily="66" charset="0"/>
              <a:ea typeface="ＭＳ Ｐゴシック" pitchFamily="34" charset="-128"/>
            </a:endParaRPr>
          </a:p>
        </p:txBody>
      </p:sp>
      <p:pic>
        <p:nvPicPr>
          <p:cNvPr id="2" name="Picture 3" descr="F:\ANATOMIA CABEÇA E PESCOÇO 2017 RCG 0147\NEWS CABEÇA E PESCOÇO couro cabelu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8012"/>
            <a:ext cx="4680520" cy="35103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8" name="CaixaDeTexto 7"/>
          <p:cNvSpPr txBox="1"/>
          <p:nvPr/>
        </p:nvSpPr>
        <p:spPr>
          <a:xfrm>
            <a:off x="1763688" y="3731548"/>
            <a:ext cx="65527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Camadas do couro cabeludo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Espaço 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supraponeurótico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Espaço subaponeurótico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Gálea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aponeurótica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>
            <a:off x="5580112" y="5445224"/>
            <a:ext cx="648072" cy="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6372200" y="5261138"/>
            <a:ext cx="194421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vv. emissárias</a:t>
            </a:r>
            <a:endParaRPr lang="pt-BR" sz="20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537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altLang="pt-BR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REFERÊNCIAS BIBLIOGRÁFICAS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628800"/>
            <a:ext cx="8816975" cy="5355312"/>
          </a:xfrm>
        </p:spPr>
        <p:txBody>
          <a:bodyPr wrap="square">
            <a:spAutoFit/>
          </a:bodyPr>
          <a:lstStyle/>
          <a:p>
            <a:pPr marL="0" indent="0" algn="ctr">
              <a:spcBef>
                <a:spcPct val="0"/>
              </a:spcBef>
            </a:pPr>
            <a:r>
              <a:rPr lang="pt-BR" altLang="pt-BR" sz="18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Aumüller</a:t>
            </a:r>
            <a:r>
              <a:rPr lang="pt-BR" altLang="pt-BR" sz="1800" b="1" dirty="0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G. </a:t>
            </a:r>
            <a:r>
              <a:rPr lang="pt-BR" altLang="pt-BR" sz="18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Anatomia. 1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ª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ed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Rio de Janeiro: Guanabara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Koogan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S.A., 2009.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pt-BR" altLang="pt-BR" sz="1800" b="1" dirty="0" smtClean="0">
              <a:solidFill>
                <a:srgbClr val="0070C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</a:pPr>
            <a:r>
              <a:rPr lang="pt-BR" altLang="pt-BR" sz="18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Drake</a:t>
            </a:r>
            <a:r>
              <a:rPr lang="pt-BR" altLang="pt-BR" sz="1800" b="1" dirty="0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R.L.,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Vogl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W., Mitchell, A.W.M. Gray</a:t>
            </a:r>
            <a:r>
              <a:rPr lang="he-IL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׳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s. Anatomia para estudantes. 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1ª ed. Rio de Janeiro: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Elsevier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Editora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Ltda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2005.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he-IL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</a:pPr>
            <a:r>
              <a:rPr lang="pt-BR" altLang="pt-BR" sz="1800" b="1" dirty="0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Gardner,</a:t>
            </a:r>
            <a:r>
              <a:rPr lang="pt-BR" altLang="pt-BR" sz="18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Gray e O</a:t>
            </a:r>
            <a:r>
              <a:rPr lang="he-IL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׳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Rahilly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. Anatomia. 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4ª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ed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Rio de Janeiro: Guanabara Koogan S.A., 1978.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pt-BR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>
              <a:spcBef>
                <a:spcPct val="0"/>
              </a:spcBef>
            </a:pPr>
            <a:r>
              <a:rPr lang="pt-BR" altLang="pt-BR" sz="1800" b="1" dirty="0" smtClean="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Gray</a:t>
            </a:r>
            <a:r>
              <a:rPr lang="he-IL" altLang="pt-BR" sz="1800" b="1" dirty="0" smtClean="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׳</a:t>
            </a:r>
            <a:r>
              <a:rPr lang="pt-BR" altLang="pt-BR" sz="1800" b="1" dirty="0" smtClean="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. Anatomia. A base anatômica da prática clínica. 40ª ed. Rio de Janeiro: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Elsevier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Editora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Ltda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2010.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pt-BR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</a:pPr>
            <a:r>
              <a:rPr lang="pt-BR" altLang="pt-BR" sz="1800" b="1" dirty="0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Moore, 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K.L.;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Dalley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A.F. Anatomia orientada para a clínica. 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6ª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ed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Rio de Janeiro: Guanabara Koogan S.A., 2011.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pt-BR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>
              <a:spcBef>
                <a:spcPct val="0"/>
              </a:spcBef>
            </a:pPr>
            <a:r>
              <a:rPr lang="pt-BR" altLang="pt-BR" sz="1800" b="1" dirty="0" smtClean="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Snell, </a:t>
            </a:r>
            <a:r>
              <a:rPr lang="pt-BR" altLang="pt-BR" sz="1800" b="1" dirty="0" err="1" smtClean="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R.S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.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Anatomia clínica para estudantes de medicina. 5ª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ed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Rio de Janeiro: Guanabara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Koogan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S.A., 1999.</a:t>
            </a:r>
          </a:p>
          <a:p>
            <a:pPr marL="0" indent="0" algn="ctr">
              <a:spcBef>
                <a:spcPct val="0"/>
              </a:spcBef>
            </a:pPr>
            <a:endParaRPr lang="pt-BR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pt-BR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</a:pPr>
            <a:endParaRPr lang="pt-BR" altLang="pt-BR" sz="1800" dirty="0" smtClean="0">
              <a:latin typeface="Comic Sans MS" pitchFamily="66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53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203</Words>
  <Application>Microsoft Office PowerPoint</Application>
  <PresentationFormat>Apresentação na tela (4:3)</PresentationFormat>
  <Paragraphs>45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Slide 1</vt:lpstr>
      <vt:lpstr>Limites entre o escalpo = couro cabeludo e face</vt:lpstr>
      <vt:lpstr>Couro cabeludo Camadas: pele, tc denso, epicrânio, tc frouxo (equimoses) e pericrânio. </vt:lpstr>
      <vt:lpstr>Espaços  1. Supra-aponeurótico, 2. Sub-aponeurótico e  3. Subperiostal </vt:lpstr>
      <vt:lpstr>            RESUMO</vt:lpstr>
      <vt:lpstr>REFERÊNCIAS BIBLIOGRÁFICAS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tirapelli</dc:creator>
  <cp:lastModifiedBy>tirapelli</cp:lastModifiedBy>
  <cp:revision>9</cp:revision>
  <dcterms:created xsi:type="dcterms:W3CDTF">2017-10-16T01:53:29Z</dcterms:created>
  <dcterms:modified xsi:type="dcterms:W3CDTF">2017-10-18T20:23:00Z</dcterms:modified>
</cp:coreProperties>
</file>