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59"/>
  </p:notesMasterIdLst>
  <p:sldIdLst>
    <p:sldId id="256" r:id="rId2"/>
    <p:sldId id="296" r:id="rId3"/>
    <p:sldId id="257" r:id="rId4"/>
    <p:sldId id="258" r:id="rId5"/>
    <p:sldId id="259" r:id="rId6"/>
    <p:sldId id="260" r:id="rId7"/>
    <p:sldId id="261" r:id="rId8"/>
    <p:sldId id="263" r:id="rId9"/>
    <p:sldId id="297" r:id="rId10"/>
    <p:sldId id="298" r:id="rId11"/>
    <p:sldId id="299" r:id="rId12"/>
    <p:sldId id="264" r:id="rId13"/>
    <p:sldId id="300" r:id="rId14"/>
    <p:sldId id="301" r:id="rId15"/>
    <p:sldId id="302" r:id="rId16"/>
    <p:sldId id="303" r:id="rId17"/>
    <p:sldId id="304" r:id="rId18"/>
    <p:sldId id="305" r:id="rId19"/>
    <p:sldId id="306" r:id="rId20"/>
    <p:sldId id="307" r:id="rId21"/>
    <p:sldId id="309" r:id="rId22"/>
    <p:sldId id="308" r:id="rId23"/>
    <p:sldId id="268" r:id="rId24"/>
    <p:sldId id="262" r:id="rId25"/>
    <p:sldId id="272" r:id="rId26"/>
    <p:sldId id="281" r:id="rId27"/>
    <p:sldId id="290" r:id="rId28"/>
    <p:sldId id="274" r:id="rId29"/>
    <p:sldId id="317" r:id="rId30"/>
    <p:sldId id="271" r:id="rId31"/>
    <p:sldId id="277" r:id="rId32"/>
    <p:sldId id="276" r:id="rId33"/>
    <p:sldId id="273" r:id="rId34"/>
    <p:sldId id="291" r:id="rId35"/>
    <p:sldId id="289" r:id="rId36"/>
    <p:sldId id="292" r:id="rId37"/>
    <p:sldId id="287" r:id="rId38"/>
    <p:sldId id="294" r:id="rId39"/>
    <p:sldId id="295" r:id="rId40"/>
    <p:sldId id="293" r:id="rId41"/>
    <p:sldId id="279" r:id="rId42"/>
    <p:sldId id="288" r:id="rId43"/>
    <p:sldId id="280" r:id="rId44"/>
    <p:sldId id="285" r:id="rId45"/>
    <p:sldId id="286" r:id="rId46"/>
    <p:sldId id="310" r:id="rId47"/>
    <p:sldId id="313" r:id="rId48"/>
    <p:sldId id="314" r:id="rId49"/>
    <p:sldId id="311" r:id="rId50"/>
    <p:sldId id="312" r:id="rId51"/>
    <p:sldId id="315" r:id="rId52"/>
    <p:sldId id="316" r:id="rId53"/>
    <p:sldId id="318" r:id="rId54"/>
    <p:sldId id="265" r:id="rId55"/>
    <p:sldId id="282" r:id="rId56"/>
    <p:sldId id="283" r:id="rId57"/>
    <p:sldId id="284"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91" autoAdjust="0"/>
    <p:restoredTop sz="74532" autoAdjust="0"/>
  </p:normalViewPr>
  <p:slideViewPr>
    <p:cSldViewPr>
      <p:cViewPr varScale="1">
        <p:scale>
          <a:sx n="68" d="100"/>
          <a:sy n="68" d="100"/>
        </p:scale>
        <p:origin x="-2424" y="-90"/>
      </p:cViewPr>
      <p:guideLst>
        <p:guide orient="horz" pos="2160"/>
        <p:guide pos="2880"/>
      </p:guideLst>
    </p:cSldViewPr>
  </p:slideViewPr>
  <p:notesTextViewPr>
    <p:cViewPr>
      <p:scale>
        <a:sx n="1" d="1"/>
        <a:sy n="1" d="1"/>
      </p:scale>
      <p:origin x="0" y="0"/>
    </p:cViewPr>
  </p:notesTextViewPr>
  <p:sorterViewPr>
    <p:cViewPr>
      <p:scale>
        <a:sx n="100" d="100"/>
        <a:sy n="100" d="100"/>
      </p:scale>
      <p:origin x="0" y="76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5DC3AE-3665-414E-A357-A42E8AEAD7C7}" type="datetimeFigureOut">
              <a:rPr lang="pt-BR" smtClean="0"/>
              <a:t>14/05/2018</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B0C2F2-CE95-40C0-AEE0-4A0DFFC06909}" type="slidenum">
              <a:rPr lang="pt-BR" smtClean="0"/>
              <a:t>‹nº›</a:t>
            </a:fld>
            <a:endParaRPr lang="pt-BR"/>
          </a:p>
        </p:txBody>
      </p:sp>
    </p:spTree>
    <p:extLst>
      <p:ext uri="{BB962C8B-B14F-4D97-AF65-F5344CB8AC3E}">
        <p14:creationId xmlns:p14="http://schemas.microsoft.com/office/powerpoint/2010/main" val="3085003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etrovirology.biomedcentral.com/articles/10.1186/1742-4690-7-54"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10B0C2F2-CE95-40C0-AEE0-4A0DFFC06909}" type="slidenum">
              <a:rPr lang="pt-BR" smtClean="0"/>
              <a:t>1</a:t>
            </a:fld>
            <a:endParaRPr lang="pt-BR"/>
          </a:p>
        </p:txBody>
      </p:sp>
    </p:spTree>
    <p:extLst>
      <p:ext uri="{BB962C8B-B14F-4D97-AF65-F5344CB8AC3E}">
        <p14:creationId xmlns:p14="http://schemas.microsoft.com/office/powerpoint/2010/main" val="1401233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Some examples of NK cell receptors that have been recently related to the control of HIV-1 infection or to protection against disease. 1. Activating receptors KIR3DS1 and NKG2D. The presence of KIR3DS1 co-inherited with the HLA-Bw4-80I allele has been correlated to a slower progression to disease. Although HLA-Bw4 was not identified as the KIR3DS1 ligand, in HIV-infected cells a viral peptide (red bar) may bind HLA-Bw4 and make it recognizable by the KIR3DS1 allowing killing of the infected cells. Other authors have correlated KIR3DS1 to a higher CD4 T cell levels and HLA-Bw4-80I allele to lower HIV-1 RNA but have not confirmed the synergistic effect of KIR3DS1 and HLA-Bw4-80I. NKG2D may lyse HIV-1 infected cells through binding to its ligands ULBP 1,2,3 that are </a:t>
            </a:r>
            <a:r>
              <a:rPr lang="en-US" sz="1200" b="0" i="0" kern="1200" dirty="0" err="1" smtClean="0">
                <a:solidFill>
                  <a:schemeClr val="tx1"/>
                </a:solidFill>
                <a:effectLst/>
                <a:latin typeface="+mn-lt"/>
                <a:ea typeface="+mn-ea"/>
                <a:cs typeface="+mn-cs"/>
              </a:rPr>
              <a:t>upregulated</a:t>
            </a:r>
            <a:r>
              <a:rPr lang="en-US" sz="1200" b="0" i="0" kern="1200" dirty="0" smtClean="0">
                <a:solidFill>
                  <a:schemeClr val="tx1"/>
                </a:solidFill>
                <a:effectLst/>
                <a:latin typeface="+mn-lt"/>
                <a:ea typeface="+mn-ea"/>
                <a:cs typeface="+mn-cs"/>
              </a:rPr>
              <a:t> on HIV-infected cells. 2. Inhibitory receptor KIR3DL1. The simultaneous presence of KIR3DL1 and its ligand HLA-Bw4-80I have been correlated to protection against disease in HIV-1 infected patients. High expression of the inhibitory KIR3DL1 may confer to NK cells higher cytotoxic capacity when target infected cells do not express the KIR3DL1 ligand. 3. CD85j NK cells are able to suppress HIV-1 replication in infected DC in vitro upon contact with HIV-1 infected DC. Viral suppression appears to be mediated by the interaction between the CD85j receptor on NK cells and an unknown ligand expressed on HIV-1-infected DC. 4. High NK cell activation has been associated to the resistance to HIV-1 infection in exposed uninfected individuals (EU). NK cell activation in EU may result either from the predominant expression of activating over inhibitory NKR or from the lack of HLA ligands for inhibitory KIR. Both enhanced NK cell cytotoxic activity and secretion of anti-viral cytokines or </a:t>
            </a:r>
            <a:r>
              <a:rPr lang="en-US" sz="1200" b="0" i="0" kern="1200" dirty="0" err="1" smtClean="0">
                <a:solidFill>
                  <a:schemeClr val="tx1"/>
                </a:solidFill>
                <a:effectLst/>
                <a:latin typeface="+mn-lt"/>
                <a:ea typeface="+mn-ea"/>
                <a:cs typeface="+mn-cs"/>
              </a:rPr>
              <a:t>chemokines</a:t>
            </a:r>
            <a:r>
              <a:rPr lang="en-US" sz="1200" b="0" i="0" kern="1200" dirty="0" smtClean="0">
                <a:solidFill>
                  <a:schemeClr val="tx1"/>
                </a:solidFill>
                <a:effectLst/>
                <a:latin typeface="+mn-lt"/>
                <a:ea typeface="+mn-ea"/>
                <a:cs typeface="+mn-cs"/>
              </a:rPr>
              <a:t> may contribute to the protection against HIV-1 infection.</a:t>
            </a:r>
            <a:endParaRPr lang="pt-BR" dirty="0"/>
          </a:p>
        </p:txBody>
      </p:sp>
      <p:sp>
        <p:nvSpPr>
          <p:cNvPr id="4" name="Espaço Reservado para Número de Slide 3"/>
          <p:cNvSpPr>
            <a:spLocks noGrp="1"/>
          </p:cNvSpPr>
          <p:nvPr>
            <p:ph type="sldNum" sz="quarter" idx="10"/>
          </p:nvPr>
        </p:nvSpPr>
        <p:spPr/>
        <p:txBody>
          <a:bodyPr/>
          <a:lstStyle/>
          <a:p>
            <a:fld id="{10B0C2F2-CE95-40C0-AEE0-4A0DFFC06909}" type="slidenum">
              <a:rPr lang="pt-BR" smtClean="0"/>
              <a:t>33</a:t>
            </a:fld>
            <a:endParaRPr lang="pt-BR"/>
          </a:p>
        </p:txBody>
      </p:sp>
    </p:spTree>
    <p:extLst>
      <p:ext uri="{BB962C8B-B14F-4D97-AF65-F5344CB8AC3E}">
        <p14:creationId xmlns:p14="http://schemas.microsoft.com/office/powerpoint/2010/main" val="369254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1" i="0" kern="1200" dirty="0" smtClean="0">
                <a:solidFill>
                  <a:schemeClr val="tx1"/>
                </a:solidFill>
                <a:effectLst/>
                <a:latin typeface="+mn-lt"/>
                <a:ea typeface="+mn-ea"/>
                <a:cs typeface="+mn-cs"/>
              </a:rPr>
              <a:t>Figure 1</a:t>
            </a:r>
            <a:r>
              <a:rPr lang="en-US" sz="1200" b="0" i="0" kern="1200" dirty="0" smtClean="0">
                <a:solidFill>
                  <a:schemeClr val="tx1"/>
                </a:solidFill>
                <a:effectLst/>
                <a:latin typeface="+mn-lt"/>
                <a:ea typeface="+mn-ea"/>
                <a:cs typeface="+mn-cs"/>
              </a:rPr>
              <a:t>. Role of CD8</a:t>
            </a:r>
            <a:r>
              <a:rPr lang="en-US" sz="1200" b="0"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T cells in the context of the HIV-1 infection.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In uninfected individuals, once CD8</a:t>
            </a:r>
            <a:r>
              <a:rPr lang="en-US" sz="1200" b="0"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T cells are activated, they acquire an effector phenotype characterized by high production of </a:t>
            </a:r>
            <a:r>
              <a:rPr lang="en-US" sz="1200" b="0" i="0" kern="1200" dirty="0" err="1" smtClean="0">
                <a:solidFill>
                  <a:schemeClr val="tx1"/>
                </a:solidFill>
                <a:effectLst/>
                <a:latin typeface="+mn-lt"/>
                <a:ea typeface="+mn-ea"/>
                <a:cs typeface="+mn-cs"/>
              </a:rPr>
              <a:t>granzyme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perforin</a:t>
            </a:r>
            <a:r>
              <a:rPr lang="en-US" sz="1200" b="0" i="0" kern="1200" dirty="0" smtClean="0">
                <a:solidFill>
                  <a:schemeClr val="tx1"/>
                </a:solidFill>
                <a:effectLst/>
                <a:latin typeface="+mn-lt"/>
                <a:ea typeface="+mn-ea"/>
                <a:cs typeface="+mn-cs"/>
              </a:rPr>
              <a:t>, and some pro-inflammatory molecules, such as RANTES and MIP-1α/β. In addition, these cells </a:t>
            </a:r>
            <a:r>
              <a:rPr lang="en-US" sz="1200" b="0" i="0" kern="1200" dirty="0" err="1" smtClean="0">
                <a:solidFill>
                  <a:schemeClr val="tx1"/>
                </a:solidFill>
                <a:effectLst/>
                <a:latin typeface="+mn-lt"/>
                <a:ea typeface="+mn-ea"/>
                <a:cs typeface="+mn-cs"/>
              </a:rPr>
              <a:t>upregulate</a:t>
            </a:r>
            <a:r>
              <a:rPr lang="en-US" sz="1200" b="0" i="0" kern="1200" dirty="0" smtClean="0">
                <a:solidFill>
                  <a:schemeClr val="tx1"/>
                </a:solidFill>
                <a:effectLst/>
                <a:latin typeface="+mn-lt"/>
                <a:ea typeface="+mn-ea"/>
                <a:cs typeface="+mn-cs"/>
              </a:rPr>
              <a:t> the expression of FAS-ligand. Some subpopulations of CD8</a:t>
            </a:r>
            <a:r>
              <a:rPr lang="en-US" sz="1200" b="0"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T cells have been reported, including (i) Th1-like cytokine pattern (Tc1) cells have strong cytotoxic function and produce high levels of IFN-g and TNF-α; (ii) Th2-like cytokine pattern (Tc2) cells produce IL-4, IL-5, IL-6, and IL-10 and have lower cytotoxic ability; and (iii) Tc17 cells produce high levels of IL-17 but no </a:t>
            </a:r>
            <a:r>
              <a:rPr lang="en-US" sz="1200" b="0" i="0" kern="1200" dirty="0" err="1" smtClean="0">
                <a:solidFill>
                  <a:schemeClr val="tx1"/>
                </a:solidFill>
                <a:effectLst/>
                <a:latin typeface="+mn-lt"/>
                <a:ea typeface="+mn-ea"/>
                <a:cs typeface="+mn-cs"/>
              </a:rPr>
              <a:t>granzyme</a:t>
            </a:r>
            <a:r>
              <a:rPr lang="en-US" sz="1200" b="0" i="0" kern="1200" dirty="0" smtClean="0">
                <a:solidFill>
                  <a:schemeClr val="tx1"/>
                </a:solidFill>
                <a:effectLst/>
                <a:latin typeface="+mn-lt"/>
                <a:ea typeface="+mn-ea"/>
                <a:cs typeface="+mn-cs"/>
              </a:rPr>
              <a:t>. Once the pathogen is </a:t>
            </a:r>
            <a:r>
              <a:rPr lang="en-US" sz="1200" b="0" i="0" kern="1200" dirty="0" err="1" smtClean="0">
                <a:solidFill>
                  <a:schemeClr val="tx1"/>
                </a:solidFill>
                <a:effectLst/>
                <a:latin typeface="+mn-lt"/>
                <a:ea typeface="+mn-ea"/>
                <a:cs typeface="+mn-cs"/>
              </a:rPr>
              <a:t>erradicated</a:t>
            </a:r>
            <a:r>
              <a:rPr lang="en-US" sz="1200" b="0" i="0" kern="1200" dirty="0" smtClean="0">
                <a:solidFill>
                  <a:schemeClr val="tx1"/>
                </a:solidFill>
                <a:effectLst/>
                <a:latin typeface="+mn-lt"/>
                <a:ea typeface="+mn-ea"/>
                <a:cs typeface="+mn-cs"/>
              </a:rPr>
              <a:t>, the majority of effector cells die, and some become memory cells (EMs, effector memory cells; CMs, central memory cells, and TRMs, tissue resident memory cells).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During the chronic phase of the HIV-1 infection, the continuous viral replication induces the persistence of effector CD8</a:t>
            </a:r>
            <a:r>
              <a:rPr lang="en-US" sz="1200" b="0"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T cells expressing high levels of activation markers, which progressively loss their functional activity and start expressing exhausting molecules, such as PD-1, CTLA-4, and Tim-3. This phenotype is characterized by low cytotoxicity and cytokines production. During this infection, there is a predominance of Tc2 cells and a reduction of Tc1 and Tc17. In addition, memory cells are decreased and there is a preferential differentiation into EMs.</a:t>
            </a:r>
            <a:endParaRPr lang="pt-BR" dirty="0"/>
          </a:p>
        </p:txBody>
      </p:sp>
      <p:sp>
        <p:nvSpPr>
          <p:cNvPr id="4" name="Espaço Reservado para Número de Slide 3"/>
          <p:cNvSpPr>
            <a:spLocks noGrp="1"/>
          </p:cNvSpPr>
          <p:nvPr>
            <p:ph type="sldNum" sz="quarter" idx="10"/>
          </p:nvPr>
        </p:nvSpPr>
        <p:spPr/>
        <p:txBody>
          <a:bodyPr/>
          <a:lstStyle/>
          <a:p>
            <a:fld id="{10B0C2F2-CE95-40C0-AEE0-4A0DFFC06909}" type="slidenum">
              <a:rPr lang="pt-BR" smtClean="0"/>
              <a:t>39</a:t>
            </a:fld>
            <a:endParaRPr lang="pt-BR"/>
          </a:p>
        </p:txBody>
      </p:sp>
    </p:spTree>
    <p:extLst>
      <p:ext uri="{BB962C8B-B14F-4D97-AF65-F5344CB8AC3E}">
        <p14:creationId xmlns:p14="http://schemas.microsoft.com/office/powerpoint/2010/main" val="1754884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10B0C2F2-CE95-40C0-AEE0-4A0DFFC06909}" type="slidenum">
              <a:rPr lang="pt-BR" smtClean="0"/>
              <a:t>40</a:t>
            </a:fld>
            <a:endParaRPr lang="pt-BR"/>
          </a:p>
        </p:txBody>
      </p:sp>
    </p:spTree>
    <p:extLst>
      <p:ext uri="{BB962C8B-B14F-4D97-AF65-F5344CB8AC3E}">
        <p14:creationId xmlns:p14="http://schemas.microsoft.com/office/powerpoint/2010/main" val="1393341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1" i="0" kern="1200" dirty="0" smtClean="0">
                <a:solidFill>
                  <a:schemeClr val="tx1"/>
                </a:solidFill>
                <a:effectLst/>
                <a:latin typeface="+mn-lt"/>
                <a:ea typeface="+mn-ea"/>
                <a:cs typeface="+mn-cs"/>
              </a:rPr>
              <a:t>HIV and innate immune activation - impact on viral control and immunopathology</a:t>
            </a:r>
            <a:r>
              <a:rPr lang="en-US" sz="1200" b="0" i="0" kern="1200" dirty="0" smtClean="0">
                <a:solidFill>
                  <a:schemeClr val="tx1"/>
                </a:solidFill>
                <a:effectLst/>
                <a:latin typeface="+mn-lt"/>
                <a:ea typeface="+mn-ea"/>
                <a:cs typeface="+mn-cs"/>
              </a:rPr>
              <a:t>. HIV infection results in constitutive activation of the innate immune system due to PAMPs derived from HIV, </a:t>
            </a:r>
            <a:r>
              <a:rPr lang="en-US" sz="1200" b="0" i="0" kern="1200" dirty="0" err="1" smtClean="0">
                <a:solidFill>
                  <a:schemeClr val="tx1"/>
                </a:solidFill>
                <a:effectLst/>
                <a:latin typeface="+mn-lt"/>
                <a:ea typeface="+mn-ea"/>
                <a:cs typeface="+mn-cs"/>
              </a:rPr>
              <a:t>translocated</a:t>
            </a:r>
            <a:r>
              <a:rPr lang="en-US" sz="1200" b="0" i="0" kern="1200" dirty="0" smtClean="0">
                <a:solidFill>
                  <a:schemeClr val="tx1"/>
                </a:solidFill>
                <a:effectLst/>
                <a:latin typeface="+mn-lt"/>
                <a:ea typeface="+mn-ea"/>
                <a:cs typeface="+mn-cs"/>
              </a:rPr>
              <a:t> bacteria, or opportunistic pathogens. This stimulates antiviral activities, but also potentially contributes to chronic immune activation. For a more detailed discussion, see text.</a:t>
            </a:r>
          </a:p>
          <a:p>
            <a:r>
              <a:rPr lang="en-US" dirty="0" smtClean="0">
                <a:effectLst/>
              </a:rPr>
              <a:t>Innate immune recognition may play a central role in ongoing immune activation through PRR activation, hence resulting in the production of a range of cytokines and </a:t>
            </a:r>
            <a:r>
              <a:rPr lang="en-US" dirty="0" err="1" smtClean="0">
                <a:effectLst/>
              </a:rPr>
              <a:t>chemokines</a:t>
            </a:r>
            <a:r>
              <a:rPr lang="en-US" dirty="0" smtClean="0">
                <a:effectLst/>
              </a:rPr>
              <a:t> [</a:t>
            </a:r>
            <a:r>
              <a:rPr lang="en-US" sz="1200" u="sng" kern="1200" dirty="0" smtClean="0">
                <a:solidFill>
                  <a:schemeClr val="tx1"/>
                </a:solidFill>
                <a:effectLst/>
                <a:latin typeface="+mn-lt"/>
                <a:ea typeface="+mn-ea"/>
                <a:cs typeface="+mn-cs"/>
                <a:hlinkClick r:id="rId3"/>
              </a:rPr>
              <a:t>1</a:t>
            </a:r>
            <a:r>
              <a:rPr lang="en-US" dirty="0" smtClean="0">
                <a:effectLst/>
              </a:rPr>
              <a:t>, </a:t>
            </a:r>
            <a:r>
              <a:rPr lang="en-US" sz="1200" u="sng" kern="1200" dirty="0" smtClean="0">
                <a:solidFill>
                  <a:schemeClr val="tx1"/>
                </a:solidFill>
                <a:effectLst/>
                <a:latin typeface="+mn-lt"/>
                <a:ea typeface="+mn-ea"/>
                <a:cs typeface="+mn-cs"/>
                <a:hlinkClick r:id="rId3"/>
              </a:rPr>
              <a:t>120</a:t>
            </a:r>
            <a:r>
              <a:rPr lang="en-US" dirty="0" smtClean="0">
                <a:effectLst/>
              </a:rPr>
              <a:t>]. Furthermore, the </a:t>
            </a:r>
            <a:r>
              <a:rPr lang="en-US" dirty="0" err="1" smtClean="0">
                <a:effectLst/>
              </a:rPr>
              <a:t>inflammasome</a:t>
            </a:r>
            <a:r>
              <a:rPr lang="en-US" dirty="0" smtClean="0">
                <a:effectLst/>
              </a:rPr>
              <a:t>, which is responsible for maturation of pro-IL-1 and -18 to bioactive molecules [</a:t>
            </a:r>
            <a:r>
              <a:rPr lang="en-US" sz="1200" u="sng" kern="1200" dirty="0" smtClean="0">
                <a:solidFill>
                  <a:schemeClr val="tx1"/>
                </a:solidFill>
                <a:effectLst/>
                <a:latin typeface="+mn-lt"/>
                <a:ea typeface="+mn-ea"/>
                <a:cs typeface="+mn-cs"/>
                <a:hlinkClick r:id="rId3"/>
              </a:rPr>
              <a:t>121</a:t>
            </a:r>
            <a:r>
              <a:rPr lang="en-US" dirty="0" smtClean="0">
                <a:effectLst/>
              </a:rPr>
              <a:t>], may also be activated during chronic HIV infection by HIV ligands or danger molecules liberated from damaged tissue, since IL-1 has been linked to HIV-associated dementia, and IL-18 has been suggested to play an important role in the development of progressive immunodeficiency and AIDS [</a:t>
            </a:r>
            <a:r>
              <a:rPr lang="en-US" sz="1200" u="sng" kern="1200" dirty="0" smtClean="0">
                <a:solidFill>
                  <a:schemeClr val="tx1"/>
                </a:solidFill>
                <a:effectLst/>
                <a:latin typeface="+mn-lt"/>
                <a:ea typeface="+mn-ea"/>
                <a:cs typeface="+mn-cs"/>
                <a:hlinkClick r:id="rId3"/>
              </a:rPr>
              <a:t>122</a:t>
            </a:r>
            <a:r>
              <a:rPr lang="en-US" dirty="0" smtClean="0">
                <a:effectLst/>
              </a:rPr>
              <a:t>]. </a:t>
            </a:r>
            <a:r>
              <a:rPr lang="en-US" dirty="0" err="1" smtClean="0">
                <a:effectLst/>
              </a:rPr>
              <a:t>Proinflammatory</a:t>
            </a:r>
            <a:r>
              <a:rPr lang="en-US" dirty="0" smtClean="0">
                <a:effectLst/>
              </a:rPr>
              <a:t> mediators in turn recruit and activate more immune cells, some of which become infected. In cells with established infection, cytokines, mitogens, and PRR ligands activate further HIV replication via NF-</a:t>
            </a:r>
            <a:r>
              <a:rPr lang="en-US" dirty="0" err="1" smtClean="0">
                <a:effectLst/>
              </a:rPr>
              <a:t>κB</a:t>
            </a:r>
            <a:r>
              <a:rPr lang="en-US" dirty="0" smtClean="0">
                <a:effectLst/>
              </a:rPr>
              <a:t>, AP-1, and other transcription factors (Figure </a:t>
            </a:r>
            <a:r>
              <a:rPr lang="en-US" sz="1200" u="sng" kern="1200" dirty="0" smtClean="0">
                <a:solidFill>
                  <a:schemeClr val="tx1"/>
                </a:solidFill>
                <a:effectLst/>
                <a:latin typeface="+mn-lt"/>
                <a:ea typeface="+mn-ea"/>
                <a:cs typeface="+mn-cs"/>
                <a:hlinkClick r:id="rId3"/>
              </a:rPr>
              <a:t>3</a:t>
            </a:r>
            <a:r>
              <a:rPr lang="en-US" dirty="0" smtClean="0">
                <a:effectLst/>
              </a:rPr>
              <a:t>). In this manner, increased viral load may continuously provide new PRR ligands. As illustrated in Figure </a:t>
            </a:r>
            <a:r>
              <a:rPr lang="en-US" sz="1200" u="sng" kern="1200" dirty="0" smtClean="0">
                <a:solidFill>
                  <a:schemeClr val="tx1"/>
                </a:solidFill>
                <a:effectLst/>
                <a:latin typeface="+mn-lt"/>
                <a:ea typeface="+mn-ea"/>
                <a:cs typeface="+mn-cs"/>
                <a:hlinkClick r:id="rId3"/>
              </a:rPr>
              <a:t>5</a:t>
            </a:r>
            <a:r>
              <a:rPr lang="en-US" dirty="0" smtClean="0">
                <a:effectLst/>
              </a:rPr>
              <a:t>, this may create a scenario, in which a self-perpetuating circle could theoretically drive chronic immune activation. The conceptual problem however remains, that chronic immune activation and CD4+ T cell depletion may amplify each other, therefore making it difficult, if not impossible, to establish which process underlies and drives the other.</a:t>
            </a:r>
          </a:p>
          <a:p>
            <a:r>
              <a:rPr lang="en-US" dirty="0" smtClean="0"/>
              <a:t/>
            </a:r>
            <a:br>
              <a:rPr lang="en-US" dirty="0" smtClean="0"/>
            </a:br>
            <a:endParaRPr lang="pt-BR" dirty="0"/>
          </a:p>
        </p:txBody>
      </p:sp>
      <p:sp>
        <p:nvSpPr>
          <p:cNvPr id="4" name="Espaço Reservado para Número de Slide 3"/>
          <p:cNvSpPr>
            <a:spLocks noGrp="1"/>
          </p:cNvSpPr>
          <p:nvPr>
            <p:ph type="sldNum" sz="quarter" idx="10"/>
          </p:nvPr>
        </p:nvSpPr>
        <p:spPr/>
        <p:txBody>
          <a:bodyPr/>
          <a:lstStyle/>
          <a:p>
            <a:fld id="{10B0C2F2-CE95-40C0-AEE0-4A0DFFC06909}" type="slidenum">
              <a:rPr lang="pt-BR" smtClean="0"/>
              <a:t>41</a:t>
            </a:fld>
            <a:endParaRPr lang="pt-BR"/>
          </a:p>
        </p:txBody>
      </p:sp>
    </p:spTree>
    <p:extLst>
      <p:ext uri="{BB962C8B-B14F-4D97-AF65-F5344CB8AC3E}">
        <p14:creationId xmlns:p14="http://schemas.microsoft.com/office/powerpoint/2010/main" val="230713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10B0C2F2-CE95-40C0-AEE0-4A0DFFC06909}" type="slidenum">
              <a:rPr lang="pt-BR" smtClean="0"/>
              <a:t>45</a:t>
            </a:fld>
            <a:endParaRPr lang="pt-BR"/>
          </a:p>
        </p:txBody>
      </p:sp>
    </p:spTree>
    <p:extLst>
      <p:ext uri="{BB962C8B-B14F-4D97-AF65-F5344CB8AC3E}">
        <p14:creationId xmlns:p14="http://schemas.microsoft.com/office/powerpoint/2010/main" val="1099076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Fig. 1. Structure and anti-retroviral activity of SAMHD1. (Top) Representative schematic of the important domains of SAMHD1, including enzymatic sites, nuclear localization signals and activation/phosphorylation site. (Bottom) Overview of SAMHD1 current anti-retroviral activity mediated by </a:t>
            </a:r>
            <a:r>
              <a:rPr lang="en-US" sz="1200" b="0" i="0" kern="1200" dirty="0" err="1" smtClean="0">
                <a:solidFill>
                  <a:schemeClr val="tx1"/>
                </a:solidFill>
                <a:effectLst/>
                <a:latin typeface="+mn-lt"/>
                <a:ea typeface="+mn-ea"/>
                <a:cs typeface="+mn-cs"/>
              </a:rPr>
              <a:t>dNTP</a:t>
            </a:r>
            <a:r>
              <a:rPr lang="en-US" sz="1200" b="0" i="0" kern="1200" dirty="0" smtClean="0">
                <a:solidFill>
                  <a:schemeClr val="tx1"/>
                </a:solidFill>
                <a:effectLst/>
                <a:latin typeface="+mn-lt"/>
                <a:ea typeface="+mn-ea"/>
                <a:cs typeface="+mn-cs"/>
              </a:rPr>
              <a:t> depletion. </a:t>
            </a:r>
            <a:endParaRPr lang="pt-BR" dirty="0"/>
          </a:p>
        </p:txBody>
      </p:sp>
      <p:sp>
        <p:nvSpPr>
          <p:cNvPr id="4" name="Espaço Reservado para Número de Slide 3"/>
          <p:cNvSpPr>
            <a:spLocks noGrp="1"/>
          </p:cNvSpPr>
          <p:nvPr>
            <p:ph type="sldNum" sz="quarter" idx="10"/>
          </p:nvPr>
        </p:nvSpPr>
        <p:spPr/>
        <p:txBody>
          <a:bodyPr/>
          <a:lstStyle/>
          <a:p>
            <a:fld id="{10B0C2F2-CE95-40C0-AEE0-4A0DFFC06909}" type="slidenum">
              <a:rPr lang="pt-BR" smtClean="0"/>
              <a:t>55</a:t>
            </a:fld>
            <a:endParaRPr lang="pt-BR"/>
          </a:p>
        </p:txBody>
      </p:sp>
    </p:spTree>
    <p:extLst>
      <p:ext uri="{BB962C8B-B14F-4D97-AF65-F5344CB8AC3E}">
        <p14:creationId xmlns:p14="http://schemas.microsoft.com/office/powerpoint/2010/main" val="2463945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smtClean="0">
                <a:solidFill>
                  <a:schemeClr val="tx1"/>
                </a:solidFill>
                <a:effectLst/>
                <a:latin typeface="+mn-lt"/>
                <a:ea typeface="+mn-ea"/>
                <a:cs typeface="+mn-cs"/>
              </a:rPr>
              <a:t>Fig. 2. </a:t>
            </a:r>
            <a:r>
              <a:rPr lang="pt-BR" sz="1200" b="0" i="0" kern="1200" dirty="0" err="1" smtClean="0">
                <a:solidFill>
                  <a:schemeClr val="tx1"/>
                </a:solidFill>
                <a:effectLst/>
                <a:latin typeface="+mn-lt"/>
                <a:ea typeface="+mn-ea"/>
                <a:cs typeface="+mn-cs"/>
              </a:rPr>
              <a:t>Abortive</a:t>
            </a:r>
            <a:r>
              <a:rPr lang="pt-BR" sz="1200" b="0" i="0" kern="1200" dirty="0" smtClean="0">
                <a:solidFill>
                  <a:schemeClr val="tx1"/>
                </a:solidFill>
                <a:effectLst/>
                <a:latin typeface="+mn-lt"/>
                <a:ea typeface="+mn-ea"/>
                <a:cs typeface="+mn-cs"/>
              </a:rPr>
              <a:t> HIV-1 </a:t>
            </a:r>
            <a:r>
              <a:rPr lang="pt-BR" sz="1200" b="0" i="0" kern="1200" dirty="0" err="1" smtClean="0">
                <a:solidFill>
                  <a:schemeClr val="tx1"/>
                </a:solidFill>
                <a:effectLst/>
                <a:latin typeface="+mn-lt"/>
                <a:ea typeface="+mn-ea"/>
                <a:cs typeface="+mn-cs"/>
              </a:rPr>
              <a:t>infection</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prevents</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activation</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of</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the</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innate</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immune</a:t>
            </a:r>
            <a:r>
              <a:rPr lang="pt-BR" sz="1200" b="0" i="0" kern="1200" dirty="0" smtClean="0">
                <a:solidFill>
                  <a:schemeClr val="tx1"/>
                </a:solidFill>
                <a:effectLst/>
                <a:latin typeface="+mn-lt"/>
                <a:ea typeface="+mn-ea"/>
                <a:cs typeface="+mn-cs"/>
              </a:rPr>
              <a:t> response. </a:t>
            </a:r>
            <a:r>
              <a:rPr lang="pt-BR" sz="1200" b="0" i="0" kern="1200" dirty="0" err="1" smtClean="0">
                <a:solidFill>
                  <a:schemeClr val="tx1"/>
                </a:solidFill>
                <a:effectLst/>
                <a:latin typeface="+mn-lt"/>
                <a:ea typeface="+mn-ea"/>
                <a:cs typeface="+mn-cs"/>
              </a:rPr>
              <a:t>Infection</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of</a:t>
            </a:r>
            <a:r>
              <a:rPr lang="pt-BR" sz="1200" b="0" i="0" kern="1200" dirty="0" smtClean="0">
                <a:solidFill>
                  <a:schemeClr val="tx1"/>
                </a:solidFill>
                <a:effectLst/>
                <a:latin typeface="+mn-lt"/>
                <a:ea typeface="+mn-ea"/>
                <a:cs typeface="+mn-cs"/>
              </a:rPr>
              <a:t> host </a:t>
            </a:r>
            <a:r>
              <a:rPr lang="pt-BR" sz="1200" b="0" i="0" kern="1200" dirty="0" err="1" smtClean="0">
                <a:solidFill>
                  <a:schemeClr val="tx1"/>
                </a:solidFill>
                <a:effectLst/>
                <a:latin typeface="+mn-lt"/>
                <a:ea typeface="+mn-ea"/>
                <a:cs typeface="+mn-cs"/>
              </a:rPr>
              <a:t>cells</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with</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Vpx</a:t>
            </a:r>
            <a:r>
              <a:rPr lang="pt-BR" sz="1200" b="0" i="0" kern="1200" dirty="0" smtClean="0">
                <a:solidFill>
                  <a:schemeClr val="tx1"/>
                </a:solidFill>
                <a:effectLst/>
                <a:latin typeface="+mn-lt"/>
                <a:ea typeface="+mn-ea"/>
                <a:cs typeface="+mn-cs"/>
              </a:rPr>
              <a:t> + </a:t>
            </a:r>
            <a:r>
              <a:rPr lang="pt-BR" sz="1200" b="0" i="0" kern="1200" dirty="0" err="1" smtClean="0">
                <a:solidFill>
                  <a:schemeClr val="tx1"/>
                </a:solidFill>
                <a:effectLst/>
                <a:latin typeface="+mn-lt"/>
                <a:ea typeface="+mn-ea"/>
                <a:cs typeface="+mn-cs"/>
              </a:rPr>
              <a:t>virus</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results</a:t>
            </a:r>
            <a:r>
              <a:rPr lang="pt-BR" sz="1200" b="0" i="0" kern="1200" dirty="0" smtClean="0">
                <a:solidFill>
                  <a:schemeClr val="tx1"/>
                </a:solidFill>
                <a:effectLst/>
                <a:latin typeface="+mn-lt"/>
                <a:ea typeface="+mn-ea"/>
                <a:cs typeface="+mn-cs"/>
              </a:rPr>
              <a:t> in </a:t>
            </a:r>
            <a:r>
              <a:rPr lang="pt-BR" sz="1200" b="0" i="0" kern="1200" dirty="0" err="1" smtClean="0">
                <a:solidFill>
                  <a:schemeClr val="tx1"/>
                </a:solidFill>
                <a:effectLst/>
                <a:latin typeface="+mn-lt"/>
                <a:ea typeface="+mn-ea"/>
                <a:cs typeface="+mn-cs"/>
              </a:rPr>
              <a:t>the</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degradation</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of</a:t>
            </a:r>
            <a:r>
              <a:rPr lang="pt-BR" sz="1200" b="0" i="0" kern="1200" dirty="0" smtClean="0">
                <a:solidFill>
                  <a:schemeClr val="tx1"/>
                </a:solidFill>
                <a:effectLst/>
                <a:latin typeface="+mn-lt"/>
                <a:ea typeface="+mn-ea"/>
                <a:cs typeface="+mn-cs"/>
              </a:rPr>
              <a:t> SAMHD1 </a:t>
            </a:r>
            <a:r>
              <a:rPr lang="pt-BR" sz="1200" b="0" i="0" kern="1200" dirty="0" err="1" smtClean="0">
                <a:solidFill>
                  <a:schemeClr val="tx1"/>
                </a:solidFill>
                <a:effectLst/>
                <a:latin typeface="+mn-lt"/>
                <a:ea typeface="+mn-ea"/>
                <a:cs typeface="+mn-cs"/>
              </a:rPr>
              <a:t>and</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productive</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infection</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Vpx</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interacts</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with</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the</a:t>
            </a:r>
            <a:r>
              <a:rPr lang="pt-BR" sz="1200" b="0" i="0" kern="1200" dirty="0" smtClean="0">
                <a:solidFill>
                  <a:schemeClr val="tx1"/>
                </a:solidFill>
                <a:effectLst/>
                <a:latin typeface="+mn-lt"/>
                <a:ea typeface="+mn-ea"/>
                <a:cs typeface="+mn-cs"/>
              </a:rPr>
              <a:t> cullin-4-based E3 </a:t>
            </a:r>
            <a:r>
              <a:rPr lang="pt-BR" sz="1200" b="0" i="0" kern="1200" dirty="0" err="1" smtClean="0">
                <a:solidFill>
                  <a:schemeClr val="tx1"/>
                </a:solidFill>
                <a:effectLst/>
                <a:latin typeface="+mn-lt"/>
                <a:ea typeface="+mn-ea"/>
                <a:cs typeface="+mn-cs"/>
              </a:rPr>
              <a:t>ubiquitin</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ligase</a:t>
            </a:r>
            <a:r>
              <a:rPr lang="pt-BR" sz="1200" b="0" i="0" kern="1200" dirty="0" smtClean="0">
                <a:solidFill>
                  <a:schemeClr val="tx1"/>
                </a:solidFill>
                <a:effectLst/>
                <a:latin typeface="+mn-lt"/>
                <a:ea typeface="+mn-ea"/>
                <a:cs typeface="+mn-cs"/>
              </a:rPr>
              <a:t> CRL4/DCAF1 </a:t>
            </a:r>
            <a:r>
              <a:rPr lang="pt-BR" sz="1200" b="0" i="0" kern="1200" dirty="0" err="1" smtClean="0">
                <a:solidFill>
                  <a:schemeClr val="tx1"/>
                </a:solidFill>
                <a:effectLst/>
                <a:latin typeface="+mn-lt"/>
                <a:ea typeface="+mn-ea"/>
                <a:cs typeface="+mn-cs"/>
              </a:rPr>
              <a:t>and</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tethers</a:t>
            </a:r>
            <a:r>
              <a:rPr lang="pt-BR" sz="1200" b="0" i="0" kern="1200" dirty="0" smtClean="0">
                <a:solidFill>
                  <a:schemeClr val="tx1"/>
                </a:solidFill>
                <a:effectLst/>
                <a:latin typeface="+mn-lt"/>
                <a:ea typeface="+mn-ea"/>
                <a:cs typeface="+mn-cs"/>
              </a:rPr>
              <a:t> SAMHD1 </a:t>
            </a:r>
            <a:r>
              <a:rPr lang="pt-BR" sz="1200" b="0" i="0" kern="1200" dirty="0" err="1" smtClean="0">
                <a:solidFill>
                  <a:schemeClr val="tx1"/>
                </a:solidFill>
                <a:effectLst/>
                <a:latin typeface="+mn-lt"/>
                <a:ea typeface="+mn-ea"/>
                <a:cs typeface="+mn-cs"/>
              </a:rPr>
              <a:t>to</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the</a:t>
            </a:r>
            <a:r>
              <a:rPr lang="pt-BR" sz="1200" b="0" i="0" kern="1200" dirty="0" smtClean="0">
                <a:solidFill>
                  <a:schemeClr val="tx1"/>
                </a:solidFill>
                <a:effectLst/>
                <a:latin typeface="+mn-lt"/>
                <a:ea typeface="+mn-ea"/>
                <a:cs typeface="+mn-cs"/>
              </a:rPr>
              <a:t> Cull4/CRL4/DCAF1 </a:t>
            </a:r>
            <a:r>
              <a:rPr lang="pt-BR" sz="1200" b="0" i="0" kern="1200" dirty="0" err="1" smtClean="0">
                <a:solidFill>
                  <a:schemeClr val="tx1"/>
                </a:solidFill>
                <a:effectLst/>
                <a:latin typeface="+mn-lt"/>
                <a:ea typeface="+mn-ea"/>
                <a:cs typeface="+mn-cs"/>
              </a:rPr>
              <a:t>complex</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leading</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to</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ubiquitination</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proteosomal</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degradation</a:t>
            </a:r>
            <a:r>
              <a:rPr lang="pt-BR" sz="1200" b="0" i="0" kern="1200" dirty="0" smtClean="0">
                <a:solidFill>
                  <a:schemeClr val="tx1"/>
                </a:solidFill>
                <a:effectLst/>
                <a:latin typeface="+mn-lt"/>
                <a:ea typeface="+mn-ea"/>
                <a:cs typeface="+mn-cs"/>
              </a:rPr>
              <a:t> via </a:t>
            </a:r>
            <a:r>
              <a:rPr lang="pt-BR" sz="1200" b="0" i="0" kern="1200" dirty="0" err="1" smtClean="0">
                <a:solidFill>
                  <a:schemeClr val="tx1"/>
                </a:solidFill>
                <a:effectLst/>
                <a:latin typeface="+mn-lt"/>
                <a:ea typeface="+mn-ea"/>
                <a:cs typeface="+mn-cs"/>
              </a:rPr>
              <a:t>the</a:t>
            </a:r>
            <a:r>
              <a:rPr lang="pt-BR" sz="1200" b="0" i="0" kern="1200" dirty="0" smtClean="0">
                <a:solidFill>
                  <a:schemeClr val="tx1"/>
                </a:solidFill>
                <a:effectLst/>
                <a:latin typeface="+mn-lt"/>
                <a:ea typeface="+mn-ea"/>
                <a:cs typeface="+mn-cs"/>
              </a:rPr>
              <a:t> C-terminus </a:t>
            </a:r>
            <a:r>
              <a:rPr lang="pt-BR" sz="1200" b="0" i="0" kern="1200" dirty="0" err="1" smtClean="0">
                <a:solidFill>
                  <a:schemeClr val="tx1"/>
                </a:solidFill>
                <a:effectLst/>
                <a:latin typeface="+mn-lt"/>
                <a:ea typeface="+mn-ea"/>
                <a:cs typeface="+mn-cs"/>
              </a:rPr>
              <a:t>of</a:t>
            </a:r>
            <a:r>
              <a:rPr lang="pt-BR" sz="1200" b="0" i="0" kern="1200" dirty="0" smtClean="0">
                <a:solidFill>
                  <a:schemeClr val="tx1"/>
                </a:solidFill>
                <a:effectLst/>
                <a:latin typeface="+mn-lt"/>
                <a:ea typeface="+mn-ea"/>
                <a:cs typeface="+mn-cs"/>
              </a:rPr>
              <a:t> SAMHD1. </a:t>
            </a:r>
            <a:r>
              <a:rPr lang="pt-BR" sz="1200" b="0" i="0" kern="1200" dirty="0" err="1" smtClean="0">
                <a:solidFill>
                  <a:schemeClr val="tx1"/>
                </a:solidFill>
                <a:effectLst/>
                <a:latin typeface="+mn-lt"/>
                <a:ea typeface="+mn-ea"/>
                <a:cs typeface="+mn-cs"/>
              </a:rPr>
              <a:t>With</a:t>
            </a:r>
            <a:r>
              <a:rPr lang="pt-BR" sz="1200" b="0" i="0" kern="1200" dirty="0" smtClean="0">
                <a:solidFill>
                  <a:schemeClr val="tx1"/>
                </a:solidFill>
                <a:effectLst/>
                <a:latin typeface="+mn-lt"/>
                <a:ea typeface="+mn-ea"/>
                <a:cs typeface="+mn-cs"/>
              </a:rPr>
              <a:t> SAMHD1 </a:t>
            </a:r>
            <a:r>
              <a:rPr lang="pt-BR" sz="1200" b="0" i="0" kern="1200" dirty="0" err="1" smtClean="0">
                <a:solidFill>
                  <a:schemeClr val="tx1"/>
                </a:solidFill>
                <a:effectLst/>
                <a:latin typeface="+mn-lt"/>
                <a:ea typeface="+mn-ea"/>
                <a:cs typeface="+mn-cs"/>
              </a:rPr>
              <a:t>degradation</a:t>
            </a:r>
            <a:r>
              <a:rPr lang="pt-BR" sz="1200" b="0" i="0" kern="1200" dirty="0" smtClean="0">
                <a:solidFill>
                  <a:schemeClr val="tx1"/>
                </a:solidFill>
                <a:effectLst/>
                <a:latin typeface="+mn-lt"/>
                <a:ea typeface="+mn-ea"/>
                <a:cs typeface="+mn-cs"/>
              </a:rPr>
              <a:t>, retroviral reverse </a:t>
            </a:r>
            <a:r>
              <a:rPr lang="pt-BR" sz="1200" b="0" i="0" kern="1200" dirty="0" err="1" smtClean="0">
                <a:solidFill>
                  <a:schemeClr val="tx1"/>
                </a:solidFill>
                <a:effectLst/>
                <a:latin typeface="+mn-lt"/>
                <a:ea typeface="+mn-ea"/>
                <a:cs typeface="+mn-cs"/>
              </a:rPr>
              <a:t>transcription</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is</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completed</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and</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proviral</a:t>
            </a:r>
            <a:r>
              <a:rPr lang="pt-BR" sz="1200" b="0" i="0" kern="1200" dirty="0" smtClean="0">
                <a:solidFill>
                  <a:schemeClr val="tx1"/>
                </a:solidFill>
                <a:effectLst/>
                <a:latin typeface="+mn-lt"/>
                <a:ea typeface="+mn-ea"/>
                <a:cs typeface="+mn-cs"/>
              </a:rPr>
              <a:t> DNA </a:t>
            </a:r>
            <a:r>
              <a:rPr lang="pt-BR" sz="1200" b="0" i="0" kern="1200" dirty="0" err="1" smtClean="0">
                <a:solidFill>
                  <a:schemeClr val="tx1"/>
                </a:solidFill>
                <a:effectLst/>
                <a:latin typeface="+mn-lt"/>
                <a:ea typeface="+mn-ea"/>
                <a:cs typeface="+mn-cs"/>
              </a:rPr>
              <a:t>integrates</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into</a:t>
            </a:r>
            <a:r>
              <a:rPr lang="pt-BR" sz="1200" b="0" i="0" kern="1200" dirty="0" smtClean="0">
                <a:solidFill>
                  <a:schemeClr val="tx1"/>
                </a:solidFill>
                <a:effectLst/>
                <a:latin typeface="+mn-lt"/>
                <a:ea typeface="+mn-ea"/>
                <a:cs typeface="+mn-cs"/>
              </a:rPr>
              <a:t> </a:t>
            </a:r>
            <a:r>
              <a:rPr lang="pt-BR" sz="1200" b="0" i="0" kern="1200" dirty="0" err="1" smtClean="0">
                <a:solidFill>
                  <a:schemeClr val="tx1"/>
                </a:solidFill>
                <a:effectLst/>
                <a:latin typeface="+mn-lt"/>
                <a:ea typeface="+mn-ea"/>
                <a:cs typeface="+mn-cs"/>
              </a:rPr>
              <a:t>the</a:t>
            </a:r>
            <a:r>
              <a:rPr lang="pt-BR" sz="1200" b="0" i="0" kern="1200" dirty="0" smtClean="0">
                <a:solidFill>
                  <a:schemeClr val="tx1"/>
                </a:solidFill>
                <a:effectLst/>
                <a:latin typeface="+mn-lt"/>
                <a:ea typeface="+mn-ea"/>
                <a:cs typeface="+mn-cs"/>
              </a:rPr>
              <a:t> host </a:t>
            </a:r>
            <a:r>
              <a:rPr lang="pt-BR" sz="1200" b="0" i="0" kern="1200" dirty="0" err="1" smtClean="0">
                <a:solidFill>
                  <a:schemeClr val="tx1"/>
                </a:solidFill>
                <a:effectLst/>
                <a:latin typeface="+mn-lt"/>
                <a:ea typeface="+mn-ea"/>
                <a:cs typeface="+mn-cs"/>
              </a:rPr>
              <a:t>genome</a:t>
            </a:r>
            <a:r>
              <a:rPr lang="pt-BR" sz="1200" b="0" i="0" kern="1200" dirty="0" smtClean="0">
                <a:solidFill>
                  <a:schemeClr val="tx1"/>
                </a:solidFill>
                <a:effectLst/>
                <a:latin typeface="+mn-lt"/>
                <a:ea typeface="+mn-ea"/>
                <a:cs typeface="+mn-cs"/>
              </a:rPr>
              <a:t>. </a:t>
            </a:r>
          </a:p>
          <a:p>
            <a:endParaRPr lang="pt-BR"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Fig. 3. Levels of SAMHD1 expression and activation status during the cell cycle. SAMHD1 expression is modulated by the cell cycle. SAMHD1 is highly expressed during quiescence (G 0 phase) but minimally expressed during replication (S phase). Its activation status is dependent on phosphorylation by </a:t>
            </a:r>
            <a:r>
              <a:rPr lang="en-US" sz="1200" b="0" i="0" kern="1200" dirty="0" err="1" smtClean="0">
                <a:solidFill>
                  <a:schemeClr val="tx1"/>
                </a:solidFill>
                <a:effectLst/>
                <a:latin typeface="+mn-lt"/>
                <a:ea typeface="+mn-ea"/>
                <a:cs typeface="+mn-cs"/>
              </a:rPr>
              <a:t>cyclin</a:t>
            </a:r>
            <a:r>
              <a:rPr lang="en-US" sz="1200" b="0" i="0" kern="1200" dirty="0" smtClean="0">
                <a:solidFill>
                  <a:schemeClr val="tx1"/>
                </a:solidFill>
                <a:effectLst/>
                <a:latin typeface="+mn-lt"/>
                <a:ea typeface="+mn-ea"/>
                <a:cs typeface="+mn-cs"/>
              </a:rPr>
              <a:t> A2 and CDK1; T592 phosphorylation indicates inactivation. </a:t>
            </a:r>
            <a:r>
              <a:rPr lang="en-US" sz="1200" b="0" i="0" kern="1200" dirty="0" err="1" smtClean="0">
                <a:solidFill>
                  <a:schemeClr val="tx1"/>
                </a:solidFill>
                <a:effectLst/>
                <a:latin typeface="+mn-lt"/>
                <a:ea typeface="+mn-ea"/>
                <a:cs typeface="+mn-cs"/>
              </a:rPr>
              <a:t>Cyclin</a:t>
            </a:r>
            <a:r>
              <a:rPr lang="en-US" sz="1200" b="0" i="0" kern="1200" dirty="0" smtClean="0">
                <a:solidFill>
                  <a:schemeClr val="tx1"/>
                </a:solidFill>
                <a:effectLst/>
                <a:latin typeface="+mn-lt"/>
                <a:ea typeface="+mn-ea"/>
                <a:cs typeface="+mn-cs"/>
              </a:rPr>
              <a:t> A2 is highly expressed during S phase, when high intracellular </a:t>
            </a:r>
            <a:r>
              <a:rPr lang="en-US" sz="1200" b="0" i="0" kern="1200" dirty="0" err="1" smtClean="0">
                <a:solidFill>
                  <a:schemeClr val="tx1"/>
                </a:solidFill>
                <a:effectLst/>
                <a:latin typeface="+mn-lt"/>
                <a:ea typeface="+mn-ea"/>
                <a:cs typeface="+mn-cs"/>
              </a:rPr>
              <a:t>dNTP</a:t>
            </a:r>
            <a:r>
              <a:rPr lang="en-US" sz="1200" b="0" i="0" kern="1200" dirty="0" smtClean="0">
                <a:solidFill>
                  <a:schemeClr val="tx1"/>
                </a:solidFill>
                <a:effectLst/>
                <a:latin typeface="+mn-lt"/>
                <a:ea typeface="+mn-ea"/>
                <a:cs typeface="+mn-cs"/>
              </a:rPr>
              <a:t> levels are found. IFN- α treatment leads to the de-phosphorylation of SAMHD1, mediated by the induction of p21 Waf1/Cip1 that decreases the levels of CDK1. The phosphatase that de-phosphorylates SAMHD1 is currently unknown. </a:t>
            </a:r>
            <a:endParaRPr lang="pt-BR" sz="1200" b="0" i="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10B0C2F2-CE95-40C0-AEE0-4A0DFFC06909}" type="slidenum">
              <a:rPr lang="pt-BR" smtClean="0"/>
              <a:t>56</a:t>
            </a:fld>
            <a:endParaRPr lang="pt-BR"/>
          </a:p>
        </p:txBody>
      </p:sp>
    </p:spTree>
    <p:extLst>
      <p:ext uri="{BB962C8B-B14F-4D97-AF65-F5344CB8AC3E}">
        <p14:creationId xmlns:p14="http://schemas.microsoft.com/office/powerpoint/2010/main" val="1229552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pt-BR" smtClean="0"/>
              <a:t>Clique para editar o título mestre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451DEABC-D766-4322-8E78-B830FAE35C72}" type="datetime4">
              <a:rPr lang="en-US" smtClean="0"/>
              <a:pPr/>
              <a:t>May 14, 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p>
            <a:fld id="{F3131F9E-604E-4343-9F29-EF72E8231CAD}" type="datetime4">
              <a:rPr lang="en-US" smtClean="0"/>
              <a:pPr/>
              <a:t>May 14,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BR" smtClean="0"/>
              <a:t>Clique para editar o título mestre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p>
            <a:fld id="{34A8E1CE-37F8-4102-8DF9-852A0A51F293}" type="datetime4">
              <a:rPr lang="en-US" smtClean="0"/>
              <a:pPr/>
              <a:t>May 14,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93333F43-3E86-47E4-BFBB-2476D384E1C6}" type="datetime4">
              <a:rPr lang="en-US" smtClean="0"/>
              <a:pPr/>
              <a:t>May 14,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pt-BR" smtClean="0"/>
              <a:t>Clique para editar o título mestre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7" name="Date Placeholder 6"/>
          <p:cNvSpPr>
            <a:spLocks noGrp="1"/>
          </p:cNvSpPr>
          <p:nvPr>
            <p:ph type="dt" sz="half" idx="10"/>
          </p:nvPr>
        </p:nvSpPr>
        <p:spPr/>
        <p:txBody>
          <a:bodyPr/>
          <a:lstStyle/>
          <a:p>
            <a:fld id="{751663BA-01FC-4367-B6F3-ABB2645D55F1}" type="datetime4">
              <a:rPr lang="en-US" smtClean="0"/>
              <a:pPr/>
              <a:t>May 14, 2018</a:t>
            </a:fld>
            <a:endParaRPr lang="en-US" dirty="0"/>
          </a:p>
        </p:txBody>
      </p:sp>
      <p:sp>
        <p:nvSpPr>
          <p:cNvPr id="8" name="Slide Number Placeholder 7"/>
          <p:cNvSpPr>
            <a:spLocks noGrp="1"/>
          </p:cNvSpPr>
          <p:nvPr>
            <p:ph type="sldNum" sz="quarter" idx="11"/>
          </p:nvPr>
        </p:nvSpPr>
        <p:spPr/>
        <p:txBody>
          <a:bodyPr/>
          <a:lstStyle/>
          <a:p>
            <a:fld id="{F38DF745-7D3F-47F4-83A3-874385CFAA69}" type="slidenum">
              <a:rPr lang="en-US" smtClean="0"/>
              <a:pPr/>
              <a:t>‹nº›</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79B19C71-EC74-44AF-B27E-FC7DC3C3A61D}" type="datetime4">
              <a:rPr lang="en-US" smtClean="0"/>
              <a:pPr/>
              <a:t>May 14,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smtClean="0"/>
              <a:t>Clique para editar o título mestre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pt-BR" smtClean="0"/>
              <a:t>Clique para editar o texto mestre</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6A5CDA29-3CBE-48EA-92AE-A996835462BA}" type="datetime4">
              <a:rPr lang="en-US" smtClean="0"/>
              <a:pPr/>
              <a:t>May 14, 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8DF745-7D3F-47F4-83A3-874385CFAA69}"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Date Placeholder 2"/>
          <p:cNvSpPr>
            <a:spLocks noGrp="1"/>
          </p:cNvSpPr>
          <p:nvPr>
            <p:ph type="dt" sz="half" idx="10"/>
          </p:nvPr>
        </p:nvSpPr>
        <p:spPr/>
        <p:txBody>
          <a:bodyPr/>
          <a:lstStyle/>
          <a:p>
            <a:fld id="{E29EC054-3869-4501-B163-1BBFDE8DCE04}" type="datetime4">
              <a:rPr lang="en-US" smtClean="0"/>
              <a:pPr/>
              <a:t>May 14, 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8DF745-7D3F-47F4-83A3-874385CFAA69}"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63D831-56C1-49CF-8EF7-8B9A98402BCD}" type="datetime4">
              <a:rPr lang="en-US" smtClean="0"/>
              <a:pPr/>
              <a:t>May 14, 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8DF745-7D3F-47F4-83A3-874385CFAA69}"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6EAD5615-7F4F-4584-84D5-CC95918C321F}" type="datetime4">
              <a:rPr lang="en-US" smtClean="0"/>
              <a:pPr/>
              <a:t>May 14,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‹nº›</a:t>
            </a:fld>
            <a:endParaRPr lang="en-US"/>
          </a:p>
        </p:txBody>
      </p:sp>
      <p:sp>
        <p:nvSpPr>
          <p:cNvPr id="8" name="Title 7"/>
          <p:cNvSpPr>
            <a:spLocks noGrp="1"/>
          </p:cNvSpPr>
          <p:nvPr>
            <p:ph type="title"/>
          </p:nvPr>
        </p:nvSpPr>
        <p:spPr/>
        <p:txBody>
          <a:bodyPr/>
          <a:lstStyle/>
          <a:p>
            <a:r>
              <a:rPr lang="pt-BR" smtClean="0"/>
              <a:t>Clique para editar o título mestre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76EEA923-9BEE-48CE-9F28-5B525F399BAD}" type="datetime4">
              <a:rPr lang="en-US" smtClean="0"/>
              <a:pPr/>
              <a:t>May 14,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‹nº›</a:t>
            </a:fld>
            <a:endParaRPr lang="en-US" dirty="0"/>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pt-BR" smtClean="0"/>
              <a:t>Clique para editar o título mestre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May 14, 2018</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F38DF745-7D3F-47F4-83A3-874385CFAA69}" type="slidenum">
              <a:rPr lang="en-US" smtClean="0"/>
              <a:pPr/>
              <a:t>‹nº›</a:t>
            </a:fld>
            <a:endParaRPr lang="en-US" dirty="0"/>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7.xml"/><Relationship Id="rId5" Type="http://schemas.openxmlformats.org/officeDocument/2006/relationships/image" Target="../media/image16.wmf"/><Relationship Id="rId4" Type="http://schemas.openxmlformats.org/officeDocument/2006/relationships/image" Target="../media/image15.wmf"/></Relationships>
</file>

<file path=ppt/slides/_rels/slide11.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18.wmf"/><Relationship Id="rId7" Type="http://schemas.openxmlformats.org/officeDocument/2006/relationships/image" Target="../media/image22.wmf"/><Relationship Id="rId2" Type="http://schemas.openxmlformats.org/officeDocument/2006/relationships/image" Target="../media/image17.wmf"/><Relationship Id="rId1" Type="http://schemas.openxmlformats.org/officeDocument/2006/relationships/slideLayout" Target="../slideLayouts/slideLayout7.xml"/><Relationship Id="rId6" Type="http://schemas.openxmlformats.org/officeDocument/2006/relationships/image" Target="../media/image21.wmf"/><Relationship Id="rId11" Type="http://schemas.openxmlformats.org/officeDocument/2006/relationships/image" Target="../media/image26.wmf"/><Relationship Id="rId5" Type="http://schemas.openxmlformats.org/officeDocument/2006/relationships/image" Target="../media/image20.wmf"/><Relationship Id="rId10" Type="http://schemas.openxmlformats.org/officeDocument/2006/relationships/image" Target="../media/image25.wmf"/><Relationship Id="rId4" Type="http://schemas.openxmlformats.org/officeDocument/2006/relationships/image" Target="../media/image19.wmf"/><Relationship Id="rId9" Type="http://schemas.openxmlformats.org/officeDocument/2006/relationships/image" Target="../media/image24.wmf"/></Relationships>
</file>

<file path=ppt/slides/_rels/slide12.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7.xml"/><Relationship Id="rId5" Type="http://schemas.openxmlformats.org/officeDocument/2006/relationships/image" Target="../media/image32.wmf"/><Relationship Id="rId4" Type="http://schemas.openxmlformats.org/officeDocument/2006/relationships/image" Target="../media/image31.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gif"/><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mailto:paula.rigato@ial.sp.gov.br"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57200" y="1844824"/>
            <a:ext cx="7772400" cy="2451719"/>
          </a:xfrm>
        </p:spPr>
        <p:txBody>
          <a:bodyPr/>
          <a:lstStyle/>
          <a:p>
            <a:pPr algn="ctr"/>
            <a:r>
              <a:rPr lang="pt-BR" sz="6000" dirty="0" smtClean="0"/>
              <a:t>Resposta imune ao hiv-1</a:t>
            </a:r>
            <a:endParaRPr lang="pt-BR" sz="6000" dirty="0"/>
          </a:p>
        </p:txBody>
      </p:sp>
      <p:sp>
        <p:nvSpPr>
          <p:cNvPr id="3" name="Subtítulo 2"/>
          <p:cNvSpPr>
            <a:spLocks noGrp="1"/>
          </p:cNvSpPr>
          <p:nvPr>
            <p:ph type="subTitle" idx="1"/>
          </p:nvPr>
        </p:nvSpPr>
        <p:spPr>
          <a:xfrm>
            <a:off x="457200" y="4800600"/>
            <a:ext cx="7283152" cy="1796752"/>
          </a:xfrm>
        </p:spPr>
        <p:txBody>
          <a:bodyPr>
            <a:normAutofit lnSpcReduction="10000"/>
          </a:bodyPr>
          <a:lstStyle/>
          <a:p>
            <a:r>
              <a:rPr lang="pt-BR" dirty="0" smtClean="0"/>
              <a:t>Paula </a:t>
            </a:r>
            <a:r>
              <a:rPr lang="pt-BR" dirty="0" err="1" smtClean="0"/>
              <a:t>ordonhez</a:t>
            </a:r>
            <a:r>
              <a:rPr lang="pt-BR" dirty="0" smtClean="0"/>
              <a:t> </a:t>
            </a:r>
            <a:r>
              <a:rPr lang="pt-BR" dirty="0" err="1" smtClean="0"/>
              <a:t>rigato</a:t>
            </a:r>
            <a:endParaRPr lang="pt-BR" dirty="0" smtClean="0"/>
          </a:p>
          <a:p>
            <a:r>
              <a:rPr lang="pt-BR" dirty="0" smtClean="0"/>
              <a:t>Pesquisadora científica </a:t>
            </a:r>
            <a:endParaRPr lang="pt-BR" dirty="0" smtClean="0"/>
          </a:p>
          <a:p>
            <a:r>
              <a:rPr lang="pt-BR" dirty="0" smtClean="0"/>
              <a:t>Centro de imunologia – </a:t>
            </a:r>
            <a:r>
              <a:rPr lang="pt-BR" dirty="0" err="1" smtClean="0"/>
              <a:t>ial</a:t>
            </a:r>
            <a:r>
              <a:rPr lang="pt-BR" dirty="0" smtClean="0"/>
              <a:t>/</a:t>
            </a:r>
            <a:r>
              <a:rPr lang="pt-BR" dirty="0" err="1" smtClean="0"/>
              <a:t>sp</a:t>
            </a:r>
            <a:endParaRPr lang="pt-BR" dirty="0" smtClean="0"/>
          </a:p>
          <a:p>
            <a:r>
              <a:rPr lang="pt-BR" dirty="0" smtClean="0"/>
              <a:t>Colaboradora no lim-56/FMUSP</a:t>
            </a:r>
          </a:p>
          <a:p>
            <a:endParaRPr lang="pt-BR" dirty="0"/>
          </a:p>
        </p:txBody>
      </p:sp>
      <p:sp>
        <p:nvSpPr>
          <p:cNvPr id="4" name="Espaço Reservado para Número de Slide 3"/>
          <p:cNvSpPr>
            <a:spLocks noGrp="1"/>
          </p:cNvSpPr>
          <p:nvPr>
            <p:ph type="sldNum" sz="quarter" idx="12"/>
          </p:nvPr>
        </p:nvSpPr>
        <p:spPr/>
        <p:txBody>
          <a:bodyPr/>
          <a:lstStyle/>
          <a:p>
            <a:fld id="{F38DF745-7D3F-47F4-83A3-874385CFAA69}" type="slidenum">
              <a:rPr lang="en-US" smtClean="0"/>
              <a:pPr/>
              <a:t>1</a:t>
            </a:fld>
            <a:endParaRPr lang="en-US" dirty="0"/>
          </a:p>
        </p:txBody>
      </p:sp>
      <p:pic>
        <p:nvPicPr>
          <p:cNvPr id="5" name="Picture 4" descr="IAL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207963"/>
            <a:ext cx="157321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rasao-gover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85725"/>
            <a:ext cx="1925638"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235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10</a:t>
            </a:fld>
            <a:endParaRPr lang="en-US"/>
          </a:p>
        </p:txBody>
      </p:sp>
      <p:pic>
        <p:nvPicPr>
          <p:cNvPr id="3" name="Picture 21" descr="\\lim56\UsuariosNOVO\daniel\2004\PaulaRigato\24_09_04_Aula_Mestrado\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575" y="1641500"/>
            <a:ext cx="8578850"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2" descr="\\lim56\UsuariosNOVO\daniel\2004\PaulaRigato\24_09_04_Aula_Mestrado\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3144862"/>
            <a:ext cx="6175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3" descr="\\lim56\UsuariosNOVO\daniel\2004\PaulaRigato\24_09_04_Aula_Mestrado\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250" y="1628800"/>
            <a:ext cx="1987550"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lim56\UsuariosNOVO\daniel\2004\PaulaRigato\24_09_04_Aula_Mestrado\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3144862"/>
            <a:ext cx="6175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7"/>
          <p:cNvSpPr txBox="1">
            <a:spLocks noChangeArrowheads="1"/>
          </p:cNvSpPr>
          <p:nvPr/>
        </p:nvSpPr>
        <p:spPr bwMode="auto">
          <a:xfrm>
            <a:off x="5625008" y="6608385"/>
            <a:ext cx="35555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pt-BR" sz="1200" dirty="0">
                <a:latin typeface="Verdana" charset="0"/>
              </a:rPr>
              <a:t>Adaptado de </a:t>
            </a:r>
            <a:r>
              <a:rPr lang="pt-BR" sz="1200" dirty="0" err="1">
                <a:latin typeface="Verdana" charset="0"/>
              </a:rPr>
              <a:t>www.medscape.com</a:t>
            </a:r>
            <a:endParaRPr lang="pt-BR" sz="1200" dirty="0">
              <a:latin typeface="Verdana" charset="0"/>
            </a:endParaRPr>
          </a:p>
        </p:txBody>
      </p:sp>
      <p:pic>
        <p:nvPicPr>
          <p:cNvPr id="8" name="Picture 28" descr="\\lim56\UsuariosNOVO\daniel\2004\PaulaRigato\24_09_04_Aula_Mestrado\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1658962"/>
            <a:ext cx="2635250" cy="41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p:cNvSpPr txBox="1"/>
          <p:nvPr/>
        </p:nvSpPr>
        <p:spPr>
          <a:xfrm>
            <a:off x="35496" y="6525344"/>
            <a:ext cx="4262781" cy="369332"/>
          </a:xfrm>
          <a:prstGeom prst="rect">
            <a:avLst/>
          </a:prstGeom>
          <a:noFill/>
        </p:spPr>
        <p:txBody>
          <a:bodyPr wrap="none" rtlCol="0">
            <a:spAutoFit/>
          </a:bodyPr>
          <a:lstStyle/>
          <a:p>
            <a:r>
              <a:rPr lang="en-US" dirty="0" smtClean="0"/>
              <a:t>Rigato PO, </a:t>
            </a:r>
            <a:r>
              <a:rPr lang="en-US" dirty="0" err="1" smtClean="0"/>
              <a:t>Defesa</a:t>
            </a:r>
            <a:r>
              <a:rPr lang="en-US" dirty="0" smtClean="0"/>
              <a:t> </a:t>
            </a:r>
            <a:r>
              <a:rPr lang="en-US" dirty="0" err="1" smtClean="0"/>
              <a:t>Mestrado</a:t>
            </a:r>
            <a:r>
              <a:rPr lang="en-US" dirty="0" smtClean="0"/>
              <a:t>, ICB-USP, 2004</a:t>
            </a:r>
            <a:endParaRPr lang="en-US" dirty="0"/>
          </a:p>
        </p:txBody>
      </p:sp>
      <p:cxnSp>
        <p:nvCxnSpPr>
          <p:cNvPr id="10" name="Straight Connector 12"/>
          <p:cNvCxnSpPr/>
          <p:nvPr/>
        </p:nvCxnSpPr>
        <p:spPr>
          <a:xfrm>
            <a:off x="-36512" y="6453336"/>
            <a:ext cx="9144000" cy="0"/>
          </a:xfrm>
          <a:prstGeom prst="line">
            <a:avLst/>
          </a:prstGeom>
          <a:ln>
            <a:solidFill>
              <a:srgbClr val="C30202"/>
            </a:solidFill>
          </a:ln>
        </p:spPr>
        <p:style>
          <a:lnRef idx="2">
            <a:schemeClr val="accent1"/>
          </a:lnRef>
          <a:fillRef idx="0">
            <a:schemeClr val="accent1"/>
          </a:fillRef>
          <a:effectRef idx="1">
            <a:schemeClr val="accent1"/>
          </a:effectRef>
          <a:fontRef idx="minor">
            <a:schemeClr val="tx1"/>
          </a:fontRef>
        </p:style>
      </p:cxnSp>
      <p:sp>
        <p:nvSpPr>
          <p:cNvPr id="11" name="Retângulo 10"/>
          <p:cNvSpPr/>
          <p:nvPr/>
        </p:nvSpPr>
        <p:spPr>
          <a:xfrm>
            <a:off x="0" y="14292"/>
            <a:ext cx="8777834" cy="523220"/>
          </a:xfrm>
          <a:prstGeom prst="rect">
            <a:avLst/>
          </a:prstGeom>
        </p:spPr>
        <p:txBody>
          <a:bodyPr wrap="square">
            <a:spAutoFit/>
          </a:bodyPr>
          <a:lstStyle/>
          <a:p>
            <a:r>
              <a:rPr lang="pt-BR" sz="2800" b="1" i="1" dirty="0" smtClean="0">
                <a:solidFill>
                  <a:srgbClr val="FF0000"/>
                </a:solidFill>
                <a:latin typeface="+mj-lt"/>
              </a:rPr>
              <a:t>Fusão do HIV-1 à célula alvo (CD4 + CCR5)</a:t>
            </a:r>
            <a:endParaRPr lang="pt-BR" sz="2800" b="1" dirty="0">
              <a:solidFill>
                <a:srgbClr val="FF0000"/>
              </a:solidFill>
              <a:latin typeface="+mj-lt"/>
            </a:endParaRPr>
          </a:p>
        </p:txBody>
      </p:sp>
    </p:spTree>
    <p:extLst>
      <p:ext uri="{BB962C8B-B14F-4D97-AF65-F5344CB8AC3E}">
        <p14:creationId xmlns:p14="http://schemas.microsoft.com/office/powerpoint/2010/main" val="338954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11</a:t>
            </a:fld>
            <a:endParaRPr lang="en-US"/>
          </a:p>
        </p:txBody>
      </p:sp>
      <p:cxnSp>
        <p:nvCxnSpPr>
          <p:cNvPr id="3" name="Straight Connector 1"/>
          <p:cNvCxnSpPr/>
          <p:nvPr/>
        </p:nvCxnSpPr>
        <p:spPr>
          <a:xfrm>
            <a:off x="0" y="6453336"/>
            <a:ext cx="9144000" cy="0"/>
          </a:xfrm>
          <a:prstGeom prst="line">
            <a:avLst/>
          </a:prstGeom>
          <a:ln>
            <a:solidFill>
              <a:srgbClr val="C30202"/>
            </a:solidFill>
          </a:ln>
        </p:spPr>
        <p:style>
          <a:lnRef idx="2">
            <a:schemeClr val="accent1"/>
          </a:lnRef>
          <a:fillRef idx="0">
            <a:schemeClr val="accent1"/>
          </a:fillRef>
          <a:effectRef idx="1">
            <a:schemeClr val="accent1"/>
          </a:effectRef>
          <a:fontRef idx="minor">
            <a:schemeClr val="tx1"/>
          </a:fontRef>
        </p:style>
      </p:cxnSp>
      <p:pic>
        <p:nvPicPr>
          <p:cNvPr id="4" name="Picture 2" descr="\\lim56\UsuariosNOVO\daniel\2004\PaulaRigato\24_09_04_Aula_Mestrado\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838" y="2936975"/>
            <a:ext cx="7426325"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lim56\UsuariosNOVO\daniel\2004\PaulaRigato\24_09_04_Aula_Mestrado\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0425" y="2708375"/>
            <a:ext cx="685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3810000" y="2327375"/>
            <a:ext cx="14176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pt-BR" sz="1600" b="1">
                <a:latin typeface="Tahoma" charset="0"/>
              </a:rPr>
              <a:t>Receptor de</a:t>
            </a:r>
          </a:p>
          <a:p>
            <a:pPr algn="l"/>
            <a:r>
              <a:rPr lang="pt-BR" sz="1600" b="1">
                <a:latin typeface="Tahoma" charset="0"/>
              </a:rPr>
              <a:t>quimiocina</a:t>
            </a:r>
          </a:p>
        </p:txBody>
      </p:sp>
      <p:pic>
        <p:nvPicPr>
          <p:cNvPr id="7" name="Picture 5" descr="\\lim56\UsuariosNOVO\daniel\2004\PaulaRigato\24_09_04_Aula_Mestrado\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8425" y="2251175"/>
            <a:ext cx="6635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lim56\UsuariosNOVO\daniel\2004\PaulaRigato\24_09_04_Aula_Mestrado\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850" y="839887"/>
            <a:ext cx="422275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lim56\UsuariosNOVO\daniel\2004\PaulaRigato\24_09_04_Aula_Mestrado\0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46288" y="4173637"/>
            <a:ext cx="16113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8"/>
          <p:cNvGrpSpPr>
            <a:grpSpLocks/>
          </p:cNvGrpSpPr>
          <p:nvPr/>
        </p:nvGrpSpPr>
        <p:grpSpPr bwMode="auto">
          <a:xfrm>
            <a:off x="2362200" y="4707037"/>
            <a:ext cx="4016375" cy="1708150"/>
            <a:chOff x="1488" y="3100"/>
            <a:chExt cx="2530" cy="1076"/>
          </a:xfrm>
        </p:grpSpPr>
        <p:pic>
          <p:nvPicPr>
            <p:cNvPr id="11" name="Picture 14" descr="\\lim56\UsuariosNOVO\daniel\2004\PaulaRigato\24_09_04_Aula_Mestrado\0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8" y="3332"/>
              <a:ext cx="2530" cy="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7"/>
            <p:cNvSpPr txBox="1">
              <a:spLocks noChangeArrowheads="1"/>
            </p:cNvSpPr>
            <p:nvPr/>
          </p:nvSpPr>
          <p:spPr bwMode="auto">
            <a:xfrm>
              <a:off x="2304" y="3100"/>
              <a:ext cx="74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pt-BR" sz="1600" b="1">
                  <a:latin typeface="Tahoma" charset="0"/>
                </a:rPr>
                <a:t>Integrase</a:t>
              </a:r>
            </a:p>
          </p:txBody>
        </p:sp>
      </p:grpSp>
      <p:pic>
        <p:nvPicPr>
          <p:cNvPr id="13" name="Picture 20" descr="\\lim56\UsuariosNOVO\daniel\2004\PaulaRigato\24_09_04_Aula_Mestrado\0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6200" y="3290987"/>
            <a:ext cx="35623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1" descr="\\lim56\UsuariosNOVO\daniel\2004\PaulaRigato\24_09_04_Aula_Mestrado\0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32400" y="1919387"/>
            <a:ext cx="2112963"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2" descr="\\lim56\UsuariosNOVO\daniel\2004\PaulaRigato\24_09_04_Aula_Mestrado\01.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45100" y="836712"/>
            <a:ext cx="36544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24"/>
          <p:cNvGrpSpPr>
            <a:grpSpLocks/>
          </p:cNvGrpSpPr>
          <p:nvPr/>
        </p:nvGrpSpPr>
        <p:grpSpPr bwMode="auto">
          <a:xfrm>
            <a:off x="1066800" y="3748187"/>
            <a:ext cx="2359025" cy="881063"/>
            <a:chOff x="672" y="2496"/>
            <a:chExt cx="1486" cy="555"/>
          </a:xfrm>
        </p:grpSpPr>
        <p:pic>
          <p:nvPicPr>
            <p:cNvPr id="17" name="Picture 9" descr="\\lim56\UsuariosNOVO\daniel\2004\PaulaRigato\24_09_04_Aula_Mestrado\0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0" y="2496"/>
              <a:ext cx="1438" cy="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23"/>
            <p:cNvSpPr txBox="1">
              <a:spLocks noChangeArrowheads="1"/>
            </p:cNvSpPr>
            <p:nvPr/>
          </p:nvSpPr>
          <p:spPr bwMode="auto">
            <a:xfrm>
              <a:off x="672" y="2668"/>
              <a:ext cx="3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pt-BR" sz="1600">
                  <a:latin typeface="Tahoma" charset="0"/>
                </a:rPr>
                <a:t>RNA</a:t>
              </a:r>
            </a:p>
          </p:txBody>
        </p:sp>
      </p:grpSp>
      <p:sp>
        <p:nvSpPr>
          <p:cNvPr id="20" name="TextBox 18"/>
          <p:cNvSpPr txBox="1"/>
          <p:nvPr/>
        </p:nvSpPr>
        <p:spPr>
          <a:xfrm>
            <a:off x="35496" y="6525344"/>
            <a:ext cx="4262781" cy="369332"/>
          </a:xfrm>
          <a:prstGeom prst="rect">
            <a:avLst/>
          </a:prstGeom>
          <a:noFill/>
        </p:spPr>
        <p:txBody>
          <a:bodyPr wrap="none" rtlCol="0">
            <a:spAutoFit/>
          </a:bodyPr>
          <a:lstStyle/>
          <a:p>
            <a:r>
              <a:rPr lang="en-US" dirty="0" smtClean="0"/>
              <a:t>Rigato PO, </a:t>
            </a:r>
            <a:r>
              <a:rPr lang="en-US" dirty="0" err="1" smtClean="0"/>
              <a:t>Defesa</a:t>
            </a:r>
            <a:r>
              <a:rPr lang="en-US" dirty="0" smtClean="0"/>
              <a:t> </a:t>
            </a:r>
            <a:r>
              <a:rPr lang="en-US" dirty="0" err="1" smtClean="0"/>
              <a:t>Mestrado</a:t>
            </a:r>
            <a:r>
              <a:rPr lang="en-US" dirty="0" smtClean="0"/>
              <a:t>, ICB-USP, 2004</a:t>
            </a:r>
            <a:endParaRPr lang="en-US" dirty="0"/>
          </a:p>
        </p:txBody>
      </p:sp>
      <p:sp>
        <p:nvSpPr>
          <p:cNvPr id="21" name="Retângulo 20"/>
          <p:cNvSpPr/>
          <p:nvPr/>
        </p:nvSpPr>
        <p:spPr>
          <a:xfrm>
            <a:off x="0" y="14292"/>
            <a:ext cx="8777834" cy="523220"/>
          </a:xfrm>
          <a:prstGeom prst="rect">
            <a:avLst/>
          </a:prstGeom>
        </p:spPr>
        <p:txBody>
          <a:bodyPr wrap="square">
            <a:spAutoFit/>
          </a:bodyPr>
          <a:lstStyle/>
          <a:p>
            <a:r>
              <a:rPr lang="pt-BR" sz="2800" b="1" i="1" dirty="0" smtClean="0">
                <a:solidFill>
                  <a:srgbClr val="FF0000"/>
                </a:solidFill>
                <a:latin typeface="+mj-lt"/>
              </a:rPr>
              <a:t>Ciclo </a:t>
            </a:r>
            <a:r>
              <a:rPr lang="pt-BR" sz="2800" b="1" i="1" dirty="0" err="1" smtClean="0">
                <a:solidFill>
                  <a:srgbClr val="FF0000"/>
                </a:solidFill>
                <a:latin typeface="+mj-lt"/>
              </a:rPr>
              <a:t>replicativo</a:t>
            </a:r>
            <a:r>
              <a:rPr lang="pt-BR" sz="2800" b="1" i="1" dirty="0" smtClean="0">
                <a:solidFill>
                  <a:srgbClr val="FF0000"/>
                </a:solidFill>
                <a:latin typeface="+mj-lt"/>
              </a:rPr>
              <a:t> do HIV-1</a:t>
            </a:r>
            <a:endParaRPr lang="pt-BR" sz="2800" b="1" dirty="0">
              <a:solidFill>
                <a:srgbClr val="FF0000"/>
              </a:solidFill>
              <a:latin typeface="+mj-lt"/>
            </a:endParaRPr>
          </a:p>
        </p:txBody>
      </p:sp>
      <p:sp>
        <p:nvSpPr>
          <p:cNvPr id="22" name="TextBox 74"/>
          <p:cNvSpPr txBox="1"/>
          <p:nvPr/>
        </p:nvSpPr>
        <p:spPr>
          <a:xfrm>
            <a:off x="5350872" y="6577607"/>
            <a:ext cx="3685624" cy="307777"/>
          </a:xfrm>
          <a:prstGeom prst="rect">
            <a:avLst/>
          </a:prstGeom>
          <a:noFill/>
        </p:spPr>
        <p:txBody>
          <a:bodyPr wrap="none" rtlCol="0">
            <a:spAutoFit/>
          </a:bodyPr>
          <a:lstStyle/>
          <a:p>
            <a:r>
              <a:rPr lang="en-US" sz="1400" dirty="0" err="1" smtClean="0"/>
              <a:t>Imagem</a:t>
            </a:r>
            <a:r>
              <a:rPr lang="en-US" sz="1400" dirty="0" smtClean="0"/>
              <a:t>: </a:t>
            </a:r>
            <a:r>
              <a:rPr lang="en-US" sz="1400" dirty="0" err="1" smtClean="0"/>
              <a:t>banco</a:t>
            </a:r>
            <a:r>
              <a:rPr lang="en-US" sz="1400" dirty="0" smtClean="0"/>
              <a:t> de </a:t>
            </a:r>
            <a:r>
              <a:rPr lang="en-US" sz="1400" dirty="0" err="1" smtClean="0"/>
              <a:t>Imagens</a:t>
            </a:r>
            <a:r>
              <a:rPr lang="en-US" sz="1400" dirty="0" smtClean="0"/>
              <a:t> LIM-56/FMUSP</a:t>
            </a:r>
            <a:endParaRPr lang="en-US" sz="1400" dirty="0"/>
          </a:p>
        </p:txBody>
      </p:sp>
    </p:spTree>
    <p:extLst>
      <p:ext uri="{BB962C8B-B14F-4D97-AF65-F5344CB8AC3E}">
        <p14:creationId xmlns:p14="http://schemas.microsoft.com/office/powerpoint/2010/main" val="413230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9" presetClass="entr" presetSubtype="0" fill="hold" nodeType="afterEffect">
                                  <p:stCondLst>
                                    <p:cond delay="2000"/>
                                  </p:stCondLst>
                                  <p:childTnLst>
                                    <p:set>
                                      <p:cBhvr>
                                        <p:cTn id="13" dur="1" fill="hold">
                                          <p:stCondLst>
                                            <p:cond delay="0"/>
                                          </p:stCondLst>
                                        </p:cTn>
                                        <p:tgtEl>
                                          <p:spTgt spid="16"/>
                                        </p:tgtEl>
                                        <p:attrNameLst>
                                          <p:attrName>style.visibility</p:attrName>
                                        </p:attrNameLst>
                                      </p:cBhvr>
                                      <p:to>
                                        <p:strVal val="visible"/>
                                      </p:to>
                                    </p:set>
                                    <p:animEffect transition="in" filter="dissolve">
                                      <p:cBhvr>
                                        <p:cTn id="14" dur="500"/>
                                        <p:tgtEl>
                                          <p:spTgt spid="16"/>
                                        </p:tgtEl>
                                      </p:cBhvr>
                                    </p:animEffect>
                                  </p:childTnLst>
                                </p:cTn>
                              </p:par>
                            </p:childTnLst>
                          </p:cTn>
                        </p:par>
                        <p:par>
                          <p:cTn id="15" fill="hold">
                            <p:stCondLst>
                              <p:cond delay="3000"/>
                            </p:stCondLst>
                            <p:childTnLst>
                              <p:par>
                                <p:cTn id="16" presetID="22" presetClass="entr" presetSubtype="1" fill="hold" nodeType="afterEffect">
                                  <p:stCondLst>
                                    <p:cond delay="200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5500"/>
                            </p:stCondLst>
                            <p:childTnLst>
                              <p:par>
                                <p:cTn id="20" presetID="22" presetClass="entr" presetSubtype="8" fill="hold" nodeType="afterEffect">
                                  <p:stCondLst>
                                    <p:cond delay="200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8000"/>
                            </p:stCondLst>
                            <p:childTnLst>
                              <p:par>
                                <p:cTn id="24" presetID="9" presetClass="entr" presetSubtype="0" fill="hold" nodeType="afterEffect">
                                  <p:stCondLst>
                                    <p:cond delay="200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par>
                          <p:cTn id="27" fill="hold">
                            <p:stCondLst>
                              <p:cond delay="10500"/>
                            </p:stCondLst>
                            <p:childTnLst>
                              <p:par>
                                <p:cTn id="28" presetID="22" presetClass="entr" presetSubtype="4" fill="hold" nodeType="afterEffect">
                                  <p:stCondLst>
                                    <p:cond delay="200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par>
                          <p:cTn id="31" fill="hold">
                            <p:stCondLst>
                              <p:cond delay="1300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12</a:t>
            </a:fld>
            <a:endParaRPr lang="en-US"/>
          </a:p>
        </p:txBody>
      </p:sp>
      <p:sp>
        <p:nvSpPr>
          <p:cNvPr id="16" name="Retângulo 15"/>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HIV-1 e entrada na célula – tropismo CCR5 ou CXCR4</a:t>
            </a:r>
            <a:endParaRPr lang="pt-BR" sz="2800" b="1" dirty="0">
              <a:solidFill>
                <a:srgbClr val="FF0000"/>
              </a:solidFill>
              <a:latin typeface="+mj-lt"/>
            </a:endParaRPr>
          </a:p>
        </p:txBody>
      </p:sp>
      <p:pic>
        <p:nvPicPr>
          <p:cNvPr id="10" name="Picture 4" descr="\\lim56\UsuariosNOVO\daniel\2004\PaulaRigato\24_09_04_Aula_Mestrado\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0338" y="2051050"/>
            <a:ext cx="6281737"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76"/>
          <p:cNvSpPr txBox="1"/>
          <p:nvPr/>
        </p:nvSpPr>
        <p:spPr>
          <a:xfrm>
            <a:off x="35496" y="6525344"/>
            <a:ext cx="4262781" cy="369332"/>
          </a:xfrm>
          <a:prstGeom prst="rect">
            <a:avLst/>
          </a:prstGeom>
          <a:noFill/>
        </p:spPr>
        <p:txBody>
          <a:bodyPr wrap="none" rtlCol="0">
            <a:spAutoFit/>
          </a:bodyPr>
          <a:lstStyle/>
          <a:p>
            <a:r>
              <a:rPr lang="en-US" dirty="0" smtClean="0"/>
              <a:t>Rigato PO, </a:t>
            </a:r>
            <a:r>
              <a:rPr lang="en-US" dirty="0" err="1" smtClean="0"/>
              <a:t>Defesa</a:t>
            </a:r>
            <a:r>
              <a:rPr lang="en-US" dirty="0" smtClean="0"/>
              <a:t> </a:t>
            </a:r>
            <a:r>
              <a:rPr lang="en-US" dirty="0" err="1" smtClean="0"/>
              <a:t>Mestrado</a:t>
            </a:r>
            <a:r>
              <a:rPr lang="en-US" dirty="0" smtClean="0"/>
              <a:t>, ICB-USP, 2004</a:t>
            </a:r>
            <a:endParaRPr lang="en-US" dirty="0"/>
          </a:p>
        </p:txBody>
      </p:sp>
      <p:sp>
        <p:nvSpPr>
          <p:cNvPr id="7" name="TextBox 74"/>
          <p:cNvSpPr txBox="1"/>
          <p:nvPr/>
        </p:nvSpPr>
        <p:spPr>
          <a:xfrm>
            <a:off x="5350872" y="6577607"/>
            <a:ext cx="3685624" cy="307777"/>
          </a:xfrm>
          <a:prstGeom prst="rect">
            <a:avLst/>
          </a:prstGeom>
          <a:noFill/>
        </p:spPr>
        <p:txBody>
          <a:bodyPr wrap="none" rtlCol="0">
            <a:spAutoFit/>
          </a:bodyPr>
          <a:lstStyle/>
          <a:p>
            <a:r>
              <a:rPr lang="en-US" sz="1400" dirty="0" err="1" smtClean="0"/>
              <a:t>Imagem</a:t>
            </a:r>
            <a:r>
              <a:rPr lang="en-US" sz="1400" dirty="0" smtClean="0"/>
              <a:t>: </a:t>
            </a:r>
            <a:r>
              <a:rPr lang="en-US" sz="1400" dirty="0" err="1" smtClean="0"/>
              <a:t>banco</a:t>
            </a:r>
            <a:r>
              <a:rPr lang="en-US" sz="1400" dirty="0" smtClean="0"/>
              <a:t> de </a:t>
            </a:r>
            <a:r>
              <a:rPr lang="en-US" sz="1400" dirty="0" err="1" smtClean="0"/>
              <a:t>Imagens</a:t>
            </a:r>
            <a:r>
              <a:rPr lang="en-US" sz="1400" dirty="0" smtClean="0"/>
              <a:t> LIM-56/FMUSP</a:t>
            </a:r>
            <a:endParaRPr lang="en-US" sz="1400" dirty="0"/>
          </a:p>
        </p:txBody>
      </p:sp>
    </p:spTree>
    <p:extLst>
      <p:ext uri="{BB962C8B-B14F-4D97-AF65-F5344CB8AC3E}">
        <p14:creationId xmlns:p14="http://schemas.microsoft.com/office/powerpoint/2010/main" val="3120139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13</a:t>
            </a:fld>
            <a:endParaRPr lang="en-US"/>
          </a:p>
        </p:txBody>
      </p:sp>
      <p:sp>
        <p:nvSpPr>
          <p:cNvPr id="3" name="Rectangle 1029"/>
          <p:cNvSpPr>
            <a:spLocks noChangeArrowheads="1"/>
          </p:cNvSpPr>
          <p:nvPr/>
        </p:nvSpPr>
        <p:spPr bwMode="auto">
          <a:xfrm>
            <a:off x="609600" y="2362200"/>
            <a:ext cx="7848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a:lnSpc>
                <a:spcPct val="160000"/>
              </a:lnSpc>
              <a:spcBef>
                <a:spcPct val="20000"/>
              </a:spcBef>
              <a:buFontTx/>
              <a:buChar char="•"/>
            </a:pPr>
            <a:r>
              <a:rPr lang="pt-BR" sz="1800" dirty="0">
                <a:latin typeface="Verdana" pitchFamily="34" charset="0"/>
              </a:rPr>
              <a:t>Definição: </a:t>
            </a:r>
            <a:r>
              <a:rPr lang="pt-BR" sz="1800" dirty="0" err="1">
                <a:latin typeface="Verdana" pitchFamily="34" charset="0"/>
              </a:rPr>
              <a:t>citocinas</a:t>
            </a:r>
            <a:r>
              <a:rPr lang="pt-BR" sz="1800" dirty="0">
                <a:latin typeface="Verdana" pitchFamily="34" charset="0"/>
              </a:rPr>
              <a:t> com homologia estrutural e baixo peso molecular que atuam em receptores acoplados à proteína G.</a:t>
            </a:r>
          </a:p>
          <a:p>
            <a:pPr marL="342900" indent="-342900" algn="just">
              <a:lnSpc>
                <a:spcPct val="160000"/>
              </a:lnSpc>
              <a:spcBef>
                <a:spcPct val="20000"/>
              </a:spcBef>
              <a:buFontTx/>
              <a:buChar char="•"/>
            </a:pPr>
            <a:endParaRPr lang="pt-BR" sz="1800" dirty="0">
              <a:latin typeface="Verdana" pitchFamily="34" charset="0"/>
            </a:endParaRPr>
          </a:p>
          <a:p>
            <a:pPr marL="342900" indent="-342900" algn="just">
              <a:lnSpc>
                <a:spcPct val="160000"/>
              </a:lnSpc>
              <a:spcBef>
                <a:spcPct val="20000"/>
              </a:spcBef>
              <a:buFontTx/>
              <a:buChar char="•"/>
            </a:pPr>
            <a:r>
              <a:rPr lang="pt-BR" sz="1800" dirty="0">
                <a:latin typeface="Verdana" pitchFamily="34" charset="0"/>
              </a:rPr>
              <a:t>Função: regular o tráfego das células do sistema imune através da ligação com seus receptores e posterior expressão de moléculas de adesão na superfície celular.</a:t>
            </a:r>
          </a:p>
          <a:p>
            <a:pPr marL="342900" indent="-342900" algn="just">
              <a:lnSpc>
                <a:spcPct val="160000"/>
              </a:lnSpc>
              <a:spcBef>
                <a:spcPct val="20000"/>
              </a:spcBef>
            </a:pPr>
            <a:endParaRPr lang="pt-BR" sz="1800" dirty="0">
              <a:latin typeface="Verdana" pitchFamily="34" charset="0"/>
            </a:endParaRPr>
          </a:p>
          <a:p>
            <a:pPr marL="342900" indent="-342900" algn="just">
              <a:lnSpc>
                <a:spcPct val="160000"/>
              </a:lnSpc>
              <a:spcBef>
                <a:spcPct val="20000"/>
              </a:spcBef>
            </a:pPr>
            <a:endParaRPr lang="pt-BR" sz="1800" dirty="0">
              <a:latin typeface="Verdana" pitchFamily="34" charset="0"/>
            </a:endParaRPr>
          </a:p>
        </p:txBody>
      </p:sp>
      <p:sp>
        <p:nvSpPr>
          <p:cNvPr id="4" name="Retângulo 3"/>
          <p:cNvSpPr/>
          <p:nvPr/>
        </p:nvSpPr>
        <p:spPr>
          <a:xfrm>
            <a:off x="0" y="14292"/>
            <a:ext cx="8777834" cy="523220"/>
          </a:xfrm>
          <a:prstGeom prst="rect">
            <a:avLst/>
          </a:prstGeom>
        </p:spPr>
        <p:txBody>
          <a:bodyPr wrap="square">
            <a:spAutoFit/>
          </a:bodyPr>
          <a:lstStyle/>
          <a:p>
            <a:r>
              <a:rPr lang="pt-BR" sz="2800" b="1" i="1" dirty="0" err="1" smtClean="0">
                <a:solidFill>
                  <a:srgbClr val="FF0000"/>
                </a:solidFill>
                <a:latin typeface="+mj-lt"/>
              </a:rPr>
              <a:t>Quimiocinas</a:t>
            </a:r>
            <a:r>
              <a:rPr lang="pt-BR" sz="2800" b="1" i="1" dirty="0" smtClean="0">
                <a:solidFill>
                  <a:srgbClr val="FF0000"/>
                </a:solidFill>
                <a:latin typeface="+mj-lt"/>
              </a:rPr>
              <a:t> e HIV-1</a:t>
            </a:r>
            <a:endParaRPr lang="pt-BR" sz="2800" b="1" dirty="0">
              <a:solidFill>
                <a:srgbClr val="FF0000"/>
              </a:solidFill>
              <a:latin typeface="+mj-lt"/>
            </a:endParaRPr>
          </a:p>
        </p:txBody>
      </p:sp>
    </p:spTree>
    <p:extLst>
      <p:ext uri="{BB962C8B-B14F-4D97-AF65-F5344CB8AC3E}">
        <p14:creationId xmlns:p14="http://schemas.microsoft.com/office/powerpoint/2010/main" val="2445315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14</a:t>
            </a:fld>
            <a:endParaRPr lang="en-US"/>
          </a:p>
        </p:txBody>
      </p:sp>
      <p:pic>
        <p:nvPicPr>
          <p:cNvPr id="3" name="Picture 6" descr="\\lim56\UsuariosNOVO\daniel\2004\PaulaRigato\24_09_04_Aula_Mestrado\FIGURA QUIMIOCINAS MAIS NÍTI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157288"/>
            <a:ext cx="5181600" cy="49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a:off x="0" y="14292"/>
            <a:ext cx="8777834" cy="954107"/>
          </a:xfrm>
          <a:prstGeom prst="rect">
            <a:avLst/>
          </a:prstGeom>
        </p:spPr>
        <p:txBody>
          <a:bodyPr wrap="square">
            <a:spAutoFit/>
          </a:bodyPr>
          <a:lstStyle/>
          <a:p>
            <a:r>
              <a:rPr lang="pt-BR" sz="2800" b="1" i="1" dirty="0" err="1" smtClean="0">
                <a:solidFill>
                  <a:srgbClr val="FF0000"/>
                </a:solidFill>
                <a:latin typeface="+mj-lt"/>
              </a:rPr>
              <a:t>Quimiocinas</a:t>
            </a:r>
            <a:r>
              <a:rPr lang="pt-BR" sz="2800" b="1" i="1" dirty="0" smtClean="0">
                <a:solidFill>
                  <a:srgbClr val="FF0000"/>
                </a:solidFill>
                <a:latin typeface="+mj-lt"/>
              </a:rPr>
              <a:t> e o tráfego de células pelo sistema imunológico</a:t>
            </a:r>
            <a:endParaRPr lang="pt-BR" sz="2800" b="1" dirty="0">
              <a:solidFill>
                <a:srgbClr val="FF0000"/>
              </a:solidFill>
              <a:latin typeface="+mj-lt"/>
            </a:endParaRPr>
          </a:p>
        </p:txBody>
      </p:sp>
      <p:sp>
        <p:nvSpPr>
          <p:cNvPr id="5" name="Text Box 7"/>
          <p:cNvSpPr txBox="1">
            <a:spLocks noChangeArrowheads="1"/>
          </p:cNvSpPr>
          <p:nvPr/>
        </p:nvSpPr>
        <p:spPr bwMode="auto">
          <a:xfrm>
            <a:off x="152400" y="6507163"/>
            <a:ext cx="8610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pt-BR" sz="1200" dirty="0" err="1">
                <a:latin typeface="Verdana" pitchFamily="34" charset="0"/>
              </a:rPr>
              <a:t>Luster</a:t>
            </a:r>
            <a:r>
              <a:rPr lang="pt-BR" sz="1200" dirty="0">
                <a:latin typeface="Verdana" pitchFamily="34" charset="0"/>
              </a:rPr>
              <a:t> et al., 1998</a:t>
            </a:r>
          </a:p>
        </p:txBody>
      </p:sp>
    </p:spTree>
    <p:extLst>
      <p:ext uri="{BB962C8B-B14F-4D97-AF65-F5344CB8AC3E}">
        <p14:creationId xmlns:p14="http://schemas.microsoft.com/office/powerpoint/2010/main" val="1360134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15</a:t>
            </a:fld>
            <a:endParaRPr lang="en-US"/>
          </a:p>
        </p:txBody>
      </p:sp>
      <p:sp>
        <p:nvSpPr>
          <p:cNvPr id="3" name="Rectangle 1027"/>
          <p:cNvSpPr>
            <a:spLocks noChangeArrowheads="1"/>
          </p:cNvSpPr>
          <p:nvPr/>
        </p:nvSpPr>
        <p:spPr bwMode="auto">
          <a:xfrm>
            <a:off x="609600" y="1752600"/>
            <a:ext cx="7848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170000"/>
              </a:lnSpc>
              <a:spcBef>
                <a:spcPct val="20000"/>
              </a:spcBef>
              <a:buFontTx/>
              <a:buChar char="•"/>
            </a:pPr>
            <a:r>
              <a:rPr lang="pt-BR" sz="1800" dirty="0">
                <a:latin typeface="Verdana" pitchFamily="34" charset="0"/>
              </a:rPr>
              <a:t>As </a:t>
            </a:r>
            <a:r>
              <a:rPr lang="pt-BR" sz="1800" dirty="0" err="1">
                <a:latin typeface="Verdana" pitchFamily="34" charset="0"/>
              </a:rPr>
              <a:t>quimiocinas</a:t>
            </a:r>
            <a:r>
              <a:rPr lang="pt-BR" sz="1800" dirty="0">
                <a:latin typeface="Verdana" pitchFamily="34" charset="0"/>
              </a:rPr>
              <a:t> </a:t>
            </a:r>
            <a:r>
              <a:rPr lang="en-US" sz="1800" dirty="0" err="1">
                <a:latin typeface="Verdana" pitchFamily="34" charset="0"/>
              </a:rPr>
              <a:t>alteram</a:t>
            </a:r>
            <a:r>
              <a:rPr lang="en-US" sz="1800" dirty="0">
                <a:latin typeface="Verdana" pitchFamily="34" charset="0"/>
              </a:rPr>
              <a:t> a</a:t>
            </a:r>
            <a:r>
              <a:rPr lang="pt-BR" sz="1800" dirty="0">
                <a:latin typeface="Verdana" pitchFamily="34" charset="0"/>
              </a:rPr>
              <a:t> progressão da infecção pelo HIV-1 </a:t>
            </a:r>
            <a:r>
              <a:rPr lang="en-US" sz="1800" dirty="0" err="1">
                <a:latin typeface="Verdana" pitchFamily="34" charset="0"/>
              </a:rPr>
              <a:t>para</a:t>
            </a:r>
            <a:r>
              <a:rPr lang="en-US" sz="1800" dirty="0">
                <a:latin typeface="Verdana" pitchFamily="34" charset="0"/>
              </a:rPr>
              <a:t> a</a:t>
            </a:r>
            <a:r>
              <a:rPr lang="pt-BR" sz="1800" dirty="0">
                <a:latin typeface="Verdana" pitchFamily="34" charset="0"/>
              </a:rPr>
              <a:t> aids através da ligação aos seus receptores:</a:t>
            </a:r>
          </a:p>
        </p:txBody>
      </p:sp>
      <p:sp>
        <p:nvSpPr>
          <p:cNvPr id="13" name="Retângulo 12"/>
          <p:cNvSpPr/>
          <p:nvPr/>
        </p:nvSpPr>
        <p:spPr>
          <a:xfrm>
            <a:off x="0" y="14292"/>
            <a:ext cx="8777834" cy="523220"/>
          </a:xfrm>
          <a:prstGeom prst="rect">
            <a:avLst/>
          </a:prstGeom>
        </p:spPr>
        <p:txBody>
          <a:bodyPr wrap="square">
            <a:spAutoFit/>
          </a:bodyPr>
          <a:lstStyle/>
          <a:p>
            <a:r>
              <a:rPr lang="pt-BR" sz="2800" b="1" i="1" dirty="0" err="1" smtClean="0">
                <a:solidFill>
                  <a:srgbClr val="FF0000"/>
                </a:solidFill>
                <a:latin typeface="+mj-lt"/>
              </a:rPr>
              <a:t>Quimiocinas</a:t>
            </a:r>
            <a:r>
              <a:rPr lang="pt-BR" sz="2800" b="1" i="1" dirty="0" smtClean="0">
                <a:solidFill>
                  <a:srgbClr val="FF0000"/>
                </a:solidFill>
                <a:latin typeface="+mj-lt"/>
              </a:rPr>
              <a:t> e a infecção pelo HIV-1</a:t>
            </a:r>
            <a:endParaRPr lang="pt-BR" sz="2800" b="1" dirty="0">
              <a:solidFill>
                <a:srgbClr val="FF0000"/>
              </a:solidFill>
              <a:latin typeface="+mj-lt"/>
            </a:endParaRPr>
          </a:p>
        </p:txBody>
      </p:sp>
      <p:sp>
        <p:nvSpPr>
          <p:cNvPr id="14" name="Rectangle 1048"/>
          <p:cNvSpPr>
            <a:spLocks noChangeArrowheads="1"/>
          </p:cNvSpPr>
          <p:nvPr/>
        </p:nvSpPr>
        <p:spPr bwMode="auto">
          <a:xfrm>
            <a:off x="5562600" y="3200400"/>
            <a:ext cx="2687638" cy="609600"/>
          </a:xfrm>
          <a:prstGeom prst="rect">
            <a:avLst/>
          </a:prstGeom>
          <a:solidFill>
            <a:srgbClr val="E3EEF5"/>
          </a:solidFill>
          <a:ln w="9525">
            <a:noFill/>
            <a:miter lim="800000"/>
            <a:headEnd/>
            <a:tailEnd/>
          </a:ln>
          <a:effectLst>
            <a:outerShdw dist="35921" dir="2700000" algn="ctr" rotWithShape="0">
              <a:srgbClr val="326A8C"/>
            </a:outerShdw>
          </a:effectLst>
        </p:spPr>
        <p:txBody>
          <a:bodyPr wrap="none" anchor="ctr"/>
          <a:lstStyle/>
          <a:p>
            <a:pPr>
              <a:defRPr/>
            </a:pPr>
            <a:endParaRPr lang="pt-BR"/>
          </a:p>
        </p:txBody>
      </p:sp>
      <p:sp>
        <p:nvSpPr>
          <p:cNvPr id="15" name="Rectangle 1049"/>
          <p:cNvSpPr>
            <a:spLocks noChangeArrowheads="1"/>
          </p:cNvSpPr>
          <p:nvPr/>
        </p:nvSpPr>
        <p:spPr bwMode="auto">
          <a:xfrm>
            <a:off x="5562600" y="3962400"/>
            <a:ext cx="2743200" cy="1828800"/>
          </a:xfrm>
          <a:prstGeom prst="rect">
            <a:avLst/>
          </a:prstGeom>
          <a:solidFill>
            <a:srgbClr val="E3EEF5"/>
          </a:solidFill>
          <a:ln w="9525">
            <a:noFill/>
            <a:miter lim="800000"/>
            <a:headEnd/>
            <a:tailEnd/>
          </a:ln>
          <a:effectLst>
            <a:outerShdw dist="35921" dir="2700000" algn="ctr" rotWithShape="0">
              <a:srgbClr val="326A8C"/>
            </a:outerShdw>
          </a:effectLst>
        </p:spPr>
        <p:txBody>
          <a:bodyPr wrap="none" anchor="ctr"/>
          <a:lstStyle/>
          <a:p>
            <a:pPr>
              <a:defRPr/>
            </a:pPr>
            <a:endParaRPr lang="pt-BR"/>
          </a:p>
        </p:txBody>
      </p:sp>
      <p:sp>
        <p:nvSpPr>
          <p:cNvPr id="16" name="Rectangle 1052"/>
          <p:cNvSpPr>
            <a:spLocks noChangeArrowheads="1"/>
          </p:cNvSpPr>
          <p:nvPr/>
        </p:nvSpPr>
        <p:spPr bwMode="auto">
          <a:xfrm>
            <a:off x="6316663" y="3309938"/>
            <a:ext cx="1162178" cy="307777"/>
          </a:xfrm>
          <a:prstGeom prst="rect">
            <a:avLst/>
          </a:prstGeom>
          <a:noFill/>
          <a:ln w="9525">
            <a:noFill/>
            <a:miter lim="800000"/>
            <a:headEnd/>
            <a:tailEnd/>
          </a:ln>
        </p:spPr>
        <p:txBody>
          <a:bodyPr wrap="none" lIns="0" tIns="0" rIns="0" bIns="0">
            <a:spAutoFit/>
          </a:bodyPr>
          <a:lstStyle/>
          <a:p>
            <a:pPr algn="l">
              <a:defRPr/>
            </a:pPr>
            <a:r>
              <a:rPr lang="pt-BR" sz="2000" b="1" dirty="0">
                <a:solidFill>
                  <a:srgbClr val="FF0000"/>
                </a:solidFill>
                <a:latin typeface="Tahoma" pitchFamily="34" charset="0"/>
              </a:rPr>
              <a:t>Receptor</a:t>
            </a:r>
            <a:endParaRPr lang="pt-BR" sz="2000" b="1" dirty="0">
              <a:solidFill>
                <a:srgbClr val="FF0000"/>
              </a:solidFill>
              <a:effectLst>
                <a:outerShdw blurRad="38100" dist="38100" dir="2700000" algn="tl">
                  <a:srgbClr val="C0C0C0"/>
                </a:outerShdw>
              </a:effectLst>
              <a:latin typeface="Tahoma" pitchFamily="34" charset="0"/>
            </a:endParaRPr>
          </a:p>
        </p:txBody>
      </p:sp>
      <p:sp>
        <p:nvSpPr>
          <p:cNvPr id="17" name="Rectangle 1054"/>
          <p:cNvSpPr>
            <a:spLocks noChangeArrowheads="1"/>
          </p:cNvSpPr>
          <p:nvPr/>
        </p:nvSpPr>
        <p:spPr bwMode="auto">
          <a:xfrm>
            <a:off x="6462713" y="4168775"/>
            <a:ext cx="860425" cy="304800"/>
          </a:xfrm>
          <a:prstGeom prst="rect">
            <a:avLst/>
          </a:prstGeom>
          <a:noFill/>
          <a:ln w="9525">
            <a:noFill/>
            <a:miter lim="800000"/>
            <a:headEnd/>
            <a:tailEnd/>
          </a:ln>
        </p:spPr>
        <p:txBody>
          <a:bodyPr wrap="none" lIns="0" tIns="0" rIns="0" bIns="0">
            <a:spAutoFit/>
          </a:bodyPr>
          <a:lstStyle/>
          <a:p>
            <a:pPr algn="l">
              <a:defRPr/>
            </a:pPr>
            <a:r>
              <a:rPr lang="pt-BR" sz="2000" b="1">
                <a:solidFill>
                  <a:srgbClr val="002060"/>
                </a:solidFill>
                <a:latin typeface="Tahoma" pitchFamily="34" charset="0"/>
              </a:rPr>
              <a:t>CXCR4</a:t>
            </a:r>
            <a:endParaRPr lang="pt-BR" sz="2000" b="1">
              <a:solidFill>
                <a:srgbClr val="002060"/>
              </a:solidFill>
              <a:effectLst>
                <a:outerShdw blurRad="38100" dist="38100" dir="2700000" algn="tl">
                  <a:srgbClr val="C0C0C0"/>
                </a:outerShdw>
              </a:effectLst>
              <a:latin typeface="Tahoma" pitchFamily="34" charset="0"/>
            </a:endParaRPr>
          </a:p>
        </p:txBody>
      </p:sp>
      <p:sp>
        <p:nvSpPr>
          <p:cNvPr id="18" name="Rectangle 1056"/>
          <p:cNvSpPr>
            <a:spLocks noChangeArrowheads="1"/>
          </p:cNvSpPr>
          <p:nvPr/>
        </p:nvSpPr>
        <p:spPr bwMode="auto">
          <a:xfrm>
            <a:off x="6550025" y="4738688"/>
            <a:ext cx="685800" cy="304800"/>
          </a:xfrm>
          <a:prstGeom prst="rect">
            <a:avLst/>
          </a:prstGeom>
          <a:noFill/>
          <a:ln w="9525">
            <a:noFill/>
            <a:miter lim="800000"/>
            <a:headEnd/>
            <a:tailEnd/>
          </a:ln>
        </p:spPr>
        <p:txBody>
          <a:bodyPr wrap="none" lIns="0" tIns="0" rIns="0" bIns="0">
            <a:spAutoFit/>
          </a:bodyPr>
          <a:lstStyle/>
          <a:p>
            <a:pPr algn="l">
              <a:defRPr/>
            </a:pPr>
            <a:r>
              <a:rPr lang="pt-BR" sz="2000" b="1">
                <a:solidFill>
                  <a:srgbClr val="002060"/>
                </a:solidFill>
                <a:latin typeface="Tahoma" pitchFamily="34" charset="0"/>
              </a:rPr>
              <a:t>CCR2</a:t>
            </a:r>
            <a:endParaRPr lang="pt-BR" sz="2000" b="1">
              <a:solidFill>
                <a:srgbClr val="002060"/>
              </a:solidFill>
              <a:effectLst>
                <a:outerShdw blurRad="38100" dist="38100" dir="2700000" algn="tl">
                  <a:srgbClr val="C0C0C0"/>
                </a:outerShdw>
              </a:effectLst>
              <a:latin typeface="Tahoma" pitchFamily="34" charset="0"/>
            </a:endParaRPr>
          </a:p>
        </p:txBody>
      </p:sp>
      <p:sp>
        <p:nvSpPr>
          <p:cNvPr id="19" name="Rectangle 1058"/>
          <p:cNvSpPr>
            <a:spLocks noChangeArrowheads="1"/>
          </p:cNvSpPr>
          <p:nvPr/>
        </p:nvSpPr>
        <p:spPr bwMode="auto">
          <a:xfrm>
            <a:off x="6550025" y="5310188"/>
            <a:ext cx="685800" cy="304800"/>
          </a:xfrm>
          <a:prstGeom prst="rect">
            <a:avLst/>
          </a:prstGeom>
          <a:noFill/>
          <a:ln w="9525">
            <a:noFill/>
            <a:miter lim="800000"/>
            <a:headEnd/>
            <a:tailEnd/>
          </a:ln>
        </p:spPr>
        <p:txBody>
          <a:bodyPr wrap="none" lIns="0" tIns="0" rIns="0" bIns="0">
            <a:spAutoFit/>
          </a:bodyPr>
          <a:lstStyle/>
          <a:p>
            <a:pPr algn="l">
              <a:defRPr/>
            </a:pPr>
            <a:r>
              <a:rPr lang="pt-BR" sz="2000" b="1">
                <a:solidFill>
                  <a:srgbClr val="002060"/>
                </a:solidFill>
                <a:latin typeface="Tahoma" pitchFamily="34" charset="0"/>
              </a:rPr>
              <a:t>CCR5</a:t>
            </a:r>
            <a:endParaRPr lang="pt-BR" sz="2000" b="1">
              <a:solidFill>
                <a:srgbClr val="002060"/>
              </a:solidFill>
              <a:effectLst>
                <a:outerShdw blurRad="38100" dist="38100" dir="2700000" algn="tl">
                  <a:srgbClr val="C0C0C0"/>
                </a:outerShdw>
              </a:effectLst>
              <a:latin typeface="Tahoma" pitchFamily="34" charset="0"/>
            </a:endParaRPr>
          </a:p>
        </p:txBody>
      </p:sp>
      <p:grpSp>
        <p:nvGrpSpPr>
          <p:cNvPr id="20" name="Group 1062"/>
          <p:cNvGrpSpPr>
            <a:grpSpLocks/>
          </p:cNvGrpSpPr>
          <p:nvPr/>
        </p:nvGrpSpPr>
        <p:grpSpPr bwMode="auto">
          <a:xfrm>
            <a:off x="762000" y="3200400"/>
            <a:ext cx="4648200" cy="2590800"/>
            <a:chOff x="2352" y="2016"/>
            <a:chExt cx="2928" cy="1632"/>
          </a:xfrm>
        </p:grpSpPr>
        <p:sp>
          <p:nvSpPr>
            <p:cNvPr id="21" name="Rectangle 1050"/>
            <p:cNvSpPr>
              <a:spLocks noChangeArrowheads="1"/>
            </p:cNvSpPr>
            <p:nvPr/>
          </p:nvSpPr>
          <p:spPr bwMode="auto">
            <a:xfrm>
              <a:off x="2352" y="2016"/>
              <a:ext cx="2928" cy="384"/>
            </a:xfrm>
            <a:prstGeom prst="rect">
              <a:avLst/>
            </a:prstGeom>
            <a:solidFill>
              <a:srgbClr val="E3EEF5"/>
            </a:solidFill>
            <a:ln w="9525">
              <a:noFill/>
              <a:miter lim="800000"/>
              <a:headEnd/>
              <a:tailEnd/>
            </a:ln>
            <a:effectLst>
              <a:outerShdw dist="35921" dir="2700000" algn="ctr" rotWithShape="0">
                <a:srgbClr val="326A8C"/>
              </a:outerShdw>
            </a:effectLst>
          </p:spPr>
          <p:txBody>
            <a:bodyPr wrap="none" anchor="ctr"/>
            <a:lstStyle/>
            <a:p>
              <a:pPr>
                <a:defRPr/>
              </a:pPr>
              <a:endParaRPr lang="pt-BR">
                <a:solidFill>
                  <a:srgbClr val="002060"/>
                </a:solidFill>
              </a:endParaRPr>
            </a:p>
          </p:txBody>
        </p:sp>
        <p:sp>
          <p:nvSpPr>
            <p:cNvPr id="22" name="Rectangle 1051"/>
            <p:cNvSpPr>
              <a:spLocks noChangeArrowheads="1"/>
            </p:cNvSpPr>
            <p:nvPr/>
          </p:nvSpPr>
          <p:spPr bwMode="auto">
            <a:xfrm>
              <a:off x="2352" y="2496"/>
              <a:ext cx="2928" cy="1152"/>
            </a:xfrm>
            <a:prstGeom prst="rect">
              <a:avLst/>
            </a:prstGeom>
            <a:solidFill>
              <a:srgbClr val="E3EEF5"/>
            </a:solidFill>
            <a:ln w="9525">
              <a:noFill/>
              <a:miter lim="800000"/>
              <a:headEnd/>
              <a:tailEnd/>
            </a:ln>
            <a:effectLst>
              <a:outerShdw dist="35921" dir="2700000" algn="ctr" rotWithShape="0">
                <a:srgbClr val="326A8C"/>
              </a:outerShdw>
            </a:effectLst>
          </p:spPr>
          <p:txBody>
            <a:bodyPr wrap="none" anchor="ctr"/>
            <a:lstStyle/>
            <a:p>
              <a:pPr>
                <a:defRPr/>
              </a:pPr>
              <a:endParaRPr lang="pt-BR">
                <a:solidFill>
                  <a:srgbClr val="002060"/>
                </a:solidFill>
              </a:endParaRPr>
            </a:p>
          </p:txBody>
        </p:sp>
        <p:sp>
          <p:nvSpPr>
            <p:cNvPr id="23" name="Rectangle 1053"/>
            <p:cNvSpPr>
              <a:spLocks noChangeArrowheads="1"/>
            </p:cNvSpPr>
            <p:nvPr/>
          </p:nvSpPr>
          <p:spPr bwMode="auto">
            <a:xfrm>
              <a:off x="3325" y="2085"/>
              <a:ext cx="985" cy="192"/>
            </a:xfrm>
            <a:prstGeom prst="rect">
              <a:avLst/>
            </a:prstGeom>
            <a:noFill/>
            <a:ln w="9525">
              <a:noFill/>
              <a:miter lim="800000"/>
              <a:headEnd/>
              <a:tailEnd/>
            </a:ln>
          </p:spPr>
          <p:txBody>
            <a:bodyPr wrap="none" lIns="0" tIns="0" rIns="0" bIns="0">
              <a:spAutoFit/>
            </a:bodyPr>
            <a:lstStyle/>
            <a:p>
              <a:pPr algn="ctr">
                <a:defRPr/>
              </a:pPr>
              <a:r>
                <a:rPr lang="pt-BR" sz="2000" b="1" dirty="0" err="1">
                  <a:solidFill>
                    <a:srgbClr val="FF0000"/>
                  </a:solidFill>
                  <a:latin typeface="Tahoma" pitchFamily="34" charset="0"/>
                </a:rPr>
                <a:t>Quimiocinas</a:t>
              </a:r>
              <a:endParaRPr lang="pt-BR" sz="2000" b="1" dirty="0">
                <a:solidFill>
                  <a:srgbClr val="FF0000"/>
                </a:solidFill>
                <a:effectLst>
                  <a:outerShdw blurRad="38100" dist="38100" dir="2700000" algn="tl">
                    <a:srgbClr val="C0C0C0"/>
                  </a:outerShdw>
                </a:effectLst>
                <a:latin typeface="Tahoma" pitchFamily="34" charset="0"/>
              </a:endParaRPr>
            </a:p>
          </p:txBody>
        </p:sp>
        <p:sp>
          <p:nvSpPr>
            <p:cNvPr id="24" name="Rectangle 1055"/>
            <p:cNvSpPr>
              <a:spLocks noChangeArrowheads="1"/>
            </p:cNvSpPr>
            <p:nvPr/>
          </p:nvSpPr>
          <p:spPr bwMode="auto">
            <a:xfrm>
              <a:off x="3573" y="2626"/>
              <a:ext cx="486" cy="192"/>
            </a:xfrm>
            <a:prstGeom prst="rect">
              <a:avLst/>
            </a:prstGeom>
            <a:noFill/>
            <a:ln w="9525">
              <a:noFill/>
              <a:miter lim="800000"/>
              <a:headEnd/>
              <a:tailEnd/>
            </a:ln>
          </p:spPr>
          <p:txBody>
            <a:bodyPr wrap="none" lIns="0" tIns="0" rIns="0" bIns="0">
              <a:spAutoFit/>
            </a:bodyPr>
            <a:lstStyle/>
            <a:p>
              <a:pPr algn="ctr">
                <a:defRPr/>
              </a:pPr>
              <a:r>
                <a:rPr lang="pt-BR" sz="2000" b="1" dirty="0">
                  <a:solidFill>
                    <a:srgbClr val="002060"/>
                  </a:solidFill>
                  <a:latin typeface="Tahoma" pitchFamily="34" charset="0"/>
                </a:rPr>
                <a:t>SDF-1</a:t>
              </a:r>
              <a:endParaRPr lang="pt-BR" sz="2000" b="1" dirty="0">
                <a:solidFill>
                  <a:srgbClr val="002060"/>
                </a:solidFill>
                <a:effectLst>
                  <a:outerShdw blurRad="38100" dist="38100" dir="2700000" algn="tl">
                    <a:srgbClr val="C0C0C0"/>
                  </a:outerShdw>
                </a:effectLst>
                <a:latin typeface="Tahoma" pitchFamily="34" charset="0"/>
              </a:endParaRPr>
            </a:p>
          </p:txBody>
        </p:sp>
        <p:sp>
          <p:nvSpPr>
            <p:cNvPr id="25" name="Rectangle 1057"/>
            <p:cNvSpPr>
              <a:spLocks noChangeArrowheads="1"/>
            </p:cNvSpPr>
            <p:nvPr/>
          </p:nvSpPr>
          <p:spPr bwMode="auto">
            <a:xfrm>
              <a:off x="2619" y="2985"/>
              <a:ext cx="2395" cy="192"/>
            </a:xfrm>
            <a:prstGeom prst="rect">
              <a:avLst/>
            </a:prstGeom>
            <a:noFill/>
            <a:ln w="9525">
              <a:noFill/>
              <a:miter lim="800000"/>
              <a:headEnd/>
              <a:tailEnd/>
            </a:ln>
          </p:spPr>
          <p:txBody>
            <a:bodyPr wrap="none" lIns="0" tIns="0" rIns="0" bIns="0">
              <a:spAutoFit/>
            </a:bodyPr>
            <a:lstStyle/>
            <a:p>
              <a:pPr algn="ctr">
                <a:defRPr/>
              </a:pPr>
              <a:r>
                <a:rPr lang="pt-BR" sz="2000" b="1">
                  <a:solidFill>
                    <a:srgbClr val="002060"/>
                  </a:solidFill>
                  <a:latin typeface="Tahoma" pitchFamily="34" charset="0"/>
                </a:rPr>
                <a:t>MCP-1, MCP-2, MCP-3, MCP-4</a:t>
              </a:r>
              <a:endParaRPr lang="pt-BR" sz="2000" b="1">
                <a:solidFill>
                  <a:srgbClr val="002060"/>
                </a:solidFill>
                <a:effectLst>
                  <a:outerShdw blurRad="38100" dist="38100" dir="2700000" algn="tl">
                    <a:srgbClr val="C0C0C0"/>
                  </a:outerShdw>
                </a:effectLst>
                <a:latin typeface="Tahoma" pitchFamily="34" charset="0"/>
              </a:endParaRPr>
            </a:p>
          </p:txBody>
        </p:sp>
        <p:sp>
          <p:nvSpPr>
            <p:cNvPr id="26" name="Rectangle 1059"/>
            <p:cNvSpPr>
              <a:spLocks noChangeArrowheads="1"/>
            </p:cNvSpPr>
            <p:nvPr/>
          </p:nvSpPr>
          <p:spPr bwMode="auto">
            <a:xfrm>
              <a:off x="2806" y="3345"/>
              <a:ext cx="2021" cy="192"/>
            </a:xfrm>
            <a:prstGeom prst="rect">
              <a:avLst/>
            </a:prstGeom>
            <a:noFill/>
            <a:ln w="9525">
              <a:noFill/>
              <a:miter lim="800000"/>
              <a:headEnd/>
              <a:tailEnd/>
            </a:ln>
          </p:spPr>
          <p:txBody>
            <a:bodyPr wrap="none" lIns="0" tIns="0" rIns="0" bIns="0">
              <a:spAutoFit/>
            </a:bodyPr>
            <a:lstStyle/>
            <a:p>
              <a:pPr algn="ctr">
                <a:defRPr/>
              </a:pPr>
              <a:r>
                <a:rPr lang="pt-BR" sz="2000" b="1">
                  <a:solidFill>
                    <a:srgbClr val="002060"/>
                  </a:solidFill>
                  <a:latin typeface="Tahoma" pitchFamily="34" charset="0"/>
                </a:rPr>
                <a:t>MIP-1</a:t>
              </a:r>
              <a:r>
                <a:rPr lang="pt-BR" sz="2000" b="1">
                  <a:solidFill>
                    <a:srgbClr val="002060"/>
                  </a:solidFill>
                  <a:latin typeface="Tahoma" pitchFamily="34" charset="0"/>
                  <a:sym typeface="Symbol" pitchFamily="18" charset="2"/>
                </a:rPr>
                <a:t>, MIP-1, RANTES</a:t>
              </a:r>
              <a:endParaRPr lang="pt-BR" sz="2000" b="1">
                <a:solidFill>
                  <a:srgbClr val="002060"/>
                </a:solidFill>
                <a:effectLst>
                  <a:outerShdw blurRad="38100" dist="38100" dir="2700000" algn="tl">
                    <a:srgbClr val="C0C0C0"/>
                  </a:outerShdw>
                </a:effectLst>
                <a:latin typeface="Tahoma" pitchFamily="34" charset="0"/>
              </a:endParaRPr>
            </a:p>
          </p:txBody>
        </p:sp>
      </p:grpSp>
    </p:spTree>
    <p:extLst>
      <p:ext uri="{BB962C8B-B14F-4D97-AF65-F5344CB8AC3E}">
        <p14:creationId xmlns:p14="http://schemas.microsoft.com/office/powerpoint/2010/main" val="1194360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16</a:t>
            </a:fld>
            <a:endParaRPr lang="en-US"/>
          </a:p>
        </p:txBody>
      </p:sp>
      <p:sp>
        <p:nvSpPr>
          <p:cNvPr id="13" name="Retângulo 12"/>
          <p:cNvSpPr/>
          <p:nvPr/>
        </p:nvSpPr>
        <p:spPr>
          <a:xfrm>
            <a:off x="0" y="14292"/>
            <a:ext cx="8777834" cy="523220"/>
          </a:xfrm>
          <a:prstGeom prst="rect">
            <a:avLst/>
          </a:prstGeom>
        </p:spPr>
        <p:txBody>
          <a:bodyPr wrap="square">
            <a:spAutoFit/>
          </a:bodyPr>
          <a:lstStyle/>
          <a:p>
            <a:r>
              <a:rPr lang="pt-BR" sz="2800" b="1" i="1" dirty="0" err="1" smtClean="0">
                <a:solidFill>
                  <a:srgbClr val="FF0000"/>
                </a:solidFill>
                <a:latin typeface="+mj-lt"/>
              </a:rPr>
              <a:t>Quimiocinas</a:t>
            </a:r>
            <a:r>
              <a:rPr lang="pt-BR" sz="2800" b="1" i="1" dirty="0" smtClean="0">
                <a:solidFill>
                  <a:srgbClr val="FF0000"/>
                </a:solidFill>
                <a:latin typeface="+mj-lt"/>
              </a:rPr>
              <a:t> e a infecção pelo HIV-1</a:t>
            </a:r>
            <a:endParaRPr lang="pt-BR" sz="2800" b="1" dirty="0">
              <a:solidFill>
                <a:srgbClr val="FF0000"/>
              </a:solidFill>
              <a:latin typeface="+mj-lt"/>
            </a:endParaRPr>
          </a:p>
        </p:txBody>
      </p:sp>
      <p:sp>
        <p:nvSpPr>
          <p:cNvPr id="14" name="Text Box 7"/>
          <p:cNvSpPr txBox="1">
            <a:spLocks noChangeArrowheads="1"/>
          </p:cNvSpPr>
          <p:nvPr/>
        </p:nvSpPr>
        <p:spPr bwMode="auto">
          <a:xfrm>
            <a:off x="152400" y="6430963"/>
            <a:ext cx="8610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pt-BR" sz="1200">
                <a:latin typeface="Verdana" pitchFamily="34" charset="0"/>
              </a:rPr>
              <a:t>Adapatado de: Luster et al., 1998</a:t>
            </a:r>
          </a:p>
        </p:txBody>
      </p:sp>
      <p:pic>
        <p:nvPicPr>
          <p:cNvPr id="15" name="Picture 8" descr="\\lim56\UsuariosNOVO\daniel\2004\PaulaRigato\24_09_04_Aula_Mestrado\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19200"/>
            <a:ext cx="2024063"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lim56\UsuariosNOVO\daniel\2004\PaulaRigato\24_09_04_Aula_Mestrado\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1219200"/>
            <a:ext cx="2024063"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lim56\UsuariosNOVO\daniel\2004\PaulaRigato\24_09_04_Aula_Mestrado\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1219200"/>
            <a:ext cx="2024063"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lim56\UsuariosNOVO\daniel\2004\PaulaRigato\24_09_04_Aula_Mestrado\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1219200"/>
            <a:ext cx="2024063"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99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17</a:t>
            </a:fld>
            <a:endParaRPr lang="en-US"/>
          </a:p>
        </p:txBody>
      </p:sp>
      <p:sp>
        <p:nvSpPr>
          <p:cNvPr id="3" name="Rectangle 2"/>
          <p:cNvSpPr>
            <a:spLocks noChangeArrowheads="1"/>
          </p:cNvSpPr>
          <p:nvPr/>
        </p:nvSpPr>
        <p:spPr bwMode="auto">
          <a:xfrm>
            <a:off x="685800" y="2438400"/>
            <a:ext cx="7772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2100" indent="-292100" algn="just">
              <a:lnSpc>
                <a:spcPct val="120000"/>
              </a:lnSpc>
              <a:spcBef>
                <a:spcPct val="20000"/>
              </a:spcBef>
              <a:buFontTx/>
              <a:buChar char="•"/>
            </a:pPr>
            <a:r>
              <a:rPr lang="pt-BR" sz="2000">
                <a:latin typeface="Tahoma" pitchFamily="34" charset="0"/>
                <a:cs typeface="Tahoma" pitchFamily="34" charset="0"/>
              </a:rPr>
              <a:t>Alguns polimorfismos nos genes destes componentes do sistema imune inato são relatados como fatores de proteção contra a infecção pelo HIV-1 (como o CCR5-D32), ou como fatores retardadores da progressão desta infecção (SDF-1-3’A, CCR2-V64I e CCR5-P-59029</a:t>
            </a:r>
            <a:r>
              <a:rPr lang="pt-BR" sz="2000" baseline="30000">
                <a:latin typeface="Tahoma" pitchFamily="34" charset="0"/>
                <a:cs typeface="Tahoma" pitchFamily="34" charset="0"/>
              </a:rPr>
              <a:t>A</a:t>
            </a:r>
            <a:r>
              <a:rPr lang="pt-BR" sz="2000">
                <a:latin typeface="Tahoma" pitchFamily="34" charset="0"/>
                <a:cs typeface="Tahoma" pitchFamily="34" charset="0"/>
              </a:rPr>
              <a:t>/G).</a:t>
            </a:r>
            <a:endParaRPr lang="pt-BR" sz="2000">
              <a:latin typeface="Verdana" pitchFamily="34" charset="0"/>
              <a:cs typeface="Times New Roman" pitchFamily="18" charset="0"/>
            </a:endParaRPr>
          </a:p>
          <a:p>
            <a:pPr marL="292100" indent="-292100" algn="just">
              <a:lnSpc>
                <a:spcPct val="120000"/>
              </a:lnSpc>
              <a:spcBef>
                <a:spcPct val="20000"/>
              </a:spcBef>
              <a:buFontTx/>
              <a:buChar char="•"/>
            </a:pPr>
            <a:endParaRPr lang="pt-BR" sz="2000">
              <a:latin typeface="Verdana" pitchFamily="34" charset="0"/>
            </a:endParaRPr>
          </a:p>
          <a:p>
            <a:pPr marL="292100" indent="-292100" algn="just">
              <a:lnSpc>
                <a:spcPct val="120000"/>
              </a:lnSpc>
              <a:spcBef>
                <a:spcPct val="20000"/>
              </a:spcBef>
            </a:pPr>
            <a:endParaRPr lang="pt-BR" sz="2000">
              <a:latin typeface="Verdana" pitchFamily="34" charset="0"/>
            </a:endParaRPr>
          </a:p>
        </p:txBody>
      </p:sp>
      <p:sp>
        <p:nvSpPr>
          <p:cNvPr id="5" name="Text Box 5"/>
          <p:cNvSpPr txBox="1">
            <a:spLocks noChangeArrowheads="1"/>
          </p:cNvSpPr>
          <p:nvPr/>
        </p:nvSpPr>
        <p:spPr bwMode="auto">
          <a:xfrm>
            <a:off x="228600" y="6096000"/>
            <a:ext cx="6629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pt-BR" sz="1600">
                <a:latin typeface="Verdana" pitchFamily="34" charset="0"/>
              </a:rPr>
              <a:t>Paxton et al., 1998; Anzala et al., 1998; Winkler et al., 1998; Van Rij et al., 1998; McDermott et al., 1998</a:t>
            </a:r>
          </a:p>
        </p:txBody>
      </p:sp>
      <p:sp>
        <p:nvSpPr>
          <p:cNvPr id="6" name="Retângulo 5"/>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Polimorfismos de </a:t>
            </a:r>
            <a:r>
              <a:rPr lang="pt-BR" sz="2800" b="1" i="1" dirty="0" err="1" smtClean="0">
                <a:solidFill>
                  <a:srgbClr val="FF0000"/>
                </a:solidFill>
                <a:latin typeface="+mj-lt"/>
              </a:rPr>
              <a:t>quimiocinas</a:t>
            </a:r>
            <a:r>
              <a:rPr lang="pt-BR" sz="2800" b="1" i="1" dirty="0" smtClean="0">
                <a:solidFill>
                  <a:srgbClr val="FF0000"/>
                </a:solidFill>
                <a:latin typeface="+mj-lt"/>
              </a:rPr>
              <a:t> e seus receptores na infecção pelo HIV-1</a:t>
            </a:r>
            <a:endParaRPr lang="pt-BR" sz="2800" b="1" dirty="0">
              <a:solidFill>
                <a:srgbClr val="FF0000"/>
              </a:solidFill>
              <a:latin typeface="+mj-lt"/>
            </a:endParaRPr>
          </a:p>
        </p:txBody>
      </p:sp>
    </p:spTree>
    <p:extLst>
      <p:ext uri="{BB962C8B-B14F-4D97-AF65-F5344CB8AC3E}">
        <p14:creationId xmlns:p14="http://schemas.microsoft.com/office/powerpoint/2010/main" val="3033831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18</a:t>
            </a:fld>
            <a:endParaRPr lang="en-US"/>
          </a:p>
        </p:txBody>
      </p:sp>
      <p:sp>
        <p:nvSpPr>
          <p:cNvPr id="3" name="Text Box 5"/>
          <p:cNvSpPr txBox="1">
            <a:spLocks noChangeArrowheads="1"/>
          </p:cNvSpPr>
          <p:nvPr/>
        </p:nvSpPr>
        <p:spPr bwMode="auto">
          <a:xfrm>
            <a:off x="4953000" y="1658938"/>
            <a:ext cx="4191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87325" algn="l"/>
              </a:tabLst>
              <a:defRPr sz="2400">
                <a:solidFill>
                  <a:schemeClr val="tx1"/>
                </a:solidFill>
                <a:latin typeface="Times New Roman" pitchFamily="18" charset="0"/>
              </a:defRPr>
            </a:lvl1pPr>
            <a:lvl2pPr marL="742950" indent="-285750">
              <a:tabLst>
                <a:tab pos="187325" algn="l"/>
              </a:tabLst>
              <a:defRPr sz="2400">
                <a:solidFill>
                  <a:schemeClr val="tx1"/>
                </a:solidFill>
                <a:latin typeface="Times New Roman" pitchFamily="18" charset="0"/>
              </a:defRPr>
            </a:lvl2pPr>
            <a:lvl3pPr marL="1143000" indent="-228600">
              <a:tabLst>
                <a:tab pos="187325" algn="l"/>
              </a:tabLst>
              <a:defRPr sz="2400">
                <a:solidFill>
                  <a:schemeClr val="tx1"/>
                </a:solidFill>
                <a:latin typeface="Times New Roman" pitchFamily="18" charset="0"/>
              </a:defRPr>
            </a:lvl3pPr>
            <a:lvl4pPr marL="1600200" indent="-228600">
              <a:tabLst>
                <a:tab pos="187325" algn="l"/>
              </a:tabLst>
              <a:defRPr sz="2400">
                <a:solidFill>
                  <a:schemeClr val="tx1"/>
                </a:solidFill>
                <a:latin typeface="Times New Roman" pitchFamily="18" charset="0"/>
              </a:defRPr>
            </a:lvl4pPr>
            <a:lvl5pPr marL="2057400" indent="-228600">
              <a:tabLst>
                <a:tab pos="187325" algn="l"/>
              </a:tabLst>
              <a:defRPr sz="2400">
                <a:solidFill>
                  <a:schemeClr val="tx1"/>
                </a:solidFill>
                <a:latin typeface="Times New Roman" pitchFamily="18" charset="0"/>
              </a:defRPr>
            </a:lvl5pPr>
            <a:lvl6pPr marL="2514600" indent="-228600" algn="r" eaLnBrk="0" fontAlgn="base" hangingPunct="0">
              <a:spcBef>
                <a:spcPct val="0"/>
              </a:spcBef>
              <a:spcAft>
                <a:spcPct val="0"/>
              </a:spcAft>
              <a:tabLst>
                <a:tab pos="187325" algn="l"/>
              </a:tabLst>
              <a:defRPr sz="2400">
                <a:solidFill>
                  <a:schemeClr val="tx1"/>
                </a:solidFill>
                <a:latin typeface="Times New Roman" pitchFamily="18" charset="0"/>
              </a:defRPr>
            </a:lvl6pPr>
            <a:lvl7pPr marL="2971800" indent="-228600" algn="r" eaLnBrk="0" fontAlgn="base" hangingPunct="0">
              <a:spcBef>
                <a:spcPct val="0"/>
              </a:spcBef>
              <a:spcAft>
                <a:spcPct val="0"/>
              </a:spcAft>
              <a:tabLst>
                <a:tab pos="187325" algn="l"/>
              </a:tabLst>
              <a:defRPr sz="2400">
                <a:solidFill>
                  <a:schemeClr val="tx1"/>
                </a:solidFill>
                <a:latin typeface="Times New Roman" pitchFamily="18" charset="0"/>
              </a:defRPr>
            </a:lvl7pPr>
            <a:lvl8pPr marL="3429000" indent="-228600" algn="r" eaLnBrk="0" fontAlgn="base" hangingPunct="0">
              <a:spcBef>
                <a:spcPct val="0"/>
              </a:spcBef>
              <a:spcAft>
                <a:spcPct val="0"/>
              </a:spcAft>
              <a:tabLst>
                <a:tab pos="187325" algn="l"/>
              </a:tabLst>
              <a:defRPr sz="2400">
                <a:solidFill>
                  <a:schemeClr val="tx1"/>
                </a:solidFill>
                <a:latin typeface="Times New Roman" pitchFamily="18" charset="0"/>
              </a:defRPr>
            </a:lvl8pPr>
            <a:lvl9pPr marL="3886200" indent="-228600" algn="r" eaLnBrk="0" fontAlgn="base" hangingPunct="0">
              <a:spcBef>
                <a:spcPct val="0"/>
              </a:spcBef>
              <a:spcAft>
                <a:spcPct val="0"/>
              </a:spcAft>
              <a:tabLst>
                <a:tab pos="187325" algn="l"/>
              </a:tabLst>
              <a:defRPr sz="2400">
                <a:solidFill>
                  <a:schemeClr val="tx1"/>
                </a:solidFill>
                <a:latin typeface="Times New Roman" pitchFamily="18" charset="0"/>
              </a:defRPr>
            </a:lvl9pPr>
          </a:lstStyle>
          <a:p>
            <a:pPr algn="l">
              <a:spcBef>
                <a:spcPct val="50000"/>
              </a:spcBef>
            </a:pPr>
            <a:r>
              <a:rPr lang="en-US" sz="1800">
                <a:latin typeface="Verdana" pitchFamily="34" charset="0"/>
              </a:rPr>
              <a:t>Tipo selvagem</a:t>
            </a:r>
          </a:p>
          <a:p>
            <a:pPr algn="l">
              <a:spcBef>
                <a:spcPct val="50000"/>
              </a:spcBef>
            </a:pPr>
            <a:r>
              <a:rPr lang="en-US" sz="1800">
                <a:latin typeface="Verdana" pitchFamily="34" charset="0"/>
              </a:rPr>
              <a:t>- Evolução típica da infecção para  aids</a:t>
            </a:r>
            <a:endParaRPr lang="pt-BR" sz="1800">
              <a:latin typeface="Verdana" pitchFamily="34" charset="0"/>
            </a:endParaRPr>
          </a:p>
        </p:txBody>
      </p:sp>
      <p:sp>
        <p:nvSpPr>
          <p:cNvPr id="4" name="Text Box 6"/>
          <p:cNvSpPr txBox="1">
            <a:spLocks noChangeArrowheads="1"/>
          </p:cNvSpPr>
          <p:nvPr/>
        </p:nvSpPr>
        <p:spPr bwMode="auto">
          <a:xfrm>
            <a:off x="4953000" y="3438525"/>
            <a:ext cx="4191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87325" algn="l"/>
              </a:tabLst>
              <a:defRPr sz="2400">
                <a:solidFill>
                  <a:schemeClr val="tx1"/>
                </a:solidFill>
                <a:latin typeface="Times New Roman" pitchFamily="18" charset="0"/>
              </a:defRPr>
            </a:lvl1pPr>
            <a:lvl2pPr marL="742950" indent="-285750">
              <a:tabLst>
                <a:tab pos="187325" algn="l"/>
              </a:tabLst>
              <a:defRPr sz="2400">
                <a:solidFill>
                  <a:schemeClr val="tx1"/>
                </a:solidFill>
                <a:latin typeface="Times New Roman" pitchFamily="18" charset="0"/>
              </a:defRPr>
            </a:lvl2pPr>
            <a:lvl3pPr marL="1143000" indent="-228600">
              <a:tabLst>
                <a:tab pos="187325" algn="l"/>
              </a:tabLst>
              <a:defRPr sz="2400">
                <a:solidFill>
                  <a:schemeClr val="tx1"/>
                </a:solidFill>
                <a:latin typeface="Times New Roman" pitchFamily="18" charset="0"/>
              </a:defRPr>
            </a:lvl3pPr>
            <a:lvl4pPr marL="1600200" indent="-228600">
              <a:tabLst>
                <a:tab pos="187325" algn="l"/>
              </a:tabLst>
              <a:defRPr sz="2400">
                <a:solidFill>
                  <a:schemeClr val="tx1"/>
                </a:solidFill>
                <a:latin typeface="Times New Roman" pitchFamily="18" charset="0"/>
              </a:defRPr>
            </a:lvl4pPr>
            <a:lvl5pPr marL="2057400" indent="-228600">
              <a:tabLst>
                <a:tab pos="187325" algn="l"/>
              </a:tabLst>
              <a:defRPr sz="2400">
                <a:solidFill>
                  <a:schemeClr val="tx1"/>
                </a:solidFill>
                <a:latin typeface="Times New Roman" pitchFamily="18" charset="0"/>
              </a:defRPr>
            </a:lvl5pPr>
            <a:lvl6pPr marL="2514600" indent="-228600" algn="r" eaLnBrk="0" fontAlgn="base" hangingPunct="0">
              <a:spcBef>
                <a:spcPct val="0"/>
              </a:spcBef>
              <a:spcAft>
                <a:spcPct val="0"/>
              </a:spcAft>
              <a:tabLst>
                <a:tab pos="187325" algn="l"/>
              </a:tabLst>
              <a:defRPr sz="2400">
                <a:solidFill>
                  <a:schemeClr val="tx1"/>
                </a:solidFill>
                <a:latin typeface="Times New Roman" pitchFamily="18" charset="0"/>
              </a:defRPr>
            </a:lvl6pPr>
            <a:lvl7pPr marL="2971800" indent="-228600" algn="r" eaLnBrk="0" fontAlgn="base" hangingPunct="0">
              <a:spcBef>
                <a:spcPct val="0"/>
              </a:spcBef>
              <a:spcAft>
                <a:spcPct val="0"/>
              </a:spcAft>
              <a:tabLst>
                <a:tab pos="187325" algn="l"/>
              </a:tabLst>
              <a:defRPr sz="2400">
                <a:solidFill>
                  <a:schemeClr val="tx1"/>
                </a:solidFill>
                <a:latin typeface="Times New Roman" pitchFamily="18" charset="0"/>
              </a:defRPr>
            </a:lvl7pPr>
            <a:lvl8pPr marL="3429000" indent="-228600" algn="r" eaLnBrk="0" fontAlgn="base" hangingPunct="0">
              <a:spcBef>
                <a:spcPct val="0"/>
              </a:spcBef>
              <a:spcAft>
                <a:spcPct val="0"/>
              </a:spcAft>
              <a:tabLst>
                <a:tab pos="187325" algn="l"/>
              </a:tabLst>
              <a:defRPr sz="2400">
                <a:solidFill>
                  <a:schemeClr val="tx1"/>
                </a:solidFill>
                <a:latin typeface="Times New Roman" pitchFamily="18" charset="0"/>
              </a:defRPr>
            </a:lvl8pPr>
            <a:lvl9pPr marL="3886200" indent="-228600" algn="r" eaLnBrk="0" fontAlgn="base" hangingPunct="0">
              <a:spcBef>
                <a:spcPct val="0"/>
              </a:spcBef>
              <a:spcAft>
                <a:spcPct val="0"/>
              </a:spcAft>
              <a:tabLst>
                <a:tab pos="187325" algn="l"/>
              </a:tabLst>
              <a:defRPr sz="2400">
                <a:solidFill>
                  <a:schemeClr val="tx1"/>
                </a:solidFill>
                <a:latin typeface="Times New Roman" pitchFamily="18" charset="0"/>
              </a:defRPr>
            </a:lvl9pPr>
          </a:lstStyle>
          <a:p>
            <a:pPr algn="l">
              <a:spcBef>
                <a:spcPct val="50000"/>
              </a:spcBef>
            </a:pPr>
            <a:r>
              <a:rPr lang="en-US" sz="1800">
                <a:latin typeface="Verdana" pitchFamily="34" charset="0"/>
              </a:rPr>
              <a:t>Heterozigoto</a:t>
            </a:r>
          </a:p>
          <a:p>
            <a:pPr algn="l">
              <a:spcBef>
                <a:spcPct val="50000"/>
              </a:spcBef>
            </a:pPr>
            <a:r>
              <a:rPr lang="en-US" sz="1800">
                <a:latin typeface="Verdana" pitchFamily="34" charset="0"/>
              </a:rPr>
              <a:t>- Infecção ocorre, porém com progressão lenta</a:t>
            </a:r>
            <a:endParaRPr lang="pt-BR" sz="1800">
              <a:latin typeface="Verdana" pitchFamily="34" charset="0"/>
            </a:endParaRPr>
          </a:p>
        </p:txBody>
      </p:sp>
      <p:sp>
        <p:nvSpPr>
          <p:cNvPr id="5" name="Text Box 7"/>
          <p:cNvSpPr txBox="1">
            <a:spLocks noChangeArrowheads="1"/>
          </p:cNvSpPr>
          <p:nvPr/>
        </p:nvSpPr>
        <p:spPr bwMode="auto">
          <a:xfrm>
            <a:off x="4953000" y="5419725"/>
            <a:ext cx="4191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87325" algn="l"/>
              </a:tabLst>
              <a:defRPr sz="2400">
                <a:solidFill>
                  <a:schemeClr val="tx1"/>
                </a:solidFill>
                <a:latin typeface="Times New Roman" pitchFamily="18" charset="0"/>
              </a:defRPr>
            </a:lvl1pPr>
            <a:lvl2pPr marL="742950" indent="-285750">
              <a:tabLst>
                <a:tab pos="187325" algn="l"/>
              </a:tabLst>
              <a:defRPr sz="2400">
                <a:solidFill>
                  <a:schemeClr val="tx1"/>
                </a:solidFill>
                <a:latin typeface="Times New Roman" pitchFamily="18" charset="0"/>
              </a:defRPr>
            </a:lvl2pPr>
            <a:lvl3pPr marL="1143000" indent="-228600">
              <a:tabLst>
                <a:tab pos="187325" algn="l"/>
              </a:tabLst>
              <a:defRPr sz="2400">
                <a:solidFill>
                  <a:schemeClr val="tx1"/>
                </a:solidFill>
                <a:latin typeface="Times New Roman" pitchFamily="18" charset="0"/>
              </a:defRPr>
            </a:lvl3pPr>
            <a:lvl4pPr marL="1600200" indent="-228600">
              <a:tabLst>
                <a:tab pos="187325" algn="l"/>
              </a:tabLst>
              <a:defRPr sz="2400">
                <a:solidFill>
                  <a:schemeClr val="tx1"/>
                </a:solidFill>
                <a:latin typeface="Times New Roman" pitchFamily="18" charset="0"/>
              </a:defRPr>
            </a:lvl4pPr>
            <a:lvl5pPr marL="2057400" indent="-228600">
              <a:tabLst>
                <a:tab pos="187325" algn="l"/>
              </a:tabLst>
              <a:defRPr sz="2400">
                <a:solidFill>
                  <a:schemeClr val="tx1"/>
                </a:solidFill>
                <a:latin typeface="Times New Roman" pitchFamily="18" charset="0"/>
              </a:defRPr>
            </a:lvl5pPr>
            <a:lvl6pPr marL="2514600" indent="-228600" algn="r" eaLnBrk="0" fontAlgn="base" hangingPunct="0">
              <a:spcBef>
                <a:spcPct val="0"/>
              </a:spcBef>
              <a:spcAft>
                <a:spcPct val="0"/>
              </a:spcAft>
              <a:tabLst>
                <a:tab pos="187325" algn="l"/>
              </a:tabLst>
              <a:defRPr sz="2400">
                <a:solidFill>
                  <a:schemeClr val="tx1"/>
                </a:solidFill>
                <a:latin typeface="Times New Roman" pitchFamily="18" charset="0"/>
              </a:defRPr>
            </a:lvl6pPr>
            <a:lvl7pPr marL="2971800" indent="-228600" algn="r" eaLnBrk="0" fontAlgn="base" hangingPunct="0">
              <a:spcBef>
                <a:spcPct val="0"/>
              </a:spcBef>
              <a:spcAft>
                <a:spcPct val="0"/>
              </a:spcAft>
              <a:tabLst>
                <a:tab pos="187325" algn="l"/>
              </a:tabLst>
              <a:defRPr sz="2400">
                <a:solidFill>
                  <a:schemeClr val="tx1"/>
                </a:solidFill>
                <a:latin typeface="Times New Roman" pitchFamily="18" charset="0"/>
              </a:defRPr>
            </a:lvl7pPr>
            <a:lvl8pPr marL="3429000" indent="-228600" algn="r" eaLnBrk="0" fontAlgn="base" hangingPunct="0">
              <a:spcBef>
                <a:spcPct val="0"/>
              </a:spcBef>
              <a:spcAft>
                <a:spcPct val="0"/>
              </a:spcAft>
              <a:tabLst>
                <a:tab pos="187325" algn="l"/>
              </a:tabLst>
              <a:defRPr sz="2400">
                <a:solidFill>
                  <a:schemeClr val="tx1"/>
                </a:solidFill>
                <a:latin typeface="Times New Roman" pitchFamily="18" charset="0"/>
              </a:defRPr>
            </a:lvl8pPr>
            <a:lvl9pPr marL="3886200" indent="-228600" algn="r" eaLnBrk="0" fontAlgn="base" hangingPunct="0">
              <a:spcBef>
                <a:spcPct val="0"/>
              </a:spcBef>
              <a:spcAft>
                <a:spcPct val="0"/>
              </a:spcAft>
              <a:tabLst>
                <a:tab pos="187325" algn="l"/>
              </a:tabLst>
              <a:defRPr sz="2400">
                <a:solidFill>
                  <a:schemeClr val="tx1"/>
                </a:solidFill>
                <a:latin typeface="Times New Roman" pitchFamily="18" charset="0"/>
              </a:defRPr>
            </a:lvl9pPr>
          </a:lstStyle>
          <a:p>
            <a:pPr algn="l">
              <a:spcBef>
                <a:spcPct val="50000"/>
              </a:spcBef>
            </a:pPr>
            <a:r>
              <a:rPr lang="en-US" sz="1800">
                <a:latin typeface="Verdana" pitchFamily="34" charset="0"/>
              </a:rPr>
              <a:t>Homozigoto (mutante)</a:t>
            </a:r>
          </a:p>
          <a:p>
            <a:pPr algn="l">
              <a:spcBef>
                <a:spcPct val="50000"/>
              </a:spcBef>
            </a:pPr>
            <a:r>
              <a:rPr lang="en-US" sz="1800">
                <a:latin typeface="Verdana" pitchFamily="34" charset="0"/>
              </a:rPr>
              <a:t>- Alta resistência ao HIV-1: ausência de infecção </a:t>
            </a:r>
            <a:endParaRPr lang="pt-BR" sz="1800">
              <a:latin typeface="Verdana" pitchFamily="34" charset="0"/>
            </a:endParaRPr>
          </a:p>
        </p:txBody>
      </p:sp>
      <p:pic>
        <p:nvPicPr>
          <p:cNvPr id="6" name="Picture 9" descr="\\Lim56\usuarios\daniel\2003\PaulaRigato\16_07_03\fig3.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075" y="1238250"/>
            <a:ext cx="4657725"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228600" y="6400800"/>
            <a:ext cx="29032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pt-BR" sz="1600" dirty="0">
                <a:latin typeface="Tahoma" pitchFamily="34" charset="0"/>
              </a:rPr>
              <a:t>Smith et al, </a:t>
            </a:r>
            <a:r>
              <a:rPr lang="pt-BR" sz="1600" dirty="0" smtClean="0">
                <a:latin typeface="Tahoma" pitchFamily="34" charset="0"/>
              </a:rPr>
              <a:t>1997, adaptado</a:t>
            </a:r>
            <a:endParaRPr lang="pt-BR" sz="1600" dirty="0">
              <a:latin typeface="Tahoma" pitchFamily="34" charset="0"/>
            </a:endParaRPr>
          </a:p>
        </p:txBody>
      </p:sp>
      <p:sp>
        <p:nvSpPr>
          <p:cNvPr id="8" name="Retângulo 7"/>
          <p:cNvSpPr/>
          <p:nvPr/>
        </p:nvSpPr>
        <p:spPr>
          <a:xfrm>
            <a:off x="0" y="14292"/>
            <a:ext cx="8777834" cy="523220"/>
          </a:xfrm>
          <a:prstGeom prst="rect">
            <a:avLst/>
          </a:prstGeom>
        </p:spPr>
        <p:txBody>
          <a:bodyPr wrap="square">
            <a:spAutoFit/>
          </a:bodyPr>
          <a:lstStyle/>
          <a:p>
            <a:r>
              <a:rPr lang="pt-BR" sz="2800" b="1" i="1" dirty="0" smtClean="0">
                <a:solidFill>
                  <a:srgbClr val="FF0000"/>
                </a:solidFill>
                <a:latin typeface="+mj-lt"/>
              </a:rPr>
              <a:t>Deleção de 32 pares de base no gene CCR5</a:t>
            </a:r>
            <a:endParaRPr lang="pt-BR" sz="2800" b="1" dirty="0">
              <a:solidFill>
                <a:srgbClr val="FF0000"/>
              </a:solidFill>
              <a:latin typeface="+mj-lt"/>
            </a:endParaRPr>
          </a:p>
        </p:txBody>
      </p:sp>
      <p:sp>
        <p:nvSpPr>
          <p:cNvPr id="9" name="TextBox 74"/>
          <p:cNvSpPr txBox="1"/>
          <p:nvPr/>
        </p:nvSpPr>
        <p:spPr>
          <a:xfrm>
            <a:off x="5350872" y="6577607"/>
            <a:ext cx="3685624" cy="307777"/>
          </a:xfrm>
          <a:prstGeom prst="rect">
            <a:avLst/>
          </a:prstGeom>
          <a:noFill/>
        </p:spPr>
        <p:txBody>
          <a:bodyPr wrap="none" rtlCol="0">
            <a:spAutoFit/>
          </a:bodyPr>
          <a:lstStyle/>
          <a:p>
            <a:r>
              <a:rPr lang="en-US" sz="1400" dirty="0" err="1" smtClean="0"/>
              <a:t>Imagem</a:t>
            </a:r>
            <a:r>
              <a:rPr lang="en-US" sz="1400" dirty="0" smtClean="0"/>
              <a:t>: </a:t>
            </a:r>
            <a:r>
              <a:rPr lang="en-US" sz="1400" dirty="0" err="1" smtClean="0"/>
              <a:t>banco</a:t>
            </a:r>
            <a:r>
              <a:rPr lang="en-US" sz="1400" dirty="0" smtClean="0"/>
              <a:t> de </a:t>
            </a:r>
            <a:r>
              <a:rPr lang="en-US" sz="1400" dirty="0" err="1" smtClean="0"/>
              <a:t>Imagens</a:t>
            </a:r>
            <a:r>
              <a:rPr lang="en-US" sz="1400" dirty="0" smtClean="0"/>
              <a:t> LIM-56/FMUSP</a:t>
            </a:r>
            <a:endParaRPr lang="en-US" sz="1400" dirty="0"/>
          </a:p>
        </p:txBody>
      </p:sp>
    </p:spTree>
    <p:extLst>
      <p:ext uri="{BB962C8B-B14F-4D97-AF65-F5344CB8AC3E}">
        <p14:creationId xmlns:p14="http://schemas.microsoft.com/office/powerpoint/2010/main" val="2036032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19</a:t>
            </a:fld>
            <a:endParaRPr lang="en-US"/>
          </a:p>
        </p:txBody>
      </p:sp>
      <p:pic>
        <p:nvPicPr>
          <p:cNvPr id="3" name="Picture 4392" descr="\\lim56\UsuariosNOVO\daniel\2004\PaulaRigato\24_09_04_Aula_Mestrado\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838" y="1600200"/>
            <a:ext cx="7680325"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391"/>
          <p:cNvSpPr txBox="1">
            <a:spLocks noChangeArrowheads="1"/>
          </p:cNvSpPr>
          <p:nvPr/>
        </p:nvSpPr>
        <p:spPr bwMode="auto">
          <a:xfrm>
            <a:off x="152400" y="6507163"/>
            <a:ext cx="8610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a:spcBef>
                <a:spcPct val="50000"/>
              </a:spcBef>
            </a:pPr>
            <a:r>
              <a:rPr lang="pt-BR" sz="1200" dirty="0">
                <a:latin typeface="Verdana" pitchFamily="34" charset="0"/>
              </a:rPr>
              <a:t>Adaptado de: O’Brien, 1998</a:t>
            </a:r>
          </a:p>
        </p:txBody>
      </p:sp>
      <p:sp>
        <p:nvSpPr>
          <p:cNvPr id="5" name="Retângulo 4"/>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Polimorfismos associados à alteração na progressão da infecção pelo HIV-1</a:t>
            </a:r>
            <a:endParaRPr lang="pt-BR" sz="2800" b="1" dirty="0">
              <a:solidFill>
                <a:srgbClr val="FF0000"/>
              </a:solidFill>
              <a:latin typeface="+mj-lt"/>
            </a:endParaRPr>
          </a:p>
        </p:txBody>
      </p:sp>
      <p:sp>
        <p:nvSpPr>
          <p:cNvPr id="6" name="TextBox 74"/>
          <p:cNvSpPr txBox="1"/>
          <p:nvPr/>
        </p:nvSpPr>
        <p:spPr>
          <a:xfrm>
            <a:off x="5350872" y="6577607"/>
            <a:ext cx="3685624" cy="307777"/>
          </a:xfrm>
          <a:prstGeom prst="rect">
            <a:avLst/>
          </a:prstGeom>
          <a:noFill/>
        </p:spPr>
        <p:txBody>
          <a:bodyPr wrap="none" rtlCol="0">
            <a:spAutoFit/>
          </a:bodyPr>
          <a:lstStyle/>
          <a:p>
            <a:r>
              <a:rPr lang="en-US" sz="1400" dirty="0" err="1" smtClean="0"/>
              <a:t>Imagem</a:t>
            </a:r>
            <a:r>
              <a:rPr lang="en-US" sz="1400" dirty="0" smtClean="0"/>
              <a:t>: </a:t>
            </a:r>
            <a:r>
              <a:rPr lang="en-US" sz="1400" dirty="0" err="1" smtClean="0"/>
              <a:t>banco</a:t>
            </a:r>
            <a:r>
              <a:rPr lang="en-US" sz="1400" dirty="0" smtClean="0"/>
              <a:t> de </a:t>
            </a:r>
            <a:r>
              <a:rPr lang="en-US" sz="1400" dirty="0" err="1" smtClean="0"/>
              <a:t>Imagens</a:t>
            </a:r>
            <a:r>
              <a:rPr lang="en-US" sz="1400" dirty="0" smtClean="0"/>
              <a:t> LIM-56/FMUSP</a:t>
            </a:r>
            <a:endParaRPr lang="en-US" sz="1400" dirty="0"/>
          </a:p>
        </p:txBody>
      </p:sp>
    </p:spTree>
    <p:extLst>
      <p:ext uri="{BB962C8B-B14F-4D97-AF65-F5344CB8AC3E}">
        <p14:creationId xmlns:p14="http://schemas.microsoft.com/office/powerpoint/2010/main" val="3800727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2</a:t>
            </a:fld>
            <a:endParaRPr lang="en-US"/>
          </a:p>
        </p:txBody>
      </p:sp>
      <p:pic>
        <p:nvPicPr>
          <p:cNvPr id="36866" name="Picture 2" descr="Resultado de imagem para TIMELINE HIV HIS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8576953" cy="4824536"/>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txBox="1">
            <a:spLocks/>
          </p:cNvSpPr>
          <p:nvPr/>
        </p:nvSpPr>
        <p:spPr>
          <a:xfrm>
            <a:off x="179512" y="116632"/>
            <a:ext cx="7787208" cy="683994"/>
          </a:xfrm>
          <a:prstGeom prst="rect">
            <a:avLst/>
          </a:prstGeom>
        </p:spPr>
        <p:txBody>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pt-BR" sz="2400" b="1" i="1" dirty="0" smtClean="0">
                <a:solidFill>
                  <a:srgbClr val="FF0000"/>
                </a:solidFill>
              </a:rPr>
              <a:t>Histórico da infecção pelo HIV-1/aids</a:t>
            </a:r>
            <a:endParaRPr lang="pt-BR" sz="2400" dirty="0">
              <a:solidFill>
                <a:srgbClr val="FF0000"/>
              </a:solidFill>
            </a:endParaRPr>
          </a:p>
        </p:txBody>
      </p:sp>
    </p:spTree>
    <p:extLst>
      <p:ext uri="{BB962C8B-B14F-4D97-AF65-F5344CB8AC3E}">
        <p14:creationId xmlns:p14="http://schemas.microsoft.com/office/powerpoint/2010/main" val="159672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20</a:t>
            </a:fld>
            <a:endParaRPr lang="en-US"/>
          </a:p>
        </p:txBody>
      </p:sp>
      <p:pic>
        <p:nvPicPr>
          <p:cNvPr id="37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80" y="314325"/>
            <a:ext cx="8877300" cy="622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6348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21</a:t>
            </a:fld>
            <a:endParaRPr lang="en-US"/>
          </a:p>
        </p:txBody>
      </p:sp>
      <p:sp>
        <p:nvSpPr>
          <p:cNvPr id="3" name="Rectangle 2"/>
          <p:cNvSpPr>
            <a:spLocks noChangeArrowheads="1"/>
          </p:cNvSpPr>
          <p:nvPr/>
        </p:nvSpPr>
        <p:spPr bwMode="auto">
          <a:xfrm>
            <a:off x="371475" y="2133600"/>
            <a:ext cx="2514600" cy="609600"/>
          </a:xfrm>
          <a:prstGeom prst="rect">
            <a:avLst/>
          </a:prstGeom>
          <a:solidFill>
            <a:srgbClr val="E3EEF5"/>
          </a:solidFill>
          <a:ln w="9525">
            <a:noFill/>
            <a:miter lim="800000"/>
            <a:headEnd/>
            <a:tailEnd/>
          </a:ln>
          <a:effectLst>
            <a:outerShdw dist="35921" dir="2700000" algn="ctr" rotWithShape="0">
              <a:srgbClr val="326A8C"/>
            </a:outerShdw>
          </a:effectLst>
        </p:spPr>
        <p:txBody>
          <a:bodyPr wrap="none" anchor="ctr"/>
          <a:lstStyle/>
          <a:p>
            <a:pPr>
              <a:defRPr/>
            </a:pPr>
            <a:endParaRPr lang="pt-BR"/>
          </a:p>
        </p:txBody>
      </p:sp>
      <p:sp>
        <p:nvSpPr>
          <p:cNvPr id="4" name="Rectangle 3"/>
          <p:cNvSpPr>
            <a:spLocks noChangeArrowheads="1"/>
          </p:cNvSpPr>
          <p:nvPr/>
        </p:nvSpPr>
        <p:spPr bwMode="auto">
          <a:xfrm>
            <a:off x="371475" y="2895600"/>
            <a:ext cx="2514600" cy="2362200"/>
          </a:xfrm>
          <a:prstGeom prst="rect">
            <a:avLst/>
          </a:prstGeom>
          <a:solidFill>
            <a:srgbClr val="E3EEF5"/>
          </a:solidFill>
          <a:ln w="9525">
            <a:noFill/>
            <a:miter lim="800000"/>
            <a:headEnd/>
            <a:tailEnd/>
          </a:ln>
          <a:effectLst>
            <a:outerShdw dist="35921" dir="2700000" algn="ctr" rotWithShape="0">
              <a:srgbClr val="326A8C"/>
            </a:outerShdw>
          </a:effectLst>
        </p:spPr>
        <p:txBody>
          <a:bodyPr wrap="none" anchor="ctr"/>
          <a:lstStyle/>
          <a:p>
            <a:pPr>
              <a:defRPr/>
            </a:pPr>
            <a:endParaRPr lang="pt-BR"/>
          </a:p>
        </p:txBody>
      </p:sp>
      <p:sp>
        <p:nvSpPr>
          <p:cNvPr id="5" name="Rectangle 4"/>
          <p:cNvSpPr>
            <a:spLocks noChangeArrowheads="1"/>
          </p:cNvSpPr>
          <p:nvPr/>
        </p:nvSpPr>
        <p:spPr bwMode="auto">
          <a:xfrm>
            <a:off x="3038475" y="2133600"/>
            <a:ext cx="1524000" cy="609600"/>
          </a:xfrm>
          <a:prstGeom prst="rect">
            <a:avLst/>
          </a:prstGeom>
          <a:solidFill>
            <a:srgbClr val="E3EEF5"/>
          </a:solidFill>
          <a:ln w="9525">
            <a:noFill/>
            <a:miter lim="800000"/>
            <a:headEnd/>
            <a:tailEnd/>
          </a:ln>
          <a:effectLst>
            <a:outerShdw dist="35921" dir="2700000" algn="ctr" rotWithShape="0">
              <a:srgbClr val="326A8C"/>
            </a:outerShdw>
          </a:effectLst>
        </p:spPr>
        <p:txBody>
          <a:bodyPr wrap="none" anchor="ctr"/>
          <a:lstStyle/>
          <a:p>
            <a:pPr>
              <a:defRPr/>
            </a:pPr>
            <a:endParaRPr lang="pt-BR"/>
          </a:p>
        </p:txBody>
      </p:sp>
      <p:sp>
        <p:nvSpPr>
          <p:cNvPr id="6" name="Rectangle 5"/>
          <p:cNvSpPr>
            <a:spLocks noChangeArrowheads="1"/>
          </p:cNvSpPr>
          <p:nvPr/>
        </p:nvSpPr>
        <p:spPr bwMode="auto">
          <a:xfrm>
            <a:off x="3038475" y="2895600"/>
            <a:ext cx="1524000" cy="2362200"/>
          </a:xfrm>
          <a:prstGeom prst="rect">
            <a:avLst/>
          </a:prstGeom>
          <a:solidFill>
            <a:srgbClr val="E3EEF5"/>
          </a:solidFill>
          <a:ln w="9525">
            <a:noFill/>
            <a:miter lim="800000"/>
            <a:headEnd/>
            <a:tailEnd/>
          </a:ln>
          <a:effectLst>
            <a:outerShdw dist="35921" dir="2700000" algn="ctr" rotWithShape="0">
              <a:srgbClr val="326A8C"/>
            </a:outerShdw>
          </a:effectLst>
        </p:spPr>
        <p:txBody>
          <a:bodyPr wrap="none" anchor="ctr"/>
          <a:lstStyle/>
          <a:p>
            <a:pPr>
              <a:defRPr/>
            </a:pPr>
            <a:endParaRPr lang="pt-BR"/>
          </a:p>
        </p:txBody>
      </p:sp>
      <p:sp>
        <p:nvSpPr>
          <p:cNvPr id="7" name="Rectangle 6"/>
          <p:cNvSpPr>
            <a:spLocks noChangeArrowheads="1"/>
          </p:cNvSpPr>
          <p:nvPr/>
        </p:nvSpPr>
        <p:spPr bwMode="auto">
          <a:xfrm>
            <a:off x="641350" y="2243138"/>
            <a:ext cx="1128713" cy="244475"/>
          </a:xfrm>
          <a:prstGeom prst="rect">
            <a:avLst/>
          </a:prstGeom>
          <a:noFill/>
          <a:ln w="9525">
            <a:noFill/>
            <a:miter lim="800000"/>
            <a:headEnd/>
            <a:tailEnd/>
          </a:ln>
        </p:spPr>
        <p:txBody>
          <a:bodyPr wrap="none" lIns="0" tIns="0" rIns="0" bIns="0">
            <a:spAutoFit/>
          </a:bodyPr>
          <a:lstStyle/>
          <a:p>
            <a:pPr algn="l">
              <a:defRPr/>
            </a:pPr>
            <a:r>
              <a:rPr lang="pt-BR" sz="1600" b="1">
                <a:solidFill>
                  <a:srgbClr val="CC0000"/>
                </a:solidFill>
                <a:latin typeface="Tahoma" pitchFamily="34" charset="0"/>
              </a:rPr>
              <a:t>Freqüência</a:t>
            </a:r>
            <a:endParaRPr lang="pt-BR" sz="1600" b="1">
              <a:solidFill>
                <a:srgbClr val="CC0000"/>
              </a:solidFill>
              <a:effectLst>
                <a:outerShdw blurRad="38100" dist="38100" dir="2700000" algn="tl">
                  <a:srgbClr val="C0C0C0"/>
                </a:outerShdw>
              </a:effectLst>
              <a:latin typeface="Tahoma" pitchFamily="34" charset="0"/>
            </a:endParaRPr>
          </a:p>
        </p:txBody>
      </p:sp>
      <p:sp>
        <p:nvSpPr>
          <p:cNvPr id="8" name="Rectangle 8"/>
          <p:cNvSpPr>
            <a:spLocks noChangeArrowheads="1"/>
          </p:cNvSpPr>
          <p:nvPr/>
        </p:nvSpPr>
        <p:spPr bwMode="auto">
          <a:xfrm>
            <a:off x="631825" y="3101975"/>
            <a:ext cx="1090613" cy="244475"/>
          </a:xfrm>
          <a:prstGeom prst="rect">
            <a:avLst/>
          </a:prstGeom>
          <a:noFill/>
          <a:ln w="9525">
            <a:noFill/>
            <a:miter lim="800000"/>
            <a:headEnd/>
            <a:tailEnd/>
          </a:ln>
        </p:spPr>
        <p:txBody>
          <a:bodyPr wrap="none" lIns="0" tIns="0" rIns="0" bIns="0">
            <a:spAutoFit/>
          </a:bodyPr>
          <a:lstStyle/>
          <a:p>
            <a:pPr algn="l">
              <a:defRPr/>
            </a:pPr>
            <a:r>
              <a:rPr lang="en-US" sz="1600" b="1">
                <a:latin typeface="Tahoma" pitchFamily="34" charset="0"/>
              </a:rPr>
              <a:t>SDF-1-3’ A</a:t>
            </a:r>
            <a:endParaRPr lang="pt-BR" sz="1600" b="1">
              <a:effectLst>
                <a:outerShdw blurRad="38100" dist="38100" dir="2700000" algn="tl">
                  <a:srgbClr val="C0C0C0"/>
                </a:outerShdw>
              </a:effectLst>
              <a:latin typeface="Tahoma" pitchFamily="34" charset="0"/>
            </a:endParaRPr>
          </a:p>
        </p:txBody>
      </p:sp>
      <p:sp>
        <p:nvSpPr>
          <p:cNvPr id="9" name="Rectangle 10"/>
          <p:cNvSpPr>
            <a:spLocks noChangeArrowheads="1"/>
          </p:cNvSpPr>
          <p:nvPr/>
        </p:nvSpPr>
        <p:spPr bwMode="auto">
          <a:xfrm>
            <a:off x="617538" y="3671888"/>
            <a:ext cx="1031875" cy="244475"/>
          </a:xfrm>
          <a:prstGeom prst="rect">
            <a:avLst/>
          </a:prstGeom>
          <a:noFill/>
          <a:ln w="9525">
            <a:noFill/>
            <a:miter lim="800000"/>
            <a:headEnd/>
            <a:tailEnd/>
          </a:ln>
        </p:spPr>
        <p:txBody>
          <a:bodyPr wrap="none" lIns="0" tIns="0" rIns="0" bIns="0">
            <a:spAutoFit/>
          </a:bodyPr>
          <a:lstStyle/>
          <a:p>
            <a:pPr algn="l">
              <a:defRPr/>
            </a:pPr>
            <a:r>
              <a:rPr lang="en-US" sz="1600" b="1">
                <a:latin typeface="Tahoma" pitchFamily="34" charset="0"/>
              </a:rPr>
              <a:t>CCR2-V64</a:t>
            </a:r>
            <a:endParaRPr lang="pt-BR" sz="1600" b="1">
              <a:effectLst>
                <a:outerShdw blurRad="38100" dist="38100" dir="2700000" algn="tl">
                  <a:srgbClr val="C0C0C0"/>
                </a:outerShdw>
              </a:effectLst>
              <a:latin typeface="Tahoma" pitchFamily="34" charset="0"/>
            </a:endParaRPr>
          </a:p>
        </p:txBody>
      </p:sp>
      <p:sp>
        <p:nvSpPr>
          <p:cNvPr id="10" name="Rectangle 12"/>
          <p:cNvSpPr>
            <a:spLocks noChangeArrowheads="1"/>
          </p:cNvSpPr>
          <p:nvPr/>
        </p:nvSpPr>
        <p:spPr bwMode="auto">
          <a:xfrm>
            <a:off x="630238" y="4243388"/>
            <a:ext cx="1049337" cy="244475"/>
          </a:xfrm>
          <a:prstGeom prst="rect">
            <a:avLst/>
          </a:prstGeom>
          <a:noFill/>
          <a:ln w="9525">
            <a:noFill/>
            <a:miter lim="800000"/>
            <a:headEnd/>
            <a:tailEnd/>
          </a:ln>
        </p:spPr>
        <p:txBody>
          <a:bodyPr wrap="none" lIns="0" tIns="0" rIns="0" bIns="0">
            <a:spAutoFit/>
          </a:bodyPr>
          <a:lstStyle/>
          <a:p>
            <a:pPr algn="l">
              <a:defRPr/>
            </a:pPr>
            <a:r>
              <a:rPr lang="pt-BR" sz="1600" b="1">
                <a:latin typeface="Tahoma" pitchFamily="34" charset="0"/>
              </a:rPr>
              <a:t>CCR5-D32</a:t>
            </a:r>
            <a:endParaRPr lang="pt-BR" sz="1600" b="1">
              <a:effectLst>
                <a:outerShdw blurRad="38100" dist="38100" dir="2700000" algn="tl">
                  <a:srgbClr val="C0C0C0"/>
                </a:outerShdw>
              </a:effectLst>
              <a:latin typeface="Tahoma" pitchFamily="34" charset="0"/>
            </a:endParaRPr>
          </a:p>
        </p:txBody>
      </p:sp>
      <p:sp>
        <p:nvSpPr>
          <p:cNvPr id="11" name="Rectangle 14"/>
          <p:cNvSpPr>
            <a:spLocks noChangeArrowheads="1"/>
          </p:cNvSpPr>
          <p:nvPr/>
        </p:nvSpPr>
        <p:spPr bwMode="auto">
          <a:xfrm>
            <a:off x="622300" y="4816475"/>
            <a:ext cx="1974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600" b="1">
                <a:latin typeface="Tahoma" pitchFamily="34" charset="0"/>
              </a:rPr>
              <a:t>CCR5-P 59029</a:t>
            </a:r>
            <a:r>
              <a:rPr lang="pt-BR" sz="1600" b="1">
                <a:latin typeface="Tahoma" pitchFamily="34" charset="0"/>
              </a:rPr>
              <a:t>-</a:t>
            </a:r>
            <a:r>
              <a:rPr lang="en-US" sz="1600" b="1">
                <a:latin typeface="Tahoma" pitchFamily="34" charset="0"/>
              </a:rPr>
              <a:t>A/G</a:t>
            </a:r>
            <a:endParaRPr lang="pt-BR" sz="1600" b="1">
              <a:latin typeface="Tahoma" pitchFamily="34" charset="0"/>
            </a:endParaRPr>
          </a:p>
        </p:txBody>
      </p:sp>
      <p:sp>
        <p:nvSpPr>
          <p:cNvPr id="12" name="Rectangle 16"/>
          <p:cNvSpPr>
            <a:spLocks noChangeArrowheads="1"/>
          </p:cNvSpPr>
          <p:nvPr/>
        </p:nvSpPr>
        <p:spPr bwMode="auto">
          <a:xfrm>
            <a:off x="4710113" y="2133600"/>
            <a:ext cx="1376362" cy="609600"/>
          </a:xfrm>
          <a:prstGeom prst="rect">
            <a:avLst/>
          </a:prstGeom>
          <a:solidFill>
            <a:srgbClr val="E3EEF5"/>
          </a:solidFill>
          <a:ln w="9525">
            <a:noFill/>
            <a:miter lim="800000"/>
            <a:headEnd/>
            <a:tailEnd/>
          </a:ln>
          <a:effectLst>
            <a:outerShdw dist="35921" dir="2700000" algn="ctr" rotWithShape="0">
              <a:srgbClr val="326A8C"/>
            </a:outerShdw>
          </a:effectLst>
        </p:spPr>
        <p:txBody>
          <a:bodyPr wrap="none" anchor="ctr"/>
          <a:lstStyle/>
          <a:p>
            <a:pPr>
              <a:defRPr/>
            </a:pPr>
            <a:endParaRPr lang="pt-BR"/>
          </a:p>
        </p:txBody>
      </p:sp>
      <p:sp>
        <p:nvSpPr>
          <p:cNvPr id="13" name="Rectangle 17"/>
          <p:cNvSpPr>
            <a:spLocks noChangeArrowheads="1"/>
          </p:cNvSpPr>
          <p:nvPr/>
        </p:nvSpPr>
        <p:spPr bwMode="auto">
          <a:xfrm>
            <a:off x="4710113" y="2895600"/>
            <a:ext cx="1376362" cy="2362200"/>
          </a:xfrm>
          <a:prstGeom prst="rect">
            <a:avLst/>
          </a:prstGeom>
          <a:solidFill>
            <a:srgbClr val="E3EEF5"/>
          </a:solidFill>
          <a:ln w="9525">
            <a:noFill/>
            <a:miter lim="800000"/>
            <a:headEnd/>
            <a:tailEnd/>
          </a:ln>
          <a:effectLst>
            <a:outerShdw dist="35921" dir="2700000" algn="ctr" rotWithShape="0">
              <a:srgbClr val="326A8C"/>
            </a:outerShdw>
          </a:effectLst>
        </p:spPr>
        <p:txBody>
          <a:bodyPr wrap="none" anchor="ctr"/>
          <a:lstStyle/>
          <a:p>
            <a:pPr>
              <a:defRPr/>
            </a:pPr>
            <a:endParaRPr lang="pt-BR"/>
          </a:p>
        </p:txBody>
      </p:sp>
      <p:sp>
        <p:nvSpPr>
          <p:cNvPr id="14" name="Rectangle 23"/>
          <p:cNvSpPr>
            <a:spLocks noChangeArrowheads="1"/>
          </p:cNvSpPr>
          <p:nvPr/>
        </p:nvSpPr>
        <p:spPr bwMode="auto">
          <a:xfrm>
            <a:off x="4927600" y="2243138"/>
            <a:ext cx="939800" cy="244475"/>
          </a:xfrm>
          <a:prstGeom prst="rect">
            <a:avLst/>
          </a:prstGeom>
          <a:noFill/>
          <a:ln w="9525">
            <a:noFill/>
            <a:miter lim="800000"/>
            <a:headEnd/>
            <a:tailEnd/>
          </a:ln>
        </p:spPr>
        <p:txBody>
          <a:bodyPr wrap="none" lIns="0" tIns="0" rIns="0" bIns="0">
            <a:spAutoFit/>
          </a:bodyPr>
          <a:lstStyle/>
          <a:p>
            <a:pPr algn="l">
              <a:defRPr/>
            </a:pPr>
            <a:r>
              <a:rPr lang="pt-BR" sz="1600" b="1">
                <a:solidFill>
                  <a:srgbClr val="CC0000"/>
                </a:solidFill>
                <a:latin typeface="Tahoma" pitchFamily="34" charset="0"/>
              </a:rPr>
              <a:t>HIV-1 (-)</a:t>
            </a:r>
            <a:endParaRPr lang="pt-BR" sz="1600" b="1">
              <a:solidFill>
                <a:srgbClr val="CC0000"/>
              </a:solidFill>
              <a:effectLst>
                <a:outerShdw blurRad="38100" dist="38100" dir="2700000" algn="tl">
                  <a:srgbClr val="C0C0C0"/>
                </a:outerShdw>
              </a:effectLst>
              <a:latin typeface="Tahoma" pitchFamily="34" charset="0"/>
            </a:endParaRPr>
          </a:p>
        </p:txBody>
      </p:sp>
      <p:sp>
        <p:nvSpPr>
          <p:cNvPr id="15" name="Rectangle 24"/>
          <p:cNvSpPr>
            <a:spLocks noChangeArrowheads="1"/>
          </p:cNvSpPr>
          <p:nvPr/>
        </p:nvSpPr>
        <p:spPr bwMode="auto">
          <a:xfrm>
            <a:off x="5170488" y="3101975"/>
            <a:ext cx="454025" cy="244475"/>
          </a:xfrm>
          <a:prstGeom prst="rect">
            <a:avLst/>
          </a:prstGeom>
          <a:noFill/>
          <a:ln w="9525">
            <a:noFill/>
            <a:miter lim="800000"/>
            <a:headEnd/>
            <a:tailEnd/>
          </a:ln>
        </p:spPr>
        <p:txBody>
          <a:bodyPr wrap="none" lIns="0" tIns="0" rIns="0" bIns="0">
            <a:spAutoFit/>
          </a:bodyPr>
          <a:lstStyle/>
          <a:p>
            <a:pPr algn="l">
              <a:defRPr/>
            </a:pPr>
            <a:r>
              <a:rPr lang="en-US" sz="1600" b="1">
                <a:latin typeface="Tahoma" pitchFamily="34" charset="0"/>
              </a:rPr>
              <a:t>0,22</a:t>
            </a:r>
            <a:endParaRPr lang="pt-BR" sz="1600" b="1">
              <a:effectLst>
                <a:outerShdw blurRad="38100" dist="38100" dir="2700000" algn="tl">
                  <a:srgbClr val="C0C0C0"/>
                </a:outerShdw>
              </a:effectLst>
              <a:latin typeface="Tahoma" pitchFamily="34" charset="0"/>
            </a:endParaRPr>
          </a:p>
        </p:txBody>
      </p:sp>
      <p:sp>
        <p:nvSpPr>
          <p:cNvPr id="16" name="Rectangle 25"/>
          <p:cNvSpPr>
            <a:spLocks noChangeArrowheads="1"/>
          </p:cNvSpPr>
          <p:nvPr/>
        </p:nvSpPr>
        <p:spPr bwMode="auto">
          <a:xfrm>
            <a:off x="5170488" y="3671888"/>
            <a:ext cx="454025" cy="244475"/>
          </a:xfrm>
          <a:prstGeom prst="rect">
            <a:avLst/>
          </a:prstGeom>
          <a:noFill/>
          <a:ln w="9525">
            <a:noFill/>
            <a:miter lim="800000"/>
            <a:headEnd/>
            <a:tailEnd/>
          </a:ln>
        </p:spPr>
        <p:txBody>
          <a:bodyPr wrap="none" lIns="0" tIns="0" rIns="0" bIns="0">
            <a:spAutoFit/>
          </a:bodyPr>
          <a:lstStyle/>
          <a:p>
            <a:pPr algn="l">
              <a:defRPr/>
            </a:pPr>
            <a:r>
              <a:rPr lang="en-US" sz="1600" b="1">
                <a:latin typeface="Tahoma" pitchFamily="34" charset="0"/>
              </a:rPr>
              <a:t>0,11</a:t>
            </a:r>
            <a:endParaRPr lang="pt-BR" sz="1600" b="1">
              <a:effectLst>
                <a:outerShdw blurRad="38100" dist="38100" dir="2700000" algn="tl">
                  <a:srgbClr val="C0C0C0"/>
                </a:outerShdw>
              </a:effectLst>
              <a:latin typeface="Tahoma" pitchFamily="34" charset="0"/>
            </a:endParaRPr>
          </a:p>
        </p:txBody>
      </p:sp>
      <p:sp>
        <p:nvSpPr>
          <p:cNvPr id="17" name="Rectangle 26"/>
          <p:cNvSpPr>
            <a:spLocks noChangeArrowheads="1"/>
          </p:cNvSpPr>
          <p:nvPr/>
        </p:nvSpPr>
        <p:spPr bwMode="auto">
          <a:xfrm>
            <a:off x="5170488" y="4243388"/>
            <a:ext cx="454025" cy="244475"/>
          </a:xfrm>
          <a:prstGeom prst="rect">
            <a:avLst/>
          </a:prstGeom>
          <a:noFill/>
          <a:ln w="9525">
            <a:noFill/>
            <a:miter lim="800000"/>
            <a:headEnd/>
            <a:tailEnd/>
          </a:ln>
        </p:spPr>
        <p:txBody>
          <a:bodyPr wrap="none" lIns="0" tIns="0" rIns="0" bIns="0">
            <a:spAutoFit/>
          </a:bodyPr>
          <a:lstStyle/>
          <a:p>
            <a:pPr algn="l">
              <a:defRPr/>
            </a:pPr>
            <a:r>
              <a:rPr lang="pt-BR" sz="1600" b="1">
                <a:latin typeface="Tahoma" pitchFamily="34" charset="0"/>
              </a:rPr>
              <a:t>0,05</a:t>
            </a:r>
            <a:endParaRPr lang="pt-BR" sz="1600" b="1">
              <a:effectLst>
                <a:outerShdw blurRad="38100" dist="38100" dir="2700000" algn="tl">
                  <a:srgbClr val="C0C0C0"/>
                </a:outerShdw>
              </a:effectLst>
              <a:latin typeface="Tahoma" pitchFamily="34" charset="0"/>
            </a:endParaRPr>
          </a:p>
        </p:txBody>
      </p:sp>
      <p:sp>
        <p:nvSpPr>
          <p:cNvPr id="18" name="Rectangle 27"/>
          <p:cNvSpPr>
            <a:spLocks noChangeArrowheads="1"/>
          </p:cNvSpPr>
          <p:nvPr/>
        </p:nvSpPr>
        <p:spPr bwMode="auto">
          <a:xfrm>
            <a:off x="5170488" y="4816475"/>
            <a:ext cx="454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600" b="1">
                <a:latin typeface="Tahoma" pitchFamily="34" charset="0"/>
              </a:rPr>
              <a:t>0,39</a:t>
            </a:r>
            <a:endParaRPr lang="pt-BR" sz="1600" b="1">
              <a:latin typeface="Tahoma" pitchFamily="34" charset="0"/>
            </a:endParaRPr>
          </a:p>
        </p:txBody>
      </p:sp>
      <p:sp>
        <p:nvSpPr>
          <p:cNvPr id="19" name="Rectangle 28"/>
          <p:cNvSpPr>
            <a:spLocks noChangeArrowheads="1"/>
          </p:cNvSpPr>
          <p:nvPr/>
        </p:nvSpPr>
        <p:spPr bwMode="auto">
          <a:xfrm>
            <a:off x="3290888" y="2243138"/>
            <a:ext cx="1019175" cy="244475"/>
          </a:xfrm>
          <a:prstGeom prst="rect">
            <a:avLst/>
          </a:prstGeom>
          <a:noFill/>
          <a:ln w="9525">
            <a:noFill/>
            <a:miter lim="800000"/>
            <a:headEnd/>
            <a:tailEnd/>
          </a:ln>
        </p:spPr>
        <p:txBody>
          <a:bodyPr wrap="none" lIns="0" tIns="0" rIns="0" bIns="0">
            <a:spAutoFit/>
          </a:bodyPr>
          <a:lstStyle/>
          <a:p>
            <a:pPr algn="l">
              <a:defRPr/>
            </a:pPr>
            <a:r>
              <a:rPr lang="pt-BR" sz="1600" b="1">
                <a:solidFill>
                  <a:srgbClr val="CC0000"/>
                </a:solidFill>
                <a:latin typeface="Tahoma" pitchFamily="34" charset="0"/>
              </a:rPr>
              <a:t>HIV-1 (+)</a:t>
            </a:r>
            <a:endParaRPr lang="pt-BR" sz="1600" b="1">
              <a:solidFill>
                <a:srgbClr val="CC0000"/>
              </a:solidFill>
              <a:effectLst>
                <a:outerShdw blurRad="38100" dist="38100" dir="2700000" algn="tl">
                  <a:srgbClr val="C0C0C0"/>
                </a:outerShdw>
              </a:effectLst>
              <a:latin typeface="Tahoma" pitchFamily="34" charset="0"/>
            </a:endParaRPr>
          </a:p>
        </p:txBody>
      </p:sp>
      <p:sp>
        <p:nvSpPr>
          <p:cNvPr id="20" name="Rectangle 29"/>
          <p:cNvSpPr>
            <a:spLocks noChangeArrowheads="1"/>
          </p:cNvSpPr>
          <p:nvPr/>
        </p:nvSpPr>
        <p:spPr bwMode="auto">
          <a:xfrm>
            <a:off x="3573463" y="3101975"/>
            <a:ext cx="454025" cy="244475"/>
          </a:xfrm>
          <a:prstGeom prst="rect">
            <a:avLst/>
          </a:prstGeom>
          <a:noFill/>
          <a:ln w="9525">
            <a:noFill/>
            <a:miter lim="800000"/>
            <a:headEnd/>
            <a:tailEnd/>
          </a:ln>
        </p:spPr>
        <p:txBody>
          <a:bodyPr wrap="none" lIns="0" tIns="0" rIns="0" bIns="0">
            <a:spAutoFit/>
          </a:bodyPr>
          <a:lstStyle/>
          <a:p>
            <a:pPr algn="l">
              <a:defRPr/>
            </a:pPr>
            <a:r>
              <a:rPr lang="en-US" sz="1600" b="1">
                <a:latin typeface="Tahoma" pitchFamily="34" charset="0"/>
              </a:rPr>
              <a:t>0,19</a:t>
            </a:r>
            <a:endParaRPr lang="pt-BR" sz="1600" b="1">
              <a:effectLst>
                <a:outerShdw blurRad="38100" dist="38100" dir="2700000" algn="tl">
                  <a:srgbClr val="C0C0C0"/>
                </a:outerShdw>
              </a:effectLst>
              <a:latin typeface="Tahoma" pitchFamily="34" charset="0"/>
            </a:endParaRPr>
          </a:p>
        </p:txBody>
      </p:sp>
      <p:sp>
        <p:nvSpPr>
          <p:cNvPr id="21" name="Rectangle 30"/>
          <p:cNvSpPr>
            <a:spLocks noChangeArrowheads="1"/>
          </p:cNvSpPr>
          <p:nvPr/>
        </p:nvSpPr>
        <p:spPr bwMode="auto">
          <a:xfrm>
            <a:off x="3573463" y="3671888"/>
            <a:ext cx="454025" cy="244475"/>
          </a:xfrm>
          <a:prstGeom prst="rect">
            <a:avLst/>
          </a:prstGeom>
          <a:noFill/>
          <a:ln w="9525">
            <a:noFill/>
            <a:miter lim="800000"/>
            <a:headEnd/>
            <a:tailEnd/>
          </a:ln>
        </p:spPr>
        <p:txBody>
          <a:bodyPr wrap="none" lIns="0" tIns="0" rIns="0" bIns="0">
            <a:spAutoFit/>
          </a:bodyPr>
          <a:lstStyle/>
          <a:p>
            <a:pPr algn="l">
              <a:defRPr/>
            </a:pPr>
            <a:r>
              <a:rPr lang="en-US" sz="1600" b="1">
                <a:latin typeface="Tahoma" pitchFamily="34" charset="0"/>
              </a:rPr>
              <a:t>0,14</a:t>
            </a:r>
            <a:endParaRPr lang="pt-BR" sz="1600" b="1">
              <a:effectLst>
                <a:outerShdw blurRad="38100" dist="38100" dir="2700000" algn="tl">
                  <a:srgbClr val="C0C0C0"/>
                </a:outerShdw>
              </a:effectLst>
              <a:latin typeface="Tahoma" pitchFamily="34" charset="0"/>
            </a:endParaRPr>
          </a:p>
        </p:txBody>
      </p:sp>
      <p:sp>
        <p:nvSpPr>
          <p:cNvPr id="22" name="Rectangle 31"/>
          <p:cNvSpPr>
            <a:spLocks noChangeArrowheads="1"/>
          </p:cNvSpPr>
          <p:nvPr/>
        </p:nvSpPr>
        <p:spPr bwMode="auto">
          <a:xfrm>
            <a:off x="3573463" y="4243388"/>
            <a:ext cx="454025" cy="244475"/>
          </a:xfrm>
          <a:prstGeom prst="rect">
            <a:avLst/>
          </a:prstGeom>
          <a:noFill/>
          <a:ln w="9525">
            <a:noFill/>
            <a:miter lim="800000"/>
            <a:headEnd/>
            <a:tailEnd/>
          </a:ln>
        </p:spPr>
        <p:txBody>
          <a:bodyPr wrap="none" lIns="0" tIns="0" rIns="0" bIns="0">
            <a:spAutoFit/>
          </a:bodyPr>
          <a:lstStyle/>
          <a:p>
            <a:pPr algn="l">
              <a:defRPr/>
            </a:pPr>
            <a:r>
              <a:rPr lang="pt-BR" sz="1600" b="1">
                <a:latin typeface="Tahoma" pitchFamily="34" charset="0"/>
              </a:rPr>
              <a:t>0,04</a:t>
            </a:r>
            <a:endParaRPr lang="pt-BR" sz="1600" b="1">
              <a:effectLst>
                <a:outerShdw blurRad="38100" dist="38100" dir="2700000" algn="tl">
                  <a:srgbClr val="C0C0C0"/>
                </a:outerShdw>
              </a:effectLst>
              <a:latin typeface="Tahoma" pitchFamily="34" charset="0"/>
            </a:endParaRPr>
          </a:p>
        </p:txBody>
      </p:sp>
      <p:sp>
        <p:nvSpPr>
          <p:cNvPr id="23" name="Rectangle 32"/>
          <p:cNvSpPr>
            <a:spLocks noChangeArrowheads="1"/>
          </p:cNvSpPr>
          <p:nvPr/>
        </p:nvSpPr>
        <p:spPr bwMode="auto">
          <a:xfrm>
            <a:off x="3573463" y="4816475"/>
            <a:ext cx="454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600" b="1">
                <a:latin typeface="Tahoma" pitchFamily="34" charset="0"/>
              </a:rPr>
              <a:t>0,44</a:t>
            </a:r>
            <a:endParaRPr lang="pt-BR" sz="1600" b="1">
              <a:latin typeface="Tahoma" pitchFamily="34" charset="0"/>
            </a:endParaRPr>
          </a:p>
        </p:txBody>
      </p:sp>
      <p:sp>
        <p:nvSpPr>
          <p:cNvPr id="24" name="Rectangle 34"/>
          <p:cNvSpPr>
            <a:spLocks noChangeArrowheads="1"/>
          </p:cNvSpPr>
          <p:nvPr/>
        </p:nvSpPr>
        <p:spPr bwMode="auto">
          <a:xfrm>
            <a:off x="6238875" y="2133600"/>
            <a:ext cx="838200" cy="609600"/>
          </a:xfrm>
          <a:prstGeom prst="rect">
            <a:avLst/>
          </a:prstGeom>
          <a:solidFill>
            <a:srgbClr val="E3EEF5"/>
          </a:solidFill>
          <a:ln w="9525">
            <a:noFill/>
            <a:miter lim="800000"/>
            <a:headEnd/>
            <a:tailEnd/>
          </a:ln>
          <a:effectLst>
            <a:outerShdw dist="35921" dir="2700000" algn="ctr" rotWithShape="0">
              <a:srgbClr val="326A8C"/>
            </a:outerShdw>
          </a:effectLst>
        </p:spPr>
        <p:txBody>
          <a:bodyPr wrap="none" anchor="ctr"/>
          <a:lstStyle/>
          <a:p>
            <a:pPr>
              <a:defRPr/>
            </a:pPr>
            <a:endParaRPr lang="pt-BR"/>
          </a:p>
        </p:txBody>
      </p:sp>
      <p:sp>
        <p:nvSpPr>
          <p:cNvPr id="25" name="Rectangle 35"/>
          <p:cNvSpPr>
            <a:spLocks noChangeArrowheads="1"/>
          </p:cNvSpPr>
          <p:nvPr/>
        </p:nvSpPr>
        <p:spPr bwMode="auto">
          <a:xfrm>
            <a:off x="6238875" y="2895600"/>
            <a:ext cx="838200" cy="2362200"/>
          </a:xfrm>
          <a:prstGeom prst="rect">
            <a:avLst/>
          </a:prstGeom>
          <a:solidFill>
            <a:srgbClr val="E3EEF5"/>
          </a:solidFill>
          <a:ln w="9525">
            <a:noFill/>
            <a:miter lim="800000"/>
            <a:headEnd/>
            <a:tailEnd/>
          </a:ln>
          <a:effectLst>
            <a:outerShdw dist="35921" dir="2700000" algn="ctr" rotWithShape="0">
              <a:srgbClr val="326A8C"/>
            </a:outerShdw>
          </a:effectLst>
        </p:spPr>
        <p:txBody>
          <a:bodyPr wrap="none" anchor="ctr"/>
          <a:lstStyle/>
          <a:p>
            <a:pPr>
              <a:defRPr/>
            </a:pPr>
            <a:endParaRPr lang="pt-BR"/>
          </a:p>
        </p:txBody>
      </p:sp>
      <p:sp>
        <p:nvSpPr>
          <p:cNvPr id="26" name="Rectangle 37"/>
          <p:cNvSpPr>
            <a:spLocks noChangeArrowheads="1"/>
          </p:cNvSpPr>
          <p:nvPr/>
        </p:nvSpPr>
        <p:spPr bwMode="auto">
          <a:xfrm>
            <a:off x="7229475" y="2133600"/>
            <a:ext cx="1600200" cy="609600"/>
          </a:xfrm>
          <a:prstGeom prst="rect">
            <a:avLst/>
          </a:prstGeom>
          <a:solidFill>
            <a:srgbClr val="E3EEF5"/>
          </a:solidFill>
          <a:ln w="9525">
            <a:noFill/>
            <a:miter lim="800000"/>
            <a:headEnd/>
            <a:tailEnd/>
          </a:ln>
          <a:effectLst>
            <a:outerShdw dist="35921" dir="2700000" algn="ctr" rotWithShape="0">
              <a:srgbClr val="326A8C"/>
            </a:outerShdw>
          </a:effectLst>
        </p:spPr>
        <p:txBody>
          <a:bodyPr wrap="none" anchor="ctr"/>
          <a:lstStyle/>
          <a:p>
            <a:pPr>
              <a:defRPr/>
            </a:pPr>
            <a:endParaRPr lang="pt-BR"/>
          </a:p>
        </p:txBody>
      </p:sp>
      <p:sp>
        <p:nvSpPr>
          <p:cNvPr id="27" name="Rectangle 38"/>
          <p:cNvSpPr>
            <a:spLocks noChangeArrowheads="1"/>
          </p:cNvSpPr>
          <p:nvPr/>
        </p:nvSpPr>
        <p:spPr bwMode="auto">
          <a:xfrm>
            <a:off x="7229475" y="2895600"/>
            <a:ext cx="1600200" cy="2362200"/>
          </a:xfrm>
          <a:prstGeom prst="rect">
            <a:avLst/>
          </a:prstGeom>
          <a:solidFill>
            <a:srgbClr val="E3EEF5"/>
          </a:solidFill>
          <a:ln w="9525">
            <a:noFill/>
            <a:miter lim="800000"/>
            <a:headEnd/>
            <a:tailEnd/>
          </a:ln>
          <a:effectLst>
            <a:outerShdw dist="35921" dir="2700000" algn="ctr" rotWithShape="0">
              <a:srgbClr val="326A8C"/>
            </a:outerShdw>
          </a:effectLst>
        </p:spPr>
        <p:txBody>
          <a:bodyPr wrap="none" anchor="ctr"/>
          <a:lstStyle/>
          <a:p>
            <a:pPr>
              <a:defRPr/>
            </a:pPr>
            <a:endParaRPr lang="pt-BR"/>
          </a:p>
        </p:txBody>
      </p:sp>
      <p:sp>
        <p:nvSpPr>
          <p:cNvPr id="28" name="Rectangle 39"/>
          <p:cNvSpPr>
            <a:spLocks noChangeArrowheads="1"/>
          </p:cNvSpPr>
          <p:nvPr/>
        </p:nvSpPr>
        <p:spPr bwMode="auto">
          <a:xfrm>
            <a:off x="6611938" y="2286000"/>
            <a:ext cx="128587" cy="244475"/>
          </a:xfrm>
          <a:prstGeom prst="rect">
            <a:avLst/>
          </a:prstGeom>
          <a:noFill/>
          <a:ln w="9525">
            <a:noFill/>
            <a:miter lim="800000"/>
            <a:headEnd/>
            <a:tailEnd/>
          </a:ln>
        </p:spPr>
        <p:txBody>
          <a:bodyPr wrap="none" lIns="0" tIns="0" rIns="0" bIns="0">
            <a:spAutoFit/>
          </a:bodyPr>
          <a:lstStyle/>
          <a:p>
            <a:pPr algn="l">
              <a:defRPr/>
            </a:pPr>
            <a:r>
              <a:rPr lang="pt-BR" sz="1600" b="1">
                <a:solidFill>
                  <a:srgbClr val="CC0000"/>
                </a:solidFill>
                <a:latin typeface="Tahoma" pitchFamily="34" charset="0"/>
              </a:rPr>
              <a:t>p</a:t>
            </a:r>
            <a:endParaRPr lang="pt-BR" sz="1600" b="1">
              <a:solidFill>
                <a:srgbClr val="CC0000"/>
              </a:solidFill>
              <a:effectLst>
                <a:outerShdw blurRad="38100" dist="38100" dir="2700000" algn="tl">
                  <a:srgbClr val="C0C0C0"/>
                </a:outerShdw>
              </a:effectLst>
              <a:latin typeface="Tahoma" pitchFamily="34" charset="0"/>
            </a:endParaRPr>
          </a:p>
        </p:txBody>
      </p:sp>
      <p:sp>
        <p:nvSpPr>
          <p:cNvPr id="29" name="Rectangle 40"/>
          <p:cNvSpPr>
            <a:spLocks noChangeArrowheads="1"/>
          </p:cNvSpPr>
          <p:nvPr/>
        </p:nvSpPr>
        <p:spPr bwMode="auto">
          <a:xfrm>
            <a:off x="7754938" y="2286000"/>
            <a:ext cx="379412" cy="304800"/>
          </a:xfrm>
          <a:prstGeom prst="rect">
            <a:avLst/>
          </a:prstGeom>
          <a:noFill/>
          <a:ln w="9525">
            <a:noFill/>
            <a:miter lim="800000"/>
            <a:headEnd/>
            <a:tailEnd/>
          </a:ln>
        </p:spPr>
        <p:txBody>
          <a:bodyPr wrap="none" lIns="0" tIns="0" rIns="0" bIns="0">
            <a:spAutoFit/>
          </a:bodyPr>
          <a:lstStyle/>
          <a:p>
            <a:pPr algn="l">
              <a:defRPr/>
            </a:pPr>
            <a:r>
              <a:rPr lang="pt-BR" sz="2000" b="1">
                <a:solidFill>
                  <a:srgbClr val="CC0000"/>
                </a:solidFill>
                <a:latin typeface="Tahoma" pitchFamily="34" charset="0"/>
              </a:rPr>
              <a:t>OR</a:t>
            </a:r>
            <a:endParaRPr lang="pt-BR" sz="2000" b="1">
              <a:solidFill>
                <a:srgbClr val="CC0000"/>
              </a:solidFill>
              <a:effectLst>
                <a:outerShdw blurRad="38100" dist="38100" dir="2700000" algn="tl">
                  <a:srgbClr val="C0C0C0"/>
                </a:outerShdw>
              </a:effectLst>
              <a:latin typeface="Tahoma" pitchFamily="34" charset="0"/>
            </a:endParaRPr>
          </a:p>
        </p:txBody>
      </p:sp>
      <p:sp>
        <p:nvSpPr>
          <p:cNvPr id="30" name="Rectangle 41"/>
          <p:cNvSpPr>
            <a:spLocks noChangeArrowheads="1"/>
          </p:cNvSpPr>
          <p:nvPr/>
        </p:nvSpPr>
        <p:spPr bwMode="auto">
          <a:xfrm>
            <a:off x="6359525" y="3086100"/>
            <a:ext cx="565150" cy="244475"/>
          </a:xfrm>
          <a:prstGeom prst="rect">
            <a:avLst/>
          </a:prstGeom>
          <a:noFill/>
          <a:ln w="9525">
            <a:noFill/>
            <a:miter lim="800000"/>
            <a:headEnd/>
            <a:tailEnd/>
          </a:ln>
        </p:spPr>
        <p:txBody>
          <a:bodyPr lIns="0" tIns="0" rIns="0" bIns="0">
            <a:spAutoFit/>
          </a:bodyPr>
          <a:lstStyle/>
          <a:p>
            <a:pPr algn="l">
              <a:defRPr/>
            </a:pPr>
            <a:r>
              <a:rPr lang="en-US" sz="1600" b="1">
                <a:latin typeface="Tahoma" pitchFamily="34" charset="0"/>
              </a:rPr>
              <a:t>0,40</a:t>
            </a:r>
            <a:endParaRPr lang="pt-BR" sz="1600" b="1">
              <a:effectLst>
                <a:outerShdw blurRad="38100" dist="38100" dir="2700000" algn="tl">
                  <a:srgbClr val="C0C0C0"/>
                </a:outerShdw>
              </a:effectLst>
              <a:latin typeface="Tahoma" pitchFamily="34" charset="0"/>
            </a:endParaRPr>
          </a:p>
        </p:txBody>
      </p:sp>
      <p:sp>
        <p:nvSpPr>
          <p:cNvPr id="31" name="Rectangle 42"/>
          <p:cNvSpPr>
            <a:spLocks noChangeArrowheads="1"/>
          </p:cNvSpPr>
          <p:nvPr/>
        </p:nvSpPr>
        <p:spPr bwMode="auto">
          <a:xfrm>
            <a:off x="6359525" y="3656013"/>
            <a:ext cx="454025" cy="244475"/>
          </a:xfrm>
          <a:prstGeom prst="rect">
            <a:avLst/>
          </a:prstGeom>
          <a:noFill/>
          <a:ln w="9525">
            <a:noFill/>
            <a:miter lim="800000"/>
            <a:headEnd/>
            <a:tailEnd/>
          </a:ln>
        </p:spPr>
        <p:txBody>
          <a:bodyPr wrap="none" lIns="0" tIns="0" rIns="0" bIns="0">
            <a:spAutoFit/>
          </a:bodyPr>
          <a:lstStyle/>
          <a:p>
            <a:pPr algn="l">
              <a:defRPr/>
            </a:pPr>
            <a:r>
              <a:rPr lang="en-US" sz="1600" b="1">
                <a:latin typeface="Tahoma" pitchFamily="34" charset="0"/>
              </a:rPr>
              <a:t>0,44</a:t>
            </a:r>
            <a:endParaRPr lang="pt-BR" sz="1600" b="1">
              <a:effectLst>
                <a:outerShdw blurRad="38100" dist="38100" dir="2700000" algn="tl">
                  <a:srgbClr val="C0C0C0"/>
                </a:outerShdw>
              </a:effectLst>
              <a:latin typeface="Tahoma" pitchFamily="34" charset="0"/>
            </a:endParaRPr>
          </a:p>
        </p:txBody>
      </p:sp>
      <p:sp>
        <p:nvSpPr>
          <p:cNvPr id="32" name="Rectangle 43"/>
          <p:cNvSpPr>
            <a:spLocks noChangeArrowheads="1"/>
          </p:cNvSpPr>
          <p:nvPr/>
        </p:nvSpPr>
        <p:spPr bwMode="auto">
          <a:xfrm>
            <a:off x="6359525" y="4227513"/>
            <a:ext cx="454025" cy="244475"/>
          </a:xfrm>
          <a:prstGeom prst="rect">
            <a:avLst/>
          </a:prstGeom>
          <a:noFill/>
          <a:ln w="9525">
            <a:noFill/>
            <a:miter lim="800000"/>
            <a:headEnd/>
            <a:tailEnd/>
          </a:ln>
        </p:spPr>
        <p:txBody>
          <a:bodyPr wrap="none" lIns="0" tIns="0" rIns="0" bIns="0">
            <a:spAutoFit/>
          </a:bodyPr>
          <a:lstStyle/>
          <a:p>
            <a:pPr algn="l">
              <a:defRPr/>
            </a:pPr>
            <a:r>
              <a:rPr lang="pt-BR" sz="1600" b="1">
                <a:latin typeface="Tahoma" pitchFamily="34" charset="0"/>
              </a:rPr>
              <a:t>0,47</a:t>
            </a:r>
            <a:endParaRPr lang="pt-BR" sz="1600" b="1">
              <a:effectLst>
                <a:outerShdw blurRad="38100" dist="38100" dir="2700000" algn="tl">
                  <a:srgbClr val="C0C0C0"/>
                </a:outerShdw>
              </a:effectLst>
              <a:latin typeface="Tahoma" pitchFamily="34" charset="0"/>
            </a:endParaRPr>
          </a:p>
        </p:txBody>
      </p:sp>
      <p:sp>
        <p:nvSpPr>
          <p:cNvPr id="33" name="Rectangle 44"/>
          <p:cNvSpPr>
            <a:spLocks noChangeArrowheads="1"/>
          </p:cNvSpPr>
          <p:nvPr/>
        </p:nvSpPr>
        <p:spPr bwMode="auto">
          <a:xfrm>
            <a:off x="6359525" y="4800600"/>
            <a:ext cx="454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600" b="1">
                <a:latin typeface="Tahoma" pitchFamily="34" charset="0"/>
              </a:rPr>
              <a:t>0,27</a:t>
            </a:r>
            <a:endParaRPr lang="pt-BR" sz="1600" b="1">
              <a:latin typeface="Tahoma" pitchFamily="34" charset="0"/>
            </a:endParaRPr>
          </a:p>
        </p:txBody>
      </p:sp>
      <p:sp>
        <p:nvSpPr>
          <p:cNvPr id="34" name="Rectangle 45"/>
          <p:cNvSpPr>
            <a:spLocks noChangeArrowheads="1"/>
          </p:cNvSpPr>
          <p:nvPr/>
        </p:nvSpPr>
        <p:spPr bwMode="auto">
          <a:xfrm>
            <a:off x="7305675" y="3140075"/>
            <a:ext cx="1524000" cy="212725"/>
          </a:xfrm>
          <a:prstGeom prst="rect">
            <a:avLst/>
          </a:prstGeom>
          <a:noFill/>
          <a:ln w="9525">
            <a:noFill/>
            <a:miter lim="800000"/>
            <a:headEnd/>
            <a:tailEnd/>
          </a:ln>
        </p:spPr>
        <p:txBody>
          <a:bodyPr lIns="0" tIns="0" rIns="0" bIns="0">
            <a:spAutoFit/>
          </a:bodyPr>
          <a:lstStyle/>
          <a:p>
            <a:pPr algn="l">
              <a:defRPr/>
            </a:pPr>
            <a:r>
              <a:rPr lang="en-US" sz="1400" b="1">
                <a:latin typeface="Tahoma" pitchFamily="34" charset="0"/>
              </a:rPr>
              <a:t>1,30 (0,74-2,29)</a:t>
            </a:r>
            <a:endParaRPr lang="pt-BR" sz="1400" b="1">
              <a:effectLst>
                <a:outerShdw blurRad="38100" dist="38100" dir="2700000" algn="tl">
                  <a:srgbClr val="C0C0C0"/>
                </a:outerShdw>
              </a:effectLst>
              <a:latin typeface="Tahoma" pitchFamily="34" charset="0"/>
            </a:endParaRPr>
          </a:p>
        </p:txBody>
      </p:sp>
      <p:sp>
        <p:nvSpPr>
          <p:cNvPr id="35" name="Rectangle 49"/>
          <p:cNvSpPr>
            <a:spLocks noChangeArrowheads="1"/>
          </p:cNvSpPr>
          <p:nvPr/>
        </p:nvSpPr>
        <p:spPr bwMode="auto">
          <a:xfrm>
            <a:off x="7305675" y="3673475"/>
            <a:ext cx="1524000" cy="212725"/>
          </a:xfrm>
          <a:prstGeom prst="rect">
            <a:avLst/>
          </a:prstGeom>
          <a:noFill/>
          <a:ln w="9525">
            <a:noFill/>
            <a:miter lim="800000"/>
            <a:headEnd/>
            <a:tailEnd/>
          </a:ln>
        </p:spPr>
        <p:txBody>
          <a:bodyPr lIns="0" tIns="0" rIns="0" bIns="0">
            <a:spAutoFit/>
          </a:bodyPr>
          <a:lstStyle/>
          <a:p>
            <a:pPr algn="l">
              <a:defRPr/>
            </a:pPr>
            <a:r>
              <a:rPr lang="en-US" sz="1400" b="1">
                <a:latin typeface="Tahoma" pitchFamily="34" charset="0"/>
              </a:rPr>
              <a:t>0,75 (0,38-1,45)</a:t>
            </a:r>
            <a:endParaRPr lang="pt-BR" sz="1400" b="1">
              <a:effectLst>
                <a:outerShdw blurRad="38100" dist="38100" dir="2700000" algn="tl">
                  <a:srgbClr val="C0C0C0"/>
                </a:outerShdw>
              </a:effectLst>
              <a:latin typeface="Tahoma" pitchFamily="34" charset="0"/>
            </a:endParaRPr>
          </a:p>
        </p:txBody>
      </p:sp>
      <p:sp>
        <p:nvSpPr>
          <p:cNvPr id="36" name="Rectangle 50"/>
          <p:cNvSpPr>
            <a:spLocks noChangeArrowheads="1"/>
          </p:cNvSpPr>
          <p:nvPr/>
        </p:nvSpPr>
        <p:spPr bwMode="auto">
          <a:xfrm>
            <a:off x="7305675" y="4816475"/>
            <a:ext cx="1524000" cy="212725"/>
          </a:xfrm>
          <a:prstGeom prst="rect">
            <a:avLst/>
          </a:prstGeom>
          <a:noFill/>
          <a:ln w="9525">
            <a:noFill/>
            <a:miter lim="800000"/>
            <a:headEnd/>
            <a:tailEnd/>
          </a:ln>
        </p:spPr>
        <p:txBody>
          <a:bodyPr lIns="0" tIns="0" rIns="0" bIns="0">
            <a:spAutoFit/>
          </a:bodyPr>
          <a:lstStyle/>
          <a:p>
            <a:pPr algn="l">
              <a:defRPr/>
            </a:pPr>
            <a:r>
              <a:rPr lang="en-US" sz="1400" b="1">
                <a:latin typeface="Tahoma" pitchFamily="34" charset="0"/>
              </a:rPr>
              <a:t>0,71 (0,39-1,27)</a:t>
            </a:r>
            <a:endParaRPr lang="pt-BR" sz="1400" b="1">
              <a:effectLst>
                <a:outerShdw blurRad="38100" dist="38100" dir="2700000" algn="tl">
                  <a:srgbClr val="C0C0C0"/>
                </a:outerShdw>
              </a:effectLst>
              <a:latin typeface="Tahoma" pitchFamily="34" charset="0"/>
            </a:endParaRPr>
          </a:p>
        </p:txBody>
      </p:sp>
      <p:sp>
        <p:nvSpPr>
          <p:cNvPr id="37" name="Rectangle 51"/>
          <p:cNvSpPr>
            <a:spLocks noChangeArrowheads="1"/>
          </p:cNvSpPr>
          <p:nvPr/>
        </p:nvSpPr>
        <p:spPr bwMode="auto">
          <a:xfrm>
            <a:off x="7305675" y="4267200"/>
            <a:ext cx="1524000" cy="212725"/>
          </a:xfrm>
          <a:prstGeom prst="rect">
            <a:avLst/>
          </a:prstGeom>
          <a:noFill/>
          <a:ln w="9525">
            <a:noFill/>
            <a:miter lim="800000"/>
            <a:headEnd/>
            <a:tailEnd/>
          </a:ln>
        </p:spPr>
        <p:txBody>
          <a:bodyPr lIns="0" tIns="0" rIns="0" bIns="0">
            <a:spAutoFit/>
          </a:bodyPr>
          <a:lstStyle/>
          <a:p>
            <a:pPr algn="l">
              <a:defRPr/>
            </a:pPr>
            <a:r>
              <a:rPr lang="en-US" sz="1400" b="1">
                <a:latin typeface="Tahoma" pitchFamily="34" charset="0"/>
              </a:rPr>
              <a:t>1,52 (0,58-3,90)</a:t>
            </a:r>
            <a:endParaRPr lang="pt-BR" sz="1400" b="1">
              <a:effectLst>
                <a:outerShdw blurRad="38100" dist="38100" dir="2700000" algn="tl">
                  <a:srgbClr val="C0C0C0"/>
                </a:outerShdw>
              </a:effectLst>
              <a:latin typeface="Tahoma" pitchFamily="34" charset="0"/>
            </a:endParaRPr>
          </a:p>
        </p:txBody>
      </p:sp>
      <p:sp>
        <p:nvSpPr>
          <p:cNvPr id="38" name="Retângulo 37"/>
          <p:cNvSpPr/>
          <p:nvPr/>
        </p:nvSpPr>
        <p:spPr>
          <a:xfrm>
            <a:off x="0" y="14292"/>
            <a:ext cx="8777834" cy="1384995"/>
          </a:xfrm>
          <a:prstGeom prst="rect">
            <a:avLst/>
          </a:prstGeom>
        </p:spPr>
        <p:txBody>
          <a:bodyPr wrap="square">
            <a:spAutoFit/>
          </a:bodyPr>
          <a:lstStyle/>
          <a:p>
            <a:r>
              <a:rPr lang="pt-BR" sz="2800" b="1" i="1" dirty="0" smtClean="0">
                <a:solidFill>
                  <a:srgbClr val="FF0000"/>
                </a:solidFill>
                <a:latin typeface="+mj-lt"/>
              </a:rPr>
              <a:t>Frequência dos polimorfismos estudados em uma coorte de pacientes infectados pelo HIV-1</a:t>
            </a:r>
            <a:endParaRPr lang="pt-BR" sz="2800" b="1" dirty="0">
              <a:solidFill>
                <a:srgbClr val="FF0000"/>
              </a:solidFill>
              <a:latin typeface="+mj-lt"/>
            </a:endParaRPr>
          </a:p>
        </p:txBody>
      </p:sp>
      <p:sp>
        <p:nvSpPr>
          <p:cNvPr id="39" name="TextBox 76"/>
          <p:cNvSpPr txBox="1"/>
          <p:nvPr/>
        </p:nvSpPr>
        <p:spPr>
          <a:xfrm>
            <a:off x="35496" y="6525344"/>
            <a:ext cx="4262781" cy="369332"/>
          </a:xfrm>
          <a:prstGeom prst="rect">
            <a:avLst/>
          </a:prstGeom>
          <a:noFill/>
        </p:spPr>
        <p:txBody>
          <a:bodyPr wrap="none" rtlCol="0">
            <a:spAutoFit/>
          </a:bodyPr>
          <a:lstStyle/>
          <a:p>
            <a:r>
              <a:rPr lang="en-US" dirty="0" smtClean="0"/>
              <a:t>Rigato PO, </a:t>
            </a:r>
            <a:r>
              <a:rPr lang="en-US" dirty="0" err="1" smtClean="0"/>
              <a:t>Defesa</a:t>
            </a:r>
            <a:r>
              <a:rPr lang="en-US" dirty="0" smtClean="0"/>
              <a:t> </a:t>
            </a:r>
            <a:r>
              <a:rPr lang="en-US" dirty="0" err="1" smtClean="0"/>
              <a:t>Mestrado</a:t>
            </a:r>
            <a:r>
              <a:rPr lang="en-US" dirty="0" smtClean="0"/>
              <a:t>, ICB-USP, 2004</a:t>
            </a:r>
            <a:endParaRPr lang="en-US" dirty="0"/>
          </a:p>
        </p:txBody>
      </p:sp>
    </p:spTree>
    <p:extLst>
      <p:ext uri="{BB962C8B-B14F-4D97-AF65-F5344CB8AC3E}">
        <p14:creationId xmlns:p14="http://schemas.microsoft.com/office/powerpoint/2010/main" val="2162951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22</a:t>
            </a:fld>
            <a:endParaRPr lang="en-US"/>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95" y="1052736"/>
            <a:ext cx="8767185"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ector reto 3"/>
          <p:cNvCxnSpPr/>
          <p:nvPr/>
        </p:nvCxnSpPr>
        <p:spPr>
          <a:xfrm>
            <a:off x="6300192" y="4797152"/>
            <a:ext cx="1800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1547664" y="4949552"/>
            <a:ext cx="670512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1547664" y="5101952"/>
            <a:ext cx="670512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a:off x="1475656" y="5301208"/>
            <a:ext cx="22322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2647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23</a:t>
            </a:fld>
            <a:endParaRPr lang="en-US"/>
          </a:p>
        </p:txBody>
      </p:sp>
      <p:sp>
        <p:nvSpPr>
          <p:cNvPr id="16" name="Retângulo 15"/>
          <p:cNvSpPr/>
          <p:nvPr/>
        </p:nvSpPr>
        <p:spPr>
          <a:xfrm>
            <a:off x="0" y="14292"/>
            <a:ext cx="8777834" cy="523220"/>
          </a:xfrm>
          <a:prstGeom prst="rect">
            <a:avLst/>
          </a:prstGeom>
        </p:spPr>
        <p:txBody>
          <a:bodyPr wrap="square">
            <a:spAutoFit/>
          </a:bodyPr>
          <a:lstStyle/>
          <a:p>
            <a:r>
              <a:rPr lang="pt-BR" sz="2800" b="1" i="1" dirty="0" smtClean="0">
                <a:solidFill>
                  <a:srgbClr val="FF0000"/>
                </a:solidFill>
                <a:latin typeface="+mj-lt"/>
              </a:rPr>
              <a:t>HIV-1, entrada na célula e tratamentos</a:t>
            </a:r>
            <a:endParaRPr lang="pt-BR" sz="2800" b="1" dirty="0">
              <a:solidFill>
                <a:srgbClr val="FF0000"/>
              </a:solidFill>
              <a:latin typeface="+mj-lt"/>
            </a:endParaRPr>
          </a:p>
        </p:txBody>
      </p:sp>
      <p:sp>
        <p:nvSpPr>
          <p:cNvPr id="13" name="TextBox 6"/>
          <p:cNvSpPr txBox="1"/>
          <p:nvPr/>
        </p:nvSpPr>
        <p:spPr>
          <a:xfrm>
            <a:off x="-16768" y="6550223"/>
            <a:ext cx="3805594" cy="307777"/>
          </a:xfrm>
          <a:prstGeom prst="rect">
            <a:avLst/>
          </a:prstGeom>
          <a:noFill/>
        </p:spPr>
        <p:txBody>
          <a:bodyPr wrap="none" rtlCol="0">
            <a:spAutoFit/>
          </a:bodyPr>
          <a:lstStyle/>
          <a:p>
            <a:r>
              <a:rPr lang="en-US" sz="1400" dirty="0" smtClean="0"/>
              <a:t>https</a:t>
            </a:r>
            <a:r>
              <a:rPr lang="en-US" sz="1400" dirty="0"/>
              <a:t>://www.nature.com/articles/nrmicro3351</a:t>
            </a:r>
          </a:p>
        </p:txBody>
      </p:sp>
      <p:pic>
        <p:nvPicPr>
          <p:cNvPr id="8" name="Picture 3"/>
          <p:cNvPicPr>
            <a:picLocks noChangeAspect="1"/>
          </p:cNvPicPr>
          <p:nvPr/>
        </p:nvPicPr>
        <p:blipFill>
          <a:blip r:embed="rId2"/>
          <a:stretch>
            <a:fillRect/>
          </a:stretch>
        </p:blipFill>
        <p:spPr>
          <a:xfrm>
            <a:off x="762000" y="865212"/>
            <a:ext cx="7620000" cy="5372100"/>
          </a:xfrm>
          <a:prstGeom prst="rect">
            <a:avLst/>
          </a:prstGeom>
        </p:spPr>
      </p:pic>
    </p:spTree>
    <p:extLst>
      <p:ext uri="{BB962C8B-B14F-4D97-AF65-F5344CB8AC3E}">
        <p14:creationId xmlns:p14="http://schemas.microsoft.com/office/powerpoint/2010/main" val="29625966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24</a:t>
            </a:fld>
            <a:endParaRPr lang="en-US"/>
          </a:p>
        </p:txBody>
      </p:sp>
      <p:sp>
        <p:nvSpPr>
          <p:cNvPr id="16" name="Retângulo 15"/>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Curso clínico e laboratorial da infecção pelo HIV-1</a:t>
            </a:r>
            <a:endParaRPr lang="pt-BR" sz="2800" b="1" dirty="0">
              <a:solidFill>
                <a:srgbClr val="FF0000"/>
              </a:solidFill>
              <a:latin typeface="+mj-lt"/>
            </a:endParaRPr>
          </a:p>
        </p:txBody>
      </p:sp>
      <p:sp>
        <p:nvSpPr>
          <p:cNvPr id="13" name="TextBox 6"/>
          <p:cNvSpPr txBox="1"/>
          <p:nvPr/>
        </p:nvSpPr>
        <p:spPr>
          <a:xfrm>
            <a:off x="5652120" y="6525344"/>
            <a:ext cx="2340605" cy="369332"/>
          </a:xfrm>
          <a:prstGeom prst="rect">
            <a:avLst/>
          </a:prstGeom>
          <a:noFill/>
        </p:spPr>
        <p:txBody>
          <a:bodyPr wrap="none" rtlCol="0">
            <a:spAutoFit/>
          </a:bodyPr>
          <a:lstStyle/>
          <a:p>
            <a:r>
              <a:rPr lang="en-US" dirty="0" err="1" smtClean="0"/>
              <a:t>Fonte</a:t>
            </a:r>
            <a:r>
              <a:rPr lang="en-US" dirty="0" smtClean="0"/>
              <a:t>: </a:t>
            </a:r>
            <a:r>
              <a:rPr lang="en-US" dirty="0" err="1" smtClean="0"/>
              <a:t>imagens</a:t>
            </a:r>
            <a:r>
              <a:rPr lang="en-US" dirty="0" smtClean="0"/>
              <a:t> Google</a:t>
            </a:r>
            <a:endParaRPr lang="en-US" dirty="0"/>
          </a:p>
        </p:txBody>
      </p:sp>
      <p:pic>
        <p:nvPicPr>
          <p:cNvPr id="1026" name="Picture 2" descr="Resultado de imagem para EVOLUÃÃO CLÃNICA HI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30" y="1268760"/>
            <a:ext cx="8743950"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2475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25</a:t>
            </a:fld>
            <a:endParaRPr lang="en-US"/>
          </a:p>
        </p:txBody>
      </p:sp>
      <p:sp>
        <p:nvSpPr>
          <p:cNvPr id="13" name="TextBox 6"/>
          <p:cNvSpPr txBox="1"/>
          <p:nvPr/>
        </p:nvSpPr>
        <p:spPr>
          <a:xfrm>
            <a:off x="-16768" y="6550223"/>
            <a:ext cx="5245090" cy="307777"/>
          </a:xfrm>
          <a:prstGeom prst="rect">
            <a:avLst/>
          </a:prstGeom>
          <a:noFill/>
        </p:spPr>
        <p:txBody>
          <a:bodyPr wrap="none" rtlCol="0">
            <a:spAutoFit/>
          </a:bodyPr>
          <a:lstStyle/>
          <a:p>
            <a:r>
              <a:rPr lang="en-US" sz="1400" dirty="0"/>
              <a:t>research.pasteur.fr/en/project/innate-immunity-and-</a:t>
            </a:r>
            <a:r>
              <a:rPr lang="en-US" sz="1400" dirty="0" err="1"/>
              <a:t>hiv</a:t>
            </a:r>
            <a:r>
              <a:rPr lang="en-US" sz="1400" dirty="0"/>
              <a:t>-infection/</a:t>
            </a:r>
          </a:p>
        </p:txBody>
      </p:sp>
      <p:pic>
        <p:nvPicPr>
          <p:cNvPr id="13314"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24744"/>
            <a:ext cx="7477125" cy="5124451"/>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Curso clínico e laboratorial da infecção pelo HIV-1</a:t>
            </a:r>
            <a:endParaRPr lang="pt-BR" sz="2800" b="1" dirty="0">
              <a:solidFill>
                <a:srgbClr val="FF0000"/>
              </a:solidFill>
              <a:latin typeface="+mj-lt"/>
            </a:endParaRPr>
          </a:p>
        </p:txBody>
      </p:sp>
    </p:spTree>
    <p:extLst>
      <p:ext uri="{BB962C8B-B14F-4D97-AF65-F5344CB8AC3E}">
        <p14:creationId xmlns:p14="http://schemas.microsoft.com/office/powerpoint/2010/main" val="1565783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26</a:t>
            </a:fld>
            <a:endParaRPr lang="en-US"/>
          </a:p>
        </p:txBody>
      </p:sp>
      <p:pic>
        <p:nvPicPr>
          <p:cNvPr id="3" name="Picture 7"/>
          <p:cNvPicPr>
            <a:picLocks noChangeAspect="1"/>
          </p:cNvPicPr>
          <p:nvPr/>
        </p:nvPicPr>
        <p:blipFill>
          <a:blip r:embed="rId2"/>
          <a:stretch>
            <a:fillRect/>
          </a:stretch>
        </p:blipFill>
        <p:spPr>
          <a:xfrm>
            <a:off x="432048" y="1465788"/>
            <a:ext cx="8388424" cy="4288582"/>
          </a:xfrm>
          <a:prstGeom prst="rect">
            <a:avLst/>
          </a:prstGeom>
        </p:spPr>
      </p:pic>
      <p:sp>
        <p:nvSpPr>
          <p:cNvPr id="4" name="Retângulo 3"/>
          <p:cNvSpPr/>
          <p:nvPr/>
        </p:nvSpPr>
        <p:spPr>
          <a:xfrm>
            <a:off x="0" y="14292"/>
            <a:ext cx="8777834" cy="523220"/>
          </a:xfrm>
          <a:prstGeom prst="rect">
            <a:avLst/>
          </a:prstGeom>
        </p:spPr>
        <p:txBody>
          <a:bodyPr wrap="square">
            <a:spAutoFit/>
          </a:bodyPr>
          <a:lstStyle/>
          <a:p>
            <a:r>
              <a:rPr lang="pt-BR" sz="2800" b="1" i="1" dirty="0" smtClean="0">
                <a:solidFill>
                  <a:srgbClr val="FF0000"/>
                </a:solidFill>
                <a:latin typeface="+mj-lt"/>
              </a:rPr>
              <a:t>Estágios da infecção pelo HIV-1</a:t>
            </a:r>
            <a:endParaRPr lang="pt-BR" sz="2800" b="1" dirty="0">
              <a:solidFill>
                <a:srgbClr val="FF0000"/>
              </a:solidFill>
              <a:latin typeface="+mj-lt"/>
            </a:endParaRPr>
          </a:p>
        </p:txBody>
      </p:sp>
      <p:sp>
        <p:nvSpPr>
          <p:cNvPr id="5" name="TextBox 9"/>
          <p:cNvSpPr txBox="1"/>
          <p:nvPr/>
        </p:nvSpPr>
        <p:spPr>
          <a:xfrm>
            <a:off x="-58674" y="6546830"/>
            <a:ext cx="8591114" cy="338554"/>
          </a:xfrm>
          <a:prstGeom prst="rect">
            <a:avLst/>
          </a:prstGeom>
          <a:noFill/>
        </p:spPr>
        <p:txBody>
          <a:bodyPr wrap="none" rtlCol="0">
            <a:spAutoFit/>
          </a:bodyPr>
          <a:lstStyle/>
          <a:p>
            <a:r>
              <a:rPr lang="en-US" sz="1600" dirty="0" err="1" smtClean="0"/>
              <a:t>Fonte</a:t>
            </a:r>
            <a:r>
              <a:rPr lang="en-US" sz="1600" dirty="0"/>
              <a:t>: https://</a:t>
            </a:r>
            <a:r>
              <a:rPr lang="en-US" sz="1600" dirty="0" err="1"/>
              <a:t>aidsinfo.nih.gov</a:t>
            </a:r>
            <a:r>
              <a:rPr lang="en-US" sz="1600" dirty="0"/>
              <a:t>/understanding-</a:t>
            </a:r>
            <a:r>
              <a:rPr lang="en-US" sz="1600" dirty="0" err="1"/>
              <a:t>hiv</a:t>
            </a:r>
            <a:r>
              <a:rPr lang="en-US" sz="1600" dirty="0"/>
              <a:t>-aids/fact-sheets/19/46/the-stages-of-</a:t>
            </a:r>
            <a:r>
              <a:rPr lang="en-US" sz="1600" dirty="0" err="1"/>
              <a:t>hiv</a:t>
            </a:r>
            <a:r>
              <a:rPr lang="en-US" sz="1600" dirty="0"/>
              <a:t>-infection</a:t>
            </a:r>
          </a:p>
        </p:txBody>
      </p:sp>
    </p:spTree>
    <p:extLst>
      <p:ext uri="{BB962C8B-B14F-4D97-AF65-F5344CB8AC3E}">
        <p14:creationId xmlns:p14="http://schemas.microsoft.com/office/powerpoint/2010/main" val="1736401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27</a:t>
            </a:fld>
            <a:endParaRPr lang="en-US"/>
          </a:p>
        </p:txBody>
      </p:sp>
      <p:grpSp>
        <p:nvGrpSpPr>
          <p:cNvPr id="3" name="Grupo 48"/>
          <p:cNvGrpSpPr>
            <a:grpSpLocks/>
          </p:cNvGrpSpPr>
          <p:nvPr/>
        </p:nvGrpSpPr>
        <p:grpSpPr bwMode="auto">
          <a:xfrm>
            <a:off x="179388" y="1052513"/>
            <a:ext cx="4030662" cy="2592387"/>
            <a:chOff x="179388" y="1052513"/>
            <a:chExt cx="4030663" cy="2592388"/>
          </a:xfrm>
        </p:grpSpPr>
        <p:sp>
          <p:nvSpPr>
            <p:cNvPr id="4" name="Freeform 5"/>
            <p:cNvSpPr>
              <a:spLocks noChangeAspect="1"/>
            </p:cNvSpPr>
            <p:nvPr/>
          </p:nvSpPr>
          <p:spPr bwMode="auto">
            <a:xfrm>
              <a:off x="504826" y="1822451"/>
              <a:ext cx="3397250" cy="1219200"/>
            </a:xfrm>
            <a:custGeom>
              <a:avLst/>
              <a:gdLst>
                <a:gd name="T0" fmla="*/ 2147483646 w 3989"/>
                <a:gd name="T1" fmla="*/ 0 h 1676"/>
                <a:gd name="T2" fmla="*/ 2147483646 w 3989"/>
                <a:gd name="T3" fmla="*/ 0 h 1676"/>
                <a:gd name="T4" fmla="*/ 2147483646 w 3989"/>
                <a:gd name="T5" fmla="*/ 0 h 1676"/>
                <a:gd name="T6" fmla="*/ 2147483646 w 3989"/>
                <a:gd name="T7" fmla="*/ 0 h 1676"/>
                <a:gd name="T8" fmla="*/ 2147483646 w 3989"/>
                <a:gd name="T9" fmla="*/ 0 h 1676"/>
                <a:gd name="T10" fmla="*/ 2147483646 w 3989"/>
                <a:gd name="T11" fmla="*/ 0 h 1676"/>
                <a:gd name="T12" fmla="*/ 2147483646 w 3989"/>
                <a:gd name="T13" fmla="*/ 0 h 1676"/>
                <a:gd name="T14" fmla="*/ 2147483646 w 3989"/>
                <a:gd name="T15" fmla="*/ 0 h 1676"/>
                <a:gd name="T16" fmla="*/ 2147483646 w 3989"/>
                <a:gd name="T17" fmla="*/ 0 h 1676"/>
                <a:gd name="T18" fmla="*/ 2147483646 w 3989"/>
                <a:gd name="T19" fmla="*/ 0 h 1676"/>
                <a:gd name="T20" fmla="*/ 2147483646 w 3989"/>
                <a:gd name="T21" fmla="*/ 0 h 1676"/>
                <a:gd name="T22" fmla="*/ 2147483646 w 3989"/>
                <a:gd name="T23" fmla="*/ 0 h 1676"/>
                <a:gd name="T24" fmla="*/ 2147483646 w 3989"/>
                <a:gd name="T25" fmla="*/ 0 h 1676"/>
                <a:gd name="T26" fmla="*/ 2147483646 w 3989"/>
                <a:gd name="T27" fmla="*/ 0 h 1676"/>
                <a:gd name="T28" fmla="*/ 2147483646 w 3989"/>
                <a:gd name="T29" fmla="*/ 0 h 1676"/>
                <a:gd name="T30" fmla="*/ 2147483646 w 3989"/>
                <a:gd name="T31" fmla="*/ 0 h 1676"/>
                <a:gd name="T32" fmla="*/ 2147483646 w 3989"/>
                <a:gd name="T33" fmla="*/ 0 h 1676"/>
                <a:gd name="T34" fmla="*/ 2147483646 w 3989"/>
                <a:gd name="T35" fmla="*/ 0 h 1676"/>
                <a:gd name="T36" fmla="*/ 2147483646 w 3989"/>
                <a:gd name="T37" fmla="*/ 0 h 1676"/>
                <a:gd name="T38" fmla="*/ 2147483646 w 3989"/>
                <a:gd name="T39" fmla="*/ 0 h 1676"/>
                <a:gd name="T40" fmla="*/ 2147483646 w 3989"/>
                <a:gd name="T41" fmla="*/ 0 h 1676"/>
                <a:gd name="T42" fmla="*/ 2147483646 w 3989"/>
                <a:gd name="T43" fmla="*/ 0 h 1676"/>
                <a:gd name="T44" fmla="*/ 2147483646 w 3989"/>
                <a:gd name="T45" fmla="*/ 0 h 1676"/>
                <a:gd name="T46" fmla="*/ 2147483646 w 3989"/>
                <a:gd name="T47" fmla="*/ 0 h 1676"/>
                <a:gd name="T48" fmla="*/ 2147483646 w 3989"/>
                <a:gd name="T49" fmla="*/ 0 h 1676"/>
                <a:gd name="T50" fmla="*/ 2147483646 w 3989"/>
                <a:gd name="T51" fmla="*/ 0 h 1676"/>
                <a:gd name="T52" fmla="*/ 2147483646 w 3989"/>
                <a:gd name="T53" fmla="*/ 0 h 1676"/>
                <a:gd name="T54" fmla="*/ 2147483646 w 3989"/>
                <a:gd name="T55" fmla="*/ 0 h 1676"/>
                <a:gd name="T56" fmla="*/ 2147483646 w 3989"/>
                <a:gd name="T57" fmla="*/ 0 h 1676"/>
                <a:gd name="T58" fmla="*/ 2147483646 w 3989"/>
                <a:gd name="T59" fmla="*/ 0 h 1676"/>
                <a:gd name="T60" fmla="*/ 2147483646 w 3989"/>
                <a:gd name="T61" fmla="*/ 0 h 1676"/>
                <a:gd name="T62" fmla="*/ 2147483646 w 3989"/>
                <a:gd name="T63" fmla="*/ 0 h 1676"/>
                <a:gd name="T64" fmla="*/ 2147483646 w 3989"/>
                <a:gd name="T65" fmla="*/ 0 h 1676"/>
                <a:gd name="T66" fmla="*/ 2147483646 w 3989"/>
                <a:gd name="T67" fmla="*/ 0 h 1676"/>
                <a:gd name="T68" fmla="*/ 2147483646 w 3989"/>
                <a:gd name="T69" fmla="*/ 0 h 1676"/>
                <a:gd name="T70" fmla="*/ 2147483646 w 3989"/>
                <a:gd name="T71" fmla="*/ 0 h 1676"/>
                <a:gd name="T72" fmla="*/ 2147483646 w 3989"/>
                <a:gd name="T73" fmla="*/ 0 h 1676"/>
                <a:gd name="T74" fmla="*/ 2147483646 w 3989"/>
                <a:gd name="T75" fmla="*/ 0 h 1676"/>
                <a:gd name="T76" fmla="*/ 2147483646 w 3989"/>
                <a:gd name="T77" fmla="*/ 0 h 1676"/>
                <a:gd name="T78" fmla="*/ 2147483646 w 3989"/>
                <a:gd name="T79" fmla="*/ 0 h 167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89"/>
                <a:gd name="T121" fmla="*/ 0 h 1676"/>
                <a:gd name="T122" fmla="*/ 3989 w 3989"/>
                <a:gd name="T123" fmla="*/ 1676 h 167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89" h="1676">
                  <a:moveTo>
                    <a:pt x="0" y="1675"/>
                  </a:moveTo>
                  <a:lnTo>
                    <a:pt x="32" y="1583"/>
                  </a:lnTo>
                  <a:lnTo>
                    <a:pt x="65" y="1474"/>
                  </a:lnTo>
                  <a:lnTo>
                    <a:pt x="90" y="1357"/>
                  </a:lnTo>
                  <a:lnTo>
                    <a:pt x="115" y="1217"/>
                  </a:lnTo>
                  <a:lnTo>
                    <a:pt x="123" y="1133"/>
                  </a:lnTo>
                  <a:lnTo>
                    <a:pt x="140" y="1050"/>
                  </a:lnTo>
                  <a:lnTo>
                    <a:pt x="148" y="958"/>
                  </a:lnTo>
                  <a:lnTo>
                    <a:pt x="156" y="858"/>
                  </a:lnTo>
                  <a:lnTo>
                    <a:pt x="164" y="758"/>
                  </a:lnTo>
                  <a:lnTo>
                    <a:pt x="181" y="649"/>
                  </a:lnTo>
                  <a:lnTo>
                    <a:pt x="189" y="532"/>
                  </a:lnTo>
                  <a:lnTo>
                    <a:pt x="205" y="408"/>
                  </a:lnTo>
                  <a:lnTo>
                    <a:pt x="205" y="358"/>
                  </a:lnTo>
                  <a:lnTo>
                    <a:pt x="205" y="325"/>
                  </a:lnTo>
                  <a:lnTo>
                    <a:pt x="205" y="300"/>
                  </a:lnTo>
                  <a:lnTo>
                    <a:pt x="214" y="283"/>
                  </a:lnTo>
                  <a:lnTo>
                    <a:pt x="214" y="266"/>
                  </a:lnTo>
                  <a:lnTo>
                    <a:pt x="214" y="241"/>
                  </a:lnTo>
                  <a:lnTo>
                    <a:pt x="222" y="208"/>
                  </a:lnTo>
                  <a:lnTo>
                    <a:pt x="230" y="175"/>
                  </a:lnTo>
                  <a:lnTo>
                    <a:pt x="238" y="133"/>
                  </a:lnTo>
                  <a:lnTo>
                    <a:pt x="247" y="108"/>
                  </a:lnTo>
                  <a:lnTo>
                    <a:pt x="255" y="91"/>
                  </a:lnTo>
                  <a:lnTo>
                    <a:pt x="263" y="75"/>
                  </a:lnTo>
                  <a:lnTo>
                    <a:pt x="271" y="66"/>
                  </a:lnTo>
                  <a:lnTo>
                    <a:pt x="288" y="66"/>
                  </a:lnTo>
                  <a:lnTo>
                    <a:pt x="296" y="75"/>
                  </a:lnTo>
                  <a:lnTo>
                    <a:pt x="304" y="83"/>
                  </a:lnTo>
                  <a:lnTo>
                    <a:pt x="329" y="108"/>
                  </a:lnTo>
                  <a:lnTo>
                    <a:pt x="346" y="141"/>
                  </a:lnTo>
                  <a:lnTo>
                    <a:pt x="362" y="175"/>
                  </a:lnTo>
                  <a:lnTo>
                    <a:pt x="379" y="216"/>
                  </a:lnTo>
                  <a:lnTo>
                    <a:pt x="444" y="516"/>
                  </a:lnTo>
                  <a:lnTo>
                    <a:pt x="510" y="816"/>
                  </a:lnTo>
                  <a:lnTo>
                    <a:pt x="585" y="1117"/>
                  </a:lnTo>
                  <a:lnTo>
                    <a:pt x="675" y="1424"/>
                  </a:lnTo>
                  <a:lnTo>
                    <a:pt x="692" y="1466"/>
                  </a:lnTo>
                  <a:lnTo>
                    <a:pt x="716" y="1499"/>
                  </a:lnTo>
                  <a:lnTo>
                    <a:pt x="741" y="1533"/>
                  </a:lnTo>
                  <a:lnTo>
                    <a:pt x="774" y="1549"/>
                  </a:lnTo>
                  <a:lnTo>
                    <a:pt x="848" y="1583"/>
                  </a:lnTo>
                  <a:lnTo>
                    <a:pt x="939" y="1599"/>
                  </a:lnTo>
                  <a:lnTo>
                    <a:pt x="1038" y="1599"/>
                  </a:lnTo>
                  <a:lnTo>
                    <a:pt x="1137" y="1591"/>
                  </a:lnTo>
                  <a:lnTo>
                    <a:pt x="1227" y="1591"/>
                  </a:lnTo>
                  <a:lnTo>
                    <a:pt x="1326" y="1591"/>
                  </a:lnTo>
                  <a:lnTo>
                    <a:pt x="1400" y="1583"/>
                  </a:lnTo>
                  <a:lnTo>
                    <a:pt x="1466" y="1583"/>
                  </a:lnTo>
                  <a:lnTo>
                    <a:pt x="1524" y="1583"/>
                  </a:lnTo>
                  <a:lnTo>
                    <a:pt x="1573" y="1583"/>
                  </a:lnTo>
                  <a:lnTo>
                    <a:pt x="1664" y="1583"/>
                  </a:lnTo>
                  <a:lnTo>
                    <a:pt x="1746" y="1583"/>
                  </a:lnTo>
                  <a:lnTo>
                    <a:pt x="1837" y="1583"/>
                  </a:lnTo>
                  <a:lnTo>
                    <a:pt x="1928" y="1583"/>
                  </a:lnTo>
                  <a:lnTo>
                    <a:pt x="1977" y="1583"/>
                  </a:lnTo>
                  <a:lnTo>
                    <a:pt x="2035" y="1583"/>
                  </a:lnTo>
                  <a:lnTo>
                    <a:pt x="2101" y="1583"/>
                  </a:lnTo>
                  <a:lnTo>
                    <a:pt x="2183" y="1583"/>
                  </a:lnTo>
                  <a:lnTo>
                    <a:pt x="2282" y="1566"/>
                  </a:lnTo>
                  <a:lnTo>
                    <a:pt x="2373" y="1541"/>
                  </a:lnTo>
                  <a:lnTo>
                    <a:pt x="2455" y="1508"/>
                  </a:lnTo>
                  <a:lnTo>
                    <a:pt x="2537" y="1458"/>
                  </a:lnTo>
                  <a:lnTo>
                    <a:pt x="2620" y="1399"/>
                  </a:lnTo>
                  <a:lnTo>
                    <a:pt x="2694" y="1332"/>
                  </a:lnTo>
                  <a:lnTo>
                    <a:pt x="2768" y="1257"/>
                  </a:lnTo>
                  <a:lnTo>
                    <a:pt x="2850" y="1183"/>
                  </a:lnTo>
                  <a:lnTo>
                    <a:pt x="2925" y="1091"/>
                  </a:lnTo>
                  <a:lnTo>
                    <a:pt x="2999" y="991"/>
                  </a:lnTo>
                  <a:lnTo>
                    <a:pt x="3065" y="900"/>
                  </a:lnTo>
                  <a:lnTo>
                    <a:pt x="3122" y="808"/>
                  </a:lnTo>
                  <a:lnTo>
                    <a:pt x="3229" y="624"/>
                  </a:lnTo>
                  <a:lnTo>
                    <a:pt x="3337" y="457"/>
                  </a:lnTo>
                  <a:lnTo>
                    <a:pt x="3386" y="375"/>
                  </a:lnTo>
                  <a:lnTo>
                    <a:pt x="3444" y="300"/>
                  </a:lnTo>
                  <a:lnTo>
                    <a:pt x="3510" y="225"/>
                  </a:lnTo>
                  <a:lnTo>
                    <a:pt x="3584" y="166"/>
                  </a:lnTo>
                  <a:lnTo>
                    <a:pt x="3666" y="108"/>
                  </a:lnTo>
                  <a:lnTo>
                    <a:pt x="3757" y="66"/>
                  </a:lnTo>
                  <a:lnTo>
                    <a:pt x="3864" y="25"/>
                  </a:lnTo>
                  <a:lnTo>
                    <a:pt x="3988" y="0"/>
                  </a:lnTo>
                </a:path>
              </a:pathLst>
            </a:custGeom>
            <a:noFill/>
            <a:ln w="50800">
              <a:solidFill>
                <a:srgbClr val="FF00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5" name="Freeform 6"/>
            <p:cNvSpPr>
              <a:spLocks noChangeAspect="1"/>
            </p:cNvSpPr>
            <p:nvPr/>
          </p:nvSpPr>
          <p:spPr bwMode="auto">
            <a:xfrm>
              <a:off x="252413" y="1443038"/>
              <a:ext cx="3667125" cy="1422400"/>
            </a:xfrm>
            <a:custGeom>
              <a:avLst/>
              <a:gdLst>
                <a:gd name="T0" fmla="*/ 0 w 4308"/>
                <a:gd name="T1" fmla="*/ 0 h 1955"/>
                <a:gd name="T2" fmla="*/ 2147483646 w 4308"/>
                <a:gd name="T3" fmla="*/ 0 h 1955"/>
                <a:gd name="T4" fmla="*/ 2147483646 w 4308"/>
                <a:gd name="T5" fmla="*/ 0 h 1955"/>
                <a:gd name="T6" fmla="*/ 2147483646 w 4308"/>
                <a:gd name="T7" fmla="*/ 0 h 1955"/>
                <a:gd name="T8" fmla="*/ 2147483646 w 4308"/>
                <a:gd name="T9" fmla="*/ 0 h 1955"/>
                <a:gd name="T10" fmla="*/ 2147483646 w 4308"/>
                <a:gd name="T11" fmla="*/ 0 h 1955"/>
                <a:gd name="T12" fmla="*/ 2147483646 w 4308"/>
                <a:gd name="T13" fmla="*/ 0 h 1955"/>
                <a:gd name="T14" fmla="*/ 2147483646 w 4308"/>
                <a:gd name="T15" fmla="*/ 0 h 1955"/>
                <a:gd name="T16" fmla="*/ 2147483646 w 4308"/>
                <a:gd name="T17" fmla="*/ 0 h 1955"/>
                <a:gd name="T18" fmla="*/ 2147483646 w 4308"/>
                <a:gd name="T19" fmla="*/ 0 h 1955"/>
                <a:gd name="T20" fmla="*/ 2147483646 w 4308"/>
                <a:gd name="T21" fmla="*/ 0 h 1955"/>
                <a:gd name="T22" fmla="*/ 2147483646 w 4308"/>
                <a:gd name="T23" fmla="*/ 0 h 1955"/>
                <a:gd name="T24" fmla="*/ 2147483646 w 4308"/>
                <a:gd name="T25" fmla="*/ 0 h 1955"/>
                <a:gd name="T26" fmla="*/ 2147483646 w 4308"/>
                <a:gd name="T27" fmla="*/ 0 h 1955"/>
                <a:gd name="T28" fmla="*/ 2147483646 w 4308"/>
                <a:gd name="T29" fmla="*/ 0 h 1955"/>
                <a:gd name="T30" fmla="*/ 2147483646 w 4308"/>
                <a:gd name="T31" fmla="*/ 0 h 1955"/>
                <a:gd name="T32" fmla="*/ 2147483646 w 4308"/>
                <a:gd name="T33" fmla="*/ 0 h 1955"/>
                <a:gd name="T34" fmla="*/ 2147483646 w 4308"/>
                <a:gd name="T35" fmla="*/ 0 h 1955"/>
                <a:gd name="T36" fmla="*/ 2147483646 w 4308"/>
                <a:gd name="T37" fmla="*/ 0 h 1955"/>
                <a:gd name="T38" fmla="*/ 2147483646 w 4308"/>
                <a:gd name="T39" fmla="*/ 0 h 1955"/>
                <a:gd name="T40" fmla="*/ 2147483646 w 4308"/>
                <a:gd name="T41" fmla="*/ 0 h 1955"/>
                <a:gd name="T42" fmla="*/ 2147483646 w 4308"/>
                <a:gd name="T43" fmla="*/ 0 h 1955"/>
                <a:gd name="T44" fmla="*/ 2147483646 w 4308"/>
                <a:gd name="T45" fmla="*/ 0 h 1955"/>
                <a:gd name="T46" fmla="*/ 2147483646 w 4308"/>
                <a:gd name="T47" fmla="*/ 0 h 1955"/>
                <a:gd name="T48" fmla="*/ 2147483646 w 4308"/>
                <a:gd name="T49" fmla="*/ 0 h 1955"/>
                <a:gd name="T50" fmla="*/ 2147483646 w 4308"/>
                <a:gd name="T51" fmla="*/ 0 h 1955"/>
                <a:gd name="T52" fmla="*/ 2147483646 w 4308"/>
                <a:gd name="T53" fmla="*/ 0 h 1955"/>
                <a:gd name="T54" fmla="*/ 2147483646 w 4308"/>
                <a:gd name="T55" fmla="*/ 0 h 1955"/>
                <a:gd name="T56" fmla="*/ 2147483646 w 4308"/>
                <a:gd name="T57" fmla="*/ 0 h 1955"/>
                <a:gd name="T58" fmla="*/ 2147483646 w 4308"/>
                <a:gd name="T59" fmla="*/ 0 h 1955"/>
                <a:gd name="T60" fmla="*/ 2147483646 w 4308"/>
                <a:gd name="T61" fmla="*/ 0 h 1955"/>
                <a:gd name="T62" fmla="*/ 2147483646 w 4308"/>
                <a:gd name="T63" fmla="*/ 0 h 1955"/>
                <a:gd name="T64" fmla="*/ 2147483646 w 4308"/>
                <a:gd name="T65" fmla="*/ 0 h 1955"/>
                <a:gd name="T66" fmla="*/ 2147483646 w 4308"/>
                <a:gd name="T67" fmla="*/ 0 h 1955"/>
                <a:gd name="T68" fmla="*/ 2147483646 w 4308"/>
                <a:gd name="T69" fmla="*/ 0 h 1955"/>
                <a:gd name="T70" fmla="*/ 2147483646 w 4308"/>
                <a:gd name="T71" fmla="*/ 0 h 1955"/>
                <a:gd name="T72" fmla="*/ 2147483646 w 4308"/>
                <a:gd name="T73" fmla="*/ 0 h 1955"/>
                <a:gd name="T74" fmla="*/ 2147483646 w 4308"/>
                <a:gd name="T75" fmla="*/ 0 h 1955"/>
                <a:gd name="T76" fmla="*/ 2147483646 w 4308"/>
                <a:gd name="T77" fmla="*/ 0 h 1955"/>
                <a:gd name="T78" fmla="*/ 2147483646 w 4308"/>
                <a:gd name="T79" fmla="*/ 0 h 1955"/>
                <a:gd name="T80" fmla="*/ 2147483646 w 4308"/>
                <a:gd name="T81" fmla="*/ 0 h 1955"/>
                <a:gd name="T82" fmla="*/ 2147483646 w 4308"/>
                <a:gd name="T83" fmla="*/ 0 h 1955"/>
                <a:gd name="T84" fmla="*/ 2147483646 w 4308"/>
                <a:gd name="T85" fmla="*/ 0 h 1955"/>
                <a:gd name="T86" fmla="*/ 2147483646 w 4308"/>
                <a:gd name="T87" fmla="*/ 0 h 1955"/>
                <a:gd name="T88" fmla="*/ 2147483646 w 4308"/>
                <a:gd name="T89" fmla="*/ 0 h 1955"/>
                <a:gd name="T90" fmla="*/ 2147483646 w 4308"/>
                <a:gd name="T91" fmla="*/ 0 h 1955"/>
                <a:gd name="T92" fmla="*/ 2147483646 w 4308"/>
                <a:gd name="T93" fmla="*/ 0 h 1955"/>
                <a:gd name="T94" fmla="*/ 2147483646 w 4308"/>
                <a:gd name="T95" fmla="*/ 0 h 1955"/>
                <a:gd name="T96" fmla="*/ 2147483646 w 4308"/>
                <a:gd name="T97" fmla="*/ 0 h 1955"/>
                <a:gd name="T98" fmla="*/ 2147483646 w 4308"/>
                <a:gd name="T99" fmla="*/ 0 h 1955"/>
                <a:gd name="T100" fmla="*/ 2147483646 w 4308"/>
                <a:gd name="T101" fmla="*/ 0 h 1955"/>
                <a:gd name="T102" fmla="*/ 2147483646 w 4308"/>
                <a:gd name="T103" fmla="*/ 0 h 1955"/>
                <a:gd name="T104" fmla="*/ 2147483646 w 4308"/>
                <a:gd name="T105" fmla="*/ 0 h 1955"/>
                <a:gd name="T106" fmla="*/ 2147483646 w 4308"/>
                <a:gd name="T107" fmla="*/ 0 h 1955"/>
                <a:gd name="T108" fmla="*/ 2147483646 w 4308"/>
                <a:gd name="T109" fmla="*/ 0 h 1955"/>
                <a:gd name="T110" fmla="*/ 2147483646 w 4308"/>
                <a:gd name="T111" fmla="*/ 0 h 1955"/>
                <a:gd name="T112" fmla="*/ 2147483646 w 4308"/>
                <a:gd name="T113" fmla="*/ 0 h 19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308"/>
                <a:gd name="T172" fmla="*/ 0 h 1955"/>
                <a:gd name="T173" fmla="*/ 4308 w 4308"/>
                <a:gd name="T174" fmla="*/ 1955 h 19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308" h="1955">
                  <a:moveTo>
                    <a:pt x="0" y="8"/>
                  </a:moveTo>
                  <a:lnTo>
                    <a:pt x="98" y="0"/>
                  </a:lnTo>
                  <a:lnTo>
                    <a:pt x="181" y="0"/>
                  </a:lnTo>
                  <a:lnTo>
                    <a:pt x="247" y="8"/>
                  </a:lnTo>
                  <a:lnTo>
                    <a:pt x="304" y="8"/>
                  </a:lnTo>
                  <a:lnTo>
                    <a:pt x="354" y="16"/>
                  </a:lnTo>
                  <a:lnTo>
                    <a:pt x="387" y="33"/>
                  </a:lnTo>
                  <a:lnTo>
                    <a:pt x="411" y="41"/>
                  </a:lnTo>
                  <a:lnTo>
                    <a:pt x="436" y="66"/>
                  </a:lnTo>
                  <a:lnTo>
                    <a:pt x="444" y="91"/>
                  </a:lnTo>
                  <a:lnTo>
                    <a:pt x="461" y="116"/>
                  </a:lnTo>
                  <a:lnTo>
                    <a:pt x="461" y="158"/>
                  </a:lnTo>
                  <a:lnTo>
                    <a:pt x="469" y="200"/>
                  </a:lnTo>
                  <a:lnTo>
                    <a:pt x="469" y="250"/>
                  </a:lnTo>
                  <a:lnTo>
                    <a:pt x="477" y="300"/>
                  </a:lnTo>
                  <a:lnTo>
                    <a:pt x="485" y="367"/>
                  </a:lnTo>
                  <a:lnTo>
                    <a:pt x="494" y="442"/>
                  </a:lnTo>
                  <a:lnTo>
                    <a:pt x="494" y="467"/>
                  </a:lnTo>
                  <a:lnTo>
                    <a:pt x="502" y="501"/>
                  </a:lnTo>
                  <a:lnTo>
                    <a:pt x="502" y="542"/>
                  </a:lnTo>
                  <a:lnTo>
                    <a:pt x="510" y="584"/>
                  </a:lnTo>
                  <a:lnTo>
                    <a:pt x="518" y="684"/>
                  </a:lnTo>
                  <a:lnTo>
                    <a:pt x="535" y="784"/>
                  </a:lnTo>
                  <a:lnTo>
                    <a:pt x="543" y="893"/>
                  </a:lnTo>
                  <a:lnTo>
                    <a:pt x="559" y="985"/>
                  </a:lnTo>
                  <a:lnTo>
                    <a:pt x="568" y="1027"/>
                  </a:lnTo>
                  <a:lnTo>
                    <a:pt x="576" y="1060"/>
                  </a:lnTo>
                  <a:lnTo>
                    <a:pt x="584" y="1085"/>
                  </a:lnTo>
                  <a:lnTo>
                    <a:pt x="592" y="1110"/>
                  </a:lnTo>
                  <a:lnTo>
                    <a:pt x="601" y="1118"/>
                  </a:lnTo>
                  <a:lnTo>
                    <a:pt x="609" y="1127"/>
                  </a:lnTo>
                  <a:lnTo>
                    <a:pt x="625" y="1118"/>
                  </a:lnTo>
                  <a:lnTo>
                    <a:pt x="634" y="1102"/>
                  </a:lnTo>
                  <a:lnTo>
                    <a:pt x="642" y="1077"/>
                  </a:lnTo>
                  <a:lnTo>
                    <a:pt x="658" y="1052"/>
                  </a:lnTo>
                  <a:lnTo>
                    <a:pt x="667" y="1010"/>
                  </a:lnTo>
                  <a:lnTo>
                    <a:pt x="675" y="968"/>
                  </a:lnTo>
                  <a:lnTo>
                    <a:pt x="691" y="885"/>
                  </a:lnTo>
                  <a:lnTo>
                    <a:pt x="716" y="793"/>
                  </a:lnTo>
                  <a:lnTo>
                    <a:pt x="724" y="751"/>
                  </a:lnTo>
                  <a:lnTo>
                    <a:pt x="732" y="718"/>
                  </a:lnTo>
                  <a:lnTo>
                    <a:pt x="749" y="684"/>
                  </a:lnTo>
                  <a:lnTo>
                    <a:pt x="757" y="659"/>
                  </a:lnTo>
                  <a:lnTo>
                    <a:pt x="782" y="609"/>
                  </a:lnTo>
                  <a:lnTo>
                    <a:pt x="807" y="567"/>
                  </a:lnTo>
                  <a:lnTo>
                    <a:pt x="831" y="542"/>
                  </a:lnTo>
                  <a:lnTo>
                    <a:pt x="856" y="526"/>
                  </a:lnTo>
                  <a:lnTo>
                    <a:pt x="881" y="509"/>
                  </a:lnTo>
                  <a:lnTo>
                    <a:pt x="922" y="501"/>
                  </a:lnTo>
                  <a:lnTo>
                    <a:pt x="971" y="501"/>
                  </a:lnTo>
                  <a:lnTo>
                    <a:pt x="1037" y="501"/>
                  </a:lnTo>
                  <a:lnTo>
                    <a:pt x="3498" y="822"/>
                  </a:lnTo>
                  <a:lnTo>
                    <a:pt x="3696" y="922"/>
                  </a:lnTo>
                  <a:lnTo>
                    <a:pt x="3844" y="1073"/>
                  </a:lnTo>
                  <a:lnTo>
                    <a:pt x="4042" y="1323"/>
                  </a:lnTo>
                  <a:lnTo>
                    <a:pt x="4232" y="1761"/>
                  </a:lnTo>
                  <a:lnTo>
                    <a:pt x="4307" y="1954"/>
                  </a:lnTo>
                </a:path>
              </a:pathLst>
            </a:custGeom>
            <a:noFill/>
            <a:ln w="50800" cap="rnd">
              <a:solidFill>
                <a:srgbClr val="00008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6" name="Rectangle 7"/>
            <p:cNvSpPr>
              <a:spLocks noChangeAspect="1" noChangeArrowheads="1"/>
            </p:cNvSpPr>
            <p:nvPr/>
          </p:nvSpPr>
          <p:spPr bwMode="auto">
            <a:xfrm>
              <a:off x="1595438" y="2667001"/>
              <a:ext cx="735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662" tIns="46038" rIns="93662" bIns="46038">
              <a:spAutoFit/>
            </a:bodyPr>
            <a:lstStyle/>
            <a:p>
              <a:pPr>
                <a:lnSpc>
                  <a:spcPct val="90000"/>
                </a:lnSpc>
              </a:pPr>
              <a:r>
                <a:rPr lang="en-US" altLang="pt-BR" sz="2000" b="1">
                  <a:latin typeface="Calibri" pitchFamily="34" charset="0"/>
                </a:rPr>
                <a:t>Vírus</a:t>
              </a:r>
              <a:endParaRPr lang="en-US" altLang="pt-BR" sz="2000" b="1">
                <a:solidFill>
                  <a:srgbClr val="6666FF"/>
                </a:solidFill>
                <a:latin typeface="Calibri" pitchFamily="34" charset="0"/>
              </a:endParaRPr>
            </a:p>
          </p:txBody>
        </p:sp>
        <p:sp>
          <p:nvSpPr>
            <p:cNvPr id="7" name="Rectangle 8"/>
            <p:cNvSpPr>
              <a:spLocks noChangeAspect="1" noChangeArrowheads="1"/>
            </p:cNvSpPr>
            <p:nvPr/>
          </p:nvSpPr>
          <p:spPr bwMode="auto">
            <a:xfrm>
              <a:off x="331788" y="1052513"/>
              <a:ext cx="617537" cy="369887"/>
            </a:xfrm>
            <a:prstGeom prst="rect">
              <a:avLst/>
            </a:prstGeom>
            <a:noFill/>
            <a:ln>
              <a:noFill/>
            </a:ln>
            <a:effectLst/>
            <a:extLst/>
          </p:spPr>
          <p:txBody>
            <a:bodyPr wrap="none" lIns="93662" tIns="46038" rIns="93662" bIns="46038">
              <a:spAutoFit/>
            </a:bodyP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marL="1374775">
                <a:defRPr sz="2400">
                  <a:solidFill>
                    <a:schemeClr val="tx1"/>
                  </a:solidFill>
                  <a:latin typeface="Times New Roman" panose="02020603050405020304" pitchFamily="18" charset="0"/>
                </a:defRPr>
              </a:lvl4pPr>
              <a:lvl5pPr marL="1831975">
                <a:defRPr sz="2400">
                  <a:solidFill>
                    <a:schemeClr val="tx1"/>
                  </a:solidFill>
                  <a:latin typeface="Times New Roman" panose="02020603050405020304" pitchFamily="18" charset="0"/>
                </a:defRPr>
              </a:lvl5pPr>
              <a:lvl6pPr marL="2289175" eaLnBrk="0" fontAlgn="base" hangingPunct="0">
                <a:spcBef>
                  <a:spcPct val="0"/>
                </a:spcBef>
                <a:spcAft>
                  <a:spcPct val="0"/>
                </a:spcAft>
                <a:defRPr sz="2400">
                  <a:solidFill>
                    <a:schemeClr val="tx1"/>
                  </a:solidFill>
                  <a:latin typeface="Times New Roman" panose="02020603050405020304" pitchFamily="18" charset="0"/>
                </a:defRPr>
              </a:lvl6pPr>
              <a:lvl7pPr marL="2746375" eaLnBrk="0" fontAlgn="base" hangingPunct="0">
                <a:spcBef>
                  <a:spcPct val="0"/>
                </a:spcBef>
                <a:spcAft>
                  <a:spcPct val="0"/>
                </a:spcAft>
                <a:defRPr sz="2400">
                  <a:solidFill>
                    <a:schemeClr val="tx1"/>
                  </a:solidFill>
                  <a:latin typeface="Times New Roman" panose="02020603050405020304" pitchFamily="18" charset="0"/>
                </a:defRPr>
              </a:lvl7pPr>
              <a:lvl8pPr marL="3203575" eaLnBrk="0" fontAlgn="base" hangingPunct="0">
                <a:spcBef>
                  <a:spcPct val="0"/>
                </a:spcBef>
                <a:spcAft>
                  <a:spcPct val="0"/>
                </a:spcAft>
                <a:defRPr sz="2400">
                  <a:solidFill>
                    <a:schemeClr val="tx1"/>
                  </a:solidFill>
                  <a:latin typeface="Times New Roman" panose="02020603050405020304" pitchFamily="18" charset="0"/>
                </a:defRPr>
              </a:lvl8pPr>
              <a:lvl9pPr marL="3660775"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defRPr/>
              </a:pPr>
              <a:r>
                <a:rPr lang="en-US" altLang="pt-BR" sz="2000" b="1" dirty="0">
                  <a:latin typeface="+mn-lt"/>
                </a:rPr>
                <a:t>CD4</a:t>
              </a:r>
            </a:p>
          </p:txBody>
        </p:sp>
        <p:sp>
          <p:nvSpPr>
            <p:cNvPr id="8" name="Freeform 9"/>
            <p:cNvSpPr>
              <a:spLocks noChangeAspect="1"/>
            </p:cNvSpPr>
            <p:nvPr/>
          </p:nvSpPr>
          <p:spPr bwMode="auto">
            <a:xfrm>
              <a:off x="315913" y="1639888"/>
              <a:ext cx="3484563" cy="1504950"/>
            </a:xfrm>
            <a:custGeom>
              <a:avLst/>
              <a:gdLst>
                <a:gd name="T0" fmla="*/ 0 w 3776"/>
                <a:gd name="T1" fmla="*/ 2147483646 h 1464"/>
                <a:gd name="T2" fmla="*/ 2147483646 w 3776"/>
                <a:gd name="T3" fmla="*/ 2147483646 h 1464"/>
                <a:gd name="T4" fmla="*/ 2147483646 w 3776"/>
                <a:gd name="T5" fmla="*/ 2147483646 h 1464"/>
                <a:gd name="T6" fmla="*/ 2147483646 w 3776"/>
                <a:gd name="T7" fmla="*/ 2147483646 h 1464"/>
                <a:gd name="T8" fmla="*/ 2147483646 w 3776"/>
                <a:gd name="T9" fmla="*/ 2147483646 h 1464"/>
                <a:gd name="T10" fmla="*/ 2147483646 w 3776"/>
                <a:gd name="T11" fmla="*/ 2147483646 h 1464"/>
                <a:gd name="T12" fmla="*/ 2147483646 w 3776"/>
                <a:gd name="T13" fmla="*/ 2147483646 h 1464"/>
                <a:gd name="T14" fmla="*/ 2147483646 w 3776"/>
                <a:gd name="T15" fmla="*/ 2147483646 h 1464"/>
                <a:gd name="T16" fmla="*/ 0 60000 65536"/>
                <a:gd name="T17" fmla="*/ 0 60000 65536"/>
                <a:gd name="T18" fmla="*/ 0 60000 65536"/>
                <a:gd name="T19" fmla="*/ 0 60000 65536"/>
                <a:gd name="T20" fmla="*/ 0 60000 65536"/>
                <a:gd name="T21" fmla="*/ 0 60000 65536"/>
                <a:gd name="T22" fmla="*/ 0 60000 65536"/>
                <a:gd name="T23" fmla="*/ 0 60000 65536"/>
                <a:gd name="T24" fmla="*/ 0 w 3776"/>
                <a:gd name="T25" fmla="*/ 0 h 1464"/>
                <a:gd name="T26" fmla="*/ 3776 w 3776"/>
                <a:gd name="T27" fmla="*/ 1464 h 14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76" h="1464">
                  <a:moveTo>
                    <a:pt x="0" y="1328"/>
                  </a:moveTo>
                  <a:cubicBezTo>
                    <a:pt x="176" y="1396"/>
                    <a:pt x="352" y="1464"/>
                    <a:pt x="480" y="1328"/>
                  </a:cubicBezTo>
                  <a:cubicBezTo>
                    <a:pt x="608" y="1192"/>
                    <a:pt x="648" y="720"/>
                    <a:pt x="768" y="512"/>
                  </a:cubicBezTo>
                  <a:cubicBezTo>
                    <a:pt x="888" y="304"/>
                    <a:pt x="960" y="160"/>
                    <a:pt x="1200" y="80"/>
                  </a:cubicBezTo>
                  <a:cubicBezTo>
                    <a:pt x="1440" y="0"/>
                    <a:pt x="1864" y="32"/>
                    <a:pt x="2208" y="32"/>
                  </a:cubicBezTo>
                  <a:cubicBezTo>
                    <a:pt x="2552" y="32"/>
                    <a:pt x="3016" y="32"/>
                    <a:pt x="3264" y="80"/>
                  </a:cubicBezTo>
                  <a:cubicBezTo>
                    <a:pt x="3512" y="128"/>
                    <a:pt x="3616" y="280"/>
                    <a:pt x="3696" y="320"/>
                  </a:cubicBezTo>
                  <a:cubicBezTo>
                    <a:pt x="3776" y="360"/>
                    <a:pt x="3760" y="340"/>
                    <a:pt x="3744" y="320"/>
                  </a:cubicBezTo>
                </a:path>
              </a:pathLst>
            </a:custGeom>
            <a:noFill/>
            <a:ln w="508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sp>
          <p:nvSpPr>
            <p:cNvPr id="9" name="Text Box 10"/>
            <p:cNvSpPr txBox="1">
              <a:spLocks noChangeArrowheads="1"/>
            </p:cNvSpPr>
            <p:nvPr/>
          </p:nvSpPr>
          <p:spPr bwMode="auto">
            <a:xfrm>
              <a:off x="2770188" y="1254126"/>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ea typeface="ヒラギノ角ゴ Pro W3" pitchFamily="-84" charset="-128"/>
                </a:defRPr>
              </a:lvl1pPr>
              <a:lvl2pPr>
                <a:defRPr sz="2800">
                  <a:solidFill>
                    <a:schemeClr val="tx1"/>
                  </a:solidFill>
                  <a:latin typeface="Calibri" pitchFamily="34" charset="0"/>
                  <a:ea typeface="ヒラギノ角ゴ Pro W3" pitchFamily="-84" charset="-128"/>
                </a:defRPr>
              </a:lvl2pPr>
              <a:lvl3pPr>
                <a:defRPr sz="2400">
                  <a:solidFill>
                    <a:schemeClr val="tx1"/>
                  </a:solidFill>
                  <a:latin typeface="Calibri" pitchFamily="34" charset="0"/>
                  <a:ea typeface="ヒラギノ角ゴ Pro W3" pitchFamily="-84" charset="-128"/>
                </a:defRPr>
              </a:lvl3pPr>
              <a:lvl4pPr>
                <a:defRPr sz="2000">
                  <a:solidFill>
                    <a:schemeClr val="tx1"/>
                  </a:solidFill>
                  <a:latin typeface="Calibri" pitchFamily="34" charset="0"/>
                  <a:ea typeface="ヒラギノ角ゴ Pro W3" pitchFamily="-84" charset="-128"/>
                </a:defRPr>
              </a:lvl4pPr>
              <a:lvl5pPr>
                <a:defRPr sz="2000">
                  <a:solidFill>
                    <a:schemeClr val="tx1"/>
                  </a:solidFill>
                  <a:latin typeface="Calibri" pitchFamily="34" charset="0"/>
                  <a:ea typeface="ヒラギノ角ゴ Pro W3" pitchFamily="-84" charset="-128"/>
                </a:defRPr>
              </a:lvl5pPr>
              <a:lvl6pPr eaLnBrk="0" fontAlgn="base" hangingPunct="0">
                <a:spcAft>
                  <a:spcPct val="0"/>
                </a:spcAft>
                <a:buChar char="»"/>
                <a:defRPr sz="2000">
                  <a:solidFill>
                    <a:schemeClr val="tx1"/>
                  </a:solidFill>
                  <a:latin typeface="Calibri" pitchFamily="34" charset="0"/>
                  <a:ea typeface="ヒラギノ角ゴ Pro W3" pitchFamily="-84" charset="-128"/>
                </a:defRPr>
              </a:lvl6pPr>
              <a:lvl7pPr eaLnBrk="0" fontAlgn="base" hangingPunct="0">
                <a:spcAft>
                  <a:spcPct val="0"/>
                </a:spcAft>
                <a:buChar char="»"/>
                <a:defRPr sz="2000">
                  <a:solidFill>
                    <a:schemeClr val="tx1"/>
                  </a:solidFill>
                  <a:latin typeface="Calibri" pitchFamily="34" charset="0"/>
                  <a:ea typeface="ヒラギノ角ゴ Pro W3" pitchFamily="-84" charset="-128"/>
                </a:defRPr>
              </a:lvl7pPr>
              <a:lvl8pPr eaLnBrk="0" fontAlgn="base" hangingPunct="0">
                <a:spcAft>
                  <a:spcPct val="0"/>
                </a:spcAft>
                <a:buChar char="»"/>
                <a:defRPr sz="2000">
                  <a:solidFill>
                    <a:schemeClr val="tx1"/>
                  </a:solidFill>
                  <a:latin typeface="Calibri" pitchFamily="34" charset="0"/>
                  <a:ea typeface="ヒラギノ角ゴ Pro W3" pitchFamily="-84" charset="-128"/>
                </a:defRPr>
              </a:lvl8pPr>
              <a:lvl9pPr eaLnBrk="0" fontAlgn="base" hangingPunct="0">
                <a:spcAft>
                  <a:spcPct val="0"/>
                </a:spcAft>
                <a:buChar char="»"/>
                <a:defRPr sz="2000">
                  <a:solidFill>
                    <a:schemeClr val="tx1"/>
                  </a:solidFill>
                  <a:latin typeface="Calibri" pitchFamily="34" charset="0"/>
                  <a:ea typeface="ヒラギノ角ゴ Pro W3" pitchFamily="-84" charset="-128"/>
                </a:defRPr>
              </a:lvl9pPr>
            </a:lstStyle>
            <a:p>
              <a:r>
                <a:rPr lang="fr-FR" altLang="pt-BR" sz="2000" b="1"/>
                <a:t>CD8</a:t>
              </a:r>
              <a:endParaRPr lang="fr-FR" altLang="pt-BR" sz="2400"/>
            </a:p>
          </p:txBody>
        </p:sp>
        <p:sp>
          <p:nvSpPr>
            <p:cNvPr id="10" name="Text Box 11"/>
            <p:cNvSpPr txBox="1">
              <a:spLocks noChangeArrowheads="1"/>
            </p:cNvSpPr>
            <p:nvPr/>
          </p:nvSpPr>
          <p:spPr bwMode="auto">
            <a:xfrm>
              <a:off x="3625851" y="2940051"/>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ea typeface="ヒラギノ角ゴ Pro W3" pitchFamily="-84" charset="-128"/>
                </a:defRPr>
              </a:lvl1pPr>
              <a:lvl2pPr>
                <a:defRPr sz="2800">
                  <a:solidFill>
                    <a:schemeClr val="tx1"/>
                  </a:solidFill>
                  <a:latin typeface="Calibri" pitchFamily="34" charset="0"/>
                  <a:ea typeface="ヒラギノ角ゴ Pro W3" pitchFamily="-84" charset="-128"/>
                </a:defRPr>
              </a:lvl2pPr>
              <a:lvl3pPr>
                <a:defRPr sz="2400">
                  <a:solidFill>
                    <a:schemeClr val="tx1"/>
                  </a:solidFill>
                  <a:latin typeface="Calibri" pitchFamily="34" charset="0"/>
                  <a:ea typeface="ヒラギノ角ゴ Pro W3" pitchFamily="-84" charset="-128"/>
                </a:defRPr>
              </a:lvl3pPr>
              <a:lvl4pPr>
                <a:defRPr sz="2000">
                  <a:solidFill>
                    <a:schemeClr val="tx1"/>
                  </a:solidFill>
                  <a:latin typeface="Calibri" pitchFamily="34" charset="0"/>
                  <a:ea typeface="ヒラギノ角ゴ Pro W3" pitchFamily="-84" charset="-128"/>
                </a:defRPr>
              </a:lvl4pPr>
              <a:lvl5pPr>
                <a:defRPr sz="2000">
                  <a:solidFill>
                    <a:schemeClr val="tx1"/>
                  </a:solidFill>
                  <a:latin typeface="Calibri" pitchFamily="34" charset="0"/>
                  <a:ea typeface="ヒラギノ角ゴ Pro W3" pitchFamily="-84" charset="-128"/>
                </a:defRPr>
              </a:lvl5pPr>
              <a:lvl6pPr eaLnBrk="0" fontAlgn="base" hangingPunct="0">
                <a:spcAft>
                  <a:spcPct val="0"/>
                </a:spcAft>
                <a:buChar char="»"/>
                <a:defRPr sz="2000">
                  <a:solidFill>
                    <a:schemeClr val="tx1"/>
                  </a:solidFill>
                  <a:latin typeface="Calibri" pitchFamily="34" charset="0"/>
                  <a:ea typeface="ヒラギノ角ゴ Pro W3" pitchFamily="-84" charset="-128"/>
                </a:defRPr>
              </a:lvl6pPr>
              <a:lvl7pPr eaLnBrk="0" fontAlgn="base" hangingPunct="0">
                <a:spcAft>
                  <a:spcPct val="0"/>
                </a:spcAft>
                <a:buChar char="»"/>
                <a:defRPr sz="2000">
                  <a:solidFill>
                    <a:schemeClr val="tx1"/>
                  </a:solidFill>
                  <a:latin typeface="Calibri" pitchFamily="34" charset="0"/>
                  <a:ea typeface="ヒラギノ角ゴ Pro W3" pitchFamily="-84" charset="-128"/>
                </a:defRPr>
              </a:lvl7pPr>
              <a:lvl8pPr eaLnBrk="0" fontAlgn="base" hangingPunct="0">
                <a:spcAft>
                  <a:spcPct val="0"/>
                </a:spcAft>
                <a:buChar char="»"/>
                <a:defRPr sz="2000">
                  <a:solidFill>
                    <a:schemeClr val="tx1"/>
                  </a:solidFill>
                  <a:latin typeface="Calibri" pitchFamily="34" charset="0"/>
                  <a:ea typeface="ヒラギノ角ゴ Pro W3" pitchFamily="-84" charset="-128"/>
                </a:defRPr>
              </a:lvl8pPr>
              <a:lvl9pPr eaLnBrk="0" fontAlgn="base" hangingPunct="0">
                <a:spcAft>
                  <a:spcPct val="0"/>
                </a:spcAft>
                <a:buChar char="»"/>
                <a:defRPr sz="2000">
                  <a:solidFill>
                    <a:schemeClr val="tx1"/>
                  </a:solidFill>
                  <a:latin typeface="Calibri" pitchFamily="34" charset="0"/>
                  <a:ea typeface="ヒラギノ角ゴ Pro W3" pitchFamily="-84" charset="-128"/>
                </a:defRPr>
              </a:lvl9pPr>
            </a:lstStyle>
            <a:p>
              <a:endParaRPr lang="en-US" altLang="pt-BR" sz="2400">
                <a:latin typeface="Arial" pitchFamily="34" charset="0"/>
              </a:endParaRPr>
            </a:p>
          </p:txBody>
        </p:sp>
        <p:sp>
          <p:nvSpPr>
            <p:cNvPr id="11" name="Line 12"/>
            <p:cNvSpPr>
              <a:spLocks noChangeShapeType="1"/>
            </p:cNvSpPr>
            <p:nvPr/>
          </p:nvSpPr>
          <p:spPr bwMode="auto">
            <a:xfrm>
              <a:off x="179388" y="1263651"/>
              <a:ext cx="0" cy="1900238"/>
            </a:xfrm>
            <a:prstGeom prst="line">
              <a:avLst/>
            </a:prstGeom>
            <a:noFill/>
            <a:ln w="38100">
              <a:solidFill>
                <a:schemeClr val="tx1"/>
              </a:solidFill>
              <a:round/>
              <a:headEnd type="stealth" w="med" len="lg"/>
              <a:tailEnd/>
            </a:ln>
            <a:extLst>
              <a:ext uri="{909E8E84-426E-40DD-AFC4-6F175D3DCCD1}">
                <a14:hiddenFill xmlns:a14="http://schemas.microsoft.com/office/drawing/2010/main">
                  <a:noFill/>
                </a14:hiddenFill>
              </a:ext>
            </a:extLst>
          </p:spPr>
          <p:txBody>
            <a:bodyPr wrap="none" anchor="ctr"/>
            <a:lstStyle/>
            <a:p>
              <a:endParaRPr lang="pt-BR"/>
            </a:p>
          </p:txBody>
        </p:sp>
        <p:sp>
          <p:nvSpPr>
            <p:cNvPr id="12" name="Line 13"/>
            <p:cNvSpPr>
              <a:spLocks noChangeShapeType="1"/>
            </p:cNvSpPr>
            <p:nvPr/>
          </p:nvSpPr>
          <p:spPr bwMode="auto">
            <a:xfrm>
              <a:off x="179388" y="3163888"/>
              <a:ext cx="4030663"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pt-BR"/>
            </a:p>
          </p:txBody>
        </p:sp>
        <p:sp>
          <p:nvSpPr>
            <p:cNvPr id="13" name="Line 14"/>
            <p:cNvSpPr>
              <a:spLocks noChangeShapeType="1"/>
            </p:cNvSpPr>
            <p:nvPr/>
          </p:nvSpPr>
          <p:spPr bwMode="auto">
            <a:xfrm flipH="1">
              <a:off x="1360488" y="3089276"/>
              <a:ext cx="39688" cy="1603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14" name="Line 15"/>
            <p:cNvSpPr>
              <a:spLocks noChangeShapeType="1"/>
            </p:cNvSpPr>
            <p:nvPr/>
          </p:nvSpPr>
          <p:spPr bwMode="auto">
            <a:xfrm flipH="1">
              <a:off x="1319213" y="3089276"/>
              <a:ext cx="41275" cy="1603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15" name="Text Box 39"/>
            <p:cNvSpPr txBox="1">
              <a:spLocks noChangeArrowheads="1"/>
            </p:cNvSpPr>
            <p:nvPr/>
          </p:nvSpPr>
          <p:spPr bwMode="auto">
            <a:xfrm>
              <a:off x="414338" y="3244851"/>
              <a:ext cx="3365501" cy="400050"/>
            </a:xfrm>
            <a:prstGeom prst="rect">
              <a:avLst/>
            </a:prstGeom>
            <a:noFill/>
            <a:ln>
              <a:noFill/>
            </a:ln>
            <a:effectLst/>
            <a:extLst/>
          </p:spPr>
          <p:txBody>
            <a:bodyPr wrap="none">
              <a:spAutoFit/>
            </a:bodyPr>
            <a:lstStyle/>
            <a:p>
              <a:pPr>
                <a:defRPr/>
              </a:pPr>
              <a:r>
                <a:rPr lang="fr-FR" altLang="pt-BR" sz="2000" b="1" i="1" dirty="0">
                  <a:latin typeface="+mn-lt"/>
                </a:rPr>
                <a:t>Standard</a:t>
              </a:r>
              <a:r>
                <a:rPr lang="fr-FR" altLang="pt-BR" sz="2000" b="1" dirty="0">
                  <a:latin typeface="+mn-lt"/>
                </a:rPr>
                <a:t> </a:t>
              </a:r>
              <a:r>
                <a:rPr lang="fr-FR" altLang="pt-BR" sz="2000" dirty="0">
                  <a:latin typeface="+mn-lt"/>
                  <a:sym typeface="Wingdings" panose="05000000000000000000" pitchFamily="2" charset="2"/>
                </a:rPr>
                <a:t> </a:t>
              </a:r>
              <a:r>
                <a:rPr lang="fr-FR" altLang="pt-BR" sz="2000" i="1" dirty="0">
                  <a:latin typeface="+mn-lt"/>
                  <a:sym typeface="Monotype Sorts" pitchFamily="2" charset="2"/>
                </a:rPr>
                <a:t>Aids em 8-10 anos</a:t>
              </a:r>
            </a:p>
          </p:txBody>
        </p:sp>
      </p:grpSp>
      <p:grpSp>
        <p:nvGrpSpPr>
          <p:cNvPr id="16" name="Grupo 45"/>
          <p:cNvGrpSpPr>
            <a:grpSpLocks/>
          </p:cNvGrpSpPr>
          <p:nvPr/>
        </p:nvGrpSpPr>
        <p:grpSpPr bwMode="auto">
          <a:xfrm>
            <a:off x="4662488" y="1066800"/>
            <a:ext cx="4356100" cy="2578100"/>
            <a:chOff x="4662488" y="1066801"/>
            <a:chExt cx="4356100" cy="2578100"/>
          </a:xfrm>
        </p:grpSpPr>
        <p:sp>
          <p:nvSpPr>
            <p:cNvPr id="17" name="Text Box 16"/>
            <p:cNvSpPr txBox="1">
              <a:spLocks noChangeArrowheads="1"/>
            </p:cNvSpPr>
            <p:nvPr/>
          </p:nvSpPr>
          <p:spPr bwMode="auto">
            <a:xfrm>
              <a:off x="8197851" y="29479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ea typeface="ヒラギノ角ゴ Pro W3" pitchFamily="-84" charset="-128"/>
                </a:defRPr>
              </a:lvl1pPr>
              <a:lvl2pPr>
                <a:defRPr sz="2800">
                  <a:solidFill>
                    <a:schemeClr val="tx1"/>
                  </a:solidFill>
                  <a:latin typeface="Calibri" pitchFamily="34" charset="0"/>
                  <a:ea typeface="ヒラギノ角ゴ Pro W3" pitchFamily="-84" charset="-128"/>
                </a:defRPr>
              </a:lvl2pPr>
              <a:lvl3pPr>
                <a:defRPr sz="2400">
                  <a:solidFill>
                    <a:schemeClr val="tx1"/>
                  </a:solidFill>
                  <a:latin typeface="Calibri" pitchFamily="34" charset="0"/>
                  <a:ea typeface="ヒラギノ角ゴ Pro W3" pitchFamily="-84" charset="-128"/>
                </a:defRPr>
              </a:lvl3pPr>
              <a:lvl4pPr>
                <a:defRPr sz="2000">
                  <a:solidFill>
                    <a:schemeClr val="tx1"/>
                  </a:solidFill>
                  <a:latin typeface="Calibri" pitchFamily="34" charset="0"/>
                  <a:ea typeface="ヒラギノ角ゴ Pro W3" pitchFamily="-84" charset="-128"/>
                </a:defRPr>
              </a:lvl4pPr>
              <a:lvl5pPr>
                <a:defRPr sz="2000">
                  <a:solidFill>
                    <a:schemeClr val="tx1"/>
                  </a:solidFill>
                  <a:latin typeface="Calibri" pitchFamily="34" charset="0"/>
                  <a:ea typeface="ヒラギノ角ゴ Pro W3" pitchFamily="-84" charset="-128"/>
                </a:defRPr>
              </a:lvl5pPr>
              <a:lvl6pPr eaLnBrk="0" fontAlgn="base" hangingPunct="0">
                <a:spcAft>
                  <a:spcPct val="0"/>
                </a:spcAft>
                <a:buChar char="»"/>
                <a:defRPr sz="2000">
                  <a:solidFill>
                    <a:schemeClr val="tx1"/>
                  </a:solidFill>
                  <a:latin typeface="Calibri" pitchFamily="34" charset="0"/>
                  <a:ea typeface="ヒラギノ角ゴ Pro W3" pitchFamily="-84" charset="-128"/>
                </a:defRPr>
              </a:lvl6pPr>
              <a:lvl7pPr eaLnBrk="0" fontAlgn="base" hangingPunct="0">
                <a:spcAft>
                  <a:spcPct val="0"/>
                </a:spcAft>
                <a:buChar char="»"/>
                <a:defRPr sz="2000">
                  <a:solidFill>
                    <a:schemeClr val="tx1"/>
                  </a:solidFill>
                  <a:latin typeface="Calibri" pitchFamily="34" charset="0"/>
                  <a:ea typeface="ヒラギノ角ゴ Pro W3" pitchFamily="-84" charset="-128"/>
                </a:defRPr>
              </a:lvl7pPr>
              <a:lvl8pPr eaLnBrk="0" fontAlgn="base" hangingPunct="0">
                <a:spcAft>
                  <a:spcPct val="0"/>
                </a:spcAft>
                <a:buChar char="»"/>
                <a:defRPr sz="2000">
                  <a:solidFill>
                    <a:schemeClr val="tx1"/>
                  </a:solidFill>
                  <a:latin typeface="Calibri" pitchFamily="34" charset="0"/>
                  <a:ea typeface="ヒラギノ角ゴ Pro W3" pitchFamily="-84" charset="-128"/>
                </a:defRPr>
              </a:lvl8pPr>
              <a:lvl9pPr eaLnBrk="0" fontAlgn="base" hangingPunct="0">
                <a:spcAft>
                  <a:spcPct val="0"/>
                </a:spcAft>
                <a:buChar char="»"/>
                <a:defRPr sz="2000">
                  <a:solidFill>
                    <a:schemeClr val="tx1"/>
                  </a:solidFill>
                  <a:latin typeface="Calibri" pitchFamily="34" charset="0"/>
                  <a:ea typeface="ヒラギノ角ゴ Pro W3" pitchFamily="-84" charset="-128"/>
                </a:defRPr>
              </a:lvl9pPr>
            </a:lstStyle>
            <a:p>
              <a:endParaRPr lang="en-US" altLang="pt-BR" sz="2400">
                <a:latin typeface="Arial" pitchFamily="34" charset="0"/>
              </a:endParaRPr>
            </a:p>
          </p:txBody>
        </p:sp>
        <p:sp>
          <p:nvSpPr>
            <p:cNvPr id="18" name="Line 17"/>
            <p:cNvSpPr>
              <a:spLocks noChangeShapeType="1"/>
            </p:cNvSpPr>
            <p:nvPr/>
          </p:nvSpPr>
          <p:spPr bwMode="auto">
            <a:xfrm>
              <a:off x="4751388" y="1271588"/>
              <a:ext cx="0" cy="1900238"/>
            </a:xfrm>
            <a:prstGeom prst="line">
              <a:avLst/>
            </a:prstGeom>
            <a:noFill/>
            <a:ln w="38100">
              <a:solidFill>
                <a:schemeClr val="tx1"/>
              </a:solidFill>
              <a:round/>
              <a:headEnd type="stealth" w="med" len="lg"/>
              <a:tailEnd/>
            </a:ln>
            <a:extLst>
              <a:ext uri="{909E8E84-426E-40DD-AFC4-6F175D3DCCD1}">
                <a14:hiddenFill xmlns:a14="http://schemas.microsoft.com/office/drawing/2010/main">
                  <a:noFill/>
                </a14:hiddenFill>
              </a:ext>
            </a:extLst>
          </p:spPr>
          <p:txBody>
            <a:bodyPr wrap="none" anchor="ctr"/>
            <a:lstStyle/>
            <a:p>
              <a:endParaRPr lang="pt-BR"/>
            </a:p>
          </p:txBody>
        </p:sp>
        <p:sp>
          <p:nvSpPr>
            <p:cNvPr id="19" name="Line 18"/>
            <p:cNvSpPr>
              <a:spLocks noChangeShapeType="1"/>
            </p:cNvSpPr>
            <p:nvPr/>
          </p:nvSpPr>
          <p:spPr bwMode="auto">
            <a:xfrm>
              <a:off x="4751388" y="3171826"/>
              <a:ext cx="4030663"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pt-BR"/>
            </a:p>
          </p:txBody>
        </p:sp>
        <p:sp>
          <p:nvSpPr>
            <p:cNvPr id="20" name="Line 19"/>
            <p:cNvSpPr>
              <a:spLocks noChangeShapeType="1"/>
            </p:cNvSpPr>
            <p:nvPr/>
          </p:nvSpPr>
          <p:spPr bwMode="auto">
            <a:xfrm flipH="1">
              <a:off x="5932488" y="3097213"/>
              <a:ext cx="39688" cy="1603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21" name="Line 20"/>
            <p:cNvSpPr>
              <a:spLocks noChangeShapeType="1"/>
            </p:cNvSpPr>
            <p:nvPr/>
          </p:nvSpPr>
          <p:spPr bwMode="auto">
            <a:xfrm flipH="1">
              <a:off x="5891213" y="3097213"/>
              <a:ext cx="41275" cy="1603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22" name="Freeform 26"/>
            <p:cNvSpPr>
              <a:spLocks/>
            </p:cNvSpPr>
            <p:nvPr/>
          </p:nvSpPr>
          <p:spPr bwMode="auto">
            <a:xfrm>
              <a:off x="5084763" y="1811338"/>
              <a:ext cx="3359150" cy="1246188"/>
            </a:xfrm>
            <a:custGeom>
              <a:avLst/>
              <a:gdLst>
                <a:gd name="T0" fmla="*/ 0 w 2116"/>
                <a:gd name="T1" fmla="*/ 2147483646 h 785"/>
                <a:gd name="T2" fmla="*/ 2147483646 w 2116"/>
                <a:gd name="T3" fmla="*/ 2147483646 h 785"/>
                <a:gd name="T4" fmla="*/ 2147483646 w 2116"/>
                <a:gd name="T5" fmla="*/ 2147483646 h 785"/>
                <a:gd name="T6" fmla="*/ 2147483646 w 2116"/>
                <a:gd name="T7" fmla="*/ 2147483646 h 785"/>
                <a:gd name="T8" fmla="*/ 2147483646 w 2116"/>
                <a:gd name="T9" fmla="*/ 2147483646 h 785"/>
                <a:gd name="T10" fmla="*/ 2147483646 w 2116"/>
                <a:gd name="T11" fmla="*/ 2147483646 h 785"/>
                <a:gd name="T12" fmla="*/ 2147483646 w 2116"/>
                <a:gd name="T13" fmla="*/ 2147483646 h 785"/>
                <a:gd name="T14" fmla="*/ 2147483646 w 2116"/>
                <a:gd name="T15" fmla="*/ 2147483646 h 785"/>
                <a:gd name="T16" fmla="*/ 2147483646 w 2116"/>
                <a:gd name="T17" fmla="*/ 2147483646 h 785"/>
                <a:gd name="T18" fmla="*/ 2147483646 w 2116"/>
                <a:gd name="T19" fmla="*/ 2147483646 h 785"/>
                <a:gd name="T20" fmla="*/ 2147483646 w 2116"/>
                <a:gd name="T21" fmla="*/ 2147483646 h 785"/>
                <a:gd name="T22" fmla="*/ 2147483646 w 2116"/>
                <a:gd name="T23" fmla="*/ 2147483646 h 785"/>
                <a:gd name="T24" fmla="*/ 2147483646 w 2116"/>
                <a:gd name="T25" fmla="*/ 2147483646 h 785"/>
                <a:gd name="T26" fmla="*/ 2147483646 w 2116"/>
                <a:gd name="T27" fmla="*/ 2147483646 h 785"/>
                <a:gd name="T28" fmla="*/ 2147483646 w 2116"/>
                <a:gd name="T29" fmla="*/ 2147483646 h 785"/>
                <a:gd name="T30" fmla="*/ 2147483646 w 2116"/>
                <a:gd name="T31" fmla="*/ 2147483646 h 785"/>
                <a:gd name="T32" fmla="*/ 2147483646 w 2116"/>
                <a:gd name="T33" fmla="*/ 2147483646 h 785"/>
                <a:gd name="T34" fmla="*/ 2147483646 w 2116"/>
                <a:gd name="T35" fmla="*/ 2147483646 h 785"/>
                <a:gd name="T36" fmla="*/ 2147483646 w 2116"/>
                <a:gd name="T37" fmla="*/ 2147483646 h 7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16"/>
                <a:gd name="T58" fmla="*/ 0 h 785"/>
                <a:gd name="T59" fmla="*/ 2116 w 2116"/>
                <a:gd name="T60" fmla="*/ 785 h 7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16" h="785">
                  <a:moveTo>
                    <a:pt x="0" y="785"/>
                  </a:moveTo>
                  <a:cubicBezTo>
                    <a:pt x="21" y="723"/>
                    <a:pt x="33" y="663"/>
                    <a:pt x="49" y="599"/>
                  </a:cubicBezTo>
                  <a:cubicBezTo>
                    <a:pt x="61" y="470"/>
                    <a:pt x="78" y="336"/>
                    <a:pt x="98" y="208"/>
                  </a:cubicBezTo>
                  <a:cubicBezTo>
                    <a:pt x="107" y="149"/>
                    <a:pt x="105" y="84"/>
                    <a:pt x="157" y="51"/>
                  </a:cubicBezTo>
                  <a:cubicBezTo>
                    <a:pt x="168" y="82"/>
                    <a:pt x="188" y="107"/>
                    <a:pt x="196" y="139"/>
                  </a:cubicBezTo>
                  <a:cubicBezTo>
                    <a:pt x="212" y="201"/>
                    <a:pt x="203" y="192"/>
                    <a:pt x="216" y="266"/>
                  </a:cubicBezTo>
                  <a:cubicBezTo>
                    <a:pt x="225" y="316"/>
                    <a:pt x="249" y="365"/>
                    <a:pt x="265" y="413"/>
                  </a:cubicBezTo>
                  <a:cubicBezTo>
                    <a:pt x="277" y="449"/>
                    <a:pt x="283" y="442"/>
                    <a:pt x="314" y="452"/>
                  </a:cubicBezTo>
                  <a:cubicBezTo>
                    <a:pt x="333" y="458"/>
                    <a:pt x="372" y="472"/>
                    <a:pt x="372" y="472"/>
                  </a:cubicBezTo>
                  <a:cubicBezTo>
                    <a:pt x="454" y="469"/>
                    <a:pt x="535" y="468"/>
                    <a:pt x="617" y="462"/>
                  </a:cubicBezTo>
                  <a:cubicBezTo>
                    <a:pt x="747" y="453"/>
                    <a:pt x="898" y="393"/>
                    <a:pt x="1019" y="345"/>
                  </a:cubicBezTo>
                  <a:cubicBezTo>
                    <a:pt x="1084" y="319"/>
                    <a:pt x="1150" y="308"/>
                    <a:pt x="1215" y="286"/>
                  </a:cubicBezTo>
                  <a:cubicBezTo>
                    <a:pt x="1244" y="276"/>
                    <a:pt x="1274" y="266"/>
                    <a:pt x="1303" y="257"/>
                  </a:cubicBezTo>
                  <a:cubicBezTo>
                    <a:pt x="1313" y="254"/>
                    <a:pt x="1333" y="247"/>
                    <a:pt x="1333" y="247"/>
                  </a:cubicBezTo>
                  <a:cubicBezTo>
                    <a:pt x="1386" y="211"/>
                    <a:pt x="1457" y="173"/>
                    <a:pt x="1519" y="159"/>
                  </a:cubicBezTo>
                  <a:cubicBezTo>
                    <a:pt x="1559" y="138"/>
                    <a:pt x="1584" y="108"/>
                    <a:pt x="1617" y="90"/>
                  </a:cubicBezTo>
                  <a:cubicBezTo>
                    <a:pt x="1655" y="69"/>
                    <a:pt x="1677" y="72"/>
                    <a:pt x="1715" y="61"/>
                  </a:cubicBezTo>
                  <a:cubicBezTo>
                    <a:pt x="1792" y="38"/>
                    <a:pt x="1869" y="6"/>
                    <a:pt x="1950" y="2"/>
                  </a:cubicBezTo>
                  <a:cubicBezTo>
                    <a:pt x="2005" y="0"/>
                    <a:pt x="2061" y="2"/>
                    <a:pt x="2116" y="2"/>
                  </a:cubicBezTo>
                </a:path>
              </a:pathLst>
            </a:custGeom>
            <a:noFill/>
            <a:ln w="5080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sp>
          <p:nvSpPr>
            <p:cNvPr id="23" name="Freeform 27"/>
            <p:cNvSpPr>
              <a:spLocks/>
            </p:cNvSpPr>
            <p:nvPr/>
          </p:nvSpPr>
          <p:spPr bwMode="auto">
            <a:xfrm>
              <a:off x="4835526" y="1471613"/>
              <a:ext cx="3562350" cy="1663700"/>
            </a:xfrm>
            <a:custGeom>
              <a:avLst/>
              <a:gdLst>
                <a:gd name="T0" fmla="*/ 0 w 2244"/>
                <a:gd name="T1" fmla="*/ 2147483646 h 1048"/>
                <a:gd name="T2" fmla="*/ 2147483646 w 2244"/>
                <a:gd name="T3" fmla="*/ 2147483646 h 1048"/>
                <a:gd name="T4" fmla="*/ 2147483646 w 2244"/>
                <a:gd name="T5" fmla="*/ 2147483646 h 1048"/>
                <a:gd name="T6" fmla="*/ 2147483646 w 2244"/>
                <a:gd name="T7" fmla="*/ 2147483646 h 1048"/>
                <a:gd name="T8" fmla="*/ 2147483646 w 2244"/>
                <a:gd name="T9" fmla="*/ 2147483646 h 1048"/>
                <a:gd name="T10" fmla="*/ 2147483646 w 2244"/>
                <a:gd name="T11" fmla="*/ 2147483646 h 1048"/>
                <a:gd name="T12" fmla="*/ 2147483646 w 2244"/>
                <a:gd name="T13" fmla="*/ 2147483646 h 1048"/>
                <a:gd name="T14" fmla="*/ 2147483646 w 2244"/>
                <a:gd name="T15" fmla="*/ 2147483646 h 1048"/>
                <a:gd name="T16" fmla="*/ 2147483646 w 2244"/>
                <a:gd name="T17" fmla="*/ 2147483646 h 1048"/>
                <a:gd name="T18" fmla="*/ 2147483646 w 2244"/>
                <a:gd name="T19" fmla="*/ 2147483646 h 1048"/>
                <a:gd name="T20" fmla="*/ 2147483646 w 2244"/>
                <a:gd name="T21" fmla="*/ 2147483646 h 1048"/>
                <a:gd name="T22" fmla="*/ 2147483646 w 2244"/>
                <a:gd name="T23" fmla="*/ 2147483646 h 1048"/>
                <a:gd name="T24" fmla="*/ 2147483646 w 2244"/>
                <a:gd name="T25" fmla="*/ 2147483646 h 1048"/>
                <a:gd name="T26" fmla="*/ 2147483646 w 2244"/>
                <a:gd name="T27" fmla="*/ 2147483646 h 1048"/>
                <a:gd name="T28" fmla="*/ 2147483646 w 2244"/>
                <a:gd name="T29" fmla="*/ 2147483646 h 1048"/>
                <a:gd name="T30" fmla="*/ 2147483646 w 2244"/>
                <a:gd name="T31" fmla="*/ 2147483646 h 1048"/>
                <a:gd name="T32" fmla="*/ 2147483646 w 2244"/>
                <a:gd name="T33" fmla="*/ 2147483646 h 1048"/>
                <a:gd name="T34" fmla="*/ 2147483646 w 2244"/>
                <a:gd name="T35" fmla="*/ 2147483646 h 10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44"/>
                <a:gd name="T55" fmla="*/ 0 h 1048"/>
                <a:gd name="T56" fmla="*/ 2244 w 2244"/>
                <a:gd name="T57" fmla="*/ 1048 h 10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44" h="1048">
                  <a:moveTo>
                    <a:pt x="0" y="10"/>
                  </a:moveTo>
                  <a:cubicBezTo>
                    <a:pt x="69" y="13"/>
                    <a:pt x="140" y="0"/>
                    <a:pt x="206" y="20"/>
                  </a:cubicBezTo>
                  <a:cubicBezTo>
                    <a:pt x="226" y="26"/>
                    <a:pt x="220" y="59"/>
                    <a:pt x="226" y="79"/>
                  </a:cubicBezTo>
                  <a:cubicBezTo>
                    <a:pt x="229" y="89"/>
                    <a:pt x="235" y="108"/>
                    <a:pt x="235" y="108"/>
                  </a:cubicBezTo>
                  <a:cubicBezTo>
                    <a:pt x="243" y="167"/>
                    <a:pt x="248" y="227"/>
                    <a:pt x="265" y="284"/>
                  </a:cubicBezTo>
                  <a:cubicBezTo>
                    <a:pt x="271" y="304"/>
                    <a:pt x="284" y="343"/>
                    <a:pt x="284" y="343"/>
                  </a:cubicBezTo>
                  <a:cubicBezTo>
                    <a:pt x="287" y="366"/>
                    <a:pt x="287" y="390"/>
                    <a:pt x="294" y="412"/>
                  </a:cubicBezTo>
                  <a:cubicBezTo>
                    <a:pt x="304" y="446"/>
                    <a:pt x="365" y="478"/>
                    <a:pt x="382" y="490"/>
                  </a:cubicBezTo>
                  <a:cubicBezTo>
                    <a:pt x="446" y="536"/>
                    <a:pt x="491" y="578"/>
                    <a:pt x="569" y="598"/>
                  </a:cubicBezTo>
                  <a:cubicBezTo>
                    <a:pt x="579" y="604"/>
                    <a:pt x="587" y="612"/>
                    <a:pt x="598" y="617"/>
                  </a:cubicBezTo>
                  <a:cubicBezTo>
                    <a:pt x="617" y="625"/>
                    <a:pt x="657" y="637"/>
                    <a:pt x="657" y="637"/>
                  </a:cubicBezTo>
                  <a:cubicBezTo>
                    <a:pt x="697" y="664"/>
                    <a:pt x="729" y="691"/>
                    <a:pt x="774" y="706"/>
                  </a:cubicBezTo>
                  <a:cubicBezTo>
                    <a:pt x="839" y="753"/>
                    <a:pt x="969" y="809"/>
                    <a:pt x="1049" y="823"/>
                  </a:cubicBezTo>
                  <a:cubicBezTo>
                    <a:pt x="1088" y="830"/>
                    <a:pt x="1128" y="833"/>
                    <a:pt x="1166" y="843"/>
                  </a:cubicBezTo>
                  <a:cubicBezTo>
                    <a:pt x="1289" y="875"/>
                    <a:pt x="1402" y="900"/>
                    <a:pt x="1529" y="911"/>
                  </a:cubicBezTo>
                  <a:cubicBezTo>
                    <a:pt x="1608" y="924"/>
                    <a:pt x="1685" y="940"/>
                    <a:pt x="1764" y="950"/>
                  </a:cubicBezTo>
                  <a:cubicBezTo>
                    <a:pt x="1847" y="979"/>
                    <a:pt x="1933" y="996"/>
                    <a:pt x="2019" y="1009"/>
                  </a:cubicBezTo>
                  <a:cubicBezTo>
                    <a:pt x="2092" y="1034"/>
                    <a:pt x="2174" y="1016"/>
                    <a:pt x="2244" y="1048"/>
                  </a:cubicBezTo>
                </a:path>
              </a:pathLst>
            </a:custGeom>
            <a:noFill/>
            <a:ln w="50800">
              <a:solidFill>
                <a:srgbClr val="0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sp>
          <p:nvSpPr>
            <p:cNvPr id="24" name="Freeform 28"/>
            <p:cNvSpPr>
              <a:spLocks/>
            </p:cNvSpPr>
            <p:nvPr/>
          </p:nvSpPr>
          <p:spPr bwMode="auto">
            <a:xfrm>
              <a:off x="5130801" y="2638426"/>
              <a:ext cx="2676525" cy="506413"/>
            </a:xfrm>
            <a:custGeom>
              <a:avLst/>
              <a:gdLst>
                <a:gd name="T0" fmla="*/ 0 w 1686"/>
                <a:gd name="T1" fmla="*/ 2147483646 h 319"/>
                <a:gd name="T2" fmla="*/ 2147483646 w 1686"/>
                <a:gd name="T3" fmla="*/ 2147483646 h 319"/>
                <a:gd name="T4" fmla="*/ 2147483646 w 1686"/>
                <a:gd name="T5" fmla="*/ 0 h 319"/>
                <a:gd name="T6" fmla="*/ 2147483646 w 1686"/>
                <a:gd name="T7" fmla="*/ 2147483646 h 319"/>
                <a:gd name="T8" fmla="*/ 2147483646 w 1686"/>
                <a:gd name="T9" fmla="*/ 2147483646 h 319"/>
                <a:gd name="T10" fmla="*/ 2147483646 w 1686"/>
                <a:gd name="T11" fmla="*/ 2147483646 h 319"/>
                <a:gd name="T12" fmla="*/ 2147483646 w 1686"/>
                <a:gd name="T13" fmla="*/ 2147483646 h 319"/>
                <a:gd name="T14" fmla="*/ 2147483646 w 1686"/>
                <a:gd name="T15" fmla="*/ 2147483646 h 319"/>
                <a:gd name="T16" fmla="*/ 2147483646 w 1686"/>
                <a:gd name="T17" fmla="*/ 2147483646 h 319"/>
                <a:gd name="T18" fmla="*/ 2147483646 w 1686"/>
                <a:gd name="T19" fmla="*/ 2147483646 h 319"/>
                <a:gd name="T20" fmla="*/ 2147483646 w 1686"/>
                <a:gd name="T21" fmla="*/ 2147483646 h 319"/>
                <a:gd name="T22" fmla="*/ 2147483646 w 1686"/>
                <a:gd name="T23" fmla="*/ 2147483646 h 319"/>
                <a:gd name="T24" fmla="*/ 2147483646 w 1686"/>
                <a:gd name="T25" fmla="*/ 2147483646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86"/>
                <a:gd name="T40" fmla="*/ 0 h 319"/>
                <a:gd name="T41" fmla="*/ 1686 w 1686"/>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86" h="319">
                  <a:moveTo>
                    <a:pt x="0" y="274"/>
                  </a:moveTo>
                  <a:cubicBezTo>
                    <a:pt x="16" y="226"/>
                    <a:pt x="57" y="195"/>
                    <a:pt x="89" y="157"/>
                  </a:cubicBezTo>
                  <a:cubicBezTo>
                    <a:pt x="142" y="93"/>
                    <a:pt x="204" y="27"/>
                    <a:pt x="285" y="0"/>
                  </a:cubicBezTo>
                  <a:cubicBezTo>
                    <a:pt x="331" y="3"/>
                    <a:pt x="377" y="5"/>
                    <a:pt x="422" y="10"/>
                  </a:cubicBezTo>
                  <a:cubicBezTo>
                    <a:pt x="453" y="14"/>
                    <a:pt x="453" y="26"/>
                    <a:pt x="481" y="39"/>
                  </a:cubicBezTo>
                  <a:cubicBezTo>
                    <a:pt x="523" y="58"/>
                    <a:pt x="573" y="83"/>
                    <a:pt x="618" y="98"/>
                  </a:cubicBezTo>
                  <a:cubicBezTo>
                    <a:pt x="677" y="138"/>
                    <a:pt x="617" y="104"/>
                    <a:pt x="725" y="127"/>
                  </a:cubicBezTo>
                  <a:cubicBezTo>
                    <a:pt x="756" y="133"/>
                    <a:pt x="783" y="152"/>
                    <a:pt x="814" y="157"/>
                  </a:cubicBezTo>
                  <a:cubicBezTo>
                    <a:pt x="893" y="171"/>
                    <a:pt x="970" y="205"/>
                    <a:pt x="1049" y="215"/>
                  </a:cubicBezTo>
                  <a:cubicBezTo>
                    <a:pt x="1088" y="220"/>
                    <a:pt x="1127" y="222"/>
                    <a:pt x="1166" y="225"/>
                  </a:cubicBezTo>
                  <a:cubicBezTo>
                    <a:pt x="1218" y="236"/>
                    <a:pt x="1271" y="243"/>
                    <a:pt x="1323" y="255"/>
                  </a:cubicBezTo>
                  <a:cubicBezTo>
                    <a:pt x="1349" y="261"/>
                    <a:pt x="1402" y="274"/>
                    <a:pt x="1402" y="274"/>
                  </a:cubicBezTo>
                  <a:cubicBezTo>
                    <a:pt x="1490" y="319"/>
                    <a:pt x="1590" y="313"/>
                    <a:pt x="1686" y="313"/>
                  </a:cubicBezTo>
                </a:path>
              </a:pathLst>
            </a:custGeom>
            <a:noFill/>
            <a:ln w="508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sp>
          <p:nvSpPr>
            <p:cNvPr id="25" name="Text Box 33"/>
            <p:cNvSpPr txBox="1">
              <a:spLocks noChangeArrowheads="1"/>
            </p:cNvSpPr>
            <p:nvPr/>
          </p:nvSpPr>
          <p:spPr bwMode="auto">
            <a:xfrm>
              <a:off x="4887913" y="1066801"/>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ea typeface="ヒラギノ角ゴ Pro W3" pitchFamily="-84" charset="-128"/>
                </a:defRPr>
              </a:lvl1pPr>
              <a:lvl2pPr>
                <a:defRPr sz="2800">
                  <a:solidFill>
                    <a:schemeClr val="tx1"/>
                  </a:solidFill>
                  <a:latin typeface="Calibri" pitchFamily="34" charset="0"/>
                  <a:ea typeface="ヒラギノ角ゴ Pro W3" pitchFamily="-84" charset="-128"/>
                </a:defRPr>
              </a:lvl2pPr>
              <a:lvl3pPr>
                <a:defRPr sz="2400">
                  <a:solidFill>
                    <a:schemeClr val="tx1"/>
                  </a:solidFill>
                  <a:latin typeface="Calibri" pitchFamily="34" charset="0"/>
                  <a:ea typeface="ヒラギノ角ゴ Pro W3" pitchFamily="-84" charset="-128"/>
                </a:defRPr>
              </a:lvl3pPr>
              <a:lvl4pPr>
                <a:defRPr sz="2000">
                  <a:solidFill>
                    <a:schemeClr val="tx1"/>
                  </a:solidFill>
                  <a:latin typeface="Calibri" pitchFamily="34" charset="0"/>
                  <a:ea typeface="ヒラギノ角ゴ Pro W3" pitchFamily="-84" charset="-128"/>
                </a:defRPr>
              </a:lvl4pPr>
              <a:lvl5pPr>
                <a:defRPr sz="2000">
                  <a:solidFill>
                    <a:schemeClr val="tx1"/>
                  </a:solidFill>
                  <a:latin typeface="Calibri" pitchFamily="34" charset="0"/>
                  <a:ea typeface="ヒラギノ角ゴ Pro W3" pitchFamily="-84" charset="-128"/>
                </a:defRPr>
              </a:lvl5pPr>
              <a:lvl6pPr eaLnBrk="0" fontAlgn="base" hangingPunct="0">
                <a:spcAft>
                  <a:spcPct val="0"/>
                </a:spcAft>
                <a:buChar char="»"/>
                <a:defRPr sz="2000">
                  <a:solidFill>
                    <a:schemeClr val="tx1"/>
                  </a:solidFill>
                  <a:latin typeface="Calibri" pitchFamily="34" charset="0"/>
                  <a:ea typeface="ヒラギノ角ゴ Pro W3" pitchFamily="-84" charset="-128"/>
                </a:defRPr>
              </a:lvl6pPr>
              <a:lvl7pPr eaLnBrk="0" fontAlgn="base" hangingPunct="0">
                <a:spcAft>
                  <a:spcPct val="0"/>
                </a:spcAft>
                <a:buChar char="»"/>
                <a:defRPr sz="2000">
                  <a:solidFill>
                    <a:schemeClr val="tx1"/>
                  </a:solidFill>
                  <a:latin typeface="Calibri" pitchFamily="34" charset="0"/>
                  <a:ea typeface="ヒラギノ角ゴ Pro W3" pitchFamily="-84" charset="-128"/>
                </a:defRPr>
              </a:lvl7pPr>
              <a:lvl8pPr eaLnBrk="0" fontAlgn="base" hangingPunct="0">
                <a:spcAft>
                  <a:spcPct val="0"/>
                </a:spcAft>
                <a:buChar char="»"/>
                <a:defRPr sz="2000">
                  <a:solidFill>
                    <a:schemeClr val="tx1"/>
                  </a:solidFill>
                  <a:latin typeface="Calibri" pitchFamily="34" charset="0"/>
                  <a:ea typeface="ヒラギノ角ゴ Pro W3" pitchFamily="-84" charset="-128"/>
                </a:defRPr>
              </a:lvl8pPr>
              <a:lvl9pPr eaLnBrk="0" fontAlgn="base" hangingPunct="0">
                <a:spcAft>
                  <a:spcPct val="0"/>
                </a:spcAft>
                <a:buChar char="»"/>
                <a:defRPr sz="2000">
                  <a:solidFill>
                    <a:schemeClr val="tx1"/>
                  </a:solidFill>
                  <a:latin typeface="Calibri" pitchFamily="34" charset="0"/>
                  <a:ea typeface="ヒラギノ角ゴ Pro W3" pitchFamily="-84" charset="-128"/>
                </a:defRPr>
              </a:lvl9pPr>
            </a:lstStyle>
            <a:p>
              <a:r>
                <a:rPr lang="en-US" altLang="pt-BR" sz="2000" b="1"/>
                <a:t>CD4</a:t>
              </a:r>
              <a:endParaRPr lang="fr-FR" altLang="pt-BR" sz="2000" b="1"/>
            </a:p>
          </p:txBody>
        </p:sp>
        <p:sp>
          <p:nvSpPr>
            <p:cNvPr id="26" name="Text Box 35"/>
            <p:cNvSpPr txBox="1">
              <a:spLocks noChangeArrowheads="1"/>
            </p:cNvSpPr>
            <p:nvPr/>
          </p:nvSpPr>
          <p:spPr bwMode="auto">
            <a:xfrm>
              <a:off x="5437188" y="2713039"/>
              <a:ext cx="612775" cy="400050"/>
            </a:xfrm>
            <a:prstGeom prst="rect">
              <a:avLst/>
            </a:prstGeom>
            <a:noFill/>
            <a:ln>
              <a:noFill/>
            </a:ln>
            <a:effectLst/>
            <a:extLst/>
          </p:spPr>
          <p:txBody>
            <a:bodyPr wrap="none">
              <a:spAutoFit/>
            </a:bodyPr>
            <a:lstStyle/>
            <a:p>
              <a:pPr>
                <a:defRPr/>
              </a:pPr>
              <a:r>
                <a:rPr lang="fr-FR" altLang="pt-BR" sz="2000" b="1">
                  <a:latin typeface="+mn-lt"/>
                </a:rPr>
                <a:t>CD8</a:t>
              </a:r>
            </a:p>
          </p:txBody>
        </p:sp>
        <p:sp>
          <p:nvSpPr>
            <p:cNvPr id="27" name="Text Box 37"/>
            <p:cNvSpPr txBox="1">
              <a:spLocks noChangeArrowheads="1"/>
            </p:cNvSpPr>
            <p:nvPr/>
          </p:nvSpPr>
          <p:spPr bwMode="auto">
            <a:xfrm>
              <a:off x="7859713" y="1371601"/>
              <a:ext cx="731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ea typeface="ヒラギノ角ゴ Pro W3" pitchFamily="-84" charset="-128"/>
                </a:defRPr>
              </a:lvl1pPr>
              <a:lvl2pPr>
                <a:defRPr sz="2800">
                  <a:solidFill>
                    <a:schemeClr val="tx1"/>
                  </a:solidFill>
                  <a:latin typeface="Calibri" pitchFamily="34" charset="0"/>
                  <a:ea typeface="ヒラギノ角ゴ Pro W3" pitchFamily="-84" charset="-128"/>
                </a:defRPr>
              </a:lvl2pPr>
              <a:lvl3pPr>
                <a:defRPr sz="2400">
                  <a:solidFill>
                    <a:schemeClr val="tx1"/>
                  </a:solidFill>
                  <a:latin typeface="Calibri" pitchFamily="34" charset="0"/>
                  <a:ea typeface="ヒラギノ角ゴ Pro W3" pitchFamily="-84" charset="-128"/>
                </a:defRPr>
              </a:lvl3pPr>
              <a:lvl4pPr>
                <a:defRPr sz="2000">
                  <a:solidFill>
                    <a:schemeClr val="tx1"/>
                  </a:solidFill>
                  <a:latin typeface="Calibri" pitchFamily="34" charset="0"/>
                  <a:ea typeface="ヒラギノ角ゴ Pro W3" pitchFamily="-84" charset="-128"/>
                </a:defRPr>
              </a:lvl4pPr>
              <a:lvl5pPr>
                <a:defRPr sz="2000">
                  <a:solidFill>
                    <a:schemeClr val="tx1"/>
                  </a:solidFill>
                  <a:latin typeface="Calibri" pitchFamily="34" charset="0"/>
                  <a:ea typeface="ヒラギノ角ゴ Pro W3" pitchFamily="-84" charset="-128"/>
                </a:defRPr>
              </a:lvl5pPr>
              <a:lvl6pPr eaLnBrk="0" fontAlgn="base" hangingPunct="0">
                <a:spcAft>
                  <a:spcPct val="0"/>
                </a:spcAft>
                <a:buChar char="»"/>
                <a:defRPr sz="2000">
                  <a:solidFill>
                    <a:schemeClr val="tx1"/>
                  </a:solidFill>
                  <a:latin typeface="Calibri" pitchFamily="34" charset="0"/>
                  <a:ea typeface="ヒラギノ角ゴ Pro W3" pitchFamily="-84" charset="-128"/>
                </a:defRPr>
              </a:lvl6pPr>
              <a:lvl7pPr eaLnBrk="0" fontAlgn="base" hangingPunct="0">
                <a:spcAft>
                  <a:spcPct val="0"/>
                </a:spcAft>
                <a:buChar char="»"/>
                <a:defRPr sz="2000">
                  <a:solidFill>
                    <a:schemeClr val="tx1"/>
                  </a:solidFill>
                  <a:latin typeface="Calibri" pitchFamily="34" charset="0"/>
                  <a:ea typeface="ヒラギノ角ゴ Pro W3" pitchFamily="-84" charset="-128"/>
                </a:defRPr>
              </a:lvl7pPr>
              <a:lvl8pPr eaLnBrk="0" fontAlgn="base" hangingPunct="0">
                <a:spcAft>
                  <a:spcPct val="0"/>
                </a:spcAft>
                <a:buChar char="»"/>
                <a:defRPr sz="2000">
                  <a:solidFill>
                    <a:schemeClr val="tx1"/>
                  </a:solidFill>
                  <a:latin typeface="Calibri" pitchFamily="34" charset="0"/>
                  <a:ea typeface="ヒラギノ角ゴ Pro W3" pitchFamily="-84" charset="-128"/>
                </a:defRPr>
              </a:lvl8pPr>
              <a:lvl9pPr eaLnBrk="0" fontAlgn="base" hangingPunct="0">
                <a:spcAft>
                  <a:spcPct val="0"/>
                </a:spcAft>
                <a:buChar char="»"/>
                <a:defRPr sz="2000">
                  <a:solidFill>
                    <a:schemeClr val="tx1"/>
                  </a:solidFill>
                  <a:latin typeface="Calibri" pitchFamily="34" charset="0"/>
                  <a:ea typeface="ヒラギノ角ゴ Pro W3" pitchFamily="-84" charset="-128"/>
                </a:defRPr>
              </a:lvl9pPr>
            </a:lstStyle>
            <a:p>
              <a:r>
                <a:rPr lang="en-US" altLang="pt-BR" sz="2000" b="1"/>
                <a:t>Vírus</a:t>
              </a:r>
              <a:endParaRPr lang="fr-FR" altLang="pt-BR" sz="2000" b="1"/>
            </a:p>
          </p:txBody>
        </p:sp>
        <p:sp>
          <p:nvSpPr>
            <p:cNvPr id="28" name="Text Box 40"/>
            <p:cNvSpPr txBox="1">
              <a:spLocks noChangeArrowheads="1"/>
            </p:cNvSpPr>
            <p:nvPr/>
          </p:nvSpPr>
          <p:spPr bwMode="auto">
            <a:xfrm>
              <a:off x="4662488" y="3244851"/>
              <a:ext cx="4356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ea typeface="ヒラギノ角ゴ Pro W3" pitchFamily="-84" charset="-128"/>
                </a:defRPr>
              </a:lvl1pPr>
              <a:lvl2pPr>
                <a:defRPr sz="2800">
                  <a:solidFill>
                    <a:schemeClr val="tx1"/>
                  </a:solidFill>
                  <a:latin typeface="Calibri" pitchFamily="34" charset="0"/>
                  <a:ea typeface="ヒラギノ角ゴ Pro W3" pitchFamily="-84" charset="-128"/>
                </a:defRPr>
              </a:lvl2pPr>
              <a:lvl3pPr>
                <a:defRPr sz="2400">
                  <a:solidFill>
                    <a:schemeClr val="tx1"/>
                  </a:solidFill>
                  <a:latin typeface="Calibri" pitchFamily="34" charset="0"/>
                  <a:ea typeface="ヒラギノ角ゴ Pro W3" pitchFamily="-84" charset="-128"/>
                </a:defRPr>
              </a:lvl3pPr>
              <a:lvl4pPr>
                <a:defRPr sz="2000">
                  <a:solidFill>
                    <a:schemeClr val="tx1"/>
                  </a:solidFill>
                  <a:latin typeface="Calibri" pitchFamily="34" charset="0"/>
                  <a:ea typeface="ヒラギノ角ゴ Pro W3" pitchFamily="-84" charset="-128"/>
                </a:defRPr>
              </a:lvl4pPr>
              <a:lvl5pPr>
                <a:defRPr sz="2000">
                  <a:solidFill>
                    <a:schemeClr val="tx1"/>
                  </a:solidFill>
                  <a:latin typeface="Calibri" pitchFamily="34" charset="0"/>
                  <a:ea typeface="ヒラギノ角ゴ Pro W3" pitchFamily="-84" charset="-128"/>
                </a:defRPr>
              </a:lvl5pPr>
              <a:lvl6pPr eaLnBrk="0" fontAlgn="base" hangingPunct="0">
                <a:spcAft>
                  <a:spcPct val="0"/>
                </a:spcAft>
                <a:buChar char="»"/>
                <a:defRPr sz="2000">
                  <a:solidFill>
                    <a:schemeClr val="tx1"/>
                  </a:solidFill>
                  <a:latin typeface="Calibri" pitchFamily="34" charset="0"/>
                  <a:ea typeface="ヒラギノ角ゴ Pro W3" pitchFamily="-84" charset="-128"/>
                </a:defRPr>
              </a:lvl6pPr>
              <a:lvl7pPr eaLnBrk="0" fontAlgn="base" hangingPunct="0">
                <a:spcAft>
                  <a:spcPct val="0"/>
                </a:spcAft>
                <a:buChar char="»"/>
                <a:defRPr sz="2000">
                  <a:solidFill>
                    <a:schemeClr val="tx1"/>
                  </a:solidFill>
                  <a:latin typeface="Calibri" pitchFamily="34" charset="0"/>
                  <a:ea typeface="ヒラギノ角ゴ Pro W3" pitchFamily="-84" charset="-128"/>
                </a:defRPr>
              </a:lvl7pPr>
              <a:lvl8pPr eaLnBrk="0" fontAlgn="base" hangingPunct="0">
                <a:spcAft>
                  <a:spcPct val="0"/>
                </a:spcAft>
                <a:buChar char="»"/>
                <a:defRPr sz="2000">
                  <a:solidFill>
                    <a:schemeClr val="tx1"/>
                  </a:solidFill>
                  <a:latin typeface="Calibri" pitchFamily="34" charset="0"/>
                  <a:ea typeface="ヒラギノ角ゴ Pro W3" pitchFamily="-84" charset="-128"/>
                </a:defRPr>
              </a:lvl8pPr>
              <a:lvl9pPr eaLnBrk="0" fontAlgn="base" hangingPunct="0">
                <a:spcAft>
                  <a:spcPct val="0"/>
                </a:spcAft>
                <a:buChar char="»"/>
                <a:defRPr sz="2000">
                  <a:solidFill>
                    <a:schemeClr val="tx1"/>
                  </a:solidFill>
                  <a:latin typeface="Calibri" pitchFamily="34" charset="0"/>
                  <a:ea typeface="ヒラギノ角ゴ Pro W3" pitchFamily="-84" charset="-128"/>
                </a:defRPr>
              </a:lvl9pPr>
            </a:lstStyle>
            <a:p>
              <a:r>
                <a:rPr lang="fr-FR" altLang="pt-BR" sz="2000" b="1"/>
                <a:t>Rápida </a:t>
              </a:r>
              <a:r>
                <a:rPr lang="fr-FR" altLang="pt-BR" sz="2000">
                  <a:sym typeface="Wingdings" pitchFamily="2" charset="2"/>
                </a:rPr>
                <a:t> </a:t>
              </a:r>
              <a:r>
                <a:rPr lang="fr-FR" altLang="pt-BR" sz="2000" i="1">
                  <a:sym typeface="Monotype Sorts"/>
                </a:rPr>
                <a:t>Aids em 3-5 anos: 5-10%</a:t>
              </a:r>
              <a:endParaRPr lang="fr-FR" altLang="pt-BR" sz="2000" b="1"/>
            </a:p>
          </p:txBody>
        </p:sp>
      </p:grpSp>
      <p:grpSp>
        <p:nvGrpSpPr>
          <p:cNvPr id="29" name="Grupo 49"/>
          <p:cNvGrpSpPr>
            <a:grpSpLocks/>
          </p:cNvGrpSpPr>
          <p:nvPr/>
        </p:nvGrpSpPr>
        <p:grpSpPr bwMode="auto">
          <a:xfrm>
            <a:off x="2465388" y="3657600"/>
            <a:ext cx="4144962" cy="2533650"/>
            <a:chOff x="2465388" y="3657601"/>
            <a:chExt cx="4144963" cy="2533710"/>
          </a:xfrm>
        </p:grpSpPr>
        <p:sp>
          <p:nvSpPr>
            <p:cNvPr id="30" name="Text Box 34"/>
            <p:cNvSpPr txBox="1">
              <a:spLocks noChangeArrowheads="1"/>
            </p:cNvSpPr>
            <p:nvPr/>
          </p:nvSpPr>
          <p:spPr bwMode="auto">
            <a:xfrm>
              <a:off x="2525713" y="3657601"/>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ea typeface="ヒラギノ角ゴ Pro W3" pitchFamily="-84" charset="-128"/>
                </a:defRPr>
              </a:lvl1pPr>
              <a:lvl2pPr>
                <a:defRPr sz="2800">
                  <a:solidFill>
                    <a:schemeClr val="tx1"/>
                  </a:solidFill>
                  <a:latin typeface="Calibri" pitchFamily="34" charset="0"/>
                  <a:ea typeface="ヒラギノ角ゴ Pro W3" pitchFamily="-84" charset="-128"/>
                </a:defRPr>
              </a:lvl2pPr>
              <a:lvl3pPr>
                <a:defRPr sz="2400">
                  <a:solidFill>
                    <a:schemeClr val="tx1"/>
                  </a:solidFill>
                  <a:latin typeface="Calibri" pitchFamily="34" charset="0"/>
                  <a:ea typeface="ヒラギノ角ゴ Pro W3" pitchFamily="-84" charset="-128"/>
                </a:defRPr>
              </a:lvl3pPr>
              <a:lvl4pPr>
                <a:defRPr sz="2000">
                  <a:solidFill>
                    <a:schemeClr val="tx1"/>
                  </a:solidFill>
                  <a:latin typeface="Calibri" pitchFamily="34" charset="0"/>
                  <a:ea typeface="ヒラギノ角ゴ Pro W3" pitchFamily="-84" charset="-128"/>
                </a:defRPr>
              </a:lvl4pPr>
              <a:lvl5pPr>
                <a:defRPr sz="2000">
                  <a:solidFill>
                    <a:schemeClr val="tx1"/>
                  </a:solidFill>
                  <a:latin typeface="Calibri" pitchFamily="34" charset="0"/>
                  <a:ea typeface="ヒラギノ角ゴ Pro W3" pitchFamily="-84" charset="-128"/>
                </a:defRPr>
              </a:lvl5pPr>
              <a:lvl6pPr eaLnBrk="0" fontAlgn="base" hangingPunct="0">
                <a:spcAft>
                  <a:spcPct val="0"/>
                </a:spcAft>
                <a:buChar char="»"/>
                <a:defRPr sz="2000">
                  <a:solidFill>
                    <a:schemeClr val="tx1"/>
                  </a:solidFill>
                  <a:latin typeface="Calibri" pitchFamily="34" charset="0"/>
                  <a:ea typeface="ヒラギノ角ゴ Pro W3" pitchFamily="-84" charset="-128"/>
                </a:defRPr>
              </a:lvl6pPr>
              <a:lvl7pPr eaLnBrk="0" fontAlgn="base" hangingPunct="0">
                <a:spcAft>
                  <a:spcPct val="0"/>
                </a:spcAft>
                <a:buChar char="»"/>
                <a:defRPr sz="2000">
                  <a:solidFill>
                    <a:schemeClr val="tx1"/>
                  </a:solidFill>
                  <a:latin typeface="Calibri" pitchFamily="34" charset="0"/>
                  <a:ea typeface="ヒラギノ角ゴ Pro W3" pitchFamily="-84" charset="-128"/>
                </a:defRPr>
              </a:lvl7pPr>
              <a:lvl8pPr eaLnBrk="0" fontAlgn="base" hangingPunct="0">
                <a:spcAft>
                  <a:spcPct val="0"/>
                </a:spcAft>
                <a:buChar char="»"/>
                <a:defRPr sz="2000">
                  <a:solidFill>
                    <a:schemeClr val="tx1"/>
                  </a:solidFill>
                  <a:latin typeface="Calibri" pitchFamily="34" charset="0"/>
                  <a:ea typeface="ヒラギノ角ゴ Pro W3" pitchFamily="-84" charset="-128"/>
                </a:defRPr>
              </a:lvl8pPr>
              <a:lvl9pPr eaLnBrk="0" fontAlgn="base" hangingPunct="0">
                <a:spcAft>
                  <a:spcPct val="0"/>
                </a:spcAft>
                <a:buChar char="»"/>
                <a:defRPr sz="2000">
                  <a:solidFill>
                    <a:schemeClr val="tx1"/>
                  </a:solidFill>
                  <a:latin typeface="Calibri" pitchFamily="34" charset="0"/>
                  <a:ea typeface="ヒラギノ角ゴ Pro W3" pitchFamily="-84" charset="-128"/>
                </a:defRPr>
              </a:lvl9pPr>
            </a:lstStyle>
            <a:p>
              <a:r>
                <a:rPr lang="en-US" altLang="pt-BR" sz="2000" b="1"/>
                <a:t>CD4</a:t>
              </a:r>
              <a:endParaRPr lang="fr-FR" altLang="pt-BR" sz="2000" b="1"/>
            </a:p>
          </p:txBody>
        </p:sp>
        <p:sp>
          <p:nvSpPr>
            <p:cNvPr id="31" name="Text Box 21"/>
            <p:cNvSpPr txBox="1">
              <a:spLocks noChangeArrowheads="1"/>
            </p:cNvSpPr>
            <p:nvPr/>
          </p:nvSpPr>
          <p:spPr bwMode="auto">
            <a:xfrm>
              <a:off x="5911851" y="5624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ea typeface="ヒラギノ角ゴ Pro W3" pitchFamily="-84" charset="-128"/>
                </a:defRPr>
              </a:lvl1pPr>
              <a:lvl2pPr>
                <a:defRPr sz="2800">
                  <a:solidFill>
                    <a:schemeClr val="tx1"/>
                  </a:solidFill>
                  <a:latin typeface="Calibri" pitchFamily="34" charset="0"/>
                  <a:ea typeface="ヒラギノ角ゴ Pro W3" pitchFamily="-84" charset="-128"/>
                </a:defRPr>
              </a:lvl2pPr>
              <a:lvl3pPr>
                <a:defRPr sz="2400">
                  <a:solidFill>
                    <a:schemeClr val="tx1"/>
                  </a:solidFill>
                  <a:latin typeface="Calibri" pitchFamily="34" charset="0"/>
                  <a:ea typeface="ヒラギノ角ゴ Pro W3" pitchFamily="-84" charset="-128"/>
                </a:defRPr>
              </a:lvl3pPr>
              <a:lvl4pPr>
                <a:defRPr sz="2000">
                  <a:solidFill>
                    <a:schemeClr val="tx1"/>
                  </a:solidFill>
                  <a:latin typeface="Calibri" pitchFamily="34" charset="0"/>
                  <a:ea typeface="ヒラギノ角ゴ Pro W3" pitchFamily="-84" charset="-128"/>
                </a:defRPr>
              </a:lvl4pPr>
              <a:lvl5pPr>
                <a:defRPr sz="2000">
                  <a:solidFill>
                    <a:schemeClr val="tx1"/>
                  </a:solidFill>
                  <a:latin typeface="Calibri" pitchFamily="34" charset="0"/>
                  <a:ea typeface="ヒラギノ角ゴ Pro W3" pitchFamily="-84" charset="-128"/>
                </a:defRPr>
              </a:lvl5pPr>
              <a:lvl6pPr eaLnBrk="0" fontAlgn="base" hangingPunct="0">
                <a:spcAft>
                  <a:spcPct val="0"/>
                </a:spcAft>
                <a:buChar char="»"/>
                <a:defRPr sz="2000">
                  <a:solidFill>
                    <a:schemeClr val="tx1"/>
                  </a:solidFill>
                  <a:latin typeface="Calibri" pitchFamily="34" charset="0"/>
                  <a:ea typeface="ヒラギノ角ゴ Pro W3" pitchFamily="-84" charset="-128"/>
                </a:defRPr>
              </a:lvl6pPr>
              <a:lvl7pPr eaLnBrk="0" fontAlgn="base" hangingPunct="0">
                <a:spcAft>
                  <a:spcPct val="0"/>
                </a:spcAft>
                <a:buChar char="»"/>
                <a:defRPr sz="2000">
                  <a:solidFill>
                    <a:schemeClr val="tx1"/>
                  </a:solidFill>
                  <a:latin typeface="Calibri" pitchFamily="34" charset="0"/>
                  <a:ea typeface="ヒラギノ角ゴ Pro W3" pitchFamily="-84" charset="-128"/>
                </a:defRPr>
              </a:lvl7pPr>
              <a:lvl8pPr eaLnBrk="0" fontAlgn="base" hangingPunct="0">
                <a:spcAft>
                  <a:spcPct val="0"/>
                </a:spcAft>
                <a:buChar char="»"/>
                <a:defRPr sz="2000">
                  <a:solidFill>
                    <a:schemeClr val="tx1"/>
                  </a:solidFill>
                  <a:latin typeface="Calibri" pitchFamily="34" charset="0"/>
                  <a:ea typeface="ヒラギノ角ゴ Pro W3" pitchFamily="-84" charset="-128"/>
                </a:defRPr>
              </a:lvl8pPr>
              <a:lvl9pPr eaLnBrk="0" fontAlgn="base" hangingPunct="0">
                <a:spcAft>
                  <a:spcPct val="0"/>
                </a:spcAft>
                <a:buChar char="»"/>
                <a:defRPr sz="2000">
                  <a:solidFill>
                    <a:schemeClr val="tx1"/>
                  </a:solidFill>
                  <a:latin typeface="Calibri" pitchFamily="34" charset="0"/>
                  <a:ea typeface="ヒラギノ角ゴ Pro W3" pitchFamily="-84" charset="-128"/>
                </a:defRPr>
              </a:lvl9pPr>
            </a:lstStyle>
            <a:p>
              <a:endParaRPr lang="en-US" altLang="pt-BR" sz="2400">
                <a:latin typeface="Arial" pitchFamily="34" charset="0"/>
              </a:endParaRPr>
            </a:p>
          </p:txBody>
        </p:sp>
        <p:sp>
          <p:nvSpPr>
            <p:cNvPr id="32" name="Line 22"/>
            <p:cNvSpPr>
              <a:spLocks noChangeShapeType="1"/>
            </p:cNvSpPr>
            <p:nvPr/>
          </p:nvSpPr>
          <p:spPr bwMode="auto">
            <a:xfrm>
              <a:off x="2465388" y="3948113"/>
              <a:ext cx="0" cy="1900238"/>
            </a:xfrm>
            <a:prstGeom prst="line">
              <a:avLst/>
            </a:prstGeom>
            <a:noFill/>
            <a:ln w="38100">
              <a:solidFill>
                <a:schemeClr val="tx1"/>
              </a:solidFill>
              <a:round/>
              <a:headEnd type="stealth" w="med" len="lg"/>
              <a:tailEnd/>
            </a:ln>
            <a:extLst>
              <a:ext uri="{909E8E84-426E-40DD-AFC4-6F175D3DCCD1}">
                <a14:hiddenFill xmlns:a14="http://schemas.microsoft.com/office/drawing/2010/main">
                  <a:noFill/>
                </a14:hiddenFill>
              </a:ext>
            </a:extLst>
          </p:spPr>
          <p:txBody>
            <a:bodyPr wrap="none" anchor="ctr"/>
            <a:lstStyle/>
            <a:p>
              <a:endParaRPr lang="pt-BR"/>
            </a:p>
          </p:txBody>
        </p:sp>
        <p:sp>
          <p:nvSpPr>
            <p:cNvPr id="33" name="Line 23"/>
            <p:cNvSpPr>
              <a:spLocks noChangeShapeType="1"/>
            </p:cNvSpPr>
            <p:nvPr/>
          </p:nvSpPr>
          <p:spPr bwMode="auto">
            <a:xfrm>
              <a:off x="2465388" y="5848351"/>
              <a:ext cx="4030663"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pt-BR"/>
            </a:p>
          </p:txBody>
        </p:sp>
        <p:sp>
          <p:nvSpPr>
            <p:cNvPr id="34" name="Line 24"/>
            <p:cNvSpPr>
              <a:spLocks noChangeShapeType="1"/>
            </p:cNvSpPr>
            <p:nvPr/>
          </p:nvSpPr>
          <p:spPr bwMode="auto">
            <a:xfrm flipH="1">
              <a:off x="3646488" y="5773738"/>
              <a:ext cx="39688" cy="1603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 name="Line 25"/>
            <p:cNvSpPr>
              <a:spLocks noChangeShapeType="1"/>
            </p:cNvSpPr>
            <p:nvPr/>
          </p:nvSpPr>
          <p:spPr bwMode="auto">
            <a:xfrm flipH="1">
              <a:off x="3605213" y="5773738"/>
              <a:ext cx="41275" cy="1603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6" name="Freeform 29"/>
            <p:cNvSpPr>
              <a:spLocks/>
            </p:cNvSpPr>
            <p:nvPr/>
          </p:nvSpPr>
          <p:spPr bwMode="auto">
            <a:xfrm>
              <a:off x="2798763" y="4565651"/>
              <a:ext cx="3421063" cy="1166813"/>
            </a:xfrm>
            <a:custGeom>
              <a:avLst/>
              <a:gdLst>
                <a:gd name="T0" fmla="*/ 0 w 2155"/>
                <a:gd name="T1" fmla="*/ 2147483646 h 735"/>
                <a:gd name="T2" fmla="*/ 2147483646 w 2155"/>
                <a:gd name="T3" fmla="*/ 2147483646 h 735"/>
                <a:gd name="T4" fmla="*/ 2147483646 w 2155"/>
                <a:gd name="T5" fmla="*/ 2147483646 h 735"/>
                <a:gd name="T6" fmla="*/ 2147483646 w 2155"/>
                <a:gd name="T7" fmla="*/ 2147483646 h 735"/>
                <a:gd name="T8" fmla="*/ 2147483646 w 2155"/>
                <a:gd name="T9" fmla="*/ 2147483646 h 735"/>
                <a:gd name="T10" fmla="*/ 2147483646 w 2155"/>
                <a:gd name="T11" fmla="*/ 2147483646 h 735"/>
                <a:gd name="T12" fmla="*/ 2147483646 w 2155"/>
                <a:gd name="T13" fmla="*/ 2147483646 h 735"/>
                <a:gd name="T14" fmla="*/ 2147483646 w 2155"/>
                <a:gd name="T15" fmla="*/ 2147483646 h 735"/>
                <a:gd name="T16" fmla="*/ 2147483646 w 2155"/>
                <a:gd name="T17" fmla="*/ 2147483646 h 735"/>
                <a:gd name="T18" fmla="*/ 2147483646 w 2155"/>
                <a:gd name="T19" fmla="*/ 2147483646 h 735"/>
                <a:gd name="T20" fmla="*/ 2147483646 w 2155"/>
                <a:gd name="T21" fmla="*/ 2147483646 h 735"/>
                <a:gd name="T22" fmla="*/ 2147483646 w 2155"/>
                <a:gd name="T23" fmla="*/ 2147483646 h 735"/>
                <a:gd name="T24" fmla="*/ 2147483646 w 2155"/>
                <a:gd name="T25" fmla="*/ 2147483646 h 735"/>
                <a:gd name="T26" fmla="*/ 2147483646 w 2155"/>
                <a:gd name="T27" fmla="*/ 2147483646 h 735"/>
                <a:gd name="T28" fmla="*/ 2147483646 w 2155"/>
                <a:gd name="T29" fmla="*/ 2147483646 h 735"/>
                <a:gd name="T30" fmla="*/ 2147483646 w 2155"/>
                <a:gd name="T31" fmla="*/ 2147483646 h 735"/>
                <a:gd name="T32" fmla="*/ 2147483646 w 2155"/>
                <a:gd name="T33" fmla="*/ 2147483646 h 735"/>
                <a:gd name="T34" fmla="*/ 2147483646 w 2155"/>
                <a:gd name="T35" fmla="*/ 2147483646 h 735"/>
                <a:gd name="T36" fmla="*/ 2147483646 w 2155"/>
                <a:gd name="T37" fmla="*/ 2147483646 h 735"/>
                <a:gd name="T38" fmla="*/ 2147483646 w 2155"/>
                <a:gd name="T39" fmla="*/ 2147483646 h 735"/>
                <a:gd name="T40" fmla="*/ 2147483646 w 2155"/>
                <a:gd name="T41" fmla="*/ 2147483646 h 735"/>
                <a:gd name="T42" fmla="*/ 2147483646 w 2155"/>
                <a:gd name="T43" fmla="*/ 2147483646 h 735"/>
                <a:gd name="T44" fmla="*/ 2147483646 w 2155"/>
                <a:gd name="T45" fmla="*/ 2147483646 h 7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55"/>
                <a:gd name="T70" fmla="*/ 0 h 735"/>
                <a:gd name="T71" fmla="*/ 2155 w 2155"/>
                <a:gd name="T72" fmla="*/ 735 h 7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55" h="735">
                  <a:moveTo>
                    <a:pt x="0" y="735"/>
                  </a:moveTo>
                  <a:cubicBezTo>
                    <a:pt x="3" y="715"/>
                    <a:pt x="5" y="695"/>
                    <a:pt x="10" y="676"/>
                  </a:cubicBezTo>
                  <a:cubicBezTo>
                    <a:pt x="15" y="656"/>
                    <a:pt x="29" y="618"/>
                    <a:pt x="29" y="618"/>
                  </a:cubicBezTo>
                  <a:cubicBezTo>
                    <a:pt x="38" y="564"/>
                    <a:pt x="56" y="514"/>
                    <a:pt x="68" y="461"/>
                  </a:cubicBezTo>
                  <a:cubicBezTo>
                    <a:pt x="75" y="337"/>
                    <a:pt x="82" y="234"/>
                    <a:pt x="117" y="118"/>
                  </a:cubicBezTo>
                  <a:cubicBezTo>
                    <a:pt x="120" y="92"/>
                    <a:pt x="107" y="57"/>
                    <a:pt x="127" y="40"/>
                  </a:cubicBezTo>
                  <a:cubicBezTo>
                    <a:pt x="174" y="0"/>
                    <a:pt x="200" y="56"/>
                    <a:pt x="215" y="79"/>
                  </a:cubicBezTo>
                  <a:cubicBezTo>
                    <a:pt x="229" y="146"/>
                    <a:pt x="250" y="209"/>
                    <a:pt x="264" y="275"/>
                  </a:cubicBezTo>
                  <a:cubicBezTo>
                    <a:pt x="293" y="411"/>
                    <a:pt x="300" y="651"/>
                    <a:pt x="460" y="706"/>
                  </a:cubicBezTo>
                  <a:cubicBezTo>
                    <a:pt x="499" y="703"/>
                    <a:pt x="539" y="703"/>
                    <a:pt x="578" y="696"/>
                  </a:cubicBezTo>
                  <a:cubicBezTo>
                    <a:pt x="598" y="693"/>
                    <a:pt x="637" y="676"/>
                    <a:pt x="637" y="676"/>
                  </a:cubicBezTo>
                  <a:cubicBezTo>
                    <a:pt x="663" y="679"/>
                    <a:pt x="689" y="680"/>
                    <a:pt x="715" y="686"/>
                  </a:cubicBezTo>
                  <a:cubicBezTo>
                    <a:pt x="735" y="690"/>
                    <a:pt x="774" y="706"/>
                    <a:pt x="774" y="706"/>
                  </a:cubicBezTo>
                  <a:cubicBezTo>
                    <a:pt x="907" y="694"/>
                    <a:pt x="921" y="687"/>
                    <a:pt x="1068" y="696"/>
                  </a:cubicBezTo>
                  <a:cubicBezTo>
                    <a:pt x="1149" y="723"/>
                    <a:pt x="1106" y="719"/>
                    <a:pt x="1195" y="706"/>
                  </a:cubicBezTo>
                  <a:cubicBezTo>
                    <a:pt x="1244" y="689"/>
                    <a:pt x="1293" y="674"/>
                    <a:pt x="1342" y="657"/>
                  </a:cubicBezTo>
                  <a:cubicBezTo>
                    <a:pt x="1369" y="664"/>
                    <a:pt x="1385" y="668"/>
                    <a:pt x="1411" y="676"/>
                  </a:cubicBezTo>
                  <a:cubicBezTo>
                    <a:pt x="1430" y="682"/>
                    <a:pt x="1469" y="696"/>
                    <a:pt x="1469" y="696"/>
                  </a:cubicBezTo>
                  <a:cubicBezTo>
                    <a:pt x="1577" y="684"/>
                    <a:pt x="1530" y="695"/>
                    <a:pt x="1616" y="667"/>
                  </a:cubicBezTo>
                  <a:cubicBezTo>
                    <a:pt x="1636" y="661"/>
                    <a:pt x="1675" y="647"/>
                    <a:pt x="1675" y="647"/>
                  </a:cubicBezTo>
                  <a:cubicBezTo>
                    <a:pt x="1753" y="660"/>
                    <a:pt x="1823" y="693"/>
                    <a:pt x="1901" y="706"/>
                  </a:cubicBezTo>
                  <a:cubicBezTo>
                    <a:pt x="1964" y="728"/>
                    <a:pt x="1965" y="670"/>
                    <a:pt x="2018" y="667"/>
                  </a:cubicBezTo>
                  <a:cubicBezTo>
                    <a:pt x="2064" y="665"/>
                    <a:pt x="2109" y="667"/>
                    <a:pt x="2155" y="667"/>
                  </a:cubicBezTo>
                </a:path>
              </a:pathLst>
            </a:custGeom>
            <a:noFill/>
            <a:ln w="5080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sp>
          <p:nvSpPr>
            <p:cNvPr id="37" name="Freeform 30"/>
            <p:cNvSpPr>
              <a:spLocks/>
            </p:cNvSpPr>
            <p:nvPr/>
          </p:nvSpPr>
          <p:spPr bwMode="auto">
            <a:xfrm>
              <a:off x="2549526" y="4146551"/>
              <a:ext cx="3629025" cy="777875"/>
            </a:xfrm>
            <a:custGeom>
              <a:avLst/>
              <a:gdLst>
                <a:gd name="T0" fmla="*/ 0 w 2286"/>
                <a:gd name="T1" fmla="*/ 0 h 490"/>
                <a:gd name="T2" fmla="*/ 2147483646 w 2286"/>
                <a:gd name="T3" fmla="*/ 2147483646 h 490"/>
                <a:gd name="T4" fmla="*/ 2147483646 w 2286"/>
                <a:gd name="T5" fmla="*/ 2147483646 h 490"/>
                <a:gd name="T6" fmla="*/ 2147483646 w 2286"/>
                <a:gd name="T7" fmla="*/ 2147483646 h 490"/>
                <a:gd name="T8" fmla="*/ 2147483646 w 2286"/>
                <a:gd name="T9" fmla="*/ 2147483646 h 490"/>
                <a:gd name="T10" fmla="*/ 2147483646 w 2286"/>
                <a:gd name="T11" fmla="*/ 2147483646 h 490"/>
                <a:gd name="T12" fmla="*/ 2147483646 w 2286"/>
                <a:gd name="T13" fmla="*/ 2147483646 h 490"/>
                <a:gd name="T14" fmla="*/ 2147483646 w 2286"/>
                <a:gd name="T15" fmla="*/ 2147483646 h 490"/>
                <a:gd name="T16" fmla="*/ 2147483646 w 2286"/>
                <a:gd name="T17" fmla="*/ 2147483646 h 490"/>
                <a:gd name="T18" fmla="*/ 2147483646 w 2286"/>
                <a:gd name="T19" fmla="*/ 2147483646 h 490"/>
                <a:gd name="T20" fmla="*/ 2147483646 w 2286"/>
                <a:gd name="T21" fmla="*/ 2147483646 h 490"/>
                <a:gd name="T22" fmla="*/ 2147483646 w 2286"/>
                <a:gd name="T23" fmla="*/ 2147483646 h 490"/>
                <a:gd name="T24" fmla="*/ 2147483646 w 2286"/>
                <a:gd name="T25" fmla="*/ 2147483646 h 490"/>
                <a:gd name="T26" fmla="*/ 2147483646 w 2286"/>
                <a:gd name="T27" fmla="*/ 2147483646 h 490"/>
                <a:gd name="T28" fmla="*/ 2147483646 w 2286"/>
                <a:gd name="T29" fmla="*/ 2147483646 h 490"/>
                <a:gd name="T30" fmla="*/ 2147483646 w 2286"/>
                <a:gd name="T31" fmla="*/ 2147483646 h 490"/>
                <a:gd name="T32" fmla="*/ 2147483646 w 2286"/>
                <a:gd name="T33" fmla="*/ 2147483646 h 490"/>
                <a:gd name="T34" fmla="*/ 2147483646 w 2286"/>
                <a:gd name="T35" fmla="*/ 2147483646 h 490"/>
                <a:gd name="T36" fmla="*/ 2147483646 w 2286"/>
                <a:gd name="T37" fmla="*/ 2147483646 h 490"/>
                <a:gd name="T38" fmla="*/ 2147483646 w 2286"/>
                <a:gd name="T39" fmla="*/ 2147483646 h 490"/>
                <a:gd name="T40" fmla="*/ 2147483646 w 2286"/>
                <a:gd name="T41" fmla="*/ 2147483646 h 4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86"/>
                <a:gd name="T64" fmla="*/ 0 h 490"/>
                <a:gd name="T65" fmla="*/ 2286 w 2286"/>
                <a:gd name="T66" fmla="*/ 490 h 4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86" h="490">
                  <a:moveTo>
                    <a:pt x="0" y="0"/>
                  </a:moveTo>
                  <a:cubicBezTo>
                    <a:pt x="59" y="3"/>
                    <a:pt x="118" y="4"/>
                    <a:pt x="176" y="10"/>
                  </a:cubicBezTo>
                  <a:cubicBezTo>
                    <a:pt x="186" y="11"/>
                    <a:pt x="200" y="11"/>
                    <a:pt x="206" y="20"/>
                  </a:cubicBezTo>
                  <a:cubicBezTo>
                    <a:pt x="215" y="34"/>
                    <a:pt x="212" y="53"/>
                    <a:pt x="216" y="69"/>
                  </a:cubicBezTo>
                  <a:cubicBezTo>
                    <a:pt x="221" y="89"/>
                    <a:pt x="229" y="108"/>
                    <a:pt x="235" y="127"/>
                  </a:cubicBezTo>
                  <a:cubicBezTo>
                    <a:pt x="238" y="137"/>
                    <a:pt x="245" y="157"/>
                    <a:pt x="245" y="157"/>
                  </a:cubicBezTo>
                  <a:cubicBezTo>
                    <a:pt x="254" y="252"/>
                    <a:pt x="256" y="348"/>
                    <a:pt x="274" y="441"/>
                  </a:cubicBezTo>
                  <a:cubicBezTo>
                    <a:pt x="276" y="451"/>
                    <a:pt x="276" y="464"/>
                    <a:pt x="284" y="470"/>
                  </a:cubicBezTo>
                  <a:cubicBezTo>
                    <a:pt x="301" y="482"/>
                    <a:pt x="343" y="490"/>
                    <a:pt x="343" y="490"/>
                  </a:cubicBezTo>
                  <a:cubicBezTo>
                    <a:pt x="380" y="434"/>
                    <a:pt x="351" y="487"/>
                    <a:pt x="372" y="402"/>
                  </a:cubicBezTo>
                  <a:cubicBezTo>
                    <a:pt x="383" y="358"/>
                    <a:pt x="403" y="319"/>
                    <a:pt x="412" y="274"/>
                  </a:cubicBezTo>
                  <a:cubicBezTo>
                    <a:pt x="423" y="219"/>
                    <a:pt x="430" y="174"/>
                    <a:pt x="461" y="127"/>
                  </a:cubicBezTo>
                  <a:cubicBezTo>
                    <a:pt x="474" y="88"/>
                    <a:pt x="475" y="36"/>
                    <a:pt x="519" y="20"/>
                  </a:cubicBezTo>
                  <a:cubicBezTo>
                    <a:pt x="535" y="14"/>
                    <a:pt x="552" y="13"/>
                    <a:pt x="568" y="10"/>
                  </a:cubicBezTo>
                  <a:cubicBezTo>
                    <a:pt x="836" y="13"/>
                    <a:pt x="1104" y="14"/>
                    <a:pt x="1372" y="20"/>
                  </a:cubicBezTo>
                  <a:cubicBezTo>
                    <a:pt x="1412" y="21"/>
                    <a:pt x="1459" y="44"/>
                    <a:pt x="1499" y="49"/>
                  </a:cubicBezTo>
                  <a:cubicBezTo>
                    <a:pt x="1627" y="64"/>
                    <a:pt x="1752" y="72"/>
                    <a:pt x="1881" y="78"/>
                  </a:cubicBezTo>
                  <a:cubicBezTo>
                    <a:pt x="1971" y="101"/>
                    <a:pt x="1907" y="86"/>
                    <a:pt x="2077" y="108"/>
                  </a:cubicBezTo>
                  <a:cubicBezTo>
                    <a:pt x="2103" y="111"/>
                    <a:pt x="2156" y="118"/>
                    <a:pt x="2156" y="118"/>
                  </a:cubicBezTo>
                  <a:cubicBezTo>
                    <a:pt x="2205" y="151"/>
                    <a:pt x="2206" y="156"/>
                    <a:pt x="2254" y="176"/>
                  </a:cubicBezTo>
                  <a:cubicBezTo>
                    <a:pt x="2286" y="190"/>
                    <a:pt x="2283" y="175"/>
                    <a:pt x="2283" y="196"/>
                  </a:cubicBezTo>
                </a:path>
              </a:pathLst>
            </a:custGeom>
            <a:noFill/>
            <a:ln w="50800">
              <a:solidFill>
                <a:srgbClr val="0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sp>
          <p:nvSpPr>
            <p:cNvPr id="38" name="Freeform 31"/>
            <p:cNvSpPr>
              <a:spLocks/>
            </p:cNvSpPr>
            <p:nvPr/>
          </p:nvSpPr>
          <p:spPr bwMode="auto">
            <a:xfrm>
              <a:off x="2860676" y="4489451"/>
              <a:ext cx="1928813" cy="1290638"/>
            </a:xfrm>
            <a:custGeom>
              <a:avLst/>
              <a:gdLst>
                <a:gd name="T0" fmla="*/ 0 w 1215"/>
                <a:gd name="T1" fmla="*/ 2147483646 h 813"/>
                <a:gd name="T2" fmla="*/ 2147483646 w 1215"/>
                <a:gd name="T3" fmla="*/ 2147483646 h 813"/>
                <a:gd name="T4" fmla="*/ 2147483646 w 1215"/>
                <a:gd name="T5" fmla="*/ 2147483646 h 813"/>
                <a:gd name="T6" fmla="*/ 2147483646 w 1215"/>
                <a:gd name="T7" fmla="*/ 2147483646 h 813"/>
                <a:gd name="T8" fmla="*/ 2147483646 w 1215"/>
                <a:gd name="T9" fmla="*/ 2147483646 h 813"/>
                <a:gd name="T10" fmla="*/ 2147483646 w 1215"/>
                <a:gd name="T11" fmla="*/ 2147483646 h 813"/>
                <a:gd name="T12" fmla="*/ 2147483646 w 1215"/>
                <a:gd name="T13" fmla="*/ 2147483646 h 813"/>
                <a:gd name="T14" fmla="*/ 2147483646 w 1215"/>
                <a:gd name="T15" fmla="*/ 2147483646 h 813"/>
                <a:gd name="T16" fmla="*/ 2147483646 w 1215"/>
                <a:gd name="T17" fmla="*/ 0 h 813"/>
                <a:gd name="T18" fmla="*/ 2147483646 w 1215"/>
                <a:gd name="T19" fmla="*/ 2147483646 h 813"/>
                <a:gd name="T20" fmla="*/ 2147483646 w 1215"/>
                <a:gd name="T21" fmla="*/ 2147483646 h 813"/>
                <a:gd name="T22" fmla="*/ 2147483646 w 1215"/>
                <a:gd name="T23" fmla="*/ 2147483646 h 813"/>
                <a:gd name="T24" fmla="*/ 2147483646 w 1215"/>
                <a:gd name="T25" fmla="*/ 2147483646 h 813"/>
                <a:gd name="T26" fmla="*/ 2147483646 w 1215"/>
                <a:gd name="T27" fmla="*/ 2147483646 h 813"/>
                <a:gd name="T28" fmla="*/ 2147483646 w 1215"/>
                <a:gd name="T29" fmla="*/ 2147483646 h 813"/>
                <a:gd name="T30" fmla="*/ 2147483646 w 1215"/>
                <a:gd name="T31" fmla="*/ 2147483646 h 813"/>
                <a:gd name="T32" fmla="*/ 2147483646 w 1215"/>
                <a:gd name="T33" fmla="*/ 2147483646 h 813"/>
                <a:gd name="T34" fmla="*/ 2147483646 w 1215"/>
                <a:gd name="T35" fmla="*/ 2147483646 h 813"/>
                <a:gd name="T36" fmla="*/ 2147483646 w 1215"/>
                <a:gd name="T37" fmla="*/ 2147483646 h 813"/>
                <a:gd name="T38" fmla="*/ 2147483646 w 1215"/>
                <a:gd name="T39" fmla="*/ 2147483646 h 813"/>
                <a:gd name="T40" fmla="*/ 2147483646 w 1215"/>
                <a:gd name="T41" fmla="*/ 2147483646 h 8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5"/>
                <a:gd name="T64" fmla="*/ 0 h 813"/>
                <a:gd name="T65" fmla="*/ 1215 w 1215"/>
                <a:gd name="T66" fmla="*/ 813 h 8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5" h="813">
                  <a:moveTo>
                    <a:pt x="0" y="813"/>
                  </a:moveTo>
                  <a:cubicBezTo>
                    <a:pt x="10" y="810"/>
                    <a:pt x="22" y="810"/>
                    <a:pt x="29" y="803"/>
                  </a:cubicBezTo>
                  <a:cubicBezTo>
                    <a:pt x="36" y="795"/>
                    <a:pt x="34" y="782"/>
                    <a:pt x="39" y="773"/>
                  </a:cubicBezTo>
                  <a:cubicBezTo>
                    <a:pt x="79" y="694"/>
                    <a:pt x="43" y="791"/>
                    <a:pt x="69" y="715"/>
                  </a:cubicBezTo>
                  <a:cubicBezTo>
                    <a:pt x="72" y="695"/>
                    <a:pt x="73" y="675"/>
                    <a:pt x="78" y="656"/>
                  </a:cubicBezTo>
                  <a:cubicBezTo>
                    <a:pt x="83" y="636"/>
                    <a:pt x="98" y="597"/>
                    <a:pt x="98" y="597"/>
                  </a:cubicBezTo>
                  <a:cubicBezTo>
                    <a:pt x="108" y="526"/>
                    <a:pt x="112" y="509"/>
                    <a:pt x="118" y="431"/>
                  </a:cubicBezTo>
                  <a:cubicBezTo>
                    <a:pt x="130" y="281"/>
                    <a:pt x="122" y="146"/>
                    <a:pt x="206" y="19"/>
                  </a:cubicBezTo>
                  <a:cubicBezTo>
                    <a:pt x="207" y="17"/>
                    <a:pt x="263" y="0"/>
                    <a:pt x="265" y="0"/>
                  </a:cubicBezTo>
                  <a:cubicBezTo>
                    <a:pt x="284" y="3"/>
                    <a:pt x="304" y="3"/>
                    <a:pt x="323" y="9"/>
                  </a:cubicBezTo>
                  <a:cubicBezTo>
                    <a:pt x="363" y="22"/>
                    <a:pt x="374" y="64"/>
                    <a:pt x="402" y="88"/>
                  </a:cubicBezTo>
                  <a:cubicBezTo>
                    <a:pt x="420" y="104"/>
                    <a:pt x="461" y="127"/>
                    <a:pt x="461" y="127"/>
                  </a:cubicBezTo>
                  <a:cubicBezTo>
                    <a:pt x="558" y="121"/>
                    <a:pt x="606" y="148"/>
                    <a:pt x="666" y="98"/>
                  </a:cubicBezTo>
                  <a:cubicBezTo>
                    <a:pt x="686" y="82"/>
                    <a:pt x="693" y="53"/>
                    <a:pt x="715" y="39"/>
                  </a:cubicBezTo>
                  <a:cubicBezTo>
                    <a:pt x="733" y="28"/>
                    <a:pt x="774" y="19"/>
                    <a:pt x="774" y="19"/>
                  </a:cubicBezTo>
                  <a:cubicBezTo>
                    <a:pt x="797" y="22"/>
                    <a:pt x="821" y="21"/>
                    <a:pt x="843" y="29"/>
                  </a:cubicBezTo>
                  <a:cubicBezTo>
                    <a:pt x="896" y="49"/>
                    <a:pt x="922" y="100"/>
                    <a:pt x="970" y="127"/>
                  </a:cubicBezTo>
                  <a:cubicBezTo>
                    <a:pt x="982" y="134"/>
                    <a:pt x="1029" y="144"/>
                    <a:pt x="1039" y="147"/>
                  </a:cubicBezTo>
                  <a:cubicBezTo>
                    <a:pt x="1068" y="144"/>
                    <a:pt x="1098" y="144"/>
                    <a:pt x="1127" y="137"/>
                  </a:cubicBezTo>
                  <a:cubicBezTo>
                    <a:pt x="1159" y="129"/>
                    <a:pt x="1156" y="108"/>
                    <a:pt x="1176" y="88"/>
                  </a:cubicBezTo>
                  <a:cubicBezTo>
                    <a:pt x="1188" y="76"/>
                    <a:pt x="1203" y="70"/>
                    <a:pt x="1215" y="58"/>
                  </a:cubicBezTo>
                </a:path>
              </a:pathLst>
            </a:custGeom>
            <a:noFill/>
            <a:ln w="508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sp>
          <p:nvSpPr>
            <p:cNvPr id="39" name="Freeform 32"/>
            <p:cNvSpPr>
              <a:spLocks/>
            </p:cNvSpPr>
            <p:nvPr/>
          </p:nvSpPr>
          <p:spPr bwMode="auto">
            <a:xfrm>
              <a:off x="4773613" y="4491038"/>
              <a:ext cx="1244600" cy="231775"/>
            </a:xfrm>
            <a:custGeom>
              <a:avLst/>
              <a:gdLst>
                <a:gd name="T0" fmla="*/ 0 w 784"/>
                <a:gd name="T1" fmla="*/ 2147483646 h 146"/>
                <a:gd name="T2" fmla="*/ 2147483646 w 784"/>
                <a:gd name="T3" fmla="*/ 2147483646 h 146"/>
                <a:gd name="T4" fmla="*/ 2147483646 w 784"/>
                <a:gd name="T5" fmla="*/ 2147483646 h 146"/>
                <a:gd name="T6" fmla="*/ 2147483646 w 784"/>
                <a:gd name="T7" fmla="*/ 2147483646 h 146"/>
                <a:gd name="T8" fmla="*/ 2147483646 w 784"/>
                <a:gd name="T9" fmla="*/ 2147483646 h 146"/>
                <a:gd name="T10" fmla="*/ 2147483646 w 784"/>
                <a:gd name="T11" fmla="*/ 2147483646 h 146"/>
                <a:gd name="T12" fmla="*/ 2147483646 w 784"/>
                <a:gd name="T13" fmla="*/ 2147483646 h 146"/>
                <a:gd name="T14" fmla="*/ 2147483646 w 784"/>
                <a:gd name="T15" fmla="*/ 2147483646 h 146"/>
                <a:gd name="T16" fmla="*/ 2147483646 w 784"/>
                <a:gd name="T17" fmla="*/ 2147483646 h 146"/>
                <a:gd name="T18" fmla="*/ 2147483646 w 784"/>
                <a:gd name="T19" fmla="*/ 2147483646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4"/>
                <a:gd name="T31" fmla="*/ 0 h 146"/>
                <a:gd name="T32" fmla="*/ 784 w 784"/>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4" h="146">
                  <a:moveTo>
                    <a:pt x="0" y="67"/>
                  </a:moveTo>
                  <a:cubicBezTo>
                    <a:pt x="14" y="28"/>
                    <a:pt x="30" y="21"/>
                    <a:pt x="69" y="8"/>
                  </a:cubicBezTo>
                  <a:cubicBezTo>
                    <a:pt x="134" y="11"/>
                    <a:pt x="202" y="0"/>
                    <a:pt x="265" y="18"/>
                  </a:cubicBezTo>
                  <a:cubicBezTo>
                    <a:pt x="288" y="25"/>
                    <a:pt x="287" y="60"/>
                    <a:pt x="304" y="77"/>
                  </a:cubicBezTo>
                  <a:cubicBezTo>
                    <a:pt x="340" y="113"/>
                    <a:pt x="362" y="119"/>
                    <a:pt x="402" y="146"/>
                  </a:cubicBezTo>
                  <a:cubicBezTo>
                    <a:pt x="420" y="143"/>
                    <a:pt x="476" y="139"/>
                    <a:pt x="500" y="126"/>
                  </a:cubicBezTo>
                  <a:cubicBezTo>
                    <a:pt x="521" y="115"/>
                    <a:pt x="559" y="87"/>
                    <a:pt x="559" y="87"/>
                  </a:cubicBezTo>
                  <a:cubicBezTo>
                    <a:pt x="565" y="77"/>
                    <a:pt x="566" y="59"/>
                    <a:pt x="578" y="57"/>
                  </a:cubicBezTo>
                  <a:cubicBezTo>
                    <a:pt x="614" y="51"/>
                    <a:pt x="651" y="59"/>
                    <a:pt x="686" y="67"/>
                  </a:cubicBezTo>
                  <a:cubicBezTo>
                    <a:pt x="727" y="76"/>
                    <a:pt x="736" y="126"/>
                    <a:pt x="784" y="126"/>
                  </a:cubicBezTo>
                </a:path>
              </a:pathLst>
            </a:custGeom>
            <a:noFill/>
            <a:ln w="508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sp>
          <p:nvSpPr>
            <p:cNvPr id="40" name="Text Box 36"/>
            <p:cNvSpPr txBox="1">
              <a:spLocks noChangeArrowheads="1"/>
            </p:cNvSpPr>
            <p:nvPr/>
          </p:nvSpPr>
          <p:spPr bwMode="auto">
            <a:xfrm>
              <a:off x="4735514" y="4648224"/>
              <a:ext cx="612775" cy="400059"/>
            </a:xfrm>
            <a:prstGeom prst="rect">
              <a:avLst/>
            </a:prstGeom>
            <a:noFill/>
            <a:ln>
              <a:noFill/>
            </a:ln>
            <a:effectLst/>
            <a:extLst/>
          </p:spPr>
          <p:txBody>
            <a:bodyPr wrap="none">
              <a:spAutoFit/>
            </a:bodyPr>
            <a:lstStyle/>
            <a:p>
              <a:pPr>
                <a:defRPr/>
              </a:pPr>
              <a:r>
                <a:rPr lang="fr-FR" altLang="pt-BR" sz="2000" b="1">
                  <a:latin typeface="+mn-lt"/>
                </a:rPr>
                <a:t>CD8</a:t>
              </a:r>
            </a:p>
          </p:txBody>
        </p:sp>
        <p:sp>
          <p:nvSpPr>
            <p:cNvPr id="41" name="Text Box 38"/>
            <p:cNvSpPr txBox="1">
              <a:spLocks noChangeArrowheads="1"/>
            </p:cNvSpPr>
            <p:nvPr/>
          </p:nvSpPr>
          <p:spPr bwMode="auto">
            <a:xfrm>
              <a:off x="5878513" y="5105401"/>
              <a:ext cx="731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ea typeface="ヒラギノ角ゴ Pro W3" pitchFamily="-84" charset="-128"/>
                </a:defRPr>
              </a:lvl1pPr>
              <a:lvl2pPr>
                <a:defRPr sz="2800">
                  <a:solidFill>
                    <a:schemeClr val="tx1"/>
                  </a:solidFill>
                  <a:latin typeface="Calibri" pitchFamily="34" charset="0"/>
                  <a:ea typeface="ヒラギノ角ゴ Pro W3" pitchFamily="-84" charset="-128"/>
                </a:defRPr>
              </a:lvl2pPr>
              <a:lvl3pPr>
                <a:defRPr sz="2400">
                  <a:solidFill>
                    <a:schemeClr val="tx1"/>
                  </a:solidFill>
                  <a:latin typeface="Calibri" pitchFamily="34" charset="0"/>
                  <a:ea typeface="ヒラギノ角ゴ Pro W3" pitchFamily="-84" charset="-128"/>
                </a:defRPr>
              </a:lvl3pPr>
              <a:lvl4pPr>
                <a:defRPr sz="2000">
                  <a:solidFill>
                    <a:schemeClr val="tx1"/>
                  </a:solidFill>
                  <a:latin typeface="Calibri" pitchFamily="34" charset="0"/>
                  <a:ea typeface="ヒラギノ角ゴ Pro W3" pitchFamily="-84" charset="-128"/>
                </a:defRPr>
              </a:lvl4pPr>
              <a:lvl5pPr>
                <a:defRPr sz="2000">
                  <a:solidFill>
                    <a:schemeClr val="tx1"/>
                  </a:solidFill>
                  <a:latin typeface="Calibri" pitchFamily="34" charset="0"/>
                  <a:ea typeface="ヒラギノ角ゴ Pro W3" pitchFamily="-84" charset="-128"/>
                </a:defRPr>
              </a:lvl5pPr>
              <a:lvl6pPr eaLnBrk="0" fontAlgn="base" hangingPunct="0">
                <a:spcAft>
                  <a:spcPct val="0"/>
                </a:spcAft>
                <a:buChar char="»"/>
                <a:defRPr sz="2000">
                  <a:solidFill>
                    <a:schemeClr val="tx1"/>
                  </a:solidFill>
                  <a:latin typeface="Calibri" pitchFamily="34" charset="0"/>
                  <a:ea typeface="ヒラギノ角ゴ Pro W3" pitchFamily="-84" charset="-128"/>
                </a:defRPr>
              </a:lvl6pPr>
              <a:lvl7pPr eaLnBrk="0" fontAlgn="base" hangingPunct="0">
                <a:spcAft>
                  <a:spcPct val="0"/>
                </a:spcAft>
                <a:buChar char="»"/>
                <a:defRPr sz="2000">
                  <a:solidFill>
                    <a:schemeClr val="tx1"/>
                  </a:solidFill>
                  <a:latin typeface="Calibri" pitchFamily="34" charset="0"/>
                  <a:ea typeface="ヒラギノ角ゴ Pro W3" pitchFamily="-84" charset="-128"/>
                </a:defRPr>
              </a:lvl7pPr>
              <a:lvl8pPr eaLnBrk="0" fontAlgn="base" hangingPunct="0">
                <a:spcAft>
                  <a:spcPct val="0"/>
                </a:spcAft>
                <a:buChar char="»"/>
                <a:defRPr sz="2000">
                  <a:solidFill>
                    <a:schemeClr val="tx1"/>
                  </a:solidFill>
                  <a:latin typeface="Calibri" pitchFamily="34" charset="0"/>
                  <a:ea typeface="ヒラギノ角ゴ Pro W3" pitchFamily="-84" charset="-128"/>
                </a:defRPr>
              </a:lvl8pPr>
              <a:lvl9pPr eaLnBrk="0" fontAlgn="base" hangingPunct="0">
                <a:spcAft>
                  <a:spcPct val="0"/>
                </a:spcAft>
                <a:buChar char="»"/>
                <a:defRPr sz="2000">
                  <a:solidFill>
                    <a:schemeClr val="tx1"/>
                  </a:solidFill>
                  <a:latin typeface="Calibri" pitchFamily="34" charset="0"/>
                  <a:ea typeface="ヒラギノ角ゴ Pro W3" pitchFamily="-84" charset="-128"/>
                </a:defRPr>
              </a:lvl9pPr>
            </a:lstStyle>
            <a:p>
              <a:r>
                <a:rPr lang="en-US" altLang="pt-BR" sz="2000" b="1"/>
                <a:t>Vírus</a:t>
              </a:r>
              <a:endParaRPr lang="fr-FR" altLang="pt-BR" sz="2000" b="1"/>
            </a:p>
          </p:txBody>
        </p:sp>
        <p:sp>
          <p:nvSpPr>
            <p:cNvPr id="42" name="Text Box 41"/>
            <p:cNvSpPr txBox="1">
              <a:spLocks noChangeArrowheads="1"/>
            </p:cNvSpPr>
            <p:nvPr/>
          </p:nvSpPr>
          <p:spPr bwMode="auto">
            <a:xfrm>
              <a:off x="2790594" y="5791201"/>
              <a:ext cx="32816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ea typeface="ヒラギノ角ゴ Pro W3" pitchFamily="-84" charset="-128"/>
                </a:defRPr>
              </a:lvl1pPr>
              <a:lvl2pPr>
                <a:defRPr sz="2800">
                  <a:solidFill>
                    <a:schemeClr val="tx1"/>
                  </a:solidFill>
                  <a:latin typeface="Calibri" pitchFamily="34" charset="0"/>
                  <a:ea typeface="ヒラギノ角ゴ Pro W3" pitchFamily="-84" charset="-128"/>
                </a:defRPr>
              </a:lvl2pPr>
              <a:lvl3pPr>
                <a:defRPr sz="2400">
                  <a:solidFill>
                    <a:schemeClr val="tx1"/>
                  </a:solidFill>
                  <a:latin typeface="Calibri" pitchFamily="34" charset="0"/>
                  <a:ea typeface="ヒラギノ角ゴ Pro W3" pitchFamily="-84" charset="-128"/>
                </a:defRPr>
              </a:lvl3pPr>
              <a:lvl4pPr>
                <a:defRPr sz="2000">
                  <a:solidFill>
                    <a:schemeClr val="tx1"/>
                  </a:solidFill>
                  <a:latin typeface="Calibri" pitchFamily="34" charset="0"/>
                  <a:ea typeface="ヒラギノ角ゴ Pro W3" pitchFamily="-84" charset="-128"/>
                </a:defRPr>
              </a:lvl4pPr>
              <a:lvl5pPr>
                <a:defRPr sz="2000">
                  <a:solidFill>
                    <a:schemeClr val="tx1"/>
                  </a:solidFill>
                  <a:latin typeface="Calibri" pitchFamily="34" charset="0"/>
                  <a:ea typeface="ヒラギノ角ゴ Pro W3" pitchFamily="-84" charset="-128"/>
                </a:defRPr>
              </a:lvl5pPr>
              <a:lvl6pPr eaLnBrk="0" fontAlgn="base" hangingPunct="0">
                <a:spcAft>
                  <a:spcPct val="0"/>
                </a:spcAft>
                <a:buChar char="»"/>
                <a:defRPr sz="2000">
                  <a:solidFill>
                    <a:schemeClr val="tx1"/>
                  </a:solidFill>
                  <a:latin typeface="Calibri" pitchFamily="34" charset="0"/>
                  <a:ea typeface="ヒラギノ角ゴ Pro W3" pitchFamily="-84" charset="-128"/>
                </a:defRPr>
              </a:lvl6pPr>
              <a:lvl7pPr eaLnBrk="0" fontAlgn="base" hangingPunct="0">
                <a:spcAft>
                  <a:spcPct val="0"/>
                </a:spcAft>
                <a:buChar char="»"/>
                <a:defRPr sz="2000">
                  <a:solidFill>
                    <a:schemeClr val="tx1"/>
                  </a:solidFill>
                  <a:latin typeface="Calibri" pitchFamily="34" charset="0"/>
                  <a:ea typeface="ヒラギノ角ゴ Pro W3" pitchFamily="-84" charset="-128"/>
                </a:defRPr>
              </a:lvl7pPr>
              <a:lvl8pPr eaLnBrk="0" fontAlgn="base" hangingPunct="0">
                <a:spcAft>
                  <a:spcPct val="0"/>
                </a:spcAft>
                <a:buChar char="»"/>
                <a:defRPr sz="2000">
                  <a:solidFill>
                    <a:schemeClr val="tx1"/>
                  </a:solidFill>
                  <a:latin typeface="Calibri" pitchFamily="34" charset="0"/>
                  <a:ea typeface="ヒラギノ角ゴ Pro W3" pitchFamily="-84" charset="-128"/>
                </a:defRPr>
              </a:lvl8pPr>
              <a:lvl9pPr eaLnBrk="0" fontAlgn="base" hangingPunct="0">
                <a:spcAft>
                  <a:spcPct val="0"/>
                </a:spcAft>
                <a:buChar char="»"/>
                <a:defRPr sz="2000">
                  <a:solidFill>
                    <a:schemeClr val="tx1"/>
                  </a:solidFill>
                  <a:latin typeface="Calibri" pitchFamily="34" charset="0"/>
                  <a:ea typeface="ヒラギノ角ゴ Pro W3" pitchFamily="-84" charset="-128"/>
                </a:defRPr>
              </a:lvl9pPr>
            </a:lstStyle>
            <a:p>
              <a:pPr algn="ctr"/>
              <a:r>
                <a:rPr lang="fr-FR" altLang="pt-BR" sz="2000" b="1"/>
                <a:t>Lenta </a:t>
              </a:r>
              <a:r>
                <a:rPr lang="fr-FR" altLang="pt-BR" sz="2000">
                  <a:sym typeface="Wingdings" pitchFamily="2" charset="2"/>
                </a:rPr>
                <a:t> </a:t>
              </a:r>
              <a:r>
                <a:rPr lang="fr-FR" altLang="pt-BR" sz="2000" i="1">
                  <a:sym typeface="Monotype Sorts"/>
                </a:rPr>
                <a:t>mais de 8 anos: 1-5%</a:t>
              </a:r>
              <a:endParaRPr lang="fr-FR" altLang="pt-BR" sz="2000" b="1"/>
            </a:p>
          </p:txBody>
        </p:sp>
      </p:grpSp>
      <p:sp>
        <p:nvSpPr>
          <p:cNvPr id="43" name="Retângulo 42"/>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Variações na progressão da infecção pelo HIV-1</a:t>
            </a:r>
            <a:endParaRPr lang="pt-BR" sz="2800" b="1" dirty="0">
              <a:solidFill>
                <a:srgbClr val="FF0000"/>
              </a:solidFill>
              <a:latin typeface="+mj-lt"/>
            </a:endParaRPr>
          </a:p>
        </p:txBody>
      </p:sp>
      <p:sp>
        <p:nvSpPr>
          <p:cNvPr id="44" name="TextBox 74"/>
          <p:cNvSpPr txBox="1"/>
          <p:nvPr/>
        </p:nvSpPr>
        <p:spPr>
          <a:xfrm>
            <a:off x="3215928" y="6577607"/>
            <a:ext cx="5820568" cy="307777"/>
          </a:xfrm>
          <a:prstGeom prst="rect">
            <a:avLst/>
          </a:prstGeom>
          <a:noFill/>
        </p:spPr>
        <p:txBody>
          <a:bodyPr wrap="none" rtlCol="0">
            <a:spAutoFit/>
          </a:bodyPr>
          <a:lstStyle/>
          <a:p>
            <a:r>
              <a:rPr lang="en-US" sz="1400" dirty="0" smtClean="0"/>
              <a:t>Slide </a:t>
            </a:r>
            <a:r>
              <a:rPr lang="en-US" sz="1400" dirty="0" err="1" smtClean="0"/>
              <a:t>cedido</a:t>
            </a:r>
            <a:r>
              <a:rPr lang="en-US" sz="1400" dirty="0" smtClean="0"/>
              <a:t> </a:t>
            </a:r>
            <a:r>
              <a:rPr lang="en-US" sz="1400" dirty="0" err="1" smtClean="0"/>
              <a:t>pelo</a:t>
            </a:r>
            <a:r>
              <a:rPr lang="en-US" sz="1400" dirty="0" smtClean="0"/>
              <a:t> Dr. </a:t>
            </a:r>
            <a:r>
              <a:rPr lang="en-US" sz="1400" dirty="0" err="1" smtClean="0"/>
              <a:t>Bosco</a:t>
            </a:r>
            <a:r>
              <a:rPr lang="en-US" sz="1400" dirty="0" smtClean="0"/>
              <a:t> </a:t>
            </a:r>
            <a:r>
              <a:rPr lang="en-US" sz="1400" dirty="0" err="1" smtClean="0"/>
              <a:t>Christiano</a:t>
            </a:r>
            <a:r>
              <a:rPr lang="en-US" sz="1400" dirty="0" smtClean="0"/>
              <a:t> </a:t>
            </a:r>
            <a:r>
              <a:rPr lang="en-US" sz="1400" dirty="0" err="1" smtClean="0"/>
              <a:t>Maciel</a:t>
            </a:r>
            <a:r>
              <a:rPr lang="en-US" sz="1400" dirty="0" smtClean="0"/>
              <a:t> da Silva, LIM-56/FMUSP</a:t>
            </a:r>
            <a:endParaRPr lang="en-US" sz="1400" dirty="0"/>
          </a:p>
        </p:txBody>
      </p:sp>
    </p:spTree>
    <p:extLst>
      <p:ext uri="{BB962C8B-B14F-4D97-AF65-F5344CB8AC3E}">
        <p14:creationId xmlns:p14="http://schemas.microsoft.com/office/powerpoint/2010/main" val="11865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28</a:t>
            </a:fld>
            <a:endParaRPr lang="en-US"/>
          </a:p>
        </p:txBody>
      </p:sp>
      <p:sp>
        <p:nvSpPr>
          <p:cNvPr id="16" name="Retângulo 15"/>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Resposta Imune Inata ao  HIV-1 - Células envolvidas</a:t>
            </a:r>
            <a:endParaRPr lang="pt-BR" sz="2800" b="1" dirty="0">
              <a:solidFill>
                <a:srgbClr val="FF0000"/>
              </a:solidFill>
              <a:latin typeface="+mj-lt"/>
            </a:endParaRPr>
          </a:p>
        </p:txBody>
      </p:sp>
      <p:sp>
        <p:nvSpPr>
          <p:cNvPr id="13" name="TextBox 6"/>
          <p:cNvSpPr txBox="1"/>
          <p:nvPr/>
        </p:nvSpPr>
        <p:spPr>
          <a:xfrm>
            <a:off x="-16768" y="6550223"/>
            <a:ext cx="5245090" cy="307777"/>
          </a:xfrm>
          <a:prstGeom prst="rect">
            <a:avLst/>
          </a:prstGeom>
          <a:noFill/>
        </p:spPr>
        <p:txBody>
          <a:bodyPr wrap="none" rtlCol="0">
            <a:spAutoFit/>
          </a:bodyPr>
          <a:lstStyle/>
          <a:p>
            <a:r>
              <a:rPr lang="en-US" sz="1400" dirty="0"/>
              <a:t>research.pasteur.fr/en/project/innate-immunity-and-</a:t>
            </a:r>
            <a:r>
              <a:rPr lang="en-US" sz="1400" dirty="0" err="1"/>
              <a:t>hiv</a:t>
            </a:r>
            <a:r>
              <a:rPr lang="en-US" sz="1400" dirty="0"/>
              <a:t>-infection/</a:t>
            </a:r>
          </a:p>
        </p:txBody>
      </p:sp>
      <p:pic>
        <p:nvPicPr>
          <p:cNvPr id="9218" name="Picture 2" desc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070736"/>
            <a:ext cx="7272809" cy="545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6658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29</a:t>
            </a:fld>
            <a:endParaRPr lang="en-US"/>
          </a:p>
        </p:txBody>
      </p:sp>
      <p:pic>
        <p:nvPicPr>
          <p:cNvPr id="3" name="Picture 1"/>
          <p:cNvPicPr>
            <a:picLocks noChangeAspect="1"/>
          </p:cNvPicPr>
          <p:nvPr/>
        </p:nvPicPr>
        <p:blipFill>
          <a:blip r:embed="rId2"/>
          <a:stretch>
            <a:fillRect/>
          </a:stretch>
        </p:blipFill>
        <p:spPr>
          <a:xfrm>
            <a:off x="1043608" y="764704"/>
            <a:ext cx="6906344" cy="5755287"/>
          </a:xfrm>
          <a:prstGeom prst="rect">
            <a:avLst/>
          </a:prstGeom>
        </p:spPr>
      </p:pic>
      <p:sp>
        <p:nvSpPr>
          <p:cNvPr id="4" name="Retângulo 3"/>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Resposta Imune Inata ao  HIV-1 - Células envolvidas</a:t>
            </a:r>
            <a:endParaRPr lang="pt-BR" sz="2800" b="1" dirty="0">
              <a:solidFill>
                <a:srgbClr val="FF0000"/>
              </a:solidFill>
              <a:latin typeface="+mj-lt"/>
            </a:endParaRPr>
          </a:p>
        </p:txBody>
      </p:sp>
    </p:spTree>
    <p:extLst>
      <p:ext uri="{BB962C8B-B14F-4D97-AF65-F5344CB8AC3E}">
        <p14:creationId xmlns:p14="http://schemas.microsoft.com/office/powerpoint/2010/main" val="2491066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F38DF745-7D3F-47F4-83A3-874385CFAA69}" type="slidenum">
              <a:rPr lang="en-US" smtClean="0"/>
              <a:pPr/>
              <a:t>3</a:t>
            </a:fld>
            <a:endParaRPr lang="en-US"/>
          </a:p>
        </p:txBody>
      </p:sp>
      <p:grpSp>
        <p:nvGrpSpPr>
          <p:cNvPr id="5" name="Group 6"/>
          <p:cNvGrpSpPr/>
          <p:nvPr/>
        </p:nvGrpSpPr>
        <p:grpSpPr>
          <a:xfrm>
            <a:off x="251520" y="1663229"/>
            <a:ext cx="8467725" cy="3870325"/>
            <a:chOff x="1111250" y="1628775"/>
            <a:chExt cx="8467725" cy="3870325"/>
          </a:xfrm>
        </p:grpSpPr>
        <p:sp>
          <p:nvSpPr>
            <p:cNvPr id="6" name="Text Box 3"/>
            <p:cNvSpPr txBox="1">
              <a:spLocks noChangeArrowheads="1"/>
            </p:cNvSpPr>
            <p:nvPr/>
          </p:nvSpPr>
          <p:spPr bwMode="auto">
            <a:xfrm>
              <a:off x="5913240" y="1628800"/>
              <a:ext cx="3665537" cy="3862596"/>
            </a:xfrm>
            <a:prstGeom prst="rect">
              <a:avLst/>
            </a:prstGeom>
            <a:noFill/>
            <a:ln>
              <a:noFill/>
            </a:ln>
            <a:extLst/>
          </p:spPr>
          <p:txBody>
            <a:bodyPr>
              <a:spAutoFit/>
            </a:bodyPr>
            <a:lstStyle>
              <a:lvl1pPr defTabSz="457200" eaLnBrk="0" hangingPunct="0">
                <a:tabLst>
                  <a:tab pos="2863850" algn="l"/>
                  <a:tab pos="6578600" algn="l"/>
                </a:tabLst>
                <a:defRPr>
                  <a:solidFill>
                    <a:schemeClr val="tx1"/>
                  </a:solidFill>
                  <a:latin typeface="Arial" charset="0"/>
                </a:defRPr>
              </a:lvl1pPr>
              <a:lvl2pPr marL="742950" indent="-285750" defTabSz="457200" eaLnBrk="0" hangingPunct="0">
                <a:tabLst>
                  <a:tab pos="2863850" algn="l"/>
                  <a:tab pos="6578600" algn="l"/>
                </a:tabLst>
                <a:defRPr>
                  <a:solidFill>
                    <a:schemeClr val="tx1"/>
                  </a:solidFill>
                  <a:latin typeface="Arial" charset="0"/>
                </a:defRPr>
              </a:lvl2pPr>
              <a:lvl3pPr marL="1143000" indent="-228600" defTabSz="457200" eaLnBrk="0" hangingPunct="0">
                <a:tabLst>
                  <a:tab pos="2863850" algn="l"/>
                  <a:tab pos="6578600" algn="l"/>
                </a:tabLst>
                <a:defRPr>
                  <a:solidFill>
                    <a:schemeClr val="tx1"/>
                  </a:solidFill>
                  <a:latin typeface="Arial" charset="0"/>
                </a:defRPr>
              </a:lvl3pPr>
              <a:lvl4pPr marL="1600200" indent="-228600" defTabSz="457200" eaLnBrk="0" hangingPunct="0">
                <a:tabLst>
                  <a:tab pos="2863850" algn="l"/>
                  <a:tab pos="6578600" algn="l"/>
                </a:tabLst>
                <a:defRPr>
                  <a:solidFill>
                    <a:schemeClr val="tx1"/>
                  </a:solidFill>
                  <a:latin typeface="Arial" charset="0"/>
                </a:defRPr>
              </a:lvl4pPr>
              <a:lvl5pPr marL="2057400" indent="-228600" defTabSz="457200" eaLnBrk="0" hangingPunct="0">
                <a:tabLst>
                  <a:tab pos="2863850" algn="l"/>
                  <a:tab pos="6578600" algn="l"/>
                </a:tabLst>
                <a:defRPr>
                  <a:solidFill>
                    <a:schemeClr val="tx1"/>
                  </a:solidFill>
                  <a:latin typeface="Arial" charset="0"/>
                </a:defRPr>
              </a:lvl5pPr>
              <a:lvl6pPr marL="2514600" indent="-228600" defTabSz="457200" eaLnBrk="0" fontAlgn="base" hangingPunct="0">
                <a:spcBef>
                  <a:spcPct val="0"/>
                </a:spcBef>
                <a:spcAft>
                  <a:spcPct val="0"/>
                </a:spcAft>
                <a:tabLst>
                  <a:tab pos="2863850" algn="l"/>
                  <a:tab pos="6578600" algn="l"/>
                </a:tabLst>
                <a:defRPr>
                  <a:solidFill>
                    <a:schemeClr val="tx1"/>
                  </a:solidFill>
                  <a:latin typeface="Arial" charset="0"/>
                </a:defRPr>
              </a:lvl6pPr>
              <a:lvl7pPr marL="2971800" indent="-228600" defTabSz="457200" eaLnBrk="0" fontAlgn="base" hangingPunct="0">
                <a:spcBef>
                  <a:spcPct val="0"/>
                </a:spcBef>
                <a:spcAft>
                  <a:spcPct val="0"/>
                </a:spcAft>
                <a:tabLst>
                  <a:tab pos="2863850" algn="l"/>
                  <a:tab pos="6578600" algn="l"/>
                </a:tabLst>
                <a:defRPr>
                  <a:solidFill>
                    <a:schemeClr val="tx1"/>
                  </a:solidFill>
                  <a:latin typeface="Arial" charset="0"/>
                </a:defRPr>
              </a:lvl7pPr>
              <a:lvl8pPr marL="3429000" indent="-228600" defTabSz="457200" eaLnBrk="0" fontAlgn="base" hangingPunct="0">
                <a:spcBef>
                  <a:spcPct val="0"/>
                </a:spcBef>
                <a:spcAft>
                  <a:spcPct val="0"/>
                </a:spcAft>
                <a:tabLst>
                  <a:tab pos="2863850" algn="l"/>
                  <a:tab pos="6578600" algn="l"/>
                </a:tabLst>
                <a:defRPr>
                  <a:solidFill>
                    <a:schemeClr val="tx1"/>
                  </a:solidFill>
                  <a:latin typeface="Arial" charset="0"/>
                </a:defRPr>
              </a:lvl8pPr>
              <a:lvl9pPr marL="3886200" indent="-228600" defTabSz="457200" eaLnBrk="0" fontAlgn="base" hangingPunct="0">
                <a:spcBef>
                  <a:spcPct val="0"/>
                </a:spcBef>
                <a:spcAft>
                  <a:spcPct val="0"/>
                </a:spcAft>
                <a:tabLst>
                  <a:tab pos="2863850" algn="l"/>
                  <a:tab pos="6578600" algn="l"/>
                </a:tabLst>
                <a:defRPr>
                  <a:solidFill>
                    <a:schemeClr val="tx1"/>
                  </a:solidFill>
                  <a:latin typeface="Arial" charset="0"/>
                </a:defRPr>
              </a:lvl9pPr>
            </a:lstStyle>
            <a:p>
              <a:pPr>
                <a:lnSpc>
                  <a:spcPts val="2125"/>
                </a:lnSpc>
                <a:defRPr/>
              </a:pPr>
              <a:r>
                <a:rPr lang="en-GB" altLang="en-US" sz="1600" dirty="0" smtClean="0">
                  <a:ea typeface="MS PGothic" pitchFamily="34" charset="-128"/>
                  <a:cs typeface="Arial" charset="0"/>
                </a:rPr>
                <a:t>36.7 million </a:t>
              </a:r>
              <a:r>
                <a:rPr lang="en-GB" altLang="en-US" sz="1600" dirty="0" smtClean="0">
                  <a:solidFill>
                    <a:srgbClr val="7F7F7F"/>
                  </a:solidFill>
                  <a:ea typeface="MS PGothic" pitchFamily="34" charset="-128"/>
                  <a:cs typeface="Arial" charset="0"/>
                </a:rPr>
                <a:t>[30.8 million–42.9 million] </a:t>
              </a:r>
            </a:p>
            <a:p>
              <a:pPr>
                <a:lnSpc>
                  <a:spcPts val="2125"/>
                </a:lnSpc>
                <a:defRPr/>
              </a:pPr>
              <a:r>
                <a:rPr lang="en-GB" altLang="en-US" sz="1600" dirty="0" smtClean="0">
                  <a:ea typeface="MS PGothic" pitchFamily="34" charset="-128"/>
                  <a:cs typeface="Arial" charset="0"/>
                </a:rPr>
                <a:t>34.5 million </a:t>
              </a:r>
              <a:r>
                <a:rPr lang="en-GB" altLang="en-US" sz="1600" dirty="0" smtClean="0">
                  <a:solidFill>
                    <a:srgbClr val="7F7F7F"/>
                  </a:solidFill>
                  <a:ea typeface="MS PGothic" pitchFamily="34" charset="-128"/>
                  <a:cs typeface="Arial" charset="0"/>
                </a:rPr>
                <a:t>[28.8 million–40.2 million]</a:t>
              </a:r>
              <a:endParaRPr lang="en-US" altLang="en-US" sz="1600" dirty="0" smtClean="0">
                <a:solidFill>
                  <a:srgbClr val="7F7F7F"/>
                </a:solidFill>
                <a:ea typeface="MS PGothic" pitchFamily="34" charset="-128"/>
                <a:cs typeface="Arial" charset="0"/>
              </a:endParaRPr>
            </a:p>
            <a:p>
              <a:pPr>
                <a:lnSpc>
                  <a:spcPts val="2125"/>
                </a:lnSpc>
                <a:defRPr/>
              </a:pPr>
              <a:r>
                <a:rPr lang="en-GB" altLang="en-US" sz="1600" dirty="0">
                  <a:ea typeface="MS PGothic" pitchFamily="34" charset="-128"/>
                  <a:cs typeface="Arial" charset="0"/>
                </a:rPr>
                <a:t>17.8 million</a:t>
              </a:r>
              <a:r>
                <a:rPr lang="en-GB" altLang="en-US" sz="1600" dirty="0" smtClean="0">
                  <a:solidFill>
                    <a:srgbClr val="FF0000"/>
                  </a:solidFill>
                  <a:ea typeface="MS PGothic" pitchFamily="34" charset="-128"/>
                  <a:cs typeface="Arial" charset="0"/>
                </a:rPr>
                <a:t> </a:t>
              </a:r>
              <a:r>
                <a:rPr lang="en-GB" altLang="en-US" sz="1600" dirty="0">
                  <a:solidFill>
                    <a:srgbClr val="7F7F7F"/>
                  </a:solidFill>
                  <a:ea typeface="MS PGothic" pitchFamily="34" charset="-128"/>
                  <a:cs typeface="Arial" charset="0"/>
                </a:rPr>
                <a:t>[15.4 million–20.3 million]</a:t>
              </a:r>
              <a:endParaRPr lang="en-US" altLang="en-US" sz="1600" dirty="0">
                <a:solidFill>
                  <a:srgbClr val="7F7F7F"/>
                </a:solidFill>
                <a:ea typeface="MS PGothic" pitchFamily="34" charset="-128"/>
                <a:cs typeface="Arial" charset="0"/>
              </a:endParaRPr>
            </a:p>
            <a:p>
              <a:pPr>
                <a:lnSpc>
                  <a:spcPts val="2125"/>
                </a:lnSpc>
                <a:defRPr/>
              </a:pPr>
              <a:r>
                <a:rPr lang="en-US" altLang="en-US" sz="1600" dirty="0" smtClean="0">
                  <a:ea typeface="MS PGothic" pitchFamily="34" charset="-128"/>
                  <a:cs typeface="Arial" charset="0"/>
                </a:rPr>
                <a:t>2.1 million </a:t>
              </a:r>
              <a:r>
                <a:rPr lang="en-US" altLang="en-US" sz="1600" dirty="0" smtClean="0">
                  <a:solidFill>
                    <a:srgbClr val="7F7F7F"/>
                  </a:solidFill>
                  <a:ea typeface="MS PGothic" pitchFamily="34" charset="-128"/>
                  <a:cs typeface="Arial" charset="0"/>
                </a:rPr>
                <a:t>[1.7 million–2.6 million]</a:t>
              </a:r>
            </a:p>
            <a:p>
              <a:pPr>
                <a:lnSpc>
                  <a:spcPts val="2125"/>
                </a:lnSpc>
                <a:defRPr/>
              </a:pPr>
              <a:endParaRPr lang="en-US" altLang="en-US" sz="1600" dirty="0" smtClean="0">
                <a:ea typeface="MS PGothic" pitchFamily="34" charset="-128"/>
                <a:cs typeface="Arial" charset="0"/>
              </a:endParaRPr>
            </a:p>
            <a:p>
              <a:pPr>
                <a:lnSpc>
                  <a:spcPts val="2125"/>
                </a:lnSpc>
                <a:defRPr/>
              </a:pPr>
              <a:endParaRPr lang="en-US" altLang="en-US" sz="1600" dirty="0" smtClean="0">
                <a:ea typeface="MS PGothic" pitchFamily="34" charset="-128"/>
                <a:cs typeface="Arial" charset="0"/>
              </a:endParaRPr>
            </a:p>
            <a:p>
              <a:pPr>
                <a:lnSpc>
                  <a:spcPts val="2125"/>
                </a:lnSpc>
                <a:defRPr/>
              </a:pPr>
              <a:r>
                <a:rPr lang="en-US" altLang="en-US" sz="1600" dirty="0" smtClean="0">
                  <a:ea typeface="MS PGothic" pitchFamily="34" charset="-128"/>
                  <a:cs typeface="Arial" charset="0"/>
                </a:rPr>
                <a:t>1.8 million </a:t>
              </a:r>
              <a:r>
                <a:rPr lang="en-US" altLang="en-US" sz="1600" dirty="0" smtClean="0">
                  <a:solidFill>
                    <a:srgbClr val="7F7F7F"/>
                  </a:solidFill>
                  <a:ea typeface="MS PGothic" pitchFamily="34" charset="-128"/>
                  <a:cs typeface="Arial" charset="0"/>
                </a:rPr>
                <a:t>[1.6 million–2.1 million]</a:t>
              </a:r>
              <a:r>
                <a:rPr lang="en-US" altLang="en-US" sz="1600" dirty="0" smtClean="0">
                  <a:ea typeface="MS PGothic" pitchFamily="34" charset="-128"/>
                  <a:cs typeface="Arial" charset="0"/>
                </a:rPr>
                <a:t/>
              </a:r>
              <a:br>
                <a:rPr lang="en-US" altLang="en-US" sz="1600" dirty="0" smtClean="0">
                  <a:ea typeface="MS PGothic" pitchFamily="34" charset="-128"/>
                  <a:cs typeface="Arial" charset="0"/>
                </a:rPr>
              </a:br>
              <a:r>
                <a:rPr lang="en-GB" altLang="en-US" sz="1600" dirty="0" smtClean="0">
                  <a:ea typeface="MS PGothic" pitchFamily="34" charset="-128"/>
                  <a:cs typeface="Arial" charset="0"/>
                </a:rPr>
                <a:t>1.7 million </a:t>
              </a:r>
              <a:r>
                <a:rPr lang="en-GB" altLang="en-US" sz="1600" dirty="0" smtClean="0">
                  <a:solidFill>
                    <a:srgbClr val="7F7F7F"/>
                  </a:solidFill>
                  <a:ea typeface="MS PGothic" pitchFamily="34" charset="-128"/>
                  <a:cs typeface="Arial" charset="0"/>
                </a:rPr>
                <a:t>[1.4 million–1.9 million] </a:t>
              </a:r>
            </a:p>
            <a:p>
              <a:pPr>
                <a:lnSpc>
                  <a:spcPts val="2125"/>
                </a:lnSpc>
                <a:defRPr/>
              </a:pPr>
              <a:r>
                <a:rPr lang="en-US" altLang="en-US" sz="1600" dirty="0" smtClean="0">
                  <a:solidFill>
                    <a:srgbClr val="000000"/>
                  </a:solidFill>
                  <a:ea typeface="MS PGothic" pitchFamily="34" charset="-128"/>
                  <a:cs typeface="Arial" charset="0"/>
                </a:rPr>
                <a:t>160 000 </a:t>
              </a:r>
              <a:r>
                <a:rPr lang="en-US" altLang="en-US" sz="1600" dirty="0" smtClean="0">
                  <a:solidFill>
                    <a:srgbClr val="7F7F7F"/>
                  </a:solidFill>
                  <a:ea typeface="MS PGothic" pitchFamily="34" charset="-128"/>
                  <a:cs typeface="Arial" charset="0"/>
                </a:rPr>
                <a:t>[100 000–220 000]</a:t>
              </a:r>
            </a:p>
            <a:p>
              <a:pPr>
                <a:lnSpc>
                  <a:spcPts val="2125"/>
                </a:lnSpc>
                <a:defRPr/>
              </a:pPr>
              <a:endParaRPr lang="en-US" altLang="en-US" sz="1600" dirty="0" smtClean="0">
                <a:ea typeface="MS PGothic" pitchFamily="34" charset="-128"/>
                <a:cs typeface="Arial" charset="0"/>
              </a:endParaRPr>
            </a:p>
            <a:p>
              <a:pPr>
                <a:lnSpc>
                  <a:spcPts val="2125"/>
                </a:lnSpc>
                <a:defRPr/>
              </a:pPr>
              <a:endParaRPr lang="en-US" altLang="en-US" sz="1600" dirty="0" smtClean="0">
                <a:ea typeface="MS PGothic" pitchFamily="34" charset="-128"/>
                <a:cs typeface="Arial" charset="0"/>
              </a:endParaRPr>
            </a:p>
            <a:p>
              <a:pPr>
                <a:lnSpc>
                  <a:spcPts val="2125"/>
                </a:lnSpc>
                <a:defRPr/>
              </a:pPr>
              <a:r>
                <a:rPr lang="en-US" altLang="en-US" sz="1600" dirty="0" smtClean="0">
                  <a:ea typeface="MS PGothic" pitchFamily="34" charset="-128"/>
                  <a:cs typeface="Arial" charset="0"/>
                </a:rPr>
                <a:t>1.0 million </a:t>
              </a:r>
              <a:r>
                <a:rPr lang="en-US" altLang="en-US" sz="1600" dirty="0" smtClean="0">
                  <a:solidFill>
                    <a:srgbClr val="7F7F7F"/>
                  </a:solidFill>
                  <a:ea typeface="MS PGothic" pitchFamily="34" charset="-128"/>
                  <a:cs typeface="Arial" charset="0"/>
                </a:rPr>
                <a:t>[830 000–1.2 million]</a:t>
              </a:r>
              <a:r>
                <a:rPr lang="en-US" altLang="en-US" sz="1600" dirty="0" smtClean="0">
                  <a:ea typeface="MS PGothic" pitchFamily="34" charset="-128"/>
                  <a:cs typeface="Arial" charset="0"/>
                </a:rPr>
                <a:t/>
              </a:r>
              <a:br>
                <a:rPr lang="en-US" altLang="en-US" sz="1600" dirty="0" smtClean="0">
                  <a:ea typeface="MS PGothic" pitchFamily="34" charset="-128"/>
                  <a:cs typeface="Arial" charset="0"/>
                </a:rPr>
              </a:br>
              <a:r>
                <a:rPr lang="en-GB" altLang="en-US" sz="1600" dirty="0" smtClean="0">
                  <a:ea typeface="MS PGothic" pitchFamily="34" charset="-128"/>
                  <a:cs typeface="Arial" charset="0"/>
                </a:rPr>
                <a:t>890 000 </a:t>
              </a:r>
              <a:r>
                <a:rPr lang="en-GB" altLang="en-US" sz="1600" dirty="0" smtClean="0">
                  <a:solidFill>
                    <a:srgbClr val="7F7F7F"/>
                  </a:solidFill>
                  <a:ea typeface="MS PGothic" pitchFamily="34" charset="-128"/>
                  <a:cs typeface="Arial" charset="0"/>
                </a:rPr>
                <a:t>[740 000–1.1 million]</a:t>
              </a:r>
            </a:p>
            <a:p>
              <a:pPr>
                <a:lnSpc>
                  <a:spcPts val="2125"/>
                </a:lnSpc>
                <a:defRPr/>
              </a:pPr>
              <a:r>
                <a:rPr lang="en-US" altLang="en-US" sz="1600" dirty="0" smtClean="0">
                  <a:ea typeface="MS PGothic" pitchFamily="34" charset="-128"/>
                  <a:cs typeface="Arial" charset="0"/>
                </a:rPr>
                <a:t>120 000 </a:t>
              </a:r>
              <a:r>
                <a:rPr lang="en-US" altLang="en-US" sz="1600" dirty="0" smtClean="0">
                  <a:solidFill>
                    <a:srgbClr val="7F7F7F"/>
                  </a:solidFill>
                  <a:ea typeface="MS PGothic" pitchFamily="34" charset="-128"/>
                  <a:cs typeface="Arial" charset="0"/>
                </a:rPr>
                <a:t>[79 000–160 000]</a:t>
              </a:r>
              <a:endParaRPr lang="en-GB" altLang="en-US" sz="1600" dirty="0" smtClean="0">
                <a:solidFill>
                  <a:srgbClr val="7F7F7F"/>
                </a:solidFill>
                <a:ea typeface="MS PGothic" pitchFamily="34" charset="-128"/>
                <a:cs typeface="Arial" charset="0"/>
              </a:endParaRPr>
            </a:p>
          </p:txBody>
        </p:sp>
        <p:sp>
          <p:nvSpPr>
            <p:cNvPr id="7" name="Text Box 4"/>
            <p:cNvSpPr txBox="1">
              <a:spLocks noChangeArrowheads="1"/>
            </p:cNvSpPr>
            <p:nvPr/>
          </p:nvSpPr>
          <p:spPr bwMode="auto">
            <a:xfrm>
              <a:off x="1111250" y="1639888"/>
              <a:ext cx="26828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pitchFamily="34" charset="-128"/>
                </a:defRPr>
              </a:lvl1pPr>
              <a:lvl2pPr marL="37931725" indent="-37474525"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altLang="en-US" b="1">
                  <a:latin typeface="Arial Bold" charset="0"/>
                </a:rPr>
                <a:t>Number of people living with HIV</a:t>
              </a:r>
              <a:endParaRPr lang="en-US" altLang="en-US" b="1">
                <a:latin typeface="Arial Bold" charset="0"/>
              </a:endParaRPr>
            </a:p>
          </p:txBody>
        </p:sp>
        <p:sp>
          <p:nvSpPr>
            <p:cNvPr id="8" name="Text Box 5"/>
            <p:cNvSpPr txBox="1">
              <a:spLocks noChangeArrowheads="1"/>
            </p:cNvSpPr>
            <p:nvPr/>
          </p:nvSpPr>
          <p:spPr bwMode="auto">
            <a:xfrm>
              <a:off x="1111250" y="3246438"/>
              <a:ext cx="26828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pitchFamily="34" charset="-128"/>
                </a:defRPr>
              </a:lvl1pPr>
              <a:lvl2pPr marL="37931725" indent="-37474525"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en-US" b="1" dirty="0">
                  <a:latin typeface="Arial Bold" charset="0"/>
                </a:rPr>
                <a:t>People newly infected </a:t>
              </a:r>
            </a:p>
            <a:p>
              <a:pPr eaLnBrk="1" hangingPunct="1"/>
              <a:r>
                <a:rPr lang="en-US" altLang="en-US" b="1" dirty="0">
                  <a:latin typeface="Arial Bold" charset="0"/>
                </a:rPr>
                <a:t>with HIV in 2016 </a:t>
              </a:r>
            </a:p>
          </p:txBody>
        </p:sp>
        <p:sp>
          <p:nvSpPr>
            <p:cNvPr id="9" name="Text Box 6"/>
            <p:cNvSpPr txBox="1">
              <a:spLocks noChangeArrowheads="1"/>
            </p:cNvSpPr>
            <p:nvPr/>
          </p:nvSpPr>
          <p:spPr bwMode="auto">
            <a:xfrm>
              <a:off x="1111250" y="4586288"/>
              <a:ext cx="2486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pitchFamily="34" charset="-128"/>
                </a:defRPr>
              </a:lvl1pPr>
              <a:lvl2pPr marL="37931725" indent="-37474525"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altLang="en-US" b="1">
                  <a:latin typeface="Arial Bold" charset="0"/>
                </a:rPr>
                <a:t>AIDS-related deaths in 2016</a:t>
              </a:r>
              <a:endParaRPr lang="en-US" altLang="en-US" b="1">
                <a:latin typeface="Arial Bold" charset="0"/>
              </a:endParaRPr>
            </a:p>
          </p:txBody>
        </p:sp>
        <p:sp>
          <p:nvSpPr>
            <p:cNvPr id="10" name="Line 7"/>
            <p:cNvSpPr>
              <a:spLocks noChangeShapeType="1"/>
            </p:cNvSpPr>
            <p:nvPr/>
          </p:nvSpPr>
          <p:spPr bwMode="auto">
            <a:xfrm>
              <a:off x="1200150" y="3025775"/>
              <a:ext cx="8378825" cy="0"/>
            </a:xfrm>
            <a:prstGeom prst="line">
              <a:avLst/>
            </a:prstGeom>
            <a:ln>
              <a:solidFill>
                <a:schemeClr val="accent2"/>
              </a:solidFill>
              <a:headEnd/>
              <a:tailEnd/>
            </a:ln>
          </p:spPr>
          <p:style>
            <a:lnRef idx="1">
              <a:schemeClr val="accent2"/>
            </a:lnRef>
            <a:fillRef idx="0">
              <a:schemeClr val="accent2"/>
            </a:fillRef>
            <a:effectRef idx="0">
              <a:schemeClr val="accent2"/>
            </a:effectRef>
            <a:fontRef idx="minor">
              <a:schemeClr val="tx1"/>
            </a:fontRef>
          </p:style>
          <p:txBody>
            <a:bodyPr/>
            <a:lstStyle/>
            <a:p>
              <a:pPr>
                <a:defRPr/>
              </a:pPr>
              <a:endParaRPr lang="en-US"/>
            </a:p>
          </p:txBody>
        </p:sp>
        <p:sp>
          <p:nvSpPr>
            <p:cNvPr id="11" name="Line 8"/>
            <p:cNvSpPr>
              <a:spLocks noChangeShapeType="1"/>
            </p:cNvSpPr>
            <p:nvPr/>
          </p:nvSpPr>
          <p:spPr bwMode="auto">
            <a:xfrm>
              <a:off x="1200150" y="4381500"/>
              <a:ext cx="8378825" cy="0"/>
            </a:xfrm>
            <a:prstGeom prst="line">
              <a:avLst/>
            </a:prstGeom>
            <a:ln>
              <a:solidFill>
                <a:schemeClr val="accent2"/>
              </a:solidFill>
              <a:headEnd/>
              <a:tailEnd/>
            </a:ln>
          </p:spPr>
          <p:style>
            <a:lnRef idx="1">
              <a:schemeClr val="accent2"/>
            </a:lnRef>
            <a:fillRef idx="0">
              <a:schemeClr val="accent2"/>
            </a:fillRef>
            <a:effectRef idx="0">
              <a:schemeClr val="accent2"/>
            </a:effectRef>
            <a:fontRef idx="minor">
              <a:schemeClr val="tx1"/>
            </a:fontRef>
          </p:style>
          <p:txBody>
            <a:bodyPr/>
            <a:lstStyle/>
            <a:p>
              <a:pPr>
                <a:defRPr/>
              </a:pPr>
              <a:endParaRPr lang="en-US"/>
            </a:p>
          </p:txBody>
        </p:sp>
        <p:sp>
          <p:nvSpPr>
            <p:cNvPr id="12" name="TextBox 10"/>
            <p:cNvSpPr txBox="1">
              <a:spLocks noChangeArrowheads="1"/>
            </p:cNvSpPr>
            <p:nvPr/>
          </p:nvSpPr>
          <p:spPr bwMode="auto">
            <a:xfrm>
              <a:off x="3552825" y="1628775"/>
              <a:ext cx="2360613"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pitchFamily="34" charset="-128"/>
                </a:defRPr>
              </a:lvl1pPr>
              <a:lvl2pPr marL="37931725" indent="-37474525"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lnSpc>
                  <a:spcPts val="2125"/>
                </a:lnSpc>
              </a:pPr>
              <a:r>
                <a:rPr lang="en-US" altLang="en-US" sz="1600" dirty="0"/>
                <a:t>Total</a:t>
              </a:r>
            </a:p>
            <a:p>
              <a:pPr algn="r" eaLnBrk="1" hangingPunct="1">
                <a:lnSpc>
                  <a:spcPts val="2125"/>
                </a:lnSpc>
              </a:pPr>
              <a:r>
                <a:rPr lang="en-US" altLang="en-US" sz="1600" dirty="0"/>
                <a:t>Adults</a:t>
              </a:r>
            </a:p>
            <a:p>
              <a:pPr algn="r" eaLnBrk="1" hangingPunct="1">
                <a:lnSpc>
                  <a:spcPts val="2125"/>
                </a:lnSpc>
              </a:pPr>
              <a:r>
                <a:rPr lang="en-US" altLang="en-US" sz="1600" dirty="0"/>
                <a:t>Women (15+ years)</a:t>
              </a:r>
            </a:p>
            <a:p>
              <a:pPr algn="r" eaLnBrk="1" hangingPunct="1">
                <a:lnSpc>
                  <a:spcPts val="2125"/>
                </a:lnSpc>
              </a:pPr>
              <a:r>
                <a:rPr lang="en-US" altLang="en-US" sz="1600" dirty="0"/>
                <a:t>Children (&lt;15 years)</a:t>
              </a:r>
            </a:p>
            <a:p>
              <a:pPr algn="r" eaLnBrk="1" hangingPunct="1">
                <a:lnSpc>
                  <a:spcPts val="2125"/>
                </a:lnSpc>
              </a:pPr>
              <a:endParaRPr lang="en-US" altLang="en-US" sz="1600" dirty="0"/>
            </a:p>
            <a:p>
              <a:pPr algn="r" eaLnBrk="1" hangingPunct="1">
                <a:lnSpc>
                  <a:spcPts val="2125"/>
                </a:lnSpc>
              </a:pPr>
              <a:endParaRPr lang="en-US" altLang="en-US" sz="1600" dirty="0"/>
            </a:p>
            <a:p>
              <a:pPr algn="r" eaLnBrk="1" hangingPunct="1">
                <a:lnSpc>
                  <a:spcPts val="2125"/>
                </a:lnSpc>
              </a:pPr>
              <a:r>
                <a:rPr lang="en-US" altLang="en-US" sz="1600" dirty="0"/>
                <a:t>Total</a:t>
              </a:r>
            </a:p>
            <a:p>
              <a:pPr algn="r" eaLnBrk="1" hangingPunct="1">
                <a:lnSpc>
                  <a:spcPts val="2125"/>
                </a:lnSpc>
              </a:pPr>
              <a:r>
                <a:rPr lang="en-US" altLang="en-US" sz="1600" dirty="0"/>
                <a:t>Adults</a:t>
              </a:r>
            </a:p>
            <a:p>
              <a:pPr algn="r" eaLnBrk="1" hangingPunct="1">
                <a:lnSpc>
                  <a:spcPts val="2125"/>
                </a:lnSpc>
              </a:pPr>
              <a:r>
                <a:rPr lang="en-US" altLang="en-US" sz="1600" dirty="0"/>
                <a:t>Children (&lt;15 years)</a:t>
              </a:r>
            </a:p>
            <a:p>
              <a:pPr algn="r" eaLnBrk="1" hangingPunct="1">
                <a:lnSpc>
                  <a:spcPts val="2125"/>
                </a:lnSpc>
              </a:pPr>
              <a:endParaRPr lang="en-US" altLang="en-US" sz="1600" dirty="0"/>
            </a:p>
            <a:p>
              <a:pPr algn="r" eaLnBrk="1" hangingPunct="1">
                <a:lnSpc>
                  <a:spcPts val="2125"/>
                </a:lnSpc>
              </a:pPr>
              <a:endParaRPr lang="en-US" altLang="en-US" sz="1600" dirty="0"/>
            </a:p>
            <a:p>
              <a:pPr algn="r" eaLnBrk="1" hangingPunct="1">
                <a:lnSpc>
                  <a:spcPts val="2125"/>
                </a:lnSpc>
              </a:pPr>
              <a:r>
                <a:rPr lang="en-US" altLang="en-US" sz="1600" dirty="0"/>
                <a:t>Total</a:t>
              </a:r>
            </a:p>
            <a:p>
              <a:pPr algn="r" eaLnBrk="1" hangingPunct="1">
                <a:lnSpc>
                  <a:spcPts val="2125"/>
                </a:lnSpc>
              </a:pPr>
              <a:r>
                <a:rPr lang="en-US" altLang="en-US" sz="1600" dirty="0"/>
                <a:t>Adults</a:t>
              </a:r>
            </a:p>
            <a:p>
              <a:pPr algn="r" eaLnBrk="1" hangingPunct="1">
                <a:lnSpc>
                  <a:spcPts val="2125"/>
                </a:lnSpc>
              </a:pPr>
              <a:r>
                <a:rPr lang="en-US" altLang="en-US" sz="1600" dirty="0"/>
                <a:t>Children (&lt;15 years)</a:t>
              </a:r>
            </a:p>
          </p:txBody>
        </p:sp>
      </p:grpSp>
      <p:pic>
        <p:nvPicPr>
          <p:cNvPr id="14" name="Picture 1" descr="Screen shot 2018-05-13 at 23.04.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2280" y="6237560"/>
            <a:ext cx="1574800" cy="431800"/>
          </a:xfrm>
          <a:prstGeom prst="rect">
            <a:avLst/>
          </a:prstGeom>
        </p:spPr>
      </p:pic>
      <p:sp>
        <p:nvSpPr>
          <p:cNvPr id="18" name="Título 1"/>
          <p:cNvSpPr txBox="1">
            <a:spLocks/>
          </p:cNvSpPr>
          <p:nvPr/>
        </p:nvSpPr>
        <p:spPr>
          <a:xfrm>
            <a:off x="-36748" y="-13997"/>
            <a:ext cx="7787208" cy="683994"/>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pt-BR" sz="2400" b="1" i="1" smtClean="0">
                <a:solidFill>
                  <a:srgbClr val="FF0000"/>
                </a:solidFill>
              </a:rPr>
              <a:t>SUMÁRIO GLOBAL DA EPIDEMIA AIDS (2016)</a:t>
            </a:r>
            <a:endParaRPr lang="pt-BR" sz="2400" dirty="0">
              <a:solidFill>
                <a:srgbClr val="FF0000"/>
              </a:solidFill>
            </a:endParaRPr>
          </a:p>
        </p:txBody>
      </p:sp>
    </p:spTree>
    <p:extLst>
      <p:ext uri="{BB962C8B-B14F-4D97-AF65-F5344CB8AC3E}">
        <p14:creationId xmlns:p14="http://schemas.microsoft.com/office/powerpoint/2010/main" val="1928548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30</a:t>
            </a:fld>
            <a:endParaRPr lang="en-US"/>
          </a:p>
        </p:txBody>
      </p:sp>
      <p:sp>
        <p:nvSpPr>
          <p:cNvPr id="16" name="Retângulo 15"/>
          <p:cNvSpPr/>
          <p:nvPr/>
        </p:nvSpPr>
        <p:spPr>
          <a:xfrm>
            <a:off x="0" y="14292"/>
            <a:ext cx="8777834" cy="1200329"/>
          </a:xfrm>
          <a:prstGeom prst="rect">
            <a:avLst/>
          </a:prstGeom>
        </p:spPr>
        <p:txBody>
          <a:bodyPr wrap="square">
            <a:spAutoFit/>
          </a:bodyPr>
          <a:lstStyle/>
          <a:p>
            <a:r>
              <a:rPr lang="pt-BR" sz="2400" b="1" i="1" dirty="0" smtClean="0">
                <a:solidFill>
                  <a:srgbClr val="FF0000"/>
                </a:solidFill>
                <a:latin typeface="+mj-lt"/>
              </a:rPr>
              <a:t>Resposta Imune ao HIV- Resposta Imune Inata e receptores de reconhecimento de padrão que reconhecem os padrões associados a patógenos</a:t>
            </a:r>
            <a:endParaRPr lang="pt-BR" sz="2400" b="1" dirty="0">
              <a:solidFill>
                <a:srgbClr val="FF0000"/>
              </a:solidFill>
              <a:latin typeface="+mj-lt"/>
            </a:endParaRPr>
          </a:p>
        </p:txBody>
      </p:sp>
      <p:sp>
        <p:nvSpPr>
          <p:cNvPr id="7" name="TextBox 6"/>
          <p:cNvSpPr txBox="1"/>
          <p:nvPr/>
        </p:nvSpPr>
        <p:spPr>
          <a:xfrm>
            <a:off x="5116" y="6577607"/>
            <a:ext cx="5874300" cy="307777"/>
          </a:xfrm>
          <a:prstGeom prst="rect">
            <a:avLst/>
          </a:prstGeom>
          <a:noFill/>
        </p:spPr>
        <p:txBody>
          <a:bodyPr wrap="none" rtlCol="0">
            <a:spAutoFit/>
          </a:bodyPr>
          <a:lstStyle/>
          <a:p>
            <a:r>
              <a:rPr lang="en-US" sz="1400" dirty="0"/>
              <a:t>https://retrovirology.biomedcentral.com/articles/10.1186/1742-4690-7-54</a:t>
            </a:r>
          </a:p>
        </p:txBody>
      </p:sp>
      <p:pic>
        <p:nvPicPr>
          <p:cNvPr id="8" name="Picture 2" descr="Fig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54700"/>
            <a:ext cx="7261101" cy="517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2522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31</a:t>
            </a:fld>
            <a:endParaRPr lang="en-US"/>
          </a:p>
        </p:txBody>
      </p:sp>
      <p:sp>
        <p:nvSpPr>
          <p:cNvPr id="4" name="Retângulo 3"/>
          <p:cNvSpPr/>
          <p:nvPr/>
        </p:nvSpPr>
        <p:spPr>
          <a:xfrm>
            <a:off x="0" y="14292"/>
            <a:ext cx="8777834" cy="830997"/>
          </a:xfrm>
          <a:prstGeom prst="rect">
            <a:avLst/>
          </a:prstGeom>
        </p:spPr>
        <p:txBody>
          <a:bodyPr wrap="square">
            <a:spAutoFit/>
          </a:bodyPr>
          <a:lstStyle/>
          <a:p>
            <a:r>
              <a:rPr lang="pt-BR" sz="2400" b="1" i="1" dirty="0" smtClean="0">
                <a:solidFill>
                  <a:srgbClr val="FF0000"/>
                </a:solidFill>
                <a:latin typeface="+mj-lt"/>
              </a:rPr>
              <a:t>Possibilidades teóricas para o reconhecimento imune inato durante o ciclo </a:t>
            </a:r>
            <a:r>
              <a:rPr lang="pt-BR" sz="2400" b="1" i="1" dirty="0" err="1" smtClean="0">
                <a:solidFill>
                  <a:srgbClr val="FF0000"/>
                </a:solidFill>
                <a:latin typeface="+mj-lt"/>
              </a:rPr>
              <a:t>replicativo</a:t>
            </a:r>
            <a:r>
              <a:rPr lang="pt-BR" sz="2400" b="1" i="1" dirty="0" smtClean="0">
                <a:solidFill>
                  <a:srgbClr val="FF0000"/>
                </a:solidFill>
                <a:latin typeface="+mj-lt"/>
              </a:rPr>
              <a:t> do HIV</a:t>
            </a:r>
            <a:endParaRPr lang="pt-BR" sz="2400" b="1" dirty="0">
              <a:solidFill>
                <a:srgbClr val="FF0000"/>
              </a:solidFill>
              <a:latin typeface="+mj-lt"/>
            </a:endParaRPr>
          </a:p>
        </p:txBody>
      </p:sp>
      <p:sp>
        <p:nvSpPr>
          <p:cNvPr id="5" name="TextBox 6"/>
          <p:cNvSpPr txBox="1"/>
          <p:nvPr/>
        </p:nvSpPr>
        <p:spPr>
          <a:xfrm>
            <a:off x="5116" y="6577607"/>
            <a:ext cx="5874300" cy="307777"/>
          </a:xfrm>
          <a:prstGeom prst="rect">
            <a:avLst/>
          </a:prstGeom>
          <a:noFill/>
        </p:spPr>
        <p:txBody>
          <a:bodyPr wrap="none" rtlCol="0">
            <a:spAutoFit/>
          </a:bodyPr>
          <a:lstStyle/>
          <a:p>
            <a:r>
              <a:rPr lang="en-US" sz="1400" dirty="0"/>
              <a:t>https://retrovirology.biomedcentral.com/articles/10.1186/1742-4690-7-54</a:t>
            </a:r>
          </a:p>
        </p:txBody>
      </p:sp>
      <p:pic>
        <p:nvPicPr>
          <p:cNvPr id="17410" name="Picture 2" descr="https://media.springernature.com/full/springer-static/image/art%3A10.1186%2F1742-4690-7-54/MediaObjects/12977_2010_Article_1857_Fig4_HTM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980728"/>
            <a:ext cx="6690629" cy="545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790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32</a:t>
            </a:fld>
            <a:endParaRPr lang="en-US"/>
          </a:p>
        </p:txBody>
      </p:sp>
      <p:pic>
        <p:nvPicPr>
          <p:cNvPr id="16386" name="Picture 2" descr="Fig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704402"/>
            <a:ext cx="5964957" cy="5964958"/>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0" y="14292"/>
            <a:ext cx="8777834" cy="830997"/>
          </a:xfrm>
          <a:prstGeom prst="rect">
            <a:avLst/>
          </a:prstGeom>
        </p:spPr>
        <p:txBody>
          <a:bodyPr wrap="square">
            <a:spAutoFit/>
          </a:bodyPr>
          <a:lstStyle/>
          <a:p>
            <a:r>
              <a:rPr lang="pt-BR" sz="2400" b="1" i="1" dirty="0" smtClean="0">
                <a:solidFill>
                  <a:srgbClr val="FF0000"/>
                </a:solidFill>
                <a:latin typeface="+mj-lt"/>
              </a:rPr>
              <a:t>Princípios de sinalização via PRR e transcrição dos genes e do </a:t>
            </a:r>
            <a:r>
              <a:rPr lang="pt-BR" sz="2400" b="1" i="1" dirty="0" err="1" smtClean="0">
                <a:solidFill>
                  <a:srgbClr val="FF0000"/>
                </a:solidFill>
                <a:latin typeface="+mj-lt"/>
              </a:rPr>
              <a:t>provirus</a:t>
            </a:r>
            <a:r>
              <a:rPr lang="pt-BR" sz="2400" b="1" i="1" dirty="0" smtClean="0">
                <a:solidFill>
                  <a:srgbClr val="FF0000"/>
                </a:solidFill>
                <a:latin typeface="+mj-lt"/>
              </a:rPr>
              <a:t> HIV</a:t>
            </a:r>
            <a:endParaRPr lang="pt-BR" sz="2400" b="1" dirty="0">
              <a:solidFill>
                <a:srgbClr val="FF0000"/>
              </a:solidFill>
              <a:latin typeface="+mj-lt"/>
            </a:endParaRPr>
          </a:p>
        </p:txBody>
      </p:sp>
      <p:sp>
        <p:nvSpPr>
          <p:cNvPr id="5" name="TextBox 6"/>
          <p:cNvSpPr txBox="1"/>
          <p:nvPr/>
        </p:nvSpPr>
        <p:spPr>
          <a:xfrm>
            <a:off x="5116" y="6577607"/>
            <a:ext cx="5874300" cy="307777"/>
          </a:xfrm>
          <a:prstGeom prst="rect">
            <a:avLst/>
          </a:prstGeom>
          <a:noFill/>
        </p:spPr>
        <p:txBody>
          <a:bodyPr wrap="none" rtlCol="0">
            <a:spAutoFit/>
          </a:bodyPr>
          <a:lstStyle/>
          <a:p>
            <a:r>
              <a:rPr lang="en-US" sz="1400" dirty="0"/>
              <a:t>https://retrovirology.biomedcentral.com/articles/10.1186/1742-4690-7-54</a:t>
            </a:r>
          </a:p>
        </p:txBody>
      </p:sp>
    </p:spTree>
    <p:extLst>
      <p:ext uri="{BB962C8B-B14F-4D97-AF65-F5344CB8AC3E}">
        <p14:creationId xmlns:p14="http://schemas.microsoft.com/office/powerpoint/2010/main" val="9699799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33</a:t>
            </a:fld>
            <a:endParaRPr lang="en-US"/>
          </a:p>
        </p:txBody>
      </p:sp>
      <p:sp>
        <p:nvSpPr>
          <p:cNvPr id="16" name="Retângulo 15"/>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Receptor de células NK mediando proteção a infecção pelo HIV-1</a:t>
            </a:r>
            <a:endParaRPr lang="pt-BR" sz="2800" b="1" dirty="0">
              <a:solidFill>
                <a:srgbClr val="FF0000"/>
              </a:solidFill>
              <a:latin typeface="+mj-lt"/>
            </a:endParaRPr>
          </a:p>
        </p:txBody>
      </p:sp>
      <p:sp>
        <p:nvSpPr>
          <p:cNvPr id="13" name="TextBox 6"/>
          <p:cNvSpPr txBox="1"/>
          <p:nvPr/>
        </p:nvSpPr>
        <p:spPr>
          <a:xfrm>
            <a:off x="-16768" y="6550223"/>
            <a:ext cx="5245090" cy="307777"/>
          </a:xfrm>
          <a:prstGeom prst="rect">
            <a:avLst/>
          </a:prstGeom>
          <a:noFill/>
        </p:spPr>
        <p:txBody>
          <a:bodyPr wrap="none" rtlCol="0">
            <a:spAutoFit/>
          </a:bodyPr>
          <a:lstStyle/>
          <a:p>
            <a:r>
              <a:rPr lang="en-US" sz="1400" dirty="0"/>
              <a:t>research.pasteur.fr/en/project/innate-immunity-and-</a:t>
            </a:r>
            <a:r>
              <a:rPr lang="en-US" sz="1400" dirty="0" err="1"/>
              <a:t>hiv</a:t>
            </a:r>
            <a:r>
              <a:rPr lang="en-US" sz="1400" dirty="0"/>
              <a:t>-infection/</a:t>
            </a:r>
          </a:p>
        </p:txBody>
      </p:sp>
      <p:pic>
        <p:nvPicPr>
          <p:cNvPr id="12290" name="Picture 2" desc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395935"/>
            <a:ext cx="6737183" cy="5052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783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34</a:t>
            </a:fld>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913209"/>
            <a:ext cx="7200900" cy="597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0" y="14292"/>
            <a:ext cx="8777834" cy="523220"/>
          </a:xfrm>
          <a:prstGeom prst="rect">
            <a:avLst/>
          </a:prstGeom>
        </p:spPr>
        <p:txBody>
          <a:bodyPr wrap="square">
            <a:spAutoFit/>
          </a:bodyPr>
          <a:lstStyle/>
          <a:p>
            <a:r>
              <a:rPr lang="pt-BR" sz="2800" b="1" i="1" dirty="0" smtClean="0">
                <a:solidFill>
                  <a:srgbClr val="FF0000"/>
                </a:solidFill>
                <a:latin typeface="+mj-lt"/>
              </a:rPr>
              <a:t>Resposta imune inata </a:t>
            </a:r>
            <a:r>
              <a:rPr lang="pt-BR" sz="2800" b="1" i="1" dirty="0" err="1" smtClean="0">
                <a:solidFill>
                  <a:srgbClr val="FF0000"/>
                </a:solidFill>
                <a:latin typeface="+mj-lt"/>
              </a:rPr>
              <a:t>anti-HIV</a:t>
            </a:r>
            <a:endParaRPr lang="pt-BR" sz="2800" b="1" dirty="0">
              <a:solidFill>
                <a:srgbClr val="FF0000"/>
              </a:solidFill>
              <a:latin typeface="+mj-lt"/>
            </a:endParaRPr>
          </a:p>
        </p:txBody>
      </p:sp>
    </p:spTree>
    <p:extLst>
      <p:ext uri="{BB962C8B-B14F-4D97-AF65-F5344CB8AC3E}">
        <p14:creationId xmlns:p14="http://schemas.microsoft.com/office/powerpoint/2010/main" val="435381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35</a:t>
            </a:fld>
            <a:endParaRPr lang="en-US"/>
          </a:p>
        </p:txBody>
      </p:sp>
      <p:pic>
        <p:nvPicPr>
          <p:cNvPr id="29698" name="Picture 2" descr="https://www.researchgate.net/profile/Suhaib_Hattab/publication/281534229/figure/fig3/AS:483485912702978@1492283432836/The-cytokine-storm-associated-with-HIV-replication-Adapted-from-Stacey-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89970"/>
            <a:ext cx="8096250" cy="5353051"/>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Tempestade de </a:t>
            </a:r>
            <a:r>
              <a:rPr lang="pt-BR" sz="2800" b="1" i="1" dirty="0" err="1" smtClean="0">
                <a:solidFill>
                  <a:srgbClr val="FF0000"/>
                </a:solidFill>
                <a:latin typeface="+mj-lt"/>
              </a:rPr>
              <a:t>citocinas</a:t>
            </a:r>
            <a:r>
              <a:rPr lang="pt-BR" sz="2800" b="1" i="1" dirty="0" smtClean="0">
                <a:solidFill>
                  <a:srgbClr val="FF0000"/>
                </a:solidFill>
                <a:latin typeface="+mj-lt"/>
              </a:rPr>
              <a:t> associada com a replicação do HIV-1</a:t>
            </a:r>
            <a:endParaRPr lang="pt-BR" sz="2800" b="1" dirty="0">
              <a:solidFill>
                <a:srgbClr val="FF0000"/>
              </a:solidFill>
              <a:latin typeface="+mj-lt"/>
            </a:endParaRPr>
          </a:p>
        </p:txBody>
      </p:sp>
      <p:sp>
        <p:nvSpPr>
          <p:cNvPr id="5" name="TextBox 6"/>
          <p:cNvSpPr txBox="1"/>
          <p:nvPr/>
        </p:nvSpPr>
        <p:spPr>
          <a:xfrm>
            <a:off x="-16768" y="6550223"/>
            <a:ext cx="1308371" cy="307777"/>
          </a:xfrm>
          <a:prstGeom prst="rect">
            <a:avLst/>
          </a:prstGeom>
          <a:noFill/>
        </p:spPr>
        <p:txBody>
          <a:bodyPr wrap="none" rtlCol="0">
            <a:spAutoFit/>
          </a:bodyPr>
          <a:lstStyle/>
          <a:p>
            <a:r>
              <a:rPr lang="en-US" sz="1400" dirty="0" err="1" smtClean="0"/>
              <a:t>Hattab</a:t>
            </a:r>
            <a:r>
              <a:rPr lang="en-US" sz="1400" dirty="0" smtClean="0"/>
              <a:t>, 2012, </a:t>
            </a:r>
            <a:endParaRPr lang="en-US" sz="1400" dirty="0"/>
          </a:p>
        </p:txBody>
      </p:sp>
    </p:spTree>
    <p:extLst>
      <p:ext uri="{BB962C8B-B14F-4D97-AF65-F5344CB8AC3E}">
        <p14:creationId xmlns:p14="http://schemas.microsoft.com/office/powerpoint/2010/main" val="3530569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36</a:t>
            </a:fld>
            <a:endParaRPr lang="en-US"/>
          </a:p>
        </p:txBody>
      </p:sp>
      <p:sp>
        <p:nvSpPr>
          <p:cNvPr id="3" name="Rectangle 3"/>
          <p:cNvSpPr>
            <a:spLocks noChangeArrowheads="1"/>
          </p:cNvSpPr>
          <p:nvPr/>
        </p:nvSpPr>
        <p:spPr bwMode="auto">
          <a:xfrm>
            <a:off x="609600" y="1989138"/>
            <a:ext cx="7924800" cy="4246562"/>
          </a:xfrm>
          <a:prstGeom prst="rect">
            <a:avLst/>
          </a:prstGeom>
          <a:noFill/>
          <a:ln w="9525">
            <a:noFill/>
            <a:miter lim="800000"/>
            <a:headEnd/>
            <a:tailEnd/>
          </a:ln>
        </p:spPr>
        <p:txBody>
          <a:bodyPr>
            <a:spAutoFit/>
          </a:bodyPr>
          <a:lstStyle/>
          <a:p>
            <a:pPr marL="342900" indent="-342900" algn="just">
              <a:lnSpc>
                <a:spcPct val="120000"/>
              </a:lnSpc>
              <a:spcBef>
                <a:spcPct val="130000"/>
              </a:spcBef>
              <a:buClr>
                <a:srgbClr val="C00000"/>
              </a:buClr>
              <a:buFont typeface="Wingdings" pitchFamily="2" charset="2"/>
              <a:buChar char="ü"/>
            </a:pPr>
            <a:r>
              <a:rPr lang="pt-BR" sz="2000" dirty="0">
                <a:cs typeface="Arial" pitchFamily="34" charset="0"/>
              </a:rPr>
              <a:t>Papel central no controle da infecção pelo HIV-1 (Rosenberg </a:t>
            </a:r>
            <a:r>
              <a:rPr lang="pt-BR" sz="2000" i="1" dirty="0">
                <a:cs typeface="Arial" pitchFamily="34" charset="0"/>
              </a:rPr>
              <a:t>et al.</a:t>
            </a:r>
            <a:r>
              <a:rPr lang="pt-BR" sz="2000" dirty="0">
                <a:cs typeface="Arial" pitchFamily="34" charset="0"/>
              </a:rPr>
              <a:t>, 1997).</a:t>
            </a:r>
          </a:p>
          <a:p>
            <a:pPr marL="342900" indent="-342900" algn="just">
              <a:lnSpc>
                <a:spcPct val="120000"/>
              </a:lnSpc>
              <a:spcBef>
                <a:spcPct val="130000"/>
              </a:spcBef>
              <a:buClr>
                <a:srgbClr val="C00000"/>
              </a:buClr>
              <a:buFont typeface="Wingdings" pitchFamily="2" charset="2"/>
              <a:buChar char="ü"/>
            </a:pPr>
            <a:r>
              <a:rPr lang="pt-BR" sz="2000" dirty="0" err="1">
                <a:cs typeface="Arial" pitchFamily="34" charset="0"/>
              </a:rPr>
              <a:t>Espec</a:t>
            </a:r>
            <a:r>
              <a:rPr lang="en-US" sz="2000" dirty="0" err="1">
                <a:cs typeface="Arial" pitchFamily="34" charset="0"/>
              </a:rPr>
              <a:t>íficos</a:t>
            </a:r>
            <a:r>
              <a:rPr lang="en-US" sz="2000" dirty="0">
                <a:cs typeface="Arial" pitchFamily="34" charset="0"/>
              </a:rPr>
              <a:t> </a:t>
            </a:r>
            <a:r>
              <a:rPr lang="en-US" sz="2000" dirty="0" err="1">
                <a:cs typeface="Arial" pitchFamily="34" charset="0"/>
              </a:rPr>
              <a:t>para</a:t>
            </a:r>
            <a:r>
              <a:rPr lang="en-US" sz="2000" dirty="0">
                <a:cs typeface="Arial" pitchFamily="34" charset="0"/>
              </a:rPr>
              <a:t> Gag </a:t>
            </a:r>
            <a:r>
              <a:rPr lang="en-US" sz="2000" dirty="0">
                <a:cs typeface="Arial" pitchFamily="34" charset="0"/>
                <a:sym typeface="Symbol" pitchFamily="18" charset="2"/>
              </a:rPr>
              <a:t> </a:t>
            </a:r>
            <a:r>
              <a:rPr lang="en-US" sz="2000" dirty="0" err="1">
                <a:cs typeface="Arial" pitchFamily="34" charset="0"/>
                <a:sym typeface="Symbol" pitchFamily="18" charset="2"/>
              </a:rPr>
              <a:t>correlação</a:t>
            </a:r>
            <a:r>
              <a:rPr lang="en-US" sz="2000" dirty="0">
                <a:cs typeface="Arial" pitchFamily="34" charset="0"/>
                <a:sym typeface="Symbol" pitchFamily="18" charset="2"/>
              </a:rPr>
              <a:t> </a:t>
            </a:r>
            <a:r>
              <a:rPr lang="en-US" sz="2000" dirty="0" err="1">
                <a:cs typeface="Arial" pitchFamily="34" charset="0"/>
                <a:sym typeface="Symbol" pitchFamily="18" charset="2"/>
              </a:rPr>
              <a:t>negativa</a:t>
            </a:r>
            <a:r>
              <a:rPr lang="en-US" sz="2000" dirty="0">
                <a:cs typeface="Arial" pitchFamily="34" charset="0"/>
                <a:sym typeface="Symbol" pitchFamily="18" charset="2"/>
              </a:rPr>
              <a:t> com </a:t>
            </a:r>
            <a:r>
              <a:rPr lang="en-US" sz="2000" dirty="0" err="1">
                <a:cs typeface="Arial" pitchFamily="34" charset="0"/>
                <a:sym typeface="Symbol" pitchFamily="18" charset="2"/>
              </a:rPr>
              <a:t>carga</a:t>
            </a:r>
            <a:r>
              <a:rPr lang="en-US" sz="2000" dirty="0">
                <a:cs typeface="Arial" pitchFamily="34" charset="0"/>
                <a:sym typeface="Symbol" pitchFamily="18" charset="2"/>
              </a:rPr>
              <a:t> viral de </a:t>
            </a:r>
            <a:r>
              <a:rPr lang="en-US" sz="2000" dirty="0" err="1">
                <a:cs typeface="Arial" pitchFamily="34" charset="0"/>
                <a:sym typeface="Symbol" pitchFamily="18" charset="2"/>
              </a:rPr>
              <a:t>indivíduos</a:t>
            </a:r>
            <a:r>
              <a:rPr lang="en-US" sz="2000" dirty="0">
                <a:cs typeface="Arial" pitchFamily="34" charset="0"/>
                <a:sym typeface="Symbol" pitchFamily="18" charset="2"/>
              </a:rPr>
              <a:t> HIV-1</a:t>
            </a:r>
            <a:r>
              <a:rPr lang="en-US" sz="2000" baseline="30000" dirty="0">
                <a:cs typeface="Arial" pitchFamily="34" charset="0"/>
                <a:sym typeface="Symbol" pitchFamily="18" charset="2"/>
              </a:rPr>
              <a:t>+ </a:t>
            </a:r>
            <a:r>
              <a:rPr lang="en-US" sz="2000" dirty="0">
                <a:cs typeface="Arial" pitchFamily="34" charset="0"/>
                <a:sym typeface="Symbol" pitchFamily="18" charset="2"/>
              </a:rPr>
              <a:t>(</a:t>
            </a:r>
            <a:r>
              <a:rPr lang="en-US" sz="2000" dirty="0" err="1">
                <a:cs typeface="Arial" pitchFamily="34" charset="0"/>
                <a:sym typeface="Symbol" pitchFamily="18" charset="2"/>
              </a:rPr>
              <a:t>Pontesilli</a:t>
            </a:r>
            <a:r>
              <a:rPr lang="en-US" sz="2000" dirty="0">
                <a:cs typeface="Arial" pitchFamily="34" charset="0"/>
                <a:sym typeface="Symbol" pitchFamily="18" charset="2"/>
              </a:rPr>
              <a:t> </a:t>
            </a:r>
            <a:r>
              <a:rPr lang="en-US" sz="2000" i="1" dirty="0">
                <a:cs typeface="Arial" pitchFamily="34" charset="0"/>
                <a:sym typeface="Symbol" pitchFamily="18" charset="2"/>
              </a:rPr>
              <a:t>et al.</a:t>
            </a:r>
            <a:r>
              <a:rPr lang="en-US" sz="2000" dirty="0">
                <a:cs typeface="Arial" pitchFamily="34" charset="0"/>
                <a:sym typeface="Symbol" pitchFamily="18" charset="2"/>
              </a:rPr>
              <a:t>, 1998).</a:t>
            </a:r>
          </a:p>
          <a:p>
            <a:pPr marL="342900" indent="-342900" algn="just">
              <a:lnSpc>
                <a:spcPct val="120000"/>
              </a:lnSpc>
              <a:spcBef>
                <a:spcPct val="130000"/>
              </a:spcBef>
              <a:buClr>
                <a:srgbClr val="C00000"/>
              </a:buClr>
              <a:buFont typeface="Wingdings" pitchFamily="2" charset="2"/>
              <a:buChar char="ü"/>
            </a:pPr>
            <a:r>
              <a:rPr lang="en-US" sz="2000" dirty="0" err="1">
                <a:cs typeface="Arial" pitchFamily="34" charset="0"/>
                <a:sym typeface="Symbol" pitchFamily="18" charset="2"/>
              </a:rPr>
              <a:t>Importantes</a:t>
            </a:r>
            <a:r>
              <a:rPr lang="en-US" sz="2000" dirty="0">
                <a:cs typeface="Arial" pitchFamily="34" charset="0"/>
                <a:sym typeface="Symbol" pitchFamily="18" charset="2"/>
              </a:rPr>
              <a:t> no </a:t>
            </a:r>
            <a:r>
              <a:rPr lang="en-US" sz="2000" dirty="0" err="1">
                <a:cs typeface="Arial" pitchFamily="34" charset="0"/>
                <a:sym typeface="Symbol" pitchFamily="18" charset="2"/>
              </a:rPr>
              <a:t>reconhecimento</a:t>
            </a:r>
            <a:r>
              <a:rPr lang="en-US" sz="2000" dirty="0">
                <a:cs typeface="Arial" pitchFamily="34" charset="0"/>
                <a:sym typeface="Symbol" pitchFamily="18" charset="2"/>
              </a:rPr>
              <a:t> de </a:t>
            </a:r>
            <a:r>
              <a:rPr lang="en-US" sz="2000" dirty="0" err="1">
                <a:cs typeface="Arial" pitchFamily="34" charset="0"/>
                <a:sym typeface="Symbol" pitchFamily="18" charset="2"/>
              </a:rPr>
              <a:t>epitopos</a:t>
            </a:r>
            <a:r>
              <a:rPr lang="en-US" sz="2000" dirty="0">
                <a:cs typeface="Arial" pitchFamily="34" charset="0"/>
                <a:sym typeface="Symbol" pitchFamily="18" charset="2"/>
              </a:rPr>
              <a:t> do HIV-1 (</a:t>
            </a:r>
            <a:r>
              <a:rPr lang="en-US" sz="2000" dirty="0" err="1">
                <a:cs typeface="Arial" pitchFamily="34" charset="0"/>
                <a:sym typeface="Symbol" pitchFamily="18" charset="2"/>
              </a:rPr>
              <a:t>Addo</a:t>
            </a:r>
            <a:r>
              <a:rPr lang="en-US" sz="2000" dirty="0">
                <a:cs typeface="Arial" pitchFamily="34" charset="0"/>
                <a:sym typeface="Symbol" pitchFamily="18" charset="2"/>
              </a:rPr>
              <a:t> </a:t>
            </a:r>
            <a:r>
              <a:rPr lang="en-US" sz="2000" i="1" dirty="0">
                <a:cs typeface="Arial" pitchFamily="34" charset="0"/>
                <a:sym typeface="Symbol" pitchFamily="18" charset="2"/>
              </a:rPr>
              <a:t>et al.</a:t>
            </a:r>
            <a:r>
              <a:rPr lang="en-US" sz="2000" dirty="0">
                <a:cs typeface="Arial" pitchFamily="34" charset="0"/>
                <a:sym typeface="Symbol" pitchFamily="18" charset="2"/>
              </a:rPr>
              <a:t>, 2003).</a:t>
            </a:r>
          </a:p>
          <a:p>
            <a:pPr marL="342900" indent="-342900" algn="just">
              <a:lnSpc>
                <a:spcPct val="120000"/>
              </a:lnSpc>
              <a:spcBef>
                <a:spcPct val="130000"/>
              </a:spcBef>
              <a:buClr>
                <a:srgbClr val="C00000"/>
              </a:buClr>
              <a:buFont typeface="Wingdings" pitchFamily="2" charset="2"/>
              <a:buChar char="ü"/>
            </a:pPr>
            <a:r>
              <a:rPr lang="en-US" sz="2000" dirty="0" err="1">
                <a:cs typeface="Arial" pitchFamily="34" charset="0"/>
                <a:sym typeface="Symbol" pitchFamily="18" charset="2"/>
              </a:rPr>
              <a:t>Respostas</a:t>
            </a:r>
            <a:r>
              <a:rPr lang="en-US" sz="2000" dirty="0">
                <a:cs typeface="Arial" pitchFamily="34" charset="0"/>
                <a:sym typeface="Symbol" pitchFamily="18" charset="2"/>
              </a:rPr>
              <a:t> contra </a:t>
            </a:r>
            <a:r>
              <a:rPr lang="en-US" sz="2000" dirty="0" err="1">
                <a:cs typeface="Arial" pitchFamily="34" charset="0"/>
                <a:sym typeface="Symbol" pitchFamily="18" charset="2"/>
              </a:rPr>
              <a:t>epitopos</a:t>
            </a:r>
            <a:r>
              <a:rPr lang="en-US" sz="2000" dirty="0">
                <a:cs typeface="Arial" pitchFamily="34" charset="0"/>
                <a:sym typeface="Symbol" pitchFamily="18" charset="2"/>
              </a:rPr>
              <a:t> do HIV-1 </a:t>
            </a:r>
            <a:r>
              <a:rPr lang="en-US" sz="2000" dirty="0" err="1">
                <a:cs typeface="Arial" pitchFamily="34" charset="0"/>
                <a:sym typeface="Symbol" pitchFamily="18" charset="2"/>
              </a:rPr>
              <a:t>restritos</a:t>
            </a:r>
            <a:r>
              <a:rPr lang="en-US" sz="2000" dirty="0">
                <a:cs typeface="Arial" pitchFamily="34" charset="0"/>
                <a:sym typeface="Symbol" pitchFamily="18" charset="2"/>
              </a:rPr>
              <a:t> a </a:t>
            </a:r>
            <a:r>
              <a:rPr lang="en-US" sz="2000" dirty="0" err="1">
                <a:cs typeface="Arial" pitchFamily="34" charset="0"/>
                <a:sym typeface="Symbol" pitchFamily="18" charset="2"/>
              </a:rPr>
              <a:t>moléculas</a:t>
            </a:r>
            <a:r>
              <a:rPr lang="en-US" sz="2000" dirty="0">
                <a:cs typeface="Arial" pitchFamily="34" charset="0"/>
                <a:sym typeface="Symbol" pitchFamily="18" charset="2"/>
              </a:rPr>
              <a:t> HLA </a:t>
            </a:r>
            <a:r>
              <a:rPr lang="en-US" sz="2000" dirty="0" err="1">
                <a:cs typeface="Arial" pitchFamily="34" charset="0"/>
                <a:sym typeface="Symbol" pitchFamily="18" charset="2"/>
              </a:rPr>
              <a:t>classe</a:t>
            </a:r>
            <a:r>
              <a:rPr lang="en-US" sz="2000" dirty="0">
                <a:cs typeface="Arial" pitchFamily="34" charset="0"/>
                <a:sym typeface="Symbol" pitchFamily="18" charset="2"/>
              </a:rPr>
              <a:t> I  </a:t>
            </a:r>
            <a:r>
              <a:rPr lang="en-US" sz="2000" dirty="0" err="1">
                <a:cs typeface="Arial" pitchFamily="34" charset="0"/>
                <a:sym typeface="Symbol" pitchFamily="18" charset="2"/>
              </a:rPr>
              <a:t>proteção</a:t>
            </a:r>
            <a:r>
              <a:rPr lang="en-US" sz="2000" dirty="0">
                <a:cs typeface="Arial" pitchFamily="34" charset="0"/>
                <a:sym typeface="Symbol" pitchFamily="18" charset="2"/>
              </a:rPr>
              <a:t> natural </a:t>
            </a:r>
            <a:r>
              <a:rPr lang="en-US" sz="2000" dirty="0" err="1">
                <a:cs typeface="Arial" pitchFamily="34" charset="0"/>
                <a:sym typeface="Symbol" pitchFamily="18" charset="2"/>
              </a:rPr>
              <a:t>em</a:t>
            </a:r>
            <a:r>
              <a:rPr lang="en-US" sz="2000" dirty="0">
                <a:cs typeface="Arial" pitchFamily="34" charset="0"/>
                <a:sym typeface="Symbol" pitchFamily="18" charset="2"/>
              </a:rPr>
              <a:t> LTNP (</a:t>
            </a:r>
            <a:r>
              <a:rPr lang="en-US" sz="2000" dirty="0" err="1">
                <a:cs typeface="Arial" pitchFamily="34" charset="0"/>
                <a:sym typeface="Symbol" pitchFamily="18" charset="2"/>
              </a:rPr>
              <a:t>Kiepiela</a:t>
            </a:r>
            <a:r>
              <a:rPr lang="en-US" sz="2000" dirty="0">
                <a:cs typeface="Arial" pitchFamily="34" charset="0"/>
                <a:sym typeface="Symbol" pitchFamily="18" charset="2"/>
              </a:rPr>
              <a:t> </a:t>
            </a:r>
            <a:r>
              <a:rPr lang="en-US" sz="2000" i="1" dirty="0">
                <a:cs typeface="Arial" pitchFamily="34" charset="0"/>
                <a:sym typeface="Symbol" pitchFamily="18" charset="2"/>
              </a:rPr>
              <a:t>et al.</a:t>
            </a:r>
            <a:r>
              <a:rPr lang="en-US" sz="2000" dirty="0">
                <a:cs typeface="Arial" pitchFamily="34" charset="0"/>
                <a:sym typeface="Symbol" pitchFamily="18" charset="2"/>
              </a:rPr>
              <a:t>, 2004).</a:t>
            </a:r>
            <a:endParaRPr lang="pt-BR" sz="2000" dirty="0">
              <a:effectLst>
                <a:outerShdw blurRad="38100" dist="38100" dir="2700000" algn="tl">
                  <a:srgbClr val="C0C0C0"/>
                </a:outerShdw>
              </a:effectLst>
              <a:cs typeface="Arial" pitchFamily="34" charset="0"/>
            </a:endParaRPr>
          </a:p>
        </p:txBody>
      </p:sp>
      <p:sp>
        <p:nvSpPr>
          <p:cNvPr id="4" name="Rectangle 3"/>
          <p:cNvSpPr txBox="1">
            <a:spLocks noChangeArrowheads="1"/>
          </p:cNvSpPr>
          <p:nvPr/>
        </p:nvSpPr>
        <p:spPr>
          <a:xfrm>
            <a:off x="381000" y="1343025"/>
            <a:ext cx="8382000" cy="519113"/>
          </a:xfrm>
          <a:prstGeom prst="rect">
            <a:avLst/>
          </a:prstGeom>
        </p:spPr>
        <p:txBody>
          <a:bodyPr vert="horz" lIns="91440" tIns="45720" rIns="91440" bIns="45720" rtlCol="0">
            <a:sp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609600" indent="-609600" algn="just">
              <a:buClr>
                <a:srgbClr val="000000"/>
              </a:buClr>
              <a:buFont typeface="Wingdings" pitchFamily="2" charset="2"/>
              <a:buNone/>
            </a:pPr>
            <a:r>
              <a:rPr lang="pt-BR" altLang="pt-BR" sz="2800" smtClean="0">
                <a:solidFill>
                  <a:srgbClr val="000000"/>
                </a:solidFill>
                <a:ea typeface="ヒラギノ角ゴ Pro W3" pitchFamily="-84" charset="-128"/>
              </a:rPr>
              <a:t>Céls. T CD4</a:t>
            </a:r>
            <a:r>
              <a:rPr lang="pt-BR" altLang="pt-BR" sz="2800" baseline="30000" smtClean="0">
                <a:solidFill>
                  <a:srgbClr val="000000"/>
                </a:solidFill>
                <a:ea typeface="ヒラギノ角ゴ Pro W3" pitchFamily="-84" charset="-128"/>
              </a:rPr>
              <a:t>+ </a:t>
            </a:r>
            <a:r>
              <a:rPr lang="pt-BR" altLang="pt-BR" sz="2800" smtClean="0">
                <a:solidFill>
                  <a:srgbClr val="000000"/>
                </a:solidFill>
                <a:ea typeface="ヒラギノ角ゴ Pro W3" pitchFamily="-84" charset="-128"/>
              </a:rPr>
              <a:t> / CD8</a:t>
            </a:r>
            <a:r>
              <a:rPr lang="pt-BR" altLang="pt-BR" sz="2800" baseline="30000" smtClean="0">
                <a:solidFill>
                  <a:srgbClr val="000000"/>
                </a:solidFill>
                <a:ea typeface="ヒラギノ角ゴ Pro W3" pitchFamily="-84" charset="-128"/>
              </a:rPr>
              <a:t>+</a:t>
            </a:r>
            <a:r>
              <a:rPr lang="pt-BR" altLang="pt-BR" sz="2800" smtClean="0">
                <a:solidFill>
                  <a:srgbClr val="000000"/>
                </a:solidFill>
                <a:ea typeface="ヒラギノ角ゴ Pro W3" pitchFamily="-84" charset="-128"/>
              </a:rPr>
              <a:t>:</a:t>
            </a:r>
          </a:p>
        </p:txBody>
      </p:sp>
      <p:sp>
        <p:nvSpPr>
          <p:cNvPr id="5" name="Retângulo 4"/>
          <p:cNvSpPr/>
          <p:nvPr/>
        </p:nvSpPr>
        <p:spPr>
          <a:xfrm>
            <a:off x="0" y="14292"/>
            <a:ext cx="8777834" cy="523220"/>
          </a:xfrm>
          <a:prstGeom prst="rect">
            <a:avLst/>
          </a:prstGeom>
        </p:spPr>
        <p:txBody>
          <a:bodyPr wrap="square">
            <a:spAutoFit/>
          </a:bodyPr>
          <a:lstStyle/>
          <a:p>
            <a:r>
              <a:rPr lang="pt-BR" sz="2800" b="1" i="1" dirty="0" smtClean="0">
                <a:solidFill>
                  <a:srgbClr val="FF0000"/>
                </a:solidFill>
                <a:latin typeface="+mj-lt"/>
              </a:rPr>
              <a:t>Resposta Imune celular </a:t>
            </a:r>
            <a:r>
              <a:rPr lang="pt-BR" sz="2800" b="1" i="1" dirty="0" err="1" smtClean="0">
                <a:solidFill>
                  <a:srgbClr val="FF0000"/>
                </a:solidFill>
                <a:latin typeface="+mj-lt"/>
              </a:rPr>
              <a:t>anti-HIV</a:t>
            </a:r>
            <a:endParaRPr lang="pt-BR" sz="2800" b="1" dirty="0">
              <a:solidFill>
                <a:srgbClr val="FF0000"/>
              </a:solidFill>
              <a:latin typeface="+mj-lt"/>
            </a:endParaRPr>
          </a:p>
        </p:txBody>
      </p:sp>
      <p:sp>
        <p:nvSpPr>
          <p:cNvPr id="6" name="TextBox 74"/>
          <p:cNvSpPr txBox="1"/>
          <p:nvPr/>
        </p:nvSpPr>
        <p:spPr>
          <a:xfrm>
            <a:off x="3215928" y="6577607"/>
            <a:ext cx="5820568" cy="307777"/>
          </a:xfrm>
          <a:prstGeom prst="rect">
            <a:avLst/>
          </a:prstGeom>
          <a:noFill/>
        </p:spPr>
        <p:txBody>
          <a:bodyPr wrap="none" rtlCol="0">
            <a:spAutoFit/>
          </a:bodyPr>
          <a:lstStyle/>
          <a:p>
            <a:r>
              <a:rPr lang="en-US" sz="1400" dirty="0" smtClean="0"/>
              <a:t>Slide </a:t>
            </a:r>
            <a:r>
              <a:rPr lang="en-US" sz="1400" dirty="0" err="1" smtClean="0"/>
              <a:t>cedido</a:t>
            </a:r>
            <a:r>
              <a:rPr lang="en-US" sz="1400" dirty="0" smtClean="0"/>
              <a:t> </a:t>
            </a:r>
            <a:r>
              <a:rPr lang="en-US" sz="1400" dirty="0" err="1" smtClean="0"/>
              <a:t>pelo</a:t>
            </a:r>
            <a:r>
              <a:rPr lang="en-US" sz="1400" dirty="0" smtClean="0"/>
              <a:t> Dr. </a:t>
            </a:r>
            <a:r>
              <a:rPr lang="en-US" sz="1400" dirty="0" err="1" smtClean="0"/>
              <a:t>Bosco</a:t>
            </a:r>
            <a:r>
              <a:rPr lang="en-US" sz="1400" dirty="0" smtClean="0"/>
              <a:t> </a:t>
            </a:r>
            <a:r>
              <a:rPr lang="en-US" sz="1400" dirty="0" err="1" smtClean="0"/>
              <a:t>Christiano</a:t>
            </a:r>
            <a:r>
              <a:rPr lang="en-US" sz="1400" dirty="0" smtClean="0"/>
              <a:t> </a:t>
            </a:r>
            <a:r>
              <a:rPr lang="en-US" sz="1400" dirty="0" err="1" smtClean="0"/>
              <a:t>Maciel</a:t>
            </a:r>
            <a:r>
              <a:rPr lang="en-US" sz="1400" dirty="0" smtClean="0"/>
              <a:t> da Silva, LIM-56/FMUSP</a:t>
            </a:r>
            <a:endParaRPr lang="en-US" sz="1400" dirty="0"/>
          </a:p>
        </p:txBody>
      </p:sp>
    </p:spTree>
    <p:extLst>
      <p:ext uri="{BB962C8B-B14F-4D97-AF65-F5344CB8AC3E}">
        <p14:creationId xmlns:p14="http://schemas.microsoft.com/office/powerpoint/2010/main" val="154217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37</a:t>
            </a:fld>
            <a:endParaRPr lang="en-US"/>
          </a:p>
        </p:txBody>
      </p:sp>
      <p:pic>
        <p:nvPicPr>
          <p:cNvPr id="27650" name="Picture 2" descr="https://www.researchgate.net/profile/Suhaib_Hattab/publication/281534229/figure/fig4/AS:483485912702979@1492283432886/The-cellular-immune-response-against-HIV-infection-Available-a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0688"/>
            <a:ext cx="8096250" cy="56388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0" y="14292"/>
            <a:ext cx="8777834" cy="523220"/>
          </a:xfrm>
          <a:prstGeom prst="rect">
            <a:avLst/>
          </a:prstGeom>
        </p:spPr>
        <p:txBody>
          <a:bodyPr wrap="square">
            <a:spAutoFit/>
          </a:bodyPr>
          <a:lstStyle/>
          <a:p>
            <a:r>
              <a:rPr lang="pt-BR" sz="2800" b="1" i="1" dirty="0" smtClean="0">
                <a:solidFill>
                  <a:srgbClr val="FF0000"/>
                </a:solidFill>
                <a:latin typeface="+mj-lt"/>
              </a:rPr>
              <a:t>Resposta Imune Celular </a:t>
            </a:r>
            <a:endParaRPr lang="pt-BR" sz="2800" b="1" dirty="0">
              <a:solidFill>
                <a:srgbClr val="FF0000"/>
              </a:solidFill>
              <a:latin typeface="+mj-lt"/>
            </a:endParaRPr>
          </a:p>
        </p:txBody>
      </p:sp>
      <p:sp>
        <p:nvSpPr>
          <p:cNvPr id="5" name="TextBox 6"/>
          <p:cNvSpPr txBox="1"/>
          <p:nvPr/>
        </p:nvSpPr>
        <p:spPr>
          <a:xfrm>
            <a:off x="-16767" y="6237312"/>
            <a:ext cx="8981256" cy="646331"/>
          </a:xfrm>
          <a:prstGeom prst="rect">
            <a:avLst/>
          </a:prstGeom>
          <a:noFill/>
        </p:spPr>
        <p:txBody>
          <a:bodyPr wrap="square" rtlCol="0">
            <a:spAutoFit/>
          </a:bodyPr>
          <a:lstStyle/>
          <a:p>
            <a:r>
              <a:rPr lang="en-US" sz="1200" dirty="0" err="1" smtClean="0"/>
              <a:t>Hattab</a:t>
            </a:r>
            <a:r>
              <a:rPr lang="en-US" sz="1200" dirty="0"/>
              <a:t>, 2012: https://www.researchgate.net/publication/281534229_Impact_of_different_antiretroviral_therapy_ART_regimens_on_the_evolution_of_soluble_markers_of_inflammation_and_immune_activation_in_HIV-infected_patients </a:t>
            </a:r>
          </a:p>
        </p:txBody>
      </p:sp>
    </p:spTree>
    <p:extLst>
      <p:ext uri="{BB962C8B-B14F-4D97-AF65-F5344CB8AC3E}">
        <p14:creationId xmlns:p14="http://schemas.microsoft.com/office/powerpoint/2010/main" val="2261826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38</a:t>
            </a:fld>
            <a:endParaRPr lang="en-US"/>
          </a:p>
        </p:txBody>
      </p:sp>
      <p:pic>
        <p:nvPicPr>
          <p:cNvPr id="32770" name="Picture 2" descr="Resultado de imagem para cd8 t cell effector fun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6628" y="620688"/>
            <a:ext cx="4457700" cy="5953125"/>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Resposta Imune Celular – Linfócitos T CD8 citotóxicos </a:t>
            </a:r>
            <a:endParaRPr lang="pt-BR" sz="2800" b="1" dirty="0">
              <a:solidFill>
                <a:srgbClr val="FF0000"/>
              </a:solidFill>
              <a:latin typeface="+mj-lt"/>
            </a:endParaRPr>
          </a:p>
        </p:txBody>
      </p:sp>
    </p:spTree>
    <p:extLst>
      <p:ext uri="{BB962C8B-B14F-4D97-AF65-F5344CB8AC3E}">
        <p14:creationId xmlns:p14="http://schemas.microsoft.com/office/powerpoint/2010/main" val="1609318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39</a:t>
            </a:fld>
            <a:endParaRPr lang="en-US"/>
          </a:p>
        </p:txBody>
      </p:sp>
      <p:pic>
        <p:nvPicPr>
          <p:cNvPr id="35842" name="Picture 2" descr="https://www.frontiersin.org/files/Articles/282388/fimmu-08-00936-HTML/image_m/fimmu-08-00936-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556792"/>
            <a:ext cx="8030299" cy="4318307"/>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Resposta Imune Celular – Linfócitos T CD8 citotóxicos </a:t>
            </a:r>
            <a:endParaRPr lang="pt-BR" sz="2800" b="1" dirty="0">
              <a:solidFill>
                <a:srgbClr val="FF0000"/>
              </a:solidFill>
              <a:latin typeface="+mj-lt"/>
            </a:endParaRPr>
          </a:p>
        </p:txBody>
      </p:sp>
    </p:spTree>
    <p:extLst>
      <p:ext uri="{BB962C8B-B14F-4D97-AF65-F5344CB8AC3E}">
        <p14:creationId xmlns:p14="http://schemas.microsoft.com/office/powerpoint/2010/main" val="4151850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1"/>
          </p:nvPr>
        </p:nvSpPr>
        <p:spPr/>
        <p:txBody>
          <a:bodyPr/>
          <a:lstStyle/>
          <a:p>
            <a:fld id="{F38DF745-7D3F-47F4-83A3-874385CFAA69}" type="slidenum">
              <a:rPr lang="en-US" smtClean="0"/>
              <a:pPr/>
              <a:t>4</a:t>
            </a:fld>
            <a:endParaRPr lang="en-US" dirty="0"/>
          </a:p>
        </p:txBody>
      </p:sp>
      <p:pic>
        <p:nvPicPr>
          <p:cNvPr id="5" name="Picture 1" descr="Screen shot 2018-05-13 at 23.04.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26200"/>
            <a:ext cx="1574800" cy="431800"/>
          </a:xfrm>
          <a:prstGeom prst="rect">
            <a:avLst/>
          </a:prstGeom>
        </p:spPr>
      </p:pic>
      <p:grpSp>
        <p:nvGrpSpPr>
          <p:cNvPr id="6" name="Group 15"/>
          <p:cNvGrpSpPr/>
          <p:nvPr/>
        </p:nvGrpSpPr>
        <p:grpSpPr>
          <a:xfrm>
            <a:off x="99243" y="980728"/>
            <a:ext cx="9585325" cy="5183188"/>
            <a:chOff x="606425" y="730250"/>
            <a:chExt cx="9585325" cy="5183188"/>
          </a:xfrm>
        </p:grpSpPr>
        <p:pic>
          <p:nvPicPr>
            <p:cNvPr id="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894" y="1504950"/>
              <a:ext cx="8029861" cy="3878199"/>
            </a:xfrm>
            <a:prstGeom prst="rect">
              <a:avLst/>
            </a:prstGeom>
          </p:spPr>
        </p:pic>
        <p:sp>
          <p:nvSpPr>
            <p:cNvPr id="8" name="Rectangle 2"/>
            <p:cNvSpPr>
              <a:spLocks noChangeArrowheads="1"/>
            </p:cNvSpPr>
            <p:nvPr/>
          </p:nvSpPr>
          <p:spPr bwMode="auto">
            <a:xfrm>
              <a:off x="1555750" y="5516563"/>
              <a:ext cx="7418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pitchFamily="34" charset="-128"/>
                </a:defRPr>
              </a:lvl1pPr>
              <a:lvl2pPr marL="37931725" indent="-37474525"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altLang="en-US" sz="2000" b="1" dirty="0"/>
                <a:t>Total: 36.7 million</a:t>
              </a:r>
              <a:r>
                <a:rPr lang="en-US" altLang="en-US" sz="2000" dirty="0"/>
                <a:t> </a:t>
              </a:r>
              <a:r>
                <a:rPr lang="en-US" altLang="en-US" dirty="0">
                  <a:solidFill>
                    <a:srgbClr val="4D4D4D"/>
                  </a:solidFill>
                </a:rPr>
                <a:t>[</a:t>
              </a:r>
              <a:r>
                <a:rPr lang="en-US" altLang="en-US" dirty="0" smtClean="0">
                  <a:solidFill>
                    <a:srgbClr val="4D4D4D"/>
                  </a:solidFill>
                </a:rPr>
                <a:t>30.8 million–42.9 </a:t>
              </a:r>
              <a:r>
                <a:rPr lang="en-US" altLang="en-US" dirty="0">
                  <a:solidFill>
                    <a:srgbClr val="4D4D4D"/>
                  </a:solidFill>
                </a:rPr>
                <a:t>million]</a:t>
              </a:r>
              <a:endParaRPr lang="en-US" altLang="en-US" sz="2000" dirty="0">
                <a:solidFill>
                  <a:srgbClr val="7F7F7F"/>
                </a:solidFill>
              </a:endParaRPr>
            </a:p>
          </p:txBody>
        </p:sp>
        <p:sp>
          <p:nvSpPr>
            <p:cNvPr id="9" name="Rectangle 27"/>
            <p:cNvSpPr>
              <a:spLocks noChangeArrowheads="1"/>
            </p:cNvSpPr>
            <p:nvPr/>
          </p:nvSpPr>
          <p:spPr bwMode="auto">
            <a:xfrm>
              <a:off x="4251325" y="3082945"/>
              <a:ext cx="2278063" cy="430887"/>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spcAft>
                  <a:spcPts val="0"/>
                </a:spcAft>
              </a:pPr>
              <a:r>
                <a:rPr lang="en-US" altLang="en-US" sz="1200" b="1" dirty="0"/>
                <a:t>Middle East and North Africa</a:t>
              </a:r>
            </a:p>
            <a:p>
              <a:pPr algn="ctr">
                <a:lnSpc>
                  <a:spcPct val="75000"/>
                </a:lnSpc>
                <a:spcBef>
                  <a:spcPts val="200"/>
                </a:spcBef>
                <a:spcAft>
                  <a:spcPts val="100"/>
                </a:spcAft>
              </a:pPr>
              <a:r>
                <a:rPr lang="en-US" altLang="en-US" sz="1400" b="1" dirty="0"/>
                <a:t>230 000</a:t>
              </a:r>
            </a:p>
            <a:p>
              <a:pPr algn="ctr">
                <a:lnSpc>
                  <a:spcPct val="60000"/>
                </a:lnSpc>
              </a:pPr>
              <a:r>
                <a:rPr lang="en-US" altLang="en-US" sz="1000" b="1" dirty="0">
                  <a:solidFill>
                    <a:srgbClr val="5F5F5F"/>
                  </a:solidFill>
                  <a:latin typeface="Arial Narrow" pitchFamily="34" charset="0"/>
                </a:rPr>
                <a:t>[160 </a:t>
              </a:r>
              <a:r>
                <a:rPr lang="en-US" altLang="en-US" sz="1000" b="1" dirty="0" smtClean="0">
                  <a:solidFill>
                    <a:srgbClr val="5F5F5F"/>
                  </a:solidFill>
                  <a:latin typeface="Arial Narrow" pitchFamily="34" charset="0"/>
                </a:rPr>
                <a:t>000–380 </a:t>
              </a:r>
              <a:r>
                <a:rPr lang="en-US" altLang="en-US" sz="1000" b="1" dirty="0">
                  <a:solidFill>
                    <a:srgbClr val="5F5F5F"/>
                  </a:solidFill>
                  <a:latin typeface="Arial Narrow" pitchFamily="34" charset="0"/>
                </a:rPr>
                <a:t>000]</a:t>
              </a:r>
            </a:p>
          </p:txBody>
        </p:sp>
        <p:sp>
          <p:nvSpPr>
            <p:cNvPr id="10" name="Rectangle 28"/>
            <p:cNvSpPr>
              <a:spLocks noChangeArrowheads="1"/>
            </p:cNvSpPr>
            <p:nvPr/>
          </p:nvSpPr>
          <p:spPr bwMode="auto">
            <a:xfrm>
              <a:off x="3831730" y="3587001"/>
              <a:ext cx="1947862" cy="430887"/>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spcAft>
                  <a:spcPts val="0"/>
                </a:spcAft>
              </a:pPr>
              <a:r>
                <a:rPr lang="en-US" altLang="en-US" sz="1200" b="1" dirty="0"/>
                <a:t>Western and central Africa</a:t>
              </a:r>
            </a:p>
            <a:p>
              <a:pPr algn="ctr">
                <a:lnSpc>
                  <a:spcPct val="75000"/>
                </a:lnSpc>
                <a:spcBef>
                  <a:spcPts val="200"/>
                </a:spcBef>
                <a:spcAft>
                  <a:spcPts val="100"/>
                </a:spcAft>
              </a:pPr>
              <a:r>
                <a:rPr lang="en-US" altLang="en-US" sz="1400" b="1" dirty="0" smtClean="0"/>
                <a:t>6.1 </a:t>
              </a:r>
              <a:r>
                <a:rPr lang="en-US" altLang="en-US" sz="1400" b="1" dirty="0"/>
                <a:t>million</a:t>
              </a:r>
            </a:p>
            <a:p>
              <a:pPr algn="ctr">
                <a:lnSpc>
                  <a:spcPct val="60000"/>
                </a:lnSpc>
              </a:pPr>
              <a:r>
                <a:rPr lang="en-US" altLang="en-US" sz="1000" b="1" dirty="0" smtClean="0">
                  <a:solidFill>
                    <a:srgbClr val="5F5F5F"/>
                  </a:solidFill>
                  <a:latin typeface="Arial Narrow" pitchFamily="34" charset="0"/>
                </a:rPr>
                <a:t>[4.9 million–7.6 </a:t>
              </a:r>
              <a:r>
                <a:rPr lang="en-US" altLang="en-US" sz="1000" b="1" dirty="0">
                  <a:solidFill>
                    <a:srgbClr val="5F5F5F"/>
                  </a:solidFill>
                  <a:latin typeface="Arial Narrow" pitchFamily="34" charset="0"/>
                </a:rPr>
                <a:t>million]</a:t>
              </a:r>
            </a:p>
          </p:txBody>
        </p:sp>
        <p:sp>
          <p:nvSpPr>
            <p:cNvPr id="11" name="Rectangle 29"/>
            <p:cNvSpPr>
              <a:spLocks noChangeArrowheads="1"/>
            </p:cNvSpPr>
            <p:nvPr/>
          </p:nvSpPr>
          <p:spPr bwMode="auto">
            <a:xfrm>
              <a:off x="5800346" y="1991781"/>
              <a:ext cx="1739900" cy="569387"/>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spcAft>
                  <a:spcPts val="0"/>
                </a:spcAft>
              </a:pPr>
              <a:r>
                <a:rPr lang="en-US" altLang="en-US" sz="1200" b="1" dirty="0"/>
                <a:t>Eastern Europe </a:t>
              </a:r>
              <a:br>
                <a:rPr lang="en-US" altLang="en-US" sz="1200" b="1" dirty="0"/>
              </a:br>
              <a:r>
                <a:rPr lang="en-US" altLang="en-US" sz="1200" b="1" dirty="0"/>
                <a:t>and central Asia</a:t>
              </a:r>
            </a:p>
            <a:p>
              <a:pPr algn="ctr">
                <a:lnSpc>
                  <a:spcPct val="75000"/>
                </a:lnSpc>
                <a:spcBef>
                  <a:spcPts val="200"/>
                </a:spcBef>
                <a:spcAft>
                  <a:spcPts val="100"/>
                </a:spcAft>
              </a:pPr>
              <a:r>
                <a:rPr lang="en-US" altLang="en-US" sz="1400" b="1" dirty="0" smtClean="0"/>
                <a:t>1.6 </a:t>
              </a:r>
              <a:r>
                <a:rPr lang="en-US" altLang="en-US" sz="1400" b="1" dirty="0"/>
                <a:t>million </a:t>
              </a:r>
            </a:p>
            <a:p>
              <a:pPr algn="ctr">
                <a:lnSpc>
                  <a:spcPct val="60000"/>
                </a:lnSpc>
              </a:pPr>
              <a:r>
                <a:rPr lang="en-US" altLang="en-US" sz="1000" b="1" dirty="0">
                  <a:solidFill>
                    <a:srgbClr val="5F5F5F"/>
                  </a:solidFill>
                  <a:latin typeface="Arial Narrow" pitchFamily="34" charset="0"/>
                </a:rPr>
                <a:t>[1.4 million–1.7 million]</a:t>
              </a:r>
            </a:p>
          </p:txBody>
        </p:sp>
        <p:sp>
          <p:nvSpPr>
            <p:cNvPr id="12" name="Rectangle 30"/>
            <p:cNvSpPr>
              <a:spLocks noChangeArrowheads="1"/>
            </p:cNvSpPr>
            <p:nvPr/>
          </p:nvSpPr>
          <p:spPr bwMode="auto">
            <a:xfrm>
              <a:off x="6765546" y="3844394"/>
              <a:ext cx="2197100" cy="430887"/>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tabLst>
                  <a:tab pos="285750" algn="l"/>
                </a:tabLst>
                <a:defRPr>
                  <a:solidFill>
                    <a:schemeClr val="tx1"/>
                  </a:solidFill>
                  <a:latin typeface="Arial" charset="0"/>
                  <a:ea typeface="ＭＳ Ｐゴシック" pitchFamily="34" charset="-128"/>
                </a:defRPr>
              </a:lvl1pPr>
              <a:lvl2pPr marL="37931725" indent="-37474525" defTabSz="935038" eaLnBrk="0" hangingPunct="0">
                <a:tabLst>
                  <a:tab pos="285750" algn="l"/>
                </a:tabLst>
                <a:defRPr>
                  <a:solidFill>
                    <a:schemeClr val="tx1"/>
                  </a:solidFill>
                  <a:latin typeface="Arial" charset="0"/>
                  <a:ea typeface="ＭＳ Ｐゴシック" pitchFamily="34" charset="-128"/>
                </a:defRPr>
              </a:lvl2pPr>
              <a:lvl3pPr marL="1143000" indent="-228600" defTabSz="935038" eaLnBrk="0" hangingPunct="0">
                <a:tabLst>
                  <a:tab pos="285750" algn="l"/>
                </a:tabLst>
                <a:defRPr>
                  <a:solidFill>
                    <a:schemeClr val="tx1"/>
                  </a:solidFill>
                  <a:latin typeface="Arial" charset="0"/>
                  <a:ea typeface="ＭＳ Ｐゴシック" pitchFamily="34" charset="-128"/>
                </a:defRPr>
              </a:lvl3pPr>
              <a:lvl4pPr marL="1600200" indent="-228600" defTabSz="935038" eaLnBrk="0" hangingPunct="0">
                <a:tabLst>
                  <a:tab pos="285750" algn="l"/>
                </a:tabLst>
                <a:defRPr>
                  <a:solidFill>
                    <a:schemeClr val="tx1"/>
                  </a:solidFill>
                  <a:latin typeface="Arial" charset="0"/>
                  <a:ea typeface="ＭＳ Ｐゴシック" pitchFamily="34" charset="-128"/>
                </a:defRPr>
              </a:lvl4pPr>
              <a:lvl5pPr marL="2057400" indent="-228600" defTabSz="935038" eaLnBrk="0" hangingPunct="0">
                <a:tabLst>
                  <a:tab pos="285750" algn="l"/>
                </a:tabLst>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9pPr>
            </a:lstStyle>
            <a:p>
              <a:pPr algn="ctr">
                <a:lnSpc>
                  <a:spcPct val="75000"/>
                </a:lnSpc>
                <a:spcAft>
                  <a:spcPts val="0"/>
                </a:spcAft>
              </a:pPr>
              <a:r>
                <a:rPr lang="en-US" altLang="en-US" sz="1200" b="1" dirty="0"/>
                <a:t>Asia and the Pacific</a:t>
              </a:r>
            </a:p>
            <a:p>
              <a:pPr algn="ctr">
                <a:lnSpc>
                  <a:spcPct val="75000"/>
                </a:lnSpc>
                <a:spcBef>
                  <a:spcPts val="200"/>
                </a:spcBef>
                <a:spcAft>
                  <a:spcPts val="100"/>
                </a:spcAft>
              </a:pPr>
              <a:r>
                <a:rPr lang="en-US" altLang="en-US" sz="1400" b="1" dirty="0"/>
                <a:t>5.1 million</a:t>
              </a:r>
            </a:p>
            <a:p>
              <a:pPr algn="ctr">
                <a:lnSpc>
                  <a:spcPct val="60000"/>
                </a:lnSpc>
              </a:pPr>
              <a:r>
                <a:rPr lang="en-US" altLang="en-US" sz="1000" b="1" dirty="0" smtClean="0">
                  <a:solidFill>
                    <a:srgbClr val="5F5F5F"/>
                  </a:solidFill>
                  <a:latin typeface="Arial Narrow" pitchFamily="34" charset="0"/>
                </a:rPr>
                <a:t>[3.9 million–7.2 </a:t>
              </a:r>
              <a:r>
                <a:rPr lang="en-US" altLang="en-US" sz="1000" b="1" dirty="0">
                  <a:solidFill>
                    <a:srgbClr val="5F5F5F"/>
                  </a:solidFill>
                  <a:latin typeface="Arial Narrow" pitchFamily="34" charset="0"/>
                </a:rPr>
                <a:t>million]</a:t>
              </a:r>
            </a:p>
          </p:txBody>
        </p:sp>
        <p:sp>
          <p:nvSpPr>
            <p:cNvPr id="13" name="Rectangle 32"/>
            <p:cNvSpPr>
              <a:spLocks noChangeArrowheads="1"/>
            </p:cNvSpPr>
            <p:nvPr/>
          </p:nvSpPr>
          <p:spPr bwMode="auto">
            <a:xfrm>
              <a:off x="1327150" y="2276475"/>
              <a:ext cx="3698875" cy="430887"/>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spcAft>
                  <a:spcPts val="0"/>
                </a:spcAft>
              </a:pPr>
              <a:r>
                <a:rPr lang="en-US" altLang="en-US" sz="1200" b="1" dirty="0"/>
                <a:t>North America and western and central Europe</a:t>
              </a:r>
            </a:p>
            <a:p>
              <a:pPr algn="ctr" eaLnBrk="1" hangingPunct="1">
                <a:lnSpc>
                  <a:spcPct val="75000"/>
                </a:lnSpc>
                <a:spcBef>
                  <a:spcPts val="200"/>
                </a:spcBef>
                <a:spcAft>
                  <a:spcPts val="100"/>
                </a:spcAft>
              </a:pPr>
              <a:r>
                <a:rPr lang="en-US" altLang="en-US" sz="1400" b="1" dirty="0" smtClean="0"/>
                <a:t>2.1 </a:t>
              </a:r>
              <a:r>
                <a:rPr lang="en-US" altLang="en-US" sz="1400" b="1" dirty="0"/>
                <a:t>million </a:t>
              </a:r>
            </a:p>
            <a:p>
              <a:pPr algn="ctr" eaLnBrk="1" hangingPunct="1">
                <a:lnSpc>
                  <a:spcPct val="60000"/>
                </a:lnSpc>
              </a:pPr>
              <a:r>
                <a:rPr lang="en-US" altLang="en-US" sz="1000" b="1" dirty="0">
                  <a:solidFill>
                    <a:srgbClr val="5F5F5F"/>
                  </a:solidFill>
                  <a:latin typeface="Arial Narrow" pitchFamily="34" charset="0"/>
                </a:rPr>
                <a:t>[</a:t>
              </a:r>
              <a:r>
                <a:rPr lang="en-US" altLang="en-US" sz="1000" b="1" dirty="0" smtClean="0">
                  <a:solidFill>
                    <a:srgbClr val="5F5F5F"/>
                  </a:solidFill>
                  <a:latin typeface="Arial Narrow" pitchFamily="34" charset="0"/>
                </a:rPr>
                <a:t>2.0 million–2.3 </a:t>
              </a:r>
              <a:r>
                <a:rPr lang="en-US" altLang="en-US" sz="1000" b="1" dirty="0">
                  <a:solidFill>
                    <a:srgbClr val="5F5F5F"/>
                  </a:solidFill>
                  <a:latin typeface="Arial Narrow" pitchFamily="34" charset="0"/>
                </a:rPr>
                <a:t>million]</a:t>
              </a:r>
            </a:p>
          </p:txBody>
        </p:sp>
        <p:sp>
          <p:nvSpPr>
            <p:cNvPr id="14" name="Rectangle 33"/>
            <p:cNvSpPr>
              <a:spLocks noChangeArrowheads="1"/>
            </p:cNvSpPr>
            <p:nvPr/>
          </p:nvSpPr>
          <p:spPr bwMode="auto">
            <a:xfrm>
              <a:off x="2373313" y="4150241"/>
              <a:ext cx="1762125" cy="430887"/>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200" b="1" dirty="0" smtClean="0"/>
                <a:t>Latin America </a:t>
              </a:r>
            </a:p>
            <a:p>
              <a:pPr algn="ctr">
                <a:lnSpc>
                  <a:spcPct val="75000"/>
                </a:lnSpc>
                <a:spcBef>
                  <a:spcPts val="200"/>
                </a:spcBef>
                <a:spcAft>
                  <a:spcPts val="100"/>
                </a:spcAft>
              </a:pPr>
              <a:r>
                <a:rPr lang="en-US" altLang="en-US" sz="1400" b="1" dirty="0" smtClean="0"/>
                <a:t>1.8 </a:t>
              </a:r>
              <a:r>
                <a:rPr lang="en-US" altLang="en-US" sz="1400" b="1" dirty="0"/>
                <a:t>million</a:t>
              </a:r>
            </a:p>
            <a:p>
              <a:pPr algn="ctr">
                <a:lnSpc>
                  <a:spcPct val="60000"/>
                </a:lnSpc>
              </a:pPr>
              <a:r>
                <a:rPr lang="en-US" altLang="en-US" sz="1000" b="1" dirty="0">
                  <a:solidFill>
                    <a:srgbClr val="5F5F5F"/>
                  </a:solidFill>
                  <a:latin typeface="Arial Narrow" pitchFamily="34" charset="0"/>
                </a:rPr>
                <a:t>[</a:t>
              </a:r>
              <a:r>
                <a:rPr lang="en-US" altLang="en-US" sz="1000" b="1" dirty="0" smtClean="0">
                  <a:solidFill>
                    <a:srgbClr val="5F5F5F"/>
                  </a:solidFill>
                  <a:latin typeface="Arial Narrow" pitchFamily="34" charset="0"/>
                </a:rPr>
                <a:t>1.4 million–2.1 </a:t>
              </a:r>
              <a:r>
                <a:rPr lang="en-US" altLang="en-US" sz="1000" b="1" dirty="0">
                  <a:solidFill>
                    <a:srgbClr val="5F5F5F"/>
                  </a:solidFill>
                  <a:latin typeface="Arial Narrow" pitchFamily="34" charset="0"/>
                </a:rPr>
                <a:t>million]</a:t>
              </a:r>
            </a:p>
          </p:txBody>
        </p:sp>
        <p:sp>
          <p:nvSpPr>
            <p:cNvPr id="15" name="Rectangle 28"/>
            <p:cNvSpPr>
              <a:spLocks noChangeArrowheads="1"/>
            </p:cNvSpPr>
            <p:nvPr/>
          </p:nvSpPr>
          <p:spPr bwMode="auto">
            <a:xfrm>
              <a:off x="4364038" y="4257675"/>
              <a:ext cx="2182812" cy="430887"/>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spcAft>
                  <a:spcPts val="0"/>
                </a:spcAft>
              </a:pPr>
              <a:r>
                <a:rPr lang="en-US" altLang="en-US" sz="1200" b="1" dirty="0"/>
                <a:t>Eastern and southern Africa</a:t>
              </a:r>
            </a:p>
            <a:p>
              <a:pPr algn="ctr">
                <a:lnSpc>
                  <a:spcPct val="75000"/>
                </a:lnSpc>
                <a:spcBef>
                  <a:spcPts val="200"/>
                </a:spcBef>
                <a:spcAft>
                  <a:spcPts val="100"/>
                </a:spcAft>
              </a:pPr>
              <a:r>
                <a:rPr lang="en-US" altLang="en-US" sz="1400" b="1" dirty="0" smtClean="0"/>
                <a:t>19.4 </a:t>
              </a:r>
              <a:r>
                <a:rPr lang="en-US" altLang="en-US" sz="1400" b="1" dirty="0"/>
                <a:t>million</a:t>
              </a:r>
            </a:p>
            <a:p>
              <a:pPr algn="ctr">
                <a:lnSpc>
                  <a:spcPct val="60000"/>
                </a:lnSpc>
              </a:pPr>
              <a:r>
                <a:rPr lang="en-US" altLang="en-US" sz="1000" b="1" dirty="0">
                  <a:solidFill>
                    <a:srgbClr val="5F5F5F"/>
                  </a:solidFill>
                  <a:latin typeface="Arial Narrow" pitchFamily="34" charset="0"/>
                </a:rPr>
                <a:t>[</a:t>
              </a:r>
              <a:r>
                <a:rPr lang="en-US" altLang="en-US" sz="1000" b="1" dirty="0" smtClean="0">
                  <a:solidFill>
                    <a:srgbClr val="5F5F5F"/>
                  </a:solidFill>
                  <a:latin typeface="Arial Narrow" pitchFamily="34" charset="0"/>
                </a:rPr>
                <a:t>17.8 million–21.1 </a:t>
              </a:r>
              <a:r>
                <a:rPr lang="en-US" altLang="en-US" sz="1000" b="1" dirty="0">
                  <a:solidFill>
                    <a:srgbClr val="5F5F5F"/>
                  </a:solidFill>
                  <a:latin typeface="Arial Narrow" pitchFamily="34" charset="0"/>
                </a:rPr>
                <a:t>million]</a:t>
              </a:r>
            </a:p>
          </p:txBody>
        </p:sp>
        <p:sp>
          <p:nvSpPr>
            <p:cNvPr id="16" name="Rectangle 37"/>
            <p:cNvSpPr>
              <a:spLocks noChangeArrowheads="1"/>
            </p:cNvSpPr>
            <p:nvPr/>
          </p:nvSpPr>
          <p:spPr bwMode="auto">
            <a:xfrm>
              <a:off x="606425" y="730250"/>
              <a:ext cx="958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pitchFamily="34" charset="-128"/>
                </a:defRPr>
              </a:lvl1pPr>
              <a:lvl2pPr marL="37931725" indent="-37474525"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en-US" sz="2100" b="1" dirty="0">
                  <a:latin typeface="Arial Bold" charset="0"/>
                </a:rPr>
                <a:t>Adults and children estimated to be living with HIV </a:t>
              </a:r>
              <a:r>
                <a:rPr lang="en-US" altLang="en-US" sz="2100" b="1" dirty="0">
                  <a:solidFill>
                    <a:srgbClr val="E31837"/>
                  </a:solidFill>
                  <a:latin typeface="Arial Bold" charset="0"/>
                  <a:sym typeface="Webdings" pitchFamily="18" charset="2"/>
                </a:rPr>
                <a:t></a:t>
              </a:r>
              <a:r>
                <a:rPr lang="en-US" altLang="en-US" sz="2100" b="1" dirty="0">
                  <a:latin typeface="Arial Bold" charset="0"/>
                </a:rPr>
                <a:t> 2016 </a:t>
              </a:r>
            </a:p>
          </p:txBody>
        </p:sp>
        <p:sp>
          <p:nvSpPr>
            <p:cNvPr id="17" name="Rectangle 33"/>
            <p:cNvSpPr>
              <a:spLocks noChangeArrowheads="1"/>
            </p:cNvSpPr>
            <p:nvPr/>
          </p:nvSpPr>
          <p:spPr bwMode="auto">
            <a:xfrm>
              <a:off x="2119164" y="3140968"/>
              <a:ext cx="1762125" cy="430887"/>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200" b="1" dirty="0" smtClean="0"/>
                <a:t>Caribbean</a:t>
              </a:r>
              <a:endParaRPr lang="en-US" altLang="en-US" sz="1200" b="1" dirty="0"/>
            </a:p>
            <a:p>
              <a:pPr algn="ctr">
                <a:lnSpc>
                  <a:spcPct val="75000"/>
                </a:lnSpc>
                <a:spcBef>
                  <a:spcPts val="200"/>
                </a:spcBef>
                <a:spcAft>
                  <a:spcPts val="100"/>
                </a:spcAft>
              </a:pPr>
              <a:r>
                <a:rPr lang="en-GB" altLang="en-US" sz="1400" b="1" dirty="0" smtClean="0"/>
                <a:t>310 000</a:t>
              </a:r>
              <a:endParaRPr lang="en-US" altLang="en-US" sz="1400" b="1" dirty="0"/>
            </a:p>
            <a:p>
              <a:pPr algn="ctr">
                <a:lnSpc>
                  <a:spcPct val="60000"/>
                </a:lnSpc>
              </a:pPr>
              <a:r>
                <a:rPr lang="en-US" altLang="en-US" sz="1000" b="1" dirty="0" smtClean="0">
                  <a:solidFill>
                    <a:srgbClr val="5F5F5F"/>
                  </a:solidFill>
                  <a:latin typeface="Arial Narrow" pitchFamily="34" charset="0"/>
                </a:rPr>
                <a:t>[280 000–350 000]</a:t>
              </a:r>
              <a:endParaRPr lang="en-US" altLang="en-US" sz="1000" b="1" dirty="0">
                <a:solidFill>
                  <a:srgbClr val="5F5F5F"/>
                </a:solidFill>
                <a:latin typeface="Arial Narrow" pitchFamily="34" charset="0"/>
              </a:endParaRPr>
            </a:p>
          </p:txBody>
        </p:sp>
      </p:grpSp>
      <p:sp>
        <p:nvSpPr>
          <p:cNvPr id="18" name="Título 1"/>
          <p:cNvSpPr>
            <a:spLocks noGrp="1"/>
          </p:cNvSpPr>
          <p:nvPr>
            <p:ph type="title"/>
          </p:nvPr>
        </p:nvSpPr>
        <p:spPr>
          <a:xfrm>
            <a:off x="-36748" y="-13997"/>
            <a:ext cx="7787208" cy="683994"/>
          </a:xfrm>
        </p:spPr>
        <p:txBody>
          <a:bodyPr/>
          <a:lstStyle/>
          <a:p>
            <a:r>
              <a:rPr lang="pt-BR" sz="2400" b="1" i="1" dirty="0">
                <a:solidFill>
                  <a:srgbClr val="FF0000"/>
                </a:solidFill>
              </a:rPr>
              <a:t>SUMÁRIO GLOBAL DA EPIDEMIA AIDS (2016)</a:t>
            </a:r>
            <a:endParaRPr lang="pt-BR" sz="2400" dirty="0">
              <a:solidFill>
                <a:srgbClr val="FF0000"/>
              </a:solidFill>
            </a:endParaRPr>
          </a:p>
        </p:txBody>
      </p:sp>
    </p:spTree>
    <p:extLst>
      <p:ext uri="{BB962C8B-B14F-4D97-AF65-F5344CB8AC3E}">
        <p14:creationId xmlns:p14="http://schemas.microsoft.com/office/powerpoint/2010/main" val="1648651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40</a:t>
            </a:fld>
            <a:endParaRPr lang="en-US"/>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96" y="357493"/>
            <a:ext cx="8667343" cy="650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0" y="14292"/>
            <a:ext cx="8777834" cy="523220"/>
          </a:xfrm>
          <a:prstGeom prst="rect">
            <a:avLst/>
          </a:prstGeom>
        </p:spPr>
        <p:txBody>
          <a:bodyPr wrap="square">
            <a:spAutoFit/>
          </a:bodyPr>
          <a:lstStyle/>
          <a:p>
            <a:r>
              <a:rPr lang="pt-BR" sz="2800" b="1" i="1" dirty="0" smtClean="0">
                <a:solidFill>
                  <a:srgbClr val="FF0000"/>
                </a:solidFill>
                <a:latin typeface="+mj-lt"/>
              </a:rPr>
              <a:t>Resposta Imune Celular </a:t>
            </a:r>
            <a:endParaRPr lang="pt-BR" sz="2800" b="1" dirty="0">
              <a:solidFill>
                <a:srgbClr val="FF0000"/>
              </a:solidFill>
              <a:latin typeface="+mj-lt"/>
            </a:endParaRPr>
          </a:p>
        </p:txBody>
      </p:sp>
    </p:spTree>
    <p:extLst>
      <p:ext uri="{BB962C8B-B14F-4D97-AF65-F5344CB8AC3E}">
        <p14:creationId xmlns:p14="http://schemas.microsoft.com/office/powerpoint/2010/main" val="12007967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41</a:t>
            </a:fld>
            <a:endParaRPr lang="en-US"/>
          </a:p>
        </p:txBody>
      </p:sp>
      <p:sp>
        <p:nvSpPr>
          <p:cNvPr id="4" name="Retângulo 3"/>
          <p:cNvSpPr/>
          <p:nvPr/>
        </p:nvSpPr>
        <p:spPr>
          <a:xfrm>
            <a:off x="0" y="14292"/>
            <a:ext cx="8777834" cy="830997"/>
          </a:xfrm>
          <a:prstGeom prst="rect">
            <a:avLst/>
          </a:prstGeom>
        </p:spPr>
        <p:txBody>
          <a:bodyPr wrap="square">
            <a:spAutoFit/>
          </a:bodyPr>
          <a:lstStyle/>
          <a:p>
            <a:r>
              <a:rPr lang="pt-BR" sz="2400" b="1" i="1" dirty="0" smtClean="0">
                <a:solidFill>
                  <a:srgbClr val="FF0000"/>
                </a:solidFill>
                <a:latin typeface="+mj-lt"/>
              </a:rPr>
              <a:t>Ativação da resposta imune inata pelo HIV-1 no controle viral e </a:t>
            </a:r>
            <a:r>
              <a:rPr lang="pt-BR" sz="2400" b="1" i="1" dirty="0" err="1" smtClean="0">
                <a:solidFill>
                  <a:srgbClr val="FF0000"/>
                </a:solidFill>
                <a:latin typeface="+mj-lt"/>
              </a:rPr>
              <a:t>imunopatologia</a:t>
            </a:r>
            <a:endParaRPr lang="pt-BR" sz="2400" b="1" dirty="0">
              <a:solidFill>
                <a:srgbClr val="FF0000"/>
              </a:solidFill>
              <a:latin typeface="+mj-lt"/>
            </a:endParaRPr>
          </a:p>
        </p:txBody>
      </p:sp>
      <p:sp>
        <p:nvSpPr>
          <p:cNvPr id="5" name="TextBox 6"/>
          <p:cNvSpPr txBox="1"/>
          <p:nvPr/>
        </p:nvSpPr>
        <p:spPr>
          <a:xfrm>
            <a:off x="5116" y="6577607"/>
            <a:ext cx="5874300" cy="307777"/>
          </a:xfrm>
          <a:prstGeom prst="rect">
            <a:avLst/>
          </a:prstGeom>
          <a:noFill/>
        </p:spPr>
        <p:txBody>
          <a:bodyPr wrap="none" rtlCol="0">
            <a:spAutoFit/>
          </a:bodyPr>
          <a:lstStyle/>
          <a:p>
            <a:r>
              <a:rPr lang="en-US" sz="1400" dirty="0"/>
              <a:t>https://retrovirology.biomedcentral.com/articles/10.1186/1742-4690-7-54</a:t>
            </a:r>
          </a:p>
        </p:txBody>
      </p:sp>
      <p:pic>
        <p:nvPicPr>
          <p:cNvPr id="18434" name="Picture 2" descr="Fig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283" y="1556792"/>
            <a:ext cx="7477125" cy="435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5375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42</a:t>
            </a:fld>
            <a:endParaRPr lang="en-US"/>
          </a:p>
        </p:txBody>
      </p:sp>
      <p:pic>
        <p:nvPicPr>
          <p:cNvPr id="28674" name="Picture 2" descr="https://www.researchgate.net/profile/Suhaib_Hattab/publication/281534229/figure/fig5/AS:483485912702980@1492283432999/Early-events-associated-with-acute-HIV-infection-Adapted-from-Moir-S-et-al-2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844" y="1196752"/>
            <a:ext cx="7160146" cy="5408016"/>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Resposta Imune Celular e infecção pelo HIV-1 – desequilíbrio e imunodeficiência </a:t>
            </a:r>
            <a:endParaRPr lang="pt-BR" sz="2800" b="1" dirty="0">
              <a:solidFill>
                <a:srgbClr val="FF0000"/>
              </a:solidFill>
              <a:latin typeface="+mj-lt"/>
            </a:endParaRPr>
          </a:p>
        </p:txBody>
      </p:sp>
    </p:spTree>
    <p:extLst>
      <p:ext uri="{BB962C8B-B14F-4D97-AF65-F5344CB8AC3E}">
        <p14:creationId xmlns:p14="http://schemas.microsoft.com/office/powerpoint/2010/main" val="10524886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43</a:t>
            </a:fld>
            <a:endParaRPr lang="en-US"/>
          </a:p>
        </p:txBody>
      </p:sp>
      <p:pic>
        <p:nvPicPr>
          <p:cNvPr id="3" name="Picture 1"/>
          <p:cNvPicPr>
            <a:picLocks noChangeAspect="1"/>
          </p:cNvPicPr>
          <p:nvPr/>
        </p:nvPicPr>
        <p:blipFill rotWithShape="1">
          <a:blip r:embed="rId2"/>
          <a:srcRect r="2994" b="34339"/>
          <a:stretch/>
        </p:blipFill>
        <p:spPr>
          <a:xfrm>
            <a:off x="35496" y="1052736"/>
            <a:ext cx="3657738" cy="5112568"/>
          </a:xfrm>
          <a:prstGeom prst="rect">
            <a:avLst/>
          </a:prstGeom>
        </p:spPr>
      </p:pic>
      <p:pic>
        <p:nvPicPr>
          <p:cNvPr id="4" name="Picture 2"/>
          <p:cNvPicPr>
            <a:picLocks noChangeAspect="1"/>
          </p:cNvPicPr>
          <p:nvPr/>
        </p:nvPicPr>
        <p:blipFill rotWithShape="1">
          <a:blip r:embed="rId2"/>
          <a:srcRect t="68325"/>
          <a:stretch/>
        </p:blipFill>
        <p:spPr>
          <a:xfrm>
            <a:off x="5643423" y="2852936"/>
            <a:ext cx="3321065" cy="2172276"/>
          </a:xfrm>
          <a:prstGeom prst="rect">
            <a:avLst/>
          </a:prstGeom>
        </p:spPr>
      </p:pic>
      <p:cxnSp>
        <p:nvCxnSpPr>
          <p:cNvPr id="5" name="Straight Arrow Connector 5"/>
          <p:cNvCxnSpPr/>
          <p:nvPr/>
        </p:nvCxnSpPr>
        <p:spPr>
          <a:xfrm flipV="1">
            <a:off x="3635896" y="3140968"/>
            <a:ext cx="2520280" cy="1872208"/>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 name="Retângulo 5"/>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O que acontece com o sistema imune na infecção pelo HIV-1?</a:t>
            </a:r>
            <a:endParaRPr lang="pt-BR" sz="2800" b="1" dirty="0">
              <a:solidFill>
                <a:srgbClr val="FF0000"/>
              </a:solidFill>
              <a:latin typeface="+mj-lt"/>
            </a:endParaRPr>
          </a:p>
        </p:txBody>
      </p:sp>
    </p:spTree>
    <p:extLst>
      <p:ext uri="{BB962C8B-B14F-4D97-AF65-F5344CB8AC3E}">
        <p14:creationId xmlns:p14="http://schemas.microsoft.com/office/powerpoint/2010/main" val="12335829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44</a:t>
            </a:fld>
            <a:endParaRPr lang="en-US"/>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00" t="30573" r="52876" b="16116"/>
          <a:stretch/>
        </p:blipFill>
        <p:spPr bwMode="auto">
          <a:xfrm>
            <a:off x="128395" y="1194619"/>
            <a:ext cx="8476053" cy="554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ângulo 5"/>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O que acontece com o sistema imune na infecção pelo HIV-1?</a:t>
            </a:r>
            <a:endParaRPr lang="pt-BR" sz="2800" b="1" dirty="0">
              <a:solidFill>
                <a:srgbClr val="FF0000"/>
              </a:solidFill>
              <a:latin typeface="+mj-lt"/>
            </a:endParaRPr>
          </a:p>
        </p:txBody>
      </p:sp>
    </p:spTree>
    <p:extLst>
      <p:ext uri="{BB962C8B-B14F-4D97-AF65-F5344CB8AC3E}">
        <p14:creationId xmlns:p14="http://schemas.microsoft.com/office/powerpoint/2010/main" val="1269324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45</a:t>
            </a:fld>
            <a:endParaRPr lang="en-US"/>
          </a:p>
        </p:txBody>
      </p:sp>
      <p:pic>
        <p:nvPicPr>
          <p:cNvPr id="266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281" t="27712" r="41285" b="27607"/>
          <a:stretch/>
        </p:blipFill>
        <p:spPr bwMode="auto">
          <a:xfrm>
            <a:off x="251520" y="1196752"/>
            <a:ext cx="7598045"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O que acontece com o sistema imune na infecção pelo HIV-1?</a:t>
            </a:r>
            <a:endParaRPr lang="pt-BR" sz="2800" b="1" dirty="0">
              <a:solidFill>
                <a:srgbClr val="FF0000"/>
              </a:solidFill>
              <a:latin typeface="+mj-lt"/>
            </a:endParaRPr>
          </a:p>
        </p:txBody>
      </p:sp>
    </p:spTree>
    <p:extLst>
      <p:ext uri="{BB962C8B-B14F-4D97-AF65-F5344CB8AC3E}">
        <p14:creationId xmlns:p14="http://schemas.microsoft.com/office/powerpoint/2010/main" val="37052086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46</a:t>
            </a:fld>
            <a:endParaRPr lang="en-US"/>
          </a:p>
        </p:txBody>
      </p:sp>
      <p:pic>
        <p:nvPicPr>
          <p:cNvPr id="39938" name="Picture 2" descr="Resultado de imagem para antibody and hi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12492"/>
            <a:ext cx="7556222" cy="4715084"/>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Resposta de anticorpos na infecção pelo HVI-1</a:t>
            </a:r>
            <a:endParaRPr lang="pt-BR" sz="2800" b="1" dirty="0">
              <a:solidFill>
                <a:srgbClr val="FF0000"/>
              </a:solidFill>
              <a:latin typeface="+mj-lt"/>
            </a:endParaRPr>
          </a:p>
        </p:txBody>
      </p:sp>
      <p:sp>
        <p:nvSpPr>
          <p:cNvPr id="5" name="TextBox 6"/>
          <p:cNvSpPr txBox="1"/>
          <p:nvPr/>
        </p:nvSpPr>
        <p:spPr>
          <a:xfrm>
            <a:off x="5116" y="6577607"/>
            <a:ext cx="1438214" cy="307777"/>
          </a:xfrm>
          <a:prstGeom prst="rect">
            <a:avLst/>
          </a:prstGeom>
          <a:noFill/>
        </p:spPr>
        <p:txBody>
          <a:bodyPr wrap="none" rtlCol="0">
            <a:spAutoFit/>
          </a:bodyPr>
          <a:lstStyle/>
          <a:p>
            <a:r>
              <a:rPr lang="en-US" sz="1400" dirty="0" smtClean="0"/>
              <a:t>Google: images</a:t>
            </a:r>
            <a:endParaRPr lang="en-US" sz="1400" dirty="0"/>
          </a:p>
        </p:txBody>
      </p:sp>
    </p:spTree>
    <p:extLst>
      <p:ext uri="{BB962C8B-B14F-4D97-AF65-F5344CB8AC3E}">
        <p14:creationId xmlns:p14="http://schemas.microsoft.com/office/powerpoint/2010/main" val="3874763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47</a:t>
            </a:fld>
            <a:endParaRPr lang="en-US"/>
          </a:p>
        </p:txBody>
      </p:sp>
      <p:pic>
        <p:nvPicPr>
          <p:cNvPr id="54274" name="Picture 2" descr="https://www.frontiersin.org/files/Articles/29447/fimmu-03-00215-r2/image_m/fimmu-03-00215-g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244659"/>
            <a:ext cx="6277190" cy="4848637"/>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Especificidade dos anticorpos </a:t>
            </a:r>
            <a:r>
              <a:rPr lang="pt-BR" sz="2800" b="1" i="1" dirty="0" err="1" smtClean="0">
                <a:solidFill>
                  <a:srgbClr val="FF0000"/>
                </a:solidFill>
                <a:latin typeface="+mj-lt"/>
              </a:rPr>
              <a:t>anti-HIV</a:t>
            </a:r>
            <a:r>
              <a:rPr lang="pt-BR" sz="2800" b="1" i="1" dirty="0" smtClean="0">
                <a:solidFill>
                  <a:srgbClr val="FF0000"/>
                </a:solidFill>
                <a:latin typeface="+mj-lt"/>
              </a:rPr>
              <a:t> altamente neutralizantes</a:t>
            </a:r>
            <a:endParaRPr lang="pt-BR" sz="2800" b="1" dirty="0">
              <a:solidFill>
                <a:srgbClr val="FF0000"/>
              </a:solidFill>
              <a:latin typeface="+mj-lt"/>
            </a:endParaRPr>
          </a:p>
        </p:txBody>
      </p:sp>
      <p:sp>
        <p:nvSpPr>
          <p:cNvPr id="5" name="TextBox 6"/>
          <p:cNvSpPr txBox="1"/>
          <p:nvPr/>
        </p:nvSpPr>
        <p:spPr>
          <a:xfrm>
            <a:off x="5116" y="6577607"/>
            <a:ext cx="5366918" cy="307777"/>
          </a:xfrm>
          <a:prstGeom prst="rect">
            <a:avLst/>
          </a:prstGeom>
          <a:noFill/>
        </p:spPr>
        <p:txBody>
          <a:bodyPr wrap="none" rtlCol="0">
            <a:spAutoFit/>
          </a:bodyPr>
          <a:lstStyle/>
          <a:p>
            <a:r>
              <a:rPr lang="en-US" sz="1400" dirty="0"/>
              <a:t>https://www.frontiersin.org/articles/10.3389/fimmu.2012.00215/full</a:t>
            </a:r>
          </a:p>
        </p:txBody>
      </p:sp>
    </p:spTree>
    <p:extLst>
      <p:ext uri="{BB962C8B-B14F-4D97-AF65-F5344CB8AC3E}">
        <p14:creationId xmlns:p14="http://schemas.microsoft.com/office/powerpoint/2010/main" val="904838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48</a:t>
            </a:fld>
            <a:endParaRPr lang="en-US"/>
          </a:p>
        </p:txBody>
      </p:sp>
      <p:pic>
        <p:nvPicPr>
          <p:cNvPr id="3"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091" y="1484784"/>
            <a:ext cx="7724325" cy="430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18905" y="6550024"/>
            <a:ext cx="2928938" cy="307975"/>
          </a:xfrm>
          <a:prstGeom prst="rect">
            <a:avLst/>
          </a:prstGeom>
          <a:noFill/>
        </p:spPr>
        <p:txBody>
          <a:bodyPr>
            <a:spAutoFit/>
          </a:bodyPr>
          <a:lstStyle/>
          <a:p>
            <a:pPr>
              <a:defRPr/>
            </a:pPr>
            <a:r>
              <a:rPr lang="pt-BR" sz="1400" dirty="0">
                <a:latin typeface="+mn-lt"/>
              </a:rPr>
              <a:t>(</a:t>
            </a:r>
            <a:r>
              <a:rPr lang="pt-BR" sz="1400" dirty="0" err="1">
                <a:latin typeface="+mn-lt"/>
              </a:rPr>
              <a:t>Pantaleo</a:t>
            </a:r>
            <a:r>
              <a:rPr lang="pt-BR" sz="1400" dirty="0">
                <a:latin typeface="+mn-lt"/>
              </a:rPr>
              <a:t> &amp; </a:t>
            </a:r>
            <a:r>
              <a:rPr lang="pt-BR" sz="1400" dirty="0" err="1">
                <a:latin typeface="+mn-lt"/>
              </a:rPr>
              <a:t>Koup</a:t>
            </a:r>
            <a:r>
              <a:rPr lang="pt-BR" sz="1400" dirty="0">
                <a:latin typeface="+mn-lt"/>
              </a:rPr>
              <a:t>, Nat </a:t>
            </a:r>
            <a:r>
              <a:rPr lang="pt-BR" sz="1400" dirty="0" err="1">
                <a:latin typeface="+mn-lt"/>
              </a:rPr>
              <a:t>Med</a:t>
            </a:r>
            <a:r>
              <a:rPr lang="pt-BR" sz="1400" dirty="0">
                <a:latin typeface="+mn-lt"/>
              </a:rPr>
              <a:t> 2004)</a:t>
            </a:r>
          </a:p>
        </p:txBody>
      </p:sp>
      <p:sp>
        <p:nvSpPr>
          <p:cNvPr id="5" name="Retângulo 4"/>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Resposta de anticorpos na infecção pelo HVI-1 – eles realmente são efetivos?</a:t>
            </a:r>
            <a:endParaRPr lang="pt-BR" sz="2800" b="1" dirty="0">
              <a:solidFill>
                <a:srgbClr val="FF0000"/>
              </a:solidFill>
              <a:latin typeface="+mj-lt"/>
            </a:endParaRPr>
          </a:p>
        </p:txBody>
      </p:sp>
      <p:sp>
        <p:nvSpPr>
          <p:cNvPr id="6" name="TextBox 74"/>
          <p:cNvSpPr txBox="1"/>
          <p:nvPr/>
        </p:nvSpPr>
        <p:spPr>
          <a:xfrm>
            <a:off x="3215928" y="6577607"/>
            <a:ext cx="5820568" cy="307777"/>
          </a:xfrm>
          <a:prstGeom prst="rect">
            <a:avLst/>
          </a:prstGeom>
          <a:noFill/>
        </p:spPr>
        <p:txBody>
          <a:bodyPr wrap="none" rtlCol="0">
            <a:spAutoFit/>
          </a:bodyPr>
          <a:lstStyle/>
          <a:p>
            <a:r>
              <a:rPr lang="en-US" sz="1400" dirty="0" smtClean="0"/>
              <a:t>Slide </a:t>
            </a:r>
            <a:r>
              <a:rPr lang="en-US" sz="1400" dirty="0" err="1" smtClean="0"/>
              <a:t>cedido</a:t>
            </a:r>
            <a:r>
              <a:rPr lang="en-US" sz="1400" dirty="0" smtClean="0"/>
              <a:t> </a:t>
            </a:r>
            <a:r>
              <a:rPr lang="en-US" sz="1400" dirty="0" err="1" smtClean="0"/>
              <a:t>pelo</a:t>
            </a:r>
            <a:r>
              <a:rPr lang="en-US" sz="1400" dirty="0" smtClean="0"/>
              <a:t> Dr. </a:t>
            </a:r>
            <a:r>
              <a:rPr lang="en-US" sz="1400" dirty="0" err="1" smtClean="0"/>
              <a:t>Bosco</a:t>
            </a:r>
            <a:r>
              <a:rPr lang="en-US" sz="1400" dirty="0" smtClean="0"/>
              <a:t> </a:t>
            </a:r>
            <a:r>
              <a:rPr lang="en-US" sz="1400" dirty="0" err="1" smtClean="0"/>
              <a:t>Christiano</a:t>
            </a:r>
            <a:r>
              <a:rPr lang="en-US" sz="1400" dirty="0" smtClean="0"/>
              <a:t> </a:t>
            </a:r>
            <a:r>
              <a:rPr lang="en-US" sz="1400" dirty="0" err="1" smtClean="0"/>
              <a:t>Maciel</a:t>
            </a:r>
            <a:r>
              <a:rPr lang="en-US" sz="1400" dirty="0" smtClean="0"/>
              <a:t> da Silva, LIM-56/FMUSP</a:t>
            </a:r>
            <a:endParaRPr lang="en-US" sz="1400" dirty="0"/>
          </a:p>
        </p:txBody>
      </p:sp>
    </p:spTree>
    <p:extLst>
      <p:ext uri="{BB962C8B-B14F-4D97-AF65-F5344CB8AC3E}">
        <p14:creationId xmlns:p14="http://schemas.microsoft.com/office/powerpoint/2010/main" val="114408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49</a:t>
            </a:fld>
            <a:endParaRPr lang="en-US"/>
          </a:p>
        </p:txBody>
      </p:sp>
      <p:pic>
        <p:nvPicPr>
          <p:cNvPr id="52226" name="Picture 2" descr="http://www.aids-chushi.or.jp/English/general/antibody_test/img/img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5" y="1484784"/>
            <a:ext cx="4485803" cy="3947508"/>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0" y="14292"/>
            <a:ext cx="8777834" cy="523220"/>
          </a:xfrm>
          <a:prstGeom prst="rect">
            <a:avLst/>
          </a:prstGeom>
        </p:spPr>
        <p:txBody>
          <a:bodyPr wrap="square">
            <a:spAutoFit/>
          </a:bodyPr>
          <a:lstStyle/>
          <a:p>
            <a:r>
              <a:rPr lang="pt-BR" sz="2800" b="1" i="1" dirty="0" smtClean="0">
                <a:solidFill>
                  <a:srgbClr val="FF0000"/>
                </a:solidFill>
                <a:latin typeface="+mj-lt"/>
              </a:rPr>
              <a:t>Sobre o teste de anticorpos </a:t>
            </a:r>
            <a:r>
              <a:rPr lang="pt-BR" sz="2800" b="1" i="1" dirty="0" err="1" smtClean="0">
                <a:solidFill>
                  <a:srgbClr val="FF0000"/>
                </a:solidFill>
                <a:latin typeface="+mj-lt"/>
              </a:rPr>
              <a:t>anti-HIV</a:t>
            </a:r>
            <a:endParaRPr lang="pt-BR" sz="2800" b="1" dirty="0">
              <a:solidFill>
                <a:srgbClr val="FF0000"/>
              </a:solidFill>
              <a:latin typeface="+mj-lt"/>
            </a:endParaRPr>
          </a:p>
        </p:txBody>
      </p:sp>
      <p:sp>
        <p:nvSpPr>
          <p:cNvPr id="3" name="Retângulo 2"/>
          <p:cNvSpPr/>
          <p:nvPr/>
        </p:nvSpPr>
        <p:spPr>
          <a:xfrm>
            <a:off x="0" y="6516052"/>
            <a:ext cx="7308304" cy="369332"/>
          </a:xfrm>
          <a:prstGeom prst="rect">
            <a:avLst/>
          </a:prstGeom>
        </p:spPr>
        <p:txBody>
          <a:bodyPr wrap="square">
            <a:spAutoFit/>
          </a:bodyPr>
          <a:lstStyle/>
          <a:p>
            <a:r>
              <a:rPr lang="pt-BR" dirty="0"/>
              <a:t>http://www.aids-chushi.or.jp/English/general/antibody_test/index.html</a:t>
            </a:r>
          </a:p>
        </p:txBody>
      </p:sp>
      <p:pic>
        <p:nvPicPr>
          <p:cNvPr id="52228" name="Picture 4" descr="Resultado de imagem para ANTI-HIV TESTS ELI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637" y="764704"/>
            <a:ext cx="4236963" cy="3177723"/>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descr="Resultado de imagem para WESTERN BLOT HI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7434" y="4098845"/>
            <a:ext cx="3600400" cy="2193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683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5</a:t>
            </a:fld>
            <a:endParaRPr lang="en-US"/>
          </a:p>
        </p:txBody>
      </p:sp>
      <p:sp>
        <p:nvSpPr>
          <p:cNvPr id="3" name="TextBox 2"/>
          <p:cNvSpPr txBox="1"/>
          <p:nvPr/>
        </p:nvSpPr>
        <p:spPr>
          <a:xfrm>
            <a:off x="2843808" y="6237312"/>
            <a:ext cx="3339376" cy="369332"/>
          </a:xfrm>
          <a:prstGeom prst="rect">
            <a:avLst/>
          </a:prstGeom>
          <a:noFill/>
        </p:spPr>
        <p:txBody>
          <a:bodyPr wrap="none" rtlCol="0">
            <a:spAutoFit/>
          </a:bodyPr>
          <a:lstStyle/>
          <a:p>
            <a:r>
              <a:rPr lang="en-US" b="1" dirty="0" smtClean="0">
                <a:solidFill>
                  <a:srgbClr val="FF0000"/>
                </a:solidFill>
              </a:rPr>
              <a:t>39 MILHÓES – MORTES ATÉ 2016</a:t>
            </a:r>
            <a:endParaRPr lang="en-US" b="1" dirty="0">
              <a:solidFill>
                <a:srgbClr val="FF0000"/>
              </a:solidFill>
            </a:endParaRPr>
          </a:p>
        </p:txBody>
      </p:sp>
      <p:grpSp>
        <p:nvGrpSpPr>
          <p:cNvPr id="4" name="Group 39"/>
          <p:cNvGrpSpPr/>
          <p:nvPr/>
        </p:nvGrpSpPr>
        <p:grpSpPr>
          <a:xfrm>
            <a:off x="107504" y="966241"/>
            <a:ext cx="9585325" cy="5199063"/>
            <a:chOff x="606425" y="730250"/>
            <a:chExt cx="9585325" cy="5199063"/>
          </a:xfrm>
        </p:grpSpPr>
        <p:pic>
          <p:nvPicPr>
            <p:cNvPr id="5"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894" y="1504950"/>
              <a:ext cx="8029861" cy="3878199"/>
            </a:xfrm>
            <a:prstGeom prst="rect">
              <a:avLst/>
            </a:prstGeom>
          </p:spPr>
        </p:pic>
        <p:sp>
          <p:nvSpPr>
            <p:cNvPr id="6" name="Rectangle 38"/>
            <p:cNvSpPr>
              <a:spLocks noChangeArrowheads="1"/>
            </p:cNvSpPr>
            <p:nvPr/>
          </p:nvSpPr>
          <p:spPr bwMode="auto">
            <a:xfrm>
              <a:off x="1555750" y="5529263"/>
              <a:ext cx="7418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84" tIns="47092" rIns="94184" bIns="47092">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sz="2000" b="1" dirty="0">
                  <a:latin typeface="Arial Bold" panose="020B0704020202020204" pitchFamily="34" charset="0"/>
                  <a:cs typeface="Arial Bold" panose="020B0704020202020204" pitchFamily="34" charset="0"/>
                </a:rPr>
                <a:t>Total: </a:t>
              </a:r>
              <a:r>
                <a:rPr lang="en-US" altLang="en-US" sz="2000" b="1" dirty="0" smtClean="0">
                  <a:latin typeface="Arial Bold" panose="020B0704020202020204" pitchFamily="34" charset="0"/>
                  <a:cs typeface="Arial Bold" panose="020B0704020202020204" pitchFamily="34" charset="0"/>
                </a:rPr>
                <a:t>1.0 </a:t>
              </a:r>
              <a:r>
                <a:rPr lang="en-US" altLang="en-US" sz="2000" b="1" dirty="0">
                  <a:latin typeface="Arial Bold" panose="020B0704020202020204" pitchFamily="34" charset="0"/>
                  <a:cs typeface="Arial Bold" panose="020B0704020202020204" pitchFamily="34" charset="0"/>
                </a:rPr>
                <a:t>million </a:t>
              </a:r>
              <a:r>
                <a:rPr lang="en-US" altLang="en-US" dirty="0" smtClean="0">
                  <a:solidFill>
                    <a:srgbClr val="4D4D4D"/>
                  </a:solidFill>
                </a:rPr>
                <a:t>[830 000–1.2 </a:t>
              </a:r>
              <a:r>
                <a:rPr lang="en-US" altLang="en-US" dirty="0">
                  <a:solidFill>
                    <a:srgbClr val="4D4D4D"/>
                  </a:solidFill>
                </a:rPr>
                <a:t>million]</a:t>
              </a:r>
            </a:p>
          </p:txBody>
        </p:sp>
        <p:sp>
          <p:nvSpPr>
            <p:cNvPr id="7" name="Rectangle 27"/>
            <p:cNvSpPr>
              <a:spLocks noChangeArrowheads="1"/>
            </p:cNvSpPr>
            <p:nvPr/>
          </p:nvSpPr>
          <p:spPr bwMode="auto">
            <a:xfrm>
              <a:off x="4251325" y="3084521"/>
              <a:ext cx="2278063" cy="430887"/>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200" b="1" dirty="0"/>
                <a:t>Middle East and North Africa</a:t>
              </a:r>
            </a:p>
            <a:p>
              <a:pPr algn="ctr">
                <a:lnSpc>
                  <a:spcPct val="75000"/>
                </a:lnSpc>
                <a:spcBef>
                  <a:spcPts val="200"/>
                </a:spcBef>
                <a:spcAft>
                  <a:spcPts val="100"/>
                </a:spcAft>
              </a:pPr>
              <a:r>
                <a:rPr lang="en-US" altLang="en-US" sz="1400" b="1" dirty="0" smtClean="0"/>
                <a:t>11 </a:t>
              </a:r>
              <a:r>
                <a:rPr lang="en-US" altLang="en-US" sz="1400" b="1" dirty="0"/>
                <a:t>000</a:t>
              </a:r>
            </a:p>
            <a:p>
              <a:pPr algn="ctr">
                <a:lnSpc>
                  <a:spcPct val="60000"/>
                </a:lnSpc>
              </a:pPr>
              <a:r>
                <a:rPr lang="en-US" altLang="en-US" sz="1000" b="1" dirty="0" smtClean="0">
                  <a:solidFill>
                    <a:srgbClr val="5F5F5F"/>
                  </a:solidFill>
                  <a:latin typeface="Arial Narrow" pitchFamily="34" charset="0"/>
                </a:rPr>
                <a:t>[7700–19 </a:t>
              </a:r>
              <a:r>
                <a:rPr lang="en-US" altLang="en-US" sz="1000" b="1" dirty="0">
                  <a:solidFill>
                    <a:srgbClr val="5F5F5F"/>
                  </a:solidFill>
                  <a:latin typeface="Arial Narrow" pitchFamily="34" charset="0"/>
                </a:rPr>
                <a:t>000]</a:t>
              </a:r>
            </a:p>
          </p:txBody>
        </p:sp>
        <p:sp>
          <p:nvSpPr>
            <p:cNvPr id="8" name="Rectangle 28"/>
            <p:cNvSpPr>
              <a:spLocks noChangeArrowheads="1"/>
            </p:cNvSpPr>
            <p:nvPr/>
          </p:nvSpPr>
          <p:spPr bwMode="auto">
            <a:xfrm>
              <a:off x="3828088" y="3586168"/>
              <a:ext cx="1947862" cy="430887"/>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200" b="1" dirty="0"/>
                <a:t>Western and central Africa</a:t>
              </a:r>
            </a:p>
            <a:p>
              <a:pPr algn="ctr">
                <a:lnSpc>
                  <a:spcPct val="75000"/>
                </a:lnSpc>
                <a:spcBef>
                  <a:spcPts val="200"/>
                </a:spcBef>
                <a:spcAft>
                  <a:spcPts val="100"/>
                </a:spcAft>
              </a:pPr>
              <a:r>
                <a:rPr lang="en-GB" altLang="en-US" sz="1400" b="1" dirty="0" smtClean="0"/>
                <a:t>310 </a:t>
              </a:r>
              <a:r>
                <a:rPr lang="en-GB" altLang="en-US" sz="1400" b="1" dirty="0"/>
                <a:t>000</a:t>
              </a:r>
              <a:endParaRPr lang="en-US" altLang="en-US" sz="1400" b="1" dirty="0"/>
            </a:p>
            <a:p>
              <a:pPr algn="ctr">
                <a:lnSpc>
                  <a:spcPct val="60000"/>
                </a:lnSpc>
              </a:pPr>
              <a:r>
                <a:rPr lang="en-US" altLang="en-US" sz="1000" b="1" dirty="0">
                  <a:solidFill>
                    <a:srgbClr val="5F5F5F"/>
                  </a:solidFill>
                  <a:latin typeface="Arial Narrow" pitchFamily="34" charset="0"/>
                </a:rPr>
                <a:t>[</a:t>
              </a:r>
              <a:r>
                <a:rPr lang="en-US" altLang="en-US" sz="1000" b="1" dirty="0" smtClean="0">
                  <a:solidFill>
                    <a:srgbClr val="5F5F5F"/>
                  </a:solidFill>
                  <a:latin typeface="Arial Narrow" pitchFamily="34" charset="0"/>
                </a:rPr>
                <a:t>220 000–400 </a:t>
              </a:r>
              <a:r>
                <a:rPr lang="en-US" altLang="en-US" sz="1000" b="1" dirty="0">
                  <a:solidFill>
                    <a:srgbClr val="5F5F5F"/>
                  </a:solidFill>
                  <a:latin typeface="Arial Narrow" pitchFamily="34" charset="0"/>
                </a:rPr>
                <a:t>000]</a:t>
              </a:r>
            </a:p>
          </p:txBody>
        </p:sp>
        <p:sp>
          <p:nvSpPr>
            <p:cNvPr id="9" name="Rectangle 29"/>
            <p:cNvSpPr>
              <a:spLocks noChangeArrowheads="1"/>
            </p:cNvSpPr>
            <p:nvPr/>
          </p:nvSpPr>
          <p:spPr bwMode="auto">
            <a:xfrm>
              <a:off x="5800346" y="1997050"/>
              <a:ext cx="1739900" cy="569387"/>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200" b="1" dirty="0"/>
                <a:t>Eastern Europe </a:t>
              </a:r>
              <a:br>
                <a:rPr lang="en-US" altLang="en-US" sz="1200" b="1" dirty="0"/>
              </a:br>
              <a:r>
                <a:rPr lang="en-US" altLang="en-US" sz="1200" b="1" dirty="0"/>
                <a:t>and central Asia</a:t>
              </a:r>
            </a:p>
            <a:p>
              <a:pPr algn="ctr">
                <a:lnSpc>
                  <a:spcPct val="75000"/>
                </a:lnSpc>
                <a:spcBef>
                  <a:spcPts val="200"/>
                </a:spcBef>
                <a:spcAft>
                  <a:spcPts val="100"/>
                </a:spcAft>
              </a:pPr>
              <a:r>
                <a:rPr lang="en-US" altLang="en-US" sz="1400" b="1" dirty="0" smtClean="0"/>
                <a:t>40 </a:t>
              </a:r>
              <a:r>
                <a:rPr lang="en-US" altLang="en-US" sz="1400" b="1" dirty="0"/>
                <a:t>000 </a:t>
              </a:r>
            </a:p>
            <a:p>
              <a:pPr algn="ctr">
                <a:lnSpc>
                  <a:spcPct val="60000"/>
                </a:lnSpc>
              </a:pPr>
              <a:r>
                <a:rPr lang="en-US" altLang="en-US" sz="1000" b="1" dirty="0">
                  <a:solidFill>
                    <a:srgbClr val="5F5F5F"/>
                  </a:solidFill>
                  <a:latin typeface="Arial Narrow" pitchFamily="34" charset="0"/>
                </a:rPr>
                <a:t>[</a:t>
              </a:r>
              <a:r>
                <a:rPr lang="en-US" altLang="en-US" sz="1000" b="1" dirty="0" smtClean="0">
                  <a:solidFill>
                    <a:srgbClr val="5F5F5F"/>
                  </a:solidFill>
                  <a:latin typeface="Arial Narrow" pitchFamily="34" charset="0"/>
                </a:rPr>
                <a:t>32 000–49 </a:t>
              </a:r>
              <a:r>
                <a:rPr lang="en-US" altLang="en-US" sz="1000" b="1" dirty="0">
                  <a:solidFill>
                    <a:srgbClr val="5F5F5F"/>
                  </a:solidFill>
                  <a:latin typeface="Arial Narrow" pitchFamily="34" charset="0"/>
                </a:rPr>
                <a:t>000]</a:t>
              </a:r>
            </a:p>
          </p:txBody>
        </p:sp>
        <p:sp>
          <p:nvSpPr>
            <p:cNvPr id="10" name="Rectangle 30"/>
            <p:cNvSpPr>
              <a:spLocks noChangeArrowheads="1"/>
            </p:cNvSpPr>
            <p:nvPr/>
          </p:nvSpPr>
          <p:spPr bwMode="auto">
            <a:xfrm>
              <a:off x="6765546" y="3842463"/>
              <a:ext cx="2197100" cy="430887"/>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tabLst>
                  <a:tab pos="285750" algn="l"/>
                </a:tabLst>
                <a:defRPr>
                  <a:solidFill>
                    <a:schemeClr val="tx1"/>
                  </a:solidFill>
                  <a:latin typeface="Arial" charset="0"/>
                  <a:ea typeface="ＭＳ Ｐゴシック" pitchFamily="34" charset="-128"/>
                </a:defRPr>
              </a:lvl1pPr>
              <a:lvl2pPr marL="37931725" indent="-37474525" defTabSz="935038" eaLnBrk="0" hangingPunct="0">
                <a:tabLst>
                  <a:tab pos="285750" algn="l"/>
                </a:tabLst>
                <a:defRPr>
                  <a:solidFill>
                    <a:schemeClr val="tx1"/>
                  </a:solidFill>
                  <a:latin typeface="Arial" charset="0"/>
                  <a:ea typeface="ＭＳ Ｐゴシック" pitchFamily="34" charset="-128"/>
                </a:defRPr>
              </a:lvl2pPr>
              <a:lvl3pPr marL="1143000" indent="-228600" defTabSz="935038" eaLnBrk="0" hangingPunct="0">
                <a:tabLst>
                  <a:tab pos="285750" algn="l"/>
                </a:tabLst>
                <a:defRPr>
                  <a:solidFill>
                    <a:schemeClr val="tx1"/>
                  </a:solidFill>
                  <a:latin typeface="Arial" charset="0"/>
                  <a:ea typeface="ＭＳ Ｐゴシック" pitchFamily="34" charset="-128"/>
                </a:defRPr>
              </a:lvl3pPr>
              <a:lvl4pPr marL="1600200" indent="-228600" defTabSz="935038" eaLnBrk="0" hangingPunct="0">
                <a:tabLst>
                  <a:tab pos="285750" algn="l"/>
                </a:tabLst>
                <a:defRPr>
                  <a:solidFill>
                    <a:schemeClr val="tx1"/>
                  </a:solidFill>
                  <a:latin typeface="Arial" charset="0"/>
                  <a:ea typeface="ＭＳ Ｐゴシック" pitchFamily="34" charset="-128"/>
                </a:defRPr>
              </a:lvl4pPr>
              <a:lvl5pPr marL="2057400" indent="-228600" defTabSz="935038" eaLnBrk="0" hangingPunct="0">
                <a:tabLst>
                  <a:tab pos="285750" algn="l"/>
                </a:tabLst>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9pPr>
            </a:lstStyle>
            <a:p>
              <a:pPr algn="ctr">
                <a:lnSpc>
                  <a:spcPct val="75000"/>
                </a:lnSpc>
              </a:pPr>
              <a:r>
                <a:rPr lang="en-US" altLang="en-US" sz="1200" b="1" dirty="0"/>
                <a:t>Asia and the Pacific</a:t>
              </a:r>
            </a:p>
            <a:p>
              <a:pPr algn="ctr">
                <a:lnSpc>
                  <a:spcPct val="75000"/>
                </a:lnSpc>
                <a:spcBef>
                  <a:spcPts val="200"/>
                </a:spcBef>
                <a:spcAft>
                  <a:spcPts val="100"/>
                </a:spcAft>
              </a:pPr>
              <a:r>
                <a:rPr lang="en-US" altLang="en-US" sz="1400" b="1" dirty="0" smtClean="0"/>
                <a:t>170 </a:t>
              </a:r>
              <a:r>
                <a:rPr lang="en-US" altLang="en-US" sz="1400" b="1" dirty="0"/>
                <a:t>000</a:t>
              </a:r>
            </a:p>
            <a:p>
              <a:pPr algn="ctr">
                <a:lnSpc>
                  <a:spcPct val="60000"/>
                </a:lnSpc>
              </a:pPr>
              <a:r>
                <a:rPr lang="en-US" altLang="en-US" sz="1000" b="1" dirty="0">
                  <a:solidFill>
                    <a:srgbClr val="5F5F5F"/>
                  </a:solidFill>
                  <a:latin typeface="Arial Narrow" pitchFamily="34" charset="0"/>
                </a:rPr>
                <a:t>[</a:t>
              </a:r>
              <a:r>
                <a:rPr lang="en-US" altLang="en-US" sz="1000" b="1" dirty="0" smtClean="0">
                  <a:solidFill>
                    <a:srgbClr val="5F5F5F"/>
                  </a:solidFill>
                  <a:latin typeface="Arial Narrow" pitchFamily="34" charset="0"/>
                </a:rPr>
                <a:t>130 </a:t>
              </a:r>
              <a:r>
                <a:rPr lang="en-US" altLang="en-US" sz="1000" b="1" dirty="0">
                  <a:solidFill>
                    <a:srgbClr val="5F5F5F"/>
                  </a:solidFill>
                  <a:latin typeface="Arial Narrow" pitchFamily="34" charset="0"/>
                </a:rPr>
                <a:t>000–220 000]</a:t>
              </a:r>
            </a:p>
          </p:txBody>
        </p:sp>
        <p:sp>
          <p:nvSpPr>
            <p:cNvPr id="11" name="Rectangle 32"/>
            <p:cNvSpPr>
              <a:spLocks noChangeArrowheads="1"/>
            </p:cNvSpPr>
            <p:nvPr/>
          </p:nvSpPr>
          <p:spPr bwMode="auto">
            <a:xfrm>
              <a:off x="1327150" y="2276475"/>
              <a:ext cx="3698875" cy="443711"/>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200" b="1" dirty="0"/>
                <a:t>North America and western and central Europe</a:t>
              </a:r>
            </a:p>
            <a:p>
              <a:pPr algn="ctr" eaLnBrk="1" hangingPunct="1">
                <a:lnSpc>
                  <a:spcPct val="75000"/>
                </a:lnSpc>
                <a:spcBef>
                  <a:spcPts val="200"/>
                </a:spcBef>
                <a:spcAft>
                  <a:spcPts val="100"/>
                </a:spcAft>
              </a:pPr>
              <a:r>
                <a:rPr lang="en-US" altLang="en-US" sz="1400" b="1" dirty="0" smtClean="0"/>
                <a:t>18 </a:t>
              </a:r>
              <a:r>
                <a:rPr lang="en-US" altLang="en-US" sz="1400" b="1" dirty="0"/>
                <a:t>000 </a:t>
              </a:r>
            </a:p>
            <a:p>
              <a:pPr algn="ctr" eaLnBrk="1" hangingPunct="1">
                <a:lnSpc>
                  <a:spcPct val="60000"/>
                </a:lnSpc>
              </a:pPr>
              <a:r>
                <a:rPr lang="en-US" altLang="en-US" sz="1000" b="1" dirty="0" smtClean="0">
                  <a:solidFill>
                    <a:srgbClr val="5F5F5F"/>
                  </a:solidFill>
                  <a:latin typeface="Arial Narrow" pitchFamily="34" charset="0"/>
                </a:rPr>
                <a:t>[15 000–20 </a:t>
              </a:r>
              <a:r>
                <a:rPr lang="en-US" altLang="en-US" sz="1000" b="1" dirty="0">
                  <a:solidFill>
                    <a:srgbClr val="5F5F5F"/>
                  </a:solidFill>
                  <a:latin typeface="Arial Narrow" pitchFamily="34" charset="0"/>
                </a:rPr>
                <a:t>000]</a:t>
              </a:r>
            </a:p>
          </p:txBody>
        </p:sp>
        <p:sp>
          <p:nvSpPr>
            <p:cNvPr id="12" name="Rectangle 28"/>
            <p:cNvSpPr>
              <a:spLocks noChangeArrowheads="1"/>
            </p:cNvSpPr>
            <p:nvPr/>
          </p:nvSpPr>
          <p:spPr bwMode="auto">
            <a:xfrm>
              <a:off x="4364038" y="4257675"/>
              <a:ext cx="2182812" cy="430887"/>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200" b="1" dirty="0"/>
                <a:t>Eastern and southern Africa</a:t>
              </a:r>
            </a:p>
            <a:p>
              <a:pPr algn="ctr">
                <a:lnSpc>
                  <a:spcPct val="75000"/>
                </a:lnSpc>
                <a:spcBef>
                  <a:spcPts val="200"/>
                </a:spcBef>
                <a:spcAft>
                  <a:spcPts val="100"/>
                </a:spcAft>
              </a:pPr>
              <a:r>
                <a:rPr lang="en-GB" altLang="en-US" sz="1400" b="1" dirty="0" smtClean="0"/>
                <a:t>420 </a:t>
              </a:r>
              <a:r>
                <a:rPr lang="en-GB" altLang="en-US" sz="1400" b="1" dirty="0"/>
                <a:t>000</a:t>
              </a:r>
              <a:endParaRPr lang="en-US" altLang="en-US" sz="1400" b="1" dirty="0"/>
            </a:p>
            <a:p>
              <a:pPr algn="ctr">
                <a:lnSpc>
                  <a:spcPct val="60000"/>
                </a:lnSpc>
              </a:pPr>
              <a:r>
                <a:rPr lang="en-US" altLang="en-US" sz="1000" b="1" dirty="0">
                  <a:solidFill>
                    <a:srgbClr val="5F5F5F"/>
                  </a:solidFill>
                  <a:latin typeface="Arial Narrow" pitchFamily="34" charset="0"/>
                </a:rPr>
                <a:t>[</a:t>
              </a:r>
              <a:r>
                <a:rPr lang="en-US" altLang="en-US" sz="1000" b="1" dirty="0" smtClean="0">
                  <a:solidFill>
                    <a:srgbClr val="5F5F5F"/>
                  </a:solidFill>
                  <a:latin typeface="Arial Narrow" pitchFamily="34" charset="0"/>
                </a:rPr>
                <a:t>350 000–510 </a:t>
              </a:r>
              <a:r>
                <a:rPr lang="en-US" altLang="en-US" sz="1000" b="1" dirty="0">
                  <a:solidFill>
                    <a:srgbClr val="5F5F5F"/>
                  </a:solidFill>
                  <a:latin typeface="Arial Narrow" pitchFamily="34" charset="0"/>
                </a:rPr>
                <a:t>000]</a:t>
              </a:r>
            </a:p>
          </p:txBody>
        </p:sp>
        <p:sp>
          <p:nvSpPr>
            <p:cNvPr id="13" name="Rectangle 37"/>
            <p:cNvSpPr>
              <a:spLocks noChangeArrowheads="1"/>
            </p:cNvSpPr>
            <p:nvPr/>
          </p:nvSpPr>
          <p:spPr bwMode="auto">
            <a:xfrm>
              <a:off x="606425" y="730250"/>
              <a:ext cx="958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pitchFamily="34" charset="-128"/>
                </a:defRPr>
              </a:lvl1pPr>
              <a:lvl2pPr marL="37931725" indent="-37474525"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en-US" sz="2100" b="1" dirty="0">
                  <a:latin typeface="Arial Bold" panose="020B0704020202020204" pitchFamily="34" charset="0"/>
                  <a:cs typeface="Arial Bold" panose="020B0704020202020204" pitchFamily="34" charset="0"/>
                </a:rPr>
                <a:t>Estimated adult and child deaths from AIDS </a:t>
              </a:r>
              <a:r>
                <a:rPr lang="en-US" altLang="en-US" sz="2100" b="1" dirty="0">
                  <a:solidFill>
                    <a:srgbClr val="E31837"/>
                  </a:solidFill>
                  <a:latin typeface="Arial Bold" panose="020B0704020202020204" pitchFamily="34" charset="0"/>
                  <a:cs typeface="Arial Bold" panose="020B0704020202020204" pitchFamily="34" charset="0"/>
                  <a:sym typeface="Webdings" pitchFamily="18" charset="2"/>
                </a:rPr>
                <a:t></a:t>
              </a:r>
              <a:r>
                <a:rPr lang="en-US" altLang="en-US" sz="2100" b="1" dirty="0">
                  <a:latin typeface="Arial Bold" panose="020B0704020202020204" pitchFamily="34" charset="0"/>
                  <a:cs typeface="Arial Bold" panose="020B0704020202020204" pitchFamily="34" charset="0"/>
                </a:rPr>
                <a:t> 2016 </a:t>
              </a:r>
            </a:p>
          </p:txBody>
        </p:sp>
        <p:sp>
          <p:nvSpPr>
            <p:cNvPr id="14" name="Rectangle 33"/>
            <p:cNvSpPr>
              <a:spLocks noChangeArrowheads="1"/>
            </p:cNvSpPr>
            <p:nvPr/>
          </p:nvSpPr>
          <p:spPr bwMode="auto">
            <a:xfrm>
              <a:off x="2373313" y="4150241"/>
              <a:ext cx="1762125" cy="430887"/>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200" b="1" dirty="0" smtClean="0"/>
                <a:t>Latin America </a:t>
              </a:r>
            </a:p>
            <a:p>
              <a:pPr algn="ctr">
                <a:lnSpc>
                  <a:spcPct val="75000"/>
                </a:lnSpc>
                <a:spcBef>
                  <a:spcPts val="200"/>
                </a:spcBef>
                <a:spcAft>
                  <a:spcPts val="100"/>
                </a:spcAft>
              </a:pPr>
              <a:r>
                <a:rPr lang="en-GB" altLang="en-US" sz="1400" b="1" dirty="0" smtClean="0"/>
                <a:t>36 000</a:t>
              </a:r>
              <a:endParaRPr lang="en-US" altLang="en-US" sz="1400" b="1" dirty="0"/>
            </a:p>
            <a:p>
              <a:pPr algn="ctr">
                <a:lnSpc>
                  <a:spcPct val="60000"/>
                </a:lnSpc>
              </a:pPr>
              <a:r>
                <a:rPr lang="en-US" altLang="en-US" sz="1000" b="1" dirty="0" smtClean="0">
                  <a:solidFill>
                    <a:srgbClr val="5F5F5F"/>
                  </a:solidFill>
                  <a:latin typeface="Arial Narrow" pitchFamily="34" charset="0"/>
                </a:rPr>
                <a:t>[28 000–45 000]</a:t>
              </a:r>
              <a:endParaRPr lang="en-US" altLang="en-US" sz="1000" b="1" dirty="0">
                <a:solidFill>
                  <a:srgbClr val="5F5F5F"/>
                </a:solidFill>
                <a:latin typeface="Arial Narrow" pitchFamily="34" charset="0"/>
              </a:endParaRPr>
            </a:p>
          </p:txBody>
        </p:sp>
        <p:sp>
          <p:nvSpPr>
            <p:cNvPr id="15" name="Rectangle 33"/>
            <p:cNvSpPr>
              <a:spLocks noChangeArrowheads="1"/>
            </p:cNvSpPr>
            <p:nvPr/>
          </p:nvSpPr>
          <p:spPr bwMode="auto">
            <a:xfrm>
              <a:off x="2119164" y="3140968"/>
              <a:ext cx="1762125" cy="430887"/>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200" b="1" dirty="0" smtClean="0"/>
                <a:t>Caribbean</a:t>
              </a:r>
              <a:endParaRPr lang="en-US" altLang="en-US" sz="1200" b="1" dirty="0"/>
            </a:p>
            <a:p>
              <a:pPr algn="ctr">
                <a:lnSpc>
                  <a:spcPct val="75000"/>
                </a:lnSpc>
                <a:spcBef>
                  <a:spcPts val="200"/>
                </a:spcBef>
                <a:spcAft>
                  <a:spcPts val="100"/>
                </a:spcAft>
              </a:pPr>
              <a:r>
                <a:rPr lang="en-US" altLang="en-US" sz="1400" b="1" dirty="0" smtClean="0"/>
                <a:t>9400</a:t>
              </a:r>
              <a:endParaRPr lang="en-US" altLang="en-US" sz="1400" b="1" dirty="0"/>
            </a:p>
            <a:p>
              <a:pPr algn="ctr">
                <a:lnSpc>
                  <a:spcPct val="60000"/>
                </a:lnSpc>
              </a:pPr>
              <a:r>
                <a:rPr lang="en-US" altLang="en-US" sz="1000" b="1" dirty="0" smtClean="0">
                  <a:solidFill>
                    <a:srgbClr val="5F5F5F"/>
                  </a:solidFill>
                  <a:latin typeface="Arial Narrow" pitchFamily="34" charset="0"/>
                </a:rPr>
                <a:t>[7300–12 000]</a:t>
              </a:r>
              <a:endParaRPr lang="en-US" altLang="en-US" sz="1000" b="1" dirty="0">
                <a:solidFill>
                  <a:srgbClr val="5F5F5F"/>
                </a:solidFill>
                <a:latin typeface="Arial Narrow" pitchFamily="34" charset="0"/>
              </a:endParaRPr>
            </a:p>
          </p:txBody>
        </p:sp>
      </p:grpSp>
      <p:sp>
        <p:nvSpPr>
          <p:cNvPr id="16" name="Retângulo 15"/>
          <p:cNvSpPr/>
          <p:nvPr/>
        </p:nvSpPr>
        <p:spPr>
          <a:xfrm>
            <a:off x="0" y="14292"/>
            <a:ext cx="8777834" cy="523220"/>
          </a:xfrm>
          <a:prstGeom prst="rect">
            <a:avLst/>
          </a:prstGeom>
        </p:spPr>
        <p:txBody>
          <a:bodyPr wrap="square">
            <a:spAutoFit/>
          </a:bodyPr>
          <a:lstStyle/>
          <a:p>
            <a:r>
              <a:rPr lang="pt-BR" sz="2800" b="1" i="1" dirty="0">
                <a:solidFill>
                  <a:srgbClr val="FF0000"/>
                </a:solidFill>
                <a:latin typeface="+mj-lt"/>
              </a:rPr>
              <a:t>ESTIMATIVA DE MORTALIDADE HIV/ AIDS</a:t>
            </a:r>
            <a:endParaRPr lang="pt-BR" sz="2800" b="1" dirty="0">
              <a:solidFill>
                <a:srgbClr val="FF0000"/>
              </a:solidFill>
              <a:latin typeface="+mj-lt"/>
            </a:endParaRPr>
          </a:p>
        </p:txBody>
      </p:sp>
      <p:pic>
        <p:nvPicPr>
          <p:cNvPr id="17" name="Picture 1" descr="Screen shot 2018-05-13 at 23.04.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26200"/>
            <a:ext cx="1574800" cy="431800"/>
          </a:xfrm>
          <a:prstGeom prst="rect">
            <a:avLst/>
          </a:prstGeom>
        </p:spPr>
      </p:pic>
    </p:spTree>
    <p:extLst>
      <p:ext uri="{BB962C8B-B14F-4D97-AF65-F5344CB8AC3E}">
        <p14:creationId xmlns:p14="http://schemas.microsoft.com/office/powerpoint/2010/main" val="1490268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50</a:t>
            </a:fld>
            <a:endParaRPr lang="en-US"/>
          </a:p>
        </p:txBody>
      </p:sp>
      <p:pic>
        <p:nvPicPr>
          <p:cNvPr id="53250" name="Picture 2" descr="https://www.frontiersin.org/files/Articles/29447/fimmu-03-00215-r2/image_m/fimmu-03-00215-g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62" y="1842863"/>
            <a:ext cx="8496300" cy="3962401"/>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0" y="14292"/>
            <a:ext cx="8777834" cy="1384995"/>
          </a:xfrm>
          <a:prstGeom prst="rect">
            <a:avLst/>
          </a:prstGeom>
        </p:spPr>
        <p:txBody>
          <a:bodyPr wrap="square">
            <a:spAutoFit/>
          </a:bodyPr>
          <a:lstStyle/>
          <a:p>
            <a:r>
              <a:rPr lang="pt-BR" sz="2800" b="1" i="1" dirty="0" smtClean="0">
                <a:solidFill>
                  <a:srgbClr val="FF0000"/>
                </a:solidFill>
                <a:latin typeface="+mj-lt"/>
              </a:rPr>
              <a:t>Sequencia de anticorpos </a:t>
            </a:r>
            <a:r>
              <a:rPr lang="pt-BR" sz="2800" b="1" i="1" dirty="0" err="1" smtClean="0">
                <a:solidFill>
                  <a:srgbClr val="FF0000"/>
                </a:solidFill>
                <a:latin typeface="+mj-lt"/>
              </a:rPr>
              <a:t>anti</a:t>
            </a:r>
            <a:r>
              <a:rPr lang="pt-BR" sz="2800" b="1" i="1" dirty="0" smtClean="0">
                <a:solidFill>
                  <a:srgbClr val="FF0000"/>
                </a:solidFill>
                <a:latin typeface="+mj-lt"/>
              </a:rPr>
              <a:t>- envelope do HIV-1 gerados considerando o curso da infecção</a:t>
            </a:r>
            <a:endParaRPr lang="pt-BR" sz="2800" b="1" dirty="0">
              <a:solidFill>
                <a:srgbClr val="FF0000"/>
              </a:solidFill>
              <a:latin typeface="+mj-lt"/>
            </a:endParaRPr>
          </a:p>
        </p:txBody>
      </p:sp>
      <p:sp>
        <p:nvSpPr>
          <p:cNvPr id="5" name="TextBox 6"/>
          <p:cNvSpPr txBox="1"/>
          <p:nvPr/>
        </p:nvSpPr>
        <p:spPr>
          <a:xfrm>
            <a:off x="5116" y="6577607"/>
            <a:ext cx="5366918" cy="307777"/>
          </a:xfrm>
          <a:prstGeom prst="rect">
            <a:avLst/>
          </a:prstGeom>
          <a:noFill/>
        </p:spPr>
        <p:txBody>
          <a:bodyPr wrap="none" rtlCol="0">
            <a:spAutoFit/>
          </a:bodyPr>
          <a:lstStyle/>
          <a:p>
            <a:r>
              <a:rPr lang="en-US" sz="1400" dirty="0"/>
              <a:t>https://www.frontiersin.org/articles/10.3389/fimmu.2012.00215/full</a:t>
            </a:r>
          </a:p>
        </p:txBody>
      </p:sp>
    </p:spTree>
    <p:extLst>
      <p:ext uri="{BB962C8B-B14F-4D97-AF65-F5344CB8AC3E}">
        <p14:creationId xmlns:p14="http://schemas.microsoft.com/office/powerpoint/2010/main" val="12903726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51</a:t>
            </a:fld>
            <a:endParaRPr lang="en-US"/>
          </a:p>
        </p:txBody>
      </p:sp>
      <p:sp>
        <p:nvSpPr>
          <p:cNvPr id="3" name="Rectangle 3"/>
          <p:cNvSpPr txBox="1">
            <a:spLocks noChangeArrowheads="1"/>
          </p:cNvSpPr>
          <p:nvPr/>
        </p:nvSpPr>
        <p:spPr bwMode="auto">
          <a:xfrm>
            <a:off x="323528" y="1772816"/>
            <a:ext cx="77724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0" rIns="41148" bIns="0"/>
          <a:lstStyle>
            <a:lvl1pPr marL="457200" indent="-457200">
              <a:defRPr sz="3200">
                <a:solidFill>
                  <a:schemeClr val="tx1"/>
                </a:solidFill>
                <a:latin typeface="Calibri" pitchFamily="34" charset="0"/>
                <a:ea typeface="ヒラギノ角ゴ Pro W3" pitchFamily="-84" charset="-128"/>
              </a:defRPr>
            </a:lvl1pPr>
            <a:lvl2pPr marL="914400" indent="-457200">
              <a:defRPr sz="2800">
                <a:solidFill>
                  <a:schemeClr val="tx1"/>
                </a:solidFill>
                <a:latin typeface="Calibri" pitchFamily="34" charset="0"/>
                <a:ea typeface="ヒラギノ角ゴ Pro W3" pitchFamily="-84" charset="-128"/>
              </a:defRPr>
            </a:lvl2pPr>
            <a:lvl3pPr>
              <a:defRPr sz="2400">
                <a:solidFill>
                  <a:schemeClr val="tx1"/>
                </a:solidFill>
                <a:latin typeface="Calibri" pitchFamily="34" charset="0"/>
                <a:ea typeface="ヒラギノ角ゴ Pro W3" pitchFamily="-84" charset="-128"/>
              </a:defRPr>
            </a:lvl3pPr>
            <a:lvl4pPr>
              <a:defRPr sz="2000">
                <a:solidFill>
                  <a:schemeClr val="tx1"/>
                </a:solidFill>
                <a:latin typeface="Calibri" pitchFamily="34" charset="0"/>
                <a:ea typeface="ヒラギノ角ゴ Pro W3" pitchFamily="-84" charset="-128"/>
              </a:defRPr>
            </a:lvl4pPr>
            <a:lvl5pPr>
              <a:defRPr sz="2000">
                <a:solidFill>
                  <a:schemeClr val="tx1"/>
                </a:solidFill>
                <a:latin typeface="Calibri" pitchFamily="34" charset="0"/>
                <a:ea typeface="ヒラギノ角ゴ Pro W3" pitchFamily="-84" charset="-128"/>
              </a:defRPr>
            </a:lvl5pPr>
            <a:lvl6pPr eaLnBrk="0" fontAlgn="base" hangingPunct="0">
              <a:spcAft>
                <a:spcPct val="0"/>
              </a:spcAft>
              <a:buChar char="»"/>
              <a:defRPr sz="2000">
                <a:solidFill>
                  <a:schemeClr val="tx1"/>
                </a:solidFill>
                <a:latin typeface="Calibri" pitchFamily="34" charset="0"/>
                <a:ea typeface="ヒラギノ角ゴ Pro W3" pitchFamily="-84" charset="-128"/>
              </a:defRPr>
            </a:lvl6pPr>
            <a:lvl7pPr eaLnBrk="0" fontAlgn="base" hangingPunct="0">
              <a:spcAft>
                <a:spcPct val="0"/>
              </a:spcAft>
              <a:buChar char="»"/>
              <a:defRPr sz="2000">
                <a:solidFill>
                  <a:schemeClr val="tx1"/>
                </a:solidFill>
                <a:latin typeface="Calibri" pitchFamily="34" charset="0"/>
                <a:ea typeface="ヒラギノ角ゴ Pro W3" pitchFamily="-84" charset="-128"/>
              </a:defRPr>
            </a:lvl7pPr>
            <a:lvl8pPr eaLnBrk="0" fontAlgn="base" hangingPunct="0">
              <a:spcAft>
                <a:spcPct val="0"/>
              </a:spcAft>
              <a:buChar char="»"/>
              <a:defRPr sz="2000">
                <a:solidFill>
                  <a:schemeClr val="tx1"/>
                </a:solidFill>
                <a:latin typeface="Calibri" pitchFamily="34" charset="0"/>
                <a:ea typeface="ヒラギノ角ゴ Pro W3" pitchFamily="-84" charset="-128"/>
              </a:defRPr>
            </a:lvl8pPr>
            <a:lvl9pPr eaLnBrk="0" fontAlgn="base" hangingPunct="0">
              <a:spcAft>
                <a:spcPct val="0"/>
              </a:spcAft>
              <a:buChar char="»"/>
              <a:defRPr sz="2000">
                <a:solidFill>
                  <a:schemeClr val="tx1"/>
                </a:solidFill>
                <a:latin typeface="Calibri" pitchFamily="34" charset="0"/>
                <a:ea typeface="ヒラギノ角ゴ Pro W3" pitchFamily="-84" charset="-128"/>
              </a:defRPr>
            </a:lvl9pPr>
          </a:lstStyle>
          <a:p>
            <a:pPr eaLnBrk="1" hangingPunct="1">
              <a:spcBef>
                <a:spcPct val="20000"/>
              </a:spcBef>
              <a:buFont typeface="Wingdings" pitchFamily="2" charset="2"/>
              <a:buChar char="ü"/>
            </a:pPr>
            <a:r>
              <a:rPr lang="pt-BR" altLang="pt-BR" sz="1800" dirty="0"/>
              <a:t>HIV não resulta em imunidade protetora</a:t>
            </a:r>
          </a:p>
          <a:p>
            <a:pPr lvl="1" eaLnBrk="1" hangingPunct="1">
              <a:spcBef>
                <a:spcPct val="20000"/>
              </a:spcBef>
              <a:buFont typeface="Wingdings" pitchFamily="2" charset="2"/>
              <a:buChar char="ü"/>
            </a:pPr>
            <a:r>
              <a:rPr lang="pt-BR" altLang="pt-BR" sz="1600" dirty="0">
                <a:solidFill>
                  <a:srgbClr val="C00000"/>
                </a:solidFill>
              </a:rPr>
              <a:t>Caxumba, rubéola, sarampo</a:t>
            </a:r>
          </a:p>
          <a:p>
            <a:pPr eaLnBrk="1" hangingPunct="1">
              <a:spcBef>
                <a:spcPct val="20000"/>
              </a:spcBef>
              <a:buFont typeface="Wingdings" pitchFamily="2" charset="2"/>
              <a:buChar char="ü"/>
            </a:pPr>
            <a:r>
              <a:rPr lang="pt-BR" altLang="pt-BR" sz="1800" dirty="0"/>
              <a:t>Infecção é persistente, longa, letalidade de 98% dos infectados</a:t>
            </a:r>
          </a:p>
          <a:p>
            <a:pPr eaLnBrk="1" hangingPunct="1">
              <a:spcBef>
                <a:spcPct val="20000"/>
              </a:spcBef>
              <a:buFont typeface="Wingdings" pitchFamily="2" charset="2"/>
              <a:buChar char="ü"/>
            </a:pPr>
            <a:r>
              <a:rPr lang="pt-BR" altLang="pt-BR" sz="1800" dirty="0"/>
              <a:t>SI  não é capaz de eliminar o vírus</a:t>
            </a:r>
          </a:p>
          <a:p>
            <a:pPr eaLnBrk="1" hangingPunct="1">
              <a:spcBef>
                <a:spcPct val="20000"/>
              </a:spcBef>
              <a:buFont typeface="Wingdings" pitchFamily="2" charset="2"/>
              <a:buChar char="ü"/>
            </a:pPr>
            <a:r>
              <a:rPr lang="pt-BR" altLang="pt-BR" sz="1800" dirty="0"/>
              <a:t>Mecanismos imunes que impeçam </a:t>
            </a:r>
            <a:r>
              <a:rPr lang="pt-BR" altLang="pt-BR" sz="1800" dirty="0" err="1"/>
              <a:t>re-infecções</a:t>
            </a:r>
            <a:r>
              <a:rPr lang="pt-BR" altLang="pt-BR" sz="1800" dirty="0"/>
              <a:t> não são conhecidos</a:t>
            </a:r>
          </a:p>
          <a:p>
            <a:pPr eaLnBrk="1" hangingPunct="1">
              <a:spcBef>
                <a:spcPct val="20000"/>
              </a:spcBef>
              <a:buFont typeface="Wingdings" pitchFamily="2" charset="2"/>
              <a:buChar char="ü"/>
            </a:pPr>
            <a:r>
              <a:rPr lang="pt-BR" altLang="pt-BR" sz="1800" dirty="0"/>
              <a:t>Difícil neutralização por anticorpos</a:t>
            </a:r>
          </a:p>
          <a:p>
            <a:pPr eaLnBrk="1" hangingPunct="1">
              <a:spcBef>
                <a:spcPct val="20000"/>
              </a:spcBef>
              <a:buFont typeface="Wingdings" pitchFamily="2" charset="2"/>
              <a:buChar char="ü"/>
            </a:pPr>
            <a:r>
              <a:rPr lang="pt-BR" altLang="pt-BR" sz="1800" dirty="0"/>
              <a:t>Progressiva destruição das células T CD4</a:t>
            </a:r>
            <a:r>
              <a:rPr lang="pt-BR" altLang="pt-BR" sz="1800" baseline="30000" dirty="0"/>
              <a:t>+</a:t>
            </a:r>
          </a:p>
          <a:p>
            <a:pPr eaLnBrk="1" hangingPunct="1">
              <a:spcBef>
                <a:spcPct val="20000"/>
              </a:spcBef>
              <a:buFont typeface="Wingdings" pitchFamily="2" charset="2"/>
              <a:buChar char="ü"/>
            </a:pPr>
            <a:r>
              <a:rPr lang="pt-BR" altLang="pt-BR" sz="1800" dirty="0"/>
              <a:t>“Evolução” viral, levando ao escape do SI</a:t>
            </a:r>
          </a:p>
          <a:p>
            <a:pPr eaLnBrk="1" hangingPunct="1">
              <a:spcBef>
                <a:spcPct val="20000"/>
              </a:spcBef>
              <a:buFont typeface="Wingdings" pitchFamily="2" charset="2"/>
              <a:buChar char="ü"/>
            </a:pPr>
            <a:r>
              <a:rPr lang="pt-BR" altLang="pt-BR" sz="1800" dirty="0"/>
              <a:t>Diversidade viral</a:t>
            </a:r>
          </a:p>
          <a:p>
            <a:pPr eaLnBrk="1" hangingPunct="1">
              <a:spcBef>
                <a:spcPct val="20000"/>
              </a:spcBef>
              <a:buFont typeface="Wingdings" pitchFamily="2" charset="2"/>
              <a:buChar char="ü"/>
            </a:pPr>
            <a:r>
              <a:rPr lang="pt-BR" altLang="pt-BR" sz="1800" i="1" dirty="0"/>
              <a:t>Down-</a:t>
            </a:r>
            <a:r>
              <a:rPr lang="pt-BR" altLang="pt-BR" sz="1800" i="1" dirty="0" err="1"/>
              <a:t>regulation</a:t>
            </a:r>
            <a:r>
              <a:rPr lang="pt-BR" altLang="pt-BR" sz="1800" dirty="0"/>
              <a:t> de MHC-I</a:t>
            </a:r>
          </a:p>
          <a:p>
            <a:pPr eaLnBrk="1" hangingPunct="1">
              <a:spcBef>
                <a:spcPct val="20000"/>
              </a:spcBef>
              <a:buFont typeface="Wingdings" pitchFamily="2" charset="2"/>
              <a:buChar char="ü"/>
            </a:pPr>
            <a:r>
              <a:rPr lang="pt-BR" altLang="pt-BR" sz="1800" dirty="0"/>
              <a:t>Integração do pró-vírus em células CD4</a:t>
            </a:r>
            <a:r>
              <a:rPr lang="pt-BR" altLang="pt-BR" sz="1800" baseline="30000" dirty="0"/>
              <a:t> +</a:t>
            </a:r>
            <a:endParaRPr lang="pt-BR" altLang="pt-BR" sz="1800" dirty="0"/>
          </a:p>
          <a:p>
            <a:pPr eaLnBrk="1" hangingPunct="1">
              <a:spcBef>
                <a:spcPct val="20000"/>
              </a:spcBef>
              <a:buFont typeface="Wingdings" pitchFamily="2" charset="2"/>
              <a:buChar char="ü"/>
            </a:pPr>
            <a:r>
              <a:rPr lang="pt-BR" altLang="pt-BR" sz="1800" dirty="0"/>
              <a:t>Reservatórios virais</a:t>
            </a:r>
          </a:p>
        </p:txBody>
      </p:sp>
      <p:sp>
        <p:nvSpPr>
          <p:cNvPr id="4" name="Retângulo 3"/>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Por que ainda não temos uma vacina contra o HIV?</a:t>
            </a:r>
            <a:endParaRPr lang="pt-BR" sz="2800" b="1" dirty="0">
              <a:solidFill>
                <a:srgbClr val="FF0000"/>
              </a:solidFill>
              <a:latin typeface="+mj-lt"/>
            </a:endParaRPr>
          </a:p>
        </p:txBody>
      </p:sp>
      <p:sp>
        <p:nvSpPr>
          <p:cNvPr id="5" name="TextBox 74"/>
          <p:cNvSpPr txBox="1"/>
          <p:nvPr/>
        </p:nvSpPr>
        <p:spPr>
          <a:xfrm>
            <a:off x="3215928" y="6577607"/>
            <a:ext cx="5820568" cy="307777"/>
          </a:xfrm>
          <a:prstGeom prst="rect">
            <a:avLst/>
          </a:prstGeom>
          <a:noFill/>
        </p:spPr>
        <p:txBody>
          <a:bodyPr wrap="none" rtlCol="0">
            <a:spAutoFit/>
          </a:bodyPr>
          <a:lstStyle/>
          <a:p>
            <a:r>
              <a:rPr lang="en-US" sz="1400" dirty="0" smtClean="0"/>
              <a:t>Slide </a:t>
            </a:r>
            <a:r>
              <a:rPr lang="en-US" sz="1400" dirty="0" err="1" smtClean="0"/>
              <a:t>cedido</a:t>
            </a:r>
            <a:r>
              <a:rPr lang="en-US" sz="1400" dirty="0" smtClean="0"/>
              <a:t> </a:t>
            </a:r>
            <a:r>
              <a:rPr lang="en-US" sz="1400" dirty="0" err="1" smtClean="0"/>
              <a:t>pelo</a:t>
            </a:r>
            <a:r>
              <a:rPr lang="en-US" sz="1400" dirty="0" smtClean="0"/>
              <a:t> Dr. </a:t>
            </a:r>
            <a:r>
              <a:rPr lang="en-US" sz="1400" dirty="0" err="1" smtClean="0"/>
              <a:t>Bosco</a:t>
            </a:r>
            <a:r>
              <a:rPr lang="en-US" sz="1400" dirty="0" smtClean="0"/>
              <a:t> </a:t>
            </a:r>
            <a:r>
              <a:rPr lang="en-US" sz="1400" dirty="0" err="1" smtClean="0"/>
              <a:t>Christiano</a:t>
            </a:r>
            <a:r>
              <a:rPr lang="en-US" sz="1400" dirty="0" smtClean="0"/>
              <a:t> </a:t>
            </a:r>
            <a:r>
              <a:rPr lang="en-US" sz="1400" dirty="0" err="1" smtClean="0"/>
              <a:t>Maciel</a:t>
            </a:r>
            <a:r>
              <a:rPr lang="en-US" sz="1400" dirty="0" smtClean="0"/>
              <a:t> da Silva, LIM-56/FMUSP</a:t>
            </a:r>
            <a:endParaRPr lang="en-US" sz="1400" dirty="0"/>
          </a:p>
        </p:txBody>
      </p:sp>
    </p:spTree>
    <p:extLst>
      <p:ext uri="{BB962C8B-B14F-4D97-AF65-F5344CB8AC3E}">
        <p14:creationId xmlns:p14="http://schemas.microsoft.com/office/powerpoint/2010/main" val="352400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500"/>
                                        <p:tgtEl>
                                          <p:spTgt spid="3">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fade">
                                      <p:cBhvr>
                                        <p:cTn id="55" dur="500"/>
                                        <p:tgtEl>
                                          <p:spTgt spid="3">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11" end="11"/>
                                            </p:txEl>
                                          </p:spTgt>
                                        </p:tgtEl>
                                        <p:attrNameLst>
                                          <p:attrName>style.visibility</p:attrName>
                                        </p:attrNameLst>
                                      </p:cBhvr>
                                      <p:to>
                                        <p:strVal val="visible"/>
                                      </p:to>
                                    </p:set>
                                    <p:animEffect transition="in" filter="fade">
                                      <p:cBhvr>
                                        <p:cTn id="6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52</a:t>
            </a:fld>
            <a:endParaRPr lang="en-US"/>
          </a:p>
        </p:txBody>
      </p:sp>
      <p:sp>
        <p:nvSpPr>
          <p:cNvPr id="4" name="Retângulo 3"/>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Desafios no desenvolvimento de uma vacina </a:t>
            </a:r>
            <a:r>
              <a:rPr lang="pt-BR" sz="2800" b="1" i="1" dirty="0" err="1" smtClean="0">
                <a:solidFill>
                  <a:srgbClr val="FF0000"/>
                </a:solidFill>
                <a:latin typeface="+mj-lt"/>
              </a:rPr>
              <a:t>anti-HIV</a:t>
            </a:r>
            <a:endParaRPr lang="pt-BR" sz="2800" b="1" dirty="0">
              <a:solidFill>
                <a:srgbClr val="FF0000"/>
              </a:solidFill>
              <a:latin typeface="+mj-lt"/>
            </a:endParaRPr>
          </a:p>
        </p:txBody>
      </p:sp>
      <p:sp>
        <p:nvSpPr>
          <p:cNvPr id="5" name="Rectangle 3"/>
          <p:cNvSpPr txBox="1">
            <a:spLocks noChangeArrowheads="1"/>
          </p:cNvSpPr>
          <p:nvPr/>
        </p:nvSpPr>
        <p:spPr bwMode="auto">
          <a:xfrm>
            <a:off x="1047750" y="1628775"/>
            <a:ext cx="7845425" cy="4075113"/>
          </a:xfrm>
          <a:prstGeom prst="rect">
            <a:avLst/>
          </a:prstGeom>
          <a:noFill/>
          <a:ln>
            <a:noFill/>
          </a:ln>
          <a:extLst/>
        </p:spPr>
        <p:txBody>
          <a:bodyPr lIns="41148" tIns="0" rIns="41148" bIns="0"/>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ヒラギノ角ゴ Pro W3" charset="0"/>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ヒラギノ角ゴ Pro W3" charset="0"/>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ヒラギノ角ゴ Pro W3" charset="0"/>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ヒラギノ角ゴ Pro W3" charset="0"/>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ヒラギノ角ゴ Pro W3"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eaLnBrk="1" hangingPunct="1">
              <a:buFont typeface="Wingdings" panose="05000000000000000000" pitchFamily="2" charset="2"/>
              <a:buChar char="ü"/>
              <a:defRPr/>
            </a:pPr>
            <a:r>
              <a:rPr lang="pt-BR" altLang="pt-BR" sz="2400" dirty="0">
                <a:solidFill>
                  <a:schemeClr val="tx1"/>
                </a:solidFill>
              </a:rPr>
              <a:t>Desafios científicos:</a:t>
            </a:r>
          </a:p>
          <a:p>
            <a:pPr algn="l" eaLnBrk="1" hangingPunct="1">
              <a:defRPr/>
            </a:pPr>
            <a:r>
              <a:rPr lang="pt-BR" altLang="pt-BR" sz="1800" dirty="0">
                <a:solidFill>
                  <a:schemeClr val="tx1"/>
                </a:solidFill>
              </a:rPr>
              <a:t>	</a:t>
            </a:r>
            <a:r>
              <a:rPr lang="pt-BR" altLang="pt-BR" sz="1800" dirty="0" smtClean="0">
                <a:solidFill>
                  <a:srgbClr val="C00000"/>
                </a:solidFill>
              </a:rPr>
              <a:t>-  </a:t>
            </a:r>
            <a:r>
              <a:rPr lang="pt-BR" altLang="pt-BR" sz="1800" dirty="0" smtClean="0">
                <a:solidFill>
                  <a:srgbClr val="C00000"/>
                </a:solidFill>
                <a:sym typeface="Symbol" panose="05050102010706020507" pitchFamily="18" charset="2"/>
              </a:rPr>
              <a:t> variabilidade do HIV</a:t>
            </a:r>
          </a:p>
          <a:p>
            <a:pPr algn="l" eaLnBrk="1" hangingPunct="1">
              <a:defRPr/>
            </a:pPr>
            <a:r>
              <a:rPr lang="pt-BR" altLang="pt-BR" sz="1800" dirty="0">
                <a:solidFill>
                  <a:srgbClr val="C00000"/>
                </a:solidFill>
                <a:sym typeface="Symbol" panose="05050102010706020507" pitchFamily="18" charset="2"/>
              </a:rPr>
              <a:t>	</a:t>
            </a:r>
            <a:r>
              <a:rPr lang="pt-BR" altLang="pt-BR" sz="1800" dirty="0" smtClean="0">
                <a:solidFill>
                  <a:srgbClr val="C00000"/>
                </a:solidFill>
                <a:sym typeface="Symbol" panose="05050102010706020507" pitchFamily="18" charset="2"/>
              </a:rPr>
              <a:t>- Falta de correlatos de proteção</a:t>
            </a:r>
          </a:p>
          <a:p>
            <a:pPr algn="l" eaLnBrk="1" hangingPunct="1">
              <a:defRPr/>
            </a:pPr>
            <a:r>
              <a:rPr lang="pt-BR" altLang="pt-BR" sz="1800" dirty="0">
                <a:solidFill>
                  <a:srgbClr val="C00000"/>
                </a:solidFill>
                <a:sym typeface="Symbol" panose="05050102010706020507" pitchFamily="18" charset="2"/>
              </a:rPr>
              <a:t>	</a:t>
            </a:r>
            <a:r>
              <a:rPr lang="pt-BR" altLang="pt-BR" sz="1800" dirty="0" smtClean="0">
                <a:solidFill>
                  <a:srgbClr val="C00000"/>
                </a:solidFill>
                <a:sym typeface="Symbol" panose="05050102010706020507" pitchFamily="18" charset="2"/>
              </a:rPr>
              <a:t>-  Limitação de modelos animais</a:t>
            </a:r>
            <a:endParaRPr lang="pt-BR" altLang="pt-BR" sz="1800" dirty="0">
              <a:solidFill>
                <a:srgbClr val="C00000"/>
              </a:solidFill>
              <a:sym typeface="Symbol" panose="05050102010706020507" pitchFamily="18" charset="2"/>
            </a:endParaRPr>
          </a:p>
          <a:p>
            <a:pPr marL="285750" indent="-285750" algn="l" eaLnBrk="1" hangingPunct="1">
              <a:buFont typeface="Wingdings" panose="05000000000000000000" pitchFamily="2" charset="2"/>
              <a:buChar char="ü"/>
              <a:defRPr/>
            </a:pPr>
            <a:r>
              <a:rPr lang="pt-BR" altLang="pt-BR" sz="1800" dirty="0" smtClean="0">
                <a:solidFill>
                  <a:schemeClr val="tx1"/>
                </a:solidFill>
                <a:sym typeface="Symbol" panose="05050102010706020507" pitchFamily="18" charset="2"/>
              </a:rPr>
              <a:t>  </a:t>
            </a:r>
            <a:r>
              <a:rPr lang="pt-BR" altLang="pt-BR" sz="2400" dirty="0" smtClean="0">
                <a:solidFill>
                  <a:schemeClr val="tx1"/>
                </a:solidFill>
              </a:rPr>
              <a:t>Desafios logísticos:</a:t>
            </a:r>
          </a:p>
          <a:p>
            <a:pPr lvl="1" algn="l" eaLnBrk="1" hangingPunct="1">
              <a:defRPr/>
            </a:pPr>
            <a:r>
              <a:rPr lang="pt-BR" altLang="pt-BR" sz="1400" dirty="0" smtClean="0">
                <a:solidFill>
                  <a:schemeClr val="tx1"/>
                </a:solidFill>
              </a:rPr>
              <a:t>	</a:t>
            </a:r>
            <a:r>
              <a:rPr lang="pt-BR" altLang="pt-BR" sz="1800" dirty="0" smtClean="0">
                <a:solidFill>
                  <a:srgbClr val="C00000"/>
                </a:solidFill>
              </a:rPr>
              <a:t>-  Necessidade de múltiplos ensaios clínicos</a:t>
            </a:r>
          </a:p>
          <a:p>
            <a:pPr lvl="1" algn="l" eaLnBrk="1" hangingPunct="1">
              <a:defRPr/>
            </a:pPr>
            <a:r>
              <a:rPr lang="pt-BR" altLang="pt-BR" sz="1800" dirty="0">
                <a:solidFill>
                  <a:srgbClr val="C00000"/>
                </a:solidFill>
              </a:rPr>
              <a:t>	</a:t>
            </a:r>
            <a:r>
              <a:rPr lang="pt-BR" altLang="pt-BR" sz="1800" dirty="0" smtClean="0">
                <a:solidFill>
                  <a:srgbClr val="C00000"/>
                </a:solidFill>
              </a:rPr>
              <a:t>-  Pesquisas em países em desenvolvimento</a:t>
            </a:r>
          </a:p>
          <a:p>
            <a:pPr lvl="1" algn="l" eaLnBrk="1" hangingPunct="1">
              <a:defRPr/>
            </a:pPr>
            <a:r>
              <a:rPr lang="pt-BR" altLang="pt-BR" sz="1800" dirty="0" smtClean="0">
                <a:solidFill>
                  <a:srgbClr val="C00000"/>
                </a:solidFill>
              </a:rPr>
              <a:t>	-  Aspectos éticos</a:t>
            </a:r>
            <a:endParaRPr lang="pt-BR" altLang="pt-BR" sz="1800" dirty="0">
              <a:solidFill>
                <a:srgbClr val="C00000"/>
              </a:solidFill>
            </a:endParaRPr>
          </a:p>
          <a:p>
            <a:pPr marL="457200" indent="-457200" algn="l" eaLnBrk="1" hangingPunct="1">
              <a:buFont typeface="Wingdings" panose="05000000000000000000" pitchFamily="2" charset="2"/>
              <a:buChar char="ü"/>
              <a:defRPr/>
            </a:pPr>
            <a:r>
              <a:rPr lang="pt-BR" altLang="pt-BR" sz="2400" dirty="0" smtClean="0">
                <a:solidFill>
                  <a:schemeClr val="tx1"/>
                </a:solidFill>
              </a:rPr>
              <a:t>Desafios financeiros:</a:t>
            </a:r>
          </a:p>
          <a:p>
            <a:pPr lvl="1" algn="l" eaLnBrk="1" hangingPunct="1">
              <a:defRPr/>
            </a:pPr>
            <a:r>
              <a:rPr lang="pt-BR" altLang="pt-BR" sz="1400" dirty="0">
                <a:solidFill>
                  <a:schemeClr val="tx1"/>
                </a:solidFill>
              </a:rPr>
              <a:t>	</a:t>
            </a:r>
            <a:r>
              <a:rPr lang="pt-BR" altLang="pt-BR" sz="1800" dirty="0" smtClean="0">
                <a:solidFill>
                  <a:srgbClr val="C00000"/>
                </a:solidFill>
              </a:rPr>
              <a:t>-  Baixo investimento (p. ex. comparado com as drogas)</a:t>
            </a:r>
          </a:p>
          <a:p>
            <a:pPr lvl="1" algn="l" eaLnBrk="1" hangingPunct="1">
              <a:defRPr/>
            </a:pPr>
            <a:r>
              <a:rPr lang="pt-BR" altLang="pt-BR" sz="1800" dirty="0">
                <a:solidFill>
                  <a:srgbClr val="C00000"/>
                </a:solidFill>
              </a:rPr>
              <a:t>	</a:t>
            </a:r>
            <a:r>
              <a:rPr lang="pt-BR" altLang="pt-BR" sz="1800" dirty="0" smtClean="0">
                <a:solidFill>
                  <a:srgbClr val="C00000"/>
                </a:solidFill>
              </a:rPr>
              <a:t>-  “Mercados” futuros</a:t>
            </a:r>
            <a:endParaRPr lang="pt-BR" altLang="pt-BR" sz="1800" dirty="0">
              <a:solidFill>
                <a:srgbClr val="C00000"/>
              </a:solidFill>
            </a:endParaRPr>
          </a:p>
        </p:txBody>
      </p:sp>
      <p:sp>
        <p:nvSpPr>
          <p:cNvPr id="6" name="TextBox 74"/>
          <p:cNvSpPr txBox="1"/>
          <p:nvPr/>
        </p:nvSpPr>
        <p:spPr>
          <a:xfrm>
            <a:off x="3215928" y="6577607"/>
            <a:ext cx="5820568" cy="307777"/>
          </a:xfrm>
          <a:prstGeom prst="rect">
            <a:avLst/>
          </a:prstGeom>
          <a:noFill/>
        </p:spPr>
        <p:txBody>
          <a:bodyPr wrap="none" rtlCol="0">
            <a:spAutoFit/>
          </a:bodyPr>
          <a:lstStyle/>
          <a:p>
            <a:r>
              <a:rPr lang="en-US" sz="1400" dirty="0" smtClean="0"/>
              <a:t>Slide </a:t>
            </a:r>
            <a:r>
              <a:rPr lang="en-US" sz="1400" dirty="0" err="1" smtClean="0"/>
              <a:t>cedido</a:t>
            </a:r>
            <a:r>
              <a:rPr lang="en-US" sz="1400" dirty="0" smtClean="0"/>
              <a:t> </a:t>
            </a:r>
            <a:r>
              <a:rPr lang="en-US" sz="1400" dirty="0" err="1" smtClean="0"/>
              <a:t>pelo</a:t>
            </a:r>
            <a:r>
              <a:rPr lang="en-US" sz="1400" dirty="0" smtClean="0"/>
              <a:t> Dr. </a:t>
            </a:r>
            <a:r>
              <a:rPr lang="en-US" sz="1400" dirty="0" err="1" smtClean="0"/>
              <a:t>Bosco</a:t>
            </a:r>
            <a:r>
              <a:rPr lang="en-US" sz="1400" dirty="0" smtClean="0"/>
              <a:t> </a:t>
            </a:r>
            <a:r>
              <a:rPr lang="en-US" sz="1400" dirty="0" err="1" smtClean="0"/>
              <a:t>Christiano</a:t>
            </a:r>
            <a:r>
              <a:rPr lang="en-US" sz="1400" dirty="0" smtClean="0"/>
              <a:t> </a:t>
            </a:r>
            <a:r>
              <a:rPr lang="en-US" sz="1400" dirty="0" err="1" smtClean="0"/>
              <a:t>Maciel</a:t>
            </a:r>
            <a:r>
              <a:rPr lang="en-US" sz="1400" dirty="0" smtClean="0"/>
              <a:t> da Silva, LIM-56/FMUSP</a:t>
            </a:r>
            <a:endParaRPr lang="en-US" sz="1400" dirty="0"/>
          </a:p>
        </p:txBody>
      </p:sp>
    </p:spTree>
    <p:extLst>
      <p:ext uri="{BB962C8B-B14F-4D97-AF65-F5344CB8AC3E}">
        <p14:creationId xmlns:p14="http://schemas.microsoft.com/office/powerpoint/2010/main" val="166339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fade">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500"/>
                                        <p:tgtEl>
                                          <p:spTgt spid="5">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9" end="9"/>
                                            </p:txEl>
                                          </p:spTgt>
                                        </p:tgtEl>
                                        <p:attrNameLst>
                                          <p:attrName>style.visibility</p:attrName>
                                        </p:attrNameLst>
                                      </p:cBhvr>
                                      <p:to>
                                        <p:strVal val="visible"/>
                                      </p:to>
                                    </p:set>
                                    <p:animEffect transition="in" filter="fade">
                                      <p:cBhvr>
                                        <p:cTn id="44" dur="500"/>
                                        <p:tgtEl>
                                          <p:spTgt spid="5">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fade">
                                      <p:cBhvr>
                                        <p:cTn id="4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53</a:t>
            </a:fld>
            <a:endParaRPr lang="en-US"/>
          </a:p>
        </p:txBody>
      </p:sp>
      <p:sp>
        <p:nvSpPr>
          <p:cNvPr id="3" name="Retângulo 2"/>
          <p:cNvSpPr/>
          <p:nvPr/>
        </p:nvSpPr>
        <p:spPr>
          <a:xfrm>
            <a:off x="114646" y="2204864"/>
            <a:ext cx="8777834" cy="2246769"/>
          </a:xfrm>
          <a:prstGeom prst="rect">
            <a:avLst/>
          </a:prstGeom>
        </p:spPr>
        <p:txBody>
          <a:bodyPr wrap="square">
            <a:spAutoFit/>
          </a:bodyPr>
          <a:lstStyle/>
          <a:p>
            <a:pPr algn="ctr"/>
            <a:r>
              <a:rPr lang="pt-BR" sz="2800" b="1" i="1" dirty="0" smtClean="0">
                <a:solidFill>
                  <a:srgbClr val="FF0000"/>
                </a:solidFill>
                <a:latin typeface="+mj-lt"/>
              </a:rPr>
              <a:t>Obrigada!!!</a:t>
            </a:r>
          </a:p>
          <a:p>
            <a:pPr algn="ctr"/>
            <a:endParaRPr lang="pt-BR" sz="2800" b="1" i="1" dirty="0">
              <a:solidFill>
                <a:srgbClr val="FF0000"/>
              </a:solidFill>
              <a:latin typeface="+mj-lt"/>
            </a:endParaRPr>
          </a:p>
          <a:p>
            <a:pPr algn="ctr"/>
            <a:r>
              <a:rPr lang="pt-BR" sz="2800" b="1" i="1" dirty="0" smtClean="0">
                <a:solidFill>
                  <a:srgbClr val="FF0000"/>
                </a:solidFill>
                <a:latin typeface="+mj-lt"/>
                <a:hlinkClick r:id="rId2"/>
              </a:rPr>
              <a:t>paula.rigato@ial.sp.gov.br</a:t>
            </a:r>
            <a:endParaRPr lang="pt-BR" sz="2800" b="1" i="1" dirty="0" smtClean="0">
              <a:solidFill>
                <a:srgbClr val="FF0000"/>
              </a:solidFill>
              <a:latin typeface="+mj-lt"/>
            </a:endParaRPr>
          </a:p>
          <a:p>
            <a:pPr algn="ctr"/>
            <a:r>
              <a:rPr lang="pt-BR" sz="2800" b="1" i="1" dirty="0" smtClean="0">
                <a:solidFill>
                  <a:srgbClr val="FF0000"/>
                </a:solidFill>
                <a:latin typeface="+mj-lt"/>
              </a:rPr>
              <a:t>Centro de Imunologia </a:t>
            </a:r>
          </a:p>
          <a:p>
            <a:pPr algn="ctr"/>
            <a:r>
              <a:rPr lang="pt-BR" sz="2800" b="1" i="1" dirty="0" smtClean="0">
                <a:solidFill>
                  <a:srgbClr val="FF0000"/>
                </a:solidFill>
                <a:latin typeface="+mj-lt"/>
              </a:rPr>
              <a:t>Instituto Adolfo Lutz</a:t>
            </a:r>
            <a:endParaRPr lang="pt-BR" sz="2800" b="1" dirty="0">
              <a:solidFill>
                <a:srgbClr val="FF0000"/>
              </a:solidFill>
              <a:latin typeface="+mj-lt"/>
            </a:endParaRPr>
          </a:p>
        </p:txBody>
      </p:sp>
    </p:spTree>
    <p:extLst>
      <p:ext uri="{BB962C8B-B14F-4D97-AF65-F5344CB8AC3E}">
        <p14:creationId xmlns:p14="http://schemas.microsoft.com/office/powerpoint/2010/main" val="1336433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54</a:t>
            </a:fld>
            <a:endParaRPr lang="en-US"/>
          </a:p>
        </p:txBody>
      </p:sp>
      <p:pic>
        <p:nvPicPr>
          <p:cNvPr id="5122"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17" y="321972"/>
            <a:ext cx="8402331" cy="6301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808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55</a:t>
            </a:fld>
            <a:endParaRPr lang="en-US"/>
          </a:p>
        </p:txBody>
      </p:sp>
      <p:pic>
        <p:nvPicPr>
          <p:cNvPr id="20482" name="Picture 2" descr="https://www.researchgate.net/profile/David_Olagnier/publication/258101694/figure/fig1/AS:297435520880658@1447925562604/Structure-and-anti-retroviral-activity-of-SAMHD1-Top-Representative-schematic-of-th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060848"/>
            <a:ext cx="7581900" cy="3695701"/>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0" y="14292"/>
            <a:ext cx="8777834" cy="523220"/>
          </a:xfrm>
          <a:prstGeom prst="rect">
            <a:avLst/>
          </a:prstGeom>
        </p:spPr>
        <p:txBody>
          <a:bodyPr wrap="square">
            <a:spAutoFit/>
          </a:bodyPr>
          <a:lstStyle/>
          <a:p>
            <a:r>
              <a:rPr lang="pt-BR" sz="2800" b="1" i="1" dirty="0" smtClean="0">
                <a:solidFill>
                  <a:srgbClr val="FF0000"/>
                </a:solidFill>
                <a:latin typeface="+mj-lt"/>
              </a:rPr>
              <a:t>Estrutura e atividade </a:t>
            </a:r>
            <a:r>
              <a:rPr lang="pt-BR" sz="2800" b="1" i="1" dirty="0" err="1" smtClean="0">
                <a:solidFill>
                  <a:srgbClr val="FF0000"/>
                </a:solidFill>
                <a:latin typeface="+mj-lt"/>
              </a:rPr>
              <a:t>anti-viral</a:t>
            </a:r>
            <a:r>
              <a:rPr lang="pt-BR" sz="2800" b="1" i="1" dirty="0" smtClean="0">
                <a:solidFill>
                  <a:srgbClr val="FF0000"/>
                </a:solidFill>
                <a:latin typeface="+mj-lt"/>
              </a:rPr>
              <a:t> do SAMHD1</a:t>
            </a:r>
            <a:endParaRPr lang="pt-BR" sz="2800" b="1" dirty="0">
              <a:solidFill>
                <a:srgbClr val="FF0000"/>
              </a:solidFill>
              <a:latin typeface="+mj-lt"/>
            </a:endParaRPr>
          </a:p>
        </p:txBody>
      </p:sp>
      <p:sp>
        <p:nvSpPr>
          <p:cNvPr id="5" name="CaixaDeTexto 4"/>
          <p:cNvSpPr txBox="1"/>
          <p:nvPr/>
        </p:nvSpPr>
        <p:spPr>
          <a:xfrm>
            <a:off x="17140" y="6362164"/>
            <a:ext cx="8371284" cy="523220"/>
          </a:xfrm>
          <a:prstGeom prst="rect">
            <a:avLst/>
          </a:prstGeom>
          <a:noFill/>
        </p:spPr>
        <p:txBody>
          <a:bodyPr wrap="square" rtlCol="0">
            <a:spAutoFit/>
          </a:bodyPr>
          <a:lstStyle/>
          <a:p>
            <a:r>
              <a:rPr lang="pt-BR" sz="1400" dirty="0"/>
              <a:t>https://www.researchgate.net/publication/258101694_SAMHD1_Host_Restriction_Factor_A_Link_with_Innate_Immune_Sensing_of_Retrovirus_Infection/figures</a:t>
            </a:r>
          </a:p>
        </p:txBody>
      </p:sp>
    </p:spTree>
    <p:extLst>
      <p:ext uri="{BB962C8B-B14F-4D97-AF65-F5344CB8AC3E}">
        <p14:creationId xmlns:p14="http://schemas.microsoft.com/office/powerpoint/2010/main" val="132065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56</a:t>
            </a:fld>
            <a:endParaRPr lang="en-US"/>
          </a:p>
        </p:txBody>
      </p:sp>
      <p:pic>
        <p:nvPicPr>
          <p:cNvPr id="23554" name="Picture 2" descr="https://www.researchgate.net/profile/David_Olagnier/publication/258101694/figure/fig2/AS:297435520880663@1447925562640/Abortive-HIV-1-infection-prevents-activation-of-the-innate-immune-response-Infection-o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12776"/>
            <a:ext cx="2857692" cy="450636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0" y="14292"/>
            <a:ext cx="8777834" cy="1015663"/>
          </a:xfrm>
          <a:prstGeom prst="rect">
            <a:avLst/>
          </a:prstGeom>
        </p:spPr>
        <p:txBody>
          <a:bodyPr wrap="square">
            <a:spAutoFit/>
          </a:bodyPr>
          <a:lstStyle/>
          <a:p>
            <a:r>
              <a:rPr lang="pt-BR" sz="2000" b="1" i="1" dirty="0" smtClean="0">
                <a:solidFill>
                  <a:srgbClr val="FF0000"/>
                </a:solidFill>
                <a:latin typeface="+mj-lt"/>
              </a:rPr>
              <a:t>Infecção abortiva pelo HIV-1 previne ativação da resposta imune inata e níveis de expressão e ativação do SAMHD1 durante ciclo celular</a:t>
            </a:r>
            <a:endParaRPr lang="pt-BR" sz="2000" b="1" dirty="0">
              <a:solidFill>
                <a:srgbClr val="FF0000"/>
              </a:solidFill>
              <a:latin typeface="+mj-lt"/>
            </a:endParaRPr>
          </a:p>
        </p:txBody>
      </p:sp>
      <p:sp>
        <p:nvSpPr>
          <p:cNvPr id="3" name="CaixaDeTexto 2"/>
          <p:cNvSpPr txBox="1"/>
          <p:nvPr/>
        </p:nvSpPr>
        <p:spPr>
          <a:xfrm>
            <a:off x="17140" y="6362164"/>
            <a:ext cx="8371284" cy="523220"/>
          </a:xfrm>
          <a:prstGeom prst="rect">
            <a:avLst/>
          </a:prstGeom>
          <a:noFill/>
        </p:spPr>
        <p:txBody>
          <a:bodyPr wrap="square" rtlCol="0">
            <a:spAutoFit/>
          </a:bodyPr>
          <a:lstStyle/>
          <a:p>
            <a:r>
              <a:rPr lang="pt-BR" sz="1400" dirty="0"/>
              <a:t>https://www.researchgate.net/publication/258101694_SAMHD1_Host_Restriction_Factor_A_Link_with_Innate_Immune_Sensing_of_Retrovirus_Infection/figures</a:t>
            </a:r>
          </a:p>
        </p:txBody>
      </p:sp>
      <p:pic>
        <p:nvPicPr>
          <p:cNvPr id="23556" name="Picture 4" descr="https://www.researchgate.net/profile/David_Olagnier/publication/258101694/figure/fig3/AS:297435520880664@1447925562680/Levels-of-SAMHD1-expression-and-activation-status-during-the-cell-cycle-SAMH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3194" y="2090242"/>
            <a:ext cx="5215270" cy="3859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73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57</a:t>
            </a:fld>
            <a:endParaRPr lang="en-US"/>
          </a:p>
        </p:txBody>
      </p:sp>
      <p:pic>
        <p:nvPicPr>
          <p:cNvPr id="24578" name="Picture 2" descr="https://www.researchgate.net/profile/David_Olagnier/publication/258101694/figure/fig4/AS:297435520880666@1447925562729/HIV-Infection-activates-the-innate-immune-response-through-RTI-production-Inhibition-o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66040"/>
            <a:ext cx="4263802" cy="5195336"/>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A infecção pelo HIV-1 ativa a resposta imune inata pela produção de RTI</a:t>
            </a:r>
            <a:endParaRPr lang="pt-BR" sz="2800" b="1" dirty="0">
              <a:solidFill>
                <a:srgbClr val="FF0000"/>
              </a:solidFill>
              <a:latin typeface="+mj-lt"/>
            </a:endParaRPr>
          </a:p>
        </p:txBody>
      </p:sp>
      <p:sp>
        <p:nvSpPr>
          <p:cNvPr id="3" name="CaixaDeTexto 2"/>
          <p:cNvSpPr txBox="1"/>
          <p:nvPr/>
        </p:nvSpPr>
        <p:spPr>
          <a:xfrm>
            <a:off x="4674000" y="1844824"/>
            <a:ext cx="4088408" cy="4247317"/>
          </a:xfrm>
          <a:prstGeom prst="rect">
            <a:avLst/>
          </a:prstGeom>
          <a:noFill/>
        </p:spPr>
        <p:txBody>
          <a:bodyPr wrap="square" rtlCol="0">
            <a:spAutoFit/>
          </a:bodyPr>
          <a:lstStyle/>
          <a:p>
            <a:r>
              <a:rPr lang="en-US" dirty="0"/>
              <a:t>Fig. 4. HIV Infection activates the innate immune response through RTI production. Inhibition of HIV-1 reverse transcription mediated by SAMHD1 leads to the production of RTIs. RTI may be degraded by TREX1 but can also be detected by the DNA sensors </a:t>
            </a:r>
            <a:r>
              <a:rPr lang="en-US" dirty="0" err="1"/>
              <a:t>cGAS</a:t>
            </a:r>
            <a:r>
              <a:rPr lang="en-US" dirty="0"/>
              <a:t> and IFI16 that activate STING and the type 1 IFN response. RTI detection also leads to </a:t>
            </a:r>
            <a:r>
              <a:rPr lang="en-US" dirty="0" err="1"/>
              <a:t>inflammasome</a:t>
            </a:r>
            <a:r>
              <a:rPr lang="en-US" dirty="0"/>
              <a:t> activation, possibly through AIM2 activation, leading to the release of active IL-1 β . Furthermore, activation of TLR7 by genomic RNA in </a:t>
            </a:r>
            <a:r>
              <a:rPr lang="en-US" dirty="0" err="1"/>
              <a:t>pDCs</a:t>
            </a:r>
            <a:r>
              <a:rPr lang="en-US" dirty="0"/>
              <a:t> can activate the IFN response. </a:t>
            </a:r>
            <a:endParaRPr lang="pt-BR" dirty="0"/>
          </a:p>
        </p:txBody>
      </p:sp>
    </p:spTree>
    <p:extLst>
      <p:ext uri="{BB962C8B-B14F-4D97-AF65-F5344CB8AC3E}">
        <p14:creationId xmlns:p14="http://schemas.microsoft.com/office/powerpoint/2010/main" val="619770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6</a:t>
            </a:fld>
            <a:endParaRPr lang="en-US"/>
          </a:p>
        </p:txBody>
      </p:sp>
      <p:sp>
        <p:nvSpPr>
          <p:cNvPr id="16" name="Retângulo 15"/>
          <p:cNvSpPr/>
          <p:nvPr/>
        </p:nvSpPr>
        <p:spPr>
          <a:xfrm>
            <a:off x="0" y="14292"/>
            <a:ext cx="8777834" cy="954107"/>
          </a:xfrm>
          <a:prstGeom prst="rect">
            <a:avLst/>
          </a:prstGeom>
        </p:spPr>
        <p:txBody>
          <a:bodyPr wrap="square">
            <a:spAutoFit/>
          </a:bodyPr>
          <a:lstStyle/>
          <a:p>
            <a:r>
              <a:rPr lang="pt-BR" sz="2800" b="1" i="1" dirty="0" smtClean="0">
                <a:solidFill>
                  <a:srgbClr val="FF0000"/>
                </a:solidFill>
                <a:latin typeface="+mj-lt"/>
              </a:rPr>
              <a:t>Meta UNAIDS/OMS para acabar com a epidemia HIV/AIDS</a:t>
            </a:r>
            <a:endParaRPr lang="pt-BR" sz="2800" b="1" dirty="0">
              <a:solidFill>
                <a:srgbClr val="FF0000"/>
              </a:solidFill>
              <a:latin typeface="+mj-lt"/>
            </a:endParaRPr>
          </a:p>
        </p:txBody>
      </p:sp>
      <p:pic>
        <p:nvPicPr>
          <p:cNvPr id="17" name="Picture 4" descr="Screen shot 2018-05-13 at 23.30.29.png"/>
          <p:cNvPicPr>
            <a:picLocks noChangeAspect="1"/>
          </p:cNvPicPr>
          <p:nvPr/>
        </p:nvPicPr>
        <p:blipFill rotWithShape="1">
          <a:blip r:embed="rId2">
            <a:extLst>
              <a:ext uri="{28A0092B-C50C-407E-A947-70E740481C1C}">
                <a14:useLocalDpi xmlns:a14="http://schemas.microsoft.com/office/drawing/2010/main" val="0"/>
              </a:ext>
            </a:extLst>
          </a:blip>
          <a:srcRect t="17112" b="5870"/>
          <a:stretch/>
        </p:blipFill>
        <p:spPr>
          <a:xfrm>
            <a:off x="1198364" y="3898881"/>
            <a:ext cx="6830020" cy="2482447"/>
          </a:xfrm>
          <a:prstGeom prst="rect">
            <a:avLst/>
          </a:prstGeom>
        </p:spPr>
      </p:pic>
      <p:sp>
        <p:nvSpPr>
          <p:cNvPr id="18" name="Content Placeholder 1"/>
          <p:cNvSpPr txBox="1">
            <a:spLocks/>
          </p:cNvSpPr>
          <p:nvPr/>
        </p:nvSpPr>
        <p:spPr>
          <a:xfrm>
            <a:off x="457200" y="1052736"/>
            <a:ext cx="8229600" cy="28083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sz="2000" dirty="0" smtClean="0"/>
              <a:t>Entre 2013-2015 várias delegações na área de HIV/AIDS se uniram em um movimento forte de construção de uma nova narrativa sobre o tratamento do HIV e uma nova meta foi definida:</a:t>
            </a:r>
          </a:p>
          <a:p>
            <a:pPr lvl="1"/>
            <a:r>
              <a:rPr lang="pt-BR" sz="1800" dirty="0" smtClean="0"/>
              <a:t>Até 2020, 90% dos indivíduos infectados pelo HIV saberão que tem o vírus;</a:t>
            </a:r>
          </a:p>
          <a:p>
            <a:pPr lvl="1"/>
            <a:r>
              <a:rPr lang="pt-BR" sz="1800" dirty="0" smtClean="0"/>
              <a:t>Até 2020, 90% de todas pessoas infectadas </a:t>
            </a:r>
            <a:r>
              <a:rPr lang="pt-BR" sz="1800" dirty="0" err="1" smtClean="0"/>
              <a:t>peloHIV</a:t>
            </a:r>
            <a:r>
              <a:rPr lang="pt-BR" sz="1800" dirty="0" smtClean="0"/>
              <a:t> serão tratadas;</a:t>
            </a:r>
          </a:p>
          <a:p>
            <a:pPr lvl="1"/>
            <a:r>
              <a:rPr lang="pt-BR" sz="1800" dirty="0" smtClean="0"/>
              <a:t>Até 2020, 90% das pessoas infectadas pelo HIV estarão recebendo o tratamento e terão supressão viral</a:t>
            </a:r>
          </a:p>
          <a:p>
            <a:endParaRPr lang="pt-BR" sz="1800" dirty="0" smtClean="0"/>
          </a:p>
          <a:p>
            <a:endParaRPr lang="pt-BR" sz="1800" dirty="0" smtClean="0"/>
          </a:p>
        </p:txBody>
      </p:sp>
    </p:spTree>
    <p:extLst>
      <p:ext uri="{BB962C8B-B14F-4D97-AF65-F5344CB8AC3E}">
        <p14:creationId xmlns:p14="http://schemas.microsoft.com/office/powerpoint/2010/main" val="3483287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7</a:t>
            </a:fld>
            <a:endParaRPr lang="en-US"/>
          </a:p>
        </p:txBody>
      </p:sp>
      <p:sp>
        <p:nvSpPr>
          <p:cNvPr id="16" name="Retângulo 15"/>
          <p:cNvSpPr/>
          <p:nvPr/>
        </p:nvSpPr>
        <p:spPr>
          <a:xfrm>
            <a:off x="0" y="14292"/>
            <a:ext cx="8777834" cy="523220"/>
          </a:xfrm>
          <a:prstGeom prst="rect">
            <a:avLst/>
          </a:prstGeom>
        </p:spPr>
        <p:txBody>
          <a:bodyPr wrap="square">
            <a:spAutoFit/>
          </a:bodyPr>
          <a:lstStyle/>
          <a:p>
            <a:r>
              <a:rPr lang="pt-BR" sz="2800" b="1" i="1" dirty="0" smtClean="0">
                <a:solidFill>
                  <a:srgbClr val="FF0000"/>
                </a:solidFill>
                <a:latin typeface="+mj-lt"/>
              </a:rPr>
              <a:t>Vírus da Imunodeficiência Humana</a:t>
            </a:r>
            <a:endParaRPr lang="pt-BR" sz="2800" b="1" dirty="0">
              <a:solidFill>
                <a:srgbClr val="FF0000"/>
              </a:solidFill>
              <a:latin typeface="+mj-lt"/>
            </a:endParaRPr>
          </a:p>
        </p:txBody>
      </p:sp>
      <p:sp>
        <p:nvSpPr>
          <p:cNvPr id="10" name="Content Placeholder 1"/>
          <p:cNvSpPr txBox="1">
            <a:spLocks/>
          </p:cNvSpPr>
          <p:nvPr/>
        </p:nvSpPr>
        <p:spPr>
          <a:xfrm>
            <a:off x="107504" y="764704"/>
            <a:ext cx="4968552" cy="55446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sz="2200" dirty="0" smtClean="0"/>
              <a:t>Taxonomia: </a:t>
            </a:r>
            <a:r>
              <a:rPr lang="pt-BR" sz="2200" dirty="0" err="1" smtClean="0"/>
              <a:t>Retroviridae</a:t>
            </a:r>
            <a:endParaRPr lang="pt-BR" sz="2200" dirty="0" smtClean="0"/>
          </a:p>
          <a:p>
            <a:pPr lvl="1"/>
            <a:r>
              <a:rPr lang="pt-BR" sz="1500" dirty="0"/>
              <a:t>Subfamília: </a:t>
            </a:r>
            <a:r>
              <a:rPr lang="pt-BR" sz="1500" dirty="0" err="1"/>
              <a:t>Orthoretrovirinae</a:t>
            </a:r>
            <a:endParaRPr lang="pt-BR" sz="1500" dirty="0"/>
          </a:p>
          <a:p>
            <a:pPr lvl="1"/>
            <a:r>
              <a:rPr lang="pt-BR" sz="1500" dirty="0"/>
              <a:t>Gênero: </a:t>
            </a:r>
            <a:r>
              <a:rPr lang="pt-BR" sz="1500" dirty="0" err="1"/>
              <a:t>Lentivirus</a:t>
            </a:r>
            <a:r>
              <a:rPr lang="pt-BR" sz="1500" dirty="0"/>
              <a:t> </a:t>
            </a:r>
          </a:p>
          <a:p>
            <a:pPr lvl="1"/>
            <a:r>
              <a:rPr lang="pt-BR" sz="1500" dirty="0"/>
              <a:t>Tipos: HIV-1, HIV-2</a:t>
            </a:r>
          </a:p>
          <a:p>
            <a:pPr lvl="1"/>
            <a:r>
              <a:rPr lang="pt-BR" sz="1500" dirty="0"/>
              <a:t>HIV-1: grupo M, N, O e </a:t>
            </a:r>
            <a:r>
              <a:rPr lang="pt-BR" sz="1500" dirty="0" err="1"/>
              <a:t>P</a:t>
            </a:r>
            <a:r>
              <a:rPr lang="pt-BR" sz="1500" dirty="0"/>
              <a:t> </a:t>
            </a:r>
          </a:p>
          <a:p>
            <a:pPr lvl="1"/>
            <a:r>
              <a:rPr lang="pt-BR" sz="1500" dirty="0"/>
              <a:t>Origem: SIV</a:t>
            </a:r>
          </a:p>
          <a:p>
            <a:r>
              <a:rPr lang="pt-BR" sz="2200" dirty="0" smtClean="0"/>
              <a:t>Estrutura viral</a:t>
            </a:r>
          </a:p>
          <a:p>
            <a:pPr lvl="1"/>
            <a:r>
              <a:rPr lang="pt-BR" sz="1800" dirty="0" smtClean="0"/>
              <a:t>Retrovírus RNA</a:t>
            </a:r>
          </a:p>
          <a:p>
            <a:pPr lvl="1"/>
            <a:r>
              <a:rPr lang="pt-BR" sz="1800" dirty="0" smtClean="0"/>
              <a:t>Envelope </a:t>
            </a:r>
            <a:r>
              <a:rPr lang="pt-BR" sz="1800" dirty="0" err="1" smtClean="0"/>
              <a:t>glicoproteolipítico</a:t>
            </a:r>
            <a:r>
              <a:rPr lang="pt-BR" sz="1800" dirty="0" smtClean="0"/>
              <a:t> esférico, cerne viral cilíndrico</a:t>
            </a:r>
          </a:p>
          <a:p>
            <a:pPr lvl="1"/>
            <a:r>
              <a:rPr lang="pt-BR" sz="1800" dirty="0" smtClean="0"/>
              <a:t>Core: cônico</a:t>
            </a:r>
          </a:p>
          <a:p>
            <a:pPr lvl="1"/>
            <a:r>
              <a:rPr lang="pt-BR" sz="1800" dirty="0" smtClean="0"/>
              <a:t>Diâmetro: 100-120 </a:t>
            </a:r>
            <a:r>
              <a:rPr lang="pt-BR" sz="1800" dirty="0" err="1" smtClean="0"/>
              <a:t>nm</a:t>
            </a:r>
            <a:endParaRPr lang="pt-BR" sz="1800" dirty="0" smtClean="0"/>
          </a:p>
          <a:p>
            <a:pPr lvl="1"/>
            <a:r>
              <a:rPr lang="pt-BR" sz="1800" dirty="0" smtClean="0"/>
              <a:t>Enzimas: </a:t>
            </a:r>
          </a:p>
          <a:p>
            <a:pPr lvl="2"/>
            <a:r>
              <a:rPr lang="pt-BR" sz="1400" dirty="0" err="1" smtClean="0"/>
              <a:t>Transcriptase</a:t>
            </a:r>
            <a:r>
              <a:rPr lang="pt-BR" sz="1400" dirty="0" smtClean="0"/>
              <a:t> reversa, </a:t>
            </a:r>
            <a:r>
              <a:rPr lang="pt-BR" sz="1400" dirty="0" err="1" smtClean="0"/>
              <a:t>integrase</a:t>
            </a:r>
            <a:r>
              <a:rPr lang="pt-BR" sz="1400" dirty="0" smtClean="0"/>
              <a:t>, protease</a:t>
            </a:r>
          </a:p>
          <a:p>
            <a:pPr lvl="1"/>
            <a:r>
              <a:rPr lang="pt-BR" sz="1800" dirty="0" smtClean="0"/>
              <a:t>Genes: </a:t>
            </a:r>
          </a:p>
          <a:p>
            <a:pPr lvl="2"/>
            <a:r>
              <a:rPr lang="pt-BR" sz="1400" dirty="0" smtClean="0"/>
              <a:t>Estruturais: gag, </a:t>
            </a:r>
            <a:r>
              <a:rPr lang="pt-BR" sz="1400" dirty="0" err="1" smtClean="0"/>
              <a:t>pol</a:t>
            </a:r>
            <a:r>
              <a:rPr lang="pt-BR" sz="1400" dirty="0" smtClean="0"/>
              <a:t>, </a:t>
            </a:r>
            <a:r>
              <a:rPr lang="pt-BR" sz="1400" dirty="0" err="1" smtClean="0"/>
              <a:t>env</a:t>
            </a:r>
            <a:endParaRPr lang="pt-BR" sz="1400" dirty="0" smtClean="0"/>
          </a:p>
          <a:p>
            <a:pPr lvl="2"/>
            <a:r>
              <a:rPr lang="pt-BR" sz="1400" dirty="0" smtClean="0"/>
              <a:t>Regulatórios: </a:t>
            </a:r>
            <a:r>
              <a:rPr lang="pt-BR" sz="1400" dirty="0" err="1" smtClean="0"/>
              <a:t>tat</a:t>
            </a:r>
            <a:r>
              <a:rPr lang="pt-BR" sz="1400" dirty="0" smtClean="0"/>
              <a:t>, </a:t>
            </a:r>
            <a:r>
              <a:rPr lang="pt-BR" sz="1400" dirty="0" err="1" smtClean="0"/>
              <a:t>rev</a:t>
            </a:r>
            <a:endParaRPr lang="pt-BR" sz="1400" dirty="0" smtClean="0"/>
          </a:p>
          <a:p>
            <a:pPr lvl="2"/>
            <a:r>
              <a:rPr lang="pt-BR" sz="1400" dirty="0" smtClean="0"/>
              <a:t>Acessórios: </a:t>
            </a:r>
            <a:r>
              <a:rPr lang="pt-BR" sz="1400" dirty="0" err="1" smtClean="0"/>
              <a:t>vpr</a:t>
            </a:r>
            <a:r>
              <a:rPr lang="pt-BR" sz="1400" dirty="0" smtClean="0"/>
              <a:t>, </a:t>
            </a:r>
            <a:r>
              <a:rPr lang="pt-BR" sz="1400" dirty="0" err="1" smtClean="0"/>
              <a:t>vpu</a:t>
            </a:r>
            <a:r>
              <a:rPr lang="pt-BR" sz="1400" dirty="0" smtClean="0"/>
              <a:t>, </a:t>
            </a:r>
            <a:r>
              <a:rPr lang="pt-BR" sz="1400" dirty="0" err="1" smtClean="0"/>
              <a:t>vpx</a:t>
            </a:r>
            <a:r>
              <a:rPr lang="pt-BR" sz="1400" dirty="0" smtClean="0"/>
              <a:t>, </a:t>
            </a:r>
            <a:r>
              <a:rPr lang="pt-BR" sz="1400" dirty="0" err="1" smtClean="0"/>
              <a:t>nef</a:t>
            </a:r>
            <a:endParaRPr lang="pt-BR" sz="1400" dirty="0" smtClean="0"/>
          </a:p>
          <a:p>
            <a:endParaRPr lang="pt-BR" sz="1900" dirty="0" smtClean="0"/>
          </a:p>
          <a:p>
            <a:endParaRPr lang="pt-BR" sz="1900" dirty="0" smtClean="0"/>
          </a:p>
        </p:txBody>
      </p:sp>
      <p:pic>
        <p:nvPicPr>
          <p:cNvPr id="11" name="Picture 3"/>
          <p:cNvPicPr>
            <a:picLocks noChangeAspect="1"/>
          </p:cNvPicPr>
          <p:nvPr/>
        </p:nvPicPr>
        <p:blipFill>
          <a:blip r:embed="rId2"/>
          <a:stretch>
            <a:fillRect/>
          </a:stretch>
        </p:blipFill>
        <p:spPr>
          <a:xfrm>
            <a:off x="5724128" y="3846070"/>
            <a:ext cx="2592288" cy="2535258"/>
          </a:xfrm>
          <a:prstGeom prst="rect">
            <a:avLst/>
          </a:prstGeom>
        </p:spPr>
      </p:pic>
      <p:pic>
        <p:nvPicPr>
          <p:cNvPr id="12" name="Picture 5"/>
          <p:cNvPicPr>
            <a:picLocks noChangeAspect="1"/>
          </p:cNvPicPr>
          <p:nvPr/>
        </p:nvPicPr>
        <p:blipFill>
          <a:blip r:embed="rId3"/>
          <a:stretch>
            <a:fillRect/>
          </a:stretch>
        </p:blipFill>
        <p:spPr>
          <a:xfrm>
            <a:off x="5724128" y="692696"/>
            <a:ext cx="2641600" cy="3073400"/>
          </a:xfrm>
          <a:prstGeom prst="rect">
            <a:avLst/>
          </a:prstGeom>
        </p:spPr>
      </p:pic>
      <p:sp>
        <p:nvSpPr>
          <p:cNvPr id="13" name="TextBox 6"/>
          <p:cNvSpPr txBox="1"/>
          <p:nvPr/>
        </p:nvSpPr>
        <p:spPr>
          <a:xfrm>
            <a:off x="5652120" y="6525344"/>
            <a:ext cx="2340605" cy="369332"/>
          </a:xfrm>
          <a:prstGeom prst="rect">
            <a:avLst/>
          </a:prstGeom>
          <a:noFill/>
        </p:spPr>
        <p:txBody>
          <a:bodyPr wrap="none" rtlCol="0">
            <a:spAutoFit/>
          </a:bodyPr>
          <a:lstStyle/>
          <a:p>
            <a:r>
              <a:rPr lang="en-US" dirty="0" err="1" smtClean="0"/>
              <a:t>Fonte</a:t>
            </a:r>
            <a:r>
              <a:rPr lang="en-US" dirty="0" smtClean="0"/>
              <a:t>: </a:t>
            </a:r>
            <a:r>
              <a:rPr lang="en-US" dirty="0" err="1" smtClean="0"/>
              <a:t>imagens</a:t>
            </a:r>
            <a:r>
              <a:rPr lang="en-US" dirty="0" smtClean="0"/>
              <a:t> Google</a:t>
            </a:r>
            <a:endParaRPr lang="en-US" dirty="0"/>
          </a:p>
        </p:txBody>
      </p:sp>
    </p:spTree>
    <p:extLst>
      <p:ext uri="{BB962C8B-B14F-4D97-AF65-F5344CB8AC3E}">
        <p14:creationId xmlns:p14="http://schemas.microsoft.com/office/powerpoint/2010/main" val="3493612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8</a:t>
            </a:fld>
            <a:endParaRPr lang="en-US"/>
          </a:p>
        </p:txBody>
      </p:sp>
      <p:sp>
        <p:nvSpPr>
          <p:cNvPr id="16" name="Retângulo 15"/>
          <p:cNvSpPr/>
          <p:nvPr/>
        </p:nvSpPr>
        <p:spPr>
          <a:xfrm>
            <a:off x="0" y="14292"/>
            <a:ext cx="8777834" cy="523220"/>
          </a:xfrm>
          <a:prstGeom prst="rect">
            <a:avLst/>
          </a:prstGeom>
        </p:spPr>
        <p:txBody>
          <a:bodyPr wrap="square">
            <a:spAutoFit/>
          </a:bodyPr>
          <a:lstStyle/>
          <a:p>
            <a:r>
              <a:rPr lang="pt-BR" sz="2800" b="1" i="1" dirty="0" smtClean="0">
                <a:solidFill>
                  <a:srgbClr val="FF0000"/>
                </a:solidFill>
                <a:latin typeface="+mj-lt"/>
              </a:rPr>
              <a:t>Vírus da Imunodeficiência Humana</a:t>
            </a:r>
            <a:endParaRPr lang="pt-BR" sz="2800" b="1" dirty="0">
              <a:solidFill>
                <a:srgbClr val="FF0000"/>
              </a:solidFill>
              <a:latin typeface="+mj-lt"/>
            </a:endParaRPr>
          </a:p>
        </p:txBody>
      </p:sp>
      <p:pic>
        <p:nvPicPr>
          <p:cNvPr id="14" name="Picture 5" descr="\\lim56\UsuariosNOVO\daniel\2004\PaulaRigato\24_09_04_Aula_Mestrado\CDR000348.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1340768"/>
            <a:ext cx="4291013"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lim56\UsuariosNOVO\daniel\2004\PaulaRigato\24_09_04_Aula_Mestrado\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6333" y="1993231"/>
            <a:ext cx="2516187"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8132"/>
          <p:cNvSpPr/>
          <p:nvPr/>
        </p:nvSpPr>
        <p:spPr>
          <a:xfrm>
            <a:off x="3837980" y="4407669"/>
            <a:ext cx="216024" cy="14401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8133"/>
          <p:cNvSpPr/>
          <p:nvPr/>
        </p:nvSpPr>
        <p:spPr>
          <a:xfrm>
            <a:off x="4342036" y="3039517"/>
            <a:ext cx="216024" cy="14401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8135"/>
          <p:cNvCxnSpPr>
            <a:stCxn id="20" idx="1"/>
          </p:cNvCxnSpPr>
          <p:nvPr/>
        </p:nvCxnSpPr>
        <p:spPr>
          <a:xfrm flipH="1">
            <a:off x="5094441" y="3440207"/>
            <a:ext cx="2664296" cy="313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8136"/>
          <p:cNvSpPr txBox="1"/>
          <p:nvPr/>
        </p:nvSpPr>
        <p:spPr>
          <a:xfrm>
            <a:off x="7758737" y="3255541"/>
            <a:ext cx="543739" cy="369332"/>
          </a:xfrm>
          <a:prstGeom prst="rect">
            <a:avLst/>
          </a:prstGeom>
          <a:noFill/>
        </p:spPr>
        <p:txBody>
          <a:bodyPr wrap="none" rtlCol="0">
            <a:spAutoFit/>
          </a:bodyPr>
          <a:lstStyle/>
          <a:p>
            <a:r>
              <a:rPr lang="en-US" b="1" dirty="0" smtClean="0"/>
              <a:t>p24</a:t>
            </a:r>
            <a:endParaRPr lang="en-US" b="1" dirty="0"/>
          </a:p>
        </p:txBody>
      </p:sp>
      <p:cxnSp>
        <p:nvCxnSpPr>
          <p:cNvPr id="21" name="Straight Arrow Connector 8139"/>
          <p:cNvCxnSpPr/>
          <p:nvPr/>
        </p:nvCxnSpPr>
        <p:spPr>
          <a:xfrm flipH="1">
            <a:off x="5638180" y="3831605"/>
            <a:ext cx="208823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TextBox 8141"/>
          <p:cNvSpPr txBox="1"/>
          <p:nvPr/>
        </p:nvSpPr>
        <p:spPr>
          <a:xfrm>
            <a:off x="7758737" y="3606289"/>
            <a:ext cx="543739" cy="369332"/>
          </a:xfrm>
          <a:prstGeom prst="rect">
            <a:avLst/>
          </a:prstGeom>
          <a:noFill/>
        </p:spPr>
        <p:txBody>
          <a:bodyPr wrap="none" rtlCol="0">
            <a:spAutoFit/>
          </a:bodyPr>
          <a:lstStyle/>
          <a:p>
            <a:r>
              <a:rPr lang="en-US" b="1" dirty="0" smtClean="0"/>
              <a:t>p17</a:t>
            </a:r>
            <a:endParaRPr lang="en-US" b="1" dirty="0"/>
          </a:p>
        </p:txBody>
      </p:sp>
      <p:cxnSp>
        <p:nvCxnSpPr>
          <p:cNvPr id="23" name="Straight Arrow Connector 8142"/>
          <p:cNvCxnSpPr/>
          <p:nvPr/>
        </p:nvCxnSpPr>
        <p:spPr>
          <a:xfrm flipH="1">
            <a:off x="4054004" y="4479677"/>
            <a:ext cx="368079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8144"/>
          <p:cNvCxnSpPr/>
          <p:nvPr/>
        </p:nvCxnSpPr>
        <p:spPr>
          <a:xfrm flipH="1">
            <a:off x="4630068" y="4191645"/>
            <a:ext cx="302433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8145"/>
          <p:cNvSpPr txBox="1"/>
          <p:nvPr/>
        </p:nvSpPr>
        <p:spPr>
          <a:xfrm>
            <a:off x="7726412" y="4254361"/>
            <a:ext cx="543739" cy="369332"/>
          </a:xfrm>
          <a:prstGeom prst="rect">
            <a:avLst/>
          </a:prstGeom>
          <a:noFill/>
        </p:spPr>
        <p:txBody>
          <a:bodyPr wrap="none" rtlCol="0">
            <a:spAutoFit/>
          </a:bodyPr>
          <a:lstStyle/>
          <a:p>
            <a:r>
              <a:rPr lang="en-US" b="1" dirty="0" smtClean="0"/>
              <a:t>p32</a:t>
            </a:r>
            <a:endParaRPr lang="en-US" b="1" dirty="0"/>
          </a:p>
        </p:txBody>
      </p:sp>
      <p:sp>
        <p:nvSpPr>
          <p:cNvPr id="26" name="Oval 8146"/>
          <p:cNvSpPr/>
          <p:nvPr/>
        </p:nvSpPr>
        <p:spPr>
          <a:xfrm>
            <a:off x="4494436" y="4119637"/>
            <a:ext cx="216024" cy="144016"/>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7" name="TextBox 8148"/>
          <p:cNvSpPr txBox="1"/>
          <p:nvPr/>
        </p:nvSpPr>
        <p:spPr>
          <a:xfrm>
            <a:off x="7726412" y="3966329"/>
            <a:ext cx="543739" cy="369332"/>
          </a:xfrm>
          <a:prstGeom prst="rect">
            <a:avLst/>
          </a:prstGeom>
          <a:noFill/>
        </p:spPr>
        <p:txBody>
          <a:bodyPr wrap="none" rtlCol="0">
            <a:spAutoFit/>
          </a:bodyPr>
          <a:lstStyle/>
          <a:p>
            <a:r>
              <a:rPr lang="en-US" b="1" dirty="0" smtClean="0"/>
              <a:t>p10</a:t>
            </a:r>
            <a:endParaRPr lang="en-US" b="1" dirty="0"/>
          </a:p>
        </p:txBody>
      </p:sp>
      <p:sp>
        <p:nvSpPr>
          <p:cNvPr id="30" name="TextBox 17"/>
          <p:cNvSpPr txBox="1"/>
          <p:nvPr/>
        </p:nvSpPr>
        <p:spPr>
          <a:xfrm>
            <a:off x="-36512" y="6525344"/>
            <a:ext cx="4262781" cy="369332"/>
          </a:xfrm>
          <a:prstGeom prst="rect">
            <a:avLst/>
          </a:prstGeom>
          <a:noFill/>
        </p:spPr>
        <p:txBody>
          <a:bodyPr wrap="none" rtlCol="0">
            <a:spAutoFit/>
          </a:bodyPr>
          <a:lstStyle/>
          <a:p>
            <a:r>
              <a:rPr lang="en-US" dirty="0" smtClean="0"/>
              <a:t>Rigato PO, </a:t>
            </a:r>
            <a:r>
              <a:rPr lang="en-US" dirty="0" err="1" smtClean="0"/>
              <a:t>Defesa</a:t>
            </a:r>
            <a:r>
              <a:rPr lang="en-US" dirty="0" smtClean="0"/>
              <a:t> </a:t>
            </a:r>
            <a:r>
              <a:rPr lang="en-US" dirty="0" err="1" smtClean="0"/>
              <a:t>Mestrado</a:t>
            </a:r>
            <a:r>
              <a:rPr lang="en-US" dirty="0" smtClean="0"/>
              <a:t>, ICB-USP, 2004</a:t>
            </a:r>
            <a:endParaRPr lang="en-US" dirty="0"/>
          </a:p>
        </p:txBody>
      </p:sp>
      <p:sp>
        <p:nvSpPr>
          <p:cNvPr id="29" name="TextBox 74"/>
          <p:cNvSpPr txBox="1"/>
          <p:nvPr/>
        </p:nvSpPr>
        <p:spPr>
          <a:xfrm>
            <a:off x="5350872" y="6577607"/>
            <a:ext cx="3685624" cy="307777"/>
          </a:xfrm>
          <a:prstGeom prst="rect">
            <a:avLst/>
          </a:prstGeom>
          <a:noFill/>
        </p:spPr>
        <p:txBody>
          <a:bodyPr wrap="none" rtlCol="0">
            <a:spAutoFit/>
          </a:bodyPr>
          <a:lstStyle/>
          <a:p>
            <a:r>
              <a:rPr lang="en-US" sz="1400" dirty="0" err="1" smtClean="0"/>
              <a:t>Imagem</a:t>
            </a:r>
            <a:r>
              <a:rPr lang="en-US" sz="1400" dirty="0" smtClean="0"/>
              <a:t>: </a:t>
            </a:r>
            <a:r>
              <a:rPr lang="en-US" sz="1400" dirty="0" err="1" smtClean="0"/>
              <a:t>banco</a:t>
            </a:r>
            <a:r>
              <a:rPr lang="en-US" sz="1400" dirty="0" smtClean="0"/>
              <a:t> de </a:t>
            </a:r>
            <a:r>
              <a:rPr lang="en-US" sz="1400" dirty="0" err="1" smtClean="0"/>
              <a:t>Imagens</a:t>
            </a:r>
            <a:r>
              <a:rPr lang="en-US" sz="1400" dirty="0" smtClean="0"/>
              <a:t> LIM-56/FMUSP</a:t>
            </a:r>
            <a:endParaRPr lang="en-US" sz="1400" dirty="0"/>
          </a:p>
        </p:txBody>
      </p:sp>
    </p:spTree>
    <p:extLst>
      <p:ext uri="{BB962C8B-B14F-4D97-AF65-F5344CB8AC3E}">
        <p14:creationId xmlns:p14="http://schemas.microsoft.com/office/powerpoint/2010/main" val="174274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F38DF745-7D3F-47F4-83A3-874385CFAA69}" type="slidenum">
              <a:rPr lang="en-US" smtClean="0"/>
              <a:pPr/>
              <a:t>9</a:t>
            </a:fld>
            <a:endParaRPr lang="en-US"/>
          </a:p>
        </p:txBody>
      </p:sp>
      <p:cxnSp>
        <p:nvCxnSpPr>
          <p:cNvPr id="3" name="Straight Connector 15"/>
          <p:cNvCxnSpPr/>
          <p:nvPr/>
        </p:nvCxnSpPr>
        <p:spPr>
          <a:xfrm>
            <a:off x="0" y="6453336"/>
            <a:ext cx="9144000" cy="0"/>
          </a:xfrm>
          <a:prstGeom prst="line">
            <a:avLst/>
          </a:prstGeom>
          <a:ln>
            <a:solidFill>
              <a:srgbClr val="C30202"/>
            </a:solidFill>
          </a:ln>
        </p:spPr>
        <p:style>
          <a:lnRef idx="2">
            <a:schemeClr val="accent1"/>
          </a:lnRef>
          <a:fillRef idx="0">
            <a:schemeClr val="accent1"/>
          </a:fillRef>
          <a:effectRef idx="1">
            <a:schemeClr val="accent1"/>
          </a:effectRef>
          <a:fontRef idx="minor">
            <a:schemeClr val="tx1"/>
          </a:fontRef>
        </p:style>
      </p:cxnSp>
      <p:sp>
        <p:nvSpPr>
          <p:cNvPr id="4" name="Rectangle 3"/>
          <p:cNvSpPr>
            <a:spLocks noChangeArrowheads="1"/>
          </p:cNvSpPr>
          <p:nvPr/>
        </p:nvSpPr>
        <p:spPr bwMode="auto">
          <a:xfrm>
            <a:off x="376238" y="2597150"/>
            <a:ext cx="8416925" cy="1212850"/>
          </a:xfrm>
          <a:prstGeom prst="rect">
            <a:avLst/>
          </a:prstGeom>
          <a:solidFill>
            <a:srgbClr val="A1B9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 name="Rectangle 4"/>
          <p:cNvSpPr>
            <a:spLocks noChangeArrowheads="1"/>
          </p:cNvSpPr>
          <p:nvPr/>
        </p:nvSpPr>
        <p:spPr bwMode="auto">
          <a:xfrm>
            <a:off x="376238" y="1119188"/>
            <a:ext cx="8416925" cy="1447800"/>
          </a:xfrm>
          <a:prstGeom prst="rect">
            <a:avLst/>
          </a:prstGeom>
          <a:solidFill>
            <a:srgbClr val="A1B9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6" name="Group 5"/>
          <p:cNvGrpSpPr>
            <a:grpSpLocks/>
          </p:cNvGrpSpPr>
          <p:nvPr/>
        </p:nvGrpSpPr>
        <p:grpSpPr bwMode="auto">
          <a:xfrm>
            <a:off x="4260850" y="1271588"/>
            <a:ext cx="4187825" cy="1243012"/>
            <a:chOff x="2684" y="1169"/>
            <a:chExt cx="2638" cy="783"/>
          </a:xfrm>
        </p:grpSpPr>
        <p:sp>
          <p:nvSpPr>
            <p:cNvPr id="7" name="Rectangle 6"/>
            <p:cNvSpPr>
              <a:spLocks noChangeArrowheads="1"/>
            </p:cNvSpPr>
            <p:nvPr/>
          </p:nvSpPr>
          <p:spPr bwMode="auto">
            <a:xfrm>
              <a:off x="3131" y="1371"/>
              <a:ext cx="314" cy="124"/>
            </a:xfrm>
            <a:prstGeom prst="rect">
              <a:avLst/>
            </a:prstGeom>
            <a:solidFill>
              <a:srgbClr val="C3C8E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Rectangle 7"/>
            <p:cNvSpPr>
              <a:spLocks noChangeArrowheads="1"/>
            </p:cNvSpPr>
            <p:nvPr/>
          </p:nvSpPr>
          <p:spPr bwMode="auto">
            <a:xfrm>
              <a:off x="3173" y="1374"/>
              <a:ext cx="22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Tat1</a:t>
              </a:r>
              <a:endParaRPr lang="pt-BR" u="none"/>
            </a:p>
          </p:txBody>
        </p:sp>
        <p:sp>
          <p:nvSpPr>
            <p:cNvPr id="9" name="Rectangle 8"/>
            <p:cNvSpPr>
              <a:spLocks noChangeArrowheads="1"/>
            </p:cNvSpPr>
            <p:nvPr/>
          </p:nvSpPr>
          <p:spPr bwMode="auto">
            <a:xfrm>
              <a:off x="4293" y="1371"/>
              <a:ext cx="314" cy="124"/>
            </a:xfrm>
            <a:prstGeom prst="rect">
              <a:avLst/>
            </a:prstGeom>
            <a:solidFill>
              <a:srgbClr val="C3C8E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 name="Rectangle 9"/>
            <p:cNvSpPr>
              <a:spLocks noChangeArrowheads="1"/>
            </p:cNvSpPr>
            <p:nvPr/>
          </p:nvSpPr>
          <p:spPr bwMode="auto">
            <a:xfrm>
              <a:off x="4335" y="1374"/>
              <a:ext cx="22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Tat2</a:t>
              </a:r>
              <a:endParaRPr lang="pt-BR" u="none"/>
            </a:p>
          </p:txBody>
        </p:sp>
        <p:sp>
          <p:nvSpPr>
            <p:cNvPr id="11" name="Rectangle 10"/>
            <p:cNvSpPr>
              <a:spLocks noChangeArrowheads="1"/>
            </p:cNvSpPr>
            <p:nvPr/>
          </p:nvSpPr>
          <p:spPr bwMode="auto">
            <a:xfrm>
              <a:off x="3442" y="1423"/>
              <a:ext cx="851" cy="12"/>
            </a:xfrm>
            <a:prstGeom prst="rect">
              <a:avLst/>
            </a:prstGeom>
            <a:solidFill>
              <a:srgbClr val="1315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 name="Rectangle 11"/>
            <p:cNvSpPr>
              <a:spLocks noChangeArrowheads="1"/>
            </p:cNvSpPr>
            <p:nvPr/>
          </p:nvSpPr>
          <p:spPr bwMode="auto">
            <a:xfrm>
              <a:off x="2881" y="1177"/>
              <a:ext cx="18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Vpr</a:t>
              </a:r>
              <a:endParaRPr lang="pt-BR" u="none"/>
            </a:p>
          </p:txBody>
        </p:sp>
        <p:sp>
          <p:nvSpPr>
            <p:cNvPr id="13" name="Rectangle 12"/>
            <p:cNvSpPr>
              <a:spLocks noChangeArrowheads="1"/>
            </p:cNvSpPr>
            <p:nvPr/>
          </p:nvSpPr>
          <p:spPr bwMode="auto">
            <a:xfrm>
              <a:off x="3533" y="1175"/>
              <a:ext cx="314" cy="124"/>
            </a:xfrm>
            <a:prstGeom prst="rect">
              <a:avLst/>
            </a:prstGeom>
            <a:solidFill>
              <a:srgbClr val="F3D0A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Freeform 13"/>
            <p:cNvSpPr>
              <a:spLocks/>
            </p:cNvSpPr>
            <p:nvPr/>
          </p:nvSpPr>
          <p:spPr bwMode="auto">
            <a:xfrm>
              <a:off x="3527" y="1169"/>
              <a:ext cx="12" cy="130"/>
            </a:xfrm>
            <a:custGeom>
              <a:avLst/>
              <a:gdLst>
                <a:gd name="T0" fmla="*/ 0 w 78"/>
                <a:gd name="T1" fmla="*/ 0 h 907"/>
                <a:gd name="T2" fmla="*/ 0 w 78"/>
                <a:gd name="T3" fmla="*/ 0 h 907"/>
                <a:gd name="T4" fmla="*/ 0 w 78"/>
                <a:gd name="T5" fmla="*/ 0 h 907"/>
                <a:gd name="T6" fmla="*/ 0 w 78"/>
                <a:gd name="T7" fmla="*/ 0 h 907"/>
                <a:gd name="T8" fmla="*/ 0 w 78"/>
                <a:gd name="T9" fmla="*/ 0 h 907"/>
                <a:gd name="T10" fmla="*/ 0 w 78"/>
                <a:gd name="T11" fmla="*/ 0 h 907"/>
                <a:gd name="T12" fmla="*/ 0 w 78"/>
                <a:gd name="T13" fmla="*/ 0 h 907"/>
                <a:gd name="T14" fmla="*/ 0 w 78"/>
                <a:gd name="T15" fmla="*/ 0 h 907"/>
                <a:gd name="T16" fmla="*/ 0 w 78"/>
                <a:gd name="T17" fmla="*/ 0 h 907"/>
                <a:gd name="T18" fmla="*/ 0 w 78"/>
                <a:gd name="T19" fmla="*/ 0 h 9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907"/>
                <a:gd name="T32" fmla="*/ 78 w 78"/>
                <a:gd name="T33" fmla="*/ 907 h 9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907">
                  <a:moveTo>
                    <a:pt x="40" y="0"/>
                  </a:moveTo>
                  <a:lnTo>
                    <a:pt x="0" y="39"/>
                  </a:lnTo>
                  <a:lnTo>
                    <a:pt x="0" y="907"/>
                  </a:lnTo>
                  <a:lnTo>
                    <a:pt x="78" y="907"/>
                  </a:lnTo>
                  <a:lnTo>
                    <a:pt x="78" y="39"/>
                  </a:lnTo>
                  <a:lnTo>
                    <a:pt x="40" y="0"/>
                  </a:lnTo>
                  <a:lnTo>
                    <a:pt x="0" y="0"/>
                  </a:lnTo>
                  <a:lnTo>
                    <a:pt x="0" y="39"/>
                  </a:lnTo>
                  <a:lnTo>
                    <a:pt x="4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4"/>
            <p:cNvSpPr>
              <a:spLocks/>
            </p:cNvSpPr>
            <p:nvPr/>
          </p:nvSpPr>
          <p:spPr bwMode="auto">
            <a:xfrm>
              <a:off x="3527" y="1293"/>
              <a:ext cx="320" cy="11"/>
            </a:xfrm>
            <a:custGeom>
              <a:avLst/>
              <a:gdLst>
                <a:gd name="T0" fmla="*/ 0 w 2237"/>
                <a:gd name="T1" fmla="*/ 0 h 79"/>
                <a:gd name="T2" fmla="*/ 0 w 2237"/>
                <a:gd name="T3" fmla="*/ 0 h 79"/>
                <a:gd name="T4" fmla="*/ 0 w 2237"/>
                <a:gd name="T5" fmla="*/ 0 h 79"/>
                <a:gd name="T6" fmla="*/ 0 w 2237"/>
                <a:gd name="T7" fmla="*/ 0 h 79"/>
                <a:gd name="T8" fmla="*/ 0 w 2237"/>
                <a:gd name="T9" fmla="*/ 0 h 79"/>
                <a:gd name="T10" fmla="*/ 0 w 2237"/>
                <a:gd name="T11" fmla="*/ 0 h 79"/>
                <a:gd name="T12" fmla="*/ 0 w 2237"/>
                <a:gd name="T13" fmla="*/ 0 h 79"/>
                <a:gd name="T14" fmla="*/ 0 w 2237"/>
                <a:gd name="T15" fmla="*/ 0 h 79"/>
                <a:gd name="T16" fmla="*/ 0 w 2237"/>
                <a:gd name="T17" fmla="*/ 0 h 79"/>
                <a:gd name="T18" fmla="*/ 0 w 2237"/>
                <a:gd name="T19" fmla="*/ 0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37"/>
                <a:gd name="T31" fmla="*/ 0 h 79"/>
                <a:gd name="T32" fmla="*/ 2237 w 2237"/>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37" h="79">
                  <a:moveTo>
                    <a:pt x="0" y="40"/>
                  </a:moveTo>
                  <a:lnTo>
                    <a:pt x="40" y="79"/>
                  </a:lnTo>
                  <a:lnTo>
                    <a:pt x="2237" y="79"/>
                  </a:lnTo>
                  <a:lnTo>
                    <a:pt x="2237" y="0"/>
                  </a:lnTo>
                  <a:lnTo>
                    <a:pt x="40" y="0"/>
                  </a:lnTo>
                  <a:lnTo>
                    <a:pt x="0" y="40"/>
                  </a:lnTo>
                  <a:lnTo>
                    <a:pt x="0" y="79"/>
                  </a:lnTo>
                  <a:lnTo>
                    <a:pt x="40" y="79"/>
                  </a:lnTo>
                  <a:lnTo>
                    <a:pt x="0" y="4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Rectangle 15"/>
            <p:cNvSpPr>
              <a:spLocks noChangeArrowheads="1"/>
            </p:cNvSpPr>
            <p:nvPr/>
          </p:nvSpPr>
          <p:spPr bwMode="auto">
            <a:xfrm>
              <a:off x="3584" y="1177"/>
              <a:ext cx="21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Vpu</a:t>
              </a:r>
              <a:endParaRPr lang="pt-BR" u="none"/>
            </a:p>
          </p:txBody>
        </p:sp>
        <p:sp>
          <p:nvSpPr>
            <p:cNvPr id="17" name="Rectangle 16"/>
            <p:cNvSpPr>
              <a:spLocks noChangeArrowheads="1"/>
            </p:cNvSpPr>
            <p:nvPr/>
          </p:nvSpPr>
          <p:spPr bwMode="auto">
            <a:xfrm>
              <a:off x="3118" y="1371"/>
              <a:ext cx="314" cy="124"/>
            </a:xfrm>
            <a:prstGeom prst="rect">
              <a:avLst/>
            </a:prstGeom>
            <a:solidFill>
              <a:srgbClr val="C3C8E2"/>
            </a:solidFill>
            <a:ln w="9525">
              <a:solidFill>
                <a:schemeClr val="tx1"/>
              </a:solidFill>
              <a:miter lim="800000"/>
              <a:headEnd/>
              <a:tailEnd/>
            </a:ln>
          </p:spPr>
          <p:txBody>
            <a:bodyPr/>
            <a:lstStyle/>
            <a:p>
              <a:endParaRPr lang="en-US"/>
            </a:p>
          </p:txBody>
        </p:sp>
        <p:sp>
          <p:nvSpPr>
            <p:cNvPr id="18" name="Rectangle 17"/>
            <p:cNvSpPr>
              <a:spLocks noChangeArrowheads="1"/>
            </p:cNvSpPr>
            <p:nvPr/>
          </p:nvSpPr>
          <p:spPr bwMode="auto">
            <a:xfrm>
              <a:off x="3173" y="1374"/>
              <a:ext cx="22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Tat1</a:t>
              </a:r>
              <a:endParaRPr lang="pt-BR" u="none"/>
            </a:p>
          </p:txBody>
        </p:sp>
        <p:sp>
          <p:nvSpPr>
            <p:cNvPr id="19" name="Rectangle 18"/>
            <p:cNvSpPr>
              <a:spLocks noChangeArrowheads="1"/>
            </p:cNvSpPr>
            <p:nvPr/>
          </p:nvSpPr>
          <p:spPr bwMode="auto">
            <a:xfrm>
              <a:off x="4293" y="1371"/>
              <a:ext cx="314" cy="124"/>
            </a:xfrm>
            <a:prstGeom prst="rect">
              <a:avLst/>
            </a:prstGeom>
            <a:solidFill>
              <a:srgbClr val="C3C8E2"/>
            </a:solidFill>
            <a:ln w="9525">
              <a:solidFill>
                <a:schemeClr val="tx1"/>
              </a:solidFill>
              <a:miter lim="800000"/>
              <a:headEnd/>
              <a:tailEnd/>
            </a:ln>
          </p:spPr>
          <p:txBody>
            <a:bodyPr/>
            <a:lstStyle/>
            <a:p>
              <a:endParaRPr lang="en-US"/>
            </a:p>
          </p:txBody>
        </p:sp>
        <p:sp>
          <p:nvSpPr>
            <p:cNvPr id="20" name="Rectangle 19"/>
            <p:cNvSpPr>
              <a:spLocks noChangeArrowheads="1"/>
            </p:cNvSpPr>
            <p:nvPr/>
          </p:nvSpPr>
          <p:spPr bwMode="auto">
            <a:xfrm>
              <a:off x="4335" y="1374"/>
              <a:ext cx="22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Tat2</a:t>
              </a:r>
              <a:endParaRPr lang="pt-BR" u="none"/>
            </a:p>
          </p:txBody>
        </p:sp>
        <p:sp>
          <p:nvSpPr>
            <p:cNvPr id="21" name="Rectangle 20"/>
            <p:cNvSpPr>
              <a:spLocks noChangeArrowheads="1"/>
            </p:cNvSpPr>
            <p:nvPr/>
          </p:nvSpPr>
          <p:spPr bwMode="auto">
            <a:xfrm>
              <a:off x="3442" y="1423"/>
              <a:ext cx="851" cy="12"/>
            </a:xfrm>
            <a:prstGeom prst="rect">
              <a:avLst/>
            </a:prstGeom>
            <a:solidFill>
              <a:srgbClr val="1315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 name="Freeform 21"/>
            <p:cNvSpPr>
              <a:spLocks/>
            </p:cNvSpPr>
            <p:nvPr/>
          </p:nvSpPr>
          <p:spPr bwMode="auto">
            <a:xfrm>
              <a:off x="3442" y="1429"/>
              <a:ext cx="857" cy="11"/>
            </a:xfrm>
            <a:custGeom>
              <a:avLst/>
              <a:gdLst>
                <a:gd name="T0" fmla="*/ 0 w 6001"/>
                <a:gd name="T1" fmla="*/ 0 h 83"/>
                <a:gd name="T2" fmla="*/ 0 w 6001"/>
                <a:gd name="T3" fmla="*/ 0 h 83"/>
                <a:gd name="T4" fmla="*/ 0 w 6001"/>
                <a:gd name="T5" fmla="*/ 0 h 83"/>
                <a:gd name="T6" fmla="*/ 0 w 6001"/>
                <a:gd name="T7" fmla="*/ 0 h 83"/>
                <a:gd name="T8" fmla="*/ 0 w 6001"/>
                <a:gd name="T9" fmla="*/ 0 h 83"/>
                <a:gd name="T10" fmla="*/ 0 w 6001"/>
                <a:gd name="T11" fmla="*/ 0 h 83"/>
                <a:gd name="T12" fmla="*/ 0 w 6001"/>
                <a:gd name="T13" fmla="*/ 0 h 83"/>
                <a:gd name="T14" fmla="*/ 0 w 6001"/>
                <a:gd name="T15" fmla="*/ 0 h 83"/>
                <a:gd name="T16" fmla="*/ 0 w 6001"/>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01"/>
                <a:gd name="T28" fmla="*/ 0 h 83"/>
                <a:gd name="T29" fmla="*/ 6001 w 6001"/>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01" h="83">
                  <a:moveTo>
                    <a:pt x="6001" y="42"/>
                  </a:moveTo>
                  <a:lnTo>
                    <a:pt x="5959" y="0"/>
                  </a:lnTo>
                  <a:lnTo>
                    <a:pt x="0" y="0"/>
                  </a:lnTo>
                  <a:lnTo>
                    <a:pt x="0" y="83"/>
                  </a:lnTo>
                  <a:lnTo>
                    <a:pt x="5959" y="83"/>
                  </a:lnTo>
                  <a:lnTo>
                    <a:pt x="6001" y="42"/>
                  </a:lnTo>
                  <a:lnTo>
                    <a:pt x="5959" y="83"/>
                  </a:lnTo>
                  <a:lnTo>
                    <a:pt x="6001" y="83"/>
                  </a:lnTo>
                  <a:lnTo>
                    <a:pt x="6001"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Rectangle 22"/>
            <p:cNvSpPr>
              <a:spLocks noChangeArrowheads="1"/>
            </p:cNvSpPr>
            <p:nvPr/>
          </p:nvSpPr>
          <p:spPr bwMode="auto">
            <a:xfrm>
              <a:off x="2819" y="1185"/>
              <a:ext cx="314" cy="124"/>
            </a:xfrm>
            <a:prstGeom prst="rect">
              <a:avLst/>
            </a:prstGeom>
            <a:solidFill>
              <a:srgbClr val="C9E0E9"/>
            </a:solidFill>
            <a:ln w="9525">
              <a:solidFill>
                <a:schemeClr val="tx1"/>
              </a:solidFill>
              <a:miter lim="800000"/>
              <a:headEnd/>
              <a:tailEnd/>
            </a:ln>
          </p:spPr>
          <p:txBody>
            <a:bodyPr/>
            <a:lstStyle/>
            <a:p>
              <a:endParaRPr lang="en-US"/>
            </a:p>
          </p:txBody>
        </p:sp>
        <p:sp>
          <p:nvSpPr>
            <p:cNvPr id="24" name="Rectangle 23"/>
            <p:cNvSpPr>
              <a:spLocks noChangeArrowheads="1"/>
            </p:cNvSpPr>
            <p:nvPr/>
          </p:nvSpPr>
          <p:spPr bwMode="auto">
            <a:xfrm>
              <a:off x="2881" y="1177"/>
              <a:ext cx="18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Vpr</a:t>
              </a:r>
              <a:endParaRPr lang="pt-BR" u="none"/>
            </a:p>
          </p:txBody>
        </p:sp>
        <p:sp>
          <p:nvSpPr>
            <p:cNvPr id="25" name="Rectangle 24"/>
            <p:cNvSpPr>
              <a:spLocks noChangeArrowheads="1"/>
            </p:cNvSpPr>
            <p:nvPr/>
          </p:nvSpPr>
          <p:spPr bwMode="auto">
            <a:xfrm>
              <a:off x="3533" y="1175"/>
              <a:ext cx="314" cy="124"/>
            </a:xfrm>
            <a:prstGeom prst="rect">
              <a:avLst/>
            </a:prstGeom>
            <a:solidFill>
              <a:srgbClr val="F3D0A9"/>
            </a:solidFill>
            <a:ln w="9525">
              <a:solidFill>
                <a:schemeClr val="tx1"/>
              </a:solidFill>
              <a:miter lim="800000"/>
              <a:headEnd/>
              <a:tailEnd/>
            </a:ln>
          </p:spPr>
          <p:txBody>
            <a:bodyPr/>
            <a:lstStyle/>
            <a:p>
              <a:endParaRPr lang="en-US"/>
            </a:p>
          </p:txBody>
        </p:sp>
        <p:sp>
          <p:nvSpPr>
            <p:cNvPr id="26" name="Rectangle 25"/>
            <p:cNvSpPr>
              <a:spLocks noChangeArrowheads="1"/>
            </p:cNvSpPr>
            <p:nvPr/>
          </p:nvSpPr>
          <p:spPr bwMode="auto">
            <a:xfrm>
              <a:off x="3584" y="1177"/>
              <a:ext cx="21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Vpu</a:t>
              </a:r>
              <a:endParaRPr lang="pt-BR" u="none"/>
            </a:p>
          </p:txBody>
        </p:sp>
        <p:sp>
          <p:nvSpPr>
            <p:cNvPr id="27" name="Rectangle 26"/>
            <p:cNvSpPr>
              <a:spLocks noChangeArrowheads="1"/>
            </p:cNvSpPr>
            <p:nvPr/>
          </p:nvSpPr>
          <p:spPr bwMode="auto">
            <a:xfrm>
              <a:off x="4964" y="1815"/>
              <a:ext cx="358" cy="124"/>
            </a:xfrm>
            <a:prstGeom prst="rect">
              <a:avLst/>
            </a:prstGeom>
            <a:solidFill>
              <a:srgbClr val="BCDDB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 name="Rectangle 27"/>
            <p:cNvSpPr>
              <a:spLocks noChangeArrowheads="1"/>
            </p:cNvSpPr>
            <p:nvPr/>
          </p:nvSpPr>
          <p:spPr bwMode="auto">
            <a:xfrm>
              <a:off x="5052" y="1818"/>
              <a:ext cx="18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Nef</a:t>
              </a:r>
              <a:endParaRPr lang="pt-BR" u="none"/>
            </a:p>
          </p:txBody>
        </p:sp>
        <p:sp>
          <p:nvSpPr>
            <p:cNvPr id="29" name="Rectangle 28"/>
            <p:cNvSpPr>
              <a:spLocks noChangeArrowheads="1"/>
            </p:cNvSpPr>
            <p:nvPr/>
          </p:nvSpPr>
          <p:spPr bwMode="auto">
            <a:xfrm>
              <a:off x="4964" y="1815"/>
              <a:ext cx="358" cy="124"/>
            </a:xfrm>
            <a:prstGeom prst="rect">
              <a:avLst/>
            </a:prstGeom>
            <a:solidFill>
              <a:srgbClr val="BCDDB6"/>
            </a:solidFill>
            <a:ln w="9525">
              <a:solidFill>
                <a:schemeClr val="tx1"/>
              </a:solidFill>
              <a:miter lim="800000"/>
              <a:headEnd/>
              <a:tailEnd/>
            </a:ln>
          </p:spPr>
          <p:txBody>
            <a:bodyPr/>
            <a:lstStyle/>
            <a:p>
              <a:endParaRPr lang="en-US"/>
            </a:p>
          </p:txBody>
        </p:sp>
        <p:sp>
          <p:nvSpPr>
            <p:cNvPr id="30" name="Rectangle 29"/>
            <p:cNvSpPr>
              <a:spLocks noChangeArrowheads="1"/>
            </p:cNvSpPr>
            <p:nvPr/>
          </p:nvSpPr>
          <p:spPr bwMode="auto">
            <a:xfrm>
              <a:off x="5052" y="1818"/>
              <a:ext cx="18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Nef</a:t>
              </a:r>
              <a:endParaRPr lang="pt-BR" u="none"/>
            </a:p>
          </p:txBody>
        </p:sp>
        <p:sp>
          <p:nvSpPr>
            <p:cNvPr id="31" name="Rectangle 30"/>
            <p:cNvSpPr>
              <a:spLocks noChangeArrowheads="1"/>
            </p:cNvSpPr>
            <p:nvPr/>
          </p:nvSpPr>
          <p:spPr bwMode="auto">
            <a:xfrm>
              <a:off x="3131" y="1618"/>
              <a:ext cx="314" cy="124"/>
            </a:xfrm>
            <a:prstGeom prst="rect">
              <a:avLst/>
            </a:prstGeom>
            <a:solidFill>
              <a:srgbClr val="B9D3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 name="Rectangle 31"/>
            <p:cNvSpPr>
              <a:spLocks noChangeArrowheads="1"/>
            </p:cNvSpPr>
            <p:nvPr/>
          </p:nvSpPr>
          <p:spPr bwMode="auto">
            <a:xfrm>
              <a:off x="3153" y="1620"/>
              <a:ext cx="2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Rev1</a:t>
              </a:r>
              <a:endParaRPr lang="pt-BR" u="none"/>
            </a:p>
          </p:txBody>
        </p:sp>
        <p:sp>
          <p:nvSpPr>
            <p:cNvPr id="33" name="Rectangle 32"/>
            <p:cNvSpPr>
              <a:spLocks noChangeArrowheads="1"/>
            </p:cNvSpPr>
            <p:nvPr/>
          </p:nvSpPr>
          <p:spPr bwMode="auto">
            <a:xfrm>
              <a:off x="4293" y="1618"/>
              <a:ext cx="314" cy="124"/>
            </a:xfrm>
            <a:prstGeom prst="rect">
              <a:avLst/>
            </a:prstGeom>
            <a:solidFill>
              <a:srgbClr val="B9D3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 name="Rectangle 33"/>
            <p:cNvSpPr>
              <a:spLocks noChangeArrowheads="1"/>
            </p:cNvSpPr>
            <p:nvPr/>
          </p:nvSpPr>
          <p:spPr bwMode="auto">
            <a:xfrm>
              <a:off x="4316" y="1620"/>
              <a:ext cx="2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Rev2</a:t>
              </a:r>
              <a:endParaRPr lang="pt-BR" u="none"/>
            </a:p>
          </p:txBody>
        </p:sp>
        <p:sp>
          <p:nvSpPr>
            <p:cNvPr id="35" name="Rectangle 34"/>
            <p:cNvSpPr>
              <a:spLocks noChangeArrowheads="1"/>
            </p:cNvSpPr>
            <p:nvPr/>
          </p:nvSpPr>
          <p:spPr bwMode="auto">
            <a:xfrm>
              <a:off x="3442" y="1676"/>
              <a:ext cx="851" cy="11"/>
            </a:xfrm>
            <a:prstGeom prst="rect">
              <a:avLst/>
            </a:prstGeom>
            <a:solidFill>
              <a:srgbClr val="1315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 name="Rectangle 35"/>
            <p:cNvSpPr>
              <a:spLocks noChangeArrowheads="1"/>
            </p:cNvSpPr>
            <p:nvPr/>
          </p:nvSpPr>
          <p:spPr bwMode="auto">
            <a:xfrm>
              <a:off x="2684" y="1618"/>
              <a:ext cx="313" cy="124"/>
            </a:xfrm>
            <a:prstGeom prst="rect">
              <a:avLst/>
            </a:prstGeom>
            <a:solidFill>
              <a:srgbClr val="F3D0A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 name="Rectangle 36"/>
            <p:cNvSpPr>
              <a:spLocks noChangeArrowheads="1"/>
            </p:cNvSpPr>
            <p:nvPr/>
          </p:nvSpPr>
          <p:spPr bwMode="auto">
            <a:xfrm>
              <a:off x="2768" y="1620"/>
              <a:ext cx="14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Vif</a:t>
              </a:r>
              <a:endParaRPr lang="pt-BR" u="none"/>
            </a:p>
          </p:txBody>
        </p:sp>
        <p:sp>
          <p:nvSpPr>
            <p:cNvPr id="38" name="Rectangle 37"/>
            <p:cNvSpPr>
              <a:spLocks noChangeArrowheads="1"/>
            </p:cNvSpPr>
            <p:nvPr/>
          </p:nvSpPr>
          <p:spPr bwMode="auto">
            <a:xfrm>
              <a:off x="3118" y="1618"/>
              <a:ext cx="314" cy="124"/>
            </a:xfrm>
            <a:prstGeom prst="rect">
              <a:avLst/>
            </a:prstGeom>
            <a:solidFill>
              <a:srgbClr val="B9D3DD"/>
            </a:solidFill>
            <a:ln w="9525">
              <a:solidFill>
                <a:schemeClr val="tx1"/>
              </a:solidFill>
              <a:miter lim="800000"/>
              <a:headEnd/>
              <a:tailEnd/>
            </a:ln>
          </p:spPr>
          <p:txBody>
            <a:bodyPr/>
            <a:lstStyle/>
            <a:p>
              <a:endParaRPr lang="en-US"/>
            </a:p>
          </p:txBody>
        </p:sp>
        <p:sp>
          <p:nvSpPr>
            <p:cNvPr id="39" name="Rectangle 38"/>
            <p:cNvSpPr>
              <a:spLocks noChangeArrowheads="1"/>
            </p:cNvSpPr>
            <p:nvPr/>
          </p:nvSpPr>
          <p:spPr bwMode="auto">
            <a:xfrm>
              <a:off x="3153" y="1620"/>
              <a:ext cx="2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Rev1</a:t>
              </a:r>
              <a:endParaRPr lang="pt-BR" u="none"/>
            </a:p>
          </p:txBody>
        </p:sp>
        <p:sp>
          <p:nvSpPr>
            <p:cNvPr id="40" name="Rectangle 39"/>
            <p:cNvSpPr>
              <a:spLocks noChangeArrowheads="1"/>
            </p:cNvSpPr>
            <p:nvPr/>
          </p:nvSpPr>
          <p:spPr bwMode="auto">
            <a:xfrm>
              <a:off x="4293" y="1618"/>
              <a:ext cx="314" cy="124"/>
            </a:xfrm>
            <a:prstGeom prst="rect">
              <a:avLst/>
            </a:prstGeom>
            <a:solidFill>
              <a:srgbClr val="B9D3DD"/>
            </a:solidFill>
            <a:ln w="9525">
              <a:solidFill>
                <a:schemeClr val="tx1"/>
              </a:solidFill>
              <a:miter lim="800000"/>
              <a:headEnd/>
              <a:tailEnd/>
            </a:ln>
          </p:spPr>
          <p:txBody>
            <a:bodyPr/>
            <a:lstStyle/>
            <a:p>
              <a:endParaRPr lang="en-US"/>
            </a:p>
          </p:txBody>
        </p:sp>
        <p:sp>
          <p:nvSpPr>
            <p:cNvPr id="41" name="Rectangle 40"/>
            <p:cNvSpPr>
              <a:spLocks noChangeArrowheads="1"/>
            </p:cNvSpPr>
            <p:nvPr/>
          </p:nvSpPr>
          <p:spPr bwMode="auto">
            <a:xfrm>
              <a:off x="4316" y="1620"/>
              <a:ext cx="2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Rev2</a:t>
              </a:r>
              <a:endParaRPr lang="pt-BR" u="none"/>
            </a:p>
          </p:txBody>
        </p:sp>
        <p:sp>
          <p:nvSpPr>
            <p:cNvPr id="42" name="Rectangle 41"/>
            <p:cNvSpPr>
              <a:spLocks noChangeArrowheads="1"/>
            </p:cNvSpPr>
            <p:nvPr/>
          </p:nvSpPr>
          <p:spPr bwMode="auto">
            <a:xfrm>
              <a:off x="3442" y="1676"/>
              <a:ext cx="851" cy="11"/>
            </a:xfrm>
            <a:prstGeom prst="rect">
              <a:avLst/>
            </a:prstGeom>
            <a:solidFill>
              <a:srgbClr val="1315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 name="Freeform 42"/>
            <p:cNvSpPr>
              <a:spLocks/>
            </p:cNvSpPr>
            <p:nvPr/>
          </p:nvSpPr>
          <p:spPr bwMode="auto">
            <a:xfrm>
              <a:off x="3442" y="1681"/>
              <a:ext cx="857" cy="12"/>
            </a:xfrm>
            <a:custGeom>
              <a:avLst/>
              <a:gdLst>
                <a:gd name="T0" fmla="*/ 0 w 6001"/>
                <a:gd name="T1" fmla="*/ 0 h 83"/>
                <a:gd name="T2" fmla="*/ 0 w 6001"/>
                <a:gd name="T3" fmla="*/ 0 h 83"/>
                <a:gd name="T4" fmla="*/ 0 w 6001"/>
                <a:gd name="T5" fmla="*/ 0 h 83"/>
                <a:gd name="T6" fmla="*/ 0 w 6001"/>
                <a:gd name="T7" fmla="*/ 0 h 83"/>
                <a:gd name="T8" fmla="*/ 0 w 6001"/>
                <a:gd name="T9" fmla="*/ 0 h 83"/>
                <a:gd name="T10" fmla="*/ 0 w 6001"/>
                <a:gd name="T11" fmla="*/ 0 h 83"/>
                <a:gd name="T12" fmla="*/ 0 w 6001"/>
                <a:gd name="T13" fmla="*/ 0 h 83"/>
                <a:gd name="T14" fmla="*/ 0 w 6001"/>
                <a:gd name="T15" fmla="*/ 0 h 83"/>
                <a:gd name="T16" fmla="*/ 0 w 6001"/>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01"/>
                <a:gd name="T28" fmla="*/ 0 h 83"/>
                <a:gd name="T29" fmla="*/ 6001 w 6001"/>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01" h="83">
                  <a:moveTo>
                    <a:pt x="6001" y="42"/>
                  </a:moveTo>
                  <a:lnTo>
                    <a:pt x="5959" y="0"/>
                  </a:lnTo>
                  <a:lnTo>
                    <a:pt x="0" y="0"/>
                  </a:lnTo>
                  <a:lnTo>
                    <a:pt x="0" y="83"/>
                  </a:lnTo>
                  <a:lnTo>
                    <a:pt x="5959" y="83"/>
                  </a:lnTo>
                  <a:lnTo>
                    <a:pt x="6001" y="42"/>
                  </a:lnTo>
                  <a:lnTo>
                    <a:pt x="5959" y="83"/>
                  </a:lnTo>
                  <a:lnTo>
                    <a:pt x="6001" y="83"/>
                  </a:lnTo>
                  <a:lnTo>
                    <a:pt x="6001"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43"/>
            <p:cNvSpPr>
              <a:spLocks/>
            </p:cNvSpPr>
            <p:nvPr/>
          </p:nvSpPr>
          <p:spPr bwMode="auto">
            <a:xfrm>
              <a:off x="3436" y="1670"/>
              <a:ext cx="857" cy="12"/>
            </a:xfrm>
            <a:custGeom>
              <a:avLst/>
              <a:gdLst>
                <a:gd name="T0" fmla="*/ 0 w 6002"/>
                <a:gd name="T1" fmla="*/ 0 h 85"/>
                <a:gd name="T2" fmla="*/ 0 w 6002"/>
                <a:gd name="T3" fmla="*/ 0 h 85"/>
                <a:gd name="T4" fmla="*/ 0 w 6002"/>
                <a:gd name="T5" fmla="*/ 0 h 85"/>
                <a:gd name="T6" fmla="*/ 0 w 6002"/>
                <a:gd name="T7" fmla="*/ 0 h 85"/>
                <a:gd name="T8" fmla="*/ 0 w 6002"/>
                <a:gd name="T9" fmla="*/ 0 h 85"/>
                <a:gd name="T10" fmla="*/ 0 w 6002"/>
                <a:gd name="T11" fmla="*/ 0 h 85"/>
                <a:gd name="T12" fmla="*/ 0 w 6002"/>
                <a:gd name="T13" fmla="*/ 0 h 85"/>
                <a:gd name="T14" fmla="*/ 0 w 6002"/>
                <a:gd name="T15" fmla="*/ 0 h 85"/>
                <a:gd name="T16" fmla="*/ 0 w 6002"/>
                <a:gd name="T17" fmla="*/ 0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02"/>
                <a:gd name="T28" fmla="*/ 0 h 85"/>
                <a:gd name="T29" fmla="*/ 6002 w 6002"/>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02" h="85">
                  <a:moveTo>
                    <a:pt x="0" y="43"/>
                  </a:moveTo>
                  <a:lnTo>
                    <a:pt x="43" y="85"/>
                  </a:lnTo>
                  <a:lnTo>
                    <a:pt x="6002" y="85"/>
                  </a:lnTo>
                  <a:lnTo>
                    <a:pt x="6002" y="0"/>
                  </a:lnTo>
                  <a:lnTo>
                    <a:pt x="43" y="0"/>
                  </a:lnTo>
                  <a:lnTo>
                    <a:pt x="0" y="43"/>
                  </a:lnTo>
                  <a:lnTo>
                    <a:pt x="43" y="0"/>
                  </a:lnTo>
                  <a:lnTo>
                    <a:pt x="0" y="0"/>
                  </a:lnTo>
                  <a:lnTo>
                    <a:pt x="0" y="4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Rectangle 44"/>
            <p:cNvSpPr>
              <a:spLocks noChangeArrowheads="1"/>
            </p:cNvSpPr>
            <p:nvPr/>
          </p:nvSpPr>
          <p:spPr bwMode="auto">
            <a:xfrm>
              <a:off x="2684" y="1618"/>
              <a:ext cx="313" cy="124"/>
            </a:xfrm>
            <a:prstGeom prst="rect">
              <a:avLst/>
            </a:prstGeom>
            <a:solidFill>
              <a:srgbClr val="F3D0A9"/>
            </a:solidFill>
            <a:ln w="9525">
              <a:solidFill>
                <a:schemeClr val="tx1"/>
              </a:solidFill>
              <a:miter lim="800000"/>
              <a:headEnd/>
              <a:tailEnd/>
            </a:ln>
          </p:spPr>
          <p:txBody>
            <a:bodyPr/>
            <a:lstStyle/>
            <a:p>
              <a:endParaRPr lang="en-US"/>
            </a:p>
          </p:txBody>
        </p:sp>
        <p:sp>
          <p:nvSpPr>
            <p:cNvPr id="46" name="Rectangle 45"/>
            <p:cNvSpPr>
              <a:spLocks noChangeArrowheads="1"/>
            </p:cNvSpPr>
            <p:nvPr/>
          </p:nvSpPr>
          <p:spPr bwMode="auto">
            <a:xfrm>
              <a:off x="2768" y="1620"/>
              <a:ext cx="14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Vif</a:t>
              </a:r>
              <a:endParaRPr lang="pt-BR" u="none"/>
            </a:p>
          </p:txBody>
        </p:sp>
      </p:grpSp>
      <p:sp>
        <p:nvSpPr>
          <p:cNvPr id="47" name="Text Box 46"/>
          <p:cNvSpPr txBox="1">
            <a:spLocks noChangeArrowheads="1"/>
          </p:cNvSpPr>
          <p:nvPr/>
        </p:nvSpPr>
        <p:spPr bwMode="auto">
          <a:xfrm>
            <a:off x="381000" y="1195388"/>
            <a:ext cx="4000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Times New Roman" charset="0"/>
                <a:ea typeface="ＭＳ Ｐゴシック" charset="0"/>
                <a:cs typeface="ＭＳ Ｐゴシック" charset="0"/>
              </a:defRPr>
            </a:lvl1pPr>
            <a:lvl2pPr marL="742950" indent="-285750" eaLnBrk="0" hangingPunct="0">
              <a:defRPr sz="2400" u="sng">
                <a:solidFill>
                  <a:schemeClr val="tx1"/>
                </a:solidFill>
                <a:latin typeface="Times New Roman" charset="0"/>
                <a:ea typeface="ＭＳ Ｐゴシック" charset="0"/>
              </a:defRPr>
            </a:lvl2pPr>
            <a:lvl3pPr marL="1143000" indent="-228600" eaLnBrk="0" hangingPunct="0">
              <a:defRPr sz="2400" u="sng">
                <a:solidFill>
                  <a:schemeClr val="tx1"/>
                </a:solidFill>
                <a:latin typeface="Times New Roman" charset="0"/>
                <a:ea typeface="ＭＳ Ｐゴシック" charset="0"/>
              </a:defRPr>
            </a:lvl3pPr>
            <a:lvl4pPr marL="1600200" indent="-228600" eaLnBrk="0" hangingPunct="0">
              <a:defRPr sz="2400" u="sng">
                <a:solidFill>
                  <a:schemeClr val="tx1"/>
                </a:solidFill>
                <a:latin typeface="Times New Roman" charset="0"/>
                <a:ea typeface="ＭＳ Ｐゴシック" charset="0"/>
              </a:defRPr>
            </a:lvl4pPr>
            <a:lvl5pPr marL="2057400" indent="-228600" eaLnBrk="0" hangingPunct="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r>
              <a:rPr lang="en-US" sz="1600" b="1" u="none">
                <a:latin typeface="Arial" charset="0"/>
              </a:rPr>
              <a:t>GENES REGULAT</a:t>
            </a:r>
            <a:r>
              <a:rPr lang="pt-BR" sz="1600" b="1" u="none">
                <a:latin typeface="Arial" charset="0"/>
              </a:rPr>
              <a:t>Ó</a:t>
            </a:r>
            <a:r>
              <a:rPr lang="en-US" sz="1600" b="1" u="none">
                <a:latin typeface="Arial" charset="0"/>
              </a:rPr>
              <a:t>RIOS/ACESSÓRIOS</a:t>
            </a:r>
            <a:endParaRPr lang="pt-BR" sz="1600" b="1" u="none">
              <a:latin typeface="Arial" charset="0"/>
            </a:endParaRPr>
          </a:p>
        </p:txBody>
      </p:sp>
      <p:pic>
        <p:nvPicPr>
          <p:cNvPr id="48"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175" y="3657600"/>
            <a:ext cx="278765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oup 49"/>
          <p:cNvGrpSpPr>
            <a:grpSpLocks/>
          </p:cNvGrpSpPr>
          <p:nvPr/>
        </p:nvGrpSpPr>
        <p:grpSpPr bwMode="auto">
          <a:xfrm>
            <a:off x="990600" y="2622550"/>
            <a:ext cx="6711950" cy="2828925"/>
            <a:chOff x="624" y="1715"/>
            <a:chExt cx="4228" cy="1909"/>
          </a:xfrm>
        </p:grpSpPr>
        <p:grpSp>
          <p:nvGrpSpPr>
            <p:cNvPr id="50" name="Group 50"/>
            <p:cNvGrpSpPr>
              <a:grpSpLocks/>
            </p:cNvGrpSpPr>
            <p:nvPr/>
          </p:nvGrpSpPr>
          <p:grpSpPr bwMode="auto">
            <a:xfrm>
              <a:off x="3384" y="1818"/>
              <a:ext cx="1468" cy="1078"/>
              <a:chOff x="4286" y="2396"/>
              <a:chExt cx="1468" cy="1078"/>
            </a:xfrm>
          </p:grpSpPr>
          <p:sp>
            <p:nvSpPr>
              <p:cNvPr id="63" name="Freeform 51"/>
              <p:cNvSpPr>
                <a:spLocks/>
              </p:cNvSpPr>
              <p:nvPr/>
            </p:nvSpPr>
            <p:spPr bwMode="auto">
              <a:xfrm>
                <a:off x="4286" y="2515"/>
                <a:ext cx="1465" cy="954"/>
              </a:xfrm>
              <a:custGeom>
                <a:avLst/>
                <a:gdLst>
                  <a:gd name="T0" fmla="*/ 0 w 16120"/>
                  <a:gd name="T1" fmla="*/ 0 h 10491"/>
                  <a:gd name="T2" fmla="*/ 0 w 16120"/>
                  <a:gd name="T3" fmla="*/ 0 h 10491"/>
                  <a:gd name="T4" fmla="*/ 0 w 16120"/>
                  <a:gd name="T5" fmla="*/ 0 h 10491"/>
                  <a:gd name="T6" fmla="*/ 0 w 16120"/>
                  <a:gd name="T7" fmla="*/ 0 h 10491"/>
                  <a:gd name="T8" fmla="*/ 0 60000 65536"/>
                  <a:gd name="T9" fmla="*/ 0 60000 65536"/>
                  <a:gd name="T10" fmla="*/ 0 60000 65536"/>
                  <a:gd name="T11" fmla="*/ 0 60000 65536"/>
                  <a:gd name="T12" fmla="*/ 0 w 16120"/>
                  <a:gd name="T13" fmla="*/ 0 h 10491"/>
                  <a:gd name="T14" fmla="*/ 16120 w 16120"/>
                  <a:gd name="T15" fmla="*/ 10491 h 10491"/>
                </a:gdLst>
                <a:ahLst/>
                <a:cxnLst>
                  <a:cxn ang="T8">
                    <a:pos x="T0" y="T1"/>
                  </a:cxn>
                  <a:cxn ang="T9">
                    <a:pos x="T2" y="T3"/>
                  </a:cxn>
                  <a:cxn ang="T10">
                    <a:pos x="T4" y="T5"/>
                  </a:cxn>
                  <a:cxn ang="T11">
                    <a:pos x="T6" y="T7"/>
                  </a:cxn>
                </a:cxnLst>
                <a:rect l="T12" t="T13" r="T14" b="T15"/>
                <a:pathLst>
                  <a:path w="16120" h="10491">
                    <a:moveTo>
                      <a:pt x="1968" y="0"/>
                    </a:moveTo>
                    <a:lnTo>
                      <a:pt x="0" y="10491"/>
                    </a:lnTo>
                    <a:lnTo>
                      <a:pt x="16120" y="93"/>
                    </a:lnTo>
                    <a:lnTo>
                      <a:pt x="1968" y="0"/>
                    </a:lnTo>
                    <a:close/>
                  </a:path>
                </a:pathLst>
              </a:custGeom>
              <a:solidFill>
                <a:srgbClr val="EE9BA0">
                  <a:alpha val="50195"/>
                </a:srgbClr>
              </a:solidFill>
              <a:ln w="9525">
                <a:solidFill>
                  <a:schemeClr val="tx1"/>
                </a:solidFill>
                <a:round/>
                <a:headEnd/>
                <a:tailEnd/>
              </a:ln>
            </p:spPr>
            <p:txBody>
              <a:bodyPr/>
              <a:lstStyle/>
              <a:p>
                <a:endParaRPr lang="en-US"/>
              </a:p>
            </p:txBody>
          </p:sp>
          <p:sp>
            <p:nvSpPr>
              <p:cNvPr id="64" name="Rectangle 52"/>
              <p:cNvSpPr>
                <a:spLocks noChangeArrowheads="1"/>
              </p:cNvSpPr>
              <p:nvPr/>
            </p:nvSpPr>
            <p:spPr bwMode="auto">
              <a:xfrm>
                <a:off x="4468" y="2403"/>
                <a:ext cx="1286" cy="124"/>
              </a:xfrm>
              <a:prstGeom prst="rect">
                <a:avLst/>
              </a:prstGeom>
              <a:solidFill>
                <a:srgbClr val="ECD0DD"/>
              </a:solidFill>
              <a:ln w="9525">
                <a:solidFill>
                  <a:schemeClr val="tx1"/>
                </a:solidFill>
                <a:miter lim="800000"/>
                <a:headEnd/>
                <a:tailEnd/>
              </a:ln>
            </p:spPr>
            <p:txBody>
              <a:bodyPr/>
              <a:lstStyle/>
              <a:p>
                <a:endParaRPr lang="en-US"/>
              </a:p>
            </p:txBody>
          </p:sp>
          <p:sp>
            <p:nvSpPr>
              <p:cNvPr id="65" name="Rectangle 53"/>
              <p:cNvSpPr>
                <a:spLocks noChangeArrowheads="1"/>
              </p:cNvSpPr>
              <p:nvPr/>
            </p:nvSpPr>
            <p:spPr bwMode="auto">
              <a:xfrm>
                <a:off x="5003" y="2396"/>
                <a:ext cx="20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Env</a:t>
                </a:r>
                <a:endParaRPr lang="pt-BR" u="none"/>
              </a:p>
            </p:txBody>
          </p:sp>
          <p:sp>
            <p:nvSpPr>
              <p:cNvPr id="66" name="Freeform 54"/>
              <p:cNvSpPr>
                <a:spLocks/>
              </p:cNvSpPr>
              <p:nvPr/>
            </p:nvSpPr>
            <p:spPr bwMode="auto">
              <a:xfrm>
                <a:off x="4288" y="2400"/>
                <a:ext cx="180" cy="1074"/>
              </a:xfrm>
              <a:custGeom>
                <a:avLst/>
                <a:gdLst>
                  <a:gd name="T0" fmla="*/ 180 w 180"/>
                  <a:gd name="T1" fmla="*/ 0 h 1074"/>
                  <a:gd name="T2" fmla="*/ 0 w 180"/>
                  <a:gd name="T3" fmla="*/ 1074 h 1074"/>
                  <a:gd name="T4" fmla="*/ 176 w 180"/>
                  <a:gd name="T5" fmla="*/ 124 h 1074"/>
                  <a:gd name="T6" fmla="*/ 180 w 180"/>
                  <a:gd name="T7" fmla="*/ 0 h 1074"/>
                  <a:gd name="T8" fmla="*/ 0 60000 65536"/>
                  <a:gd name="T9" fmla="*/ 0 60000 65536"/>
                  <a:gd name="T10" fmla="*/ 0 60000 65536"/>
                  <a:gd name="T11" fmla="*/ 0 60000 65536"/>
                  <a:gd name="T12" fmla="*/ 0 w 180"/>
                  <a:gd name="T13" fmla="*/ 0 h 1074"/>
                  <a:gd name="T14" fmla="*/ 180 w 180"/>
                  <a:gd name="T15" fmla="*/ 1074 h 1074"/>
                </a:gdLst>
                <a:ahLst/>
                <a:cxnLst>
                  <a:cxn ang="T8">
                    <a:pos x="T0" y="T1"/>
                  </a:cxn>
                  <a:cxn ang="T9">
                    <a:pos x="T2" y="T3"/>
                  </a:cxn>
                  <a:cxn ang="T10">
                    <a:pos x="T4" y="T5"/>
                  </a:cxn>
                  <a:cxn ang="T11">
                    <a:pos x="T6" y="T7"/>
                  </a:cxn>
                </a:cxnLst>
                <a:rect l="T12" t="T13" r="T14" b="T15"/>
                <a:pathLst>
                  <a:path w="180" h="1074">
                    <a:moveTo>
                      <a:pt x="180" y="0"/>
                    </a:moveTo>
                    <a:lnTo>
                      <a:pt x="0" y="1074"/>
                    </a:lnTo>
                    <a:lnTo>
                      <a:pt x="176" y="124"/>
                    </a:lnTo>
                    <a:lnTo>
                      <a:pt x="180" y="0"/>
                    </a:lnTo>
                    <a:close/>
                  </a:path>
                </a:pathLst>
              </a:custGeom>
              <a:solidFill>
                <a:srgbClr val="EE9BA0">
                  <a:alpha val="50195"/>
                </a:srgbClr>
              </a:solidFill>
              <a:ln w="9525">
                <a:solidFill>
                  <a:schemeClr val="tx1"/>
                </a:solidFill>
                <a:round/>
                <a:headEnd/>
                <a:tailEnd/>
              </a:ln>
            </p:spPr>
            <p:txBody>
              <a:bodyPr/>
              <a:lstStyle/>
              <a:p>
                <a:endParaRPr lang="en-US"/>
              </a:p>
            </p:txBody>
          </p:sp>
        </p:grpSp>
        <p:grpSp>
          <p:nvGrpSpPr>
            <p:cNvPr id="51" name="Group 55"/>
            <p:cNvGrpSpPr>
              <a:grpSpLocks/>
            </p:cNvGrpSpPr>
            <p:nvPr/>
          </p:nvGrpSpPr>
          <p:grpSpPr bwMode="auto">
            <a:xfrm>
              <a:off x="624" y="1715"/>
              <a:ext cx="1916" cy="1785"/>
              <a:chOff x="24" y="1737"/>
              <a:chExt cx="1916" cy="1785"/>
            </a:xfrm>
          </p:grpSpPr>
          <p:sp>
            <p:nvSpPr>
              <p:cNvPr id="58" name="Freeform 56"/>
              <p:cNvSpPr>
                <a:spLocks/>
              </p:cNvSpPr>
              <p:nvPr/>
            </p:nvSpPr>
            <p:spPr bwMode="auto">
              <a:xfrm>
                <a:off x="34" y="1878"/>
                <a:ext cx="1892" cy="1626"/>
              </a:xfrm>
              <a:custGeom>
                <a:avLst/>
                <a:gdLst>
                  <a:gd name="T0" fmla="*/ 0 w 17027"/>
                  <a:gd name="T1" fmla="*/ 0 h 14638"/>
                  <a:gd name="T2" fmla="*/ 0 w 17027"/>
                  <a:gd name="T3" fmla="*/ 0 h 14638"/>
                  <a:gd name="T4" fmla="*/ 0 w 17027"/>
                  <a:gd name="T5" fmla="*/ 0 h 14638"/>
                  <a:gd name="T6" fmla="*/ 0 w 17027"/>
                  <a:gd name="T7" fmla="*/ 0 h 14638"/>
                  <a:gd name="T8" fmla="*/ 0 60000 65536"/>
                  <a:gd name="T9" fmla="*/ 0 60000 65536"/>
                  <a:gd name="T10" fmla="*/ 0 60000 65536"/>
                  <a:gd name="T11" fmla="*/ 0 60000 65536"/>
                  <a:gd name="T12" fmla="*/ 0 w 17027"/>
                  <a:gd name="T13" fmla="*/ 0 h 14638"/>
                  <a:gd name="T14" fmla="*/ 17027 w 17027"/>
                  <a:gd name="T15" fmla="*/ 14638 h 14638"/>
                </a:gdLst>
                <a:ahLst/>
                <a:cxnLst>
                  <a:cxn ang="T8">
                    <a:pos x="T0" y="T1"/>
                  </a:cxn>
                  <a:cxn ang="T9">
                    <a:pos x="T2" y="T3"/>
                  </a:cxn>
                  <a:cxn ang="T10">
                    <a:pos x="T4" y="T5"/>
                  </a:cxn>
                  <a:cxn ang="T11">
                    <a:pos x="T6" y="T7"/>
                  </a:cxn>
                </a:cxnLst>
                <a:rect l="T12" t="T13" r="T14" b="T15"/>
                <a:pathLst>
                  <a:path w="17027" h="14638">
                    <a:moveTo>
                      <a:pt x="5982" y="0"/>
                    </a:moveTo>
                    <a:lnTo>
                      <a:pt x="0" y="0"/>
                    </a:lnTo>
                    <a:lnTo>
                      <a:pt x="17027" y="14638"/>
                    </a:lnTo>
                    <a:lnTo>
                      <a:pt x="5982" y="0"/>
                    </a:lnTo>
                    <a:close/>
                  </a:path>
                </a:pathLst>
              </a:custGeom>
              <a:solidFill>
                <a:srgbClr val="FFF500">
                  <a:alpha val="50195"/>
                </a:srgbClr>
              </a:solidFill>
              <a:ln w="9525">
                <a:solidFill>
                  <a:schemeClr val="tx1"/>
                </a:solidFill>
                <a:round/>
                <a:headEnd/>
                <a:tailEnd/>
              </a:ln>
            </p:spPr>
            <p:txBody>
              <a:bodyPr/>
              <a:lstStyle/>
              <a:p>
                <a:endParaRPr lang="en-US"/>
              </a:p>
            </p:txBody>
          </p:sp>
          <p:sp>
            <p:nvSpPr>
              <p:cNvPr id="59" name="Rectangle 57"/>
              <p:cNvSpPr>
                <a:spLocks noChangeArrowheads="1"/>
              </p:cNvSpPr>
              <p:nvPr/>
            </p:nvSpPr>
            <p:spPr bwMode="auto">
              <a:xfrm>
                <a:off x="24" y="1752"/>
                <a:ext cx="672" cy="124"/>
              </a:xfrm>
              <a:prstGeom prst="rect">
                <a:avLst/>
              </a:prstGeom>
              <a:solidFill>
                <a:srgbClr val="F6F399"/>
              </a:solidFill>
              <a:ln w="9525">
                <a:solidFill>
                  <a:schemeClr val="tx1"/>
                </a:solidFill>
                <a:miter lim="800000"/>
                <a:headEnd/>
                <a:tailEnd/>
              </a:ln>
            </p:spPr>
            <p:txBody>
              <a:bodyPr/>
              <a:lstStyle/>
              <a:p>
                <a:endParaRPr lang="en-US"/>
              </a:p>
            </p:txBody>
          </p:sp>
          <p:sp>
            <p:nvSpPr>
              <p:cNvPr id="60" name="Rectangle 58"/>
              <p:cNvSpPr>
                <a:spLocks noChangeArrowheads="1"/>
              </p:cNvSpPr>
              <p:nvPr/>
            </p:nvSpPr>
            <p:spPr bwMode="auto">
              <a:xfrm>
                <a:off x="232" y="1737"/>
                <a:ext cx="21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Gag</a:t>
                </a:r>
                <a:endParaRPr lang="pt-BR" u="none"/>
              </a:p>
            </p:txBody>
          </p:sp>
          <p:sp>
            <p:nvSpPr>
              <p:cNvPr id="61" name="Rectangle 59"/>
              <p:cNvSpPr>
                <a:spLocks noChangeArrowheads="1"/>
              </p:cNvSpPr>
              <p:nvPr/>
            </p:nvSpPr>
            <p:spPr bwMode="auto">
              <a:xfrm>
                <a:off x="232" y="1737"/>
                <a:ext cx="21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Gag</a:t>
                </a:r>
                <a:endParaRPr lang="pt-BR" u="none"/>
              </a:p>
            </p:txBody>
          </p:sp>
          <p:sp>
            <p:nvSpPr>
              <p:cNvPr id="62" name="Freeform 60"/>
              <p:cNvSpPr>
                <a:spLocks/>
              </p:cNvSpPr>
              <p:nvPr/>
            </p:nvSpPr>
            <p:spPr bwMode="auto">
              <a:xfrm>
                <a:off x="696" y="1752"/>
                <a:ext cx="1244" cy="1770"/>
              </a:xfrm>
              <a:custGeom>
                <a:avLst/>
                <a:gdLst>
                  <a:gd name="T0" fmla="*/ 0 w 1244"/>
                  <a:gd name="T1" fmla="*/ 0 h 1770"/>
                  <a:gd name="T2" fmla="*/ 0 w 1244"/>
                  <a:gd name="T3" fmla="*/ 126 h 1770"/>
                  <a:gd name="T4" fmla="*/ 1244 w 1244"/>
                  <a:gd name="T5" fmla="*/ 1770 h 1770"/>
                  <a:gd name="T6" fmla="*/ 0 w 1244"/>
                  <a:gd name="T7" fmla="*/ 0 h 1770"/>
                  <a:gd name="T8" fmla="*/ 0 60000 65536"/>
                  <a:gd name="T9" fmla="*/ 0 60000 65536"/>
                  <a:gd name="T10" fmla="*/ 0 60000 65536"/>
                  <a:gd name="T11" fmla="*/ 0 60000 65536"/>
                  <a:gd name="T12" fmla="*/ 0 w 1244"/>
                  <a:gd name="T13" fmla="*/ 0 h 1770"/>
                  <a:gd name="T14" fmla="*/ 1244 w 1244"/>
                  <a:gd name="T15" fmla="*/ 1770 h 1770"/>
                </a:gdLst>
                <a:ahLst/>
                <a:cxnLst>
                  <a:cxn ang="T8">
                    <a:pos x="T0" y="T1"/>
                  </a:cxn>
                  <a:cxn ang="T9">
                    <a:pos x="T2" y="T3"/>
                  </a:cxn>
                  <a:cxn ang="T10">
                    <a:pos x="T4" y="T5"/>
                  </a:cxn>
                  <a:cxn ang="T11">
                    <a:pos x="T6" y="T7"/>
                  </a:cxn>
                </a:cxnLst>
                <a:rect l="T12" t="T13" r="T14" b="T15"/>
                <a:pathLst>
                  <a:path w="1244" h="1770">
                    <a:moveTo>
                      <a:pt x="0" y="0"/>
                    </a:moveTo>
                    <a:lnTo>
                      <a:pt x="0" y="126"/>
                    </a:lnTo>
                    <a:lnTo>
                      <a:pt x="1244" y="1770"/>
                    </a:lnTo>
                    <a:lnTo>
                      <a:pt x="0" y="0"/>
                    </a:lnTo>
                    <a:close/>
                  </a:path>
                </a:pathLst>
              </a:custGeom>
              <a:solidFill>
                <a:srgbClr val="FFF500">
                  <a:alpha val="50195"/>
                </a:srgbClr>
              </a:solidFill>
              <a:ln w="9525">
                <a:solidFill>
                  <a:schemeClr val="tx1"/>
                </a:solidFill>
                <a:round/>
                <a:headEnd/>
                <a:tailEnd/>
              </a:ln>
            </p:spPr>
            <p:txBody>
              <a:bodyPr/>
              <a:lstStyle/>
              <a:p>
                <a:endParaRPr lang="en-US"/>
              </a:p>
            </p:txBody>
          </p:sp>
        </p:grpSp>
        <p:grpSp>
          <p:nvGrpSpPr>
            <p:cNvPr id="52" name="Group 61"/>
            <p:cNvGrpSpPr>
              <a:grpSpLocks/>
            </p:cNvGrpSpPr>
            <p:nvPr/>
          </p:nvGrpSpPr>
          <p:grpSpPr bwMode="auto">
            <a:xfrm>
              <a:off x="1517" y="1781"/>
              <a:ext cx="1475" cy="1843"/>
              <a:chOff x="545" y="2064"/>
              <a:chExt cx="1475" cy="1843"/>
            </a:xfrm>
          </p:grpSpPr>
          <p:sp>
            <p:nvSpPr>
              <p:cNvPr id="53" name="Freeform 62"/>
              <p:cNvSpPr>
                <a:spLocks/>
              </p:cNvSpPr>
              <p:nvPr/>
            </p:nvSpPr>
            <p:spPr bwMode="auto">
              <a:xfrm>
                <a:off x="545" y="2184"/>
                <a:ext cx="1475" cy="1723"/>
              </a:xfrm>
              <a:custGeom>
                <a:avLst/>
                <a:gdLst>
                  <a:gd name="T0" fmla="*/ 0 w 15482"/>
                  <a:gd name="T1" fmla="*/ 0 h 15512"/>
                  <a:gd name="T2" fmla="*/ 0 w 15482"/>
                  <a:gd name="T3" fmla="*/ 0 h 15512"/>
                  <a:gd name="T4" fmla="*/ 0 w 15482"/>
                  <a:gd name="T5" fmla="*/ 0 h 15512"/>
                  <a:gd name="T6" fmla="*/ 0 w 15482"/>
                  <a:gd name="T7" fmla="*/ 0 h 15512"/>
                  <a:gd name="T8" fmla="*/ 0 60000 65536"/>
                  <a:gd name="T9" fmla="*/ 0 60000 65536"/>
                  <a:gd name="T10" fmla="*/ 0 60000 65536"/>
                  <a:gd name="T11" fmla="*/ 0 60000 65536"/>
                  <a:gd name="T12" fmla="*/ 0 w 15482"/>
                  <a:gd name="T13" fmla="*/ 0 h 15512"/>
                  <a:gd name="T14" fmla="*/ 15482 w 15482"/>
                  <a:gd name="T15" fmla="*/ 15512 h 15512"/>
                </a:gdLst>
                <a:ahLst/>
                <a:cxnLst>
                  <a:cxn ang="T8">
                    <a:pos x="T0" y="T1"/>
                  </a:cxn>
                  <a:cxn ang="T9">
                    <a:pos x="T2" y="T3"/>
                  </a:cxn>
                  <a:cxn ang="T10">
                    <a:pos x="T4" y="T5"/>
                  </a:cxn>
                  <a:cxn ang="T11">
                    <a:pos x="T6" y="T7"/>
                  </a:cxn>
                </a:cxnLst>
                <a:rect l="T12" t="T13" r="T14" b="T15"/>
                <a:pathLst>
                  <a:path w="15482" h="15512">
                    <a:moveTo>
                      <a:pt x="0" y="68"/>
                    </a:moveTo>
                    <a:lnTo>
                      <a:pt x="15482" y="15512"/>
                    </a:lnTo>
                    <a:lnTo>
                      <a:pt x="13654" y="0"/>
                    </a:lnTo>
                    <a:lnTo>
                      <a:pt x="0" y="68"/>
                    </a:lnTo>
                    <a:close/>
                  </a:path>
                </a:pathLst>
              </a:custGeom>
              <a:solidFill>
                <a:srgbClr val="75C5F0">
                  <a:alpha val="50195"/>
                </a:srgbClr>
              </a:solidFill>
              <a:ln w="9525">
                <a:solidFill>
                  <a:schemeClr val="tx1"/>
                </a:solidFill>
                <a:round/>
                <a:headEnd/>
                <a:tailEnd/>
              </a:ln>
            </p:spPr>
            <p:txBody>
              <a:bodyPr/>
              <a:lstStyle/>
              <a:p>
                <a:endParaRPr lang="en-US"/>
              </a:p>
            </p:txBody>
          </p:sp>
          <p:sp>
            <p:nvSpPr>
              <p:cNvPr id="54" name="Rectangle 63"/>
              <p:cNvSpPr>
                <a:spLocks noChangeArrowheads="1"/>
              </p:cNvSpPr>
              <p:nvPr/>
            </p:nvSpPr>
            <p:spPr bwMode="auto">
              <a:xfrm>
                <a:off x="970" y="2073"/>
                <a:ext cx="17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Pol</a:t>
                </a:r>
                <a:endParaRPr lang="pt-BR" u="none"/>
              </a:p>
            </p:txBody>
          </p:sp>
          <p:sp>
            <p:nvSpPr>
              <p:cNvPr id="55" name="Rectangle 64"/>
              <p:cNvSpPr>
                <a:spLocks noChangeArrowheads="1"/>
              </p:cNvSpPr>
              <p:nvPr/>
            </p:nvSpPr>
            <p:spPr bwMode="auto">
              <a:xfrm>
                <a:off x="553" y="2064"/>
                <a:ext cx="1275" cy="137"/>
              </a:xfrm>
              <a:prstGeom prst="rect">
                <a:avLst/>
              </a:prstGeom>
              <a:solidFill>
                <a:srgbClr val="75C5F0"/>
              </a:solidFill>
              <a:ln w="9525">
                <a:solidFill>
                  <a:schemeClr val="tx1"/>
                </a:solidFill>
                <a:miter lim="800000"/>
                <a:headEnd/>
                <a:tailEnd/>
              </a:ln>
            </p:spPr>
            <p:txBody>
              <a:bodyPr/>
              <a:lstStyle/>
              <a:p>
                <a:endParaRPr lang="en-US"/>
              </a:p>
            </p:txBody>
          </p:sp>
          <p:sp>
            <p:nvSpPr>
              <p:cNvPr id="56" name="Rectangle 65"/>
              <p:cNvSpPr>
                <a:spLocks noChangeArrowheads="1"/>
              </p:cNvSpPr>
              <p:nvPr/>
            </p:nvSpPr>
            <p:spPr bwMode="auto">
              <a:xfrm>
                <a:off x="970" y="2073"/>
                <a:ext cx="17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pt-BR" sz="1400" b="1" u="none">
                    <a:solidFill>
                      <a:srgbClr val="131516"/>
                    </a:solidFill>
                    <a:latin typeface="Arial" charset="0"/>
                  </a:rPr>
                  <a:t>Pol</a:t>
                </a:r>
                <a:endParaRPr lang="pt-BR" u="none"/>
              </a:p>
            </p:txBody>
          </p:sp>
          <p:sp>
            <p:nvSpPr>
              <p:cNvPr id="57" name="Freeform 66"/>
              <p:cNvSpPr>
                <a:spLocks/>
              </p:cNvSpPr>
              <p:nvPr/>
            </p:nvSpPr>
            <p:spPr bwMode="auto">
              <a:xfrm>
                <a:off x="1818" y="2064"/>
                <a:ext cx="202" cy="1837"/>
              </a:xfrm>
              <a:custGeom>
                <a:avLst/>
                <a:gdLst>
                  <a:gd name="T0" fmla="*/ 6 w 202"/>
                  <a:gd name="T1" fmla="*/ 122 h 1837"/>
                  <a:gd name="T2" fmla="*/ 202 w 202"/>
                  <a:gd name="T3" fmla="*/ 1837 h 1837"/>
                  <a:gd name="T4" fmla="*/ 0 w 202"/>
                  <a:gd name="T5" fmla="*/ 0 h 1837"/>
                  <a:gd name="T6" fmla="*/ 6 w 202"/>
                  <a:gd name="T7" fmla="*/ 122 h 1837"/>
                  <a:gd name="T8" fmla="*/ 0 60000 65536"/>
                  <a:gd name="T9" fmla="*/ 0 60000 65536"/>
                  <a:gd name="T10" fmla="*/ 0 60000 65536"/>
                  <a:gd name="T11" fmla="*/ 0 60000 65536"/>
                  <a:gd name="T12" fmla="*/ 0 w 202"/>
                  <a:gd name="T13" fmla="*/ 0 h 1837"/>
                  <a:gd name="T14" fmla="*/ 202 w 202"/>
                  <a:gd name="T15" fmla="*/ 1837 h 1837"/>
                </a:gdLst>
                <a:ahLst/>
                <a:cxnLst>
                  <a:cxn ang="T8">
                    <a:pos x="T0" y="T1"/>
                  </a:cxn>
                  <a:cxn ang="T9">
                    <a:pos x="T2" y="T3"/>
                  </a:cxn>
                  <a:cxn ang="T10">
                    <a:pos x="T4" y="T5"/>
                  </a:cxn>
                  <a:cxn ang="T11">
                    <a:pos x="T6" y="T7"/>
                  </a:cxn>
                </a:cxnLst>
                <a:rect l="T12" t="T13" r="T14" b="T15"/>
                <a:pathLst>
                  <a:path w="202" h="1837">
                    <a:moveTo>
                      <a:pt x="6" y="122"/>
                    </a:moveTo>
                    <a:lnTo>
                      <a:pt x="202" y="1837"/>
                    </a:lnTo>
                    <a:lnTo>
                      <a:pt x="0" y="0"/>
                    </a:lnTo>
                    <a:lnTo>
                      <a:pt x="6" y="122"/>
                    </a:lnTo>
                    <a:close/>
                  </a:path>
                </a:pathLst>
              </a:custGeom>
              <a:solidFill>
                <a:srgbClr val="75C5F0">
                  <a:alpha val="50195"/>
                </a:srgbClr>
              </a:solidFill>
              <a:ln w="9525">
                <a:solidFill>
                  <a:schemeClr val="tx1"/>
                </a:solidFill>
                <a:round/>
                <a:headEnd/>
                <a:tailEnd/>
              </a:ln>
            </p:spPr>
            <p:txBody>
              <a:bodyPr/>
              <a:lstStyle/>
              <a:p>
                <a:endParaRPr lang="en-US"/>
              </a:p>
            </p:txBody>
          </p:sp>
        </p:grpSp>
      </p:grpSp>
      <p:sp>
        <p:nvSpPr>
          <p:cNvPr id="67" name="Text Box 67"/>
          <p:cNvSpPr txBox="1">
            <a:spLocks noChangeArrowheads="1"/>
          </p:cNvSpPr>
          <p:nvPr/>
        </p:nvSpPr>
        <p:spPr bwMode="auto">
          <a:xfrm>
            <a:off x="381000" y="3429000"/>
            <a:ext cx="2419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Times New Roman" charset="0"/>
                <a:ea typeface="ＭＳ Ｐゴシック" charset="0"/>
                <a:cs typeface="ＭＳ Ｐゴシック" charset="0"/>
              </a:defRPr>
            </a:lvl1pPr>
            <a:lvl2pPr marL="742950" indent="-285750" eaLnBrk="0" hangingPunct="0">
              <a:defRPr sz="2400" u="sng">
                <a:solidFill>
                  <a:schemeClr val="tx1"/>
                </a:solidFill>
                <a:latin typeface="Times New Roman" charset="0"/>
                <a:ea typeface="ＭＳ Ｐゴシック" charset="0"/>
              </a:defRPr>
            </a:lvl2pPr>
            <a:lvl3pPr marL="1143000" indent="-228600" eaLnBrk="0" hangingPunct="0">
              <a:defRPr sz="2400" u="sng">
                <a:solidFill>
                  <a:schemeClr val="tx1"/>
                </a:solidFill>
                <a:latin typeface="Times New Roman" charset="0"/>
                <a:ea typeface="ＭＳ Ｐゴシック" charset="0"/>
              </a:defRPr>
            </a:lvl3pPr>
            <a:lvl4pPr marL="1600200" indent="-228600" eaLnBrk="0" hangingPunct="0">
              <a:defRPr sz="2400" u="sng">
                <a:solidFill>
                  <a:schemeClr val="tx1"/>
                </a:solidFill>
                <a:latin typeface="Times New Roman" charset="0"/>
                <a:ea typeface="ＭＳ Ｐゴシック" charset="0"/>
              </a:defRPr>
            </a:lvl4pPr>
            <a:lvl5pPr marL="2057400" indent="-228600" eaLnBrk="0" hangingPunct="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r>
              <a:rPr lang="en-US" sz="1600" b="1" u="none">
                <a:latin typeface="Arial" charset="0"/>
              </a:rPr>
              <a:t>GENES ESTRUTURAIS</a:t>
            </a:r>
            <a:endParaRPr lang="pt-BR" sz="1600" b="1" u="none">
              <a:latin typeface="Arial" charset="0"/>
            </a:endParaRPr>
          </a:p>
        </p:txBody>
      </p:sp>
      <p:sp>
        <p:nvSpPr>
          <p:cNvPr id="68" name="Text Box 67"/>
          <p:cNvSpPr txBox="1">
            <a:spLocks noChangeArrowheads="1"/>
          </p:cNvSpPr>
          <p:nvPr/>
        </p:nvSpPr>
        <p:spPr bwMode="auto">
          <a:xfrm>
            <a:off x="322263" y="5013176"/>
            <a:ext cx="24765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Times New Roman" charset="0"/>
                <a:ea typeface="ＭＳ Ｐゴシック" charset="0"/>
                <a:cs typeface="ＭＳ Ｐゴシック" charset="0"/>
              </a:defRPr>
            </a:lvl1pPr>
            <a:lvl2pPr marL="742950" indent="-285750" eaLnBrk="0" hangingPunct="0">
              <a:defRPr sz="2400" u="sng">
                <a:solidFill>
                  <a:schemeClr val="tx1"/>
                </a:solidFill>
                <a:latin typeface="Times New Roman" charset="0"/>
                <a:ea typeface="ＭＳ Ｐゴシック" charset="0"/>
              </a:defRPr>
            </a:lvl2pPr>
            <a:lvl3pPr marL="1143000" indent="-228600" eaLnBrk="0" hangingPunct="0">
              <a:defRPr sz="2400" u="sng">
                <a:solidFill>
                  <a:schemeClr val="tx1"/>
                </a:solidFill>
                <a:latin typeface="Times New Roman" charset="0"/>
                <a:ea typeface="ＭＳ Ｐゴシック" charset="0"/>
              </a:defRPr>
            </a:lvl3pPr>
            <a:lvl4pPr marL="1600200" indent="-228600" eaLnBrk="0" hangingPunct="0">
              <a:defRPr sz="2400" u="sng">
                <a:solidFill>
                  <a:schemeClr val="tx1"/>
                </a:solidFill>
                <a:latin typeface="Times New Roman" charset="0"/>
                <a:ea typeface="ＭＳ Ｐゴシック" charset="0"/>
              </a:defRPr>
            </a:lvl4pPr>
            <a:lvl5pPr marL="2057400" indent="-228600" eaLnBrk="0" hangingPunct="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r>
              <a:rPr lang="en-US" sz="1600" b="1" u="none" dirty="0" err="1">
                <a:latin typeface="Arial" charset="0"/>
              </a:rPr>
              <a:t>Lentivirus</a:t>
            </a:r>
            <a:r>
              <a:rPr lang="en-US" sz="1600" b="1" u="none" dirty="0">
                <a:latin typeface="Arial" charset="0"/>
              </a:rPr>
              <a:t> </a:t>
            </a:r>
          </a:p>
          <a:p>
            <a:r>
              <a:rPr lang="en-US" sz="1600" b="1" u="none" dirty="0" err="1">
                <a:latin typeface="Arial" charset="0"/>
              </a:rPr>
              <a:t>Subfamília</a:t>
            </a:r>
            <a:r>
              <a:rPr lang="en-US" sz="1600" b="1" u="none" dirty="0">
                <a:latin typeface="Arial" charset="0"/>
              </a:rPr>
              <a:t>: </a:t>
            </a:r>
            <a:r>
              <a:rPr lang="en-US" sz="1600" b="1" u="none" dirty="0" err="1">
                <a:latin typeface="Arial" charset="0"/>
              </a:rPr>
              <a:t>retroviridae</a:t>
            </a:r>
            <a:endParaRPr lang="en-US" sz="1600" b="1" u="none" dirty="0">
              <a:latin typeface="Arial" charset="0"/>
            </a:endParaRPr>
          </a:p>
          <a:p>
            <a:r>
              <a:rPr lang="en-US" sz="1600" b="1" u="none" dirty="0">
                <a:latin typeface="Arial" charset="0"/>
              </a:rPr>
              <a:t>Transcriptase </a:t>
            </a:r>
            <a:r>
              <a:rPr lang="en-US" sz="1600" b="1" u="none" dirty="0" err="1">
                <a:latin typeface="Arial" charset="0"/>
              </a:rPr>
              <a:t>Reversa</a:t>
            </a:r>
            <a:r>
              <a:rPr lang="en-US" sz="1600" b="1" u="none" dirty="0">
                <a:latin typeface="Arial" charset="0"/>
              </a:rPr>
              <a:t>:</a:t>
            </a:r>
          </a:p>
          <a:p>
            <a:r>
              <a:rPr lang="en-US" sz="1600" b="1" u="none" dirty="0">
                <a:latin typeface="Arial" charset="0"/>
              </a:rPr>
              <a:t>RNA </a:t>
            </a:r>
            <a:r>
              <a:rPr lang="en-US" sz="1600" b="1" u="none" dirty="0">
                <a:latin typeface="Arial" charset="0"/>
                <a:sym typeface="Wingdings" charset="0"/>
              </a:rPr>
              <a:t> DNA</a:t>
            </a:r>
            <a:endParaRPr lang="pt-BR" sz="1600" b="1" u="none" dirty="0">
              <a:latin typeface="Arial" charset="0"/>
            </a:endParaRPr>
          </a:p>
        </p:txBody>
      </p:sp>
      <p:sp>
        <p:nvSpPr>
          <p:cNvPr id="69" name="TextBox 74"/>
          <p:cNvSpPr txBox="1"/>
          <p:nvPr/>
        </p:nvSpPr>
        <p:spPr>
          <a:xfrm>
            <a:off x="5350872" y="6577607"/>
            <a:ext cx="3685624" cy="307777"/>
          </a:xfrm>
          <a:prstGeom prst="rect">
            <a:avLst/>
          </a:prstGeom>
          <a:noFill/>
        </p:spPr>
        <p:txBody>
          <a:bodyPr wrap="none" rtlCol="0">
            <a:spAutoFit/>
          </a:bodyPr>
          <a:lstStyle/>
          <a:p>
            <a:r>
              <a:rPr lang="en-US" sz="1400" dirty="0" err="1" smtClean="0"/>
              <a:t>Imagem</a:t>
            </a:r>
            <a:r>
              <a:rPr lang="en-US" sz="1400" dirty="0" smtClean="0"/>
              <a:t>: </a:t>
            </a:r>
            <a:r>
              <a:rPr lang="en-US" sz="1400" dirty="0" err="1" smtClean="0"/>
              <a:t>banco</a:t>
            </a:r>
            <a:r>
              <a:rPr lang="en-US" sz="1400" dirty="0" smtClean="0"/>
              <a:t> de </a:t>
            </a:r>
            <a:r>
              <a:rPr lang="en-US" sz="1400" dirty="0" err="1" smtClean="0"/>
              <a:t>Imagens</a:t>
            </a:r>
            <a:r>
              <a:rPr lang="en-US" sz="1400" dirty="0" smtClean="0"/>
              <a:t> LIM-56/FMUSP</a:t>
            </a:r>
            <a:endParaRPr lang="en-US" sz="1400" dirty="0"/>
          </a:p>
        </p:txBody>
      </p:sp>
      <p:sp>
        <p:nvSpPr>
          <p:cNvPr id="70" name="TextBox 76"/>
          <p:cNvSpPr txBox="1"/>
          <p:nvPr/>
        </p:nvSpPr>
        <p:spPr>
          <a:xfrm>
            <a:off x="35496" y="6525344"/>
            <a:ext cx="4262781" cy="369332"/>
          </a:xfrm>
          <a:prstGeom prst="rect">
            <a:avLst/>
          </a:prstGeom>
          <a:noFill/>
        </p:spPr>
        <p:txBody>
          <a:bodyPr wrap="none" rtlCol="0">
            <a:spAutoFit/>
          </a:bodyPr>
          <a:lstStyle/>
          <a:p>
            <a:r>
              <a:rPr lang="en-US" dirty="0" smtClean="0"/>
              <a:t>Rigato PO, </a:t>
            </a:r>
            <a:r>
              <a:rPr lang="en-US" dirty="0" err="1" smtClean="0"/>
              <a:t>Defesa</a:t>
            </a:r>
            <a:r>
              <a:rPr lang="en-US" dirty="0" smtClean="0"/>
              <a:t> </a:t>
            </a:r>
            <a:r>
              <a:rPr lang="en-US" dirty="0" err="1" smtClean="0"/>
              <a:t>Mestrado</a:t>
            </a:r>
            <a:r>
              <a:rPr lang="en-US" dirty="0" smtClean="0"/>
              <a:t>, ICB-USP, 2004</a:t>
            </a:r>
            <a:endParaRPr lang="en-US" dirty="0"/>
          </a:p>
        </p:txBody>
      </p:sp>
      <p:sp>
        <p:nvSpPr>
          <p:cNvPr id="71" name="Retângulo 70"/>
          <p:cNvSpPr/>
          <p:nvPr/>
        </p:nvSpPr>
        <p:spPr>
          <a:xfrm>
            <a:off x="0" y="14292"/>
            <a:ext cx="8777834" cy="523220"/>
          </a:xfrm>
          <a:prstGeom prst="rect">
            <a:avLst/>
          </a:prstGeom>
        </p:spPr>
        <p:txBody>
          <a:bodyPr wrap="square">
            <a:spAutoFit/>
          </a:bodyPr>
          <a:lstStyle/>
          <a:p>
            <a:r>
              <a:rPr lang="pt-BR" sz="2800" b="1" i="1" dirty="0" smtClean="0">
                <a:solidFill>
                  <a:srgbClr val="FF0000"/>
                </a:solidFill>
                <a:latin typeface="+mj-lt"/>
              </a:rPr>
              <a:t>Genoma viral</a:t>
            </a:r>
            <a:endParaRPr lang="pt-BR" sz="2800" b="1" dirty="0">
              <a:solidFill>
                <a:srgbClr val="FF0000"/>
              </a:solidFill>
              <a:latin typeface="+mj-lt"/>
            </a:endParaRPr>
          </a:p>
        </p:txBody>
      </p:sp>
    </p:spTree>
    <p:extLst>
      <p:ext uri="{BB962C8B-B14F-4D97-AF65-F5344CB8AC3E}">
        <p14:creationId xmlns:p14="http://schemas.microsoft.com/office/powerpoint/2010/main" val="171968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00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Right)">
                                      <p:cBhvr>
                                        <p:cTn id="20" dur="500"/>
                                        <p:tgtEl>
                                          <p:spTgt spid="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left)">
                                      <p:cBhvr>
                                        <p:cTn id="28" dur="500"/>
                                        <p:tgtEl>
                                          <p:spTgt spid="47"/>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wipe(left)">
                                      <p:cBhvr>
                                        <p:cTn id="3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47" grpId="0" autoUpdateAnimBg="0"/>
      <p:bldP spid="67" grpId="0" autoUpdateAnimBg="0"/>
      <p:bldP spid="68" grpId="0"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c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146</TotalTime>
  <Words>2316</Words>
  <Application>Microsoft Office PowerPoint</Application>
  <PresentationFormat>Apresentação na tela (4:3)</PresentationFormat>
  <Paragraphs>403</Paragraphs>
  <Slides>57</Slides>
  <Notes>8</Notes>
  <HiddenSlides>4</HiddenSlides>
  <MMClips>0</MMClips>
  <ScaleCrop>false</ScaleCrop>
  <HeadingPairs>
    <vt:vector size="4" baseType="variant">
      <vt:variant>
        <vt:lpstr>Tema</vt:lpstr>
      </vt:variant>
      <vt:variant>
        <vt:i4>1</vt:i4>
      </vt:variant>
      <vt:variant>
        <vt:lpstr>Títulos de slides</vt:lpstr>
      </vt:variant>
      <vt:variant>
        <vt:i4>57</vt:i4>
      </vt:variant>
    </vt:vector>
  </HeadingPairs>
  <TitlesOfParts>
    <vt:vector size="58" baseType="lpstr">
      <vt:lpstr>Essencial</vt:lpstr>
      <vt:lpstr>Resposta imune ao hiv-1</vt:lpstr>
      <vt:lpstr>Apresentação do PowerPoint</vt:lpstr>
      <vt:lpstr>Apresentação do PowerPoint</vt:lpstr>
      <vt:lpstr>SUMÁRIO GLOBAL DA EPIDEMIA AIDS (2016)</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Resposta imune ao hiv-1</dc:title>
  <dc:creator>Paula Ordonhez Rigato</dc:creator>
  <cp:lastModifiedBy>Paula Ordonhez Rigato</cp:lastModifiedBy>
  <cp:revision>35</cp:revision>
  <dcterms:created xsi:type="dcterms:W3CDTF">2018-05-14T14:23:00Z</dcterms:created>
  <dcterms:modified xsi:type="dcterms:W3CDTF">2018-05-14T22:53:44Z</dcterms:modified>
</cp:coreProperties>
</file>