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7" r:id="rId2"/>
    <p:sldId id="268" r:id="rId3"/>
    <p:sldId id="269" r:id="rId4"/>
    <p:sldId id="257" r:id="rId5"/>
    <p:sldId id="277" r:id="rId6"/>
    <p:sldId id="271" r:id="rId7"/>
    <p:sldId id="270" r:id="rId8"/>
    <p:sldId id="272" r:id="rId9"/>
    <p:sldId id="278" r:id="rId10"/>
    <p:sldId id="275" r:id="rId11"/>
    <p:sldId id="273" r:id="rId12"/>
    <p:sldId id="279" r:id="rId13"/>
    <p:sldId id="276" r:id="rId14"/>
    <p:sldId id="281" r:id="rId15"/>
    <p:sldId id="28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9"/>
  </p:normalViewPr>
  <p:slideViewPr>
    <p:cSldViewPr snapToGrid="0" snapToObjects="1">
      <p:cViewPr varScale="1">
        <p:scale>
          <a:sx n="106" d="100"/>
          <a:sy n="106" d="100"/>
        </p:scale>
        <p:origin x="18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79005-2004-4214-B27D-2EE5C7D99D2D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6298D-40F6-4314-9C59-FC8E6A5C988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1F9E-127A-4358-9EB7-0E391175956B}" type="datetime1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3C3F-67E2-49E1-8842-5B95600F7145}" type="datetime1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643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0F3-452E-4341-9950-366D523EE6A0}" type="datetime1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8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04F1-9204-47D0-9615-EC3C0ACC4FD0}" type="datetime1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86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FE6-2402-41A3-B59E-CB20259EC41E}" type="datetime1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7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27450-60EF-4C9D-9CB4-B9D188AECDAA}" type="datetime1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2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6880-3133-4B0D-8D42-3D0EECACD279}" type="datetime1">
              <a:rPr lang="en-US" smtClean="0"/>
              <a:t>9/19/23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94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4CE83-069B-46C6-A845-C986F45A8EB9}" type="datetime1">
              <a:rPr lang="en-US" smtClean="0"/>
              <a:t>9/19/23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9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52362-3D63-4EC6-B89E-621360ED0BAA}" type="datetime1">
              <a:rPr lang="en-US" smtClean="0"/>
              <a:t>9/19/23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2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8215E-72ED-4AE1-942C-21F5CBE32954}" type="datetime1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1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340A-F69C-437B-BFDC-54DC6AA61D44}" type="datetime1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9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187F2-C458-45F6-BB0D-DEA9DF214B60}" type="datetime1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53BB9-BD9B-3545-B931-FB5D7551EA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9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</a:pPr>
            <a:r>
              <a:rPr lang="pt-BR" sz="2800" b="1" dirty="0"/>
              <a:t>AS TEORIAS PSICANALÍTICAS DO DESENVOLVIMENTO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endParaRPr lang="pt-BR" sz="28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tx1"/>
                </a:solidFill>
              </a:rPr>
              <a:t>Aula 5.  Freud: além da alma</a:t>
            </a:r>
          </a:p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tx1"/>
                </a:solidFill>
              </a:rPr>
              <a:t>	Aula 6.  Fundamento da psicanálise e xiboletes da psicanálise</a:t>
            </a:r>
          </a:p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tx1"/>
                </a:solidFill>
              </a:rPr>
              <a:t>	Aula 7. A teoria do desenvolvimento da sexualidade de Freud </a:t>
            </a:r>
          </a:p>
        </p:txBody>
      </p:sp>
    </p:spTree>
    <p:extLst>
      <p:ext uri="{BB962C8B-B14F-4D97-AF65-F5344CB8AC3E}">
        <p14:creationId xmlns:p14="http://schemas.microsoft.com/office/powerpoint/2010/main" val="127657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5850E1-731D-424F-BA43-5A2C0B8C5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O ponto de vista dinâmico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E0B05B-FF12-7C48-8AAF-0463BA7DD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algn="just">
              <a:lnSpc>
                <a:spcPct val="150000"/>
              </a:lnSpc>
              <a:tabLst>
                <a:tab pos="1980565" algn="l"/>
              </a:tabLst>
            </a:pP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psicanálise começou com pesquisas sobre a histeria, mas, com o decorrer dos anos, estendeu-se muito além desse campo de trabalho. Os </a:t>
            </a:r>
            <a:r>
              <a:rPr lang="pt-BR" sz="1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Estudos Sobre a Histeria</a:t>
            </a: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de autoria de </a:t>
            </a:r>
            <a:r>
              <a:rPr lang="pt-BR" sz="1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Breuer</a:t>
            </a: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minha, publicados em 1895, foram os primórdios da psicanálise. </a:t>
            </a:r>
          </a:p>
          <a:p>
            <a:pPr marL="228600" algn="just">
              <a:lnSpc>
                <a:spcPct val="150000"/>
              </a:lnSpc>
              <a:tabLst>
                <a:tab pos="1980565" algn="l"/>
              </a:tabLst>
            </a:pP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Eles seguiram a via aberta por </a:t>
            </a:r>
            <a:r>
              <a:rPr lang="pt-BR" sz="1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Charcot</a:t>
            </a: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sobre a histeria &lt;&lt;traumática&gt;&gt;, as investigações de </a:t>
            </a:r>
            <a:r>
              <a:rPr lang="pt-BR" sz="1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Liébault</a:t>
            </a: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pt-BR" sz="1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Bernheim</a:t>
            </a: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sobre os fenômenos da hipnose e os estudos de Janet sobre os processos mentais inconscientes. </a:t>
            </a:r>
          </a:p>
          <a:p>
            <a:pPr marL="228600" algn="just">
              <a:lnSpc>
                <a:spcPct val="150000"/>
              </a:lnSpc>
              <a:tabLst>
                <a:tab pos="1980565" algn="l"/>
              </a:tabLst>
            </a:pP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psicanálise logo encontrou-se em nítida oposição com as concepções de Janet, porque </a:t>
            </a:r>
          </a:p>
          <a:p>
            <a:pPr marL="628650" lvl="1" algn="just">
              <a:lnSpc>
                <a:spcPct val="150000"/>
              </a:lnSpc>
              <a:tabLst>
                <a:tab pos="1980565" algn="l"/>
              </a:tabLst>
            </a:pP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ela recusa considerar a histeria como uma degenerescência congenital hereditária, </a:t>
            </a:r>
          </a:p>
          <a:p>
            <a:pPr marL="628650" lvl="1" algn="just">
              <a:lnSpc>
                <a:spcPct val="150000"/>
              </a:lnSpc>
              <a:tabLst>
                <a:tab pos="1980565" algn="l"/>
              </a:tabLst>
            </a:pPr>
            <a:r>
              <a:rPr lang="pt-BR" sz="1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pt-BR" sz="1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ela propõe, no lugar de uma simples descrição, uma explicação dinâmica fundada sobre a interação de forças psíquicas</a:t>
            </a: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628650" lvl="1" algn="just">
              <a:lnSpc>
                <a:spcPct val="150000"/>
              </a:lnSpc>
              <a:tabLst>
                <a:tab pos="1980565" algn="l"/>
              </a:tabLst>
            </a:pP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</a:t>
            </a:r>
            <a:r>
              <a:rPr lang="pt-BR" sz="13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pt-BR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ela atribui a origem da dissociação psíquica (cuja importância tinha sido igualmente reconhecida por Janet), não a um [fracasso da] síntese mental resultante da incapacidade congenital, mas a um processo psíquico particular conhecido pelo nome de &lt;&lt;recalcamento&gt;&gt;.</a:t>
            </a:r>
            <a:r>
              <a:rPr lang="pt-BR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Freud 1913m, </a:t>
            </a:r>
            <a:r>
              <a:rPr lang="fr-FR" sz="13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Sur la psychanalyse</a:t>
            </a:r>
            <a:r>
              <a:rPr lang="fr-FR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OCF.P, XI, p. 29-30. </a:t>
            </a:r>
            <a:r>
              <a:rPr lang="pt-BR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itálicos são meus.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9DAC4F8-F6A4-5542-BE6F-AF14A055D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43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9E0053-8298-8F41-8CE8-FBF32CF29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Fundamentos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Empíricos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psicanálise</a:t>
            </a:r>
            <a:endParaRPr lang="pt-BR" sz="32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FE57A7-AEDF-4740-968D-C9C66F1A2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lvl="1" indent="0">
              <a:lnSpc>
                <a:spcPct val="170000"/>
              </a:lnSpc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PILARES DA TEORIA PSICANALÍTICA </a:t>
            </a:r>
          </a:p>
          <a:p>
            <a:pPr lvl="1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 hipótese de processos anímicos inconscientes,</a:t>
            </a:r>
          </a:p>
          <a:p>
            <a:pPr lvl="1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reconhecimento da doutrina da resistência e do recalcamento, </a:t>
            </a:r>
          </a:p>
          <a:p>
            <a:pPr lvl="1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valor dado à sexualidade </a:t>
            </a:r>
          </a:p>
          <a:p>
            <a:pPr lvl="1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ao complexo de Édipo </a:t>
            </a:r>
          </a:p>
          <a:p>
            <a:pPr marL="457200" lvl="1" indent="0">
              <a:lnSpc>
                <a:spcPct val="170000"/>
              </a:lnSpc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são os conteúdos principais da psicanálise e os fundamentos de sua teoria, e quem não está à altura de subscrever a todos não deveria se contar entre os psicanalistas.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libido&gt;&gt;, OCF.P, XVI, p. 196</a:t>
            </a:r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1D066B-7AF1-7947-8D9A-4E11B9366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32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DAD39D-E7AD-6C43-B7AF-EA89BC4FC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</a:t>
            </a:r>
            <a:r>
              <a:rPr lang="pt-BR" dirty="0" err="1"/>
              <a:t>Metapsicológica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807866-EC54-2B4A-BE77-09A7F8C35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lvl="1" indent="0">
              <a:lnSpc>
                <a:spcPct val="170000"/>
              </a:lnSpc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que é a metapsicologia?</a:t>
            </a:r>
          </a:p>
          <a:p>
            <a:pPr lvl="1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Primeiro: uma psicologia para além da consciência e do comportamento</a:t>
            </a:r>
          </a:p>
          <a:p>
            <a:pPr lvl="1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Segundo: um conjunto de construções auxiliares especulativas que servem para orientar e tornar possível o entendimento “daquilo que não seria, ou não é, ainda, visível”; daí a metapsicologia como sendo a proposta de modelos para a compreensão do que é a vida psíquica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6412280-C8DF-4842-AE45-EAB24C1F1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39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7723A-0347-E847-966E-81389E678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metapsicologia como uma proposta especulativa para compreensão da vida da alma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FD61B0-1D2A-E94D-8EF8-28D7D0A2E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Representemos, então, o aparelho psíquico como um instrumento, no qual chamamos as partes que o compõem “instâncias” ou, para maior clareza, “sistemas”. </a:t>
            </a:r>
          </a:p>
          <a:p>
            <a:pPr lvl="1" algn="just">
              <a:lnSpc>
                <a:spcPct val="150000"/>
              </a:lnSpc>
            </a:pPr>
            <a:r>
              <a:rPr lang="pt-B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Imaginemos em seguida que esses sistemas têm uma orientação espacial constante uns em relação aos outros, um pouco como as lentes de um telescópio. </a:t>
            </a:r>
          </a:p>
          <a:p>
            <a:pPr lvl="1" algn="just">
              <a:lnSpc>
                <a:spcPct val="150000"/>
              </a:lnSpc>
            </a:pPr>
            <a:r>
              <a:rPr lang="pt-B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Nós não temos nem mesmo necessidade de imaginar um ordem espacial verdadeira. </a:t>
            </a:r>
          </a:p>
          <a:p>
            <a:pPr lvl="1" algn="just">
              <a:lnSpc>
                <a:spcPct val="150000"/>
              </a:lnSpc>
            </a:pPr>
            <a:r>
              <a:rPr lang="pt-B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É-nos suficiente que uma sucessão constante seja estabelecida graças ao fato de que quando de certos processos psíquicos, a excitação percorra os sistemas psíquicos, segundo uma ordem temporal determinada.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Freud 1900a, p. 456</a:t>
            </a:r>
          </a:p>
          <a:p>
            <a:pPr marL="0" indent="0">
              <a:buNone/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9DE0CD0-512E-3C46-B59A-9A53160D5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48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B71B0A-9C64-AC48-841A-D024CA51F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Primeira e segunda tópica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50C816-807C-854F-97C1-09E01A4C1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Primeira tópica: </a:t>
            </a:r>
            <a:r>
              <a:rPr lang="pt-BR" dirty="0" err="1"/>
              <a:t>Ics-Pcs-Cs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Segunda tópica: Id, Ego, </a:t>
            </a:r>
            <a:r>
              <a:rPr lang="pt-BR" dirty="0" err="1"/>
              <a:t>SuperEgo</a:t>
            </a: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B9E1022-E53E-0941-B79A-280F1A7B5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44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56D82-DD84-D447-92EA-B4AC1EF6F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/>
              <a:t>4. O Desenvolvimento da Psicanálise Pós-Freud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043BEF-A680-0345-B4F4-972A1A0C1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Ferenczi</a:t>
            </a:r>
            <a:endParaRPr lang="pt-BR" dirty="0"/>
          </a:p>
          <a:p>
            <a:r>
              <a:rPr lang="pt-BR" dirty="0"/>
              <a:t>Klein</a:t>
            </a:r>
          </a:p>
          <a:p>
            <a:r>
              <a:rPr lang="pt-BR" dirty="0" err="1"/>
              <a:t>Winnicott</a:t>
            </a:r>
            <a:endParaRPr lang="pt-BR" dirty="0"/>
          </a:p>
          <a:p>
            <a:r>
              <a:rPr lang="pt-BR" dirty="0" err="1"/>
              <a:t>Bolwby</a:t>
            </a:r>
            <a:endParaRPr lang="pt-BR" dirty="0"/>
          </a:p>
          <a:p>
            <a:r>
              <a:rPr lang="pt-BR" dirty="0"/>
              <a:t>Lacan</a:t>
            </a:r>
          </a:p>
          <a:p>
            <a:r>
              <a:rPr lang="pt-BR" dirty="0" err="1"/>
              <a:t>Bion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4EB9027-4DD9-7B47-AD0B-CE979023B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62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2DDE8E-32CB-8143-9744-351233684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b="1" dirty="0">
                <a:solidFill>
                  <a:schemeClr val="tx1"/>
                </a:solidFill>
              </a:rPr>
              <a:t>Aula 5.  Freud: além da alma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E42E25-93EB-1C49-8B65-394AC8A54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VER O FILME 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ECC5167-6F16-D748-8A2E-06F27F490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64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66DF99-238B-A940-BAD6-AF5FB8021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400" b="1" dirty="0">
                <a:solidFill>
                  <a:schemeClr val="tx1"/>
                </a:solidFill>
              </a:rPr>
              <a:t>Aula 6.  Fundamentos da psicanálise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2A97C9-6B1F-8A45-B1F4-215ACBF36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que é a psicanálise?</a:t>
            </a:r>
          </a:p>
          <a:p>
            <a:pPr marL="914400" lvl="1" indent="-514350">
              <a:lnSpc>
                <a:spcPct val="160000"/>
              </a:lnSpc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Psicanálise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 que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para que serve?</a:t>
            </a:r>
          </a:p>
          <a:p>
            <a:pPr marL="914400" lvl="1" indent="-514350">
              <a:lnSpc>
                <a:spcPct val="160000"/>
              </a:lnSpc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História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constituição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fundação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Psicanálise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14450" lvl="2" indent="-514350">
              <a:lnSpc>
                <a:spcPct val="160000"/>
              </a:lnSpc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psicologias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psiquismo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14450" lvl="2" indent="-514350">
              <a:lnSpc>
                <a:spcPct val="160000"/>
              </a:lnSpc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psiquiatria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seçulo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XIX 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histeria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14450" lvl="2" indent="-514350">
              <a:lnSpc>
                <a:spcPct val="160000"/>
              </a:lnSpc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Freud 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psiquiatria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14450" lvl="2" indent="-514350">
              <a:lnSpc>
                <a:spcPct val="160000"/>
              </a:lnSpc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Freud 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constituição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psicanálise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método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tratamento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514350">
              <a:lnSpc>
                <a:spcPct val="160000"/>
              </a:lnSpc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psicanálise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B2FB984-5D37-4549-964D-52BC270D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72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Psicanálise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 que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para que serve?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06780" algn="l"/>
              </a:tabLst>
            </a:pPr>
            <a:r>
              <a:rPr lang="pt-BR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psicanálise é um procedimento médico que tende à cura de certas formas de nervosidade (neuroses) por meio de uma técnica psicológica. </a:t>
            </a:r>
          </a:p>
          <a:p>
            <a:pPr lvl="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06780" algn="l"/>
              </a:tabLst>
            </a:pPr>
            <a:r>
              <a:rPr lang="pt-BR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Como exemplos de tipos de doenças que são acessíveis à terapia psicanalítica, pode-se nomear as convulsões e os fenômenos de inibição histérica, assim como os inumeráveis sintomas da neurose obsessiva (</a:t>
            </a:r>
            <a:r>
              <a:rPr lang="pt-BR" sz="4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represtnações</a:t>
            </a:r>
            <a:r>
              <a:rPr lang="pt-BR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compulsivas, ações compulsivas). </a:t>
            </a:r>
          </a:p>
          <a:p>
            <a:pPr lvl="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06780" algn="l"/>
              </a:tabLst>
            </a:pPr>
            <a:r>
              <a:rPr lang="pt-BR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Sempre há estados que mostram, pontualmente, uma cura espontânea e são admitidos, de maneira até agora não explicada, como devidos à influência pessoal do médico. </a:t>
            </a:r>
          </a:p>
          <a:p>
            <a:pPr lvl="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06780" algn="l"/>
              </a:tabLst>
            </a:pPr>
            <a:r>
              <a:rPr lang="pt-BR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Contra formas mais graves de perturbações psíquicas, a psicanálise não tem efeito terapêutico. </a:t>
            </a:r>
          </a:p>
          <a:p>
            <a:pPr lvl="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06780" algn="l"/>
              </a:tabLst>
            </a:pPr>
            <a:r>
              <a:rPr lang="pt-BR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 seguramente nas psicoses como nas neuroses ela permite — pela primeira vez na história da medicina — obter um entendimento sobre a origem e o mecanismo dessas doenças.</a:t>
            </a:r>
            <a:r>
              <a:rPr lang="pt-BR" sz="43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s-ES_tradnl" sz="4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Freud 1913j, p. 187)</a:t>
            </a:r>
          </a:p>
          <a:p>
            <a:pPr lvl="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06780" algn="l"/>
              </a:tabLst>
            </a:pPr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940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E90132-FC59-BE42-8BD7-DE16E2052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35D036-1025-AA4A-A314-AD756C7AE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* PSICANÁLISE é o nome </a:t>
            </a:r>
          </a:p>
          <a:p>
            <a:pPr marL="914400" lvl="1" indent="-514350" algn="just">
              <a:lnSpc>
                <a:spcPct val="170000"/>
              </a:lnSpc>
              <a:buAutoNum type="arabicPeriod"/>
            </a:pPr>
            <a:r>
              <a:rPr lang="pt-BR" dirty="0"/>
              <a:t>de um procedimento para a investigação de processos anímicos, que são pouco acessíveis de outra maneira; </a:t>
            </a:r>
          </a:p>
          <a:p>
            <a:pPr marL="914400" lvl="1" indent="-514350" algn="just">
              <a:lnSpc>
                <a:spcPct val="170000"/>
              </a:lnSpc>
              <a:buAutoNum type="arabicPeriod"/>
            </a:pPr>
            <a:r>
              <a:rPr lang="pt-BR" dirty="0"/>
              <a:t>de um método de tratamento das perturbações neuróticas, que se fundam sobre essa investigação;</a:t>
            </a:r>
          </a:p>
          <a:p>
            <a:pPr marL="914400" lvl="1" indent="-514350" algn="just">
              <a:lnSpc>
                <a:spcPct val="170000"/>
              </a:lnSpc>
              <a:buAutoNum type="arabicPeriod"/>
            </a:pPr>
            <a:r>
              <a:rPr lang="pt-BR" dirty="0"/>
              <a:t>de uma série de pontos de vista psicológicos, adquiridos por esta via, que crescem progressivamente para se juntarem numa disciplina científica nova. </a:t>
            </a:r>
          </a:p>
          <a:p>
            <a:pPr algn="just">
              <a:lnSpc>
                <a:spcPct val="170000"/>
              </a:lnSpc>
            </a:pPr>
            <a:r>
              <a:rPr lang="fr-FR" sz="2200" dirty="0"/>
              <a:t>Freud 1923a, &lt;&lt;Psychanalyse&gt;&gt; et &lt;&lt;Théorie de la libido&gt;&gt;, OCF.P, XVI, p. 183</a:t>
            </a:r>
            <a:endParaRPr lang="pt-BR" sz="2200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917E5A1-903E-764E-AB58-5958ECDC7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2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0B6EF1-62F6-5D4B-A26B-5BCB87AD2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400" b="1" dirty="0"/>
              <a:t>2.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História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constituição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fundação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Psicanálise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100B724-1F3B-1B43-9307-05463E7CF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História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constituição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fundação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Psicanálise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Freud 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constituição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psicanálise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método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tratamento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psicanálise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D886AEF-E411-494B-B13F-587E9BF2F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33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63E4A4-6509-B841-976A-77FBD37DE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/>
              <a:t>2.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História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constituição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fundação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Psicanálise</a:t>
            </a:r>
            <a:endParaRPr lang="pt-BR" sz="32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03BCDBD-685C-0C48-8081-F94994624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pt-BR" dirty="0"/>
              <a:t>A Histeria no século XIX e a proposta de Freud</a:t>
            </a:r>
          </a:p>
          <a:p>
            <a:pPr marL="85725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Doença</a:t>
            </a:r>
            <a:r>
              <a:rPr lang="en-US" dirty="0"/>
              <a:t> = </a:t>
            </a:r>
            <a:r>
              <a:rPr lang="en-US" dirty="0" err="1"/>
              <a:t>lesão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inflamação</a:t>
            </a:r>
            <a:endParaRPr lang="en-US" dirty="0"/>
          </a:p>
          <a:p>
            <a:pPr marL="85725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dirty="0" err="1"/>
              <a:t>psiquiatria</a:t>
            </a:r>
            <a:r>
              <a:rPr lang="en-US" dirty="0"/>
              <a:t> do </a:t>
            </a:r>
            <a:r>
              <a:rPr lang="en-US" dirty="0" err="1"/>
              <a:t>seçulo</a:t>
            </a:r>
            <a:r>
              <a:rPr lang="en-US" dirty="0"/>
              <a:t> XIX e a </a:t>
            </a:r>
            <a:r>
              <a:rPr lang="en-US" dirty="0" err="1"/>
              <a:t>histeria</a:t>
            </a:r>
            <a:r>
              <a:rPr lang="en-US" dirty="0"/>
              <a:t>: um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médico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um </a:t>
            </a:r>
            <a:r>
              <a:rPr lang="en-US" dirty="0" err="1"/>
              <a:t>problema</a:t>
            </a:r>
            <a:r>
              <a:rPr lang="en-US" dirty="0"/>
              <a:t> moral-</a:t>
            </a:r>
            <a:r>
              <a:rPr lang="en-US" dirty="0" err="1"/>
              <a:t>educacional</a:t>
            </a:r>
            <a:r>
              <a:rPr lang="en-US" dirty="0"/>
              <a:t>?</a:t>
            </a:r>
          </a:p>
          <a:p>
            <a:pPr marL="85725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Psiquiatria</a:t>
            </a:r>
            <a:r>
              <a:rPr lang="en-US" dirty="0"/>
              <a:t> Austro-</a:t>
            </a:r>
            <a:r>
              <a:rPr lang="en-US" dirty="0" err="1"/>
              <a:t>Húngara</a:t>
            </a:r>
            <a:r>
              <a:rPr lang="en-US" dirty="0"/>
              <a:t> e </a:t>
            </a:r>
            <a:r>
              <a:rPr lang="en-US" dirty="0" err="1"/>
              <a:t>Francesa</a:t>
            </a:r>
            <a:endParaRPr lang="en-US" dirty="0"/>
          </a:p>
          <a:p>
            <a:pPr marL="85725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Charcot e a Histeria: </a:t>
            </a:r>
          </a:p>
          <a:p>
            <a:pPr marL="1257300" lvl="2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dirty="0" err="1"/>
              <a:t>gênese</a:t>
            </a:r>
            <a:r>
              <a:rPr lang="en-US" dirty="0"/>
              <a:t> do </a:t>
            </a:r>
            <a:r>
              <a:rPr lang="en-US" dirty="0" err="1"/>
              <a:t>sintoma</a:t>
            </a:r>
            <a:r>
              <a:rPr lang="en-US" dirty="0"/>
              <a:t> </a:t>
            </a:r>
            <a:r>
              <a:rPr lang="en-US" dirty="0" err="1"/>
              <a:t>histérico</a:t>
            </a:r>
            <a:r>
              <a:rPr lang="en-US" dirty="0"/>
              <a:t>: </a:t>
            </a:r>
            <a:r>
              <a:rPr lang="en-US" dirty="0" err="1"/>
              <a:t>hipnose</a:t>
            </a:r>
            <a:r>
              <a:rPr lang="en-US" dirty="0"/>
              <a:t> e </a:t>
            </a:r>
            <a:r>
              <a:rPr lang="en-US" dirty="0" err="1"/>
              <a:t>inconsciente</a:t>
            </a:r>
            <a:endParaRPr lang="en-US" dirty="0"/>
          </a:p>
          <a:p>
            <a:pPr marL="1257300" lvl="2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Charcot e o </a:t>
            </a:r>
            <a:r>
              <a:rPr lang="en-US" dirty="0" err="1"/>
              <a:t>ponto</a:t>
            </a:r>
            <a:r>
              <a:rPr lang="en-US" dirty="0"/>
              <a:t> de vista </a:t>
            </a:r>
            <a:r>
              <a:rPr lang="en-US" dirty="0" err="1"/>
              <a:t>mecânico</a:t>
            </a:r>
            <a:endParaRPr lang="en-US" dirty="0"/>
          </a:p>
          <a:p>
            <a:pPr marL="85725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Freud e a </a:t>
            </a:r>
            <a:r>
              <a:rPr lang="en-US" dirty="0" err="1"/>
              <a:t>histeria</a:t>
            </a:r>
            <a:r>
              <a:rPr lang="en-US" dirty="0"/>
              <a:t>: o </a:t>
            </a:r>
            <a:r>
              <a:rPr lang="en-US" dirty="0" err="1"/>
              <a:t>ponto</a:t>
            </a:r>
            <a:r>
              <a:rPr lang="en-US" dirty="0"/>
              <a:t> de vista </a:t>
            </a:r>
            <a:r>
              <a:rPr lang="en-US" dirty="0" err="1"/>
              <a:t>dinâmico</a:t>
            </a: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D6B1680-7ACE-6D43-AADF-ABF65F2E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087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2C0C55-43DC-5D40-AB29-B5C1E061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Freud e a </a:t>
            </a:r>
            <a:r>
              <a:rPr lang="en-US" dirty="0" err="1"/>
              <a:t>constituição</a:t>
            </a:r>
            <a:r>
              <a:rPr lang="en-US" dirty="0"/>
              <a:t> da </a:t>
            </a:r>
            <a:r>
              <a:rPr lang="en-US" dirty="0" err="1"/>
              <a:t>psicanálise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método</a:t>
            </a:r>
            <a:r>
              <a:rPr lang="en-US" dirty="0"/>
              <a:t> de </a:t>
            </a:r>
            <a:r>
              <a:rPr lang="en-US" dirty="0" err="1"/>
              <a:t>tratamento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5EF002-669A-F648-B14F-9D464543F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O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conflito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fundamental da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histeria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857250" lvl="1" indent="-4572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EU x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Idéias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incompatíveis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com o EU; </a:t>
            </a:r>
          </a:p>
          <a:p>
            <a:pPr marL="857250" lvl="1" indent="-4572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Mecanismo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dfesa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(c0ntra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ansiedade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):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Recalque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; </a:t>
            </a:r>
          </a:p>
          <a:p>
            <a:pPr marL="857250" lvl="1" indent="-4572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Retorno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recalcado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; </a:t>
            </a:r>
            <a:r>
              <a:rPr lang="is-I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is-I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 </a:t>
            </a:r>
            <a:r>
              <a:rPr lang="is-I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sintoma;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  <a:sym typeface="Wingdings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* Teoria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geral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das neuroses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como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ampliação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da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dinâmica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encontrada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na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histeria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  <a:sym typeface="Wingdings"/>
            </a:endParaRPr>
          </a:p>
          <a:p>
            <a:pPr lvl="1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Quantum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afeto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recalcado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; analogia com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fogo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lareira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chaminé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</a:p>
          <a:p>
            <a:pPr lvl="1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Retorno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recalcado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</a:p>
          <a:p>
            <a:pPr marL="457200" lvl="1" indent="0">
              <a:lnSpc>
                <a:spcPct val="17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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no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corpo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histeria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; </a:t>
            </a:r>
          </a:p>
          <a:p>
            <a:pPr marL="457200" lvl="1" indent="0">
              <a:lnSpc>
                <a:spcPct val="17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	 no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pensamento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neurose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obsessiva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; </a:t>
            </a:r>
          </a:p>
          <a:p>
            <a:pPr marL="457200" lvl="1" indent="0">
              <a:lnSpc>
                <a:spcPct val="17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	 no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mundo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exterior: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fobia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Wingdings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73DAD9F-DB7E-964C-B0AC-375D55CA2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72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9EE15C-A88E-6B4E-8331-B48B8127D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Tratamento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279ED-7837-6746-90BC-5BAC94ED2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	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	a)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retorno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trama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para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dar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outra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solução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	b)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método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catártico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(via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hipnose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	c)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Abandono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hipnose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criação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do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método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psicanalítico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	d)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descoberas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sexualidade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infantil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édipo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/>
            </a:endParaRP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F156C2D-129C-6148-851D-ABFF9C903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53BB9-BD9B-3545-B931-FB5D7551EA8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25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1115</Words>
  <Application>Microsoft Macintosh PowerPoint</Application>
  <PresentationFormat>Apresentação na tela (4:3)</PresentationFormat>
  <Paragraphs>107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AS TEORIAS PSICANALÍTICAS DO DESENVOLVIMENTO </vt:lpstr>
      <vt:lpstr>Aula 5.  Freud: além da alma</vt:lpstr>
      <vt:lpstr>Aula 6.  Fundamentos da psicanálise</vt:lpstr>
      <vt:lpstr>1. Psicanálise: o que é e para que serve? </vt:lpstr>
      <vt:lpstr>Apresentação do PowerPoint</vt:lpstr>
      <vt:lpstr>2. História de constituição  e fundação da Psicanálise</vt:lpstr>
      <vt:lpstr>2. História de constituição  e fundação da Psicanálise</vt:lpstr>
      <vt:lpstr>2. Freud e a constituição da psicanálise como método de tratamento</vt:lpstr>
      <vt:lpstr>Tratamento </vt:lpstr>
      <vt:lpstr>O ponto de vista dinâmico</vt:lpstr>
      <vt:lpstr>3. Fundamentos Empíricos da psicanálise</vt:lpstr>
      <vt:lpstr>A Metapsicológica</vt:lpstr>
      <vt:lpstr>A metapsicologia como uma proposta especulativa para compreensão da vida da alma</vt:lpstr>
      <vt:lpstr>Primeira e segunda tópica</vt:lpstr>
      <vt:lpstr>4. O Desenvolvimento da Psicanálise Pós-Freud</vt:lpstr>
    </vt:vector>
  </TitlesOfParts>
  <Company>FULGENCIO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FREUD E A PSICANÁLSIE</dc:title>
  <dc:creator>LEOPOLDO FULGENCIO</dc:creator>
  <cp:lastModifiedBy>Leopoldo Fulgencio</cp:lastModifiedBy>
  <cp:revision>7</cp:revision>
  <dcterms:created xsi:type="dcterms:W3CDTF">2017-09-13T13:48:31Z</dcterms:created>
  <dcterms:modified xsi:type="dcterms:W3CDTF">2023-09-19T22:46:42Z</dcterms:modified>
</cp:coreProperties>
</file>