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65" r:id="rId5"/>
    <p:sldId id="269" r:id="rId6"/>
    <p:sldId id="288" r:id="rId7"/>
    <p:sldId id="258" r:id="rId8"/>
    <p:sldId id="284" r:id="rId9"/>
    <p:sldId id="285" r:id="rId10"/>
    <p:sldId id="273" r:id="rId11"/>
    <p:sldId id="279" r:id="rId12"/>
    <p:sldId id="286" r:id="rId13"/>
    <p:sldId id="270" r:id="rId14"/>
    <p:sldId id="278" r:id="rId15"/>
    <p:sldId id="276" r:id="rId16"/>
    <p:sldId id="277" r:id="rId17"/>
    <p:sldId id="264" r:id="rId18"/>
    <p:sldId id="266" r:id="rId19"/>
    <p:sldId id="29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497" autoAdjust="0"/>
  </p:normalViewPr>
  <p:slideViewPr>
    <p:cSldViewPr snapToGrid="0">
      <p:cViewPr>
        <p:scale>
          <a:sx n="78" d="100"/>
          <a:sy n="78" d="100"/>
        </p:scale>
        <p:origin x="739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B113-C339-46C5-95F2-DE595AD1A98F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A6B24-0507-4085-88B0-CD8F78475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13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Evidências emergentes sugerem que o desalinhamento dos padrões de alimentação e jejum com o ritmo circadiano do corpo pode afetar a função metabólica e, consequentemente, o peso corporal. Um estudo recente relatou que uma maior ingestão calórica à noite foi independentemente associada à PPWR.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atividade física pós-parto é benéfica para a melhoria da aptidão aeróbica, sensibilidade à insulina e bem-estar psicológico. A atividade física também pode ser benéfica para a perda de peso pós-parto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B24-0507-4085-88B0-CD8F7847564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4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B24-0507-4085-88B0-CD8F7847564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96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Maior chance de desenvolver obesidade, levando ao ganho de peso gestacional inadequado em subsequentes gestações, com aumento da chance de desenvolver diabetes (impacto no controle glicêmico a partir de 1 ano pós-parto)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6B24-0507-4085-88B0-CD8F7847564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3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4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1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41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49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46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09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66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6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A61F-6B6D-4231-88B6-425A52F56C56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471C-4C2E-44AF-9172-83187A73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70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3331" y="2584579"/>
            <a:ext cx="9144000" cy="1261285"/>
          </a:xfrm>
        </p:spPr>
        <p:txBody>
          <a:bodyPr>
            <a:normAutofit/>
          </a:bodyPr>
          <a:lstStyle/>
          <a:p>
            <a:r>
              <a:rPr lang="pt-BR" sz="5000" b="1" dirty="0">
                <a:solidFill>
                  <a:schemeClr val="accent2">
                    <a:lumMod val="75000"/>
                  </a:schemeClr>
                </a:solidFill>
              </a:rPr>
              <a:t>Retenção de peso pós-parto</a:t>
            </a:r>
            <a:endParaRPr lang="pt-BR" sz="5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Google Shape;55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318" y="372269"/>
            <a:ext cx="1371600" cy="13160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1"/>
          <p:cNvSpPr txBox="1"/>
          <p:nvPr/>
        </p:nvSpPr>
        <p:spPr>
          <a:xfrm>
            <a:off x="1803918" y="496888"/>
            <a:ext cx="655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HCV0129 Ciclos da Vida 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de Graduação em Nutrição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4;p1"/>
          <p:cNvSpPr txBox="1">
            <a:spLocks/>
          </p:cNvSpPr>
          <p:nvPr/>
        </p:nvSpPr>
        <p:spPr>
          <a:xfrm>
            <a:off x="3830217" y="5073217"/>
            <a:ext cx="77724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1800" b="1" dirty="0" smtClean="0">
                <a:solidFill>
                  <a:schemeClr val="dk1"/>
                </a:solidFill>
              </a:rPr>
              <a:t>Doutoranda Caroline Zani Rodrigues</a:t>
            </a:r>
            <a:endParaRPr lang="pt-BR" sz="1800" dirty="0" smtClean="0"/>
          </a:p>
          <a:p>
            <a:pPr algn="r">
              <a:lnSpc>
                <a:spcPct val="100000"/>
              </a:lnSpc>
              <a:spcBef>
                <a:spcPts val="360"/>
              </a:spcBef>
              <a:buSzPts val="1400"/>
            </a:pPr>
            <a:r>
              <a:rPr lang="pt-BR" sz="1800" dirty="0" smtClean="0">
                <a:solidFill>
                  <a:schemeClr val="dk1"/>
                </a:solidFill>
              </a:rPr>
              <a:t>Caroline.zani.rodrigues@usp.br</a:t>
            </a:r>
          </a:p>
          <a:p>
            <a:pPr algn="r">
              <a:lnSpc>
                <a:spcPct val="100000"/>
              </a:lnSpc>
              <a:spcBef>
                <a:spcPts val="360"/>
              </a:spcBef>
              <a:buSzPts val="1400"/>
            </a:pPr>
            <a:r>
              <a:rPr lang="pt-BR" sz="1800" dirty="0" smtClean="0">
                <a:solidFill>
                  <a:schemeClr val="dk1"/>
                </a:solidFill>
              </a:rPr>
              <a:t>2º semestre 2022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211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125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BR" sz="2000" dirty="0" smtClean="0"/>
              <a:t>Alcançar </a:t>
            </a:r>
            <a:r>
              <a:rPr lang="pt-BR" sz="2000" dirty="0"/>
              <a:t>o ganho de peso gestacional recomendado </a:t>
            </a:r>
            <a:r>
              <a:rPr lang="pt-BR" sz="2000" dirty="0" smtClean="0"/>
              <a:t>é </a:t>
            </a:r>
            <a:r>
              <a:rPr lang="pt-BR" sz="2000" dirty="0"/>
              <a:t>essencial para prevenir desfechos maternos e infantis adversos. </a:t>
            </a:r>
            <a:r>
              <a:rPr lang="pt-BR" sz="2000" dirty="0" smtClean="0"/>
              <a:t>À </a:t>
            </a:r>
            <a:r>
              <a:rPr lang="pt-BR" sz="2000" dirty="0"/>
              <a:t>medida que o IMC </a:t>
            </a:r>
            <a:r>
              <a:rPr lang="pt-BR" sz="2000" dirty="0" err="1"/>
              <a:t>pré</a:t>
            </a:r>
            <a:r>
              <a:rPr lang="pt-BR" sz="2000" dirty="0"/>
              <a:t>-gestacional </a:t>
            </a:r>
            <a:r>
              <a:rPr lang="pt-BR" sz="2000" dirty="0" smtClean="0"/>
              <a:t>aumenta a cada gestação, </a:t>
            </a:r>
            <a:r>
              <a:rPr lang="pt-BR" sz="2000" dirty="0"/>
              <a:t>torna-se mais difícil </a:t>
            </a:r>
            <a:r>
              <a:rPr lang="pt-BR" sz="2000" dirty="0" smtClean="0"/>
              <a:t>atingir um </a:t>
            </a:r>
            <a:r>
              <a:rPr lang="pt-BR" sz="2000" dirty="0"/>
              <a:t>ganho de peso gestacional que minimize os </a:t>
            </a:r>
            <a:r>
              <a:rPr lang="pt-BR" sz="2000" dirty="0" smtClean="0"/>
              <a:t>desfechos maternos </a:t>
            </a:r>
            <a:r>
              <a:rPr lang="pt-BR" sz="2000" dirty="0"/>
              <a:t>adversos e apoie adequadamente o crescimento e o </a:t>
            </a:r>
            <a:r>
              <a:rPr lang="pt-BR" sz="2000" dirty="0" smtClean="0"/>
              <a:t>desenvolvimento fetal.</a:t>
            </a:r>
          </a:p>
          <a:p>
            <a:pPr marL="0" indent="0">
              <a:lnSpc>
                <a:spcPct val="110000"/>
              </a:lnSpc>
              <a:buNone/>
            </a:pPr>
            <a:endParaRPr lang="pt-BR" sz="1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Consequências da Retenção de peso pós-parto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972" y="5952733"/>
            <a:ext cx="3061736" cy="208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Diabetes Res </a:t>
            </a:r>
            <a:r>
              <a:rPr lang="pt-BR" sz="1200" dirty="0" err="1"/>
              <a:t>Clin</a:t>
            </a:r>
            <a:r>
              <a:rPr lang="pt-BR" sz="1200" dirty="0"/>
              <a:t> </a:t>
            </a:r>
            <a:r>
              <a:rPr lang="pt-BR" sz="1200" dirty="0" err="1"/>
              <a:t>Pract</a:t>
            </a:r>
            <a:r>
              <a:rPr lang="pt-BR" sz="1200" dirty="0"/>
              <a:t>. 2020 </a:t>
            </a:r>
            <a:r>
              <a:rPr lang="pt-BR" sz="1200" dirty="0" err="1"/>
              <a:t>Jul</a:t>
            </a:r>
            <a:r>
              <a:rPr lang="pt-BR" sz="1200" dirty="0"/>
              <a:t>; 165:108238.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005575" y="3045602"/>
            <a:ext cx="4496955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Maior chance para desenvolver obesidade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005576" y="4476124"/>
            <a:ext cx="4496955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Maior chance de desenvolver diabetes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005576" y="5195439"/>
            <a:ext cx="4496953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Maior chance do bebê nascer G.I.G. na próxima gestação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5708" y="6146076"/>
            <a:ext cx="6096000" cy="2081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BMJ Open 2021;11:e049903. doi:10.1136/bmjopen-2021-049903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005574" y="3755998"/>
            <a:ext cx="4496955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Maior chance de desenvolver diabetes gestacional na próxima gravidez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1972" y="6326916"/>
            <a:ext cx="3478260" cy="208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Perinat</a:t>
            </a:r>
            <a:r>
              <a:rPr lang="pt-BR" sz="1200" dirty="0"/>
              <a:t> </a:t>
            </a:r>
            <a:r>
              <a:rPr lang="pt-BR" sz="1200" dirty="0" err="1"/>
              <a:t>Neonat</a:t>
            </a:r>
            <a:r>
              <a:rPr lang="pt-BR" sz="1200" dirty="0"/>
              <a:t> </a:t>
            </a:r>
            <a:r>
              <a:rPr lang="pt-BR" sz="1200" dirty="0" err="1"/>
              <a:t>Nurs</a:t>
            </a:r>
            <a:r>
              <a:rPr lang="pt-BR" sz="1200" dirty="0"/>
              <a:t>  Volume 34 </a:t>
            </a:r>
            <a:r>
              <a:rPr lang="pt-BR" sz="1200" dirty="0" err="1"/>
              <a:t>Number</a:t>
            </a:r>
            <a:r>
              <a:rPr lang="pt-BR" sz="1200" dirty="0"/>
              <a:t> 4, 292–301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5708" y="6520259"/>
            <a:ext cx="6096000" cy="2081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BMC </a:t>
            </a:r>
            <a:r>
              <a:rPr lang="en-US" sz="1200" dirty="0"/>
              <a:t>Pregnancy and Childbirth (2019) 19:272 </a:t>
            </a:r>
            <a:r>
              <a:rPr lang="pt-BR" sz="1200" dirty="0"/>
              <a:t>https://doi.org/10.1186/s12884-019-2423-3</a:t>
            </a:r>
          </a:p>
        </p:txBody>
      </p:sp>
    </p:spTree>
    <p:extLst>
      <p:ext uri="{BB962C8B-B14F-4D97-AF65-F5344CB8AC3E}">
        <p14:creationId xmlns:p14="http://schemas.microsoft.com/office/powerpoint/2010/main" val="9484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2250" t="21333" r="26917" b="8444"/>
          <a:stretch/>
        </p:blipFill>
        <p:spPr>
          <a:xfrm>
            <a:off x="1759917" y="91493"/>
            <a:ext cx="8600974" cy="66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365126"/>
            <a:ext cx="10515600" cy="678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Cuidado nutricional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Nutrição adequada na gestação garante benefícios para a vida toda - ÉPOCA | 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7" y="1357023"/>
            <a:ext cx="5629528" cy="23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ágina 24 - Alimentação, nutrição e a saúde da famí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38" y="3633064"/>
            <a:ext cx="6877923" cy="29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65952"/>
              </p:ext>
            </p:extLst>
          </p:nvPr>
        </p:nvGraphicFramePr>
        <p:xfrm>
          <a:off x="7266992" y="1628071"/>
          <a:ext cx="3950675" cy="1691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4375"/>
                <a:gridCol w="1296150"/>
                <a:gridCol w="14401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Energia despendida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Energia para deposição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E5E5E5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1º trimestre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2º trimestre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5">
                        <a:alpha val="4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 kcal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5">
                        <a:alpha val="4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 kcal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5">
                        <a:alpha val="49411"/>
                      </a:scheme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3º trimestre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272 kcal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 kcal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6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trição Acessível: CÁLCULOS NUTRICIONAIS PARA A GES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05" y="174982"/>
            <a:ext cx="5456315" cy="65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0928" y="1265853"/>
            <a:ext cx="1252538" cy="164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654" y="1572241"/>
            <a:ext cx="1293812" cy="17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4591" y="3247053"/>
            <a:ext cx="1311275" cy="182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4141" y="3704253"/>
            <a:ext cx="1301750" cy="177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4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083" t="17037" r="31417" b="52068"/>
          <a:stretch/>
        </p:blipFill>
        <p:spPr>
          <a:xfrm>
            <a:off x="149290" y="381446"/>
            <a:ext cx="7030729" cy="317351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14939" y="3930163"/>
            <a:ext cx="8102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Embora </a:t>
            </a:r>
            <a:r>
              <a:rPr lang="pt-BR" dirty="0"/>
              <a:t>a lactação pós-parto aumente significativamente o gasto energético devido à produção de </a:t>
            </a:r>
            <a:r>
              <a:rPr lang="pt-BR" dirty="0" smtClean="0"/>
              <a:t>leite, ela </a:t>
            </a:r>
            <a:r>
              <a:rPr lang="pt-BR" dirty="0"/>
              <a:t>também é acompanhada pelo aumento da ingestão </a:t>
            </a:r>
            <a:r>
              <a:rPr lang="pt-BR" dirty="0" smtClean="0"/>
              <a:t>calórica, </a:t>
            </a:r>
            <a:r>
              <a:rPr lang="pt-BR" dirty="0"/>
              <a:t>de modo que a </a:t>
            </a:r>
            <a:r>
              <a:rPr lang="pt-BR" dirty="0" smtClean="0"/>
              <a:t>retenção de peso pós-parto </a:t>
            </a:r>
            <a:r>
              <a:rPr lang="pt-BR" dirty="0"/>
              <a:t>não pode ser explicada apenas por mudanças no gasto energético ou ingestão energética isoladamente</a:t>
            </a:r>
            <a:r>
              <a:rPr lang="pt-BR" dirty="0" smtClean="0"/>
              <a:t>. </a:t>
            </a:r>
          </a:p>
          <a:p>
            <a:pPr algn="ctr"/>
            <a:r>
              <a:rPr lang="pt-BR" dirty="0" smtClean="0"/>
              <a:t>Assim</a:t>
            </a:r>
            <a:r>
              <a:rPr lang="pt-BR" dirty="0"/>
              <a:t>, </a:t>
            </a:r>
            <a:r>
              <a:rPr lang="pt-BR" dirty="0" smtClean="0"/>
              <a:t>a </a:t>
            </a:r>
            <a:r>
              <a:rPr lang="pt-BR" dirty="0"/>
              <a:t>mudança de peso pós-parto pode estar relacionada principalmente a alterações hormonais/metabólicas induzidas pela </a:t>
            </a:r>
            <a:r>
              <a:rPr lang="pt-BR" dirty="0" smtClean="0"/>
              <a:t>lactação (flutuações nos níveis de progesterona, estrogênio e liberação da prolactina) aumentam a mobilização das reservas de tecido adiposo.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31178"/>
              </p:ext>
            </p:extLst>
          </p:nvPr>
        </p:nvGraphicFramePr>
        <p:xfrm>
          <a:off x="7254666" y="1872277"/>
          <a:ext cx="4455252" cy="15646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97186"/>
                <a:gridCol w="1571376"/>
                <a:gridCol w="1486690"/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Semestre de </a:t>
                      </a:r>
                      <a:r>
                        <a:rPr lang="pt-BR" sz="1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amamentação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FF656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(+) </a:t>
                      </a:r>
                      <a:r>
                        <a:rPr lang="pt-B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Energia para </a:t>
                      </a:r>
                      <a:r>
                        <a:rPr lang="pt-BR" sz="1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produção </a:t>
                      </a:r>
                      <a:r>
                        <a:rPr lang="pt-BR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leite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(–)</a:t>
                      </a: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Energia pela perda de peso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5E5E5"/>
                    </a:solidFill>
                  </a:tcPr>
                </a:tc>
              </a:tr>
              <a:tr h="3708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1º semestre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FF656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kcal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 kcal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2º semestre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AEDEF">
                        <a:alpha val="6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solidFill>
                            <a:srgbClr val="FF656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pt-BR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kcal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AEDEF">
                        <a:alpha val="6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DAEDEF">
                        <a:alpha val="69411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249" t="32444" r="19917" b="38815"/>
          <a:stretch/>
        </p:blipFill>
        <p:spPr>
          <a:xfrm>
            <a:off x="182880" y="790531"/>
            <a:ext cx="7782560" cy="19710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1583" t="28889" r="17583" b="44296"/>
          <a:stretch/>
        </p:blipFill>
        <p:spPr>
          <a:xfrm>
            <a:off x="182880" y="2761571"/>
            <a:ext cx="7416800" cy="18389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5000" t="30371" r="17667" b="45037"/>
          <a:stretch/>
        </p:blipFill>
        <p:spPr>
          <a:xfrm>
            <a:off x="182880" y="4600531"/>
            <a:ext cx="8209280" cy="16865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8001" t="14370" r="28583" b="5630"/>
          <a:stretch/>
        </p:blipFill>
        <p:spPr>
          <a:xfrm>
            <a:off x="7965440" y="174077"/>
            <a:ext cx="4064062" cy="4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666" t="33333" r="20666" b="47111"/>
          <a:stretch/>
        </p:blipFill>
        <p:spPr>
          <a:xfrm>
            <a:off x="314036" y="655061"/>
            <a:ext cx="7030720" cy="13411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1333" t="21037" r="18417" b="53333"/>
          <a:stretch/>
        </p:blipFill>
        <p:spPr>
          <a:xfrm>
            <a:off x="314036" y="2115561"/>
            <a:ext cx="7345680" cy="17576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1750" t="29186" r="20167" b="39999"/>
          <a:stretch/>
        </p:blipFill>
        <p:spPr>
          <a:xfrm>
            <a:off x="314036" y="4008178"/>
            <a:ext cx="7081520" cy="21132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8001" t="14370" r="28583" b="5630"/>
          <a:stretch/>
        </p:blipFill>
        <p:spPr>
          <a:xfrm>
            <a:off x="7776557" y="1236259"/>
            <a:ext cx="4064062" cy="4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333" t="20741" r="26212" b="10303"/>
          <a:stretch/>
        </p:blipFill>
        <p:spPr>
          <a:xfrm>
            <a:off x="249382" y="317253"/>
            <a:ext cx="8129624" cy="62498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5227" t="22088" r="35152" b="7878"/>
          <a:stretch/>
        </p:blipFill>
        <p:spPr>
          <a:xfrm>
            <a:off x="8312728" y="1040698"/>
            <a:ext cx="3611419" cy="4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470" t="19124" r="24394" b="8418"/>
          <a:stretch/>
        </p:blipFill>
        <p:spPr>
          <a:xfrm>
            <a:off x="443344" y="365125"/>
            <a:ext cx="7665351" cy="61095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5227" t="22088" r="35152" b="7878"/>
          <a:stretch/>
        </p:blipFill>
        <p:spPr>
          <a:xfrm>
            <a:off x="8192654" y="1018453"/>
            <a:ext cx="3611419" cy="4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1136" y="774742"/>
            <a:ext cx="5437238" cy="59418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1800" dirty="0" smtClean="0"/>
              <a:t>conhecimento </a:t>
            </a:r>
            <a:r>
              <a:rPr lang="pt-BR" sz="1800" dirty="0"/>
              <a:t>limitado sobre como </a:t>
            </a:r>
            <a:r>
              <a:rPr lang="pt-BR" sz="1800" dirty="0" smtClean="0"/>
              <a:t>mudar hábitos e se exercitar com segurança após </a:t>
            </a:r>
            <a:r>
              <a:rPr lang="pt-BR" sz="1800" dirty="0"/>
              <a:t>o </a:t>
            </a:r>
            <a:r>
              <a:rPr lang="pt-BR" sz="1800" dirty="0" smtClean="0"/>
              <a:t>nascimento;</a:t>
            </a:r>
          </a:p>
          <a:p>
            <a:pPr>
              <a:buFontTx/>
              <a:buChar char="-"/>
            </a:pPr>
            <a:r>
              <a:rPr lang="pt-BR" sz="1800" dirty="0" smtClean="0"/>
              <a:t>fadiga</a:t>
            </a:r>
            <a:r>
              <a:rPr lang="pt-BR" sz="1800" dirty="0"/>
              <a:t>, </a:t>
            </a:r>
            <a:r>
              <a:rPr lang="pt-BR" sz="1800" dirty="0" smtClean="0"/>
              <a:t>cansaço;</a:t>
            </a:r>
          </a:p>
          <a:p>
            <a:pPr>
              <a:buFontTx/>
              <a:buChar char="-"/>
            </a:pPr>
            <a:r>
              <a:rPr lang="pt-BR" sz="1800" dirty="0" smtClean="0"/>
              <a:t>distúrbios </a:t>
            </a:r>
            <a:r>
              <a:rPr lang="pt-BR" sz="1800" dirty="0"/>
              <a:t>do </a:t>
            </a:r>
            <a:r>
              <a:rPr lang="pt-BR" sz="1800" dirty="0" smtClean="0"/>
              <a:t>sono;</a:t>
            </a:r>
          </a:p>
          <a:p>
            <a:pPr>
              <a:buFontTx/>
              <a:buChar char="-"/>
            </a:pPr>
            <a:r>
              <a:rPr lang="pt-BR" sz="1800" dirty="0" smtClean="0"/>
              <a:t>estresse </a:t>
            </a:r>
            <a:r>
              <a:rPr lang="pt-BR" sz="1800" dirty="0"/>
              <a:t>e </a:t>
            </a:r>
            <a:r>
              <a:rPr lang="pt-BR" sz="1800" dirty="0" smtClean="0"/>
              <a:t>depressão; </a:t>
            </a:r>
          </a:p>
          <a:p>
            <a:pPr>
              <a:buFontTx/>
              <a:buChar char="-"/>
            </a:pPr>
            <a:r>
              <a:rPr lang="pt-BR" sz="1800" dirty="0" smtClean="0"/>
              <a:t>restrições </a:t>
            </a:r>
            <a:r>
              <a:rPr lang="pt-BR" sz="1800" dirty="0"/>
              <a:t>de </a:t>
            </a:r>
            <a:r>
              <a:rPr lang="pt-BR" sz="1800" dirty="0" smtClean="0"/>
              <a:t>tempo;</a:t>
            </a:r>
          </a:p>
          <a:p>
            <a:pPr>
              <a:buFontTx/>
              <a:buChar char="-"/>
            </a:pPr>
            <a:r>
              <a:rPr lang="pt-BR" sz="1800" dirty="0" smtClean="0"/>
              <a:t>cuidado </a:t>
            </a:r>
            <a:r>
              <a:rPr lang="pt-BR" sz="1800" dirty="0"/>
              <a:t>com a </a:t>
            </a:r>
            <a:r>
              <a:rPr lang="pt-BR" sz="1800" dirty="0" smtClean="0"/>
              <a:t>criança;</a:t>
            </a:r>
          </a:p>
          <a:p>
            <a:pPr>
              <a:buFontTx/>
              <a:buChar char="-"/>
            </a:pPr>
            <a:r>
              <a:rPr lang="pt-BR" sz="1800" dirty="0" smtClean="0"/>
              <a:t>compromissos domésticos;</a:t>
            </a:r>
          </a:p>
          <a:p>
            <a:pPr>
              <a:buFontTx/>
              <a:buChar char="-"/>
            </a:pPr>
            <a:r>
              <a:rPr lang="pt-BR" sz="1800" dirty="0" smtClean="0"/>
              <a:t>falta </a:t>
            </a:r>
            <a:r>
              <a:rPr lang="pt-BR" sz="1800" dirty="0"/>
              <a:t>de acesso a </a:t>
            </a:r>
            <a:r>
              <a:rPr lang="pt-BR" sz="1800" dirty="0" smtClean="0"/>
              <a:t>creches;</a:t>
            </a:r>
          </a:p>
          <a:p>
            <a:pPr>
              <a:buFontTx/>
              <a:buChar char="-"/>
            </a:pPr>
            <a:r>
              <a:rPr lang="pt-BR" sz="1800" dirty="0" smtClean="0"/>
              <a:t>restrições financeiras; </a:t>
            </a:r>
          </a:p>
          <a:p>
            <a:pPr>
              <a:buFontTx/>
              <a:buChar char="-"/>
            </a:pPr>
            <a:r>
              <a:rPr lang="pt-BR" sz="1800" dirty="0" smtClean="0"/>
              <a:t>falta </a:t>
            </a:r>
            <a:r>
              <a:rPr lang="pt-BR" sz="1800" dirty="0"/>
              <a:t>de apoio de </a:t>
            </a:r>
            <a:r>
              <a:rPr lang="pt-BR" sz="1800" dirty="0" smtClean="0"/>
              <a:t>parceiros;</a:t>
            </a:r>
          </a:p>
          <a:p>
            <a:pPr>
              <a:buFontTx/>
              <a:buChar char="-"/>
            </a:pPr>
            <a:r>
              <a:rPr lang="pt-BR" sz="1800" dirty="0" smtClean="0"/>
              <a:t>falta </a:t>
            </a:r>
            <a:r>
              <a:rPr lang="pt-BR" sz="1800" dirty="0"/>
              <a:t>de suporte </a:t>
            </a:r>
            <a:r>
              <a:rPr lang="pt-BR" sz="1800" dirty="0" smtClean="0"/>
              <a:t>por </a:t>
            </a:r>
            <a:r>
              <a:rPr lang="pt-BR" sz="1800" dirty="0"/>
              <a:t>parte dos profissionais de </a:t>
            </a:r>
            <a:r>
              <a:rPr lang="pt-BR" sz="1800" dirty="0" smtClean="0"/>
              <a:t>saúde; </a:t>
            </a:r>
          </a:p>
          <a:p>
            <a:pPr>
              <a:buFontTx/>
              <a:buChar char="-"/>
            </a:pPr>
            <a:r>
              <a:rPr lang="pt-BR" sz="1800" dirty="0" smtClean="0"/>
              <a:t>falta </a:t>
            </a:r>
            <a:r>
              <a:rPr lang="pt-BR" sz="1800" dirty="0"/>
              <a:t>de confiança na sua capacidade e baixa </a:t>
            </a:r>
            <a:r>
              <a:rPr lang="pt-BR" sz="1800" dirty="0" smtClean="0"/>
              <a:t>autoestima.</a:t>
            </a:r>
            <a:endParaRPr lang="pt-BR" sz="1800" dirty="0"/>
          </a:p>
        </p:txBody>
      </p:sp>
      <p:pic>
        <p:nvPicPr>
          <p:cNvPr id="1028" name="Picture 4" descr="Família Extensa, Rede de Apoio, pós-ado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" y="3038475"/>
            <a:ext cx="60483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48929" y="774742"/>
            <a:ext cx="5270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/>
              <a:t>As intervenções para o cuidado de mulheres no pós-parto precisam abordar as barreiras específicas ao manejo do estilo de vida saudável neste período, como: </a:t>
            </a:r>
          </a:p>
        </p:txBody>
      </p:sp>
    </p:spTree>
    <p:extLst>
      <p:ext uri="{BB962C8B-B14F-4D97-AF65-F5344CB8AC3E}">
        <p14:creationId xmlns:p14="http://schemas.microsoft.com/office/powerpoint/2010/main" val="17992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86763" y="2574298"/>
            <a:ext cx="5294745" cy="1767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Em 2016, aproximadamente 44% dos adultos (&gt;2 bilhões) ao redor do mundo apresentaram </a:t>
            </a:r>
            <a:r>
              <a:rPr lang="pt-BR" b="1" dirty="0" smtClean="0"/>
              <a:t>sobrepeso</a:t>
            </a:r>
            <a:r>
              <a:rPr lang="pt-BR" dirty="0" smtClean="0"/>
              <a:t> ou </a:t>
            </a:r>
            <a:r>
              <a:rPr lang="pt-BR" b="1" dirty="0" smtClean="0"/>
              <a:t>obesidade</a:t>
            </a:r>
            <a:r>
              <a:rPr lang="pt-BR" dirty="0" smtClean="0"/>
              <a:t>.</a:t>
            </a:r>
          </a:p>
          <a:p>
            <a:pPr algn="ctr"/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2349" t="59813" r="33409" b="6397"/>
          <a:stretch/>
        </p:blipFill>
        <p:spPr>
          <a:xfrm>
            <a:off x="579582" y="753101"/>
            <a:ext cx="4989946" cy="27697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98572" y="6152099"/>
            <a:ext cx="596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Shekar</a:t>
            </a:r>
            <a:r>
              <a:rPr lang="en-US" sz="1200" dirty="0"/>
              <a:t>, M.; </a:t>
            </a:r>
            <a:r>
              <a:rPr lang="en-US" sz="1200" dirty="0" err="1"/>
              <a:t>Popkin</a:t>
            </a:r>
            <a:r>
              <a:rPr lang="en-US" sz="1200" dirty="0"/>
              <a:t>, B. Obesity: Health and Economic Consequences of an Impending Global Challenge; Human Development Perspectives; World Bank: Washington, DC, USA, 2020.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2349" t="19124" r="33409" b="74084"/>
          <a:stretch/>
        </p:blipFill>
        <p:spPr>
          <a:xfrm>
            <a:off x="579582" y="196334"/>
            <a:ext cx="4989946" cy="5567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43150" t="17111" r="48470" b="81106"/>
          <a:stretch/>
        </p:blipFill>
        <p:spPr>
          <a:xfrm>
            <a:off x="2129258" y="3597310"/>
            <a:ext cx="1890594" cy="2263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27197" t="44175" r="31212" b="14478"/>
          <a:stretch/>
        </p:blipFill>
        <p:spPr>
          <a:xfrm>
            <a:off x="580041" y="3823649"/>
            <a:ext cx="4989487" cy="27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576" t="31246" r="29394" b="21652"/>
          <a:stretch/>
        </p:blipFill>
        <p:spPr>
          <a:xfrm>
            <a:off x="416792" y="1060869"/>
            <a:ext cx="7052524" cy="434240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52093" y="5403273"/>
            <a:ext cx="585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Shekar</a:t>
            </a:r>
            <a:r>
              <a:rPr lang="en-US" sz="1200" dirty="0"/>
              <a:t>, M.; </a:t>
            </a:r>
            <a:r>
              <a:rPr lang="en-US" sz="1200" dirty="0" err="1"/>
              <a:t>Popkin</a:t>
            </a:r>
            <a:r>
              <a:rPr lang="en-US" sz="1200" dirty="0"/>
              <a:t>, B. Obesity: Health and Economic Consequences of an Impending Global Challenge; Human Development Perspectives; World Bank: Washington, DC, USA, 2020.</a:t>
            </a:r>
            <a:endParaRPr lang="pt-BR" sz="1200" dirty="0"/>
          </a:p>
        </p:txBody>
      </p:sp>
      <p:sp>
        <p:nvSpPr>
          <p:cNvPr id="7" name="Elipse 6"/>
          <p:cNvSpPr/>
          <p:nvPr/>
        </p:nvSpPr>
        <p:spPr>
          <a:xfrm>
            <a:off x="5694780" y="2918599"/>
            <a:ext cx="1774536" cy="7850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46857" y="2156982"/>
            <a:ext cx="383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Mulheres </a:t>
            </a:r>
            <a:r>
              <a:rPr lang="pt-BR" b="1" dirty="0"/>
              <a:t>em idade reprodutiva estão em maior risco de ter sobrepeso ou </a:t>
            </a:r>
            <a:r>
              <a:rPr lang="pt-BR" b="1" dirty="0" smtClean="0"/>
              <a:t>obesidade</a:t>
            </a:r>
            <a:r>
              <a:rPr lang="pt-BR" dirty="0" smtClean="0"/>
              <a:t>. </a:t>
            </a:r>
            <a:r>
              <a:rPr lang="pt-BR" dirty="0"/>
              <a:t>Dados globais relatam que, entre as mulheres, a prevalência de sobrepeso e obesidade foi de 39% e 15%, respectivamente, em 2016, em comparação com cerca de 23% e 6%, respectivamente, em </a:t>
            </a:r>
            <a:r>
              <a:rPr lang="pt-BR" dirty="0" smtClean="0"/>
              <a:t>1975.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25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197" t="16431" r="33560" b="12862"/>
          <a:stretch/>
        </p:blipFill>
        <p:spPr>
          <a:xfrm>
            <a:off x="323273" y="269495"/>
            <a:ext cx="5825994" cy="3911312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7617848" y="674931"/>
            <a:ext cx="3278908" cy="1053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Ganho de peso gestacional </a:t>
            </a:r>
            <a:r>
              <a:rPr lang="pt-BR" b="1" dirty="0" smtClean="0"/>
              <a:t>adequado = 33,5</a:t>
            </a:r>
            <a:r>
              <a:rPr lang="pt-BR" b="1" dirty="0"/>
              <a:t>% </a:t>
            </a:r>
            <a:endParaRPr lang="pt-BR" b="1" dirty="0" smtClean="0"/>
          </a:p>
          <a:p>
            <a:pPr algn="ctr"/>
            <a:r>
              <a:rPr lang="pt-BR" sz="1400" dirty="0" smtClean="0"/>
              <a:t>(</a:t>
            </a:r>
            <a:r>
              <a:rPr lang="pt-BR" sz="1400" dirty="0"/>
              <a:t>IC95%: 32,1; 35,0</a:t>
            </a:r>
            <a:r>
              <a:rPr lang="pt-BR" sz="1400" dirty="0" smtClean="0"/>
              <a:t>)</a:t>
            </a:r>
            <a:endParaRPr lang="pt-BR" sz="11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617848" y="1861804"/>
            <a:ext cx="3278908" cy="13709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 média de retenção de peso pós-parto </a:t>
            </a:r>
            <a:r>
              <a:rPr lang="pt-BR" dirty="0" smtClean="0"/>
              <a:t>foi de 2,3kg </a:t>
            </a:r>
            <a:r>
              <a:rPr lang="pt-BR" sz="1400" dirty="0"/>
              <a:t>(DP: 6,4kg)</a:t>
            </a:r>
            <a:r>
              <a:rPr lang="pt-BR" dirty="0" smtClean="0"/>
              <a:t> após 3 meses e 1,4 kg </a:t>
            </a:r>
            <a:r>
              <a:rPr lang="pt-BR" sz="1400" dirty="0" smtClean="0"/>
              <a:t>(DP: 8,8kg)</a:t>
            </a:r>
            <a:r>
              <a:rPr lang="pt-BR" dirty="0" smtClean="0"/>
              <a:t> após 12 meses do parto.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4664363" y="1201873"/>
            <a:ext cx="2346037" cy="7622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Amostra de 4.102 mulheres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333000" y="4776355"/>
            <a:ext cx="9008761" cy="16380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2000" dirty="0"/>
              <a:t>De forma geral, o ideal é que a mulher seja considerada, do ponto de vista de IMC, </a:t>
            </a:r>
            <a:r>
              <a:rPr lang="pt-BR" sz="2000" dirty="0" err="1"/>
              <a:t>eutrófica</a:t>
            </a:r>
            <a:r>
              <a:rPr lang="pt-BR" sz="2000" dirty="0"/>
              <a:t> no período reprodutivo e também no início da gestação e, após este período, iniciar um ganho de peso moderado e após um ano do parto retornar ao </a:t>
            </a:r>
            <a:r>
              <a:rPr lang="pt-BR" sz="2000" dirty="0" smtClean="0"/>
              <a:t>peso que </a:t>
            </a:r>
            <a:r>
              <a:rPr lang="pt-BR" sz="2000" dirty="0"/>
              <a:t>tinha </a:t>
            </a:r>
            <a:r>
              <a:rPr lang="pt-BR" sz="2000" dirty="0" smtClean="0"/>
              <a:t>antes da gestação. </a:t>
            </a:r>
          </a:p>
        </p:txBody>
      </p:sp>
    </p:spTree>
    <p:extLst>
      <p:ext uri="{BB962C8B-B14F-4D97-AF65-F5344CB8AC3E}">
        <p14:creationId xmlns:p14="http://schemas.microsoft.com/office/powerpoint/2010/main" val="23933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5110" y="4429556"/>
            <a:ext cx="10515600" cy="19559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dirty="0" smtClean="0"/>
              <a:t>O </a:t>
            </a:r>
            <a:r>
              <a:rPr lang="pt-BR" dirty="0"/>
              <a:t>ganho de peso gestacional excessivo também é um importante </a:t>
            </a:r>
            <a:r>
              <a:rPr lang="pt-BR" dirty="0" err="1"/>
              <a:t>preditor</a:t>
            </a:r>
            <a:r>
              <a:rPr lang="pt-BR" dirty="0"/>
              <a:t> </a:t>
            </a:r>
            <a:r>
              <a:rPr lang="pt-BR" dirty="0" smtClean="0"/>
              <a:t>da retenção de peso pós-parto tanto </a:t>
            </a:r>
            <a:r>
              <a:rPr lang="pt-BR" dirty="0"/>
              <a:t>a curto quanto a longo </a:t>
            </a:r>
            <a:r>
              <a:rPr lang="pt-BR" dirty="0" smtClean="0"/>
              <a:t>prazo. Em </a:t>
            </a:r>
            <a:r>
              <a:rPr lang="pt-BR" dirty="0"/>
              <a:t>média, </a:t>
            </a:r>
            <a:r>
              <a:rPr lang="pt-BR" dirty="0" smtClean="0"/>
              <a:t>a retenção </a:t>
            </a:r>
            <a:r>
              <a:rPr lang="pt-BR" dirty="0"/>
              <a:t>de peso pós-parto </a:t>
            </a:r>
            <a:r>
              <a:rPr lang="pt-BR" dirty="0" smtClean="0"/>
              <a:t>varia </a:t>
            </a:r>
            <a:r>
              <a:rPr lang="pt-BR" dirty="0"/>
              <a:t>de 0,5 a 3 kg; no entanto, isso é altamente variável, com até </a:t>
            </a:r>
            <a:r>
              <a:rPr lang="pt-BR" b="1" dirty="0"/>
              <a:t>20% das mulheres retendo &gt;4 kg em 1 ano após o </a:t>
            </a:r>
            <a:r>
              <a:rPr lang="pt-BR" b="1" dirty="0" smtClean="0"/>
              <a:t>parto</a:t>
            </a:r>
            <a:r>
              <a:rPr lang="pt-BR" dirty="0" smtClean="0"/>
              <a:t>. </a:t>
            </a:r>
            <a:r>
              <a:rPr lang="pt-BR" b="1" dirty="0" smtClean="0"/>
              <a:t>A </a:t>
            </a:r>
            <a:r>
              <a:rPr lang="pt-BR" b="1" dirty="0"/>
              <a:t>retenção de peso após o primeiro ano pós-parto está associada à retenção de peso até 15 anos </a:t>
            </a:r>
            <a:r>
              <a:rPr lang="pt-BR" b="1" dirty="0" smtClean="0"/>
              <a:t>depois. </a:t>
            </a:r>
            <a:r>
              <a:rPr lang="pt-BR" dirty="0"/>
              <a:t>A </a:t>
            </a:r>
            <a:r>
              <a:rPr lang="pt-BR" dirty="0" smtClean="0"/>
              <a:t>retenção de peso pós-parto </a:t>
            </a:r>
            <a:r>
              <a:rPr lang="pt-BR" dirty="0"/>
              <a:t>é, portanto, um forte </a:t>
            </a:r>
            <a:r>
              <a:rPr lang="pt-BR" dirty="0" err="1"/>
              <a:t>preditor</a:t>
            </a:r>
            <a:r>
              <a:rPr lang="pt-BR" dirty="0"/>
              <a:t> de obesidade na vida adulta e também predispõe as mulheres a um risco aumentado de doenças crônicas, como doenças cardiovasculares, </a:t>
            </a:r>
            <a:r>
              <a:rPr lang="pt-BR" dirty="0" smtClean="0"/>
              <a:t>diabetes.</a:t>
            </a:r>
          </a:p>
          <a:p>
            <a:pPr algn="ctr">
              <a:lnSpc>
                <a:spcPct val="120000"/>
              </a:lnSpc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73890" y="6496627"/>
            <a:ext cx="4433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J. Clin. Med. 2021, 10, 1891. https://doi.org/10.3390/jcm10091891</a:t>
            </a:r>
            <a:endParaRPr lang="pt-BR" sz="12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26472" y="1468271"/>
            <a:ext cx="3006438" cy="123735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O ganho de peso associado à gestação contribui para</a:t>
            </a:r>
            <a:endParaRPr lang="pt-BR" sz="20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590475" y="678510"/>
            <a:ext cx="2540000" cy="797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Os riscos de obesidade em mulheres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590475" y="1560005"/>
            <a:ext cx="3278908" cy="1053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 ganho de peso gestacional excessivo </a:t>
            </a:r>
            <a:r>
              <a:rPr lang="pt-BR" sz="1400" dirty="0" smtClean="0"/>
              <a:t>(acima das recomendações do IOM durante a gravidez)</a:t>
            </a:r>
            <a:endParaRPr lang="pt-BR" sz="1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590474" y="2697665"/>
            <a:ext cx="3278909" cy="95676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 retenção de peso pós-parto </a:t>
            </a:r>
            <a:r>
              <a:rPr lang="pt-BR" sz="1400" dirty="0" smtClean="0"/>
              <a:t>(reter uma parte do peso ganho durante a gravidez)</a:t>
            </a:r>
            <a:endParaRPr lang="pt-BR" sz="1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9130145" y="2761040"/>
            <a:ext cx="2609274" cy="8933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Contribui significativamente para o </a:t>
            </a:r>
            <a:r>
              <a:rPr lang="pt-BR" sz="1600" b="1" dirty="0" smtClean="0"/>
              <a:t>ganho de peso relacionado à paridade</a:t>
            </a:r>
            <a:endParaRPr lang="pt-BR" sz="1600" b="1" dirty="0"/>
          </a:p>
        </p:txBody>
      </p:sp>
      <p:cxnSp>
        <p:nvCxnSpPr>
          <p:cNvPr id="11" name="Conector de seta reta 10"/>
          <p:cNvCxnSpPr>
            <a:stCxn id="5" idx="3"/>
            <a:endCxn id="6" idx="1"/>
          </p:cNvCxnSpPr>
          <p:nvPr/>
        </p:nvCxnSpPr>
        <p:spPr>
          <a:xfrm flipV="1">
            <a:off x="3532910" y="1077370"/>
            <a:ext cx="1057565" cy="100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5" idx="3"/>
            <a:endCxn id="7" idx="1"/>
          </p:cNvCxnSpPr>
          <p:nvPr/>
        </p:nvCxnSpPr>
        <p:spPr>
          <a:xfrm>
            <a:off x="3532910" y="2086947"/>
            <a:ext cx="10575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5" idx="3"/>
            <a:endCxn id="8" idx="1"/>
          </p:cNvCxnSpPr>
          <p:nvPr/>
        </p:nvCxnSpPr>
        <p:spPr>
          <a:xfrm>
            <a:off x="3532910" y="2086947"/>
            <a:ext cx="1057564" cy="108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8" idx="3"/>
            <a:endCxn id="9" idx="1"/>
          </p:cNvCxnSpPr>
          <p:nvPr/>
        </p:nvCxnSpPr>
        <p:spPr>
          <a:xfrm>
            <a:off x="7869383" y="3176046"/>
            <a:ext cx="1260762" cy="3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Retenção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de peso pós-parto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pt-BR" sz="24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pt-BR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dirty="0" smtClean="0"/>
              <a:t>Retenção de peso pós-parto é a </a:t>
            </a:r>
            <a:r>
              <a:rPr lang="pt-BR" sz="2400" b="1" dirty="0" smtClean="0"/>
              <a:t>diferença entre a peso </a:t>
            </a:r>
            <a:r>
              <a:rPr lang="pt-BR" sz="2400" b="1" dirty="0" err="1" smtClean="0"/>
              <a:t>pré</a:t>
            </a:r>
            <a:r>
              <a:rPr lang="pt-BR" sz="2400" b="1" dirty="0" smtClean="0"/>
              <a:t>-gestacional e o peso no período pós-parto.</a:t>
            </a:r>
            <a:r>
              <a:rPr lang="pt-BR" sz="2400" dirty="0" smtClean="0"/>
              <a:t> O que inclui a retenção de peso no pós-parto imediato (6 a 8 semanas depois do nascimento), e a retenção de peso pós-parto em longo prazo (entre 6 e 12 meses após o nascimento). Recomenda-se que a mulher retorne ao seu peso </a:t>
            </a:r>
            <a:r>
              <a:rPr lang="pt-BR" sz="2400" dirty="0" err="1" smtClean="0"/>
              <a:t>pré</a:t>
            </a:r>
            <a:r>
              <a:rPr lang="pt-BR" sz="2400" dirty="0" smtClean="0"/>
              <a:t>-gestacional em até 12 meses após o parto.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23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55371" y="1347164"/>
            <a:ext cx="3805335" cy="4854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FATORES SOCIODEMOGRÁFICOS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</a:rPr>
              <a:t>Preditores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da Retenção de peso pós-parto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3764" y="6504918"/>
            <a:ext cx="4433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J. Clin. Med. 2021, 10, 1891. https://doi.org/10.3390/jcm10091891</a:t>
            </a:r>
            <a:endParaRPr lang="pt-BR" sz="12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732577" y="1382755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Idade materna &lt;20 anos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732577" y="2064892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Idade materna &gt;40 anos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732577" y="2747029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Primiparidade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 gestação)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732577" y="3429166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Etnia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732577" y="4114078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Desemprego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725886" y="4800140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Baixa renda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25886" y="5482277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Menor escolaridade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27382" y="1176456"/>
            <a:ext cx="3805335" cy="5195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COMPORTAMENTOS DE </a:t>
            </a: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ESTILO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DE VIDA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</a:rPr>
              <a:t>Preditores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da Retenção de peso pós-parto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3764" y="6504918"/>
            <a:ext cx="4433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J. Clin. Med. 2021, 10, 1891. https://doi.org/10.3390/jcm10091891</a:t>
            </a:r>
            <a:endParaRPr lang="pt-BR" sz="12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604588" y="1212047"/>
            <a:ext cx="3749964" cy="411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&lt;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Ingestão de frutas e vegetais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5604588" y="1663391"/>
            <a:ext cx="3749964" cy="6745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Ingestão alimentos altamente calóricos e pobres em nutrientes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604588" y="2375284"/>
            <a:ext cx="3749964" cy="4112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Consumo de gorduras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604588" y="2823621"/>
            <a:ext cx="3749964" cy="6739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Consumo de alimentos 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ultraprocessados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604588" y="3529174"/>
            <a:ext cx="3749964" cy="4112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Ingestão calórica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604588" y="4692149"/>
            <a:ext cx="3749964" cy="4112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Irregularidade dos padrões de sono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9181794" y="4735125"/>
            <a:ext cx="2172006" cy="3252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Curta duração (&lt;5 horas)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604588" y="3972021"/>
            <a:ext cx="3749964" cy="67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Irregularidade nos horários das refeições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604588" y="5145263"/>
            <a:ext cx="3749964" cy="411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Declínio do nível de atividade física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604588" y="5601247"/>
            <a:ext cx="3749964" cy="6895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Comportamento sedentário </a:t>
            </a: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(tempo de tela)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19081" y="1517682"/>
            <a:ext cx="3805335" cy="2350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FATORES PSICOSSOCIAIS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</a:rPr>
              <a:t>Preditores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da Retenção de peso pós-parto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3764" y="6504918"/>
            <a:ext cx="4433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J. Clin. Med. 2021, 10, 1891. https://doi.org/10.3390/jcm10091891</a:t>
            </a:r>
            <a:endParaRPr lang="pt-BR" sz="12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778664" y="1590418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Depressão no pós-parto </a:t>
            </a: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(17% das gestantes)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778664" y="2341741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Ansiedade no pós-parto </a:t>
            </a: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(15% das gestantes)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775200" y="3093064"/>
            <a:ext cx="3749964" cy="64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Estresse (ex.: hospitalização do bebê)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33054" y="4342595"/>
            <a:ext cx="9725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Estudos de </a:t>
            </a:r>
            <a:r>
              <a:rPr lang="pt-BR" dirty="0"/>
              <a:t>alta qualidade metodológica demonstraram uma </a:t>
            </a:r>
            <a:r>
              <a:rPr lang="pt-BR" b="1" dirty="0"/>
              <a:t>associação positiva do aleitamento materno contínuo até 12 </a:t>
            </a:r>
            <a:r>
              <a:rPr lang="pt-BR" b="1" dirty="0" smtClean="0"/>
              <a:t>meses, </a:t>
            </a:r>
            <a:r>
              <a:rPr lang="pt-BR" b="1" dirty="0"/>
              <a:t>e </a:t>
            </a:r>
            <a:r>
              <a:rPr lang="pt-BR" b="1" dirty="0" smtClean="0"/>
              <a:t>da maior </a:t>
            </a:r>
            <a:r>
              <a:rPr lang="pt-BR" b="1" dirty="0"/>
              <a:t>duração do aleitamento materno exclusivo com a </a:t>
            </a:r>
            <a:r>
              <a:rPr lang="pt-BR" b="1" dirty="0" smtClean="0"/>
              <a:t>perda de </a:t>
            </a:r>
            <a:r>
              <a:rPr lang="pt-BR" b="1" dirty="0"/>
              <a:t>peso pós-parto. </a:t>
            </a:r>
            <a:r>
              <a:rPr lang="pt-BR" dirty="0"/>
              <a:t>O </a:t>
            </a:r>
            <a:r>
              <a:rPr lang="pt-BR" dirty="0" smtClean="0"/>
              <a:t>gasto energético </a:t>
            </a:r>
            <a:r>
              <a:rPr lang="pt-BR" dirty="0"/>
              <a:t>da amamentação é de até 500 kcal por dia e, portanto, a lactação pode ajudar a mobilizar as reservas de gordura acumuladas durante a gravidez, levando à perda de peso, desde que não haja aumento compensatório na ingestão </a:t>
            </a:r>
            <a:r>
              <a:rPr lang="pt-BR" dirty="0" smtClean="0"/>
              <a:t>calórica.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8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842</TotalTime>
  <Words>1282</Words>
  <Application>Microsoft Office PowerPoint</Application>
  <PresentationFormat>Widescreen</PresentationFormat>
  <Paragraphs>114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Retenção de peso pós-parto</vt:lpstr>
      <vt:lpstr>Apresentação do PowerPoint</vt:lpstr>
      <vt:lpstr>Apresentação do PowerPoint</vt:lpstr>
      <vt:lpstr>Apresentação do PowerPoint</vt:lpstr>
      <vt:lpstr>Apresentação do PowerPoint</vt:lpstr>
      <vt:lpstr>Retenção de peso pós-parto</vt:lpstr>
      <vt:lpstr>Preditores da Retenção de peso pós-parto</vt:lpstr>
      <vt:lpstr>Preditores da Retenção de peso pós-parto</vt:lpstr>
      <vt:lpstr>Preditores da Retenção de peso pós-parto</vt:lpstr>
      <vt:lpstr>Consequências da Retenção de peso pós-parto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Retenção de peso pós-parto</dc:title>
  <dc:creator>Conta da Microsoft</dc:creator>
  <cp:lastModifiedBy>Conta da Microsoft</cp:lastModifiedBy>
  <cp:revision>57</cp:revision>
  <dcterms:created xsi:type="dcterms:W3CDTF">2022-11-06T19:09:43Z</dcterms:created>
  <dcterms:modified xsi:type="dcterms:W3CDTF">2022-11-10T03:05:46Z</dcterms:modified>
</cp:coreProperties>
</file>