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630" r:id="rId4"/>
    <p:sldId id="323" r:id="rId5"/>
    <p:sldId id="544" r:id="rId6"/>
    <p:sldId id="675" r:id="rId7"/>
    <p:sldId id="676" r:id="rId8"/>
    <p:sldId id="701" r:id="rId9"/>
    <p:sldId id="700" r:id="rId10"/>
    <p:sldId id="678" r:id="rId11"/>
    <p:sldId id="702" r:id="rId12"/>
    <p:sldId id="703" r:id="rId13"/>
    <p:sldId id="679" r:id="rId14"/>
    <p:sldId id="680" r:id="rId15"/>
    <p:sldId id="681" r:id="rId16"/>
    <p:sldId id="685" r:id="rId17"/>
    <p:sldId id="682" r:id="rId18"/>
    <p:sldId id="684" r:id="rId19"/>
    <p:sldId id="586" r:id="rId20"/>
    <p:sldId id="699" r:id="rId21"/>
    <p:sldId id="707" r:id="rId22"/>
    <p:sldId id="704" r:id="rId23"/>
    <p:sldId id="683" r:id="rId24"/>
    <p:sldId id="686" r:id="rId25"/>
    <p:sldId id="687" r:id="rId26"/>
    <p:sldId id="688" r:id="rId27"/>
    <p:sldId id="689" r:id="rId28"/>
    <p:sldId id="690" r:id="rId29"/>
    <p:sldId id="691" r:id="rId30"/>
    <p:sldId id="692" r:id="rId31"/>
    <p:sldId id="693" r:id="rId32"/>
    <p:sldId id="571" r:id="rId33"/>
    <p:sldId id="583" r:id="rId34"/>
    <p:sldId id="705" r:id="rId35"/>
    <p:sldId id="548" r:id="rId36"/>
    <p:sldId id="695" r:id="rId37"/>
    <p:sldId id="654" r:id="rId38"/>
    <p:sldId id="328" r:id="rId39"/>
    <p:sldId id="651" r:id="rId40"/>
    <p:sldId id="642" r:id="rId41"/>
    <p:sldId id="649" r:id="rId42"/>
    <p:sldId id="644" r:id="rId43"/>
    <p:sldId id="643" r:id="rId44"/>
    <p:sldId id="720" r:id="rId45"/>
    <p:sldId id="535" r:id="rId46"/>
    <p:sldId id="537" r:id="rId47"/>
    <p:sldId id="538" r:id="rId48"/>
    <p:sldId id="539" r:id="rId49"/>
    <p:sldId id="712" r:id="rId50"/>
    <p:sldId id="713" r:id="rId51"/>
    <p:sldId id="645" r:id="rId52"/>
    <p:sldId id="652" r:id="rId53"/>
    <p:sldId id="648" r:id="rId54"/>
    <p:sldId id="714" r:id="rId55"/>
    <p:sldId id="647" r:id="rId56"/>
    <p:sldId id="715" r:id="rId57"/>
    <p:sldId id="717" r:id="rId58"/>
    <p:sldId id="628" r:id="rId59"/>
    <p:sldId id="709" r:id="rId60"/>
    <p:sldId id="719" r:id="rId6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379"/>
    <a:srgbClr val="EFEBE5"/>
    <a:srgbClr val="629C6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2" autoAdjust="0"/>
    <p:restoredTop sz="86417" autoAdjust="0"/>
  </p:normalViewPr>
  <p:slideViewPr>
    <p:cSldViewPr>
      <p:cViewPr varScale="1">
        <p:scale>
          <a:sx n="101" d="100"/>
          <a:sy n="101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443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7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587107260811675E-2"/>
          <c:y val="2.8277710324441298E-2"/>
          <c:w val="0.91572193999074492"/>
          <c:h val="0.90791681030912663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People newly infected with HIV globally</c:v>
                </c:pt>
              </c:strCache>
            </c:strRef>
          </c:tx>
          <c:spPr>
            <a:ln w="44450">
              <a:solidFill>
                <a:srgbClr val="2893D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Sheet1!$B$2:$AA$2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1927220</c:v>
                </c:pt>
                <c:pt idx="1">
                  <c:v>2203840</c:v>
                </c:pt>
                <c:pt idx="2">
                  <c:v>2464570</c:v>
                </c:pt>
                <c:pt idx="3">
                  <c:v>2689790</c:v>
                </c:pt>
                <c:pt idx="4">
                  <c:v>2965630</c:v>
                </c:pt>
                <c:pt idx="5">
                  <c:v>3125100</c:v>
                </c:pt>
                <c:pt idx="6">
                  <c:v>3182595</c:v>
                </c:pt>
                <c:pt idx="7">
                  <c:v>3240090</c:v>
                </c:pt>
                <c:pt idx="8">
                  <c:v>3195650</c:v>
                </c:pt>
                <c:pt idx="9">
                  <c:v>2991190</c:v>
                </c:pt>
                <c:pt idx="10">
                  <c:v>2875210</c:v>
                </c:pt>
                <c:pt idx="11">
                  <c:v>2774330</c:v>
                </c:pt>
                <c:pt idx="12">
                  <c:v>2681990</c:v>
                </c:pt>
                <c:pt idx="13">
                  <c:v>2580090</c:v>
                </c:pt>
                <c:pt idx="14">
                  <c:v>2514020</c:v>
                </c:pt>
                <c:pt idx="15">
                  <c:v>2438000</c:v>
                </c:pt>
                <c:pt idx="16">
                  <c:v>2363030</c:v>
                </c:pt>
                <c:pt idx="17">
                  <c:v>2291230</c:v>
                </c:pt>
                <c:pt idx="18">
                  <c:v>2221120</c:v>
                </c:pt>
                <c:pt idx="19">
                  <c:v>2152370</c:v>
                </c:pt>
                <c:pt idx="20">
                  <c:v>2098410</c:v>
                </c:pt>
                <c:pt idx="21">
                  <c:v>2052720</c:v>
                </c:pt>
                <c:pt idx="22">
                  <c:v>1990600</c:v>
                </c:pt>
                <c:pt idx="23">
                  <c:v>1923330</c:v>
                </c:pt>
                <c:pt idx="24">
                  <c:v>1878170</c:v>
                </c:pt>
                <c:pt idx="25">
                  <c:v>1816660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DA-48D2-986C-0E0C48DA53B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low</c:v>
                </c:pt>
              </c:strCache>
            </c:strRef>
          </c:tx>
          <c:spPr>
            <a:ln>
              <a:solidFill>
                <a:srgbClr val="1E7FB8"/>
              </a:solidFill>
              <a:prstDash val="sysDash"/>
            </a:ln>
          </c:spPr>
          <c:marker>
            <c:symbol val="none"/>
          </c:marker>
          <c:cat>
            <c:numRef>
              <c:f>Sheet1!$B$2:$AA$2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Sheet1!$B$4:$AA$4</c:f>
              <c:numCache>
                <c:formatCode>General</c:formatCode>
                <c:ptCount val="26"/>
                <c:pt idx="0">
                  <c:v>1583010</c:v>
                </c:pt>
                <c:pt idx="1">
                  <c:v>1837060</c:v>
                </c:pt>
                <c:pt idx="2">
                  <c:v>2070840</c:v>
                </c:pt>
                <c:pt idx="3">
                  <c:v>2283510</c:v>
                </c:pt>
                <c:pt idx="4">
                  <c:v>2525460</c:v>
                </c:pt>
                <c:pt idx="5">
                  <c:v>2641060</c:v>
                </c:pt>
                <c:pt idx="6">
                  <c:v>2689790</c:v>
                </c:pt>
                <c:pt idx="7">
                  <c:v>2738520</c:v>
                </c:pt>
                <c:pt idx="8">
                  <c:v>2730490</c:v>
                </c:pt>
                <c:pt idx="9">
                  <c:v>2601890</c:v>
                </c:pt>
                <c:pt idx="10">
                  <c:v>2532580</c:v>
                </c:pt>
                <c:pt idx="11">
                  <c:v>2447130</c:v>
                </c:pt>
                <c:pt idx="12">
                  <c:v>2373310</c:v>
                </c:pt>
                <c:pt idx="13">
                  <c:v>2294270</c:v>
                </c:pt>
                <c:pt idx="14">
                  <c:v>2236560</c:v>
                </c:pt>
                <c:pt idx="15">
                  <c:v>2171620</c:v>
                </c:pt>
                <c:pt idx="16">
                  <c:v>2108800</c:v>
                </c:pt>
                <c:pt idx="17">
                  <c:v>2036320</c:v>
                </c:pt>
                <c:pt idx="18">
                  <c:v>1967290</c:v>
                </c:pt>
                <c:pt idx="19">
                  <c:v>1900200</c:v>
                </c:pt>
                <c:pt idx="20">
                  <c:v>1840650</c:v>
                </c:pt>
                <c:pt idx="21">
                  <c:v>1794530</c:v>
                </c:pt>
                <c:pt idx="22">
                  <c:v>1738440</c:v>
                </c:pt>
                <c:pt idx="23">
                  <c:v>1663300</c:v>
                </c:pt>
                <c:pt idx="24">
                  <c:v>1614780</c:v>
                </c:pt>
                <c:pt idx="25">
                  <c:v>1552850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DA-48D2-986C-0E0C48DA53BE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high</c:v>
                </c:pt>
              </c:strCache>
            </c:strRef>
          </c:tx>
          <c:spPr>
            <a:ln>
              <a:solidFill>
                <a:srgbClr val="1E7FB8"/>
              </a:solidFill>
              <a:prstDash val="sysDash"/>
            </a:ln>
          </c:spPr>
          <c:marker>
            <c:symbol val="none"/>
          </c:marker>
          <c:cat>
            <c:numRef>
              <c:f>Sheet1!$B$2:$AA$2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Sheet1!$B$5:$AA$5</c:f>
              <c:numCache>
                <c:formatCode>General</c:formatCode>
                <c:ptCount val="26"/>
                <c:pt idx="0">
                  <c:v>2298330</c:v>
                </c:pt>
                <c:pt idx="1">
                  <c:v>2599360</c:v>
                </c:pt>
                <c:pt idx="2">
                  <c:v>2882220</c:v>
                </c:pt>
                <c:pt idx="3">
                  <c:v>3157110</c:v>
                </c:pt>
                <c:pt idx="4">
                  <c:v>3487770</c:v>
                </c:pt>
                <c:pt idx="5">
                  <c:v>3669830</c:v>
                </c:pt>
                <c:pt idx="6">
                  <c:v>3724615</c:v>
                </c:pt>
                <c:pt idx="7">
                  <c:v>3779400</c:v>
                </c:pt>
                <c:pt idx="8">
                  <c:v>3700700</c:v>
                </c:pt>
                <c:pt idx="9">
                  <c:v>3378300</c:v>
                </c:pt>
                <c:pt idx="10">
                  <c:v>3222090</c:v>
                </c:pt>
                <c:pt idx="11">
                  <c:v>3104570</c:v>
                </c:pt>
                <c:pt idx="12">
                  <c:v>2981630</c:v>
                </c:pt>
                <c:pt idx="13">
                  <c:v>2872270</c:v>
                </c:pt>
                <c:pt idx="14">
                  <c:v>2795250</c:v>
                </c:pt>
                <c:pt idx="15">
                  <c:v>2701880</c:v>
                </c:pt>
                <c:pt idx="16">
                  <c:v>2621050</c:v>
                </c:pt>
                <c:pt idx="17">
                  <c:v>2545460</c:v>
                </c:pt>
                <c:pt idx="18">
                  <c:v>2477590</c:v>
                </c:pt>
                <c:pt idx="19">
                  <c:v>2412510</c:v>
                </c:pt>
                <c:pt idx="20">
                  <c:v>2352040</c:v>
                </c:pt>
                <c:pt idx="21">
                  <c:v>2313110</c:v>
                </c:pt>
                <c:pt idx="22">
                  <c:v>2260450</c:v>
                </c:pt>
                <c:pt idx="23">
                  <c:v>2193170</c:v>
                </c:pt>
                <c:pt idx="24">
                  <c:v>2160640</c:v>
                </c:pt>
                <c:pt idx="25">
                  <c:v>2100240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DA-48D2-986C-0E0C48DA53BE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People dying from HIV related causes globally</c:v>
                </c:pt>
              </c:strCache>
            </c:strRef>
          </c:tx>
          <c:spPr>
            <a:ln w="444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Sheet1!$B$2:$AA$2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Sheet1!$B$6:$AA$6</c:f>
              <c:numCache>
                <c:formatCode>General</c:formatCode>
                <c:ptCount val="26"/>
                <c:pt idx="0">
                  <c:v>311838</c:v>
                </c:pt>
                <c:pt idx="1">
                  <c:v>393259</c:v>
                </c:pt>
                <c:pt idx="2">
                  <c:v>486084</c:v>
                </c:pt>
                <c:pt idx="3">
                  <c:v>590504</c:v>
                </c:pt>
                <c:pt idx="4">
                  <c:v>707015</c:v>
                </c:pt>
                <c:pt idx="5">
                  <c:v>835680</c:v>
                </c:pt>
                <c:pt idx="6">
                  <c:v>954005</c:v>
                </c:pt>
                <c:pt idx="7">
                  <c:v>1072330</c:v>
                </c:pt>
                <c:pt idx="8">
                  <c:v>1207330</c:v>
                </c:pt>
                <c:pt idx="9">
                  <c:v>1501200</c:v>
                </c:pt>
                <c:pt idx="10">
                  <c:v>1632860</c:v>
                </c:pt>
                <c:pt idx="11">
                  <c:v>1754310</c:v>
                </c:pt>
                <c:pt idx="12">
                  <c:v>1860230</c:v>
                </c:pt>
                <c:pt idx="13">
                  <c:v>1932990</c:v>
                </c:pt>
                <c:pt idx="14">
                  <c:v>1942240</c:v>
                </c:pt>
                <c:pt idx="15">
                  <c:v>1900960</c:v>
                </c:pt>
                <c:pt idx="16">
                  <c:v>1821050</c:v>
                </c:pt>
                <c:pt idx="17">
                  <c:v>1696260</c:v>
                </c:pt>
                <c:pt idx="18">
                  <c:v>1578110</c:v>
                </c:pt>
                <c:pt idx="19">
                  <c:v>1475100</c:v>
                </c:pt>
                <c:pt idx="20">
                  <c:v>1388070</c:v>
                </c:pt>
                <c:pt idx="21">
                  <c:v>1301490</c:v>
                </c:pt>
                <c:pt idx="22">
                  <c:v>1210260</c:v>
                </c:pt>
                <c:pt idx="23">
                  <c:v>1128910</c:v>
                </c:pt>
                <c:pt idx="24">
                  <c:v>1060200</c:v>
                </c:pt>
                <c:pt idx="25">
                  <c:v>1008770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DA-48D2-986C-0E0C48DA53BE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low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Sheet1!$B$2:$AA$2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Sheet1!$B$7:$AA$7</c:f>
              <c:numCache>
                <c:formatCode>General</c:formatCode>
                <c:ptCount val="26"/>
                <c:pt idx="0">
                  <c:v>222869</c:v>
                </c:pt>
                <c:pt idx="1">
                  <c:v>282527</c:v>
                </c:pt>
                <c:pt idx="2">
                  <c:v>352436</c:v>
                </c:pt>
                <c:pt idx="3">
                  <c:v>433891</c:v>
                </c:pt>
                <c:pt idx="4">
                  <c:v>530436</c:v>
                </c:pt>
                <c:pt idx="5">
                  <c:v>637565</c:v>
                </c:pt>
                <c:pt idx="6">
                  <c:v>735339</c:v>
                </c:pt>
                <c:pt idx="7">
                  <c:v>833113</c:v>
                </c:pt>
                <c:pt idx="8">
                  <c:v>952555</c:v>
                </c:pt>
                <c:pt idx="9">
                  <c:v>1209940</c:v>
                </c:pt>
                <c:pt idx="10">
                  <c:v>1331120</c:v>
                </c:pt>
                <c:pt idx="11">
                  <c:v>1450650</c:v>
                </c:pt>
                <c:pt idx="12">
                  <c:v>1559250</c:v>
                </c:pt>
                <c:pt idx="13">
                  <c:v>1640270</c:v>
                </c:pt>
                <c:pt idx="14">
                  <c:v>1669510</c:v>
                </c:pt>
                <c:pt idx="15">
                  <c:v>1647910</c:v>
                </c:pt>
                <c:pt idx="16">
                  <c:v>1592240</c:v>
                </c:pt>
                <c:pt idx="17">
                  <c:v>1478200</c:v>
                </c:pt>
                <c:pt idx="18">
                  <c:v>1369270</c:v>
                </c:pt>
                <c:pt idx="19">
                  <c:v>1266670</c:v>
                </c:pt>
                <c:pt idx="20">
                  <c:v>1190130</c:v>
                </c:pt>
                <c:pt idx="21">
                  <c:v>1105130</c:v>
                </c:pt>
                <c:pt idx="22">
                  <c:v>1017390</c:v>
                </c:pt>
                <c:pt idx="23">
                  <c:v>943765</c:v>
                </c:pt>
                <c:pt idx="24">
                  <c:v>878513</c:v>
                </c:pt>
                <c:pt idx="25">
                  <c:v>830007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DA-48D2-986C-0E0C48DA53BE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high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Sheet1!$B$2:$AA$2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Sheet1!$B$8:$AA$8</c:f>
              <c:numCache>
                <c:formatCode>General</c:formatCode>
                <c:ptCount val="26"/>
                <c:pt idx="0">
                  <c:v>430486</c:v>
                </c:pt>
                <c:pt idx="1">
                  <c:v>536423</c:v>
                </c:pt>
                <c:pt idx="2">
                  <c:v>651886</c:v>
                </c:pt>
                <c:pt idx="3">
                  <c:v>779755</c:v>
                </c:pt>
                <c:pt idx="4">
                  <c:v>921635</c:v>
                </c:pt>
                <c:pt idx="5">
                  <c:v>1077290</c:v>
                </c:pt>
                <c:pt idx="6">
                  <c:v>1214035</c:v>
                </c:pt>
                <c:pt idx="7">
                  <c:v>1350780</c:v>
                </c:pt>
                <c:pt idx="8">
                  <c:v>1505000</c:v>
                </c:pt>
                <c:pt idx="9">
                  <c:v>1810820</c:v>
                </c:pt>
                <c:pt idx="10">
                  <c:v>1944380</c:v>
                </c:pt>
                <c:pt idx="11">
                  <c:v>2068030</c:v>
                </c:pt>
                <c:pt idx="12">
                  <c:v>2164660</c:v>
                </c:pt>
                <c:pt idx="13">
                  <c:v>2215230</c:v>
                </c:pt>
                <c:pt idx="14">
                  <c:v>2194400</c:v>
                </c:pt>
                <c:pt idx="15">
                  <c:v>2131750</c:v>
                </c:pt>
                <c:pt idx="16">
                  <c:v>2040160</c:v>
                </c:pt>
                <c:pt idx="17">
                  <c:v>1897410</c:v>
                </c:pt>
                <c:pt idx="18">
                  <c:v>1770760</c:v>
                </c:pt>
                <c:pt idx="19">
                  <c:v>1665000</c:v>
                </c:pt>
                <c:pt idx="20">
                  <c:v>1577750</c:v>
                </c:pt>
                <c:pt idx="21">
                  <c:v>1490380</c:v>
                </c:pt>
                <c:pt idx="22">
                  <c:v>1404040</c:v>
                </c:pt>
                <c:pt idx="23">
                  <c:v>1325810</c:v>
                </c:pt>
                <c:pt idx="24">
                  <c:v>1256960</c:v>
                </c:pt>
                <c:pt idx="25">
                  <c:v>1204180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DA-48D2-986C-0E0C48DA5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451520"/>
        <c:axId val="191453056"/>
      </c:lineChart>
      <c:catAx>
        <c:axId val="19145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91453056"/>
        <c:crosses val="autoZero"/>
        <c:auto val="1"/>
        <c:lblAlgn val="ctr"/>
        <c:lblOffset val="100"/>
        <c:noMultiLvlLbl val="0"/>
      </c:catAx>
      <c:valAx>
        <c:axId val="191453056"/>
        <c:scaling>
          <c:orientation val="minMax"/>
        </c:scaling>
        <c:delete val="0"/>
        <c:axPos val="l"/>
        <c:majorGridlines/>
        <c:numFmt formatCode="#\ ###\ 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91451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8395534118944544"/>
          <c:y val="4.8554661044906917E-2"/>
          <c:w val="0.49487435578637329"/>
          <c:h val="0.21775855993746113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1CC1-AAF4-4E86-865A-593B4A390100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55DE9-3DA6-4433-815A-9E56A50988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44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8D92B-5C00-44D1-B261-DD5E922DF2AC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8768700-5033-4360-A28E-A55A906517C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8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81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20713" y="695325"/>
            <a:ext cx="4556125" cy="34163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07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49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0713" y="69532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0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15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14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953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0713" y="69532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29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029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0713" y="69532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9689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27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377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558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891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114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20713" y="695325"/>
            <a:ext cx="4556125" cy="34163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>
              <a:latin typeface="Arial" pitchFamily="34" charset="0"/>
            </a:endParaRP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284538" y="8696325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74" tIns="41636" rIns="83274" bIns="41636" anchor="b"/>
          <a:lstStyle/>
          <a:p>
            <a:pPr algn="r">
              <a:defRPr/>
            </a:pPr>
            <a:fld id="{0B36FE2C-698F-470C-A300-2057743F4AB0}" type="slidenum">
              <a:rPr lang="en-US" sz="1100">
                <a:latin typeface="Times New Roman" pitchFamily="18" charset="0"/>
              </a:rPr>
              <a:pPr algn="r">
                <a:defRPr/>
              </a:pPr>
              <a:t>53</a:t>
            </a:fld>
            <a:endParaRPr lang="en-U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59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814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63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604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0713" y="69532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95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74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64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32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20713" y="695325"/>
            <a:ext cx="4556125" cy="34163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92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20713" y="695325"/>
            <a:ext cx="4556125" cy="34163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5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484DB-E1A7-49D4-954C-657FE68942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0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8700-5033-4360-A28E-A55A906517C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etângulo de cantos arredondados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tângulo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84BA-FF84-4F61-AE32-0E5BBD3809AA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0A54E-0103-46D9-9BFC-83EBBC4778D6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6A6E-04CB-496A-A7B8-CBF9A6174C1C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AB889-04DE-4976-9DE9-27CFA6755D3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599D-61FE-4314-B6A7-0786DE157EC4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8F9AF-085B-4658-8CE5-62584E88649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F4DA-00A5-4EBC-B627-EF31C9FDE6CC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342E-707E-4F5D-A274-60CDAD12309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tângulo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38E2-4235-416F-BB54-C1DBF13AC0B9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4A7972E-0F71-44D1-8680-E758DD9958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1518-21E1-46D6-BA65-1EDEFDC2D6C7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67507-40AB-422E-8449-2A4DB99F3A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CDEC-EAFF-400B-9E58-C43600750CEE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898F8-3640-4BA3-A51C-791E98B990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2B66-C99C-4932-9A05-8EF37713C1D3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53961-7BC5-4C05-A87E-3087C733FC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4CF5-AFD2-4E54-BE3A-3AE6046D8378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1748-0C05-4D66-80E3-D48086B9B6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etângulo de cantos arredondados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6059-28BC-41E7-9A0D-93ACFF878A3E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C22C2-F61C-4381-BB57-828EC5C3B2C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B6B6-B5F5-4BBD-ADF7-BB51B41EBA1C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2C3972A-7CDD-4186-A0DD-7D04A25E249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02EB52B-4086-460B-8D31-02AD37D85774}" type="datetimeFigureOut">
              <a:rPr lang="pt-BR"/>
              <a:pPr>
                <a:defRPr/>
              </a:pPr>
              <a:t>28/09/2018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B5AF2E7C-CA85-408C-8BAC-06FC5FA8568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59" r:id="rId2"/>
    <p:sldLayoutId id="2147484167" r:id="rId3"/>
    <p:sldLayoutId id="2147484160" r:id="rId4"/>
    <p:sldLayoutId id="2147484161" r:id="rId5"/>
    <p:sldLayoutId id="2147484162" r:id="rId6"/>
    <p:sldLayoutId id="2147484163" r:id="rId7"/>
    <p:sldLayoutId id="2147484168" r:id="rId8"/>
    <p:sldLayoutId id="2147484169" r:id="rId9"/>
    <p:sldLayoutId id="2147484164" r:id="rId10"/>
    <p:sldLayoutId id="21474841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nc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ancet.com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ítulo 2"/>
          <p:cNvSpPr>
            <a:spLocks noGrp="1"/>
          </p:cNvSpPr>
          <p:nvPr>
            <p:ph type="subTitle" idx="1"/>
          </p:nvPr>
        </p:nvSpPr>
        <p:spPr>
          <a:xfrm>
            <a:off x="1371600" y="4500563"/>
            <a:ext cx="6400800" cy="1512887"/>
          </a:xfrm>
        </p:spPr>
        <p:txBody>
          <a:bodyPr/>
          <a:lstStyle/>
          <a:p>
            <a:pPr eaLnBrk="1" hangingPunct="1"/>
            <a:r>
              <a:rPr lang="pt-BR" sz="1800" b="1" dirty="0">
                <a:solidFill>
                  <a:schemeClr val="tx1"/>
                </a:solidFill>
              </a:rPr>
              <a:t>Gerusa Figueiredo</a:t>
            </a:r>
          </a:p>
          <a:p>
            <a:pPr eaLnBrk="1" hangingPunct="1"/>
            <a:r>
              <a:rPr lang="pt-BR" sz="1800" b="1" dirty="0">
                <a:solidFill>
                  <a:schemeClr val="tx1"/>
                </a:solidFill>
              </a:rPr>
              <a:t>Instituto de Medicina Tropical</a:t>
            </a:r>
          </a:p>
          <a:p>
            <a:pPr eaLnBrk="1" hangingPunct="1"/>
            <a:r>
              <a:rPr lang="pt-BR" sz="1800" b="1" dirty="0">
                <a:solidFill>
                  <a:schemeClr val="tx1"/>
                </a:solidFill>
              </a:rPr>
              <a:t>Universidade de São Paulo</a:t>
            </a:r>
          </a:p>
        </p:txBody>
      </p:sp>
      <p:sp>
        <p:nvSpPr>
          <p:cNvPr id="8195" name="Título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441450"/>
          </a:xfrm>
        </p:spPr>
        <p:txBody>
          <a:bodyPr/>
          <a:lstStyle/>
          <a:p>
            <a:pPr eaLnBrk="1" hangingPunct="1"/>
            <a:r>
              <a:rPr lang="pt-BR" b="1" dirty="0">
                <a:latin typeface="+mn-lt"/>
              </a:rPr>
              <a:t>HIV/Aids</a:t>
            </a:r>
            <a:br>
              <a:rPr lang="pt-BR" b="1" dirty="0">
                <a:latin typeface="+mn-lt"/>
              </a:rPr>
            </a:br>
            <a:r>
              <a:rPr lang="pt-BR" b="1" dirty="0">
                <a:latin typeface="+mn-lt"/>
              </a:rPr>
              <a:t>Epidemiologia e controle 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75954" y="3228975"/>
            <a:ext cx="6377396" cy="1736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Perpetua" pitchFamily="18" charset="0"/>
              </a:rPr>
              <a:t>Disciplina IMT 2005</a:t>
            </a:r>
          </a:p>
          <a:p>
            <a:pPr fontAlgn="auto">
              <a:spcAft>
                <a:spcPts val="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Perpetua" pitchFamily="18" charset="0"/>
              </a:rPr>
              <a:t>Curso Bacharelado em Saúde Pública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4"/>
          <p:cNvSpPr txBox="1">
            <a:spLocks noChangeArrowheads="1"/>
          </p:cNvSpPr>
          <p:nvPr/>
        </p:nvSpPr>
        <p:spPr bwMode="auto">
          <a:xfrm>
            <a:off x="814489" y="5609796"/>
            <a:ext cx="3105919" cy="26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64" tIns="39082" rIns="78164" bIns="39082">
            <a:spAutoFit/>
          </a:bodyPr>
          <a:lstStyle/>
          <a:p>
            <a:r>
              <a:rPr lang="fr-CH" altLang="en-US" sz="1197"/>
              <a:t>Source: UNAIDS/WHO estimates.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424952"/>
              </p:ext>
            </p:extLst>
          </p:nvPr>
        </p:nvGraphicFramePr>
        <p:xfrm>
          <a:off x="230457" y="1297074"/>
          <a:ext cx="8790312" cy="426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-108520" y="383489"/>
            <a:ext cx="9270246" cy="1026257"/>
          </a:xfrm>
          <a:prstGeom prst="rect">
            <a:avLst/>
          </a:prstGeom>
        </p:spPr>
        <p:txBody>
          <a:bodyPr lIns="78164" tIns="39082" rIns="78164" bIns="39082"/>
          <a:lstStyle>
            <a:lvl1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2pPr>
            <a:lvl3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3pPr>
            <a:lvl4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4pPr>
            <a:lvl5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5pPr>
            <a:lvl6pPr marL="456555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6pPr>
            <a:lvl7pPr marL="913106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7pPr>
            <a:lvl8pPr marL="1369665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8pPr>
            <a:lvl9pPr marL="1826218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/>
                <a:latin typeface="+mn-lt"/>
              </a:rPr>
              <a:t>Decline in HIV incidence and mortality over time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3131840" y="4581128"/>
            <a:ext cx="0" cy="648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6677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3" y="332656"/>
            <a:ext cx="8755785" cy="6193880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9657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4" y="548680"/>
            <a:ext cx="8642214" cy="6146602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0411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6"/>
          <p:cNvSpPr txBox="1">
            <a:spLocks noChangeArrowheads="1"/>
          </p:cNvSpPr>
          <p:nvPr/>
        </p:nvSpPr>
        <p:spPr bwMode="auto">
          <a:xfrm>
            <a:off x="1867896" y="4272676"/>
            <a:ext cx="967885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3" tIns="44596" rIns="89193" bIns="44596">
            <a:spAutoFit/>
          </a:bodyPr>
          <a:lstStyle>
            <a:lvl1pPr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GB" altLang="en-US" sz="2052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19%</a:t>
            </a:r>
          </a:p>
        </p:txBody>
      </p:sp>
      <p:sp>
        <p:nvSpPr>
          <p:cNvPr id="57347" name="TextBox 7"/>
          <p:cNvSpPr txBox="1">
            <a:spLocks noChangeArrowheads="1"/>
          </p:cNvSpPr>
          <p:nvPr/>
        </p:nvSpPr>
        <p:spPr bwMode="auto">
          <a:xfrm>
            <a:off x="4380596" y="4272676"/>
            <a:ext cx="942093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3" tIns="44596" rIns="89193" bIns="44596">
            <a:spAutoFit/>
          </a:bodyPr>
          <a:lstStyle>
            <a:lvl1pPr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GB" altLang="en-US" sz="2052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40%</a:t>
            </a:r>
          </a:p>
        </p:txBody>
      </p:sp>
      <p:sp>
        <p:nvSpPr>
          <p:cNvPr id="57348" name="TextBox 8"/>
          <p:cNvSpPr txBox="1">
            <a:spLocks noChangeArrowheads="1"/>
          </p:cNvSpPr>
          <p:nvPr/>
        </p:nvSpPr>
        <p:spPr bwMode="auto">
          <a:xfrm>
            <a:off x="6838996" y="4272676"/>
            <a:ext cx="970600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3" tIns="44596" rIns="89193" bIns="44596">
            <a:spAutoFit/>
          </a:bodyPr>
          <a:lstStyle>
            <a:lvl1pPr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GB" altLang="en-US" sz="2052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90%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6574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6574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1006574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3069"/>
            <a:ext cx="6858000" cy="484621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Title 1"/>
          <p:cNvSpPr>
            <a:spLocks noGrp="1"/>
          </p:cNvSpPr>
          <p:nvPr>
            <p:ph type="title"/>
          </p:nvPr>
        </p:nvSpPr>
        <p:spPr>
          <a:xfrm>
            <a:off x="914400" y="-31541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78" b="1" dirty="0">
                <a:latin typeface="+mn-lt"/>
              </a:rPr>
              <a:t>Number of people newly infected with HIV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807" y="6156012"/>
            <a:ext cx="2752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 eaLnBrk="1" hangingPunct="1"/>
            <a:r>
              <a:rPr lang="en-US" altLang="en-US" b="1" dirty="0">
                <a:solidFill>
                  <a:srgbClr val="1E7FB8"/>
                </a:solidFill>
                <a:latin typeface="+mn-lt"/>
              </a:rPr>
              <a:t>UNAIDS/WHO estimates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99502" y="5118283"/>
            <a:ext cx="1181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Future</a:t>
            </a:r>
            <a:br>
              <a:rPr lang="en-US" altLang="en-US" sz="2400" b="1" dirty="0">
                <a:solidFill>
                  <a:srgbClr val="C00000"/>
                </a:solidFill>
                <a:latin typeface="+mn-lt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822358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6"/>
          <p:cNvSpPr txBox="1">
            <a:spLocks noChangeArrowheads="1"/>
          </p:cNvSpPr>
          <p:nvPr/>
        </p:nvSpPr>
        <p:spPr bwMode="auto">
          <a:xfrm>
            <a:off x="1867896" y="4272676"/>
            <a:ext cx="967885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3" tIns="44596" rIns="89193" bIns="44596">
            <a:spAutoFit/>
          </a:bodyPr>
          <a:lstStyle>
            <a:lvl1pPr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GB" altLang="en-US" sz="2052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19%</a:t>
            </a:r>
          </a:p>
        </p:txBody>
      </p:sp>
      <p:sp>
        <p:nvSpPr>
          <p:cNvPr id="58371" name="TextBox 7"/>
          <p:cNvSpPr txBox="1">
            <a:spLocks noChangeArrowheads="1"/>
          </p:cNvSpPr>
          <p:nvPr/>
        </p:nvSpPr>
        <p:spPr bwMode="auto">
          <a:xfrm>
            <a:off x="4380596" y="4272676"/>
            <a:ext cx="942093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3" tIns="44596" rIns="89193" bIns="44596">
            <a:spAutoFit/>
          </a:bodyPr>
          <a:lstStyle>
            <a:lvl1pPr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GB" altLang="en-US" sz="2052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40%</a:t>
            </a:r>
          </a:p>
        </p:txBody>
      </p:sp>
      <p:sp>
        <p:nvSpPr>
          <p:cNvPr id="58372" name="TextBox 8"/>
          <p:cNvSpPr txBox="1">
            <a:spLocks noChangeArrowheads="1"/>
          </p:cNvSpPr>
          <p:nvPr/>
        </p:nvSpPr>
        <p:spPr bwMode="auto">
          <a:xfrm>
            <a:off x="6838996" y="4272676"/>
            <a:ext cx="970600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3" tIns="44596" rIns="89193" bIns="44596">
            <a:spAutoFit/>
          </a:bodyPr>
          <a:lstStyle>
            <a:lvl1pPr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GB" altLang="en-US" sz="2052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90%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6574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6574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6574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6573"/>
            <a:ext cx="7245424" cy="511998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Title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Number of people dying from HIV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27494" y="5118283"/>
            <a:ext cx="1181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Future</a:t>
            </a:r>
            <a:br>
              <a:rPr lang="en-US" altLang="en-US" sz="2400" b="1" dirty="0">
                <a:solidFill>
                  <a:srgbClr val="C00000"/>
                </a:solidFill>
                <a:latin typeface="+mn-lt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targets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4850" y="6300028"/>
            <a:ext cx="2752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/>
            <a:r>
              <a:rPr lang="en-US" altLang="en-US" b="1" dirty="0">
                <a:solidFill>
                  <a:srgbClr val="1E7FB8"/>
                </a:solidFill>
                <a:latin typeface="+mn-lt"/>
              </a:rPr>
              <a:t>UNAIDS/WHO estimates </a:t>
            </a:r>
          </a:p>
        </p:txBody>
      </p:sp>
    </p:spTree>
    <p:extLst>
      <p:ext uri="{BB962C8B-B14F-4D97-AF65-F5344CB8AC3E}">
        <p14:creationId xmlns:p14="http://schemas.microsoft.com/office/powerpoint/2010/main" val="906413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2" y="899228"/>
            <a:ext cx="7452162" cy="52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itle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9001000" cy="11430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latin typeface="+mn-lt"/>
              </a:rPr>
              <a:t>Number of people receiving antiretroviral treatment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99502" y="5589240"/>
            <a:ext cx="1181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/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Future</a:t>
            </a:r>
            <a:br>
              <a:rPr lang="en-US" altLang="en-US" sz="2400" b="1" dirty="0">
                <a:solidFill>
                  <a:srgbClr val="C00000"/>
                </a:solidFill>
                <a:latin typeface="+mn-lt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targets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807" y="6330806"/>
            <a:ext cx="275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/>
            <a:r>
              <a:rPr lang="en-US" altLang="en-US" sz="1600" b="1" dirty="0">
                <a:solidFill>
                  <a:srgbClr val="1E7FB8"/>
                </a:solidFill>
                <a:latin typeface="+mn-lt"/>
              </a:rPr>
              <a:t>UNAIDS/WHO estimates </a:t>
            </a:r>
          </a:p>
        </p:txBody>
      </p:sp>
    </p:spTree>
    <p:extLst>
      <p:ext uri="{BB962C8B-B14F-4D97-AF65-F5344CB8AC3E}">
        <p14:creationId xmlns:p14="http://schemas.microsoft.com/office/powerpoint/2010/main" val="3629048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359202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Rastreamento e tratamento: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garantir que 90% das pessoas vivendo com HIV saibam seu </a:t>
            </a:r>
            <a:r>
              <a:rPr lang="pt-BR" sz="2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status </a:t>
            </a: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sorológico;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garantir que 90% das pessoas diagnosticadas com HIV recebam terapia </a:t>
            </a:r>
            <a:r>
              <a:rPr lang="pt-BR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anti-retroviral</a:t>
            </a: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garantir que 90% das pessoas vivendo com HIV, em tratamento, consigam a supressão da carga viral.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260648"/>
            <a:ext cx="2774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Metas até 2021 </a:t>
            </a:r>
          </a:p>
        </p:txBody>
      </p:sp>
    </p:spTree>
    <p:extLst>
      <p:ext uri="{BB962C8B-B14F-4D97-AF65-F5344CB8AC3E}">
        <p14:creationId xmlns:p14="http://schemas.microsoft.com/office/powerpoint/2010/main" val="409907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2" y="980728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itle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9270246" cy="881006"/>
          </a:xfrm>
        </p:spPr>
        <p:txBody>
          <a:bodyPr/>
          <a:lstStyle/>
          <a:p>
            <a:pPr eaLnBrk="1" hangingPunct="1"/>
            <a:r>
              <a:rPr lang="en-US" altLang="en-US" sz="3078" b="1" dirty="0">
                <a:latin typeface="+mn-lt"/>
              </a:rPr>
              <a:t>HIV testing and care continuum (2016)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8156" y="6165304"/>
            <a:ext cx="261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 eaLnBrk="1" hangingPunct="1"/>
            <a:r>
              <a:rPr lang="en-US" altLang="en-US" sz="1600" b="1">
                <a:solidFill>
                  <a:srgbClr val="1E7FB8"/>
                </a:solidFill>
                <a:latin typeface="+mn-lt"/>
              </a:rPr>
              <a:t>UNAIDS/WHO estimates </a:t>
            </a:r>
          </a:p>
        </p:txBody>
      </p:sp>
    </p:spTree>
    <p:extLst>
      <p:ext uri="{BB962C8B-B14F-4D97-AF65-F5344CB8AC3E}">
        <p14:creationId xmlns:p14="http://schemas.microsoft.com/office/powerpoint/2010/main" val="15486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424936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Metas até 2021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Mortes relacionadas ao HIV</a:t>
            </a: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reduzir o número de mortes por HIV no mundo abaixo de 500 000;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reduzir as mortes por tuberculose entre as pessoas que vivem com HIV em 75%; 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reduzir as mortes por hepatite B e C entre as pessoas </a:t>
            </a:r>
            <a:r>
              <a:rPr lang="pt-BR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coinfectadas</a:t>
            </a: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com HIV em 10%, em consonância com as metas de mortalidade das infecções por hepatite B e C.</a:t>
            </a:r>
          </a:p>
        </p:txBody>
      </p:sp>
    </p:spTree>
    <p:extLst>
      <p:ext uri="{BB962C8B-B14F-4D97-AF65-F5344CB8AC3E}">
        <p14:creationId xmlns:p14="http://schemas.microsoft.com/office/powerpoint/2010/main" val="243292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3" y="1679317"/>
            <a:ext cx="8204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Cerca de 50% de todas as mortes  em pessoas usando HAART em países desenvolvidos não são  devidas a aids.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Estudo de coorte mostrou que a maior causa de morte foram cânceres não definidores de aids, doenças cardiovasculares e doenças hepáticas. </a:t>
            </a:r>
          </a:p>
          <a:p>
            <a:pPr algn="r"/>
            <a:r>
              <a:rPr lang="en-US" sz="1200" b="1" i="1" dirty="0">
                <a:latin typeface="+mn-lt"/>
              </a:rPr>
              <a:t>Antiretroviral Therapy Cohort Collaboration. Causes of death in HIV-1-infected patients treated with antiretroviral therapy,1996–2006: collaborative analysis of 13 HIV cohort studies.</a:t>
            </a:r>
            <a:r>
              <a:rPr lang="fr-FR" sz="1200" b="1" i="1" dirty="0">
                <a:solidFill>
                  <a:srgbClr val="002060"/>
                </a:solidFill>
                <a:latin typeface="+mn-lt"/>
              </a:rPr>
              <a:t>Clin Infect Dis 2010</a:t>
            </a:r>
            <a:r>
              <a:rPr lang="fr-FR" sz="1200" b="1" i="1" dirty="0">
                <a:latin typeface="+mn-lt"/>
              </a:rPr>
              <a:t>; 50: 1387–96.</a:t>
            </a:r>
          </a:p>
          <a:p>
            <a:pPr algn="r"/>
            <a:endParaRPr lang="fr-FR" sz="1200" b="1" i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+mn-lt"/>
              </a:rPr>
              <a:t>Doença hepática é devida principalmente a coinfecção por hepatite C, a qual compartilha vias similares de transmissão com HIV.</a:t>
            </a:r>
          </a:p>
          <a:p>
            <a:pPr algn="r"/>
            <a:r>
              <a:rPr lang="pt-BR" sz="1200" b="1" i="1" dirty="0" err="1">
                <a:latin typeface="+mn-lt"/>
              </a:rPr>
              <a:t>Joshi</a:t>
            </a:r>
            <a:r>
              <a:rPr lang="pt-BR" sz="1200" b="1" i="1" dirty="0">
                <a:latin typeface="+mn-lt"/>
              </a:rPr>
              <a:t> D, </a:t>
            </a:r>
            <a:r>
              <a:rPr lang="pt-BR" sz="1200" b="1" i="1" dirty="0" err="1">
                <a:latin typeface="+mn-lt"/>
              </a:rPr>
              <a:t>O’Grady</a:t>
            </a:r>
            <a:r>
              <a:rPr lang="pt-BR" sz="1200" b="1" i="1" dirty="0">
                <a:latin typeface="+mn-lt"/>
              </a:rPr>
              <a:t> J, </a:t>
            </a:r>
            <a:r>
              <a:rPr lang="pt-BR" sz="1200" b="1" i="1" dirty="0" err="1">
                <a:latin typeface="+mn-lt"/>
              </a:rPr>
              <a:t>Dieterich</a:t>
            </a:r>
            <a:r>
              <a:rPr lang="pt-BR" sz="1200" b="1" i="1" dirty="0">
                <a:latin typeface="+mn-lt"/>
              </a:rPr>
              <a:t> D, </a:t>
            </a:r>
            <a:r>
              <a:rPr lang="pt-BR" sz="1200" b="1" i="1" dirty="0" err="1">
                <a:latin typeface="+mn-lt"/>
              </a:rPr>
              <a:t>Gazzard</a:t>
            </a:r>
            <a:r>
              <a:rPr lang="pt-BR" sz="1200" b="1" i="1" dirty="0">
                <a:latin typeface="+mn-lt"/>
              </a:rPr>
              <a:t> B, </a:t>
            </a:r>
            <a:r>
              <a:rPr lang="pt-BR" sz="1200" b="1" i="1" dirty="0" err="1">
                <a:latin typeface="+mn-lt"/>
              </a:rPr>
              <a:t>Agarwal</a:t>
            </a:r>
            <a:r>
              <a:rPr lang="pt-BR" sz="1200" b="1" i="1" dirty="0">
                <a:latin typeface="+mn-lt"/>
              </a:rPr>
              <a:t> K. </a:t>
            </a:r>
            <a:r>
              <a:rPr lang="pt-BR" sz="1200" b="1" i="1" dirty="0" err="1">
                <a:latin typeface="+mn-lt"/>
              </a:rPr>
              <a:t>Increasing</a:t>
            </a:r>
            <a:r>
              <a:rPr lang="pt-BR" sz="1200" b="1" i="1" dirty="0">
                <a:latin typeface="+mn-lt"/>
              </a:rPr>
              <a:t> </a:t>
            </a:r>
            <a:r>
              <a:rPr lang="en-US" sz="1200" b="1" i="1" dirty="0">
                <a:latin typeface="+mn-lt"/>
              </a:rPr>
              <a:t>burden of liver disease in patients with HIV infection. Lancet 2011;</a:t>
            </a:r>
          </a:p>
          <a:p>
            <a:pPr algn="r"/>
            <a:r>
              <a:rPr lang="pt-BR" sz="1200" b="1" i="1" dirty="0">
                <a:latin typeface="+mn-lt"/>
              </a:rPr>
              <a:t>377: 1198–209</a:t>
            </a:r>
            <a:r>
              <a:rPr lang="pt-BR" sz="1200" dirty="0">
                <a:latin typeface="+mn-lt"/>
              </a:rPr>
              <a:t>.</a:t>
            </a:r>
            <a:endParaRPr lang="pt-BR" sz="120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1600" y="332657"/>
            <a:ext cx="72728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Causas</a:t>
            </a:r>
            <a:r>
              <a:rPr lang="pt-BR" sz="2800" dirty="0"/>
              <a:t> </a:t>
            </a:r>
            <a:r>
              <a:rPr lang="pt-BR" sz="2800" b="1" dirty="0"/>
              <a:t>de morte em pessoas vivendo com  aids</a:t>
            </a:r>
          </a:p>
        </p:txBody>
      </p:sp>
    </p:spTree>
    <p:extLst>
      <p:ext uri="{BB962C8B-B14F-4D97-AF65-F5344CB8AC3E}">
        <p14:creationId xmlns:p14="http://schemas.microsoft.com/office/powerpoint/2010/main" val="273878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611188" y="5556"/>
            <a:ext cx="7772400" cy="1119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Objetivos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188" y="908720"/>
            <a:ext cx="8137276" cy="555436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t-BR" sz="2200" b="1" dirty="0"/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Descrever as  características epidemiológicas da infecção pelo HIV/aids.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Descrever a situação atual da epidemia no mundo e as  perspectivas futuras dentro dos Objetivos do Desenvolvimento Sustentável. 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Descrever a situação atual da epidemia no Brasil.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Descrever  medidas de prevenção e controle do  HIV/aids.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620688"/>
            <a:ext cx="7848872" cy="182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Prevenção: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reduzir novas infecções por HIV para abaixo de 500 mil;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zerar novas infecções por transmissão vertical.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-27384"/>
            <a:ext cx="4061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Metas até 2021 (cont.)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2420888"/>
            <a:ext cx="8496944" cy="420884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111111"/>
                </a:solidFill>
                <a:latin typeface="+mn-lt"/>
              </a:rPr>
              <a:t>Em 2015: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1111"/>
                </a:solidFill>
                <a:latin typeface="+mn-lt"/>
              </a:rPr>
              <a:t>72% das mulheres grávidas na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América Latina/Caribe </a:t>
            </a:r>
            <a:r>
              <a:rPr lang="pt-BR" sz="2000" b="1" dirty="0">
                <a:solidFill>
                  <a:srgbClr val="111111"/>
                </a:solidFill>
                <a:latin typeface="+mn-lt"/>
              </a:rPr>
              <a:t>foram testadas para HIV ( aumento de 16% na detecção em relação à 2010);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1111"/>
                </a:solidFill>
                <a:latin typeface="+mn-lt"/>
              </a:rPr>
              <a:t>88% das mulheres positivas para HIV receberam tratamento, (aumento de 71% em relação à 2010);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1111"/>
                </a:solidFill>
                <a:latin typeface="+mn-lt"/>
              </a:rPr>
              <a:t>A taxa de transmissão do HIV da mãe para o filho passou de 15% para 8% em cinco </a:t>
            </a: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anos</a:t>
            </a:r>
            <a:r>
              <a:rPr lang="pt-BR" sz="2000" b="1" dirty="0">
                <a:solidFill>
                  <a:srgbClr val="111111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1111"/>
                </a:solidFill>
                <a:latin typeface="+mn-lt"/>
              </a:rPr>
              <a:t>Taxa em &lt; de 5 anos no Brasil – 2,5 por 100 </a:t>
            </a: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mil; </a:t>
            </a:r>
            <a:endParaRPr lang="pt-BR" sz="2000" b="1" dirty="0">
              <a:solidFill>
                <a:srgbClr val="111111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1111"/>
                </a:solidFill>
                <a:latin typeface="+mn-lt"/>
              </a:rPr>
              <a:t>Taxa no estado de São Paulo – 1,3 por </a:t>
            </a:r>
            <a:r>
              <a:rPr lang="pt-BR" sz="2000" b="1" dirty="0" smtClean="0">
                <a:solidFill>
                  <a:srgbClr val="111111"/>
                </a:solidFill>
                <a:latin typeface="+mn-lt"/>
              </a:rPr>
              <a:t>100mil.</a:t>
            </a:r>
            <a:endParaRPr lang="pt-BR" sz="2000" b="1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0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187455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Discriminação: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zerar leis, regulamentos e políticas discriminatórias relacionadas ao HIV;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zerar discriminação relacionada ao HIV em todos os equipamentos sociais, especialmente os de saúde;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 90% das pessoas vivendo com HIV e populações-chave não relatem discriminação no setor da saúde.</a:t>
            </a:r>
            <a:endParaRPr lang="pt-BR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293747"/>
            <a:ext cx="4061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Metas até 2021 (cont.)</a:t>
            </a:r>
          </a:p>
        </p:txBody>
      </p:sp>
    </p:spTree>
    <p:extLst>
      <p:ext uri="{BB962C8B-B14F-4D97-AF65-F5344CB8AC3E}">
        <p14:creationId xmlns:p14="http://schemas.microsoft.com/office/powerpoint/2010/main" val="38760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pPr algn="ctr"/>
            <a:r>
              <a:rPr lang="pt-BR" b="1" dirty="0">
                <a:latin typeface="+mn-lt"/>
              </a:rPr>
              <a:t>HIV/TBC/Malária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7544" y="980728"/>
            <a:ext cx="8003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+mn-lt"/>
              </a:rPr>
              <a:t>Estimativas  2016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HIV</a:t>
            </a:r>
            <a:r>
              <a:rPr lang="pt-BR" sz="2400" b="1" dirty="0">
                <a:latin typeface="+mn-lt"/>
              </a:rPr>
              <a:t> - 36,7 milhões de pessoas vivendo com HIV/aids e 1 milhão de mortes.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Tuberculose</a:t>
            </a:r>
            <a:r>
              <a:rPr lang="pt-BR" sz="2400" b="1" dirty="0">
                <a:latin typeface="+mn-lt"/>
              </a:rPr>
              <a:t> – 10,4 milhões de casos (10% </a:t>
            </a:r>
            <a:r>
              <a:rPr lang="pt-BR" sz="2400" b="1" dirty="0" err="1">
                <a:latin typeface="+mn-lt"/>
              </a:rPr>
              <a:t>coinfectados</a:t>
            </a:r>
            <a:r>
              <a:rPr lang="pt-BR" sz="2400" b="1" dirty="0">
                <a:latin typeface="+mn-lt"/>
              </a:rPr>
              <a:t> com HIV) e 1,3 milhão de mortes em HIV negativos e 374 mil em HIV positivos.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Malária</a:t>
            </a:r>
            <a:r>
              <a:rPr lang="pt-BR" sz="2400" b="1" dirty="0">
                <a:latin typeface="+mn-lt"/>
              </a:rPr>
              <a:t> - 216 milhões de casos e 445 mil mortes.</a:t>
            </a:r>
          </a:p>
        </p:txBody>
      </p:sp>
    </p:spTree>
    <p:extLst>
      <p:ext uri="{BB962C8B-B14F-4D97-AF65-F5344CB8AC3E}">
        <p14:creationId xmlns:p14="http://schemas.microsoft.com/office/powerpoint/2010/main" val="216501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111"/>
            <a:ext cx="8453209" cy="645171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92280" y="116632"/>
            <a:ext cx="1872208" cy="1200329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n-lt"/>
              </a:rPr>
              <a:t>Sucedendo os Objetivos do Milênio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23728" y="692696"/>
            <a:ext cx="4824536" cy="7200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7931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611188" y="-100013"/>
            <a:ext cx="7772400" cy="11430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Objetivos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188" y="908720"/>
            <a:ext cx="8137276" cy="555436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t-BR" sz="2200" b="1" dirty="0"/>
          </a:p>
          <a:p>
            <a:pPr eaLnBrk="1" hangingPunct="1">
              <a:lnSpc>
                <a:spcPct val="150000"/>
              </a:lnSpc>
            </a:pPr>
            <a:r>
              <a:rPr lang="pt-BR" sz="22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Descrever as  características epidemiológicas da infecção pelo HIV/aids.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Descrever a situação atual da epidemia no mundo e as  perspectivas futuras dentro dos Objetivos do Desenvolvimento Sustentável. 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Descrever a situação atual da epidemia no Brasil.</a:t>
            </a:r>
          </a:p>
          <a:p>
            <a:pPr eaLnBrk="1" hangingPunct="1">
              <a:lnSpc>
                <a:spcPct val="150000"/>
              </a:lnSpc>
            </a:pPr>
            <a:r>
              <a:rPr lang="pt-BR" sz="2200" b="1" dirty="0"/>
              <a:t>Descrever  as ações de vigilância e controle do  HIV/aids.</a:t>
            </a:r>
          </a:p>
        </p:txBody>
      </p:sp>
    </p:spTree>
    <p:extLst>
      <p:ext uri="{BB962C8B-B14F-4D97-AF65-F5344CB8AC3E}">
        <p14:creationId xmlns:p14="http://schemas.microsoft.com/office/powerpoint/2010/main" val="316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12" y="2636912"/>
            <a:ext cx="7690556" cy="32243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37572" name="Oval 4"/>
          <p:cNvSpPr>
            <a:spLocks noChangeArrowheads="1"/>
          </p:cNvSpPr>
          <p:nvPr/>
        </p:nvSpPr>
        <p:spPr bwMode="auto">
          <a:xfrm>
            <a:off x="4059148" y="1641355"/>
            <a:ext cx="4288985" cy="923549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434" tIns="39511" rIns="80434" bIns="39511" anchor="ctr"/>
          <a:lstStyle/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422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Prevalência de infecção por HIV = 0,6%</a:t>
            </a:r>
          </a:p>
          <a:p>
            <a:pPr algn="ctr">
              <a:buClr>
                <a:srgbClr val="790015"/>
              </a:buClr>
              <a:buFont typeface="Wingdings" pitchFamily="2" charset="2"/>
              <a:buNone/>
              <a:defRPr/>
            </a:pP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(15 – 49 anos) </a:t>
            </a:r>
          </a:p>
        </p:txBody>
      </p:sp>
      <p:sp>
        <p:nvSpPr>
          <p:cNvPr id="237573" name="AutoShape 5"/>
          <p:cNvSpPr>
            <a:spLocks noChangeArrowheads="1"/>
          </p:cNvSpPr>
          <p:nvPr/>
        </p:nvSpPr>
        <p:spPr bwMode="auto">
          <a:xfrm>
            <a:off x="3275856" y="1700808"/>
            <a:ext cx="832556" cy="2367844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253B2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000" tIns="38400" rIns="80000" bIns="38400" anchor="ctr"/>
          <a:lstStyle/>
          <a:p>
            <a:pPr>
              <a:defRPr/>
            </a:pPr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93018" y="77002"/>
            <a:ext cx="7762949" cy="111975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HIV/aids Brasil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52120" y="5965804"/>
            <a:ext cx="2930847" cy="631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0000" tIns="38400" rIns="80000" bIns="38400">
            <a:spAutoFit/>
          </a:bodyPr>
          <a:lstStyle/>
          <a:p>
            <a:pPr>
              <a:defRPr/>
            </a:pPr>
            <a:r>
              <a:rPr lang="en-US" b="1" dirty="0" err="1">
                <a:latin typeface="+mn-lt"/>
              </a:rPr>
              <a:t>Depto</a:t>
            </a:r>
            <a:r>
              <a:rPr lang="en-US" b="1" dirty="0">
                <a:latin typeface="+mn-lt"/>
              </a:rPr>
              <a:t> DST/AIDS/IST/HV, </a:t>
            </a:r>
            <a:r>
              <a:rPr lang="en-US" b="1" dirty="0" err="1">
                <a:latin typeface="+mn-lt"/>
              </a:rPr>
              <a:t>Ministério</a:t>
            </a:r>
            <a:r>
              <a:rPr lang="en-US" b="1" dirty="0">
                <a:latin typeface="+mn-lt"/>
              </a:rPr>
              <a:t> da </a:t>
            </a:r>
            <a:r>
              <a:rPr lang="en-US" b="1" dirty="0" err="1">
                <a:latin typeface="+mn-lt"/>
              </a:rPr>
              <a:t>Saúde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83767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12" y="2609146"/>
            <a:ext cx="7690556" cy="32243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410628" name="Oval 4"/>
          <p:cNvSpPr>
            <a:spLocks noChangeArrowheads="1"/>
          </p:cNvSpPr>
          <p:nvPr/>
        </p:nvSpPr>
        <p:spPr bwMode="auto">
          <a:xfrm>
            <a:off x="3804355" y="1772816"/>
            <a:ext cx="4492978" cy="108796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434" tIns="39511" rIns="80434" bIns="39511" anchor="ctr"/>
          <a:lstStyle/>
          <a:p>
            <a:pPr algn="ctr">
              <a:buClr>
                <a:srgbClr val="790015"/>
              </a:buClr>
              <a:defRPr/>
            </a:pPr>
            <a:r>
              <a:rPr lang="pt-BR" sz="1422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</a:p>
          <a:p>
            <a:pPr algn="ctr">
              <a:buClr>
                <a:srgbClr val="790015"/>
              </a:buClr>
              <a:defRPr/>
            </a:pPr>
            <a:endParaRPr lang="pt-BR" sz="1422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422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882.810 casos de AIDS acumulados</a:t>
            </a:r>
          </a:p>
          <a:p>
            <a:pPr algn="ctr">
              <a:buClr>
                <a:srgbClr val="790015"/>
              </a:buClr>
              <a:defRPr/>
            </a:pPr>
            <a:r>
              <a:rPr lang="pt-BR" sz="1422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(1980-2017*)</a:t>
            </a: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422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790015"/>
              </a:buClr>
              <a:defRPr/>
            </a:pPr>
            <a:endParaRPr lang="pt-BR" sz="1422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10629" name="AutoShape 5"/>
          <p:cNvSpPr>
            <a:spLocks noChangeArrowheads="1"/>
          </p:cNvSpPr>
          <p:nvPr/>
        </p:nvSpPr>
        <p:spPr bwMode="auto">
          <a:xfrm>
            <a:off x="3227212" y="1772816"/>
            <a:ext cx="832556" cy="2367844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253B2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000" tIns="38400" rIns="80000" bIns="38400" anchor="ctr"/>
          <a:lstStyle/>
          <a:p>
            <a:pPr>
              <a:defRPr/>
            </a:pPr>
            <a:endParaRPr lang="pt-BR"/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723467" y="5965804"/>
            <a:ext cx="2930847" cy="631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0000" tIns="38400" rIns="80000" bIns="38400">
            <a:spAutoFit/>
          </a:bodyPr>
          <a:lstStyle/>
          <a:p>
            <a:pPr>
              <a:defRPr/>
            </a:pPr>
            <a:r>
              <a:rPr lang="en-US" b="1" dirty="0" err="1">
                <a:latin typeface="+mn-lt"/>
              </a:rPr>
              <a:t>Depto</a:t>
            </a:r>
            <a:r>
              <a:rPr lang="en-US" b="1" dirty="0">
                <a:latin typeface="+mn-lt"/>
              </a:rPr>
              <a:t> DST/AIDS/IST/HV, </a:t>
            </a:r>
            <a:r>
              <a:rPr lang="en-US" b="1" dirty="0" err="1">
                <a:latin typeface="+mn-lt"/>
              </a:rPr>
              <a:t>Ministério</a:t>
            </a:r>
            <a:r>
              <a:rPr lang="en-US" b="1" dirty="0">
                <a:latin typeface="+mn-lt"/>
              </a:rPr>
              <a:t> da </a:t>
            </a:r>
            <a:r>
              <a:rPr lang="en-US" b="1" dirty="0" err="1">
                <a:latin typeface="+mn-lt"/>
              </a:rPr>
              <a:t>Saúde</a:t>
            </a:r>
            <a:endParaRPr lang="en-US" b="1" dirty="0">
              <a:latin typeface="+mn-lt"/>
            </a:endParaRPr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693018" y="77002"/>
            <a:ext cx="7762949" cy="111975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HIV/aids Brasil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71600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* Até junho</a:t>
            </a:r>
          </a:p>
        </p:txBody>
      </p:sp>
    </p:spTree>
    <p:extLst>
      <p:ext uri="{BB962C8B-B14F-4D97-AF65-F5344CB8AC3E}">
        <p14:creationId xmlns:p14="http://schemas.microsoft.com/office/powerpoint/2010/main" val="27619947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>
            <a:off x="144016" y="2852936"/>
            <a:ext cx="3275856" cy="3168352"/>
          </a:xfrm>
          <a:custGeom>
            <a:avLst/>
            <a:gdLst>
              <a:gd name="T0" fmla="*/ 2147483647 w 2582"/>
              <a:gd name="T1" fmla="*/ 2147483647 h 2582"/>
              <a:gd name="T2" fmla="*/ 2147483647 w 2582"/>
              <a:gd name="T3" fmla="*/ 2147483647 h 2582"/>
              <a:gd name="T4" fmla="*/ 2147483647 w 2582"/>
              <a:gd name="T5" fmla="*/ 2147483647 h 2582"/>
              <a:gd name="T6" fmla="*/ 2147483647 w 2582"/>
              <a:gd name="T7" fmla="*/ 2147483647 h 2582"/>
              <a:gd name="T8" fmla="*/ 2147483647 w 2582"/>
              <a:gd name="T9" fmla="*/ 2147483647 h 2582"/>
              <a:gd name="T10" fmla="*/ 2147483647 w 2582"/>
              <a:gd name="T11" fmla="*/ 2147483647 h 2582"/>
              <a:gd name="T12" fmla="*/ 2147483647 w 2582"/>
              <a:gd name="T13" fmla="*/ 2147483647 h 2582"/>
              <a:gd name="T14" fmla="*/ 2147483647 w 2582"/>
              <a:gd name="T15" fmla="*/ 2147483647 h 2582"/>
              <a:gd name="T16" fmla="*/ 2147483647 w 2582"/>
              <a:gd name="T17" fmla="*/ 2147483647 h 2582"/>
              <a:gd name="T18" fmla="*/ 2147483647 w 2582"/>
              <a:gd name="T19" fmla="*/ 2147483647 h 2582"/>
              <a:gd name="T20" fmla="*/ 2147483647 w 2582"/>
              <a:gd name="T21" fmla="*/ 2147483647 h 2582"/>
              <a:gd name="T22" fmla="*/ 2147483647 w 2582"/>
              <a:gd name="T23" fmla="*/ 2147483647 h 2582"/>
              <a:gd name="T24" fmla="*/ 2147483647 w 2582"/>
              <a:gd name="T25" fmla="*/ 2147483647 h 2582"/>
              <a:gd name="T26" fmla="*/ 2147483647 w 2582"/>
              <a:gd name="T27" fmla="*/ 2147483647 h 2582"/>
              <a:gd name="T28" fmla="*/ 2147483647 w 2582"/>
              <a:gd name="T29" fmla="*/ 2147483647 h 2582"/>
              <a:gd name="T30" fmla="*/ 2147483647 w 2582"/>
              <a:gd name="T31" fmla="*/ 2147483647 h 2582"/>
              <a:gd name="T32" fmla="*/ 2147483647 w 2582"/>
              <a:gd name="T33" fmla="*/ 2147483647 h 2582"/>
              <a:gd name="T34" fmla="*/ 2147483647 w 2582"/>
              <a:gd name="T35" fmla="*/ 2147483647 h 2582"/>
              <a:gd name="T36" fmla="*/ 2147483647 w 2582"/>
              <a:gd name="T37" fmla="*/ 2147483647 h 2582"/>
              <a:gd name="T38" fmla="*/ 2147483647 w 2582"/>
              <a:gd name="T39" fmla="*/ 2147483647 h 2582"/>
              <a:gd name="T40" fmla="*/ 2147483647 w 2582"/>
              <a:gd name="T41" fmla="*/ 2147483647 h 2582"/>
              <a:gd name="T42" fmla="*/ 2147483647 w 2582"/>
              <a:gd name="T43" fmla="*/ 2147483647 h 2582"/>
              <a:gd name="T44" fmla="*/ 2147483647 w 2582"/>
              <a:gd name="T45" fmla="*/ 2147483647 h 2582"/>
              <a:gd name="T46" fmla="*/ 2147483647 w 2582"/>
              <a:gd name="T47" fmla="*/ 2147483647 h 2582"/>
              <a:gd name="T48" fmla="*/ 2147483647 w 2582"/>
              <a:gd name="T49" fmla="*/ 2147483647 h 2582"/>
              <a:gd name="T50" fmla="*/ 2147483647 w 2582"/>
              <a:gd name="T51" fmla="*/ 2147483647 h 2582"/>
              <a:gd name="T52" fmla="*/ 2147483647 w 2582"/>
              <a:gd name="T53" fmla="*/ 2147483647 h 2582"/>
              <a:gd name="T54" fmla="*/ 2147483647 w 2582"/>
              <a:gd name="T55" fmla="*/ 2147483647 h 2582"/>
              <a:gd name="T56" fmla="*/ 2147483647 w 2582"/>
              <a:gd name="T57" fmla="*/ 2147483647 h 2582"/>
              <a:gd name="T58" fmla="*/ 2147483647 w 2582"/>
              <a:gd name="T59" fmla="*/ 2147483647 h 2582"/>
              <a:gd name="T60" fmla="*/ 2147483647 w 2582"/>
              <a:gd name="T61" fmla="*/ 2147483647 h 2582"/>
              <a:gd name="T62" fmla="*/ 2147483647 w 2582"/>
              <a:gd name="T63" fmla="*/ 2147483647 h 2582"/>
              <a:gd name="T64" fmla="*/ 2147483647 w 2582"/>
              <a:gd name="T65" fmla="*/ 2147483647 h 2582"/>
              <a:gd name="T66" fmla="*/ 2147483647 w 2582"/>
              <a:gd name="T67" fmla="*/ 2147483647 h 2582"/>
              <a:gd name="T68" fmla="*/ 2147483647 w 2582"/>
              <a:gd name="T69" fmla="*/ 2147483647 h 2582"/>
              <a:gd name="T70" fmla="*/ 2147483647 w 2582"/>
              <a:gd name="T71" fmla="*/ 2147483647 h 2582"/>
              <a:gd name="T72" fmla="*/ 2147483647 w 2582"/>
              <a:gd name="T73" fmla="*/ 2147483647 h 2582"/>
              <a:gd name="T74" fmla="*/ 2147483647 w 2582"/>
              <a:gd name="T75" fmla="*/ 2147483647 h 2582"/>
              <a:gd name="T76" fmla="*/ 2147483647 w 2582"/>
              <a:gd name="T77" fmla="*/ 2147483647 h 2582"/>
              <a:gd name="T78" fmla="*/ 2147483647 w 2582"/>
              <a:gd name="T79" fmla="*/ 2147483647 h 2582"/>
              <a:gd name="T80" fmla="*/ 2147483647 w 2582"/>
              <a:gd name="T81" fmla="*/ 2147483647 h 2582"/>
              <a:gd name="T82" fmla="*/ 2147483647 w 2582"/>
              <a:gd name="T83" fmla="*/ 2147483647 h 2582"/>
              <a:gd name="T84" fmla="*/ 2147483647 w 2582"/>
              <a:gd name="T85" fmla="*/ 2147483647 h 2582"/>
              <a:gd name="T86" fmla="*/ 2147483647 w 2582"/>
              <a:gd name="T87" fmla="*/ 2147483647 h 2582"/>
              <a:gd name="T88" fmla="*/ 2147483647 w 2582"/>
              <a:gd name="T89" fmla="*/ 2147483647 h 2582"/>
              <a:gd name="T90" fmla="*/ 2147483647 w 2582"/>
              <a:gd name="T91" fmla="*/ 2147483647 h 2582"/>
              <a:gd name="T92" fmla="*/ 2147483647 w 2582"/>
              <a:gd name="T93" fmla="*/ 2147483647 h 2582"/>
              <a:gd name="T94" fmla="*/ 2147483647 w 2582"/>
              <a:gd name="T95" fmla="*/ 2147483647 h 2582"/>
              <a:gd name="T96" fmla="*/ 2147483647 w 2582"/>
              <a:gd name="T97" fmla="*/ 2147483647 h 2582"/>
              <a:gd name="T98" fmla="*/ 2147483647 w 2582"/>
              <a:gd name="T99" fmla="*/ 2147483647 h 2582"/>
              <a:gd name="T100" fmla="*/ 2147483647 w 2582"/>
              <a:gd name="T101" fmla="*/ 2147483647 h 2582"/>
              <a:gd name="T102" fmla="*/ 2147483647 w 2582"/>
              <a:gd name="T103" fmla="*/ 2147483647 h 2582"/>
              <a:gd name="T104" fmla="*/ 2147483647 w 2582"/>
              <a:gd name="T105" fmla="*/ 2147483647 h 2582"/>
              <a:gd name="T106" fmla="*/ 2147483647 w 2582"/>
              <a:gd name="T107" fmla="*/ 2147483647 h 25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82"/>
              <a:gd name="T163" fmla="*/ 0 h 2582"/>
              <a:gd name="T164" fmla="*/ 2582 w 2582"/>
              <a:gd name="T165" fmla="*/ 2582 h 258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82" h="2582">
                <a:moveTo>
                  <a:pt x="1417" y="173"/>
                </a:moveTo>
                <a:lnTo>
                  <a:pt x="1381" y="205"/>
                </a:lnTo>
                <a:lnTo>
                  <a:pt x="1346" y="204"/>
                </a:lnTo>
                <a:lnTo>
                  <a:pt x="1317" y="214"/>
                </a:lnTo>
                <a:lnTo>
                  <a:pt x="1290" y="193"/>
                </a:lnTo>
                <a:lnTo>
                  <a:pt x="1251" y="179"/>
                </a:lnTo>
                <a:lnTo>
                  <a:pt x="1225" y="187"/>
                </a:lnTo>
                <a:lnTo>
                  <a:pt x="1200" y="184"/>
                </a:lnTo>
                <a:lnTo>
                  <a:pt x="1192" y="187"/>
                </a:lnTo>
                <a:lnTo>
                  <a:pt x="1190" y="221"/>
                </a:lnTo>
                <a:lnTo>
                  <a:pt x="1155" y="215"/>
                </a:lnTo>
                <a:lnTo>
                  <a:pt x="1124" y="218"/>
                </a:lnTo>
                <a:lnTo>
                  <a:pt x="1105" y="214"/>
                </a:lnTo>
                <a:lnTo>
                  <a:pt x="1081" y="232"/>
                </a:lnTo>
                <a:lnTo>
                  <a:pt x="1025" y="246"/>
                </a:lnTo>
                <a:lnTo>
                  <a:pt x="1010" y="261"/>
                </a:lnTo>
                <a:lnTo>
                  <a:pt x="983" y="257"/>
                </a:lnTo>
                <a:lnTo>
                  <a:pt x="964" y="246"/>
                </a:lnTo>
                <a:lnTo>
                  <a:pt x="943" y="224"/>
                </a:lnTo>
                <a:lnTo>
                  <a:pt x="942" y="195"/>
                </a:lnTo>
                <a:lnTo>
                  <a:pt x="926" y="179"/>
                </a:lnTo>
                <a:lnTo>
                  <a:pt x="936" y="103"/>
                </a:lnTo>
                <a:lnTo>
                  <a:pt x="950" y="85"/>
                </a:lnTo>
                <a:lnTo>
                  <a:pt x="943" y="50"/>
                </a:lnTo>
                <a:lnTo>
                  <a:pt x="915" y="43"/>
                </a:lnTo>
                <a:lnTo>
                  <a:pt x="920" y="18"/>
                </a:lnTo>
                <a:lnTo>
                  <a:pt x="914" y="0"/>
                </a:lnTo>
                <a:lnTo>
                  <a:pt x="878" y="2"/>
                </a:lnTo>
                <a:lnTo>
                  <a:pt x="878" y="18"/>
                </a:lnTo>
                <a:lnTo>
                  <a:pt x="855" y="42"/>
                </a:lnTo>
                <a:lnTo>
                  <a:pt x="831" y="45"/>
                </a:lnTo>
                <a:lnTo>
                  <a:pt x="800" y="67"/>
                </a:lnTo>
                <a:lnTo>
                  <a:pt x="746" y="74"/>
                </a:lnTo>
                <a:lnTo>
                  <a:pt x="718" y="89"/>
                </a:lnTo>
                <a:lnTo>
                  <a:pt x="689" y="89"/>
                </a:lnTo>
                <a:lnTo>
                  <a:pt x="641" y="67"/>
                </a:lnTo>
                <a:lnTo>
                  <a:pt x="600" y="61"/>
                </a:lnTo>
                <a:lnTo>
                  <a:pt x="607" y="84"/>
                </a:lnTo>
                <a:lnTo>
                  <a:pt x="637" y="101"/>
                </a:lnTo>
                <a:lnTo>
                  <a:pt x="631" y="139"/>
                </a:lnTo>
                <a:lnTo>
                  <a:pt x="641" y="184"/>
                </a:lnTo>
                <a:lnTo>
                  <a:pt x="694" y="187"/>
                </a:lnTo>
                <a:lnTo>
                  <a:pt x="693" y="200"/>
                </a:lnTo>
                <a:lnTo>
                  <a:pt x="651" y="217"/>
                </a:lnTo>
                <a:lnTo>
                  <a:pt x="633" y="248"/>
                </a:lnTo>
                <a:lnTo>
                  <a:pt x="559" y="276"/>
                </a:lnTo>
                <a:lnTo>
                  <a:pt x="542" y="292"/>
                </a:lnTo>
                <a:lnTo>
                  <a:pt x="493" y="294"/>
                </a:lnTo>
                <a:lnTo>
                  <a:pt x="460" y="259"/>
                </a:lnTo>
                <a:lnTo>
                  <a:pt x="446" y="268"/>
                </a:lnTo>
                <a:lnTo>
                  <a:pt x="439" y="233"/>
                </a:lnTo>
                <a:lnTo>
                  <a:pt x="422" y="214"/>
                </a:lnTo>
                <a:lnTo>
                  <a:pt x="388" y="224"/>
                </a:lnTo>
                <a:lnTo>
                  <a:pt x="371" y="214"/>
                </a:lnTo>
                <a:lnTo>
                  <a:pt x="362" y="232"/>
                </a:lnTo>
                <a:lnTo>
                  <a:pt x="263" y="231"/>
                </a:lnTo>
                <a:lnTo>
                  <a:pt x="264" y="274"/>
                </a:lnTo>
                <a:lnTo>
                  <a:pt x="272" y="279"/>
                </a:lnTo>
                <a:lnTo>
                  <a:pt x="297" y="276"/>
                </a:lnTo>
                <a:lnTo>
                  <a:pt x="309" y="306"/>
                </a:lnTo>
                <a:lnTo>
                  <a:pt x="283" y="302"/>
                </a:lnTo>
                <a:lnTo>
                  <a:pt x="248" y="311"/>
                </a:lnTo>
                <a:lnTo>
                  <a:pt x="248" y="357"/>
                </a:lnTo>
                <a:lnTo>
                  <a:pt x="276" y="385"/>
                </a:lnTo>
                <a:lnTo>
                  <a:pt x="291" y="430"/>
                </a:lnTo>
                <a:lnTo>
                  <a:pt x="280" y="483"/>
                </a:lnTo>
                <a:lnTo>
                  <a:pt x="279" y="489"/>
                </a:lnTo>
                <a:lnTo>
                  <a:pt x="268" y="552"/>
                </a:lnTo>
                <a:lnTo>
                  <a:pt x="254" y="621"/>
                </a:lnTo>
                <a:lnTo>
                  <a:pt x="245" y="629"/>
                </a:lnTo>
                <a:lnTo>
                  <a:pt x="221" y="626"/>
                </a:lnTo>
                <a:lnTo>
                  <a:pt x="143" y="650"/>
                </a:lnTo>
                <a:lnTo>
                  <a:pt x="89" y="684"/>
                </a:lnTo>
                <a:lnTo>
                  <a:pt x="51" y="737"/>
                </a:lnTo>
                <a:lnTo>
                  <a:pt x="49" y="781"/>
                </a:lnTo>
                <a:lnTo>
                  <a:pt x="21" y="791"/>
                </a:lnTo>
                <a:lnTo>
                  <a:pt x="0" y="848"/>
                </a:lnTo>
                <a:lnTo>
                  <a:pt x="18" y="894"/>
                </a:lnTo>
                <a:lnTo>
                  <a:pt x="60" y="940"/>
                </a:lnTo>
                <a:lnTo>
                  <a:pt x="55" y="967"/>
                </a:lnTo>
                <a:lnTo>
                  <a:pt x="94" y="974"/>
                </a:lnTo>
                <a:lnTo>
                  <a:pt x="112" y="1001"/>
                </a:lnTo>
                <a:lnTo>
                  <a:pt x="145" y="1007"/>
                </a:lnTo>
                <a:lnTo>
                  <a:pt x="177" y="994"/>
                </a:lnTo>
                <a:lnTo>
                  <a:pt x="218" y="960"/>
                </a:lnTo>
                <a:lnTo>
                  <a:pt x="218" y="1069"/>
                </a:lnTo>
                <a:lnTo>
                  <a:pt x="234" y="1077"/>
                </a:lnTo>
                <a:lnTo>
                  <a:pt x="274" y="1069"/>
                </a:lnTo>
                <a:lnTo>
                  <a:pt x="357" y="1075"/>
                </a:lnTo>
                <a:lnTo>
                  <a:pt x="415" y="1051"/>
                </a:lnTo>
                <a:lnTo>
                  <a:pt x="472" y="994"/>
                </a:lnTo>
                <a:lnTo>
                  <a:pt x="553" y="985"/>
                </a:lnTo>
                <a:lnTo>
                  <a:pt x="564" y="998"/>
                </a:lnTo>
                <a:lnTo>
                  <a:pt x="567" y="1019"/>
                </a:lnTo>
                <a:lnTo>
                  <a:pt x="567" y="1057"/>
                </a:lnTo>
                <a:lnTo>
                  <a:pt x="557" y="1091"/>
                </a:lnTo>
                <a:lnTo>
                  <a:pt x="574" y="1135"/>
                </a:lnTo>
                <a:lnTo>
                  <a:pt x="616" y="1166"/>
                </a:lnTo>
                <a:lnTo>
                  <a:pt x="695" y="1176"/>
                </a:lnTo>
                <a:lnTo>
                  <a:pt x="713" y="1198"/>
                </a:lnTo>
                <a:lnTo>
                  <a:pt x="769" y="1215"/>
                </a:lnTo>
                <a:lnTo>
                  <a:pt x="795" y="1236"/>
                </a:lnTo>
                <a:lnTo>
                  <a:pt x="839" y="1236"/>
                </a:lnTo>
                <a:lnTo>
                  <a:pt x="863" y="1250"/>
                </a:lnTo>
                <a:lnTo>
                  <a:pt x="879" y="1268"/>
                </a:lnTo>
                <a:lnTo>
                  <a:pt x="895" y="1320"/>
                </a:lnTo>
                <a:lnTo>
                  <a:pt x="893" y="1350"/>
                </a:lnTo>
                <a:lnTo>
                  <a:pt x="882" y="1354"/>
                </a:lnTo>
                <a:lnTo>
                  <a:pt x="908" y="1420"/>
                </a:lnTo>
                <a:lnTo>
                  <a:pt x="1022" y="1430"/>
                </a:lnTo>
                <a:lnTo>
                  <a:pt x="1018" y="1463"/>
                </a:lnTo>
                <a:lnTo>
                  <a:pt x="1024" y="1486"/>
                </a:lnTo>
                <a:lnTo>
                  <a:pt x="1048" y="1497"/>
                </a:lnTo>
                <a:lnTo>
                  <a:pt x="1069" y="1545"/>
                </a:lnTo>
                <a:lnTo>
                  <a:pt x="1067" y="1608"/>
                </a:lnTo>
                <a:lnTo>
                  <a:pt x="1053" y="1643"/>
                </a:lnTo>
                <a:lnTo>
                  <a:pt x="1057" y="1671"/>
                </a:lnTo>
                <a:lnTo>
                  <a:pt x="1044" y="1678"/>
                </a:lnTo>
                <a:lnTo>
                  <a:pt x="1042" y="1686"/>
                </a:lnTo>
                <a:lnTo>
                  <a:pt x="1053" y="1704"/>
                </a:lnTo>
                <a:lnTo>
                  <a:pt x="1053" y="1796"/>
                </a:lnTo>
                <a:lnTo>
                  <a:pt x="1058" y="1806"/>
                </a:lnTo>
                <a:lnTo>
                  <a:pt x="1112" y="1820"/>
                </a:lnTo>
                <a:lnTo>
                  <a:pt x="1157" y="1812"/>
                </a:lnTo>
                <a:lnTo>
                  <a:pt x="1194" y="1825"/>
                </a:lnTo>
                <a:lnTo>
                  <a:pt x="1203" y="1842"/>
                </a:lnTo>
                <a:lnTo>
                  <a:pt x="1210" y="1909"/>
                </a:lnTo>
                <a:lnTo>
                  <a:pt x="1216" y="1923"/>
                </a:lnTo>
                <a:lnTo>
                  <a:pt x="1234" y="1931"/>
                </a:lnTo>
                <a:lnTo>
                  <a:pt x="1279" y="1926"/>
                </a:lnTo>
                <a:lnTo>
                  <a:pt x="1286" y="1931"/>
                </a:lnTo>
                <a:lnTo>
                  <a:pt x="1293" y="1967"/>
                </a:lnTo>
                <a:lnTo>
                  <a:pt x="1280" y="2040"/>
                </a:lnTo>
                <a:lnTo>
                  <a:pt x="1314" y="2037"/>
                </a:lnTo>
                <a:lnTo>
                  <a:pt x="1321" y="2046"/>
                </a:lnTo>
                <a:lnTo>
                  <a:pt x="1335" y="2089"/>
                </a:lnTo>
                <a:lnTo>
                  <a:pt x="1330" y="2141"/>
                </a:lnTo>
                <a:lnTo>
                  <a:pt x="1301" y="2161"/>
                </a:lnTo>
                <a:lnTo>
                  <a:pt x="1266" y="2170"/>
                </a:lnTo>
                <a:lnTo>
                  <a:pt x="1191" y="2233"/>
                </a:lnTo>
                <a:lnTo>
                  <a:pt x="1135" y="2301"/>
                </a:lnTo>
                <a:lnTo>
                  <a:pt x="1072" y="2351"/>
                </a:lnTo>
                <a:lnTo>
                  <a:pt x="1094" y="2352"/>
                </a:lnTo>
                <a:lnTo>
                  <a:pt x="1113" y="2339"/>
                </a:lnTo>
                <a:lnTo>
                  <a:pt x="1126" y="2341"/>
                </a:lnTo>
                <a:lnTo>
                  <a:pt x="1172" y="2376"/>
                </a:lnTo>
                <a:lnTo>
                  <a:pt x="1180" y="2401"/>
                </a:lnTo>
                <a:lnTo>
                  <a:pt x="1194" y="2401"/>
                </a:lnTo>
                <a:lnTo>
                  <a:pt x="1210" y="2390"/>
                </a:lnTo>
                <a:lnTo>
                  <a:pt x="1236" y="2419"/>
                </a:lnTo>
                <a:lnTo>
                  <a:pt x="1275" y="2431"/>
                </a:lnTo>
                <a:lnTo>
                  <a:pt x="1294" y="2452"/>
                </a:lnTo>
                <a:lnTo>
                  <a:pt x="1328" y="2464"/>
                </a:lnTo>
                <a:lnTo>
                  <a:pt x="1338" y="2494"/>
                </a:lnTo>
                <a:lnTo>
                  <a:pt x="1369" y="2518"/>
                </a:lnTo>
                <a:lnTo>
                  <a:pt x="1348" y="2546"/>
                </a:lnTo>
                <a:lnTo>
                  <a:pt x="1345" y="2576"/>
                </a:lnTo>
                <a:lnTo>
                  <a:pt x="1352" y="2582"/>
                </a:lnTo>
                <a:lnTo>
                  <a:pt x="1384" y="2557"/>
                </a:lnTo>
                <a:lnTo>
                  <a:pt x="1411" y="2525"/>
                </a:lnTo>
                <a:lnTo>
                  <a:pt x="1426" y="2488"/>
                </a:lnTo>
                <a:lnTo>
                  <a:pt x="1505" y="2434"/>
                </a:lnTo>
                <a:lnTo>
                  <a:pt x="1556" y="2367"/>
                </a:lnTo>
                <a:lnTo>
                  <a:pt x="1561" y="2344"/>
                </a:lnTo>
                <a:lnTo>
                  <a:pt x="1589" y="2296"/>
                </a:lnTo>
                <a:lnTo>
                  <a:pt x="1620" y="2260"/>
                </a:lnTo>
                <a:lnTo>
                  <a:pt x="1649" y="2244"/>
                </a:lnTo>
                <a:lnTo>
                  <a:pt x="1666" y="2223"/>
                </a:lnTo>
                <a:lnTo>
                  <a:pt x="1671" y="2157"/>
                </a:lnTo>
                <a:lnTo>
                  <a:pt x="1683" y="2149"/>
                </a:lnTo>
                <a:lnTo>
                  <a:pt x="1670" y="2131"/>
                </a:lnTo>
                <a:lnTo>
                  <a:pt x="1665" y="2078"/>
                </a:lnTo>
                <a:lnTo>
                  <a:pt x="1689" y="2031"/>
                </a:lnTo>
                <a:lnTo>
                  <a:pt x="1798" y="1940"/>
                </a:lnTo>
                <a:lnTo>
                  <a:pt x="1841" y="1920"/>
                </a:lnTo>
                <a:lnTo>
                  <a:pt x="1876" y="1915"/>
                </a:lnTo>
                <a:lnTo>
                  <a:pt x="1909" y="1891"/>
                </a:lnTo>
                <a:lnTo>
                  <a:pt x="1934" y="1887"/>
                </a:lnTo>
                <a:lnTo>
                  <a:pt x="1931" y="1873"/>
                </a:lnTo>
                <a:lnTo>
                  <a:pt x="1942" y="1865"/>
                </a:lnTo>
                <a:lnTo>
                  <a:pt x="1954" y="1870"/>
                </a:lnTo>
                <a:lnTo>
                  <a:pt x="1981" y="1863"/>
                </a:lnTo>
                <a:lnTo>
                  <a:pt x="2004" y="1867"/>
                </a:lnTo>
                <a:lnTo>
                  <a:pt x="2024" y="1860"/>
                </a:lnTo>
                <a:lnTo>
                  <a:pt x="2095" y="1860"/>
                </a:lnTo>
                <a:lnTo>
                  <a:pt x="2108" y="1835"/>
                </a:lnTo>
                <a:lnTo>
                  <a:pt x="2161" y="1802"/>
                </a:lnTo>
                <a:lnTo>
                  <a:pt x="2172" y="1752"/>
                </a:lnTo>
                <a:lnTo>
                  <a:pt x="2208" y="1710"/>
                </a:lnTo>
                <a:lnTo>
                  <a:pt x="2231" y="1660"/>
                </a:lnTo>
                <a:lnTo>
                  <a:pt x="2255" y="1633"/>
                </a:lnTo>
                <a:lnTo>
                  <a:pt x="2265" y="1549"/>
                </a:lnTo>
                <a:lnTo>
                  <a:pt x="2290" y="1513"/>
                </a:lnTo>
                <a:lnTo>
                  <a:pt x="2308" y="1393"/>
                </a:lnTo>
                <a:lnTo>
                  <a:pt x="2300" y="1303"/>
                </a:lnTo>
                <a:lnTo>
                  <a:pt x="2310" y="1220"/>
                </a:lnTo>
                <a:lnTo>
                  <a:pt x="2325" y="1204"/>
                </a:lnTo>
                <a:lnTo>
                  <a:pt x="2342" y="1205"/>
                </a:lnTo>
                <a:lnTo>
                  <a:pt x="2361" y="1191"/>
                </a:lnTo>
                <a:lnTo>
                  <a:pt x="2415" y="1092"/>
                </a:lnTo>
                <a:lnTo>
                  <a:pt x="2486" y="1034"/>
                </a:lnTo>
                <a:lnTo>
                  <a:pt x="2558" y="941"/>
                </a:lnTo>
                <a:lnTo>
                  <a:pt x="2577" y="879"/>
                </a:lnTo>
                <a:lnTo>
                  <a:pt x="2582" y="817"/>
                </a:lnTo>
                <a:lnTo>
                  <a:pt x="2582" y="790"/>
                </a:lnTo>
                <a:lnTo>
                  <a:pt x="2564" y="726"/>
                </a:lnTo>
                <a:lnTo>
                  <a:pt x="2542" y="692"/>
                </a:lnTo>
                <a:lnTo>
                  <a:pt x="2436" y="678"/>
                </a:lnTo>
                <a:lnTo>
                  <a:pt x="2334" y="590"/>
                </a:lnTo>
                <a:lnTo>
                  <a:pt x="2278" y="553"/>
                </a:lnTo>
                <a:lnTo>
                  <a:pt x="2248" y="540"/>
                </a:lnTo>
                <a:lnTo>
                  <a:pt x="2119" y="537"/>
                </a:lnTo>
                <a:lnTo>
                  <a:pt x="2014" y="511"/>
                </a:lnTo>
                <a:lnTo>
                  <a:pt x="2007" y="501"/>
                </a:lnTo>
                <a:lnTo>
                  <a:pt x="1948" y="526"/>
                </a:lnTo>
                <a:lnTo>
                  <a:pt x="1959" y="499"/>
                </a:lnTo>
                <a:lnTo>
                  <a:pt x="1949" y="490"/>
                </a:lnTo>
                <a:lnTo>
                  <a:pt x="1935" y="490"/>
                </a:lnTo>
                <a:lnTo>
                  <a:pt x="1942" y="470"/>
                </a:lnTo>
                <a:lnTo>
                  <a:pt x="1920" y="445"/>
                </a:lnTo>
                <a:lnTo>
                  <a:pt x="1890" y="460"/>
                </a:lnTo>
                <a:lnTo>
                  <a:pt x="1882" y="431"/>
                </a:lnTo>
                <a:lnTo>
                  <a:pt x="1835" y="413"/>
                </a:lnTo>
                <a:lnTo>
                  <a:pt x="1812" y="411"/>
                </a:lnTo>
                <a:lnTo>
                  <a:pt x="1773" y="391"/>
                </a:lnTo>
                <a:lnTo>
                  <a:pt x="1724" y="388"/>
                </a:lnTo>
                <a:lnTo>
                  <a:pt x="1713" y="393"/>
                </a:lnTo>
                <a:lnTo>
                  <a:pt x="1684" y="444"/>
                </a:lnTo>
                <a:lnTo>
                  <a:pt x="1651" y="457"/>
                </a:lnTo>
                <a:lnTo>
                  <a:pt x="1626" y="510"/>
                </a:lnTo>
                <a:lnTo>
                  <a:pt x="1624" y="468"/>
                </a:lnTo>
                <a:lnTo>
                  <a:pt x="1537" y="470"/>
                </a:lnTo>
                <a:lnTo>
                  <a:pt x="1520" y="476"/>
                </a:lnTo>
                <a:lnTo>
                  <a:pt x="1492" y="470"/>
                </a:lnTo>
                <a:lnTo>
                  <a:pt x="1483" y="483"/>
                </a:lnTo>
                <a:lnTo>
                  <a:pt x="1490" y="462"/>
                </a:lnTo>
                <a:lnTo>
                  <a:pt x="1522" y="469"/>
                </a:lnTo>
                <a:lnTo>
                  <a:pt x="1539" y="461"/>
                </a:lnTo>
                <a:lnTo>
                  <a:pt x="1540" y="430"/>
                </a:lnTo>
                <a:lnTo>
                  <a:pt x="1520" y="417"/>
                </a:lnTo>
                <a:lnTo>
                  <a:pt x="1533" y="400"/>
                </a:lnTo>
                <a:lnTo>
                  <a:pt x="1518" y="402"/>
                </a:lnTo>
                <a:lnTo>
                  <a:pt x="1508" y="422"/>
                </a:lnTo>
                <a:lnTo>
                  <a:pt x="1495" y="423"/>
                </a:lnTo>
                <a:lnTo>
                  <a:pt x="1489" y="374"/>
                </a:lnTo>
                <a:lnTo>
                  <a:pt x="1577" y="281"/>
                </a:lnTo>
                <a:lnTo>
                  <a:pt x="1588" y="237"/>
                </a:lnTo>
                <a:lnTo>
                  <a:pt x="1554" y="226"/>
                </a:lnTo>
                <a:lnTo>
                  <a:pt x="1532" y="157"/>
                </a:lnTo>
                <a:lnTo>
                  <a:pt x="1508" y="83"/>
                </a:lnTo>
                <a:lnTo>
                  <a:pt x="1490" y="64"/>
                </a:lnTo>
                <a:lnTo>
                  <a:pt x="1478" y="75"/>
                </a:lnTo>
                <a:lnTo>
                  <a:pt x="1431" y="138"/>
                </a:lnTo>
                <a:lnTo>
                  <a:pt x="1417" y="173"/>
                </a:lnTo>
                <a:moveTo>
                  <a:pt x="1460" y="2424"/>
                </a:moveTo>
                <a:lnTo>
                  <a:pt x="1472" y="2413"/>
                </a:lnTo>
                <a:lnTo>
                  <a:pt x="1491" y="2368"/>
                </a:lnTo>
                <a:lnTo>
                  <a:pt x="1495" y="2334"/>
                </a:lnTo>
                <a:lnTo>
                  <a:pt x="1505" y="2362"/>
                </a:lnTo>
                <a:lnTo>
                  <a:pt x="1539" y="2352"/>
                </a:lnTo>
                <a:lnTo>
                  <a:pt x="1544" y="2365"/>
                </a:lnTo>
                <a:lnTo>
                  <a:pt x="1530" y="2365"/>
                </a:lnTo>
                <a:lnTo>
                  <a:pt x="1530" y="2386"/>
                </a:lnTo>
                <a:lnTo>
                  <a:pt x="1502" y="2410"/>
                </a:lnTo>
                <a:lnTo>
                  <a:pt x="1495" y="2435"/>
                </a:lnTo>
                <a:lnTo>
                  <a:pt x="1459" y="2457"/>
                </a:lnTo>
                <a:lnTo>
                  <a:pt x="1440" y="2458"/>
                </a:lnTo>
                <a:lnTo>
                  <a:pt x="1440" y="2470"/>
                </a:lnTo>
                <a:lnTo>
                  <a:pt x="1428" y="2451"/>
                </a:lnTo>
                <a:lnTo>
                  <a:pt x="1443" y="2425"/>
                </a:lnTo>
                <a:lnTo>
                  <a:pt x="1460" y="242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536" y="26035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Brasil:  Aids em números, 2006 a 2017*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338" y="849843"/>
            <a:ext cx="8892158" cy="152349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Em um período de 10 nos vem caindo gradativamente, mas pouco:</a:t>
            </a:r>
            <a:r>
              <a:rPr lang="pt-BR" sz="2200" b="1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2006 = 19,9 casos por 100 mil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2016 = 18,5 casos por 100  mil (38.090 casos em 2016, ), (15.653 até 6/2017*)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91880" y="2739692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Porcentagem de variação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dos casos de aids, identificados de 2006 até junho de 2015.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Região Sudeste  23,4%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 Região Sul   7,4%, mas Porto Alegre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  74/100 mil, 2 x o estado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 Região Nordeste   24,0%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Pará e Maranhão  91,5 e 82,9 %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Região Norte  19,4%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29D44A-2E06-46A7-A335-3DDD5F95BBD0}"/>
              </a:ext>
            </a:extLst>
          </p:cNvPr>
          <p:cNvSpPr/>
          <p:nvPr/>
        </p:nvSpPr>
        <p:spPr>
          <a:xfrm>
            <a:off x="611560" y="609329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* Até junho de 2017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6084168" y="3717032"/>
            <a:ext cx="0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652120" y="4221088"/>
            <a:ext cx="0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6300192" y="5085184"/>
            <a:ext cx="0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6732240" y="5517232"/>
            <a:ext cx="0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868144" y="5949280"/>
            <a:ext cx="0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86325"/>
      </p:ext>
    </p:extLst>
  </p:cSld>
  <p:clrMapOvr>
    <a:masterClrMapping/>
  </p:clrMapOvr>
  <p:transition spd="med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2757" y="314653"/>
            <a:ext cx="8443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n-lt"/>
              </a:rPr>
              <a:t>Taxa de detecção de aids por 100 mil hab. segundo regiões de residência por ano diagnóstico, 2006 a 2016 </a:t>
            </a:r>
            <a:endParaRPr lang="pt-BR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8F250E-4B2F-4C51-B866-035B8E8F5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9"/>
            <a:ext cx="86326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784976" cy="1080120"/>
          </a:xfrm>
        </p:spPr>
        <p:txBody>
          <a:bodyPr/>
          <a:lstStyle/>
          <a:p>
            <a:r>
              <a:rPr lang="pt-BR" sz="2200" b="1" dirty="0">
                <a:solidFill>
                  <a:srgbClr val="C00000"/>
                </a:solidFill>
                <a:latin typeface="+mn-lt"/>
              </a:rPr>
              <a:t>Taxa de detecção de aids por 100 mil hab. e percentual de declínio ou incremento segundo UF por ano diagnóstico, 2006 - 2016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22A510-4FFA-4A63-A10C-4FE3530E8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2300"/>
            <a:ext cx="6408713" cy="57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1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23877"/>
            <a:ext cx="6844019" cy="342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323280" y="294328"/>
            <a:ext cx="8569895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Agente etiológico </a:t>
            </a:r>
          </a:p>
        </p:txBody>
      </p:sp>
      <p:sp>
        <p:nvSpPr>
          <p:cNvPr id="15364" name="CaixaDeTexto 4"/>
          <p:cNvSpPr txBox="1">
            <a:spLocks noChangeArrowheads="1"/>
          </p:cNvSpPr>
          <p:nvPr/>
        </p:nvSpPr>
        <p:spPr bwMode="auto">
          <a:xfrm>
            <a:off x="4865737" y="3068960"/>
            <a:ext cx="714375" cy="64611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5489937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>
                <a:latin typeface="+mn-lt"/>
              </a:rPr>
              <a:t>Epidemia de HIV surgiu depois de infecção zoonótica com </a:t>
            </a:r>
            <a:r>
              <a:rPr lang="pt-BR" sz="1600" b="1" i="1" dirty="0">
                <a:latin typeface="+mn-lt"/>
              </a:rPr>
              <a:t>simian immunodeficienty viruses</a:t>
            </a:r>
            <a:r>
              <a:rPr lang="pt-BR" sz="1600" b="1" dirty="0">
                <a:latin typeface="+mn-lt"/>
              </a:rPr>
              <a:t> de primatas africanos.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3B7379"/>
                </a:solidFill>
                <a:latin typeface="+mn-lt"/>
              </a:rPr>
              <a:t>O primeiro grupo infectado pelo  HIV1 foi provavelmente o de caçadores de carne de animais selvagens</a:t>
            </a:r>
            <a:r>
              <a:rPr lang="pt-BR" sz="1600" b="1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r>
              <a:rPr lang="pt-BR" sz="1600" b="1" i="1" dirty="0">
                <a:latin typeface="+mn-lt"/>
              </a:rPr>
              <a:t>				</a:t>
            </a:r>
            <a:r>
              <a:rPr lang="pt-BR" sz="1200" b="1" i="1" dirty="0">
                <a:latin typeface="+mn-lt"/>
              </a:rPr>
              <a:t>Maartens, G et al </a:t>
            </a:r>
            <a:r>
              <a:rPr lang="pt-BR" sz="1200" b="1" i="1" dirty="0">
                <a:latin typeface="+mn-lt"/>
                <a:hlinkClick r:id="rId3"/>
              </a:rPr>
              <a:t>www.thelancet.com</a:t>
            </a:r>
            <a:r>
              <a:rPr lang="pt-BR" sz="1200" b="1" i="1" dirty="0">
                <a:latin typeface="+mn-lt"/>
              </a:rPr>
              <a:t> 2014 384: 258-71</a:t>
            </a:r>
            <a:endParaRPr lang="pt-BR" sz="16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Mapa da região do Lago Vitória, Uganda, África, </a:t>
            </a:r>
          </a:p>
          <a:p>
            <a:pPr algn="ctr" eaLnBrk="1" hangingPunct="1">
              <a:defRPr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Um dos possíveis epicentros da emergência da epidemia  de HIV/aids</a:t>
            </a:r>
          </a:p>
        </p:txBody>
      </p:sp>
    </p:spTree>
    <p:extLst>
      <p:ext uri="{BB962C8B-B14F-4D97-AF65-F5344CB8AC3E}">
        <p14:creationId xmlns:p14="http://schemas.microsoft.com/office/powerpoint/2010/main" val="1292174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12" y="2609146"/>
            <a:ext cx="7690556" cy="32243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37572" name="Oval 4"/>
          <p:cNvSpPr>
            <a:spLocks noChangeArrowheads="1"/>
          </p:cNvSpPr>
          <p:nvPr/>
        </p:nvSpPr>
        <p:spPr bwMode="auto">
          <a:xfrm>
            <a:off x="4124391" y="2404886"/>
            <a:ext cx="3775979" cy="704079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434" tIns="39511" rIns="80434" bIns="39511" anchor="ctr"/>
          <a:lstStyle/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778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778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Epidemia concentrada</a:t>
            </a:r>
          </a:p>
          <a:p>
            <a:pPr algn="ctr">
              <a:buClr>
                <a:srgbClr val="790015"/>
              </a:buClr>
              <a:defRPr/>
            </a:pPr>
            <a:endParaRPr lang="pt-BR" sz="1778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37573" name="AutoShape 5"/>
          <p:cNvSpPr>
            <a:spLocks noChangeArrowheads="1"/>
          </p:cNvSpPr>
          <p:nvPr/>
        </p:nvSpPr>
        <p:spPr bwMode="auto">
          <a:xfrm>
            <a:off x="3536245" y="2149123"/>
            <a:ext cx="832556" cy="2367844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253B2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000" tIns="38400" rIns="80000" bIns="38400" anchor="ctr"/>
          <a:lstStyle/>
          <a:p>
            <a:pPr>
              <a:defRPr/>
            </a:pPr>
            <a:endParaRPr lang="pt-BR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46667" y="1938867"/>
            <a:ext cx="2844800" cy="6773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000" tIns="38400" rIns="80000" bIns="38400" anchor="ctr"/>
          <a:lstStyle/>
          <a:p>
            <a:pPr>
              <a:defRPr/>
            </a:pPr>
            <a:endParaRPr lang="pt-B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1520" y="1938867"/>
            <a:ext cx="3439947" cy="66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000" tIns="38400" rIns="80000" bIns="38400">
            <a:spAutoFit/>
          </a:bodyPr>
          <a:lstStyle/>
          <a:p>
            <a:pPr lvl="1"/>
            <a:r>
              <a:rPr lang="pt-BR" b="1" dirty="0">
                <a:solidFill>
                  <a:srgbClr val="002060"/>
                </a:solidFill>
                <a:latin typeface="+mn-lt"/>
              </a:rPr>
              <a:t> &lt; 1% população geral</a:t>
            </a:r>
          </a:p>
          <a:p>
            <a:pPr lvl="1"/>
            <a:r>
              <a:rPr lang="pt-BR" sz="1600" b="1" dirty="0">
                <a:solidFill>
                  <a:srgbClr val="002060"/>
                </a:solidFill>
                <a:latin typeface="+mn-lt"/>
              </a:rPr>
              <a:t>  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≠</a:t>
            </a:r>
            <a:r>
              <a:rPr lang="pt-BR" sz="1600" b="1" dirty="0">
                <a:solidFill>
                  <a:srgbClr val="002060"/>
                </a:solidFill>
                <a:latin typeface="+mn-lt"/>
              </a:rPr>
              <a:t> Em subgrupo populacional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693018" y="77002"/>
            <a:ext cx="7762949" cy="111975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HIV/aids/Brasil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23467" y="5965804"/>
            <a:ext cx="2930847" cy="631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0000" tIns="38400" rIns="80000" bIns="38400">
            <a:spAutoFit/>
          </a:bodyPr>
          <a:lstStyle/>
          <a:p>
            <a:pPr>
              <a:defRPr/>
            </a:pPr>
            <a:r>
              <a:rPr lang="en-US" b="1" dirty="0" err="1">
                <a:latin typeface="+mn-lt"/>
              </a:rPr>
              <a:t>Depto</a:t>
            </a:r>
            <a:r>
              <a:rPr lang="en-US" b="1" dirty="0">
                <a:latin typeface="+mn-lt"/>
              </a:rPr>
              <a:t> DST/AIDS/IST/HV, </a:t>
            </a:r>
            <a:r>
              <a:rPr lang="en-US" b="1" dirty="0" err="1">
                <a:latin typeface="+mn-lt"/>
              </a:rPr>
              <a:t>Ministério</a:t>
            </a:r>
            <a:r>
              <a:rPr lang="en-US" b="1" dirty="0">
                <a:latin typeface="+mn-lt"/>
              </a:rPr>
              <a:t> da </a:t>
            </a:r>
            <a:r>
              <a:rPr lang="en-US" b="1" dirty="0" err="1">
                <a:latin typeface="+mn-lt"/>
              </a:rPr>
              <a:t>Saúde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8056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3EF56-B5A0-4DDD-977B-B624CB7E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-27384"/>
            <a:ext cx="7772400" cy="114300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+mn-lt"/>
              </a:rPr>
              <a:t>Populações chaves no Brasil</a:t>
            </a:r>
          </a:p>
        </p:txBody>
      </p:sp>
      <p:pic>
        <p:nvPicPr>
          <p:cNvPr id="4" name="Espaço Reservado para Conteúdo 4" descr="Apresentação Patogênese_final - PowerPoint">
            <a:extLst>
              <a:ext uri="{FF2B5EF4-FFF2-40B4-BE49-F238E27FC236}">
                <a16:creationId xmlns:a16="http://schemas.microsoft.com/office/drawing/2014/main" id="{26009E4A-D4E7-4E99-B7FC-046A306D6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45308" r="44467" b="18319"/>
          <a:stretch/>
        </p:blipFill>
        <p:spPr bwMode="auto">
          <a:xfrm>
            <a:off x="2555776" y="2348880"/>
            <a:ext cx="3816424" cy="34838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176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-243408"/>
            <a:ext cx="7738542" cy="111018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Estudos de </a:t>
            </a:r>
            <a:r>
              <a:rPr lang="pt-BR" sz="3600" b="1" dirty="0" err="1">
                <a:solidFill>
                  <a:srgbClr val="C00000"/>
                </a:solidFill>
                <a:latin typeface="+mn-lt"/>
              </a:rPr>
              <a:t>soroprevalência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 no Brasil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899592"/>
            <a:ext cx="8363272" cy="5798071"/>
          </a:xfrm>
        </p:spPr>
        <p:txBody>
          <a:bodyPr>
            <a:normAutofit fontScale="77500" lnSpcReduction="20000"/>
          </a:bodyPr>
          <a:lstStyle/>
          <a:p>
            <a:pPr marL="360000" indent="-36000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900" b="1" dirty="0"/>
              <a:t>Prevalência de HIV em HSH em 10 cidades brasileiras:  </a:t>
            </a:r>
          </a:p>
          <a:p>
            <a:pPr marL="634638" lvl="1" indent="-36000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900" b="1" dirty="0"/>
              <a:t>Amostra obtida pela técnica “RDS” (</a:t>
            </a:r>
            <a:r>
              <a:rPr lang="pt-BR" sz="2900" b="1" i="1" dirty="0" err="1"/>
              <a:t>respondent</a:t>
            </a:r>
            <a:r>
              <a:rPr lang="pt-BR" sz="2900" b="1" i="1" dirty="0"/>
              <a:t> </a:t>
            </a:r>
            <a:r>
              <a:rPr lang="pt-BR" sz="2900" b="1" i="1" dirty="0" err="1"/>
              <a:t>driven</a:t>
            </a:r>
            <a:r>
              <a:rPr lang="pt-BR" sz="2900" b="1" i="1" dirty="0"/>
              <a:t> sample</a:t>
            </a:r>
            <a:r>
              <a:rPr lang="pt-BR" sz="2900" b="1" dirty="0"/>
              <a:t>). Estudo de campo realizado em </a:t>
            </a:r>
            <a:r>
              <a:rPr lang="pt-BR" sz="2900" b="1" dirty="0">
                <a:solidFill>
                  <a:srgbClr val="C00000"/>
                </a:solidFill>
              </a:rPr>
              <a:t>2009</a:t>
            </a:r>
            <a:r>
              <a:rPr lang="pt-BR" sz="2900" b="1" dirty="0"/>
              <a:t>.</a:t>
            </a:r>
          </a:p>
          <a:p>
            <a:pPr marL="634638" lvl="1" indent="-36000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900" b="1" dirty="0"/>
              <a:t>Amostra de 3.859 HSH. </a:t>
            </a:r>
          </a:p>
          <a:p>
            <a:pPr marL="909275" lvl="2" indent="-36000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900" b="1" dirty="0"/>
              <a:t>49% nunca havia feito o teste para HIV. </a:t>
            </a:r>
          </a:p>
          <a:p>
            <a:pPr marL="909275" lvl="2" indent="-36000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900" b="1" dirty="0"/>
              <a:t>6,6% sabia ser portadores do HIV.</a:t>
            </a:r>
          </a:p>
          <a:p>
            <a:pPr marL="634638" lvl="1" indent="-36000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900" b="1" dirty="0">
                <a:solidFill>
                  <a:srgbClr val="C00000"/>
                </a:solidFill>
              </a:rPr>
              <a:t>Prevalência de 14,2% </a:t>
            </a:r>
            <a:r>
              <a:rPr lang="pt-BR" sz="2900" b="1" dirty="0"/>
              <a:t>(IC 95%: 12,1 – 16,6), variando entre 5,2% (Recife) e 23,7% (Brasília).</a:t>
            </a:r>
          </a:p>
          <a:p>
            <a:pPr marL="0" indent="0" algn="r" eaLnBrk="1" fontAlgn="auto" hangingPunct="1">
              <a:lnSpc>
                <a:spcPts val="1500"/>
              </a:lnSpc>
              <a:spcBef>
                <a:spcPts val="580"/>
              </a:spcBef>
              <a:spcAft>
                <a:spcPct val="50000"/>
              </a:spcAft>
              <a:buNone/>
              <a:defRPr/>
            </a:pPr>
            <a:r>
              <a:rPr lang="pt-BR" sz="1600" b="1" i="1" dirty="0"/>
              <a:t>Cidades participantes: Rio de Janeiro, Belo Horizonte, Recife, Manaus, Salvador, Campo Grande, Brasília, Itajaí, Santos e Curitiba</a:t>
            </a:r>
            <a:r>
              <a:rPr lang="pt-BR" sz="1200" b="1" i="1" dirty="0"/>
              <a:t>.</a:t>
            </a:r>
          </a:p>
          <a:p>
            <a:pPr algn="r" eaLnBrk="1" fontAlgn="auto" hangingPunct="1">
              <a:lnSpc>
                <a:spcPts val="1500"/>
              </a:lnSpc>
              <a:spcBef>
                <a:spcPts val="58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b="1" dirty="0" err="1"/>
              <a:t>Kerr</a:t>
            </a:r>
            <a:r>
              <a:rPr lang="pt-BR" sz="1400" b="1" dirty="0"/>
              <a:t> LR et al. HIV </a:t>
            </a:r>
            <a:r>
              <a:rPr lang="pt-BR" sz="1400" b="1" dirty="0" err="1"/>
              <a:t>infection</a:t>
            </a:r>
            <a:r>
              <a:rPr lang="pt-BR" sz="1400" b="1" dirty="0"/>
              <a:t> </a:t>
            </a:r>
            <a:r>
              <a:rPr lang="pt-BR" sz="1400" b="1" dirty="0" err="1"/>
              <a:t>among</a:t>
            </a:r>
            <a:r>
              <a:rPr lang="pt-BR" sz="1400" b="1" dirty="0"/>
              <a:t> MSM in a </a:t>
            </a:r>
            <a:r>
              <a:rPr lang="pt-BR" sz="1400" b="1" dirty="0" err="1"/>
              <a:t>large</a:t>
            </a:r>
            <a:r>
              <a:rPr lang="pt-BR" sz="1400" b="1" dirty="0"/>
              <a:t> </a:t>
            </a:r>
            <a:r>
              <a:rPr lang="pt-BR" sz="1400" b="1" dirty="0" err="1"/>
              <a:t>middle</a:t>
            </a:r>
            <a:r>
              <a:rPr lang="pt-BR" sz="1400" b="1" dirty="0"/>
              <a:t> income country. AIDS 2013, 27(3): 427-35</a:t>
            </a:r>
          </a:p>
          <a:p>
            <a:pPr algn="r" eaLnBrk="1" fontAlgn="auto" hangingPunct="1">
              <a:lnSpc>
                <a:spcPts val="1500"/>
              </a:lnSpc>
              <a:spcBef>
                <a:spcPts val="58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41895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5" y="1892830"/>
            <a:ext cx="4932296" cy="41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655734" y="2006600"/>
            <a:ext cx="1350050" cy="639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8" b="1" dirty="0">
                <a:latin typeface="Arial Rounded MT Bold" panose="020F0704030504030204" pitchFamily="34" charset="0"/>
                <a:ea typeface="ＭＳ Ｐゴシック" pitchFamily="34" charset="-128"/>
              </a:rPr>
              <a:t>2010-2012</a:t>
            </a:r>
            <a:endParaRPr lang="pt-BR" sz="1778" b="1" dirty="0">
              <a:latin typeface="Arial Rounded MT Bold" panose="020F0704030504030204" pitchFamily="34" charset="0"/>
              <a:ea typeface="ＭＳ Ｐゴシック" pitchFamily="34" charset="-128"/>
            </a:endParaRPr>
          </a:p>
          <a:p>
            <a:endParaRPr lang="pt-BR" sz="1778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43225" y="4106334"/>
            <a:ext cx="734908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9" dirty="0"/>
              <a:t>Baixa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343225" y="5349311"/>
            <a:ext cx="734908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9" dirty="0"/>
              <a:t>Alta</a:t>
            </a:r>
          </a:p>
        </p:txBody>
      </p:sp>
      <p:grpSp>
        <p:nvGrpSpPr>
          <p:cNvPr id="12" name="Grupo 10"/>
          <p:cNvGrpSpPr/>
          <p:nvPr/>
        </p:nvGrpSpPr>
        <p:grpSpPr>
          <a:xfrm>
            <a:off x="6127202" y="4106333"/>
            <a:ext cx="950932" cy="1472142"/>
            <a:chOff x="7956376" y="4766955"/>
            <a:chExt cx="950932" cy="165616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4797152"/>
              <a:ext cx="26670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8172400" y="4766955"/>
              <a:ext cx="734908" cy="25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9" dirty="0"/>
                <a:t>Baixa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8172400" y="6165304"/>
              <a:ext cx="734908" cy="25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9" dirty="0"/>
                <a:t>Alta</a:t>
              </a:r>
            </a:p>
          </p:txBody>
        </p:sp>
      </p:grpSp>
      <p:sp>
        <p:nvSpPr>
          <p:cNvPr id="16" name="TextBox 8"/>
          <p:cNvSpPr txBox="1"/>
          <p:nvPr/>
        </p:nvSpPr>
        <p:spPr>
          <a:xfrm>
            <a:off x="5878268" y="2916943"/>
            <a:ext cx="2336602" cy="91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778" b="1" dirty="0">
                <a:latin typeface="+mn-lt"/>
              </a:rPr>
              <a:t>15,4% </a:t>
            </a:r>
            <a:r>
              <a:rPr lang="pt-BR" sz="1778" b="1" dirty="0" err="1">
                <a:latin typeface="+mn-lt"/>
              </a:rPr>
              <a:t>soroprevalência</a:t>
            </a:r>
            <a:endParaRPr lang="pt-BR" sz="1778" b="1" dirty="0">
              <a:latin typeface="+mn-lt"/>
            </a:endParaRPr>
          </a:p>
          <a:p>
            <a:pPr algn="ctr"/>
            <a:r>
              <a:rPr lang="pt-BR" sz="1778" b="1" dirty="0">
                <a:latin typeface="+mn-lt"/>
              </a:rPr>
              <a:t>em HSH</a:t>
            </a:r>
          </a:p>
          <a:p>
            <a:pPr algn="ctr"/>
            <a:r>
              <a:rPr lang="pt-BR" sz="1778" b="1" dirty="0">
                <a:latin typeface="+mn-lt"/>
              </a:rPr>
              <a:t>Centro São Paulo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751653" y="6181306"/>
            <a:ext cx="1553290" cy="2963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0000" tIns="38400" rIns="80000" bIns="38400">
            <a:spAutoFit/>
          </a:bodyPr>
          <a:lstStyle/>
          <a:p>
            <a:pPr>
              <a:defRPr/>
            </a:pPr>
            <a:r>
              <a:rPr lang="en-US" sz="1422" b="1" dirty="0" err="1">
                <a:latin typeface="+mn-lt"/>
              </a:rPr>
              <a:t>Veras</a:t>
            </a:r>
            <a:r>
              <a:rPr lang="en-US" sz="1422" b="1" dirty="0">
                <a:latin typeface="+mn-lt"/>
              </a:rPr>
              <a:t> MASM, 2014</a:t>
            </a:r>
          </a:p>
        </p:txBody>
      </p:sp>
      <p:sp>
        <p:nvSpPr>
          <p:cNvPr id="19" name="Rectangle 13"/>
          <p:cNvSpPr/>
          <p:nvPr/>
        </p:nvSpPr>
        <p:spPr bwMode="auto">
          <a:xfrm>
            <a:off x="5724128" y="2852936"/>
            <a:ext cx="2624292" cy="102411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0000" tIns="38400" rIns="80000" bIns="38400" numCol="1" rtlCol="0" anchor="ctr" anchorCtr="0" compatLnSpc="1">
            <a:prstTxWarp prst="textNoShape">
              <a:avLst/>
            </a:prstTxWarp>
          </a:bodyPr>
          <a:lstStyle/>
          <a:p>
            <a:pPr defTabSz="812810"/>
            <a:endParaRPr lang="pt-BR" sz="2489"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9776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Estudos de </a:t>
            </a:r>
            <a:r>
              <a:rPr lang="pt-BR" sz="3600" b="1" dirty="0" err="1">
                <a:solidFill>
                  <a:srgbClr val="C00000"/>
                </a:solidFill>
                <a:latin typeface="+mn-lt"/>
              </a:rPr>
              <a:t>soroprevalência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, município de São Paulo</a:t>
            </a:r>
            <a:endParaRPr lang="pt-BR" sz="3600" b="1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99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23731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+mn-lt"/>
              </a:rPr>
              <a:t>HIV prevalence among men who have sex with men in Brazil: results of the 2nd national survey </a:t>
            </a:r>
            <a:r>
              <a:rPr lang="pt-BR" sz="1200" b="1" dirty="0" err="1">
                <a:latin typeface="+mn-lt"/>
              </a:rPr>
              <a:t>using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respondent-driven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sampling</a:t>
            </a:r>
            <a:r>
              <a:rPr lang="pt-BR" sz="1200" b="1" dirty="0">
                <a:latin typeface="+mn-lt"/>
              </a:rPr>
              <a:t>. </a:t>
            </a:r>
            <a:r>
              <a:rPr lang="pt-BR" sz="1200" b="1" dirty="0" err="1">
                <a:latin typeface="+mn-lt"/>
              </a:rPr>
              <a:t>Kerr</a:t>
            </a:r>
            <a:r>
              <a:rPr lang="pt-BR" sz="1200" b="1" dirty="0">
                <a:latin typeface="+mn-lt"/>
              </a:rPr>
              <a:t> L. et al.</a:t>
            </a:r>
            <a:r>
              <a:rPr lang="pt-BR" dirty="0"/>
              <a:t> </a:t>
            </a:r>
            <a:r>
              <a:rPr lang="pt-BR" sz="1200" b="1" dirty="0">
                <a:latin typeface="+mn-lt"/>
              </a:rPr>
              <a:t>Medicine (2018) 97:S1(e10573)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1395895"/>
            <a:ext cx="9721080" cy="304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 eaLnBrk="1" fontAlgn="auto" hangingPunct="1">
              <a:lnSpc>
                <a:spcPts val="21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400" b="1" dirty="0">
                <a:latin typeface="+mn-lt"/>
              </a:rPr>
              <a:t>Prevalência de HIV em HSH em 12 cidades brasileiras das </a:t>
            </a:r>
          </a:p>
          <a:p>
            <a:pPr algn="just" eaLnBrk="1" fontAlgn="auto" hangingPunct="1">
              <a:lnSpc>
                <a:spcPts val="2100"/>
              </a:lnSpc>
              <a:spcBef>
                <a:spcPts val="580"/>
              </a:spcBef>
              <a:spcAft>
                <a:spcPct val="50000"/>
              </a:spcAft>
              <a:defRPr/>
            </a:pPr>
            <a:r>
              <a:rPr lang="pt-BR" sz="2400" b="1" dirty="0">
                <a:latin typeface="+mn-lt"/>
              </a:rPr>
              <a:t>5 </a:t>
            </a:r>
            <a:r>
              <a:rPr lang="pt-BR" sz="2400" b="1" dirty="0" err="1">
                <a:latin typeface="+mn-lt"/>
              </a:rPr>
              <a:t>macroregiões</a:t>
            </a:r>
            <a:r>
              <a:rPr lang="pt-BR" sz="2400" b="1" dirty="0">
                <a:latin typeface="+mn-lt"/>
              </a:rPr>
              <a:t>:  </a:t>
            </a:r>
          </a:p>
          <a:p>
            <a:pPr marL="634638" lvl="1" indent="-360000" algn="just" eaLnBrk="1" fontAlgn="auto" hangingPunct="1">
              <a:lnSpc>
                <a:spcPts val="21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400" b="1" dirty="0">
                <a:latin typeface="+mn-lt"/>
              </a:rPr>
              <a:t>Amostra obtida pela técnica “RDS” (</a:t>
            </a:r>
            <a:r>
              <a:rPr lang="pt-BR" sz="2400" b="1" i="1" dirty="0" err="1">
                <a:latin typeface="+mn-lt"/>
              </a:rPr>
              <a:t>respondent</a:t>
            </a:r>
            <a:r>
              <a:rPr lang="pt-BR" sz="2400" b="1" i="1" dirty="0">
                <a:latin typeface="+mn-lt"/>
              </a:rPr>
              <a:t> </a:t>
            </a:r>
            <a:r>
              <a:rPr lang="pt-BR" sz="2400" b="1" i="1" dirty="0" err="1">
                <a:latin typeface="+mn-lt"/>
              </a:rPr>
              <a:t>driven</a:t>
            </a:r>
            <a:r>
              <a:rPr lang="pt-BR" sz="2400" b="1" i="1" dirty="0">
                <a:latin typeface="+mn-lt"/>
              </a:rPr>
              <a:t> </a:t>
            </a:r>
            <a:r>
              <a:rPr lang="pt-BR" sz="2400" b="1" i="1" dirty="0" err="1">
                <a:latin typeface="+mn-lt"/>
              </a:rPr>
              <a:t>sample</a:t>
            </a:r>
            <a:r>
              <a:rPr lang="pt-BR" sz="2400" b="1" dirty="0">
                <a:latin typeface="+mn-lt"/>
              </a:rPr>
              <a:t>). </a:t>
            </a:r>
          </a:p>
          <a:p>
            <a:pPr marL="1091838" lvl="2" indent="-360000" algn="just" eaLnBrk="1" fontAlgn="auto" hangingPunct="1">
              <a:lnSpc>
                <a:spcPts val="21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400" b="1" dirty="0">
                <a:latin typeface="+mn-lt"/>
              </a:rPr>
              <a:t>Estudo de campo realizado de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junho a dezembro de 2016</a:t>
            </a:r>
          </a:p>
          <a:p>
            <a:pPr marL="1091838" lvl="2" indent="-360000" algn="just" eaLnBrk="1" fontAlgn="auto" hangingPunct="1">
              <a:lnSpc>
                <a:spcPts val="21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400" b="1" dirty="0">
                <a:latin typeface="+mn-lt"/>
              </a:rPr>
              <a:t>Amostra de 3.058.</a:t>
            </a:r>
          </a:p>
          <a:p>
            <a:pPr marL="1091838" lvl="2" indent="-360000" algn="just" eaLnBrk="1" fontAlgn="auto" hangingPunct="1">
              <a:lnSpc>
                <a:spcPts val="2100"/>
              </a:lnSpc>
              <a:spcBef>
                <a:spcPts val="580"/>
              </a:spcBef>
              <a:spcAft>
                <a:spcPct val="50000"/>
              </a:spcAft>
              <a:buFont typeface="Wingdings 2"/>
              <a:buChar char=""/>
              <a:defRPr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Prevalência de 18,4% </a:t>
            </a:r>
            <a:r>
              <a:rPr lang="pt-BR" sz="2400" b="1" dirty="0">
                <a:latin typeface="+mn-lt"/>
              </a:rPr>
              <a:t>(IC95% 15,4 a 21,7).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4561"/>
            <a:ext cx="7738542" cy="11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Estudos de </a:t>
            </a:r>
            <a:r>
              <a:rPr lang="pt-BR" sz="3600" b="1" dirty="0" err="1">
                <a:solidFill>
                  <a:srgbClr val="C00000"/>
                </a:solidFill>
                <a:latin typeface="+mn-lt"/>
              </a:rPr>
              <a:t>soroprevalência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 no Brasil</a:t>
            </a:r>
          </a:p>
        </p:txBody>
      </p:sp>
    </p:spTree>
    <p:extLst>
      <p:ext uri="{BB962C8B-B14F-4D97-AF65-F5344CB8AC3E}">
        <p14:creationId xmlns:p14="http://schemas.microsoft.com/office/powerpoint/2010/main" val="15331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467544" y="188640"/>
            <a:ext cx="8280920" cy="8640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pt-BR" sz="2800" b="1" dirty="0">
                <a:solidFill>
                  <a:srgbClr val="C00000"/>
                </a:solidFill>
                <a:latin typeface="+mn-lt"/>
              </a:rPr>
              <a:t>Taxa de detecção de aids por 100 hab. e percentual e fixa etária diagnóstico, 2006 - 2016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E8B4F76-5B90-49C9-A897-233773D36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8" y="1628800"/>
            <a:ext cx="8665233" cy="367240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42D1FED-600D-4143-93A6-243ED49C3705}"/>
              </a:ext>
            </a:extLst>
          </p:cNvPr>
          <p:cNvSpPr/>
          <p:nvPr/>
        </p:nvSpPr>
        <p:spPr>
          <a:xfrm>
            <a:off x="1763688" y="3205213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AA0FA63-FE55-4F71-9ECC-FCD5C204739D}"/>
              </a:ext>
            </a:extLst>
          </p:cNvPr>
          <p:cNvSpPr/>
          <p:nvPr/>
        </p:nvSpPr>
        <p:spPr>
          <a:xfrm>
            <a:off x="5580112" y="3277221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36AC189-E088-4C90-9814-AE833346A786}"/>
              </a:ext>
            </a:extLst>
          </p:cNvPr>
          <p:cNvSpPr/>
          <p:nvPr/>
        </p:nvSpPr>
        <p:spPr>
          <a:xfrm>
            <a:off x="2068488" y="3356992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AB25B35-4CF0-4239-949B-196697D74061}"/>
              </a:ext>
            </a:extLst>
          </p:cNvPr>
          <p:cNvSpPr/>
          <p:nvPr/>
        </p:nvSpPr>
        <p:spPr>
          <a:xfrm>
            <a:off x="6211416" y="3421237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FB05EBB-985F-488A-A0D4-E77C0F14A697}"/>
              </a:ext>
            </a:extLst>
          </p:cNvPr>
          <p:cNvSpPr/>
          <p:nvPr/>
        </p:nvSpPr>
        <p:spPr>
          <a:xfrm>
            <a:off x="6732240" y="3421237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A1BDF57-345D-4269-A285-1A5DB8F7F8E4}"/>
              </a:ext>
            </a:extLst>
          </p:cNvPr>
          <p:cNvSpPr/>
          <p:nvPr/>
        </p:nvSpPr>
        <p:spPr>
          <a:xfrm>
            <a:off x="2483768" y="3356992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2D1FED-600D-4143-93A6-243ED49C3705}"/>
              </a:ext>
            </a:extLst>
          </p:cNvPr>
          <p:cNvSpPr/>
          <p:nvPr/>
        </p:nvSpPr>
        <p:spPr>
          <a:xfrm>
            <a:off x="1979712" y="2053085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42D1FED-600D-4143-93A6-243ED49C3705}"/>
              </a:ext>
            </a:extLst>
          </p:cNvPr>
          <p:cNvSpPr/>
          <p:nvPr/>
        </p:nvSpPr>
        <p:spPr>
          <a:xfrm>
            <a:off x="6156176" y="2060848"/>
            <a:ext cx="432048" cy="151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FE1BC4-DF91-41BC-BB1C-BFF2EC187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60"/>
            <a:ext cx="8049748" cy="490606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5EB710D-013D-471D-88DE-6F4EE8DB88F5}"/>
              </a:ext>
            </a:extLst>
          </p:cNvPr>
          <p:cNvSpPr/>
          <p:nvPr/>
        </p:nvSpPr>
        <p:spPr>
          <a:xfrm>
            <a:off x="179511" y="260648"/>
            <a:ext cx="8665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n-lt"/>
              </a:rPr>
              <a:t>Taxa de detecção de aids por 100 hab. Em  homens, por ano diagnóstico, Brasil, 2006 - 2016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F8C85D-F024-4E0A-81F1-68A5C12F33D5}"/>
              </a:ext>
            </a:extLst>
          </p:cNvPr>
          <p:cNvSpPr/>
          <p:nvPr/>
        </p:nvSpPr>
        <p:spPr>
          <a:xfrm>
            <a:off x="3347864" y="2204864"/>
            <a:ext cx="576064" cy="27363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3FEBB9-97F7-40DB-8DDF-FF66C5DA86E4}"/>
              </a:ext>
            </a:extLst>
          </p:cNvPr>
          <p:cNvSpPr/>
          <p:nvPr/>
        </p:nvSpPr>
        <p:spPr>
          <a:xfrm>
            <a:off x="2771800" y="2708920"/>
            <a:ext cx="504056" cy="22322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C219441-2AB8-471C-8D33-A7DACD07B082}"/>
              </a:ext>
            </a:extLst>
          </p:cNvPr>
          <p:cNvSpPr/>
          <p:nvPr/>
        </p:nvSpPr>
        <p:spPr>
          <a:xfrm>
            <a:off x="2267744" y="3933056"/>
            <a:ext cx="432048" cy="10081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175222-CA65-4739-860D-61E51176D369}"/>
              </a:ext>
            </a:extLst>
          </p:cNvPr>
          <p:cNvSpPr/>
          <p:nvPr/>
        </p:nvSpPr>
        <p:spPr>
          <a:xfrm>
            <a:off x="7308304" y="3717032"/>
            <a:ext cx="576064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2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1" y="260648"/>
            <a:ext cx="8665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+mn-lt"/>
              </a:rPr>
              <a:t>Taxa de detecção de aids por 100 hab. Segundo sexo e razão de sexos por ano diagnóstico, Brasil, 2006 - 2016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E0E705-1626-4FB5-A665-1C5B74540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495986" cy="45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Vigilância Epidemiológica e Controle do HIV/</a:t>
            </a:r>
            <a:r>
              <a:rPr lang="pt-BR" sz="3600" b="1" dirty="0" err="1">
                <a:solidFill>
                  <a:srgbClr val="C00000"/>
                </a:solidFill>
                <a:latin typeface="+mn-lt"/>
              </a:rPr>
              <a:t>Aids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 no Brasil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2877" y="1670446"/>
            <a:ext cx="7929563" cy="5214938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/>
              <a:t>Aids foi incluída na lista de Doenças de Notificação Compulsória no Brasil em 1986 (1983 no Estado de São Paulo).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/>
              <a:t>Continua na portaria 204 de </a:t>
            </a:r>
            <a:r>
              <a:rPr lang="de-DE" sz="2400" b="1" dirty="0"/>
              <a:t>17/02/2016.</a:t>
            </a:r>
            <a:endParaRPr lang="pt-BR" sz="2400" b="1" dirty="0"/>
          </a:p>
          <a:p>
            <a:pPr marL="274320" indent="-274320" algn="just" eaLnBrk="1" fontAlgn="auto" hangingPunct="1">
              <a:lnSpc>
                <a:spcPct val="16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000" baseline="30000" dirty="0"/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/>
              <a:t>Portaria  Nº 1.271, de 6 de junho de 2014 acresceu Infecção pelo Vírus da Imunodeficiência Humana (HIV) positivo como de notificação.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/>
              <a:t>Prevenção primária</a:t>
            </a:r>
          </a:p>
        </p:txBody>
      </p:sp>
    </p:spTree>
    <p:extLst>
      <p:ext uri="{BB962C8B-B14F-4D97-AF65-F5344CB8AC3E}">
        <p14:creationId xmlns:p14="http://schemas.microsoft.com/office/powerpoint/2010/main" val="240848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Existem 4 grupos de HIV1: M, N, O e 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pt-BR" sz="2000" b="1" dirty="0">
                <a:latin typeface="+mn-lt"/>
              </a:rPr>
              <a:t>, N e O - transmissão de chimpanzés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P - de gorilas.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Grupo M </a:t>
            </a:r>
            <a:r>
              <a:rPr lang="pt-BR" sz="2000" b="1" dirty="0">
                <a:latin typeface="+mn-lt"/>
              </a:rPr>
              <a:t>teve início há 110 anos e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é a causa da pandemia  global</a:t>
            </a:r>
            <a:r>
              <a:rPr lang="pt-BR" sz="2000" b="1" dirty="0">
                <a:latin typeface="+mn-lt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Tem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9 subtipos =A-D, F-H, J e K </a:t>
            </a:r>
            <a:endParaRPr lang="pt-BR" sz="2000" b="1" dirty="0">
              <a:solidFill>
                <a:srgbClr val="00B050"/>
              </a:solidFill>
              <a:latin typeface="+mn-lt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70C0"/>
                </a:solidFill>
                <a:latin typeface="+mn-lt"/>
              </a:rPr>
              <a:t>Subtipo C </a:t>
            </a:r>
            <a:r>
              <a:rPr lang="pt-BR" sz="2000" b="1" dirty="0">
                <a:latin typeface="+mn-lt"/>
              </a:rPr>
              <a:t>predomina na 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África e Índia</a:t>
            </a:r>
            <a:r>
              <a:rPr lang="pt-BR" sz="2000" b="1" dirty="0">
                <a:latin typeface="+mn-lt"/>
              </a:rPr>
              <a:t>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70C0"/>
                </a:solidFill>
                <a:latin typeface="+mn-lt"/>
              </a:rPr>
              <a:t>Subtipo B </a:t>
            </a:r>
            <a:r>
              <a:rPr lang="pt-BR" sz="2000" b="1" dirty="0">
                <a:latin typeface="+mn-lt"/>
              </a:rPr>
              <a:t>predomina na 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Oeste da Europa, América e Austrália</a:t>
            </a:r>
            <a:r>
              <a:rPr lang="pt-BR" sz="2000" b="1" dirty="0">
                <a:latin typeface="+mn-lt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HIV2 – confinado no oeste da África, quadro similar, mas  progride mais lentamente que o HIV1.</a:t>
            </a:r>
            <a:r>
              <a:rPr lang="pt-BR" sz="1600" b="1" dirty="0">
                <a:latin typeface="+mn-lt"/>
              </a:rPr>
              <a:t> </a:t>
            </a:r>
            <a:r>
              <a:rPr lang="pt-BR" sz="1600" b="1" i="1" dirty="0">
                <a:latin typeface="+mn-lt"/>
              </a:rPr>
              <a:t>		</a:t>
            </a:r>
            <a:r>
              <a:rPr lang="pt-BR" sz="1200" b="1" i="1" dirty="0">
                <a:latin typeface="+mn-lt"/>
              </a:rPr>
              <a:t>Maartens, G et al </a:t>
            </a:r>
            <a:r>
              <a:rPr lang="pt-BR" sz="1200" b="1" i="1" dirty="0">
                <a:latin typeface="+mn-lt"/>
                <a:hlinkClick r:id="rId2"/>
              </a:rPr>
              <a:t>www.thelancet.com</a:t>
            </a:r>
            <a:r>
              <a:rPr lang="pt-BR" sz="1200" b="1" i="1" dirty="0">
                <a:latin typeface="+mn-lt"/>
              </a:rPr>
              <a:t> 2014 384: 258-71</a:t>
            </a:r>
            <a:endParaRPr lang="pt-BR" sz="16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6093296"/>
            <a:ext cx="8425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De importância na epidemia do HIV1 – seres humanos</a:t>
            </a: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323280" y="294328"/>
            <a:ext cx="8569895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</a:rPr>
              <a:t>Agente etiológico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354632"/>
            <a:ext cx="489654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n-lt"/>
              </a:rPr>
              <a:t>Reservatório</a:t>
            </a:r>
            <a:r>
              <a:rPr lang="pt-BR" sz="2400" b="1" dirty="0">
                <a:latin typeface="+mn-lt"/>
              </a:rPr>
              <a:t> </a:t>
            </a:r>
          </a:p>
          <a:p>
            <a:pPr algn="ctr"/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2D135A8-19B0-40B4-936D-12FF1EDB1A35}"/>
              </a:ext>
            </a:extLst>
          </p:cNvPr>
          <p:cNvSpPr/>
          <p:nvPr/>
        </p:nvSpPr>
        <p:spPr>
          <a:xfrm>
            <a:off x="2699792" y="908720"/>
            <a:ext cx="720080" cy="5040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C461BAE-F6C9-40CA-B41A-4CC26FC179F8}"/>
              </a:ext>
            </a:extLst>
          </p:cNvPr>
          <p:cNvSpPr/>
          <p:nvPr/>
        </p:nvSpPr>
        <p:spPr>
          <a:xfrm>
            <a:off x="467544" y="4077072"/>
            <a:ext cx="720080" cy="5040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4CFE558-0803-40D6-B927-DBCFF669B595}"/>
              </a:ext>
            </a:extLst>
          </p:cNvPr>
          <p:cNvSpPr/>
          <p:nvPr/>
        </p:nvSpPr>
        <p:spPr>
          <a:xfrm>
            <a:off x="5354190" y="980729"/>
            <a:ext cx="3394274" cy="132343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Arial" charset="0"/>
              </a:rPr>
              <a:t>HIV-1 similar ao SIVcpz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pt-BR" sz="2000" b="1" dirty="0">
              <a:latin typeface="+mn-lt"/>
              <a:cs typeface="Arial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Arial" charset="0"/>
              </a:rPr>
              <a:t>HIV-2 similar ao </a:t>
            </a:r>
            <a:r>
              <a:rPr lang="pt-BR" sz="2000" b="1" dirty="0" err="1">
                <a:latin typeface="+mn-lt"/>
                <a:cs typeface="Arial" charset="0"/>
              </a:rPr>
              <a:t>SIVsm</a:t>
            </a:r>
            <a:r>
              <a:rPr lang="pt-BR" sz="2000" b="1" dirty="0">
                <a:latin typeface="+mn-lt"/>
                <a:cs typeface="Arial" charset="0"/>
              </a:rPr>
              <a:t> </a:t>
            </a:r>
          </a:p>
          <a:p>
            <a:pPr marL="361950">
              <a:buClr>
                <a:srgbClr val="FF0000"/>
              </a:buClr>
              <a:defRPr/>
            </a:pPr>
            <a:r>
              <a:rPr lang="pt-BR" sz="2000" b="1" dirty="0">
                <a:latin typeface="+mn-lt"/>
                <a:cs typeface="Arial" charset="0"/>
              </a:rPr>
              <a:t>(African </a:t>
            </a:r>
            <a:r>
              <a:rPr lang="pt-BR" sz="2000" b="1" dirty="0" err="1">
                <a:latin typeface="+mn-lt"/>
                <a:cs typeface="Arial" charset="0"/>
              </a:rPr>
              <a:t>sooty</a:t>
            </a:r>
            <a:r>
              <a:rPr lang="pt-BR" sz="2000" b="1" dirty="0">
                <a:latin typeface="+mn-lt"/>
                <a:cs typeface="Arial" charset="0"/>
              </a:rPr>
              <a:t> </a:t>
            </a:r>
            <a:r>
              <a:rPr lang="pt-BR" sz="2000" b="1" dirty="0" err="1">
                <a:latin typeface="+mn-lt"/>
                <a:cs typeface="Arial" charset="0"/>
              </a:rPr>
              <a:t>mangabey</a:t>
            </a:r>
            <a:r>
              <a:rPr lang="pt-BR" sz="2000" b="1" dirty="0">
                <a:latin typeface="+mn-lt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49867"/>
            <a:ext cx="7747000" cy="778933"/>
          </a:xfrm>
          <a:noFill/>
          <a:ln/>
        </p:spPr>
        <p:txBody>
          <a:bodyPr/>
          <a:lstStyle/>
          <a:p>
            <a:pPr algn="ctr"/>
            <a: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200" b="1" dirty="0">
                <a:solidFill>
                  <a:srgbClr val="C00000"/>
                </a:solidFill>
                <a:latin typeface="+mn-lt"/>
              </a:rPr>
              <a:t>Ações programáticas para o enfrentamento do HIV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20" y="1772816"/>
            <a:ext cx="6934200" cy="3505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Prevenção primária</a:t>
            </a:r>
          </a:p>
          <a:p>
            <a:pPr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sexo mais seguro</a:t>
            </a:r>
          </a:p>
          <a:p>
            <a:pPr lvl="1"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b="1" dirty="0"/>
              <a:t>Prevenção da transmissão parenteral</a:t>
            </a:r>
            <a:endParaRPr lang="pt-BR" b="1" dirty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redução de danos</a:t>
            </a:r>
          </a:p>
          <a:p>
            <a:pPr lvl="2">
              <a:buFont typeface="Wingdings" pitchFamily="2" charset="2"/>
              <a:buChar char="§"/>
            </a:pPr>
            <a:r>
              <a:rPr lang="pt-BR" b="1" dirty="0"/>
              <a:t>triagem em bancos de sangue</a:t>
            </a:r>
            <a:endParaRPr lang="pt-BR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pt-BR" b="1" dirty="0"/>
          </a:p>
          <a:p>
            <a:pPr lvl="1">
              <a:buFont typeface="Wingdings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Prevenção da transmissão materno-infantil</a:t>
            </a:r>
          </a:p>
          <a:p>
            <a:pPr lvl="1"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b="1" dirty="0"/>
              <a:t>Novas tecnologias </a:t>
            </a:r>
            <a:endParaRPr lang="pt-BR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3514734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313829"/>
            <a:ext cx="7858125" cy="56435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/>
              <a:t>Prevenção primária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/>
              <a:t>Prevenção da transmissão parenteral: 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/>
              <a:t>triagem de doadores de sangue, órgãos e esperma</a:t>
            </a:r>
          </a:p>
          <a:p>
            <a:pPr marL="593725" lvl="2" indent="0" eaLnBrk="1" hangingPunct="1">
              <a:lnSpc>
                <a:spcPct val="150000"/>
              </a:lnSpc>
              <a:buNone/>
            </a:pPr>
            <a:r>
              <a:rPr lang="pt-BR" sz="2400" b="1" dirty="0"/>
              <a:t>obrigatória no Brasil desde 1994.</a:t>
            </a:r>
          </a:p>
          <a:p>
            <a:pPr marL="593725" lvl="2" indent="0" eaLnBrk="1" hangingPunct="1">
              <a:lnSpc>
                <a:spcPct val="150000"/>
              </a:lnSpc>
              <a:buNone/>
            </a:pPr>
            <a:endParaRPr lang="pt-BR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5813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>
                <a:solidFill>
                  <a:srgbClr val="C00000"/>
                </a:solidFill>
                <a:latin typeface="+mn-lt"/>
              </a:rPr>
              <a:t>Medidas de Prevenção e Controle</a:t>
            </a:r>
            <a:endParaRPr lang="pt-BR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141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-142875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+mn-lt"/>
              </a:rPr>
              <a:t>Diminuição da transmissão vertical</a:t>
            </a:r>
            <a:endParaRPr lang="pt-BR" sz="32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857250"/>
            <a:ext cx="8321550" cy="6100142"/>
          </a:xfrm>
        </p:spPr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lnSpc>
                <a:spcPct val="17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100" b="1" dirty="0"/>
              <a:t>Prevenção da transmissão vertical:</a:t>
            </a:r>
          </a:p>
          <a:p>
            <a:pPr marL="548640" lvl="1" algn="just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100" b="1" dirty="0"/>
              <a:t>Condição incluída separadamente na lista de Doenças de Notificação Compulsória (Gestante HIV positivo e criança exposta).</a:t>
            </a:r>
          </a:p>
          <a:p>
            <a:pPr marL="548640" lvl="1" algn="just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100" b="1" dirty="0"/>
              <a:t>Gestante:</a:t>
            </a:r>
          </a:p>
          <a:p>
            <a:pPr marL="823277" lvl="2" algn="just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300" b="1" dirty="0"/>
              <a:t>Com  carga viral &lt; 1000 cópias/ml. </a:t>
            </a:r>
          </a:p>
          <a:p>
            <a:pPr marL="1097598" lvl="3" algn="just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 pitchFamily="2" charset="2"/>
              <a:buChar char="Ø"/>
              <a:defRPr/>
            </a:pPr>
            <a:r>
              <a:rPr lang="pt-BR" sz="2300" b="1" dirty="0"/>
              <a:t>Mãe - Zidovudina intravenosa durante o trabalho de </a:t>
            </a:r>
            <a:r>
              <a:rPr lang="pt-BR" sz="2300" b="1" dirty="0">
                <a:solidFill>
                  <a:srgbClr val="C00000"/>
                </a:solidFill>
              </a:rPr>
              <a:t>parto normal </a:t>
            </a:r>
            <a:r>
              <a:rPr lang="pt-BR" sz="2300" b="1" dirty="0"/>
              <a:t>até </a:t>
            </a:r>
            <a:r>
              <a:rPr lang="pt-BR" sz="2300" b="1" dirty="0" err="1"/>
              <a:t>clampeamento</a:t>
            </a:r>
            <a:r>
              <a:rPr lang="pt-BR" sz="2300" b="1" dirty="0"/>
              <a:t> do cordão umbilical, e xarope de AZT por 4 semanas para o RN .</a:t>
            </a:r>
          </a:p>
          <a:p>
            <a:pPr marL="822960" lvl="2" algn="just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 pitchFamily="2" charset="2"/>
              <a:buChar char="Ø"/>
              <a:defRPr/>
            </a:pPr>
            <a:r>
              <a:rPr lang="pt-BR" sz="2300" b="1" dirty="0"/>
              <a:t>Com varga viral &gt;1000 cópias/ml ou desconhecida.</a:t>
            </a:r>
          </a:p>
          <a:p>
            <a:pPr marL="1097598" lvl="3" algn="just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 pitchFamily="2" charset="2"/>
              <a:buChar char="Ø"/>
              <a:defRPr/>
            </a:pPr>
            <a:r>
              <a:rPr lang="pt-BR" sz="2300" b="1" dirty="0"/>
              <a:t>Mãe - Zidovudina intravenosa durante o trabalho de </a:t>
            </a:r>
            <a:r>
              <a:rPr lang="pt-BR" sz="2300" b="1" dirty="0">
                <a:solidFill>
                  <a:srgbClr val="C00000"/>
                </a:solidFill>
              </a:rPr>
              <a:t>parto </a:t>
            </a:r>
            <a:r>
              <a:rPr lang="pt-BR" sz="2300" b="1" dirty="0" smtClean="0">
                <a:solidFill>
                  <a:srgbClr val="C00000"/>
                </a:solidFill>
              </a:rPr>
              <a:t>cesárea* </a:t>
            </a:r>
            <a:r>
              <a:rPr lang="pt-BR" sz="2300" b="1" dirty="0"/>
              <a:t>e xarope de AZT por 4 semanas para o RN + </a:t>
            </a:r>
            <a:r>
              <a:rPr lang="pt-BR" sz="2300" b="1" dirty="0" err="1"/>
              <a:t>Nevirapina</a:t>
            </a:r>
            <a:r>
              <a:rPr lang="pt-BR" sz="2300" b="1" dirty="0"/>
              <a:t> suspensão oral na primeira semana de vida, com primeiras dose até 48 horas de vida. </a:t>
            </a:r>
          </a:p>
          <a:p>
            <a:pPr marL="868998" lvl="3" indent="0" algn="just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None/>
              <a:defRPr/>
            </a:pPr>
            <a:r>
              <a:rPr lang="pt-BR" b="1" dirty="0" smtClean="0"/>
              <a:t>* Retirada do saco amniótico íntegro, protegendo assim criança de contato com sangue</a:t>
            </a:r>
            <a:endParaRPr lang="pt-BR" b="1" dirty="0"/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400" b="1" dirty="0"/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18932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628800"/>
            <a:ext cx="8312472" cy="4128459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200" b="1" dirty="0">
                <a:solidFill>
                  <a:schemeClr val="tx1"/>
                </a:solidFill>
              </a:rPr>
              <a:t>Prevenção primária – </a:t>
            </a:r>
            <a:r>
              <a:rPr lang="pt-BR" sz="2200" b="1" dirty="0">
                <a:solidFill>
                  <a:srgbClr val="C00000"/>
                </a:solidFill>
              </a:rPr>
              <a:t>outras tecnologias biomédicas:</a:t>
            </a:r>
            <a:endParaRPr lang="pt-BR" sz="22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sz="2200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circuncisão masculina voluntária – em outros países. </a:t>
            </a:r>
          </a:p>
          <a:p>
            <a:pPr lvl="1">
              <a:buFont typeface="Wingdings" pitchFamily="2" charset="2"/>
              <a:buChar char="§"/>
            </a:pPr>
            <a:endParaRPr lang="pt-BR" sz="2000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microbicidas em mulheres – não implementada no Brasil</a:t>
            </a:r>
          </a:p>
          <a:p>
            <a:pPr lvl="1">
              <a:buFont typeface="Wingdings" pitchFamily="2" charset="2"/>
              <a:buChar char="§"/>
            </a:pPr>
            <a:endParaRPr lang="pt-BR" sz="2000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PrEP – profilaxia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-exposição –implementando. </a:t>
            </a:r>
          </a:p>
          <a:p>
            <a:pPr lvl="1">
              <a:buFont typeface="Wingdings" pitchFamily="2" charset="2"/>
              <a:buChar char="§"/>
            </a:pPr>
            <a:endParaRPr lang="pt-BR" sz="2000" b="1" dirty="0"/>
          </a:p>
          <a:p>
            <a:pPr lvl="1">
              <a:buFont typeface="Wingdings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PEP – profilaxia pós-exposição – implementada.</a:t>
            </a:r>
          </a:p>
          <a:p>
            <a:pPr lvl="1">
              <a:buNone/>
            </a:pP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          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5813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>
                <a:solidFill>
                  <a:srgbClr val="C00000"/>
                </a:solidFill>
                <a:latin typeface="+mn-lt"/>
              </a:rPr>
              <a:t>Medidas de Prevenção e Controle</a:t>
            </a:r>
            <a:endParaRPr lang="pt-BR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6779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ítulo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86750" cy="11318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600" b="1" dirty="0" smtClean="0">
                <a:solidFill>
                  <a:srgbClr val="C00000"/>
                </a:solidFill>
                <a:latin typeface="+mn-lt"/>
              </a:rPr>
              <a:t>Estudo CAPRISA 004 – Ensaio clínico sobre a efetividade do gel microbicida contendo </a:t>
            </a:r>
            <a:r>
              <a:rPr lang="pt-BR" sz="2600" b="1" dirty="0" err="1" smtClean="0">
                <a:solidFill>
                  <a:srgbClr val="C00000"/>
                </a:solidFill>
                <a:latin typeface="+mn-lt"/>
              </a:rPr>
              <a:t>Tenofovir</a:t>
            </a:r>
            <a:r>
              <a:rPr lang="pt-BR" sz="2600" b="1" dirty="0" smtClean="0">
                <a:solidFill>
                  <a:srgbClr val="C00000"/>
                </a:solidFill>
                <a:latin typeface="+mn-lt"/>
              </a:rPr>
              <a:t> a 1%</a:t>
            </a:r>
          </a:p>
        </p:txBody>
      </p:sp>
      <p:sp>
        <p:nvSpPr>
          <p:cNvPr id="7782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38" y="1428750"/>
            <a:ext cx="8043862" cy="4591050"/>
          </a:xfrm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pt-BR" sz="2000" b="1" dirty="0" smtClean="0"/>
              <a:t>Realizado pelo CAPRISA, centro de pesquisa em HIV/Aids da Universidade de Kwazulu-Natal, em Durban, África do Sul.</a:t>
            </a:r>
          </a:p>
          <a:p>
            <a:pPr eaLnBrk="1" hangingPunct="1">
              <a:lnSpc>
                <a:spcPts val="3400"/>
              </a:lnSpc>
            </a:pPr>
            <a:r>
              <a:rPr lang="pt-BR" sz="2000" b="1" dirty="0" smtClean="0"/>
              <a:t>889 mulheres entre 18 e 40 anos de idade, 445 alocadas no grupo do </a:t>
            </a:r>
            <a:r>
              <a:rPr lang="pt-BR" sz="2000" b="1" dirty="0" err="1" smtClean="0"/>
              <a:t>Tenofovir</a:t>
            </a:r>
            <a:r>
              <a:rPr lang="pt-BR" sz="2000" b="1" dirty="0" smtClean="0"/>
              <a:t> e 444 no grupo placebo. Acompanhamento por 30 meses, iniciado em maio de 2007.</a:t>
            </a:r>
          </a:p>
          <a:p>
            <a:pPr eaLnBrk="1" hangingPunct="1">
              <a:lnSpc>
                <a:spcPts val="3400"/>
              </a:lnSpc>
            </a:pPr>
            <a:r>
              <a:rPr lang="pt-BR" sz="2000" b="1" dirty="0" smtClean="0">
                <a:solidFill>
                  <a:srgbClr val="C00000"/>
                </a:solidFill>
              </a:rPr>
              <a:t>Redução de 39% na infecção pelo HIV </a:t>
            </a:r>
            <a:r>
              <a:rPr lang="pt-BR" sz="2000" b="1" dirty="0" smtClean="0"/>
              <a:t>(60 novas infecções no grupo placebo e 38 no grupo </a:t>
            </a:r>
            <a:r>
              <a:rPr lang="pt-BR" sz="2000" b="1" dirty="0" err="1" smtClean="0"/>
              <a:t>tenofovir</a:t>
            </a:r>
            <a:r>
              <a:rPr lang="pt-BR" sz="2000" b="1" dirty="0" smtClean="0"/>
              <a:t>) e 51% de herpes simples (58 novas infecções no grupo placebo e 29 no grupo </a:t>
            </a:r>
            <a:r>
              <a:rPr lang="pt-BR" sz="2000" b="1" dirty="0" err="1" smtClean="0"/>
              <a:t>tenofovir</a:t>
            </a:r>
            <a:r>
              <a:rPr lang="pt-BR" sz="2000" b="1" dirty="0" smtClean="0"/>
              <a:t>).</a:t>
            </a:r>
          </a:p>
          <a:p>
            <a:pPr eaLnBrk="1" hangingPunct="1">
              <a:lnSpc>
                <a:spcPts val="3400"/>
              </a:lnSpc>
            </a:pPr>
            <a:r>
              <a:rPr lang="pt-BR" sz="2000" b="1" dirty="0" smtClean="0"/>
              <a:t>Média de uso do gel (antes e após as relações sexuais) foi de 72,2%. </a:t>
            </a:r>
            <a:r>
              <a:rPr lang="pt-BR" sz="2000" b="1" dirty="0" smtClean="0">
                <a:solidFill>
                  <a:srgbClr val="C00000"/>
                </a:solidFill>
              </a:rPr>
              <a:t>Quem usou 80% ou mais vezes, redução de 54% na infecção pelo HIV. </a:t>
            </a:r>
            <a:r>
              <a:rPr lang="pt-BR" sz="2000" b="1" dirty="0" smtClean="0"/>
              <a:t>Quem usou &lt; 50% das vezes, redução de 28%. </a:t>
            </a:r>
          </a:p>
        </p:txBody>
      </p:sp>
    </p:spTree>
    <p:extLst>
      <p:ext uri="{BB962C8B-B14F-4D97-AF65-F5344CB8AC3E}">
        <p14:creationId xmlns:p14="http://schemas.microsoft.com/office/powerpoint/2010/main" val="29223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229600" cy="51847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pt-BR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</a:rPr>
              <a:t>Ensaios de utilização de TARV para a prevenção primária da infecção pelo HIV: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 err="1"/>
              <a:t>Partner’s</a:t>
            </a:r>
            <a:r>
              <a:rPr lang="pt-BR" b="1" dirty="0"/>
              <a:t> </a:t>
            </a:r>
            <a:r>
              <a:rPr lang="pt-BR" b="1" dirty="0" err="1"/>
              <a:t>PrEP</a:t>
            </a:r>
            <a:r>
              <a:rPr lang="pt-BR" b="1" dirty="0"/>
              <a:t>, da </a:t>
            </a:r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Washington –pares discordantes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TDF 2 </a:t>
            </a:r>
            <a:r>
              <a:rPr lang="pt-BR" b="1" dirty="0" err="1"/>
              <a:t>Study</a:t>
            </a:r>
            <a:r>
              <a:rPr lang="pt-BR" b="1" dirty="0"/>
              <a:t>, dos CDC- jovens adultos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Estudo </a:t>
            </a:r>
            <a:r>
              <a:rPr lang="pt-BR" b="1" dirty="0" err="1"/>
              <a:t>iPrEx</a:t>
            </a:r>
            <a:r>
              <a:rPr lang="pt-BR" b="1" dirty="0"/>
              <a:t> – homossexuais masculinos e </a:t>
            </a:r>
            <a:r>
              <a:rPr lang="pt-BR" b="1" dirty="0" err="1"/>
              <a:t>transsexuais</a:t>
            </a:r>
            <a:endParaRPr lang="pt-BR" b="1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313060"/>
            <a:ext cx="7757592" cy="112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 fontScale="97500"/>
          </a:bodyPr>
          <a:lstStyle/>
          <a:p>
            <a:pPr marL="0" lvl="1" algn="ctr" eaLnBrk="1" fontAlgn="auto" hangingPunct="1">
              <a:spcAft>
                <a:spcPts val="0"/>
              </a:spcAft>
              <a:defRPr/>
            </a:pPr>
            <a:r>
              <a:rPr lang="pt-BR" sz="3700" b="1" dirty="0">
                <a:solidFill>
                  <a:srgbClr val="C00000"/>
                </a:solidFill>
                <a:latin typeface="+mn-lt"/>
              </a:rPr>
              <a:t>Diminuição da cadeia de transmissão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2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1043444"/>
            <a:ext cx="3258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+mn-lt"/>
              </a:rPr>
              <a:t>Prevenção primária </a:t>
            </a:r>
          </a:p>
        </p:txBody>
      </p:sp>
    </p:spTree>
    <p:extLst>
      <p:ext uri="{BB962C8B-B14F-4D97-AF65-F5344CB8AC3E}">
        <p14:creationId xmlns:p14="http://schemas.microsoft.com/office/powerpoint/2010/main" val="322633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ítulo 1"/>
          <p:cNvSpPr>
            <a:spLocks noGrp="1"/>
          </p:cNvSpPr>
          <p:nvPr>
            <p:ph type="title"/>
          </p:nvPr>
        </p:nvSpPr>
        <p:spPr>
          <a:xfrm>
            <a:off x="642938" y="-357188"/>
            <a:ext cx="7772400" cy="11430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Estudo </a:t>
            </a:r>
            <a:r>
              <a:rPr lang="pt-BR" sz="3600" b="1" dirty="0" err="1">
                <a:solidFill>
                  <a:srgbClr val="C00000"/>
                </a:solidFill>
                <a:latin typeface="+mn-lt"/>
              </a:rPr>
              <a:t>Partner’s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latin typeface="+mn-lt"/>
              </a:rPr>
              <a:t>Prep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/pares discordantes</a:t>
            </a:r>
          </a:p>
        </p:txBody>
      </p:sp>
      <p:sp>
        <p:nvSpPr>
          <p:cNvPr id="686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500" y="714375"/>
            <a:ext cx="8115300" cy="56435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/>
              <a:t>Ensaio clínico do uso diário de </a:t>
            </a:r>
            <a:r>
              <a:rPr lang="pt-BR" sz="2200" b="1" dirty="0" err="1"/>
              <a:t>Tenofovir</a:t>
            </a:r>
            <a:r>
              <a:rPr lang="pt-BR" sz="2200" b="1" dirty="0"/>
              <a:t> (TDF) ou </a:t>
            </a:r>
            <a:r>
              <a:rPr lang="pt-BR" sz="2200" b="1" dirty="0" err="1"/>
              <a:t>Tenofovir</a:t>
            </a:r>
            <a:r>
              <a:rPr lang="pt-BR" sz="2200" b="1" dirty="0"/>
              <a:t> + </a:t>
            </a:r>
            <a:r>
              <a:rPr lang="pt-BR" sz="2200" b="1" dirty="0" err="1"/>
              <a:t>Emtricitabine</a:t>
            </a:r>
            <a:r>
              <a:rPr lang="pt-BR" sz="2200" b="1" dirty="0"/>
              <a:t> (FTC/TDF) na </a:t>
            </a:r>
            <a:r>
              <a:rPr lang="pt-BR" sz="2200" b="1" dirty="0">
                <a:solidFill>
                  <a:srgbClr val="002060"/>
                </a:solidFill>
              </a:rPr>
              <a:t>prevenção primária </a:t>
            </a:r>
            <a:r>
              <a:rPr lang="pt-BR" sz="2200" b="1" dirty="0"/>
              <a:t>da infecção pelo HIV entre </a:t>
            </a:r>
            <a:r>
              <a:rPr lang="pt-BR" sz="2200" b="1" dirty="0">
                <a:solidFill>
                  <a:srgbClr val="C00000"/>
                </a:solidFill>
              </a:rPr>
              <a:t>casais </a:t>
            </a:r>
            <a:r>
              <a:rPr lang="pt-BR" sz="2200" b="1" dirty="0" err="1">
                <a:solidFill>
                  <a:srgbClr val="C00000"/>
                </a:solidFill>
              </a:rPr>
              <a:t>sorodiscordantes</a:t>
            </a:r>
            <a:r>
              <a:rPr lang="pt-BR" sz="2200" b="1" dirty="0"/>
              <a:t>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/>
              <a:t>4.758 casais </a:t>
            </a:r>
            <a:r>
              <a:rPr lang="pt-BR" sz="2200" b="1" dirty="0" err="1"/>
              <a:t>sorodiscordantes</a:t>
            </a:r>
            <a:r>
              <a:rPr lang="pt-BR" sz="2200" b="1" dirty="0"/>
              <a:t>, recrutados no Quênia e Uganda, alocados em 3 grupos: </a:t>
            </a: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000" b="1" dirty="0"/>
              <a:t>TDF, FTC/TDF ou placebo.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/>
              <a:t>Recrutamento entre Julho de 2008 e Novembro de 2010. Análise em 31/05/2011.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b="1" dirty="0"/>
              <a:t>82 novas infecções: 17 no grupo TDF </a:t>
            </a:r>
            <a:r>
              <a:rPr lang="pt-BR" sz="2200" b="1" dirty="0">
                <a:solidFill>
                  <a:srgbClr val="C00000"/>
                </a:solidFill>
              </a:rPr>
              <a:t>(incidência: 0,65), </a:t>
            </a:r>
            <a:r>
              <a:rPr lang="pt-BR" sz="2200" b="1" dirty="0"/>
              <a:t>13 no grupo FTC/TDF </a:t>
            </a:r>
            <a:r>
              <a:rPr lang="pt-BR" sz="2200" b="1" dirty="0">
                <a:solidFill>
                  <a:srgbClr val="C00000"/>
                </a:solidFill>
              </a:rPr>
              <a:t>(incidência: 0,50) </a:t>
            </a:r>
            <a:r>
              <a:rPr lang="pt-BR" sz="2200" b="1" dirty="0"/>
              <a:t>e </a:t>
            </a:r>
            <a:r>
              <a:rPr lang="pt-BR" sz="2200" b="1" dirty="0">
                <a:solidFill>
                  <a:srgbClr val="C00000"/>
                </a:solidFill>
              </a:rPr>
              <a:t>52 (incidência: 1,99) </a:t>
            </a:r>
            <a:r>
              <a:rPr lang="pt-BR" sz="2200" b="1" dirty="0"/>
              <a:t>no grupo placebo.</a:t>
            </a: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000" b="1" dirty="0">
                <a:solidFill>
                  <a:srgbClr val="C00000"/>
                </a:solidFill>
              </a:rPr>
              <a:t>Redução de 67% (IC95%: 44 – 81) no grupo TDF (p &lt; 0,0001)</a:t>
            </a:r>
          </a:p>
          <a:p>
            <a:pPr marL="548958" lvl="1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000" b="1" dirty="0">
                <a:solidFill>
                  <a:srgbClr val="C00000"/>
                </a:solidFill>
              </a:rPr>
              <a:t>Redução de 75% (IC95%: 55 – 87) no grupo FCT/TDF (p &lt; 0,0001)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14438" y="6279703"/>
            <a:ext cx="7429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1200" b="1" dirty="0">
                <a:latin typeface="+mn-lt"/>
              </a:rPr>
              <a:t>J M </a:t>
            </a:r>
            <a:r>
              <a:rPr lang="pt-BR" sz="1200" b="1" dirty="0" err="1">
                <a:latin typeface="+mn-lt"/>
              </a:rPr>
              <a:t>Baeten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et</a:t>
            </a:r>
            <a:r>
              <a:rPr lang="pt-BR" sz="1200" b="1" dirty="0">
                <a:latin typeface="+mn-lt"/>
              </a:rPr>
              <a:t> al. Antiretroviral </a:t>
            </a:r>
            <a:r>
              <a:rPr lang="pt-BR" sz="1200" b="1" dirty="0" err="1">
                <a:latin typeface="+mn-lt"/>
              </a:rPr>
              <a:t>prophylaxis</a:t>
            </a:r>
            <a:r>
              <a:rPr lang="pt-BR" sz="1200" b="1" dirty="0">
                <a:latin typeface="+mn-lt"/>
              </a:rPr>
              <a:t> for HIV </a:t>
            </a:r>
            <a:r>
              <a:rPr lang="pt-BR" sz="1200" b="1" dirty="0" err="1">
                <a:latin typeface="+mn-lt"/>
              </a:rPr>
              <a:t>prevention</a:t>
            </a:r>
            <a:r>
              <a:rPr lang="pt-BR" sz="1200" b="1" dirty="0">
                <a:latin typeface="+mn-lt"/>
              </a:rPr>
              <a:t> in heterossexual </a:t>
            </a:r>
            <a:r>
              <a:rPr lang="pt-BR" sz="1200" b="1" dirty="0" err="1">
                <a:latin typeface="+mn-lt"/>
              </a:rPr>
              <a:t>men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and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women</a:t>
            </a:r>
            <a:r>
              <a:rPr lang="pt-BR" sz="1200" b="1" dirty="0">
                <a:latin typeface="+mn-lt"/>
              </a:rPr>
              <a:t>.  </a:t>
            </a:r>
            <a:r>
              <a:rPr lang="pt-BR" sz="1200" b="1" dirty="0" err="1">
                <a:latin typeface="+mn-lt"/>
              </a:rPr>
              <a:t>The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New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England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Journal</a:t>
            </a:r>
            <a:r>
              <a:rPr lang="pt-BR" sz="1200" b="1" dirty="0">
                <a:latin typeface="+mn-lt"/>
              </a:rPr>
              <a:t> </a:t>
            </a:r>
            <a:r>
              <a:rPr lang="pt-BR" sz="1200" b="1" dirty="0" err="1">
                <a:latin typeface="+mn-lt"/>
              </a:rPr>
              <a:t>of</a:t>
            </a:r>
            <a:r>
              <a:rPr lang="pt-BR" sz="1200" b="1" dirty="0">
                <a:latin typeface="+mn-lt"/>
              </a:rPr>
              <a:t> Medicine, 2012. </a:t>
            </a:r>
          </a:p>
        </p:txBody>
      </p:sp>
    </p:spTree>
    <p:extLst>
      <p:ext uri="{BB962C8B-B14F-4D97-AF65-F5344CB8AC3E}">
        <p14:creationId xmlns:p14="http://schemas.microsoft.com/office/powerpoint/2010/main" val="3293545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1"/>
          <p:cNvSpPr>
            <a:spLocks noGrp="1"/>
          </p:cNvSpPr>
          <p:nvPr>
            <p:ph type="title"/>
          </p:nvPr>
        </p:nvSpPr>
        <p:spPr>
          <a:xfrm>
            <a:off x="914400" y="-142875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Estudo TDF 2 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229600" cy="48244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400" b="1" dirty="0"/>
              <a:t>Ensaio clínico do uso diário de </a:t>
            </a:r>
            <a:r>
              <a:rPr lang="pt-BR" sz="2400" b="1" dirty="0" err="1"/>
              <a:t>Truvada</a:t>
            </a:r>
            <a:r>
              <a:rPr lang="pt-BR" sz="2400" b="1" dirty="0"/>
              <a:t> (</a:t>
            </a:r>
            <a:r>
              <a:rPr lang="pt-BR" sz="1600" b="1" dirty="0" err="1"/>
              <a:t>fumarato</a:t>
            </a:r>
            <a:r>
              <a:rPr lang="pt-BR" sz="1600" b="1" dirty="0"/>
              <a:t> de tenofovir </a:t>
            </a:r>
            <a:r>
              <a:rPr lang="pt-BR" sz="1600" b="1" dirty="0" err="1"/>
              <a:t>desoproxila</a:t>
            </a:r>
            <a:r>
              <a:rPr lang="pt-BR" sz="1600" b="1" dirty="0"/>
              <a:t> (TDF, 300 mg) e a </a:t>
            </a:r>
            <a:r>
              <a:rPr lang="pt-BR" sz="1600" b="1" dirty="0" err="1"/>
              <a:t>emtricitabina</a:t>
            </a:r>
            <a:r>
              <a:rPr lang="pt-BR" sz="1600" b="1" dirty="0"/>
              <a:t> (FTC, 200 mg)</a:t>
            </a:r>
            <a:r>
              <a:rPr lang="pt-BR" sz="2400" b="1" dirty="0"/>
              <a:t> na </a:t>
            </a:r>
            <a:r>
              <a:rPr lang="pt-BR" sz="2400" b="1" dirty="0">
                <a:solidFill>
                  <a:srgbClr val="002060"/>
                </a:solidFill>
              </a:rPr>
              <a:t>prevenção primária </a:t>
            </a:r>
            <a:r>
              <a:rPr lang="pt-BR" sz="2400" b="1" dirty="0"/>
              <a:t>da infecção pelo HIV entre </a:t>
            </a:r>
            <a:r>
              <a:rPr lang="pt-BR" sz="2400" b="1" dirty="0">
                <a:solidFill>
                  <a:srgbClr val="C00000"/>
                </a:solidFill>
              </a:rPr>
              <a:t>adultos jovens heterossexuais</a:t>
            </a:r>
            <a:r>
              <a:rPr lang="pt-BR" sz="2400" b="1" dirty="0"/>
              <a:t>, com vida sexual ativa.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200" b="1" dirty="0"/>
              <a:t>Estudo realizado em Botswana, pelos CDC.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200" b="1" dirty="0"/>
              <a:t>1.200 adultos jovens, sendo 45,3% mulheres.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200" b="1" dirty="0"/>
              <a:t>Ocorreram 33 novas infecções, sendo 9 entre os 601 do grupo experimental e 24 entre os 599 do grupo placebo, uma </a:t>
            </a:r>
            <a:r>
              <a:rPr lang="pt-BR" sz="2200" b="1" dirty="0">
                <a:solidFill>
                  <a:srgbClr val="C00000"/>
                </a:solidFill>
              </a:rPr>
              <a:t>redução de 62,6% (IC95%: 21,5 – 77,9), </a:t>
            </a:r>
            <a:r>
              <a:rPr lang="pt-BR" sz="2200" b="1" i="1" dirty="0">
                <a:solidFill>
                  <a:srgbClr val="C00000"/>
                </a:solidFill>
              </a:rPr>
              <a:t>p</a:t>
            </a:r>
            <a:r>
              <a:rPr lang="pt-BR" sz="2200" b="1" dirty="0">
                <a:solidFill>
                  <a:srgbClr val="C00000"/>
                </a:solidFill>
              </a:rPr>
              <a:t> = 0,0133.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t-BR" sz="2400" b="1" dirty="0"/>
              <a:t>	www.cdc.gov/hiv/prep</a:t>
            </a:r>
          </a:p>
        </p:txBody>
      </p:sp>
    </p:spTree>
    <p:extLst>
      <p:ext uri="{BB962C8B-B14F-4D97-AF65-F5344CB8AC3E}">
        <p14:creationId xmlns:p14="http://schemas.microsoft.com/office/powerpoint/2010/main" val="78995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ítulo 1"/>
          <p:cNvSpPr>
            <a:spLocks noGrp="1"/>
          </p:cNvSpPr>
          <p:nvPr>
            <p:ph type="title"/>
          </p:nvPr>
        </p:nvSpPr>
        <p:spPr>
          <a:xfrm>
            <a:off x="714375" y="-28575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Estudo </a:t>
            </a:r>
            <a:r>
              <a:rPr lang="pt-BR" sz="3600" b="1" dirty="0" err="1">
                <a:solidFill>
                  <a:srgbClr val="C00000"/>
                </a:solidFill>
                <a:latin typeface="+mn-lt"/>
              </a:rPr>
              <a:t>iPrEx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757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712968" cy="5832648"/>
          </a:xfrm>
        </p:spPr>
        <p:txBody>
          <a:bodyPr/>
          <a:lstStyle/>
          <a:p>
            <a:pPr algn="r" eaLnBrk="1" hangingPunct="1">
              <a:lnSpc>
                <a:spcPts val="3300"/>
              </a:lnSpc>
            </a:pPr>
            <a:r>
              <a:rPr lang="pt-BR" sz="1800" b="1" dirty="0"/>
              <a:t>Ensaio clínico com </a:t>
            </a:r>
            <a:r>
              <a:rPr lang="pt-BR" sz="1800" b="1" dirty="0" err="1"/>
              <a:t>Truvada</a:t>
            </a:r>
            <a:r>
              <a:rPr lang="pt-BR" sz="1800" b="1" dirty="0"/>
              <a:t> na </a:t>
            </a:r>
            <a:r>
              <a:rPr lang="pt-BR" sz="1800" b="1" dirty="0">
                <a:solidFill>
                  <a:srgbClr val="002060"/>
                </a:solidFill>
              </a:rPr>
              <a:t>prevenção primária </a:t>
            </a:r>
            <a:r>
              <a:rPr lang="pt-BR" sz="1800" b="1" dirty="0"/>
              <a:t>da infecção pelo HIV entre </a:t>
            </a:r>
            <a:r>
              <a:rPr lang="pt-BR" sz="1800" b="1" dirty="0">
                <a:solidFill>
                  <a:srgbClr val="C00000"/>
                </a:solidFill>
              </a:rPr>
              <a:t>homens que fazem sexo com homens (HSH) e transexuais.</a:t>
            </a:r>
          </a:p>
          <a:p>
            <a:pPr eaLnBrk="1" hangingPunct="1">
              <a:lnSpc>
                <a:spcPts val="3300"/>
              </a:lnSpc>
            </a:pPr>
            <a:r>
              <a:rPr lang="pt-BR" sz="1800" b="1" dirty="0"/>
              <a:t>Recrutados 2.499, no Equador, Brasil, Peru, África do Sul, Tailândia e EUA. Início em julho de 2007.</a:t>
            </a:r>
          </a:p>
          <a:p>
            <a:pPr eaLnBrk="1" hangingPunct="1">
              <a:lnSpc>
                <a:spcPts val="3300"/>
              </a:lnSpc>
            </a:pPr>
            <a:r>
              <a:rPr lang="pt-BR" sz="1800" b="1" dirty="0"/>
              <a:t>Ocorreram  100 novas infecções pelo HIV, sendo 36 entre os 1.251 que receberam </a:t>
            </a:r>
            <a:r>
              <a:rPr lang="pt-BR" sz="1800" b="1" dirty="0" err="1">
                <a:solidFill>
                  <a:srgbClr val="C00000"/>
                </a:solidFill>
              </a:rPr>
              <a:t>Truvada</a:t>
            </a:r>
            <a:r>
              <a:rPr lang="pt-BR" sz="1800" b="1" dirty="0"/>
              <a:t>, e 64 entre os 1.248 que receberam o </a:t>
            </a:r>
            <a:r>
              <a:rPr lang="pt-BR" sz="1800" b="1" dirty="0">
                <a:solidFill>
                  <a:srgbClr val="C00000"/>
                </a:solidFill>
              </a:rPr>
              <a:t>placebo</a:t>
            </a:r>
            <a:r>
              <a:rPr lang="pt-BR" sz="1800" b="1" dirty="0"/>
              <a:t>.</a:t>
            </a:r>
          </a:p>
          <a:p>
            <a:pPr lvl="1" eaLnBrk="1" hangingPunct="1">
              <a:lnSpc>
                <a:spcPts val="3300"/>
              </a:lnSpc>
            </a:pPr>
            <a:r>
              <a:rPr lang="pt-BR" sz="1800" b="1" dirty="0">
                <a:solidFill>
                  <a:srgbClr val="C00000"/>
                </a:solidFill>
              </a:rPr>
              <a:t>Redução de 43,8% (IC95%: 15,4 – 62,6), p = 0,005.</a:t>
            </a:r>
          </a:p>
          <a:p>
            <a:pPr lvl="1" eaLnBrk="1" hangingPunct="1">
              <a:lnSpc>
                <a:spcPts val="3300"/>
              </a:lnSpc>
            </a:pPr>
            <a:r>
              <a:rPr lang="pt-BR" sz="1800" b="1" dirty="0"/>
              <a:t>Entre aqueles que tomaram o medicamento em 50% ou mais dias</a:t>
            </a:r>
            <a:r>
              <a:rPr lang="pt-BR" sz="1800" b="1" dirty="0">
                <a:solidFill>
                  <a:srgbClr val="C00000"/>
                </a:solidFill>
              </a:rPr>
              <a:t>, a redução foi de 50,2%</a:t>
            </a:r>
          </a:p>
          <a:p>
            <a:pPr marL="319088" lvl="1" indent="0" eaLnBrk="1" hangingPunct="1">
              <a:lnSpc>
                <a:spcPts val="3300"/>
              </a:lnSpc>
              <a:buNone/>
            </a:pPr>
            <a:r>
              <a:rPr lang="pt-BR" sz="1800" b="1" dirty="0">
                <a:solidFill>
                  <a:srgbClr val="C00000"/>
                </a:solidFill>
              </a:rPr>
              <a:t> (IC 95%: 17,9 – 69,7), p = 0,006.</a:t>
            </a:r>
          </a:p>
          <a:p>
            <a:pPr lvl="1" eaLnBrk="1" hangingPunct="1">
              <a:lnSpc>
                <a:spcPts val="3300"/>
              </a:lnSpc>
            </a:pPr>
            <a:r>
              <a:rPr lang="pt-BR" sz="1800" b="1" dirty="0"/>
              <a:t>Entre aqueles que tomaram o medicamento em 90% ou mais dias</a:t>
            </a:r>
            <a:r>
              <a:rPr lang="pt-BR" sz="1800" b="1" dirty="0">
                <a:solidFill>
                  <a:srgbClr val="C00000"/>
                </a:solidFill>
              </a:rPr>
              <a:t>, a redução foi de 72,8% (IC 95%: 40,7 – 87,5), p = 0,001.</a:t>
            </a:r>
          </a:p>
          <a:p>
            <a:pPr marL="0" indent="0">
              <a:buNone/>
            </a:pPr>
            <a:r>
              <a:rPr lang="pt-BR" sz="1100" b="1" dirty="0"/>
              <a:t>Robert M. Grant, </a:t>
            </a:r>
            <a:r>
              <a:rPr lang="pt-BR" sz="1100" b="1" dirty="0" err="1"/>
              <a:t>Preexposure</a:t>
            </a:r>
            <a:r>
              <a:rPr lang="pt-BR" sz="1100" b="1" dirty="0"/>
              <a:t> </a:t>
            </a:r>
            <a:r>
              <a:rPr lang="pt-BR" sz="1100" b="1" dirty="0" err="1"/>
              <a:t>Chemoprophylaxis</a:t>
            </a:r>
            <a:r>
              <a:rPr lang="pt-BR" sz="1100" b="1" dirty="0"/>
              <a:t> for HIV </a:t>
            </a:r>
            <a:r>
              <a:rPr lang="pt-BR" sz="1100" b="1" dirty="0" err="1"/>
              <a:t>Prevention</a:t>
            </a:r>
            <a:r>
              <a:rPr lang="pt-BR" sz="1100" b="1" dirty="0"/>
              <a:t> </a:t>
            </a:r>
            <a:r>
              <a:rPr lang="en-US" sz="1100" b="1" dirty="0"/>
              <a:t>in Men Who Have Sex with Men.</a:t>
            </a:r>
            <a:r>
              <a:rPr lang="pt-BR" sz="1100" b="1" dirty="0"/>
              <a:t> N </a:t>
            </a:r>
            <a:r>
              <a:rPr lang="pt-BR" sz="1100" b="1" dirty="0" err="1"/>
              <a:t>Engl</a:t>
            </a:r>
            <a:r>
              <a:rPr lang="pt-BR" sz="1100" b="1" dirty="0"/>
              <a:t> J </a:t>
            </a:r>
            <a:r>
              <a:rPr lang="pt-BR" sz="1100" b="1" dirty="0" err="1"/>
              <a:t>Med</a:t>
            </a:r>
            <a:r>
              <a:rPr lang="pt-BR" sz="1100" b="1" dirty="0"/>
              <a:t> 2010 363;27: 2587-2599.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80728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24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No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659442"/>
            <a:ext cx="8748877" cy="619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900" b="1" dirty="0">
                <a:latin typeface="+mn-lt"/>
              </a:rPr>
              <a:t>Estudo prospectivo, multicêntrico, com objetivo de mostrar o </a:t>
            </a:r>
            <a:r>
              <a:rPr lang="pt-BR" sz="1900" b="1" dirty="0">
                <a:solidFill>
                  <a:srgbClr val="C00000"/>
                </a:solidFill>
                <a:latin typeface="+mn-lt"/>
              </a:rPr>
              <a:t>uso de </a:t>
            </a:r>
            <a:r>
              <a:rPr lang="pt-BR" sz="1900" b="1" dirty="0" err="1">
                <a:solidFill>
                  <a:srgbClr val="C00000"/>
                </a:solidFill>
                <a:latin typeface="+mn-lt"/>
              </a:rPr>
              <a:t>PrEP</a:t>
            </a:r>
            <a:r>
              <a:rPr lang="pt-BR" sz="1900" b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rgbClr val="C00000"/>
                </a:solidFill>
                <a:latin typeface="+mn-lt"/>
              </a:rPr>
              <a:t>no sistema de saúde.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População elegível -HSH HIV negativos e </a:t>
            </a:r>
            <a:r>
              <a:rPr lang="pt-BR" sz="1900" b="1" dirty="0" err="1">
                <a:latin typeface="+mn-lt"/>
              </a:rPr>
              <a:t>trangêneros</a:t>
            </a:r>
            <a:r>
              <a:rPr lang="pt-BR" sz="1900" b="1" dirty="0">
                <a:latin typeface="+mn-lt"/>
              </a:rPr>
              <a:t> sob risco (nos últimos 12 meses ter tido sexo anal  sem preservativo + que 2 vezes, 2 episódios se sexo anal com parceiro HIV + ou história de DST)</a:t>
            </a:r>
            <a:r>
              <a:rPr lang="en-US" sz="1900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3 centros brasileiros – 1 no RJ e 1 SP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Foram elegíveis para receber diariamente </a:t>
            </a:r>
            <a:r>
              <a:rPr lang="pt-BR" sz="1900" b="1" dirty="0" err="1">
                <a:latin typeface="+mn-lt"/>
              </a:rPr>
              <a:t>emtricitabine</a:t>
            </a:r>
            <a:r>
              <a:rPr lang="pt-BR" sz="1900" b="1" dirty="0">
                <a:latin typeface="+mn-lt"/>
              </a:rPr>
              <a:t> + tenofovir 750 indivíduos.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Resultados: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450 receberam de fato (60,9% de retenção dos 738 elegíveis)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Quem não aderiu foram jovens, com baixa percepção de risco para HIV.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Semana 4, foi obtido amostra de sangue papel de filtro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="1" dirty="0">
                <a:latin typeface="+mn-lt"/>
              </a:rPr>
              <a:t>94,1% tinham nível protetor correspondente a 2 pílulas por semana e  78,0% com 4 pílulas por semana. </a:t>
            </a:r>
          </a:p>
        </p:txBody>
      </p:sp>
    </p:spTree>
    <p:extLst>
      <p:ext uri="{BB962C8B-B14F-4D97-AF65-F5344CB8AC3E}">
        <p14:creationId xmlns:p14="http://schemas.microsoft.com/office/powerpoint/2010/main" val="226177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36327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2060"/>
                </a:solidFill>
                <a:latin typeface="+mn-lt"/>
              </a:rPr>
              <a:t>Modos de transmissão do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HIV/Aids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72405"/>
            <a:ext cx="8258175" cy="5668963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Sexual, parenteral, vertical, inclusive pelo leite materno.</a:t>
            </a:r>
          </a:p>
          <a:p>
            <a:pPr marL="548958" lvl="1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200" b="1" dirty="0"/>
              <a:t>Período de transmissibilidade: </a:t>
            </a:r>
          </a:p>
          <a:p>
            <a:pPr marL="823595" lvl="2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/>
              <a:t>O portador pode transmitir o agente etiológico durante todas as fases da infecção. </a:t>
            </a:r>
          </a:p>
          <a:p>
            <a:pPr marL="823595" lvl="2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/>
              <a:t>A probabilidade de transmissão é proporcional à </a:t>
            </a:r>
            <a:r>
              <a:rPr lang="pt-BR" b="1" dirty="0" err="1"/>
              <a:t>viremia</a:t>
            </a:r>
            <a:r>
              <a:rPr lang="pt-BR" b="1" dirty="0"/>
              <a:t> e é maior na infecção aguda e na doença avançada.</a:t>
            </a:r>
          </a:p>
          <a:p>
            <a:pPr marL="823595" lvl="2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/>
              <a:t>Outras DST, em especial as DST que cursam com lesões ulcerativas aumentam o risco de transmissão.</a:t>
            </a:r>
          </a:p>
          <a:p>
            <a:pPr marL="548958" lvl="1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200" b="1" dirty="0"/>
              <a:t>Período de incubação: entre a exposição e a fase aguda, de 5 a 30 dias.</a:t>
            </a:r>
          </a:p>
          <a:p>
            <a:pPr marL="548958" lvl="1" indent="-274320" algn="just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200" b="1" dirty="0"/>
              <a:t>Período de latência: entre infecção e aparecimento de imunodeficiência: longo e variável, de 10 a 15 anos.</a:t>
            </a:r>
          </a:p>
        </p:txBody>
      </p:sp>
    </p:spTree>
    <p:extLst>
      <p:ext uri="{BB962C8B-B14F-4D97-AF65-F5344CB8AC3E}">
        <p14:creationId xmlns:p14="http://schemas.microsoft.com/office/powerpoint/2010/main" val="4033022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24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241376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pt-BR" sz="1200" b="1" dirty="0"/>
          </a:p>
          <a:p>
            <a:pPr marL="0" indent="0">
              <a:buNone/>
            </a:pPr>
            <a:endParaRPr lang="pt-BR" sz="1200" b="1" dirty="0"/>
          </a:p>
          <a:p>
            <a:pPr marL="0" indent="0">
              <a:buNone/>
            </a:pPr>
            <a:r>
              <a:rPr lang="pt-BR" sz="1200" b="1" dirty="0"/>
              <a:t>Brenda </a:t>
            </a:r>
            <a:r>
              <a:rPr lang="pt-BR" sz="1200" b="1" dirty="0" err="1"/>
              <a:t>Hoagland</a:t>
            </a:r>
            <a:r>
              <a:rPr lang="pt-BR" sz="1200" b="1" dirty="0"/>
              <a:t>. </a:t>
            </a:r>
            <a:r>
              <a:rPr lang="en-US" sz="1200" b="1" dirty="0"/>
              <a:t>High pre-exposure prophylaxis uptake and early adherence among men who have sex with men and transgender women at risk for HIV Infection: the </a:t>
            </a:r>
            <a:r>
              <a:rPr lang="en-US" sz="1200" b="1" dirty="0" err="1"/>
              <a:t>PrEP</a:t>
            </a:r>
            <a:r>
              <a:rPr lang="en-US" sz="1200" b="1" dirty="0"/>
              <a:t> </a:t>
            </a:r>
            <a:r>
              <a:rPr lang="pt-BR" sz="1200" b="1" dirty="0"/>
              <a:t>Brasil </a:t>
            </a:r>
            <a:r>
              <a:rPr lang="pt-BR" sz="1200" b="1" dirty="0" err="1"/>
              <a:t>demonstration</a:t>
            </a:r>
            <a:r>
              <a:rPr lang="pt-BR" sz="1200" b="1" dirty="0"/>
              <a:t> Project.</a:t>
            </a:r>
            <a:r>
              <a:rPr lang="en-US" sz="1200" b="1" dirty="0"/>
              <a:t> Journal of the International AIDS Society 2017, 20:21472</a:t>
            </a:r>
            <a:endParaRPr lang="pt-BR" sz="1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764704"/>
            <a:ext cx="8856984" cy="442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50" b="1" dirty="0" err="1">
                <a:latin typeface="+mn-lt"/>
              </a:rPr>
              <a:t>Resultados</a:t>
            </a:r>
            <a:endParaRPr lang="en-US" sz="1950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50" b="1" dirty="0">
                <a:latin typeface="+mn-lt"/>
              </a:rPr>
              <a:t> </a:t>
            </a:r>
            <a:r>
              <a:rPr lang="en-US" sz="1950" b="1" dirty="0" err="1">
                <a:latin typeface="+mn-lt"/>
              </a:rPr>
              <a:t>Aderência</a:t>
            </a:r>
            <a:r>
              <a:rPr lang="en-US" sz="1950" b="1" dirty="0">
                <a:latin typeface="+mn-lt"/>
              </a:rPr>
              <a:t> vista </a:t>
            </a:r>
            <a:r>
              <a:rPr lang="en-US" sz="1950" b="1" dirty="0" err="1">
                <a:latin typeface="+mn-lt"/>
              </a:rPr>
              <a:t>na</a:t>
            </a:r>
            <a:r>
              <a:rPr lang="en-US" sz="1950" b="1" dirty="0">
                <a:latin typeface="+mn-lt"/>
              </a:rPr>
              <a:t> 4º </a:t>
            </a:r>
            <a:r>
              <a:rPr lang="en-US" sz="1950" b="1" dirty="0" err="1">
                <a:latin typeface="+mn-lt"/>
              </a:rPr>
              <a:t>semana</a:t>
            </a:r>
            <a:r>
              <a:rPr lang="en-US" sz="1950" b="1" dirty="0">
                <a:latin typeface="+mn-lt"/>
              </a:rPr>
              <a:t> para HSH de alto </a:t>
            </a:r>
            <a:r>
              <a:rPr lang="en-US" sz="1950" b="1" dirty="0" err="1">
                <a:latin typeface="+mn-lt"/>
              </a:rPr>
              <a:t>risco</a:t>
            </a:r>
            <a:r>
              <a:rPr lang="en-US" sz="1950" b="1" dirty="0">
                <a:latin typeface="+mn-lt"/>
              </a:rPr>
              <a:t>  e de </a:t>
            </a:r>
            <a:r>
              <a:rPr lang="en-US" sz="1950" b="1" dirty="0" err="1">
                <a:latin typeface="+mn-lt"/>
              </a:rPr>
              <a:t>transgêneros</a:t>
            </a:r>
            <a:r>
              <a:rPr lang="en-US" sz="1950" b="1" dirty="0">
                <a:latin typeface="+mn-lt"/>
              </a:rPr>
              <a:t> </a:t>
            </a:r>
            <a:r>
              <a:rPr lang="en-US" sz="1950" b="1" dirty="0" err="1">
                <a:latin typeface="+mn-lt"/>
              </a:rPr>
              <a:t>foi</a:t>
            </a:r>
            <a:r>
              <a:rPr lang="en-US" sz="1950" b="1" dirty="0">
                <a:latin typeface="+mn-lt"/>
              </a:rPr>
              <a:t> </a:t>
            </a:r>
            <a:r>
              <a:rPr lang="en-US" sz="1950" b="1" dirty="0" err="1">
                <a:latin typeface="+mn-lt"/>
              </a:rPr>
              <a:t>bem</a:t>
            </a:r>
            <a:r>
              <a:rPr lang="en-US" sz="1950" b="1" dirty="0">
                <a:latin typeface="+mn-lt"/>
              </a:rPr>
              <a:t> </a:t>
            </a:r>
            <a:r>
              <a:rPr lang="en-US" sz="1950" b="1" dirty="0" err="1">
                <a:latin typeface="+mn-lt"/>
              </a:rPr>
              <a:t>sucedida</a:t>
            </a:r>
            <a:r>
              <a:rPr lang="en-US" sz="1950" b="1" dirty="0">
                <a:latin typeface="+mn-lt"/>
              </a:rPr>
              <a:t> no </a:t>
            </a:r>
            <a:r>
              <a:rPr lang="en-US" sz="1950" b="1" dirty="0" err="1">
                <a:latin typeface="+mn-lt"/>
              </a:rPr>
              <a:t>contexto</a:t>
            </a:r>
            <a:r>
              <a:rPr lang="en-US" sz="1950" b="1" dirty="0">
                <a:latin typeface="+mn-lt"/>
              </a:rPr>
              <a:t> dos </a:t>
            </a:r>
            <a:r>
              <a:rPr lang="en-US" sz="1950" b="1" dirty="0" err="1">
                <a:latin typeface="+mn-lt"/>
              </a:rPr>
              <a:t>serviços</a:t>
            </a:r>
            <a:r>
              <a:rPr lang="en-US" sz="1950" b="1" dirty="0">
                <a:latin typeface="+mn-lt"/>
              </a:rPr>
              <a:t> de </a:t>
            </a:r>
            <a:r>
              <a:rPr lang="en-US" sz="1950" b="1" dirty="0" err="1">
                <a:latin typeface="+mn-lt"/>
              </a:rPr>
              <a:t>saúde</a:t>
            </a:r>
            <a:r>
              <a:rPr lang="en-US" sz="1950" b="1" dirty="0">
                <a:latin typeface="+mn-lt"/>
              </a:rPr>
              <a:t> do </a:t>
            </a:r>
            <a:r>
              <a:rPr lang="en-US" sz="1950" b="1" dirty="0" err="1">
                <a:latin typeface="+mn-lt"/>
              </a:rPr>
              <a:t>país</a:t>
            </a:r>
            <a:r>
              <a:rPr lang="en-US" sz="1950" b="1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50" b="1" dirty="0" err="1">
                <a:latin typeface="+mn-lt"/>
              </a:rPr>
              <a:t>Sexo</a:t>
            </a:r>
            <a:r>
              <a:rPr lang="en-US" sz="1950" b="1" dirty="0">
                <a:latin typeface="+mn-lt"/>
              </a:rPr>
              <a:t> anal receptivos </a:t>
            </a:r>
            <a:r>
              <a:rPr lang="en-US" sz="1950" b="1" dirty="0" err="1">
                <a:latin typeface="+mn-lt"/>
              </a:rPr>
              <a:t>nos</a:t>
            </a:r>
            <a:r>
              <a:rPr lang="en-US" sz="1950" b="1" dirty="0">
                <a:latin typeface="+mn-lt"/>
              </a:rPr>
              <a:t>  3 </a:t>
            </a:r>
            <a:r>
              <a:rPr lang="en-US" sz="1950" b="1" dirty="0" err="1">
                <a:latin typeface="+mn-lt"/>
              </a:rPr>
              <a:t>meses</a:t>
            </a:r>
            <a:r>
              <a:rPr lang="en-US" sz="1950" b="1" dirty="0">
                <a:latin typeface="+mn-lt"/>
              </a:rPr>
              <a:t> anteriores  foi associado com altos níveis de medicamentos no sangue (OR 1,78/ IC 1,08-2,94).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50" b="1" dirty="0" err="1">
                <a:latin typeface="+mn-lt"/>
              </a:rPr>
              <a:t>Participantes</a:t>
            </a:r>
            <a:r>
              <a:rPr lang="en-US" sz="1950" b="1" dirty="0">
                <a:latin typeface="+mn-lt"/>
              </a:rPr>
              <a:t> com 12 anos ou + de </a:t>
            </a:r>
            <a:r>
              <a:rPr lang="en-US" sz="1950" b="1" dirty="0" err="1" smtClean="0">
                <a:latin typeface="+mn-lt"/>
              </a:rPr>
              <a:t>escolaridade</a:t>
            </a:r>
            <a:r>
              <a:rPr lang="en-US" sz="1950" b="1" dirty="0" smtClean="0">
                <a:latin typeface="+mn-lt"/>
              </a:rPr>
              <a:t> – OR 1,9 </a:t>
            </a:r>
            <a:r>
              <a:rPr lang="en-US" sz="1950" b="1" dirty="0">
                <a:latin typeface="+mn-lt"/>
              </a:rPr>
              <a:t>(IC 95% 1,10-3,29) </a:t>
            </a:r>
            <a:r>
              <a:rPr lang="en-US" sz="1950" b="1" dirty="0" smtClean="0">
                <a:latin typeface="+mn-lt"/>
              </a:rPr>
              <a:t>, </a:t>
            </a:r>
            <a:r>
              <a:rPr lang="en-US" sz="1950" b="1" dirty="0" err="1" smtClean="0">
                <a:latin typeface="+mn-lt"/>
              </a:rPr>
              <a:t>ou</a:t>
            </a:r>
            <a:r>
              <a:rPr lang="en-US" sz="1950" b="1" dirty="0" smtClean="0">
                <a:latin typeface="+mn-lt"/>
              </a:rPr>
              <a:t> </a:t>
            </a:r>
            <a:r>
              <a:rPr lang="en-US" sz="1950" b="1" dirty="0" err="1" smtClean="0">
                <a:latin typeface="+mn-lt"/>
              </a:rPr>
              <a:t>seja</a:t>
            </a:r>
            <a:r>
              <a:rPr lang="en-US" sz="1950" b="1" dirty="0" smtClean="0">
                <a:latin typeface="+mn-lt"/>
              </a:rPr>
              <a:t>, 1,9 </a:t>
            </a:r>
            <a:r>
              <a:rPr lang="en-US" sz="1950" b="1" dirty="0" err="1" smtClean="0">
                <a:latin typeface="+mn-lt"/>
              </a:rPr>
              <a:t>vezes</a:t>
            </a:r>
            <a:r>
              <a:rPr lang="en-US" sz="1950" b="1" dirty="0" smtClean="0">
                <a:latin typeface="+mn-lt"/>
              </a:rPr>
              <a:t> </a:t>
            </a:r>
            <a:r>
              <a:rPr lang="en-US" sz="1950" b="1" dirty="0" err="1" smtClean="0">
                <a:latin typeface="+mn-lt"/>
              </a:rPr>
              <a:t>mais</a:t>
            </a:r>
            <a:r>
              <a:rPr lang="en-US" sz="1950" b="1" dirty="0" smtClean="0">
                <a:latin typeface="+mn-lt"/>
              </a:rPr>
              <a:t> de </a:t>
            </a:r>
            <a:r>
              <a:rPr lang="en-US" sz="1950" b="1" dirty="0" err="1" smtClean="0">
                <a:latin typeface="+mn-lt"/>
              </a:rPr>
              <a:t>uso</a:t>
            </a:r>
            <a:r>
              <a:rPr lang="en-US" sz="1950" b="1" dirty="0">
                <a:latin typeface="+mn-lt"/>
              </a:rPr>
              <a:t> </a:t>
            </a:r>
            <a:r>
              <a:rPr lang="en-US" sz="1950" b="1" dirty="0" err="1" smtClean="0">
                <a:latin typeface="+mn-lt"/>
              </a:rPr>
              <a:t>em</a:t>
            </a:r>
            <a:r>
              <a:rPr lang="en-US" sz="1950" b="1" dirty="0" smtClean="0">
                <a:latin typeface="+mn-lt"/>
              </a:rPr>
              <a:t> </a:t>
            </a:r>
            <a:r>
              <a:rPr lang="en-US" sz="1950" b="1" dirty="0" err="1" smtClean="0">
                <a:latin typeface="+mn-lt"/>
              </a:rPr>
              <a:t>relação</a:t>
            </a:r>
            <a:r>
              <a:rPr lang="en-US" sz="1950" b="1" dirty="0" smtClean="0">
                <a:latin typeface="+mn-lt"/>
              </a:rPr>
              <a:t> a </a:t>
            </a:r>
            <a:r>
              <a:rPr lang="en-US" sz="1950" b="1" i="1" dirty="0" smtClean="0">
                <a:latin typeface="+mn-lt"/>
              </a:rPr>
              <a:t> </a:t>
            </a:r>
            <a:r>
              <a:rPr lang="en-US" sz="1950" b="1" dirty="0">
                <a:latin typeface="+mn-lt"/>
              </a:rPr>
              <a:t>&lt; 12 </a:t>
            </a:r>
            <a:r>
              <a:rPr lang="en-US" sz="1950" b="1" dirty="0" err="1">
                <a:latin typeface="+mn-lt"/>
              </a:rPr>
              <a:t>anos</a:t>
            </a:r>
            <a:r>
              <a:rPr lang="en-US" sz="1950" b="1" dirty="0">
                <a:latin typeface="+mn-lt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50" b="1" dirty="0">
                <a:latin typeface="+mn-lt"/>
              </a:rPr>
              <a:t>Uso de presevativo em intercurso anal nos 3 mese anteriores foi associada com altos nível de droga no sangue (4 pípulas por </a:t>
            </a:r>
            <a:r>
              <a:rPr lang="en-US" sz="1950" b="1" dirty="0" err="1">
                <a:latin typeface="+mn-lt"/>
              </a:rPr>
              <a:t>semana</a:t>
            </a:r>
            <a:r>
              <a:rPr lang="en-US" sz="1950" b="1" dirty="0">
                <a:latin typeface="+mn-lt"/>
              </a:rPr>
              <a:t>).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E8BEB1D-9C11-4591-AF9D-A965BB2EA830}"/>
              </a:ext>
            </a:extLst>
          </p:cNvPr>
          <p:cNvSpPr/>
          <p:nvPr/>
        </p:nvSpPr>
        <p:spPr>
          <a:xfrm>
            <a:off x="288032" y="4797152"/>
            <a:ext cx="8604448" cy="137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b="1" dirty="0" err="1">
                <a:latin typeface="+mn-lt"/>
              </a:rPr>
              <a:t>Necessidade</a:t>
            </a:r>
            <a:r>
              <a:rPr lang="en-US" sz="1900" b="1" dirty="0">
                <a:latin typeface="+mn-lt"/>
              </a:rPr>
              <a:t> de </a:t>
            </a:r>
            <a:r>
              <a:rPr lang="en-US" sz="1900" b="1" dirty="0" err="1">
                <a:latin typeface="+mn-lt"/>
              </a:rPr>
              <a:t>intervenção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dirigida</a:t>
            </a:r>
            <a:r>
              <a:rPr lang="en-US" sz="1900" b="1" dirty="0">
                <a:latin typeface="+mn-lt"/>
              </a:rPr>
              <a:t> a </a:t>
            </a:r>
            <a:r>
              <a:rPr lang="en-US" sz="1900" b="1" dirty="0" err="1">
                <a:latin typeface="+mn-lt"/>
              </a:rPr>
              <a:t>corrigir</a:t>
            </a:r>
            <a:r>
              <a:rPr lang="en-US" sz="1900" b="1" dirty="0">
                <a:latin typeface="+mn-lt"/>
              </a:rPr>
              <a:t> a </a:t>
            </a:r>
            <a:r>
              <a:rPr lang="en-US" sz="1900" b="1" dirty="0" err="1">
                <a:latin typeface="+mn-lt"/>
              </a:rPr>
              <a:t>disparidade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em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jovens</a:t>
            </a:r>
            <a:r>
              <a:rPr lang="en-US" sz="1900" b="1" dirty="0">
                <a:latin typeface="+mn-lt"/>
              </a:rPr>
              <a:t> de </a:t>
            </a:r>
            <a:r>
              <a:rPr lang="en-US" sz="1900" b="1" dirty="0" err="1">
                <a:latin typeface="+mn-lt"/>
              </a:rPr>
              <a:t>baixa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escolaridade</a:t>
            </a:r>
            <a:r>
              <a:rPr lang="en-US" sz="1900" b="1" dirty="0">
                <a:latin typeface="+mn-lt"/>
              </a:rPr>
              <a:t> (para </a:t>
            </a:r>
            <a:r>
              <a:rPr lang="en-US" sz="1900" b="1" dirty="0" err="1">
                <a:latin typeface="+mn-lt"/>
              </a:rPr>
              <a:t>perpcepção</a:t>
            </a:r>
            <a:r>
              <a:rPr lang="en-US" sz="1900" b="1" dirty="0">
                <a:latin typeface="+mn-lt"/>
              </a:rPr>
              <a:t> de </a:t>
            </a:r>
            <a:r>
              <a:rPr lang="en-US" sz="1900" b="1" dirty="0" err="1">
                <a:latin typeface="+mn-lt"/>
              </a:rPr>
              <a:t>risco</a:t>
            </a:r>
            <a:r>
              <a:rPr lang="en-US" sz="1900" b="1" dirty="0">
                <a:latin typeface="+mn-lt"/>
              </a:rPr>
              <a:t> e de </a:t>
            </a:r>
            <a:r>
              <a:rPr lang="en-US" sz="1900" b="1" dirty="0" err="1">
                <a:latin typeface="+mn-lt"/>
              </a:rPr>
              <a:t>necessidade</a:t>
            </a:r>
            <a:r>
              <a:rPr lang="en-US" sz="1900" b="1" dirty="0">
                <a:latin typeface="+mn-lt"/>
              </a:rPr>
              <a:t>  e de </a:t>
            </a:r>
            <a:r>
              <a:rPr lang="en-US" sz="1900" b="1" dirty="0" err="1">
                <a:latin typeface="+mn-lt"/>
              </a:rPr>
              <a:t>adoção</a:t>
            </a:r>
            <a:r>
              <a:rPr lang="en-US" sz="1900" b="1" dirty="0">
                <a:latin typeface="+mn-lt"/>
              </a:rPr>
              <a:t> de </a:t>
            </a:r>
            <a:r>
              <a:rPr lang="en-US" sz="1900" b="1" dirty="0" err="1">
                <a:latin typeface="+mn-lt"/>
              </a:rPr>
              <a:t>medidas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preventivas</a:t>
            </a:r>
            <a:r>
              <a:rPr lang="en-US" sz="1900" b="1" dirty="0">
                <a:latin typeface="+mn-lt"/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4923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latin typeface="+mn-lt"/>
              </a:rPr>
              <a:t>Intervenção – Profilaxia pós exposição (PEP)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09" y="2204864"/>
            <a:ext cx="7206286" cy="156326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75656" y="4005064"/>
            <a:ext cx="6997700" cy="26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pt-BR" sz="2844" dirty="0" smtClean="0"/>
              <a:t> </a:t>
            </a:r>
            <a:r>
              <a:rPr lang="pt-BR" sz="2130" b="1" dirty="0" smtClean="0">
                <a:latin typeface="+mn-lt"/>
              </a:rPr>
              <a:t>Acidente de trabalho com materiais </a:t>
            </a:r>
            <a:r>
              <a:rPr lang="pt-BR" sz="2130" b="1" dirty="0" err="1" smtClean="0">
                <a:latin typeface="+mn-lt"/>
              </a:rPr>
              <a:t>pérfuro</a:t>
            </a:r>
            <a:r>
              <a:rPr lang="pt-BR" sz="2130" b="1" dirty="0" smtClean="0">
                <a:latin typeface="+mn-lt"/>
              </a:rPr>
              <a:t> cortantes </a:t>
            </a:r>
          </a:p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pt-BR" sz="2844" dirty="0" smtClean="0">
                <a:latin typeface="+mn-lt"/>
              </a:rPr>
              <a:t> </a:t>
            </a:r>
          </a:p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pt-BR" sz="2133" b="1" dirty="0" smtClean="0">
                <a:latin typeface="+mn-lt"/>
              </a:rPr>
              <a:t>Exposição </a:t>
            </a:r>
            <a:r>
              <a:rPr lang="pt-BR" sz="2133" b="1" dirty="0">
                <a:latin typeface="+mn-lt"/>
              </a:rPr>
              <a:t>sexual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endParaRPr lang="pt-BR" sz="2133" b="1" dirty="0">
              <a:latin typeface="+mn-lt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133" b="1" dirty="0">
                <a:latin typeface="+mn-lt"/>
              </a:rPr>
              <a:t> violência sexual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pt-BR" sz="2133" b="1" dirty="0">
              <a:latin typeface="+mn-lt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133" b="1" dirty="0">
                <a:latin typeface="+mn-lt"/>
              </a:rPr>
              <a:t> exposição sexual acidental</a:t>
            </a:r>
          </a:p>
        </p:txBody>
      </p:sp>
    </p:spTree>
    <p:extLst>
      <p:ext uri="{BB962C8B-B14F-4D97-AF65-F5344CB8AC3E}">
        <p14:creationId xmlns:p14="http://schemas.microsoft.com/office/powerpoint/2010/main" val="3859891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000" b="1" dirty="0"/>
              <a:t>Prevenção secundária</a:t>
            </a:r>
          </a:p>
        </p:txBody>
      </p:sp>
    </p:spTree>
    <p:extLst>
      <p:ext uri="{BB962C8B-B14F-4D97-AF65-F5344CB8AC3E}">
        <p14:creationId xmlns:p14="http://schemas.microsoft.com/office/powerpoint/2010/main" val="884056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1231" y="641775"/>
            <a:ext cx="8065569" cy="134706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Tratamento como prevenção secundária do HIV</a:t>
            </a:r>
            <a:endParaRPr lang="en-GB" b="1" dirty="0">
              <a:latin typeface="+mn-lt"/>
            </a:endParaRP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6792"/>
            <a:ext cx="8065569" cy="4310608"/>
          </a:xfrm>
        </p:spPr>
        <p:txBody>
          <a:bodyPr/>
          <a:lstStyle/>
          <a:p>
            <a:pPr eaLnBrk="1" hangingPunct="1">
              <a:defRPr/>
            </a:pPr>
            <a:endParaRPr lang="pt-BR" b="1" dirty="0"/>
          </a:p>
          <a:p>
            <a:pPr eaLnBrk="1" hangingPunct="1">
              <a:defRPr/>
            </a:pPr>
            <a:endParaRPr lang="pt-BR" b="1" dirty="0"/>
          </a:p>
          <a:p>
            <a:pPr eaLnBrk="1" hangingPunct="1">
              <a:defRPr/>
            </a:pPr>
            <a:endParaRPr lang="pt-BR" b="1" dirty="0"/>
          </a:p>
          <a:p>
            <a:pPr eaLnBrk="1" hangingPunct="1">
              <a:defRPr/>
            </a:pPr>
            <a:endParaRPr lang="en-GB" b="1" dirty="0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963329" y="2754113"/>
            <a:ext cx="2846671" cy="8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b="1" dirty="0">
              <a:latin typeface="+mn-lt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02373" y="2513615"/>
            <a:ext cx="8002075" cy="23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pt-BR" sz="2844" b="1" dirty="0">
                <a:latin typeface="+mn-lt"/>
              </a:rPr>
              <a:t>  </a:t>
            </a:r>
            <a:r>
              <a:rPr lang="pt-BR" sz="2400" b="1" dirty="0">
                <a:latin typeface="+mn-lt"/>
              </a:rPr>
              <a:t>Quais são as ações programáticas mais importantes?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endParaRPr lang="pt-BR" sz="2400" b="1" dirty="0">
              <a:latin typeface="+mn-lt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400" b="1" dirty="0">
                <a:latin typeface="+mn-lt"/>
              </a:rPr>
              <a:t> diagnóstico precoce</a:t>
            </a:r>
          </a:p>
          <a:p>
            <a:pPr lvl="1">
              <a:buClr>
                <a:schemeClr val="accent1"/>
              </a:buClr>
              <a:defRPr/>
            </a:pPr>
            <a:endParaRPr lang="pt-BR" sz="2400" b="1" dirty="0">
              <a:latin typeface="+mn-lt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400" b="1" dirty="0">
                <a:latin typeface="+mn-lt"/>
              </a:rPr>
              <a:t> tratamento específico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pt-BR" sz="2133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242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-36512" y="-99392"/>
            <a:ext cx="7772400" cy="1143000"/>
          </a:xfrm>
        </p:spPr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			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Principais Estudos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4572000"/>
          </a:xfrm>
        </p:spPr>
        <p:txBody>
          <a:bodyPr/>
          <a:lstStyle/>
          <a:p>
            <a:pPr>
              <a:defRPr/>
            </a:pPr>
            <a:endParaRPr lang="pt-BR" dirty="0"/>
          </a:p>
          <a:p>
            <a:pPr>
              <a:lnSpc>
                <a:spcPct val="150000"/>
              </a:lnSpc>
              <a:defRPr/>
            </a:pPr>
            <a:r>
              <a:rPr lang="pt-BR" b="1" dirty="0"/>
              <a:t>HPTN 052 – 2011</a:t>
            </a:r>
          </a:p>
          <a:p>
            <a:pPr>
              <a:lnSpc>
                <a:spcPct val="150000"/>
              </a:lnSpc>
              <a:defRPr/>
            </a:pPr>
            <a:r>
              <a:rPr lang="pt-BR" b="1" dirty="0"/>
              <a:t>PARTNER -2014 </a:t>
            </a:r>
          </a:p>
          <a:p>
            <a:pPr>
              <a:lnSpc>
                <a:spcPct val="150000"/>
              </a:lnSpc>
              <a:defRPr/>
            </a:pPr>
            <a:r>
              <a:rPr lang="pt-BR" b="1" dirty="0"/>
              <a:t>ESTUDO START - 2015</a:t>
            </a:r>
          </a:p>
          <a:p>
            <a:pPr>
              <a:lnSpc>
                <a:spcPct val="150000"/>
              </a:lnSpc>
              <a:defRPr/>
            </a:pPr>
            <a:r>
              <a:rPr lang="pt-BR" b="1" dirty="0"/>
              <a:t>OPPOSITES ATRACT - 2017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pt-BR" b="1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872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525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Estudo HPTN 52/pares discordantes </a:t>
            </a:r>
          </a:p>
        </p:txBody>
      </p:sp>
      <p:sp>
        <p:nvSpPr>
          <p:cNvPr id="7270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78755"/>
            <a:ext cx="8784976" cy="5662613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pt-BR" sz="2000" b="1" dirty="0"/>
              <a:t>Ensaio clínico para demonstrar a eficácia do uso de  HAART na prevenção da transmissão do HIV entre </a:t>
            </a:r>
            <a:r>
              <a:rPr lang="pt-BR" sz="2000" b="1" dirty="0">
                <a:solidFill>
                  <a:srgbClr val="C00000"/>
                </a:solidFill>
              </a:rPr>
              <a:t>casais sorodiscordantes</a:t>
            </a:r>
            <a:r>
              <a:rPr lang="pt-BR" sz="2000" b="1" dirty="0"/>
              <a:t>.</a:t>
            </a:r>
          </a:p>
          <a:p>
            <a:pPr eaLnBrk="1" hangingPunct="1">
              <a:lnSpc>
                <a:spcPts val="2800"/>
              </a:lnSpc>
            </a:pPr>
            <a:r>
              <a:rPr lang="pt-BR" sz="2000" b="1" dirty="0">
                <a:solidFill>
                  <a:srgbClr val="C00000"/>
                </a:solidFill>
              </a:rPr>
              <a:t>Casais </a:t>
            </a:r>
            <a:r>
              <a:rPr lang="pt-BR" sz="2000" b="1" dirty="0" err="1">
                <a:solidFill>
                  <a:srgbClr val="C00000"/>
                </a:solidFill>
              </a:rPr>
              <a:t>sorodiscordantes</a:t>
            </a:r>
            <a:r>
              <a:rPr lang="pt-BR" sz="2000" b="1" dirty="0"/>
              <a:t>, parceiro HIV+ sem HAART (</a:t>
            </a:r>
            <a:r>
              <a:rPr lang="pt-BR" sz="2000" b="1" dirty="0">
                <a:solidFill>
                  <a:srgbClr val="C00000"/>
                </a:solidFill>
              </a:rPr>
              <a:t>CD4+ entre 350 e550</a:t>
            </a:r>
            <a:r>
              <a:rPr lang="pt-BR" sz="2000" b="1" dirty="0"/>
              <a:t>).</a:t>
            </a:r>
          </a:p>
          <a:p>
            <a:pPr lvl="1" eaLnBrk="1" hangingPunct="1">
              <a:lnSpc>
                <a:spcPts val="2800"/>
              </a:lnSpc>
            </a:pPr>
            <a:r>
              <a:rPr lang="pt-BR" sz="1800" b="1" dirty="0"/>
              <a:t>1.763 casais recrutados,  em 9 países (</a:t>
            </a:r>
            <a:r>
              <a:rPr lang="pt-BR" sz="1800" b="1" dirty="0">
                <a:solidFill>
                  <a:srgbClr val="C00000"/>
                </a:solidFill>
              </a:rPr>
              <a:t>África do Sul, Botswana, Brasil, Índia, Malaui, Quênia, Tailândia, EUA e </a:t>
            </a:r>
            <a:r>
              <a:rPr lang="pt-BR" sz="1800" b="1" dirty="0" err="1">
                <a:solidFill>
                  <a:srgbClr val="C00000"/>
                </a:solidFill>
              </a:rPr>
              <a:t>Zimbabue</a:t>
            </a:r>
            <a:r>
              <a:rPr lang="pt-BR" sz="1800" b="1" dirty="0"/>
              <a:t>).</a:t>
            </a:r>
          </a:p>
          <a:p>
            <a:pPr eaLnBrk="1" hangingPunct="1">
              <a:lnSpc>
                <a:spcPts val="2800"/>
              </a:lnSpc>
            </a:pPr>
            <a:r>
              <a:rPr lang="pt-BR" sz="2000" b="1" dirty="0"/>
              <a:t>Alocados em dois grupos:</a:t>
            </a:r>
          </a:p>
          <a:p>
            <a:pPr lvl="1" eaLnBrk="1" hangingPunct="1">
              <a:lnSpc>
                <a:spcPts val="2800"/>
              </a:lnSpc>
            </a:pPr>
            <a:r>
              <a:rPr lang="pt-BR" sz="1800" b="1" dirty="0"/>
              <a:t>início imediato do tratamento com HAART  - 886  indivíduos</a:t>
            </a:r>
          </a:p>
          <a:p>
            <a:pPr lvl="1" eaLnBrk="1" hangingPunct="1">
              <a:lnSpc>
                <a:spcPts val="2800"/>
              </a:lnSpc>
            </a:pPr>
            <a:r>
              <a:rPr lang="pt-BR" sz="1800" b="1" dirty="0"/>
              <a:t>início tardio (quando CD4+&lt;250 ou com doença definidora de Aids</a:t>
            </a:r>
            <a:r>
              <a:rPr lang="pt-BR" sz="1600" b="1" dirty="0"/>
              <a:t>) </a:t>
            </a:r>
            <a:r>
              <a:rPr lang="pt-BR" sz="1600" b="1" dirty="0" smtClean="0"/>
              <a:t>– 877 indivíduos </a:t>
            </a:r>
            <a:endParaRPr lang="pt-BR" sz="1600" b="1" dirty="0"/>
          </a:p>
          <a:p>
            <a:pPr eaLnBrk="1" hangingPunct="1">
              <a:lnSpc>
                <a:spcPts val="2800"/>
              </a:lnSpc>
            </a:pPr>
            <a:r>
              <a:rPr lang="pt-BR" sz="2000" b="1" dirty="0"/>
              <a:t>Piloto em 2005 e recrutamento  e acompanhamento de junho de 2007 a maio de 2010.</a:t>
            </a:r>
          </a:p>
          <a:p>
            <a:pPr eaLnBrk="1" hangingPunct="1">
              <a:lnSpc>
                <a:spcPts val="2800"/>
              </a:lnSpc>
            </a:pPr>
            <a:r>
              <a:rPr lang="pt-BR" sz="2000" b="1" dirty="0"/>
              <a:t>39 novas infecções pelo HIV, com 27 no Grupo Tardio e apenas 1 no Grupo imediato</a:t>
            </a:r>
            <a:r>
              <a:rPr lang="pt-BR" sz="2000" b="1" dirty="0">
                <a:solidFill>
                  <a:srgbClr val="FFC000"/>
                </a:solidFill>
              </a:rPr>
              <a:t>. </a:t>
            </a:r>
            <a:r>
              <a:rPr lang="pt-BR" sz="2000" b="1" dirty="0">
                <a:solidFill>
                  <a:srgbClr val="C00000"/>
                </a:solidFill>
              </a:rPr>
              <a:t>Redução de 96% da transmissão</a:t>
            </a:r>
            <a:r>
              <a:rPr lang="pt-BR" sz="20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ts val="2800"/>
              </a:lnSpc>
            </a:pPr>
            <a:r>
              <a:rPr lang="pt-BR" sz="2000" b="1" dirty="0"/>
              <a:t>Abril de 2010,  </a:t>
            </a:r>
            <a:r>
              <a:rPr lang="pt-BR" sz="2000" b="1" i="1" dirty="0" err="1"/>
              <a:t>independent</a:t>
            </a:r>
            <a:r>
              <a:rPr lang="pt-BR" sz="2000" b="1" i="1" dirty="0"/>
              <a:t> </a:t>
            </a:r>
            <a:r>
              <a:rPr lang="pt-BR" sz="2000" b="1" i="1" dirty="0" err="1"/>
              <a:t>monitoring</a:t>
            </a:r>
            <a:r>
              <a:rPr lang="pt-BR" sz="2000" b="1" i="1" dirty="0"/>
              <a:t> </a:t>
            </a:r>
            <a:r>
              <a:rPr lang="pt-BR" sz="2000" b="1" i="1" dirty="0" err="1"/>
              <a:t>board</a:t>
            </a:r>
            <a:r>
              <a:rPr lang="pt-BR" sz="2000" b="1" i="1" dirty="0"/>
              <a:t>  </a:t>
            </a:r>
            <a:r>
              <a:rPr lang="pt-BR" sz="2000" b="1" dirty="0"/>
              <a:t>recomenda suspensão do estudo.</a:t>
            </a:r>
          </a:p>
          <a:p>
            <a:pPr marL="0" indent="0" eaLnBrk="1" hangingPunct="1">
              <a:lnSpc>
                <a:spcPts val="2500"/>
              </a:lnSpc>
              <a:buNone/>
            </a:pPr>
            <a:r>
              <a:rPr lang="pt-BR" sz="1600" b="1" dirty="0"/>
              <a:t>	</a:t>
            </a:r>
            <a:r>
              <a:rPr lang="pt-BR" sz="1100" b="1" dirty="0"/>
              <a:t>Cohen MS et al. </a:t>
            </a:r>
            <a:r>
              <a:rPr lang="pt-BR" sz="1100" b="1" dirty="0" err="1"/>
              <a:t>Prevention</a:t>
            </a:r>
            <a:r>
              <a:rPr lang="pt-BR" sz="1100" b="1" dirty="0"/>
              <a:t> </a:t>
            </a:r>
            <a:r>
              <a:rPr lang="pt-BR" sz="1100" b="1" dirty="0" err="1"/>
              <a:t>of</a:t>
            </a:r>
            <a:r>
              <a:rPr lang="pt-BR" sz="1100" b="1" dirty="0"/>
              <a:t> HIV </a:t>
            </a:r>
            <a:r>
              <a:rPr lang="pt-BR" sz="1100" b="1" dirty="0" err="1"/>
              <a:t>infection</a:t>
            </a:r>
            <a:r>
              <a:rPr lang="pt-BR" sz="1100" b="1" dirty="0"/>
              <a:t> </a:t>
            </a:r>
            <a:r>
              <a:rPr lang="pt-BR" sz="1100" b="1" dirty="0" err="1"/>
              <a:t>with</a:t>
            </a:r>
            <a:r>
              <a:rPr lang="pt-BR" sz="1100" b="1" dirty="0"/>
              <a:t> </a:t>
            </a:r>
            <a:r>
              <a:rPr lang="pt-BR" sz="1100" b="1" dirty="0" err="1"/>
              <a:t>early</a:t>
            </a:r>
            <a:r>
              <a:rPr lang="pt-BR" sz="1100" b="1" dirty="0"/>
              <a:t> </a:t>
            </a:r>
            <a:r>
              <a:rPr lang="pt-BR" sz="1100" b="1" dirty="0" err="1"/>
              <a:t>antiretroviral</a:t>
            </a:r>
            <a:r>
              <a:rPr lang="pt-BR" sz="1100" b="1" dirty="0"/>
              <a:t> </a:t>
            </a:r>
            <a:r>
              <a:rPr lang="pt-BR" sz="1100" b="1" dirty="0" err="1"/>
              <a:t>therapy</a:t>
            </a:r>
            <a:r>
              <a:rPr lang="pt-BR" sz="1100" b="1" dirty="0"/>
              <a:t> . NEJM 2011 365(6):496-505</a:t>
            </a:r>
            <a:r>
              <a:rPr lang="pt-BR" sz="1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254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47663" y="188640"/>
            <a:ext cx="8688834" cy="6048672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100" b="1" dirty="0">
                <a:solidFill>
                  <a:srgbClr val="C00000"/>
                </a:solidFill>
              </a:rPr>
              <a:t>PARTNER (Partners of People on ART-A New Evaluation of the Risks)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/>
              <a:t> </a:t>
            </a:r>
            <a:r>
              <a:rPr lang="en-US" sz="2700" b="1" dirty="0" err="1"/>
              <a:t>Estudo</a:t>
            </a:r>
            <a:r>
              <a:rPr lang="en-US" sz="2700" b="1" dirty="0"/>
              <a:t> de </a:t>
            </a:r>
            <a:r>
              <a:rPr lang="en-US" sz="2700" b="1" dirty="0" err="1"/>
              <a:t>cooorte</a:t>
            </a:r>
            <a:r>
              <a:rPr lang="en-US" sz="2700" b="1" dirty="0"/>
              <a:t> </a:t>
            </a:r>
            <a:r>
              <a:rPr lang="en-US" sz="2700" b="1" dirty="0" err="1"/>
              <a:t>em</a:t>
            </a:r>
            <a:r>
              <a:rPr lang="en-US" sz="2700" b="1" dirty="0"/>
              <a:t> 75 </a:t>
            </a:r>
            <a:r>
              <a:rPr lang="en-US" sz="2700" b="1" dirty="0" err="1"/>
              <a:t>clínicas</a:t>
            </a:r>
            <a:r>
              <a:rPr lang="en-US" sz="2700" b="1" dirty="0"/>
              <a:t> </a:t>
            </a:r>
            <a:r>
              <a:rPr lang="en-US" sz="2700" b="1" dirty="0" err="1"/>
              <a:t>em</a:t>
            </a:r>
            <a:r>
              <a:rPr lang="en-US" sz="2700" b="1" dirty="0"/>
              <a:t> 14 </a:t>
            </a:r>
            <a:r>
              <a:rPr lang="en-US" sz="2700" b="1" dirty="0" err="1"/>
              <a:t>países</a:t>
            </a:r>
            <a:r>
              <a:rPr lang="en-US" sz="2700" b="1" dirty="0"/>
              <a:t> </a:t>
            </a:r>
            <a:r>
              <a:rPr lang="en-US" sz="2700" b="1" dirty="0" err="1"/>
              <a:t>europeus</a:t>
            </a:r>
            <a:r>
              <a:rPr lang="en-US" sz="2700" b="1" dirty="0"/>
              <a:t>, com 1.166 </a:t>
            </a:r>
            <a:r>
              <a:rPr lang="en-US" sz="2700" b="1" dirty="0">
                <a:solidFill>
                  <a:srgbClr val="C00000"/>
                </a:solidFill>
              </a:rPr>
              <a:t>HIV </a:t>
            </a:r>
            <a:r>
              <a:rPr lang="en-US" sz="2700" b="1" dirty="0" err="1">
                <a:solidFill>
                  <a:srgbClr val="C00000"/>
                </a:solidFill>
              </a:rPr>
              <a:t>casais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sorodiscordantes</a:t>
            </a:r>
            <a:r>
              <a:rPr lang="en-US" sz="2700" b="1" dirty="0"/>
              <a:t>, com o </a:t>
            </a:r>
            <a:r>
              <a:rPr lang="en-US" sz="2700" b="1" dirty="0" err="1"/>
              <a:t>parceiro</a:t>
            </a:r>
            <a:r>
              <a:rPr lang="en-US" sz="2700" b="1" dirty="0"/>
              <a:t> HIV-</a:t>
            </a:r>
            <a:r>
              <a:rPr lang="en-US" sz="2700" b="1" dirty="0" err="1"/>
              <a:t>positivo</a:t>
            </a:r>
            <a:r>
              <a:rPr lang="en-US" sz="2700" b="1" dirty="0"/>
              <a:t>  </a:t>
            </a:r>
            <a:r>
              <a:rPr lang="en-US" sz="2700" b="1" dirty="0" err="1"/>
              <a:t>usando</a:t>
            </a:r>
            <a:r>
              <a:rPr lang="en-US" sz="2700" b="1" dirty="0"/>
              <a:t> HAART, </a:t>
            </a:r>
            <a:r>
              <a:rPr lang="en-US" sz="2700" b="1" dirty="0" err="1"/>
              <a:t>carga</a:t>
            </a:r>
            <a:r>
              <a:rPr lang="en-US" sz="2700" b="1" dirty="0"/>
              <a:t> </a:t>
            </a:r>
            <a:r>
              <a:rPr lang="en-US" sz="2700" b="1" dirty="0">
                <a:solidFill>
                  <a:srgbClr val="C00000"/>
                </a:solidFill>
              </a:rPr>
              <a:t>viral </a:t>
            </a:r>
            <a:r>
              <a:rPr lang="en-US" sz="2700" b="1" dirty="0" err="1">
                <a:solidFill>
                  <a:srgbClr val="C00000"/>
                </a:solidFill>
              </a:rPr>
              <a:t>menor</a:t>
            </a:r>
            <a:r>
              <a:rPr lang="en-US" sz="2700" b="1" dirty="0">
                <a:solidFill>
                  <a:srgbClr val="C00000"/>
                </a:solidFill>
              </a:rPr>
              <a:t> que 200 </a:t>
            </a:r>
            <a:r>
              <a:rPr lang="en-US" sz="2700" b="1" dirty="0" err="1">
                <a:solidFill>
                  <a:srgbClr val="C00000"/>
                </a:solidFill>
              </a:rPr>
              <a:t>copias</a:t>
            </a:r>
            <a:r>
              <a:rPr lang="en-US" sz="2700" b="1" dirty="0"/>
              <a:t>/ml e </a:t>
            </a:r>
            <a:r>
              <a:rPr lang="en-US" sz="2700" b="1" dirty="0" err="1"/>
              <a:t>fazendo</a:t>
            </a:r>
            <a:r>
              <a:rPr lang="en-US" sz="2700" b="1" dirty="0"/>
              <a:t> </a:t>
            </a:r>
            <a:r>
              <a:rPr lang="en-US" sz="2700" b="1" dirty="0" err="1"/>
              <a:t>sexo</a:t>
            </a:r>
            <a:r>
              <a:rPr lang="en-US" sz="2700" b="1" dirty="0"/>
              <a:t> </a:t>
            </a:r>
            <a:r>
              <a:rPr lang="en-US" sz="2700" b="1" dirty="0" err="1"/>
              <a:t>sem</a:t>
            </a:r>
            <a:r>
              <a:rPr lang="en-US" sz="2700" b="1" dirty="0"/>
              <a:t> </a:t>
            </a:r>
            <a:r>
              <a:rPr lang="en-US" sz="2700" b="1" dirty="0" err="1" smtClean="0"/>
              <a:t>camisinha</a:t>
            </a:r>
            <a:r>
              <a:rPr lang="en-US" sz="2700" b="1" dirty="0"/>
              <a:t> </a:t>
            </a:r>
            <a:r>
              <a:rPr lang="en-US" sz="2700" b="1" dirty="0" smtClean="0"/>
              <a:t>(</a:t>
            </a:r>
            <a:r>
              <a:rPr lang="en-US" sz="2700" b="1" dirty="0" err="1" smtClean="0"/>
              <a:t>Setembro</a:t>
            </a:r>
            <a:r>
              <a:rPr lang="en-US" sz="2700" b="1" dirty="0" smtClean="0"/>
              <a:t> </a:t>
            </a:r>
            <a:r>
              <a:rPr lang="en-US" sz="2700" b="1" dirty="0"/>
              <a:t>2010-Maio 2014). 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700" b="1" dirty="0"/>
              <a:t>Resultados 2016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700" b="1" dirty="0"/>
              <a:t>11 </a:t>
            </a:r>
            <a:r>
              <a:rPr lang="en-US" sz="2700" b="1" dirty="0" err="1"/>
              <a:t>parceiros</a:t>
            </a:r>
            <a:r>
              <a:rPr lang="en-US" sz="2700" b="1" dirty="0"/>
              <a:t> HIV-</a:t>
            </a:r>
            <a:r>
              <a:rPr lang="en-US" sz="2700" b="1" dirty="0" err="1"/>
              <a:t>negativos</a:t>
            </a:r>
            <a:r>
              <a:rPr lang="en-US" sz="2700" b="1" dirty="0"/>
              <a:t> </a:t>
            </a:r>
            <a:r>
              <a:rPr lang="en-US" sz="2700" b="1" dirty="0" err="1"/>
              <a:t>ficaram</a:t>
            </a:r>
            <a:r>
              <a:rPr lang="en-US" sz="2700" b="1" dirty="0"/>
              <a:t>  HIV-</a:t>
            </a:r>
            <a:r>
              <a:rPr lang="en-US" sz="2700" b="1" dirty="0" err="1"/>
              <a:t>positivos</a:t>
            </a:r>
            <a:r>
              <a:rPr lang="en-US" sz="2700" b="1" dirty="0"/>
              <a:t>(10 HSH; 1 heterosexual; </a:t>
            </a:r>
            <a:r>
              <a:rPr lang="en-US" sz="2700" b="1" dirty="0" err="1"/>
              <a:t>destes</a:t>
            </a:r>
            <a:r>
              <a:rPr lang="en-US" sz="2700" b="1" dirty="0"/>
              <a:t> 8 </a:t>
            </a:r>
            <a:r>
              <a:rPr lang="en-US" sz="2700" b="1" dirty="0" err="1"/>
              <a:t>relataram</a:t>
            </a:r>
            <a:r>
              <a:rPr lang="en-US" sz="2700" b="1" dirty="0"/>
              <a:t> </a:t>
            </a:r>
            <a:r>
              <a:rPr lang="en-US" sz="2700" b="1" dirty="0" err="1"/>
              <a:t>sexo</a:t>
            </a:r>
            <a:r>
              <a:rPr lang="en-US" sz="2700" b="1" dirty="0"/>
              <a:t> com outros </a:t>
            </a:r>
            <a:r>
              <a:rPr lang="en-US" sz="2700" b="1" dirty="0" err="1"/>
              <a:t>parceiros</a:t>
            </a:r>
            <a:r>
              <a:rPr lang="en-US" sz="2700" b="1" dirty="0"/>
              <a:t>),  mas </a:t>
            </a:r>
            <a:r>
              <a:rPr lang="en-US" sz="2700" b="1" dirty="0" err="1"/>
              <a:t>na</a:t>
            </a:r>
            <a:r>
              <a:rPr lang="en-US" sz="2700" b="1" dirty="0"/>
              <a:t> </a:t>
            </a:r>
            <a:r>
              <a:rPr lang="en-US" sz="2700" b="1" dirty="0" err="1"/>
              <a:t>análise</a:t>
            </a:r>
            <a:r>
              <a:rPr lang="en-US" sz="2700" b="1" dirty="0"/>
              <a:t> </a:t>
            </a:r>
            <a:r>
              <a:rPr lang="en-US" sz="2700" b="1" dirty="0" err="1"/>
              <a:t>filogenética</a:t>
            </a:r>
            <a:r>
              <a:rPr lang="en-US" sz="2700" b="1" dirty="0"/>
              <a:t>  - taxa de </a:t>
            </a:r>
            <a:r>
              <a:rPr lang="en-US" sz="2700" b="1" dirty="0" err="1"/>
              <a:t>transmissão</a:t>
            </a:r>
            <a:r>
              <a:rPr lang="en-US" sz="2700" b="1" dirty="0"/>
              <a:t> do HIV entre </a:t>
            </a:r>
            <a:r>
              <a:rPr lang="en-US" sz="2700" b="1" dirty="0" err="1"/>
              <a:t>os</a:t>
            </a:r>
            <a:r>
              <a:rPr lang="en-US" sz="2700" b="1" dirty="0"/>
              <a:t> </a:t>
            </a:r>
            <a:r>
              <a:rPr lang="en-US" sz="2700" b="1" dirty="0" err="1"/>
              <a:t>casais</a:t>
            </a:r>
            <a:r>
              <a:rPr lang="en-US" sz="2700" b="1" dirty="0"/>
              <a:t> da </a:t>
            </a:r>
            <a:r>
              <a:rPr lang="en-US" sz="2700" b="1" dirty="0" err="1"/>
              <a:t>pesquisa</a:t>
            </a:r>
            <a:r>
              <a:rPr lang="en-US" sz="2700" b="1" dirty="0"/>
              <a:t> </a:t>
            </a:r>
            <a:r>
              <a:rPr lang="en-US" sz="2700" b="1" dirty="0" err="1"/>
              <a:t>foi</a:t>
            </a:r>
            <a:r>
              <a:rPr lang="en-US" sz="2700" b="1" dirty="0"/>
              <a:t> zero.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700" b="1" dirty="0"/>
              <a:t>Extensão do trabalho com HSH até 2019.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6141204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00" b="1" dirty="0">
                <a:latin typeface="+mn-lt"/>
              </a:rPr>
              <a:t>RODGER, A. J.; CAMBIANO, V.; BRUUN, T. et al. Sexual Activity Without Condoms and Risk of HIV Transmission in </a:t>
            </a:r>
            <a:r>
              <a:rPr lang="en-US" sz="1100" b="1" dirty="0" err="1">
                <a:latin typeface="+mn-lt"/>
              </a:rPr>
              <a:t>Serodifferent</a:t>
            </a:r>
            <a:r>
              <a:rPr lang="en-US" sz="1100" b="1" dirty="0">
                <a:latin typeface="+mn-lt"/>
              </a:rPr>
              <a:t> Couples When the </a:t>
            </a:r>
            <a:r>
              <a:rPr lang="en-US" sz="1100" b="1" dirty="0" err="1">
                <a:latin typeface="+mn-lt"/>
              </a:rPr>
              <a:t>HIVPositive</a:t>
            </a:r>
            <a:r>
              <a:rPr lang="en-US" sz="1100" b="1" dirty="0">
                <a:latin typeface="+mn-lt"/>
              </a:rPr>
              <a:t> Partner Is Using Suppressive Antiretroviral Therapy. </a:t>
            </a:r>
            <a:r>
              <a:rPr lang="pt-BR" sz="1100" b="1" dirty="0">
                <a:latin typeface="+mn-lt"/>
              </a:rPr>
              <a:t>[online] </a:t>
            </a:r>
            <a:r>
              <a:rPr lang="pt-BR" sz="1100" b="1" dirty="0" err="1">
                <a:latin typeface="+mn-lt"/>
              </a:rPr>
              <a:t>Jama</a:t>
            </a:r>
            <a:r>
              <a:rPr lang="pt-BR" sz="1100" b="1" dirty="0">
                <a:latin typeface="+mn-lt"/>
              </a:rPr>
              <a:t>. v. 316, n. 2, p.171–8 . 2016. Disponível em: &lt; http://www.ncbi.nlm.nih.gov/pubmed/27404185 &gt;. </a:t>
            </a:r>
            <a:r>
              <a:rPr lang="en-US" sz="1100" b="1" dirty="0" err="1">
                <a:latin typeface="+mn-lt"/>
              </a:rPr>
              <a:t>Acesso</a:t>
            </a:r>
            <a:r>
              <a:rPr lang="en-US" sz="1100" b="1" dirty="0">
                <a:latin typeface="+mn-lt"/>
              </a:rPr>
              <a:t> </a:t>
            </a:r>
            <a:r>
              <a:rPr lang="en-US" sz="1100" b="1" dirty="0" err="1">
                <a:latin typeface="+mn-lt"/>
              </a:rPr>
              <a:t>em</a:t>
            </a:r>
            <a:r>
              <a:rPr lang="en-US" sz="1100" b="1" dirty="0">
                <a:latin typeface="+mn-lt"/>
              </a:rPr>
              <a:t>: 29 </a:t>
            </a:r>
            <a:r>
              <a:rPr lang="en-US" sz="1100" b="1" dirty="0" err="1">
                <a:latin typeface="+mn-lt"/>
              </a:rPr>
              <a:t>nov.</a:t>
            </a:r>
            <a:r>
              <a:rPr lang="en-US" sz="1100" b="1" dirty="0">
                <a:latin typeface="+mn-lt"/>
              </a:rPr>
              <a:t> 2017.</a:t>
            </a:r>
            <a:endParaRPr lang="pt-BR" sz="1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547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51520" y="-101848"/>
            <a:ext cx="8424936" cy="1514624"/>
          </a:xfrm>
        </p:spPr>
        <p:txBody>
          <a:bodyPr/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  <a:latin typeface="+mn-lt"/>
              </a:rPr>
              <a:t>  </a:t>
            </a:r>
            <a:r>
              <a:rPr lang="pt-BR" altLang="pt-BR" sz="3200" b="1" dirty="0">
                <a:solidFill>
                  <a:srgbClr val="C00000"/>
                </a:solidFill>
                <a:latin typeface="+mn-lt"/>
              </a:rPr>
              <a:t>Estudo </a:t>
            </a:r>
            <a:r>
              <a:rPr lang="pt-BR" altLang="pt-BR" sz="3200" b="1" dirty="0" err="1">
                <a:solidFill>
                  <a:srgbClr val="C00000"/>
                </a:solidFill>
                <a:latin typeface="+mn-lt"/>
              </a:rPr>
              <a:t>Opposites</a:t>
            </a:r>
            <a:r>
              <a:rPr lang="pt-BR" altLang="pt-BR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t-BR" altLang="pt-BR" sz="3200" b="1" dirty="0" err="1">
                <a:solidFill>
                  <a:srgbClr val="C00000"/>
                </a:solidFill>
                <a:latin typeface="+mn-lt"/>
              </a:rPr>
              <a:t>Atract</a:t>
            </a:r>
            <a:r>
              <a:rPr lang="pt-BR" altLang="pt-BR" sz="3200" b="1" dirty="0">
                <a:solidFill>
                  <a:srgbClr val="C00000"/>
                </a:solidFill>
                <a:latin typeface="+mn-lt"/>
              </a:rPr>
              <a:t> - Opostos se atraem  e   Estudo START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0618" y="692696"/>
            <a:ext cx="8191822" cy="35524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endParaRPr lang="pt-BR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b="1" dirty="0"/>
              <a:t>Incluiu  343 </a:t>
            </a:r>
            <a:r>
              <a:rPr lang="pt-BR" sz="2400" b="1" dirty="0">
                <a:solidFill>
                  <a:srgbClr val="C00000"/>
                </a:solidFill>
              </a:rPr>
              <a:t>casais homossexuais masculinos </a:t>
            </a:r>
            <a:r>
              <a:rPr lang="pt-BR" sz="2400" b="1" dirty="0" err="1"/>
              <a:t>sorodiscordantes</a:t>
            </a:r>
            <a:r>
              <a:rPr lang="pt-BR" sz="2400" b="1" dirty="0"/>
              <a:t>, sendo o HIV + com carga viral indetectável.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b="1" dirty="0"/>
              <a:t>Em 16.889 atos de sexo anal sem preservativos  - não houve  nenhum caso de infecção entre os parceiros.</a:t>
            </a:r>
          </a:p>
          <a:p>
            <a:pPr>
              <a:defRPr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4970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1513" y="980728"/>
            <a:ext cx="7716837" cy="5275263"/>
          </a:xfrm>
        </p:spPr>
      </p:pic>
      <p:sp>
        <p:nvSpPr>
          <p:cNvPr id="67588" name="CaixaDeTexto 3"/>
          <p:cNvSpPr txBox="1">
            <a:spLocks noChangeArrowheads="1"/>
          </p:cNvSpPr>
          <p:nvPr/>
        </p:nvSpPr>
        <p:spPr bwMode="auto">
          <a:xfrm>
            <a:off x="714375" y="2420888"/>
            <a:ext cx="1143000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b="1"/>
          </a:p>
        </p:txBody>
      </p:sp>
      <p:sp>
        <p:nvSpPr>
          <p:cNvPr id="2" name="Retângulo 1"/>
          <p:cNvSpPr/>
          <p:nvPr/>
        </p:nvSpPr>
        <p:spPr>
          <a:xfrm>
            <a:off x="1857375" y="5589240"/>
            <a:ext cx="6243017" cy="5949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34178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 fontScale="97500"/>
          </a:bodyPr>
          <a:lstStyle/>
          <a:p>
            <a:pPr marL="0" lvl="1" algn="ctr" eaLnBrk="1" fontAlgn="auto" hangingPunct="1">
              <a:spcAft>
                <a:spcPts val="0"/>
              </a:spcAft>
              <a:defRPr/>
            </a:pPr>
            <a:r>
              <a:rPr lang="pt-BR" sz="3700" b="1" dirty="0">
                <a:solidFill>
                  <a:srgbClr val="C00000"/>
                </a:solidFill>
                <a:latin typeface="+mn-lt"/>
              </a:rPr>
              <a:t>Diminuição da cadeia de transmissão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2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71513" y="6165304"/>
            <a:ext cx="80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Forte associação a nível populacional entre aumento de cobertura de HAART, decréscimo de carga viral e diminuição de novas infecções por HIV por ano </a:t>
            </a:r>
          </a:p>
        </p:txBody>
      </p:sp>
    </p:spTree>
    <p:extLst>
      <p:ext uri="{BB962C8B-B14F-4D97-AF65-F5344CB8AC3E}">
        <p14:creationId xmlns:p14="http://schemas.microsoft.com/office/powerpoint/2010/main" val="2039265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124" y="-171400"/>
            <a:ext cx="7055380" cy="1400530"/>
          </a:xfrm>
        </p:spPr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  <a:latin typeface="+mn-lt"/>
              </a:rPr>
              <a:t>Diagnóstico tardio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4021" y="6145688"/>
            <a:ext cx="3759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IST/AIDS/HV, Min. Saúde, 2016</a:t>
            </a:r>
          </a:p>
        </p:txBody>
      </p:sp>
      <p:pic>
        <p:nvPicPr>
          <p:cNvPr id="4" name="Imagem 3" descr="Apresentação Patogênese_final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29288" r="17801" b="15051"/>
          <a:stretch/>
        </p:blipFill>
        <p:spPr>
          <a:xfrm>
            <a:off x="1111851" y="1821045"/>
            <a:ext cx="6700509" cy="4001692"/>
          </a:xfrm>
          <a:prstGeom prst="rect">
            <a:avLst/>
          </a:prstGeom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895DFCB5-6107-42A6-9E13-FFAC3C7CE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02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b="1" dirty="0">
                <a:latin typeface="+mn-lt"/>
              </a:rPr>
              <a:t>Summary of global HIV epidemic (2016)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3109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3109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71438"/>
            <a:ext cx="7772400" cy="11430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+mn-lt"/>
              </a:rPr>
              <a:t>Desafios para o Brasil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5" y="1000125"/>
            <a:ext cx="7929563" cy="5357813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Números estabilizada em patamar muito alto.</a:t>
            </a: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Epidemia concentrada em populações chave.</a:t>
            </a: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Aumento expressivo em HSH.</a:t>
            </a: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Necessidade do fortalecimento das atividades de prevenção.</a:t>
            </a: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Acesso oportuno ao diagnóstico e tratamento.</a:t>
            </a: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Adesão ao tratamento.</a:t>
            </a: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pt-BR" sz="2400" b="1" dirty="0"/>
              <a:t>Efeitos adversos do tratamento.</a:t>
            </a:r>
          </a:p>
          <a:p>
            <a:pPr marL="0" indent="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None/>
              <a:defRPr/>
            </a:pPr>
            <a:endParaRPr lang="pt-BR" sz="2400" b="1" dirty="0"/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endParaRPr lang="pt-BR" sz="2000" dirty="0">
              <a:latin typeface="Verdana" pitchFamily="34" charset="0"/>
            </a:endParaRP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endParaRPr lang="pt-BR" sz="2000" dirty="0">
              <a:latin typeface="Verdana" pitchFamily="34" charset="0"/>
            </a:endParaRPr>
          </a:p>
          <a:p>
            <a:pPr marL="274320" indent="-274320" algn="just" eaLnBrk="1" fontAlgn="auto" hangingPunct="1">
              <a:lnSpc>
                <a:spcPct val="140000"/>
              </a:lnSpc>
              <a:spcBef>
                <a:spcPts val="58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endParaRPr lang="pt-BR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2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003232" cy="1368152"/>
          </a:xfrm>
        </p:spPr>
        <p:txBody>
          <a:bodyPr/>
          <a:lstStyle/>
          <a:p>
            <a:pPr eaLnBrk="1" hangingPunct="1"/>
            <a:r>
              <a:rPr lang="en-US" altLang="en-US" sz="3164" b="1" dirty="0">
                <a:latin typeface="+mn-lt"/>
              </a:rPr>
              <a:t>People living with HIV by WHO region (2016)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1319093"/>
            <a:ext cx="6858000" cy="4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260546"/>
            <a:ext cx="6408712" cy="641323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216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F1ABCF6-A8EA-4D57-839B-EA0C0B27C4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0" y="476672"/>
            <a:ext cx="8461084" cy="6140467"/>
          </a:xfrm>
        </p:spPr>
      </p:pic>
      <p:sp>
        <p:nvSpPr>
          <p:cNvPr id="2" name="Retângulo 1"/>
          <p:cNvSpPr/>
          <p:nvPr/>
        </p:nvSpPr>
        <p:spPr>
          <a:xfrm>
            <a:off x="3059832" y="2708920"/>
            <a:ext cx="3024336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059832" y="5157192"/>
            <a:ext cx="2880320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59832" y="3933056"/>
            <a:ext cx="2880320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07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8835</TotalTime>
  <Words>3276</Words>
  <Application>Microsoft Office PowerPoint</Application>
  <PresentationFormat>Apresentação na tela (4:3)</PresentationFormat>
  <Paragraphs>376</Paragraphs>
  <Slides>60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74" baseType="lpstr">
      <vt:lpstr>ＭＳ Ｐゴシック</vt:lpstr>
      <vt:lpstr>ＭＳ Ｐゴシック</vt:lpstr>
      <vt:lpstr>Arial</vt:lpstr>
      <vt:lpstr>Arial Rounded MT Bold</vt:lpstr>
      <vt:lpstr>Calibri</vt:lpstr>
      <vt:lpstr>Century Gothic</vt:lpstr>
      <vt:lpstr>Franklin Gothic Book</vt:lpstr>
      <vt:lpstr>Monotype Sorts</vt:lpstr>
      <vt:lpstr>Perpetua</vt:lpstr>
      <vt:lpstr>Times New Roman</vt:lpstr>
      <vt:lpstr>Verdana</vt:lpstr>
      <vt:lpstr>Wingdings</vt:lpstr>
      <vt:lpstr>Wingdings 2</vt:lpstr>
      <vt:lpstr>Patrimônio Líquido</vt:lpstr>
      <vt:lpstr>HIV/Aids Epidemiologia e controle </vt:lpstr>
      <vt:lpstr>Objetivos</vt:lpstr>
      <vt:lpstr>Apresentação do PowerPoint</vt:lpstr>
      <vt:lpstr>Apresentação do PowerPoint</vt:lpstr>
      <vt:lpstr>Modos de transmissão do HIV/Aids</vt:lpstr>
      <vt:lpstr>Summary of global HIV epidemic (2016)</vt:lpstr>
      <vt:lpstr>People living with HIV by WHO region (2016)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Number of people newly infected with HIV</vt:lpstr>
      <vt:lpstr>Number of people dying from HIV</vt:lpstr>
      <vt:lpstr>Number of people receiving antiretroviral treatment</vt:lpstr>
      <vt:lpstr>Apresentação do PowerPoint</vt:lpstr>
      <vt:lpstr>HIV testing and care continuum (2016)</vt:lpstr>
      <vt:lpstr>Apresentação do PowerPoint</vt:lpstr>
      <vt:lpstr>Apresentação do PowerPoint</vt:lpstr>
      <vt:lpstr>Apresentação do PowerPoint</vt:lpstr>
      <vt:lpstr>Apresentação do PowerPoint</vt:lpstr>
      <vt:lpstr>HIV/TBC/Malária</vt:lpstr>
      <vt:lpstr>Apresentação do PowerPoint</vt:lpstr>
      <vt:lpstr>Objetivos</vt:lpstr>
      <vt:lpstr>HIV/aids Brasil</vt:lpstr>
      <vt:lpstr>HIV/aids Brasil</vt:lpstr>
      <vt:lpstr>Apresentação do PowerPoint</vt:lpstr>
      <vt:lpstr>Apresentação do PowerPoint</vt:lpstr>
      <vt:lpstr>Taxa de detecção de aids por 100 mil hab. e percentual de declínio ou incremento segundo UF por ano diagnóstico, 2006 - 2016 </vt:lpstr>
      <vt:lpstr>HIV/aids/Brasil</vt:lpstr>
      <vt:lpstr>Populações chaves no Brasil</vt:lpstr>
      <vt:lpstr>Estudos de soroprevalência no Brasil</vt:lpstr>
      <vt:lpstr>Estudos de soroprevalência, município de São Paulo</vt:lpstr>
      <vt:lpstr>Apresentação do PowerPoint</vt:lpstr>
      <vt:lpstr>Apresentação do PowerPoint</vt:lpstr>
      <vt:lpstr>Apresentação do PowerPoint</vt:lpstr>
      <vt:lpstr>Apresentação do PowerPoint</vt:lpstr>
      <vt:lpstr>Vigilância Epidemiológica e Controle do HIV/Aids no Brasil</vt:lpstr>
      <vt:lpstr>Apresentação do PowerPoint</vt:lpstr>
      <vt:lpstr> Ações programáticas para o enfrentamento do HIV</vt:lpstr>
      <vt:lpstr>Apresentação do PowerPoint</vt:lpstr>
      <vt:lpstr>Diminuição da transmissão vertical</vt:lpstr>
      <vt:lpstr>Apresentação do PowerPoint</vt:lpstr>
      <vt:lpstr>Estudo CAPRISA 004 – Ensaio clínico sobre a efetividade do gel microbicida contendo Tenofovir a 1%</vt:lpstr>
      <vt:lpstr>Apresentação do PowerPoint</vt:lpstr>
      <vt:lpstr>Estudo Partner’s Prep/pares discordantes</vt:lpstr>
      <vt:lpstr>Estudo TDF 2 </vt:lpstr>
      <vt:lpstr>Estudo iPrEx </vt:lpstr>
      <vt:lpstr>No Brasil</vt:lpstr>
      <vt:lpstr>No Brasil</vt:lpstr>
      <vt:lpstr>Intervenção – Profilaxia pós exposição (PEP) </vt:lpstr>
      <vt:lpstr>Apresentação do PowerPoint</vt:lpstr>
      <vt:lpstr>Tratamento como prevenção secundária do HIV</vt:lpstr>
      <vt:lpstr>   Principais Estudos </vt:lpstr>
      <vt:lpstr>Estudo HPTN 52/pares discordantes </vt:lpstr>
      <vt:lpstr>Apresentação do PowerPoint</vt:lpstr>
      <vt:lpstr>  Estudo Opposites Atract - Opostos se atraem  e   Estudo START</vt:lpstr>
      <vt:lpstr>Apresentação do PowerPoint</vt:lpstr>
      <vt:lpstr>Diagnóstico tardio</vt:lpstr>
      <vt:lpstr>Desafios para o Brasil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Epidemiologia e controle</dc:title>
  <dc:creator>Hepatologia</dc:creator>
  <cp:lastModifiedBy>Gerusa</cp:lastModifiedBy>
  <cp:revision>712</cp:revision>
  <dcterms:created xsi:type="dcterms:W3CDTF">2010-08-03T17:56:32Z</dcterms:created>
  <dcterms:modified xsi:type="dcterms:W3CDTF">2018-09-28T20:20:04Z</dcterms:modified>
</cp:coreProperties>
</file>