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67" r:id="rId3"/>
    <p:sldId id="265" r:id="rId4"/>
    <p:sldId id="269" r:id="rId5"/>
    <p:sldId id="271" r:id="rId6"/>
    <p:sldId id="264" r:id="rId7"/>
    <p:sldId id="272" r:id="rId8"/>
    <p:sldId id="266" r:id="rId9"/>
    <p:sldId id="261" r:id="rId10"/>
    <p:sldId id="273" r:id="rId11"/>
    <p:sldId id="268" r:id="rId12"/>
    <p:sldId id="262" r:id="rId13"/>
    <p:sldId id="270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 sz="2400">
              <a:latin typeface="Times New Roman" panose="02020603050405020304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pt-BR" altLang="pt-BR" noProof="0" smtClean="0"/>
              <a:t>Clique para editar o estilo do título mestre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>
                <a:latin typeface="Arial" panose="020B0604020202020204" pitchFamily="34" charset="0"/>
              </a:defRPr>
            </a:lvl1pPr>
          </a:lstStyle>
          <a:p>
            <a:pPr lvl="0"/>
            <a:r>
              <a:rPr lang="pt-BR" altLang="pt-BR" noProof="0" smtClean="0"/>
              <a:t>Clique para editar o estilo do subtítulo mestre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6ABED233-BA69-486D-A452-6D144C2097A5}" type="slidenum">
              <a:rPr lang="pt-BR" altLang="pt-BR"/>
              <a:pPr/>
              <a:t>‹nº›</a:t>
            </a:fld>
            <a:endParaRPr lang="pt-BR" altLang="pt-BR"/>
          </a:p>
        </p:txBody>
      </p:sp>
      <p:grpSp>
        <p:nvGrpSpPr>
          <p:cNvPr id="13320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13323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13324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13325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26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9584E-47F5-4C65-9968-94A48CED914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729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3B307-EA6B-4A94-91E7-1A3B10847CD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3482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375B9-415B-4D62-9E0A-5CBE44DA4F0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9760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B4D8F-5BDA-4233-8BC5-0CF24DE37B3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3737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F0C04-C4D1-46E1-80A6-78506819629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242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47D7E-1A6B-41DB-9D66-99CB05C064B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2498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7B017-6462-42F4-BD96-26D689AE023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18513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36379-2EC6-4FF9-9DD3-80F38D5B8BF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57507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C717C-1F1A-47CA-B167-4EAF5212E23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74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256F5-5399-48A7-B252-BFC20080D0C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294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pt-BR" altLang="pt-BR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pt-BR" altLang="pt-BR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ED3E64A2-F35F-4D34-959C-A43F46603D78}" type="slidenum">
              <a:rPr lang="pt-BR" altLang="pt-BR"/>
              <a:pPr/>
              <a:t>‹nº›</a:t>
            </a:fld>
            <a:endParaRPr lang="pt-BR" altLang="pt-BR"/>
          </a:p>
        </p:txBody>
      </p:sp>
      <p:grpSp>
        <p:nvGrpSpPr>
          <p:cNvPr id="12295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229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sz="4800"/>
              <a:t>América Latina:</a:t>
            </a:r>
            <a:br>
              <a:rPr lang="pt-BR" altLang="pt-BR" sz="4800"/>
            </a:br>
            <a:r>
              <a:rPr lang="pt-BR" altLang="pt-BR" sz="4800"/>
              <a:t>Os desequilíbrios do PSI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pt-BR" altLang="pt-BR"/>
          </a:p>
          <a:p>
            <a:r>
              <a:rPr lang="pt-BR" altLang="pt-BR"/>
              <a:t>Amaury Gremaud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1739627" y="622698"/>
            <a:ext cx="5894784" cy="8572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sz="2925" b="1" dirty="0">
                <a:solidFill>
                  <a:schemeClr val="accent2">
                    <a:lumMod val="50000"/>
                  </a:schemeClr>
                </a:solidFill>
              </a:rPr>
              <a:t>PSI: Estratégia </a:t>
            </a:r>
            <a:r>
              <a:rPr lang="pt-BR" sz="2925" b="1" dirty="0" err="1">
                <a:solidFill>
                  <a:schemeClr val="accent2">
                    <a:lumMod val="50000"/>
                  </a:schemeClr>
                </a:solidFill>
              </a:rPr>
              <a:t>Dificil</a:t>
            </a:r>
            <a:r>
              <a:rPr lang="pt-BR" sz="2925" b="1" dirty="0">
                <a:solidFill>
                  <a:schemeClr val="accent2">
                    <a:lumMod val="50000"/>
                  </a:schemeClr>
                </a:solidFill>
              </a:rPr>
              <a:t> a Longo Prazo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539" y="1787129"/>
            <a:ext cx="8640960" cy="3618309"/>
          </a:xfrm>
        </p:spPr>
        <p:txBody>
          <a:bodyPr/>
          <a:lstStyle/>
          <a:p>
            <a:pPr>
              <a:defRPr/>
            </a:pPr>
            <a:r>
              <a:rPr lang="pt-BR" altLang="pt-BR" sz="2800" dirty="0">
                <a:solidFill>
                  <a:srgbClr val="0000FF"/>
                </a:solidFill>
              </a:rPr>
              <a:t>Problemas principais:</a:t>
            </a:r>
          </a:p>
          <a:p>
            <a:pPr marL="385763" indent="-385763">
              <a:buFont typeface="Wingdings" panose="05000000000000000000" pitchFamily="2" charset="2"/>
              <a:buAutoNum type="arabicParenR"/>
              <a:defRPr/>
            </a:pPr>
            <a:r>
              <a:rPr lang="pt-BR" altLang="pt-BR" sz="2800" dirty="0">
                <a:solidFill>
                  <a:srgbClr val="0000FF"/>
                </a:solidFill>
              </a:rPr>
              <a:t>Desequilíbrio das contas externas</a:t>
            </a:r>
          </a:p>
          <a:p>
            <a:pPr marL="385763" indent="-385763">
              <a:buFont typeface="Wingdings" panose="05000000000000000000" pitchFamily="2" charset="2"/>
              <a:buAutoNum type="arabicParenR"/>
              <a:defRPr/>
            </a:pPr>
            <a:r>
              <a:rPr lang="pt-BR" altLang="pt-BR" sz="2800" dirty="0">
                <a:solidFill>
                  <a:srgbClr val="0000FF"/>
                </a:solidFill>
              </a:rPr>
              <a:t>Aumento dos desequilíbrios setoriais</a:t>
            </a:r>
          </a:p>
          <a:p>
            <a:pPr marL="385763" indent="-385763">
              <a:buFont typeface="Wingdings" panose="05000000000000000000" pitchFamily="2" charset="2"/>
              <a:buAutoNum type="arabicParenR"/>
              <a:defRPr/>
            </a:pPr>
            <a:r>
              <a:rPr lang="pt-BR" altLang="pt-BR" sz="2800" dirty="0">
                <a:solidFill>
                  <a:srgbClr val="0000FF"/>
                </a:solidFill>
              </a:rPr>
              <a:t>Questão distributiva </a:t>
            </a:r>
            <a:endParaRPr lang="pt-BR" altLang="pt-BR" sz="2800" dirty="0" smtClean="0">
              <a:solidFill>
                <a:srgbClr val="0000FF"/>
              </a:solidFill>
            </a:endParaRPr>
          </a:p>
          <a:p>
            <a:pPr marL="385763" indent="-385763">
              <a:buFont typeface="Wingdings" panose="05000000000000000000" pitchFamily="2" charset="2"/>
              <a:buAutoNum type="arabicParenR"/>
              <a:defRPr/>
            </a:pP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problema do tamanho do mercado </a:t>
            </a:r>
          </a:p>
          <a:p>
            <a:pPr marL="385763" indent="-385763">
              <a:buFont typeface="Wingdings" panose="05000000000000000000" pitchFamily="2" charset="2"/>
              <a:buAutoNum type="arabicParenR"/>
              <a:defRPr/>
            </a:pPr>
            <a:r>
              <a:rPr lang="pt-BR" altLang="pt-BR" sz="2800" dirty="0" smtClean="0">
                <a:solidFill>
                  <a:srgbClr val="0000FF"/>
                </a:solidFill>
              </a:rPr>
              <a:t>Problemas de financiamento e a aceleração </a:t>
            </a:r>
            <a:r>
              <a:rPr lang="pt-BR" altLang="pt-BR" sz="2800" dirty="0">
                <a:solidFill>
                  <a:srgbClr val="0000FF"/>
                </a:solidFill>
              </a:rPr>
              <a:t>da inflação</a:t>
            </a:r>
            <a:endParaRPr lang="pt-BR" altLang="pt-BR" sz="28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pt-BR" altLang="pt-BR" sz="2800" dirty="0">
                <a:solidFill>
                  <a:srgbClr val="0000FF"/>
                </a:solidFill>
                <a:sym typeface="Wingdings" panose="05000000000000000000" pitchFamily="2" charset="2"/>
              </a:rPr>
              <a:t> Início dos anos 1960: Esgotamento do Modelo</a:t>
            </a:r>
          </a:p>
          <a:p>
            <a:pPr lvl="1">
              <a:defRPr/>
            </a:pPr>
            <a:r>
              <a:rPr lang="pt-BR" altLang="pt-BR" sz="2400" dirty="0">
                <a:solidFill>
                  <a:srgbClr val="0000FF"/>
                </a:solidFill>
              </a:rPr>
              <a:t>Estratégia econômica deliberadamente desequilibrada</a:t>
            </a:r>
          </a:p>
          <a:p>
            <a:pPr>
              <a:defRPr/>
            </a:pPr>
            <a:r>
              <a:rPr lang="pt-BR" altLang="pt-BR" sz="2800" dirty="0">
                <a:solidFill>
                  <a:srgbClr val="0000FF"/>
                </a:solidFill>
              </a:rPr>
              <a:t>Meados dos anos 1960: mudanças importantes</a:t>
            </a:r>
          </a:p>
          <a:p>
            <a:pPr>
              <a:defRPr/>
            </a:pPr>
            <a:endParaRPr lang="pt-BR" altLang="pt-BR" dirty="0">
              <a:solidFill>
                <a:srgbClr val="0000FF"/>
              </a:solidFill>
            </a:endParaRPr>
          </a:p>
        </p:txBody>
      </p:sp>
      <p:sp>
        <p:nvSpPr>
          <p:cNvPr id="25604" name="Espaço Reservado para Número de Slide 5"/>
          <p:cNvSpPr txBox="1">
            <a:spLocks noGrp="1"/>
          </p:cNvSpPr>
          <p:nvPr/>
        </p:nvSpPr>
        <p:spPr bwMode="auto">
          <a:xfrm>
            <a:off x="7315201" y="5712619"/>
            <a:ext cx="569119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327D781-2986-4083-AF53-CFE02C4B4826}" type="slidenum">
              <a:rPr lang="pt-BR" altLang="pt-BR" sz="9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pt-BR" altLang="pt-BR" sz="9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664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Problemas da industrialização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589462"/>
          </a:xfrm>
        </p:spPr>
        <p:txBody>
          <a:bodyPr/>
          <a:lstStyle/>
          <a:p>
            <a:r>
              <a:rPr lang="pt-BR" altLang="pt-BR"/>
              <a:t>Mercado interno – limites</a:t>
            </a:r>
          </a:p>
          <a:p>
            <a:pPr lvl="1"/>
            <a:r>
              <a:rPr lang="pt-BR" altLang="pt-BR"/>
              <a:t>Países grandes – industrialização mais fácil</a:t>
            </a:r>
          </a:p>
          <a:p>
            <a:pPr lvl="2"/>
            <a:r>
              <a:rPr lang="pt-BR" altLang="pt-BR"/>
              <a:t>Mesmo assim problemas com falta de competitividade, verticalização excessiva, distribuição de renda etc. </a:t>
            </a:r>
          </a:p>
          <a:p>
            <a:pPr lvl="1"/>
            <a:r>
              <a:rPr lang="pt-BR" altLang="pt-BR"/>
              <a:t>Três discussões – anos 60</a:t>
            </a:r>
          </a:p>
          <a:p>
            <a:pPr lvl="2"/>
            <a:r>
              <a:rPr lang="pt-BR" altLang="pt-BR"/>
              <a:t>Integração latino americana</a:t>
            </a:r>
          </a:p>
          <a:p>
            <a:pPr lvl="2"/>
            <a:r>
              <a:rPr lang="pt-BR" altLang="pt-BR"/>
              <a:t>Distribuição de renda</a:t>
            </a:r>
          </a:p>
          <a:p>
            <a:pPr lvl="2"/>
            <a:r>
              <a:rPr lang="pt-BR" altLang="pt-BR"/>
              <a:t>Diversificação fontes de dinamismo </a:t>
            </a:r>
          </a:p>
          <a:p>
            <a:pPr lvl="1">
              <a:buFont typeface="Wingdings" panose="05000000000000000000" pitchFamily="2" charset="2"/>
              <a:buNone/>
            </a:pPr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5246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Reforma Agrária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35975" cy="46958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1600"/>
              <a:t>Constatação de que estrutura agrária latino americana era uma das mais desiguais do mundo </a:t>
            </a:r>
          </a:p>
          <a:p>
            <a:pPr>
              <a:lnSpc>
                <a:spcPct val="80000"/>
              </a:lnSpc>
            </a:pPr>
            <a:r>
              <a:rPr lang="pt-BR" altLang="pt-BR" sz="1600"/>
              <a:t>Justificativas</a:t>
            </a:r>
          </a:p>
          <a:p>
            <a:pPr lvl="1">
              <a:lnSpc>
                <a:spcPct val="80000"/>
              </a:lnSpc>
            </a:pPr>
            <a:r>
              <a:rPr lang="pt-BR" altLang="pt-BR" sz="1400"/>
              <a:t>Produtivista: Aumentar a produção (ineficiência das grandes fazenda não produtivas – ou de baixa produtividade) </a:t>
            </a:r>
          </a:p>
          <a:p>
            <a:pPr lvl="2">
              <a:lnSpc>
                <a:spcPct val="80000"/>
              </a:lnSpc>
            </a:pPr>
            <a:r>
              <a:rPr lang="pt-BR" altLang="pt-BR" sz="1200"/>
              <a:t>Ampliar a oferta de alimentos (reduzir preços – aumentar renda real)</a:t>
            </a:r>
          </a:p>
          <a:p>
            <a:pPr lvl="2">
              <a:lnSpc>
                <a:spcPct val="80000"/>
              </a:lnSpc>
            </a:pPr>
            <a:r>
              <a:rPr lang="pt-BR" altLang="pt-BR" sz="1200"/>
              <a:t>Ampliar a demanda para produtos do setor urbano </a:t>
            </a:r>
          </a:p>
          <a:p>
            <a:pPr lvl="2">
              <a:lnSpc>
                <a:spcPct val="80000"/>
              </a:lnSpc>
            </a:pPr>
            <a:r>
              <a:rPr lang="pt-BR" altLang="pt-BR" sz="1200"/>
              <a:t>Ampliar o emprego </a:t>
            </a:r>
          </a:p>
          <a:p>
            <a:pPr lvl="1">
              <a:lnSpc>
                <a:spcPct val="80000"/>
              </a:lnSpc>
            </a:pPr>
            <a:r>
              <a:rPr lang="pt-BR" altLang="pt-BR" sz="1400"/>
              <a:t>Justiça Social: Redistribuir ativos </a:t>
            </a:r>
          </a:p>
          <a:p>
            <a:pPr lvl="1">
              <a:lnSpc>
                <a:spcPct val="80000"/>
              </a:lnSpc>
            </a:pPr>
            <a:r>
              <a:rPr lang="pt-BR" altLang="pt-BR" sz="1400"/>
              <a:t>Políticas: redução da influencia das elites agrárias </a:t>
            </a:r>
          </a:p>
          <a:p>
            <a:pPr>
              <a:lnSpc>
                <a:spcPct val="80000"/>
              </a:lnSpc>
            </a:pPr>
            <a:r>
              <a:rPr lang="pt-BR" altLang="pt-BR" sz="1600"/>
              <a:t>Efeitos positivos sobre crescimento (industrial)</a:t>
            </a:r>
          </a:p>
          <a:p>
            <a:pPr lvl="1">
              <a:lnSpc>
                <a:spcPct val="80000"/>
              </a:lnSpc>
            </a:pPr>
            <a:r>
              <a:rPr lang="pt-BR" altLang="pt-BR" sz="1400"/>
              <a:t>Diretos: aumento da produção e demanda</a:t>
            </a:r>
          </a:p>
          <a:p>
            <a:pPr lvl="1">
              <a:lnSpc>
                <a:spcPct val="80000"/>
              </a:lnSpc>
            </a:pPr>
            <a:r>
              <a:rPr lang="pt-BR" altLang="pt-BR" sz="1400"/>
              <a:t>Indiretos: aumento de mercado por efeito redistribuidor de renda, diminuição da resistência política</a:t>
            </a:r>
          </a:p>
          <a:p>
            <a:pPr>
              <a:lnSpc>
                <a:spcPct val="80000"/>
              </a:lnSpc>
            </a:pPr>
            <a:r>
              <a:rPr lang="pt-BR" altLang="pt-BR" sz="1600"/>
              <a:t> Reformas agrárias: efeito bem menores do que se esperava </a:t>
            </a:r>
          </a:p>
          <a:p>
            <a:pPr lvl="1">
              <a:lnSpc>
                <a:spcPct val="80000"/>
              </a:lnSpc>
            </a:pPr>
            <a:r>
              <a:rPr lang="pt-BR" altLang="pt-BR" sz="1400"/>
              <a:t>Maiores: </a:t>
            </a:r>
          </a:p>
          <a:p>
            <a:pPr lvl="2">
              <a:lnSpc>
                <a:spcPct val="80000"/>
              </a:lnSpc>
            </a:pPr>
            <a:r>
              <a:rPr lang="pt-BR" altLang="pt-BR" sz="1200"/>
              <a:t>Revolução social: Bolívia, Cuba (mais amplas 4/5), México e Nicarágua (1/2)</a:t>
            </a:r>
          </a:p>
          <a:p>
            <a:pPr lvl="2">
              <a:lnSpc>
                <a:spcPct val="80000"/>
              </a:lnSpc>
            </a:pPr>
            <a:r>
              <a:rPr lang="pt-BR" altLang="pt-BR" sz="1200"/>
              <a:t>Governos eleitos: Chile (1/2)</a:t>
            </a:r>
          </a:p>
          <a:p>
            <a:pPr lvl="2">
              <a:lnSpc>
                <a:spcPct val="80000"/>
              </a:lnSpc>
            </a:pPr>
            <a:r>
              <a:rPr lang="pt-BR" altLang="pt-BR" sz="1200"/>
              <a:t>Militares: Perú (1/2)</a:t>
            </a:r>
          </a:p>
          <a:p>
            <a:pPr lvl="1">
              <a:lnSpc>
                <a:spcPct val="80000"/>
              </a:lnSpc>
            </a:pPr>
            <a:r>
              <a:rPr lang="pt-BR" altLang="pt-BR" sz="1400"/>
              <a:t>Brasil e Argentina – não existe (papel) </a:t>
            </a:r>
          </a:p>
          <a:p>
            <a:pPr lvl="1">
              <a:lnSpc>
                <a:spcPct val="80000"/>
              </a:lnSpc>
            </a:pPr>
            <a:r>
              <a:rPr lang="pt-BR" altLang="pt-BR" sz="1400"/>
              <a:t>Paraguai, Uruguai – programas de colonização, Venezuela (1/5) – terras estatais</a:t>
            </a:r>
          </a:p>
          <a:p>
            <a:pPr lvl="1">
              <a:lnSpc>
                <a:spcPct val="80000"/>
              </a:lnSpc>
            </a:pPr>
            <a:r>
              <a:rPr lang="pt-BR" altLang="pt-BR" sz="1400"/>
              <a:t>Propriedade coletiva de grandes fazendas x divisão em pequenas propriedades </a:t>
            </a:r>
          </a:p>
          <a:p>
            <a:pPr lvl="2">
              <a:lnSpc>
                <a:spcPct val="80000"/>
              </a:lnSpc>
            </a:pPr>
            <a:r>
              <a:rPr lang="pt-BR" altLang="pt-BR" sz="1200"/>
              <a:t>Dificuldade de recursos e gestão</a:t>
            </a:r>
          </a:p>
          <a:p>
            <a:pPr lvl="2">
              <a:lnSpc>
                <a:spcPct val="80000"/>
              </a:lnSpc>
            </a:pPr>
            <a:r>
              <a:rPr lang="pt-BR" altLang="pt-BR" sz="1200"/>
              <a:t>Volta aos antigos donos </a:t>
            </a:r>
          </a:p>
          <a:p>
            <a:pPr lvl="1">
              <a:lnSpc>
                <a:spcPct val="80000"/>
              </a:lnSpc>
            </a:pPr>
            <a:endParaRPr lang="pt-BR" altLang="pt-BR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r>
              <a:rPr lang="pt-BR" altLang="pt-BR" sz="4000"/>
              <a:t>Diversificação das fontes de dinamismo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2000"/>
              <a:t>Problema do viés anti-exportador da ISI</a:t>
            </a:r>
          </a:p>
          <a:p>
            <a:pPr lvl="1">
              <a:lnSpc>
                <a:spcPct val="80000"/>
              </a:lnSpc>
            </a:pPr>
            <a:r>
              <a:rPr lang="pt-BR" altLang="pt-BR" sz="1800"/>
              <a:t>não estimulo às exportações (agrícolas) </a:t>
            </a:r>
          </a:p>
          <a:p>
            <a:pPr lvl="2">
              <a:lnSpc>
                <a:spcPct val="80000"/>
              </a:lnSpc>
            </a:pPr>
            <a:r>
              <a:rPr lang="pt-BR" altLang="pt-BR" sz="1600"/>
              <a:t> confiscos, proteção como um impostos sobre exportação</a:t>
            </a:r>
          </a:p>
          <a:p>
            <a:pPr lvl="1">
              <a:lnSpc>
                <a:spcPct val="80000"/>
              </a:lnSpc>
            </a:pPr>
            <a:r>
              <a:rPr lang="pt-BR" altLang="pt-BR" sz="1800"/>
              <a:t>Problemas de competitividade</a:t>
            </a:r>
          </a:p>
          <a:p>
            <a:pPr lvl="1">
              <a:lnSpc>
                <a:spcPct val="80000"/>
              </a:lnSpc>
            </a:pPr>
            <a:r>
              <a:rPr lang="pt-BR" altLang="pt-BR" sz="1800"/>
              <a:t>Multinacionais x exportações</a:t>
            </a:r>
          </a:p>
          <a:p>
            <a:pPr>
              <a:lnSpc>
                <a:spcPct val="80000"/>
              </a:lnSpc>
            </a:pPr>
            <a:r>
              <a:rPr lang="pt-BR" altLang="pt-BR" sz="2000"/>
              <a:t>Crescimento da perspectiva de exportação </a:t>
            </a:r>
          </a:p>
          <a:p>
            <a:pPr lvl="1">
              <a:lnSpc>
                <a:spcPct val="80000"/>
              </a:lnSpc>
            </a:pPr>
            <a:r>
              <a:rPr lang="pt-BR" altLang="pt-BR" sz="1800"/>
              <a:t>Exportações crescimento na década de 60 e crescimento das exportações de manufaturados  (acima de 11%)</a:t>
            </a:r>
          </a:p>
          <a:p>
            <a:pPr lvl="1">
              <a:lnSpc>
                <a:spcPct val="80000"/>
              </a:lnSpc>
            </a:pPr>
            <a:r>
              <a:rPr lang="pt-BR" altLang="pt-BR" sz="1800"/>
              <a:t>Diminuição das proteções internacionais (volta ?)</a:t>
            </a:r>
          </a:p>
          <a:p>
            <a:pPr lvl="1">
              <a:lnSpc>
                <a:spcPct val="80000"/>
              </a:lnSpc>
            </a:pPr>
            <a:r>
              <a:rPr lang="pt-BR" altLang="pt-BR" sz="1800"/>
              <a:t>Alteração tecnológicas</a:t>
            </a:r>
          </a:p>
          <a:p>
            <a:pPr lvl="2">
              <a:lnSpc>
                <a:spcPct val="80000"/>
              </a:lnSpc>
            </a:pPr>
            <a:r>
              <a:rPr lang="pt-BR" altLang="pt-BR" sz="1600"/>
              <a:t>Novos nichos</a:t>
            </a:r>
          </a:p>
          <a:p>
            <a:pPr lvl="2">
              <a:lnSpc>
                <a:spcPct val="80000"/>
              </a:lnSpc>
            </a:pPr>
            <a:r>
              <a:rPr lang="pt-BR" altLang="pt-BR" sz="1600"/>
              <a:t>Abandono de antigas exportações por países centrais</a:t>
            </a:r>
          </a:p>
          <a:p>
            <a:pPr lvl="1">
              <a:lnSpc>
                <a:spcPct val="80000"/>
              </a:lnSpc>
            </a:pPr>
            <a:r>
              <a:rPr lang="pt-BR" altLang="pt-BR" sz="1800"/>
              <a:t>Problema de expansão: alterações de modelo </a:t>
            </a:r>
          </a:p>
          <a:p>
            <a:pPr lvl="2">
              <a:lnSpc>
                <a:spcPct val="80000"/>
              </a:lnSpc>
            </a:pPr>
            <a:r>
              <a:rPr lang="pt-BR" altLang="pt-BR" sz="1600"/>
              <a:t>Alterações das políticas comerciais (diminuição do viés anti exportador)</a:t>
            </a:r>
          </a:p>
          <a:p>
            <a:pPr lvl="3">
              <a:lnSpc>
                <a:spcPct val="80000"/>
              </a:lnSpc>
            </a:pPr>
            <a:r>
              <a:rPr lang="pt-BR" altLang="pt-BR" sz="1400"/>
              <a:t>Chile, Colômbia</a:t>
            </a:r>
          </a:p>
          <a:p>
            <a:pPr lvl="3">
              <a:lnSpc>
                <a:spcPct val="80000"/>
              </a:lnSpc>
            </a:pPr>
            <a:r>
              <a:rPr lang="pt-BR" altLang="pt-BR" sz="1400"/>
              <a:t>Brasil, Argentina</a:t>
            </a:r>
          </a:p>
        </p:txBody>
      </p:sp>
    </p:spTree>
    <p:extLst>
      <p:ext uri="{BB962C8B-B14F-4D97-AF65-F5344CB8AC3E}">
        <p14:creationId xmlns:p14="http://schemas.microsoft.com/office/powerpoint/2010/main" val="817721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Divisões na América latina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2800"/>
              <a:t>Existe diferença entre países</a:t>
            </a:r>
          </a:p>
          <a:p>
            <a:pPr lvl="1">
              <a:lnSpc>
                <a:spcPct val="90000"/>
              </a:lnSpc>
            </a:pPr>
            <a:r>
              <a:rPr lang="pt-BR" altLang="pt-BR" sz="2400"/>
              <a:t>G1: Brasil, México, Argentina, Chile, Colômbia e Uruguai</a:t>
            </a:r>
          </a:p>
          <a:p>
            <a:pPr lvl="2">
              <a:lnSpc>
                <a:spcPct val="90000"/>
              </a:lnSpc>
            </a:pPr>
            <a:r>
              <a:rPr lang="pt-BR" altLang="pt-BR" sz="2000"/>
              <a:t>Industrialização forte para mercado interno </a:t>
            </a:r>
          </a:p>
          <a:p>
            <a:pPr lvl="3">
              <a:lnSpc>
                <a:spcPct val="90000"/>
              </a:lnSpc>
            </a:pPr>
            <a:r>
              <a:rPr lang="pt-BR" altLang="pt-BR" sz="1800"/>
              <a:t>Década de 60 modificações e surgem problemas</a:t>
            </a:r>
          </a:p>
          <a:p>
            <a:pPr lvl="1">
              <a:lnSpc>
                <a:spcPct val="90000"/>
              </a:lnSpc>
            </a:pPr>
            <a:r>
              <a:rPr lang="pt-BR" altLang="pt-BR" sz="2400"/>
              <a:t>G2: Venezuela, Equador, Peru, Bolívia e Paraguai</a:t>
            </a:r>
          </a:p>
          <a:p>
            <a:pPr lvl="2">
              <a:lnSpc>
                <a:spcPct val="90000"/>
              </a:lnSpc>
            </a:pPr>
            <a:r>
              <a:rPr lang="pt-BR" altLang="pt-BR" sz="2000"/>
              <a:t>Permanecem com exportação de produtos primários como força propulsora apesar de adotar políticas voltadas para a dinamização do mercado interno</a:t>
            </a:r>
          </a:p>
          <a:p>
            <a:pPr lvl="1">
              <a:lnSpc>
                <a:spcPct val="90000"/>
              </a:lnSpc>
            </a:pPr>
            <a:r>
              <a:rPr lang="pt-BR" altLang="pt-BR" sz="2400"/>
              <a:t>G3 : Cuba</a:t>
            </a:r>
          </a:p>
          <a:p>
            <a:pPr lvl="1">
              <a:lnSpc>
                <a:spcPct val="90000"/>
              </a:lnSpc>
            </a:pPr>
            <a:r>
              <a:rPr lang="pt-BR" altLang="pt-BR" sz="2400"/>
              <a:t>G4: Caribe (?)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Os desequilíbrios do PSI </a:t>
            </a:r>
            <a:r>
              <a:rPr lang="pt-BR" altLang="pt-BR" dirty="0" smtClean="0"/>
              <a:t>(1)</a:t>
            </a:r>
            <a:endParaRPr lang="pt-BR" altLang="pt-BR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SzPct val="105000"/>
              <a:buFont typeface="Wingdings" panose="05000000000000000000" pitchFamily="2" charset="2"/>
              <a:buChar char="è"/>
            </a:pPr>
            <a:r>
              <a:rPr lang="pt-BR" altLang="pt-BR" sz="2800" dirty="0"/>
              <a:t>Defasagens fiscais </a:t>
            </a:r>
          </a:p>
          <a:p>
            <a:pPr lvl="1">
              <a:lnSpc>
                <a:spcPct val="80000"/>
              </a:lnSpc>
              <a:buSzPct val="105000"/>
              <a:buFont typeface="Wingdings" panose="05000000000000000000" pitchFamily="2" charset="2"/>
              <a:buChar char="q"/>
            </a:pPr>
            <a:r>
              <a:rPr lang="pt-BR" altLang="pt-BR" sz="2400" dirty="0"/>
              <a:t>Crescimento do investimento público</a:t>
            </a:r>
          </a:p>
          <a:p>
            <a:pPr lvl="2">
              <a:lnSpc>
                <a:spcPct val="80000"/>
              </a:lnSpc>
              <a:buSzPct val="105000"/>
              <a:buFont typeface="Wingdings" panose="05000000000000000000" pitchFamily="2" charset="2"/>
              <a:buChar char="q"/>
            </a:pPr>
            <a:r>
              <a:rPr lang="pt-BR" altLang="pt-BR" sz="2000" dirty="0"/>
              <a:t>Representa entre 1/3 – 1/2  da FBKF</a:t>
            </a:r>
          </a:p>
          <a:p>
            <a:pPr lvl="2">
              <a:lnSpc>
                <a:spcPct val="80000"/>
              </a:lnSpc>
              <a:buSzPct val="105000"/>
              <a:buFont typeface="Wingdings" panose="05000000000000000000" pitchFamily="2" charset="2"/>
              <a:buChar char="q"/>
            </a:pPr>
            <a:r>
              <a:rPr lang="pt-BR" altLang="pt-BR" sz="2000" dirty="0"/>
              <a:t>Não autofinanciamento</a:t>
            </a:r>
          </a:p>
          <a:p>
            <a:pPr lvl="1">
              <a:lnSpc>
                <a:spcPct val="80000"/>
              </a:lnSpc>
              <a:buSzPct val="105000"/>
              <a:buFont typeface="Wingdings" panose="05000000000000000000" pitchFamily="2" charset="2"/>
              <a:buChar char="q"/>
            </a:pPr>
            <a:r>
              <a:rPr lang="pt-BR" altLang="pt-BR" sz="2400" dirty="0"/>
              <a:t>Ampliação do gasto publico (custeio)</a:t>
            </a:r>
          </a:p>
          <a:p>
            <a:pPr lvl="1">
              <a:lnSpc>
                <a:spcPct val="80000"/>
              </a:lnSpc>
              <a:buSzPct val="105000"/>
              <a:buFont typeface="Wingdings" panose="05000000000000000000" pitchFamily="2" charset="2"/>
              <a:buChar char="q"/>
            </a:pPr>
            <a:r>
              <a:rPr lang="pt-BR" altLang="pt-BR" sz="2400" dirty="0"/>
              <a:t>Receita fiscal crescimento não tão expressivo (maior no Brasil – </a:t>
            </a:r>
            <a:r>
              <a:rPr lang="pt-BR" altLang="pt-BR" sz="2400" dirty="0" err="1"/>
              <a:t>pos</a:t>
            </a:r>
            <a:r>
              <a:rPr lang="pt-BR" altLang="pt-BR" sz="2400" dirty="0"/>
              <a:t> 64)</a:t>
            </a:r>
          </a:p>
          <a:p>
            <a:pPr lvl="1">
              <a:lnSpc>
                <a:spcPct val="80000"/>
              </a:lnSpc>
              <a:buSzPct val="105000"/>
              <a:buFont typeface="Wingdings" panose="05000000000000000000" pitchFamily="2" charset="2"/>
              <a:buChar char="q"/>
            </a:pPr>
            <a:r>
              <a:rPr lang="pt-BR" altLang="pt-BR" sz="2400" dirty="0" err="1"/>
              <a:t>Conseqüências</a:t>
            </a:r>
            <a:r>
              <a:rPr lang="pt-BR" altLang="pt-BR" sz="2400" dirty="0"/>
              <a:t>: inflação e endividamento</a:t>
            </a:r>
          </a:p>
          <a:p>
            <a:pPr lvl="2">
              <a:lnSpc>
                <a:spcPct val="80000"/>
              </a:lnSpc>
              <a:buSzPct val="105000"/>
              <a:buFont typeface="Wingdings" panose="05000000000000000000" pitchFamily="2" charset="2"/>
              <a:buChar char="q"/>
            </a:pPr>
            <a:r>
              <a:rPr lang="pt-BR" altLang="pt-BR" sz="2000" dirty="0" smtClean="0"/>
              <a:t>papel </a:t>
            </a:r>
            <a:r>
              <a:rPr lang="pt-BR" altLang="pt-BR" sz="2000" dirty="0"/>
              <a:t>do FMI</a:t>
            </a:r>
          </a:p>
          <a:p>
            <a:pPr lvl="3">
              <a:lnSpc>
                <a:spcPct val="80000"/>
              </a:lnSpc>
              <a:buSzPct val="105000"/>
              <a:buFont typeface="Wingdings" panose="05000000000000000000" pitchFamily="2" charset="2"/>
              <a:buChar char="q"/>
            </a:pPr>
            <a:r>
              <a:rPr lang="pt-BR" altLang="pt-BR" sz="1800" dirty="0"/>
              <a:t>Ajustes fortes – tratamento de choque: limitam  crescimento de vários países</a:t>
            </a:r>
          </a:p>
          <a:p>
            <a:pPr lvl="3">
              <a:lnSpc>
                <a:spcPct val="80000"/>
              </a:lnSpc>
              <a:buSzPct val="105000"/>
              <a:buFont typeface="Wingdings" panose="05000000000000000000" pitchFamily="2" charset="2"/>
              <a:buChar char="q"/>
            </a:pPr>
            <a:r>
              <a:rPr lang="pt-BR" altLang="pt-BR" sz="1800" dirty="0"/>
              <a:t>Problemas: sociais e econômicos (corte de gastos públicos e desvalorização) – ajustes efeito renda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857250"/>
            <a:ext cx="5829300" cy="971550"/>
          </a:xfrm>
        </p:spPr>
        <p:txBody>
          <a:bodyPr/>
          <a:lstStyle/>
          <a:p>
            <a:r>
              <a:rPr lang="pt-BR" altLang="pt-BR" b="1" dirty="0" smtClean="0"/>
              <a:t>Problemas  </a:t>
            </a:r>
            <a:r>
              <a:rPr lang="pt-BR" altLang="pt-BR" b="1" dirty="0"/>
              <a:t>do PSI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626" y="1828800"/>
            <a:ext cx="8199782" cy="4840560"/>
          </a:xfrm>
        </p:spPr>
        <p:txBody>
          <a:bodyPr>
            <a:normAutofit fontScale="77500" lnSpcReduction="20000"/>
          </a:bodyPr>
          <a:lstStyle/>
          <a:p>
            <a:pPr algn="just">
              <a:spcAft>
                <a:spcPts val="225"/>
              </a:spcAft>
              <a:buNone/>
              <a:defRPr/>
            </a:pPr>
            <a:r>
              <a:rPr lang="pt-BR" b="1" dirty="0" smtClean="0">
                <a:solidFill>
                  <a:schemeClr val="tx2"/>
                </a:solidFill>
              </a:rPr>
              <a:t>Competitividade, estrangulamentos, financiamento</a:t>
            </a:r>
          </a:p>
          <a:p>
            <a:pPr algn="just">
              <a:spcAft>
                <a:spcPts val="225"/>
              </a:spcAft>
              <a:buNone/>
              <a:defRPr/>
            </a:pPr>
            <a:r>
              <a:rPr lang="pt-BR" b="1" dirty="0" smtClean="0">
                <a:solidFill>
                  <a:schemeClr val="tx2"/>
                </a:solidFill>
              </a:rPr>
              <a:t>Tendência </a:t>
            </a:r>
            <a:r>
              <a:rPr lang="pt-BR" b="1" dirty="0">
                <a:solidFill>
                  <a:schemeClr val="tx2"/>
                </a:solidFill>
              </a:rPr>
              <a:t>ao desequilíbrio externo</a:t>
            </a:r>
            <a:r>
              <a:rPr lang="pt-BR" b="1" dirty="0"/>
              <a:t> </a:t>
            </a:r>
          </a:p>
          <a:p>
            <a:pPr algn="just">
              <a:spcAft>
                <a:spcPts val="225"/>
              </a:spcAft>
              <a:buSzPct val="102000"/>
              <a:buFont typeface="Wingdings" panose="05000000000000000000" pitchFamily="2" charset="2"/>
              <a:buChar char="Ø"/>
              <a:defRPr/>
            </a:pPr>
            <a:r>
              <a:rPr lang="pt-BR" b="1" dirty="0"/>
              <a:t> desequilíbrio externo: </a:t>
            </a:r>
            <a:r>
              <a:rPr lang="pt-BR" dirty="0"/>
              <a:t>fornece o impulso mas se recoloca por</a:t>
            </a:r>
            <a:r>
              <a:rPr lang="pt-BR" b="1" dirty="0"/>
              <a:t> </a:t>
            </a:r>
            <a:r>
              <a:rPr lang="pt-BR" dirty="0"/>
              <a:t>várias razões:</a:t>
            </a:r>
            <a:endParaRPr lang="pt-BR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 algn="just">
              <a:spcAft>
                <a:spcPts val="225"/>
              </a:spcAft>
              <a:buFont typeface="Wingdings" panose="05000000000000000000" pitchFamily="2" charset="2"/>
              <a:buChar char="v"/>
              <a:defRPr/>
            </a:pPr>
            <a:r>
              <a:rPr lang="pt-BR" dirty="0"/>
              <a:t>Baixos estímulos às exportações agrícolas </a:t>
            </a:r>
          </a:p>
          <a:p>
            <a:pPr lvl="2" algn="just">
              <a:spcAft>
                <a:spcPts val="225"/>
              </a:spcAft>
              <a:buFont typeface="Wingdings" panose="05000000000000000000" pitchFamily="2" charset="2"/>
              <a:buChar char="v"/>
              <a:defRPr/>
            </a:pPr>
            <a:r>
              <a:rPr lang="pt-BR" dirty="0"/>
              <a:t> a política cambial transferia renda da agricultura para a indústria (“</a:t>
            </a:r>
            <a:r>
              <a:rPr lang="pt-BR" b="1" dirty="0">
                <a:solidFill>
                  <a:schemeClr val="tx2"/>
                </a:solidFill>
              </a:rPr>
              <a:t>confisco cambial</a:t>
            </a:r>
            <a:r>
              <a:rPr lang="pt-BR" dirty="0"/>
              <a:t>”) e desestimulava as exportações agrícolas;</a:t>
            </a:r>
          </a:p>
          <a:p>
            <a:pPr lvl="2" algn="just">
              <a:spcAft>
                <a:spcPts val="225"/>
              </a:spcAft>
              <a:buFont typeface="Wingdings" panose="05000000000000000000" pitchFamily="2" charset="2"/>
              <a:buChar char="v"/>
              <a:defRPr/>
            </a:pPr>
            <a:r>
              <a:rPr lang="pt-BR" dirty="0"/>
              <a:t>Não estímulos tarifários, subsídios </a:t>
            </a:r>
          </a:p>
          <a:p>
            <a:pPr lvl="2" algn="just">
              <a:spcAft>
                <a:spcPts val="225"/>
              </a:spcAft>
              <a:buFont typeface="Wingdings" panose="05000000000000000000" pitchFamily="2" charset="2"/>
              <a:buChar char="v"/>
              <a:defRPr/>
            </a:pPr>
            <a:r>
              <a:rPr lang="pt-BR" dirty="0" smtClean="0"/>
              <a:t>Problema </a:t>
            </a:r>
            <a:r>
              <a:rPr lang="pt-BR" dirty="0"/>
              <a:t>com os </a:t>
            </a:r>
            <a:r>
              <a:rPr lang="pt-BR" dirty="0" smtClean="0"/>
              <a:t>preços e </a:t>
            </a:r>
            <a:r>
              <a:rPr lang="pt-BR" altLang="pt-BR" dirty="0" smtClean="0">
                <a:solidFill>
                  <a:srgbClr val="0000FF"/>
                </a:solidFill>
              </a:rPr>
              <a:t>Protecionismo </a:t>
            </a:r>
            <a:r>
              <a:rPr lang="pt-BR" altLang="pt-BR" dirty="0">
                <a:solidFill>
                  <a:srgbClr val="0000FF"/>
                </a:solidFill>
              </a:rPr>
              <a:t>dos países desenvolvidos no setor agrícola (Produção interna e ex-colônias)</a:t>
            </a:r>
          </a:p>
          <a:p>
            <a:pPr lvl="1" algn="just">
              <a:spcAft>
                <a:spcPts val="225"/>
              </a:spcAft>
              <a:buFont typeface="Wingdings" panose="05000000000000000000" pitchFamily="2" charset="2"/>
              <a:buChar char="v"/>
              <a:defRPr/>
            </a:pPr>
            <a:r>
              <a:rPr lang="pt-BR" b="1" dirty="0">
                <a:solidFill>
                  <a:schemeClr val="tx2"/>
                </a:solidFill>
              </a:rPr>
              <a:t> indústria sem competitividade</a:t>
            </a:r>
            <a:r>
              <a:rPr lang="pt-BR" dirty="0"/>
              <a:t> devido ao protecionismo</a:t>
            </a:r>
          </a:p>
          <a:p>
            <a:pPr lvl="2" algn="just">
              <a:spcAft>
                <a:spcPts val="225"/>
              </a:spcAft>
              <a:buFont typeface="Wingdings" panose="05000000000000000000" pitchFamily="2" charset="2"/>
              <a:buChar char="v"/>
              <a:defRPr/>
            </a:pPr>
            <a:r>
              <a:rPr lang="pt-BR" dirty="0"/>
              <a:t>Dificuldade de concorrência internacional</a:t>
            </a:r>
          </a:p>
          <a:p>
            <a:pPr lvl="1" algn="just">
              <a:spcAft>
                <a:spcPts val="225"/>
              </a:spcAft>
              <a:buFont typeface="Wingdings" panose="05000000000000000000" pitchFamily="2" charset="2"/>
              <a:buChar char="v"/>
              <a:defRPr/>
            </a:pPr>
            <a:r>
              <a:rPr lang="pt-BR" b="1" dirty="0">
                <a:solidFill>
                  <a:schemeClr val="tx2"/>
                </a:solidFill>
              </a:rPr>
              <a:t> elevada demanda por importações</a:t>
            </a:r>
            <a:r>
              <a:rPr lang="pt-BR" dirty="0"/>
              <a:t> devido ao investimento industrial e ao aumento da renda.</a:t>
            </a:r>
          </a:p>
          <a:p>
            <a:pPr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727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1763316" y="1065610"/>
            <a:ext cx="5894784" cy="8572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Determinantes da</a:t>
            </a:r>
            <a:br>
              <a:rPr lang="pt-BR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Restrição Externa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0572" y="2078830"/>
            <a:ext cx="8351908" cy="4590529"/>
          </a:xfrm>
        </p:spPr>
        <p:txBody>
          <a:bodyPr/>
          <a:lstStyle/>
          <a:p>
            <a:r>
              <a:rPr lang="pt-BR" altLang="pt-BR" sz="2800" dirty="0">
                <a:solidFill>
                  <a:srgbClr val="0000FF"/>
                </a:solidFill>
              </a:rPr>
              <a:t>Paradoxo central do PSI: Vulnerabilidade externa cada vez maior</a:t>
            </a:r>
          </a:p>
          <a:p>
            <a:pPr lvl="1"/>
            <a:r>
              <a:rPr lang="pt-BR" altLang="pt-BR" sz="2400" dirty="0">
                <a:solidFill>
                  <a:srgbClr val="0000FF"/>
                </a:solidFill>
              </a:rPr>
              <a:t>Recolocação constante dos problemas do BP</a:t>
            </a:r>
          </a:p>
          <a:p>
            <a:pPr lvl="1"/>
            <a:r>
              <a:rPr lang="pt-BR" altLang="pt-BR" sz="2400" dirty="0">
                <a:solidFill>
                  <a:srgbClr val="0000FF"/>
                </a:solidFill>
              </a:rPr>
              <a:t>Demanda crescente de importações:</a:t>
            </a:r>
          </a:p>
          <a:p>
            <a:pPr lvl="2"/>
            <a:r>
              <a:rPr lang="pt-BR" altLang="pt-BR" sz="2000" dirty="0">
                <a:solidFill>
                  <a:srgbClr val="0000FF"/>
                </a:solidFill>
              </a:rPr>
              <a:t>Conteúdo altamente importador das estruturas de produção e de consumo</a:t>
            </a:r>
          </a:p>
          <a:p>
            <a:pPr lvl="1"/>
            <a:r>
              <a:rPr lang="pt-BR" altLang="pt-BR" sz="2400" dirty="0">
                <a:solidFill>
                  <a:srgbClr val="0000FF"/>
                </a:solidFill>
              </a:rPr>
              <a:t>Crescimento modesto das exportações:</a:t>
            </a:r>
          </a:p>
          <a:p>
            <a:pPr lvl="2"/>
            <a:r>
              <a:rPr lang="pt-BR" altLang="pt-BR" sz="2000" dirty="0">
                <a:solidFill>
                  <a:srgbClr val="0000FF"/>
                </a:solidFill>
              </a:rPr>
              <a:t>Deterioração dos termos de troca</a:t>
            </a:r>
          </a:p>
          <a:p>
            <a:pPr lvl="2"/>
            <a:r>
              <a:rPr lang="pt-BR" altLang="pt-BR" sz="2000" dirty="0">
                <a:solidFill>
                  <a:srgbClr val="0000FF"/>
                </a:solidFill>
              </a:rPr>
              <a:t>Demanda inelástica das exportações</a:t>
            </a:r>
          </a:p>
          <a:p>
            <a:pPr lvl="3"/>
            <a:r>
              <a:rPr lang="pt-BR" altLang="pt-BR" sz="1800" dirty="0">
                <a:solidFill>
                  <a:srgbClr val="0000FF"/>
                </a:solidFill>
              </a:rPr>
              <a:t>Preço e Renda</a:t>
            </a:r>
          </a:p>
          <a:p>
            <a:pPr lvl="2"/>
            <a:r>
              <a:rPr lang="pt-BR" altLang="pt-BR" sz="2000" dirty="0">
                <a:solidFill>
                  <a:srgbClr val="0000FF"/>
                </a:solidFill>
              </a:rPr>
              <a:t>Mercados concorrenciais</a:t>
            </a:r>
          </a:p>
        </p:txBody>
      </p:sp>
      <p:sp>
        <p:nvSpPr>
          <p:cNvPr id="22532" name="Espaço Reservado para Número de Slide 5"/>
          <p:cNvSpPr txBox="1">
            <a:spLocks noGrp="1"/>
          </p:cNvSpPr>
          <p:nvPr/>
        </p:nvSpPr>
        <p:spPr bwMode="auto">
          <a:xfrm>
            <a:off x="7315201" y="5712619"/>
            <a:ext cx="569119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606E28A6-494F-49C4-B4D9-833DB455E49E}" type="slidenum">
              <a:rPr lang="pt-BR" altLang="pt-BR" sz="9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pt-BR" altLang="pt-BR" sz="9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537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Os desequilíbrios do PSI </a:t>
            </a:r>
            <a:r>
              <a:rPr lang="pt-BR" altLang="pt-BR" dirty="0" smtClean="0"/>
              <a:t>(2)</a:t>
            </a:r>
            <a:endParaRPr lang="pt-BR" altLang="pt-BR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695825"/>
          </a:xfrm>
        </p:spPr>
        <p:txBody>
          <a:bodyPr/>
          <a:lstStyle/>
          <a:p>
            <a:pPr>
              <a:lnSpc>
                <a:spcPct val="80000"/>
              </a:lnSpc>
              <a:buSzTx/>
              <a:buFont typeface="Wingdings" panose="05000000000000000000" pitchFamily="2" charset="2"/>
              <a:buChar char="è"/>
            </a:pPr>
            <a:r>
              <a:rPr lang="pt-BR" altLang="pt-BR" sz="2400" dirty="0"/>
              <a:t>Problemas de Balanço de Pagamentos</a:t>
            </a:r>
          </a:p>
          <a:p>
            <a:pPr>
              <a:lnSpc>
                <a:spcPct val="80000"/>
              </a:lnSpc>
            </a:pPr>
            <a:r>
              <a:rPr lang="pt-BR" altLang="pt-BR" sz="2000" dirty="0"/>
              <a:t>Viés </a:t>
            </a:r>
            <a:r>
              <a:rPr lang="pt-BR" altLang="pt-BR" sz="2000" dirty="0" err="1"/>
              <a:t>anti-exportador</a:t>
            </a:r>
            <a:endParaRPr lang="pt-BR" altLang="pt-BR" sz="2000" dirty="0"/>
          </a:p>
          <a:p>
            <a:pPr lvl="1">
              <a:lnSpc>
                <a:spcPct val="80000"/>
              </a:lnSpc>
            </a:pPr>
            <a:r>
              <a:rPr lang="pt-BR" altLang="pt-BR" sz="1800" dirty="0"/>
              <a:t>Exportações de produtos primários crescem menos que</a:t>
            </a:r>
          </a:p>
          <a:p>
            <a:pPr lvl="2">
              <a:lnSpc>
                <a:spcPct val="80000"/>
              </a:lnSpc>
            </a:pPr>
            <a:r>
              <a:rPr lang="pt-BR" altLang="pt-BR" sz="1600" dirty="0"/>
              <a:t>Economia mundial – elasticidades e protecionismos </a:t>
            </a:r>
          </a:p>
          <a:p>
            <a:pPr lvl="2">
              <a:lnSpc>
                <a:spcPct val="80000"/>
              </a:lnSpc>
            </a:pPr>
            <a:r>
              <a:rPr lang="pt-BR" altLang="pt-BR" sz="1600" dirty="0"/>
              <a:t>Economias nacionais – discriminação (explicita e implícita)</a:t>
            </a:r>
          </a:p>
          <a:p>
            <a:pPr lvl="3">
              <a:lnSpc>
                <a:spcPct val="80000"/>
              </a:lnSpc>
            </a:pPr>
            <a:r>
              <a:rPr lang="pt-BR" altLang="pt-BR" sz="1400" dirty="0"/>
              <a:t>não estimulo às exportações (agrícolas) </a:t>
            </a:r>
          </a:p>
          <a:p>
            <a:pPr lvl="3">
              <a:lnSpc>
                <a:spcPct val="80000"/>
              </a:lnSpc>
            </a:pPr>
            <a:r>
              <a:rPr lang="pt-BR" altLang="pt-BR" sz="1400" dirty="0"/>
              <a:t> confiscos, proteção como um impostos sobre exportação</a:t>
            </a:r>
          </a:p>
          <a:p>
            <a:pPr lvl="3">
              <a:lnSpc>
                <a:spcPct val="80000"/>
              </a:lnSpc>
            </a:pPr>
            <a:r>
              <a:rPr lang="pt-BR" altLang="pt-BR" sz="1400" dirty="0"/>
              <a:t>Problemas de competitividade</a:t>
            </a:r>
          </a:p>
          <a:p>
            <a:pPr lvl="3">
              <a:lnSpc>
                <a:spcPct val="80000"/>
              </a:lnSpc>
            </a:pPr>
            <a:r>
              <a:rPr lang="pt-BR" altLang="pt-BR" sz="1400" dirty="0"/>
              <a:t>Multinacionais x exportações</a:t>
            </a:r>
          </a:p>
          <a:p>
            <a:pPr>
              <a:lnSpc>
                <a:spcPct val="80000"/>
              </a:lnSpc>
            </a:pPr>
            <a:r>
              <a:rPr lang="pt-BR" altLang="pt-BR" sz="2000" dirty="0"/>
              <a:t>Importações enrijecimento </a:t>
            </a:r>
          </a:p>
          <a:p>
            <a:pPr lvl="2">
              <a:lnSpc>
                <a:spcPct val="80000"/>
              </a:lnSpc>
            </a:pPr>
            <a:r>
              <a:rPr lang="pt-BR" altLang="pt-BR" sz="1600" dirty="0"/>
              <a:t>Problema com demanda de alimentos</a:t>
            </a:r>
          </a:p>
          <a:p>
            <a:pPr lvl="2">
              <a:lnSpc>
                <a:spcPct val="80000"/>
              </a:lnSpc>
            </a:pPr>
            <a:r>
              <a:rPr lang="pt-BR" altLang="pt-BR" sz="1600" dirty="0"/>
              <a:t>Transformações nas demandas industriais de importações </a:t>
            </a:r>
          </a:p>
          <a:p>
            <a:pPr>
              <a:lnSpc>
                <a:spcPct val="80000"/>
              </a:lnSpc>
            </a:pPr>
            <a:r>
              <a:rPr lang="pt-BR" altLang="pt-BR" sz="2000" dirty="0"/>
              <a:t>Tendência a desequilíbrios externos </a:t>
            </a:r>
          </a:p>
          <a:p>
            <a:pPr lvl="1">
              <a:lnSpc>
                <a:spcPct val="80000"/>
              </a:lnSpc>
            </a:pPr>
            <a:r>
              <a:rPr lang="pt-BR" altLang="pt-BR" sz="1800" dirty="0"/>
              <a:t>reforço da tendência de recurso a IED e poupança externa (endividamento externo</a:t>
            </a:r>
            <a:r>
              <a:rPr lang="pt-BR" altLang="pt-BR" sz="1800" dirty="0" smtClean="0"/>
              <a:t>)</a:t>
            </a:r>
            <a:endParaRPr lang="pt-BR" altLang="pt-BR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857250"/>
            <a:ext cx="6659066" cy="857250"/>
          </a:xfrm>
        </p:spPr>
        <p:txBody>
          <a:bodyPr/>
          <a:lstStyle/>
          <a:p>
            <a:r>
              <a:rPr lang="pt-BR" altLang="pt-BR" b="1" dirty="0"/>
              <a:t>As dificuldades do </a:t>
            </a:r>
            <a:r>
              <a:rPr lang="pt-BR" altLang="pt-BR" b="1" dirty="0" smtClean="0"/>
              <a:t>PSI (2) </a:t>
            </a:r>
            <a:endParaRPr lang="pt-BR" altLang="pt-BR" b="1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70486"/>
            <a:ext cx="8568952" cy="3888581"/>
          </a:xfrm>
        </p:spPr>
        <p:txBody>
          <a:bodyPr/>
          <a:lstStyle/>
          <a:p>
            <a:pPr marL="495300" indent="-495300">
              <a:spcAft>
                <a:spcPts val="225"/>
              </a:spcAft>
              <a:buNone/>
            </a:pPr>
            <a:r>
              <a:rPr lang="pt-BR" altLang="pt-BR" b="1" dirty="0" smtClean="0"/>
              <a:t>“</a:t>
            </a:r>
            <a:r>
              <a:rPr lang="pt-BR" altLang="pt-BR" b="1" dirty="0"/>
              <a:t>Aumento” do grau de concentração de renda</a:t>
            </a:r>
          </a:p>
          <a:p>
            <a:pPr marL="495300" indent="-495300" algn="ctr">
              <a:spcAft>
                <a:spcPts val="225"/>
              </a:spcAft>
              <a:buNone/>
            </a:pPr>
            <a:r>
              <a:rPr lang="pt-BR" altLang="pt-BR" dirty="0"/>
              <a:t>O PSI era concentrador de renda em função do:</a:t>
            </a:r>
          </a:p>
          <a:p>
            <a:pPr marL="776288" lvl="1" indent="-433388" algn="just">
              <a:spcAft>
                <a:spcPts val="225"/>
              </a:spcAft>
              <a:buSzPct val="104000"/>
              <a:buFont typeface="Wingdings" panose="05000000000000000000" pitchFamily="2" charset="2"/>
              <a:buAutoNum type="romanLcPeriod"/>
            </a:pPr>
            <a:r>
              <a:rPr lang="pt-BR" altLang="pt-BR" dirty="0"/>
              <a:t>desequilíbrio no mercado de trabalho: excesso de oferta para mão de obra pouco qualificada e baixos salários, o inverso ocorre no mercado de mão de obra qualificada </a:t>
            </a:r>
          </a:p>
          <a:p>
            <a:pPr marL="776288" lvl="1" indent="-433388" algn="just">
              <a:spcAft>
                <a:spcPts val="225"/>
              </a:spcAft>
              <a:buSzPct val="104000"/>
              <a:buFont typeface="Wingdings" panose="05000000000000000000" pitchFamily="2" charset="2"/>
              <a:buAutoNum type="romanLcPeriod"/>
            </a:pPr>
            <a:r>
              <a:rPr lang="pt-BR" altLang="pt-BR" dirty="0"/>
              <a:t>o protecionismo e a concentração industrial permitiam preços elevados e altas margens de lucro para as indústrias.</a:t>
            </a:r>
          </a:p>
        </p:txBody>
      </p:sp>
    </p:spTree>
    <p:extLst>
      <p:ext uri="{BB962C8B-B14F-4D97-AF65-F5344CB8AC3E}">
        <p14:creationId xmlns:p14="http://schemas.microsoft.com/office/powerpoint/2010/main" val="1160066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Os desequilíbrios do PSI (3)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sz="2800"/>
              <a:t>Problema da equidade</a:t>
            </a:r>
          </a:p>
          <a:p>
            <a:pPr lvl="1"/>
            <a:r>
              <a:rPr lang="pt-BR" altLang="pt-BR" sz="2400"/>
              <a:t>Crescimento da população forte no período – urbanização</a:t>
            </a:r>
          </a:p>
          <a:p>
            <a:pPr lvl="1"/>
            <a:r>
              <a:rPr lang="pt-BR" altLang="pt-BR" sz="2400"/>
              <a:t>Industrialização – cria (industria) e destrói empregos (antigo artesanato – manufaturas)</a:t>
            </a:r>
          </a:p>
          <a:p>
            <a:pPr lvl="2"/>
            <a:r>
              <a:rPr lang="pt-BR" altLang="pt-BR" sz="2000"/>
              <a:t>Capital intensivo</a:t>
            </a:r>
          </a:p>
          <a:p>
            <a:pPr lvl="1"/>
            <a:r>
              <a:rPr lang="pt-BR" altLang="pt-BR" sz="2400"/>
              <a:t>Problemas mercado de trabalho (urbano)</a:t>
            </a:r>
          </a:p>
          <a:p>
            <a:pPr lvl="2"/>
            <a:r>
              <a:rPr lang="pt-BR" altLang="pt-BR" sz="2000"/>
              <a:t>Informalização  (cresce 1/3 a mais) e deterioração da qualidade do mercado de trabalho</a:t>
            </a:r>
          </a:p>
          <a:p>
            <a:pPr lvl="3"/>
            <a:r>
              <a:rPr lang="pt-BR" altLang="pt-BR" sz="1800"/>
              <a:t>Escapa das políticas de bem estar</a:t>
            </a:r>
          </a:p>
          <a:p>
            <a:pPr lvl="2"/>
            <a:r>
              <a:rPr lang="pt-BR" altLang="pt-BR" sz="2000"/>
              <a:t>desemprego</a:t>
            </a:r>
          </a:p>
          <a:p>
            <a:pPr lvl="2"/>
            <a:r>
              <a:rPr lang="pt-BR" altLang="pt-BR" sz="2000"/>
              <a:t>Diferenças salariais e piora na distribuição de renda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Distribuição de renda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686800" cy="4302125"/>
          </a:xfrm>
        </p:spPr>
        <p:txBody>
          <a:bodyPr/>
          <a:lstStyle/>
          <a:p>
            <a:r>
              <a:rPr lang="pt-BR" altLang="pt-BR" sz="2800" dirty="0"/>
              <a:t>ISI e distribuição de renda</a:t>
            </a:r>
          </a:p>
          <a:p>
            <a:pPr lvl="1"/>
            <a:r>
              <a:rPr lang="pt-BR" altLang="pt-BR" sz="2400" dirty="0"/>
              <a:t>Via de mão dupla – circulo virtuoso ou vicioso?</a:t>
            </a:r>
          </a:p>
          <a:p>
            <a:r>
              <a:rPr lang="pt-BR" altLang="pt-BR" sz="2800" dirty="0"/>
              <a:t>Como superar </a:t>
            </a:r>
            <a:r>
              <a:rPr lang="pt-BR" altLang="pt-BR" sz="2800" dirty="0" smtClean="0"/>
              <a:t>impasse – reformas </a:t>
            </a:r>
            <a:endParaRPr lang="pt-BR" altLang="pt-BR" sz="2800" dirty="0"/>
          </a:p>
          <a:p>
            <a:pPr lvl="1"/>
            <a:r>
              <a:rPr lang="pt-BR" altLang="pt-BR" sz="2400" dirty="0"/>
              <a:t>Questões tributárias </a:t>
            </a:r>
          </a:p>
          <a:p>
            <a:pPr lvl="2"/>
            <a:r>
              <a:rPr lang="pt-BR" altLang="pt-BR" sz="2000" dirty="0"/>
              <a:t>Ausência de reformas e qual sentido da reforma tributária </a:t>
            </a:r>
          </a:p>
          <a:p>
            <a:pPr lvl="1"/>
            <a:r>
              <a:rPr lang="pt-BR" altLang="pt-BR" sz="2400" dirty="0"/>
              <a:t>Setores “esquecidos”</a:t>
            </a:r>
          </a:p>
          <a:p>
            <a:pPr lvl="2"/>
            <a:r>
              <a:rPr lang="pt-BR" altLang="pt-BR" sz="2000" dirty="0"/>
              <a:t>Educação e Saúde – apoio de entidades internacionais (Aliança para o Progresso, USAID, BID, WB, Fundações Ford, Rockfeller)</a:t>
            </a:r>
          </a:p>
          <a:p>
            <a:pPr lvl="1"/>
            <a:r>
              <a:rPr lang="pt-BR" altLang="pt-BR" sz="2400" dirty="0"/>
              <a:t>Reforma agrária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adrante">
  <a:themeElements>
    <a:clrScheme name="Quadrante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Quadrante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e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e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e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e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e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e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e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e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992</Words>
  <Application>Microsoft Office PowerPoint</Application>
  <PresentationFormat>Apresentação na tela (4:3)</PresentationFormat>
  <Paragraphs>141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Quadrante</vt:lpstr>
      <vt:lpstr>América Latina: Os desequilíbrios do PSI</vt:lpstr>
      <vt:lpstr>Divisões na América latina</vt:lpstr>
      <vt:lpstr>Os desequilíbrios do PSI (1)</vt:lpstr>
      <vt:lpstr>Problemas  do PSI</vt:lpstr>
      <vt:lpstr>Determinantes da Restrição Externa</vt:lpstr>
      <vt:lpstr>Os desequilíbrios do PSI (2)</vt:lpstr>
      <vt:lpstr>As dificuldades do PSI (2) </vt:lpstr>
      <vt:lpstr>Os desequilíbrios do PSI (3)</vt:lpstr>
      <vt:lpstr>Distribuição de renda</vt:lpstr>
      <vt:lpstr>PSI: Estratégia Dificil a Longo Prazo</vt:lpstr>
      <vt:lpstr>Problemas da industrialização </vt:lpstr>
      <vt:lpstr>Reforma Agrária </vt:lpstr>
      <vt:lpstr>Diversificação das fontes de dinamismo</vt:lpstr>
    </vt:vector>
  </TitlesOfParts>
  <Company>FEA-RP/USP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América Latina: Industrialização e os limites do mercado Interno</dc:title>
  <dc:creator>agremaud</dc:creator>
  <cp:lastModifiedBy>Amaury Patrick Gremaud</cp:lastModifiedBy>
  <cp:revision>4</cp:revision>
  <dcterms:created xsi:type="dcterms:W3CDTF">2010-05-13T19:19:00Z</dcterms:created>
  <dcterms:modified xsi:type="dcterms:W3CDTF">2017-11-09T20:57:16Z</dcterms:modified>
</cp:coreProperties>
</file>