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CCF96-8ED1-EE56-E455-4CAB593A9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E04355-B5BC-8611-1636-105A454AA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E6A4BF-86C0-46A2-5326-28B8E25F9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62C27C-279C-8E45-FFF7-E243B399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75D961-13AA-43C7-229E-DC79A6A4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13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26D16-C61B-702D-1B6E-C1F9116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8EA85F4-3724-855C-6E89-EE9CA400B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1B003E-213D-FECB-CA4A-F086FA45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7935FA-2A32-70CC-05FC-3DBE9A4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FFEEC7-41C4-E262-FB3C-F888EFE0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65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0CEC7B-B71F-C259-1725-AE418BC45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32D8AF-404D-0FD2-B0E0-D1A005999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046804-DABE-462C-A15B-B952FA70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705859-0896-B334-2659-A4902B07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A6C33-24DB-2D6D-0D43-77ADC88E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1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18397-0996-D6C1-D279-2F906210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8FC4A3-C8DA-7A09-67D9-E7A805D0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D0EB4A-CC51-903F-1DFC-F8638A913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947015-079E-F417-2F5B-7C66BADEC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26DF6F-AE47-40F6-8502-F317E046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610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7E6DA-60BF-1515-6C09-713A72F2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79ADA1-D2FA-6830-5A32-8B941FB9B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4640D9-6B80-3A47-9914-76B9B594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F4AFC8-9FD7-C373-498F-4C21D0CD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04997D-342D-BAB5-F351-17FAE7CF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25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2D61CF-9697-20C0-032A-4F7DAFFE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102C54-583E-3028-2E14-06093F55C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3F89FC-910B-05FE-2F92-C20E7C8FB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DDF78A-EFAD-E655-DE0F-E975AC84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A5F093-6994-235C-ED0A-5567D7B1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DB6335-61F5-1B42-7B31-1B5CC025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32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71B16-BAC0-6171-CC58-1284F4ECD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B9D50F-0055-E48A-CC81-48B915DB2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B1A7AE-6FD3-EEBC-2295-F090707AE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5601697-73B9-7589-D54D-3A9B8FBB3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AC8A75-0FC6-26AC-4FE1-3A6555838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BDE96A-2D85-0893-E27C-0615DA2A9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EE9580-C983-63B5-8100-E90B53BE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0A80CBE-B921-3EEF-0610-CCC6280E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86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4F859-E4A1-F1E5-BECB-F02B63EDD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5BCD5A-E49C-6CA8-3E8C-340E988A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31B8AD-957F-5692-C4F8-4B391958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A53095-43E8-AC2A-3068-EE1388C4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38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D6E3184-7F5A-5B85-A29B-2375FD86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E7488B-5BD8-E660-BC85-9B0EC081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ED3441-42ED-8777-43B6-2E74B9AF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57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D307A-CA0C-9EDF-AA0A-99E8B8B1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3EDAE5-007F-CBA4-2546-28231CD9F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53B2C66-0BF9-A5D3-76DF-9A485A76B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51072A5-D4EE-A880-F078-02F2ED1A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A9771F-9D71-3503-CFAF-1F560DEC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CF0E28-E9AC-E5D1-A67D-9991096C7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47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F64F7-4D27-A1A0-999F-27FA888D2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918566F-2633-7DD7-0607-E0E3FB958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0C7C05-A3EE-72EA-CEFF-B4BD8208A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5B2859-D4F6-BAEB-3065-4F69FFB5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96AEE4-DCA9-D677-CD9A-C6A8C546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0EB1DE-1807-93E6-D1A9-981421A9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5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92E55FD-026E-5918-D4A2-505D2496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602C7B-7615-CB53-6B77-82EB36DC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69E767-4D4B-8A32-2756-87749C46E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3BE03-9F9B-411D-BAE6-094F8BCF3BD7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DB9636-5004-D87B-F24B-167A39492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12725F-0A45-7F4C-2B65-44C4CB3F35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7718A-7EF2-4906-B674-D316CB39A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28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BF61778-0F6C-CC2F-977A-08B102A6F6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561975"/>
            <a:ext cx="11906250" cy="57340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E1821E3-129F-E1AC-C27D-F87E83C82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GREVE E DIREITO DE GREVE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B44E2D-7EE9-E1ED-3BA9-34217B898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>
                <a:solidFill>
                  <a:srgbClr val="FF0000"/>
                </a:solidFill>
              </a:rPr>
              <a:t>Disciplina: Direito do Trabalho II -  </a:t>
            </a:r>
            <a:r>
              <a:rPr lang="pt-BR" dirty="0" err="1">
                <a:solidFill>
                  <a:srgbClr val="FF0000"/>
                </a:solidFill>
              </a:rPr>
              <a:t>DTb</a:t>
            </a:r>
            <a:r>
              <a:rPr lang="pt-BR" dirty="0">
                <a:solidFill>
                  <a:srgbClr val="FF0000"/>
                </a:solidFill>
              </a:rPr>
              <a:t> 0338</a:t>
            </a:r>
          </a:p>
          <a:p>
            <a:pPr algn="r"/>
            <a:r>
              <a:rPr lang="pt-BR" dirty="0">
                <a:solidFill>
                  <a:srgbClr val="FF0000"/>
                </a:solidFill>
              </a:rPr>
              <a:t>Professor Jorge Luiz Souto Maior</a:t>
            </a:r>
          </a:p>
          <a:p>
            <a:pPr algn="r"/>
            <a:r>
              <a:rPr lang="pt-BR" dirty="0">
                <a:solidFill>
                  <a:srgbClr val="FF0000"/>
                </a:solidFill>
              </a:rPr>
              <a:t>Faculdade de Direito da USP</a:t>
            </a:r>
          </a:p>
        </p:txBody>
      </p:sp>
    </p:spTree>
    <p:extLst>
      <p:ext uri="{BB962C8B-B14F-4D97-AF65-F5344CB8AC3E}">
        <p14:creationId xmlns:p14="http://schemas.microsoft.com/office/powerpoint/2010/main" val="1516748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4F1B1-A09F-A6EB-3990-48D5F799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0DD5D6-CABE-8AB1-E86E-9A590C0D6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Rio de Janeiro: 5, em 1890; 7, em 1891; 2, em 1892; 1, em 1893; 0, em 1894; 1, em 1895; 1, em 1896; 0, em 1897; 4, em 1898; 8, em 1899; 8, em 1900; 4, em 1901; 3, em 1902; 31, em 1903; 3, em 1904; 7, em 1905; 24, em 1906; 5, em 1907; 4, em 1908; 5, em 1909; 3, em 1910; 8, em 1911; 17, em 1912; 8, em 1913; 2, em 1914; 5, em 19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15; 2, em 1916; 21, em 1917; 33, em 1918; 26, em 1919; 26, em 1920; 4, em 1921; 2, em 1922; 1, em 1923; 3, em 1924; 4, em 1925; 4, em 1926; 10, em 1927; 7, em 1928; 5, em 1929; e 1, em 1930.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indent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São Paulo (Capital): 12, de 1888 a 1900; 81, de 1901 a 1914; 75, de 1915 a 1929; 59, de 1930 a 1940. No interior do Estado, 12, de 1888 a 1900; 38, de 1901 a 1914; 41, de 1915 a 1929; 31, de 1930 a 1940.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algn="just">
              <a:lnSpc>
                <a:spcPct val="120000"/>
              </a:lnSpc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MATTOS, Marcelo Badaró. </a:t>
            </a:r>
            <a:r>
              <a:rPr lang="pt-B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Trabalhadores e sindicatos no Brasil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. Rio de Janeiro: Vício de Leitura, 2002. p. 21.</a:t>
            </a:r>
            <a:r>
              <a:rPr lang="en-US" sz="1800" dirty="0">
                <a:solidFill>
                  <a:srgbClr val="000000"/>
                </a:solidFill>
                <a:effectLst/>
                <a:latin typeface="MinionPro-Regular"/>
                <a:ea typeface="Calibri" panose="020F0502020204030204" pitchFamily="34" charset="0"/>
                <a:cs typeface="MinionPro-Regular"/>
              </a:rPr>
              <a:t> 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813955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1B038-1E69-BDD2-FEC1-CBC58D42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REGULAÇÃO DA GREVE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B0AEE2-12F2-387B-B300-A745FA940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Código Penal de 1890</a:t>
            </a:r>
          </a:p>
          <a:p>
            <a:pPr marL="0" indent="0">
              <a:buNone/>
            </a:pPr>
            <a:r>
              <a:rPr lang="pt-BR" dirty="0"/>
              <a:t>Greve como ato crime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204. Constranger, ou impedir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alguem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exercer a sua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industria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commercio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ou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officio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de abrir ou fechar os seus estabelecimentos 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officinas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trabalho ou negocio; de trabalhar ou deixar de trabalhar em certos e determinados dias: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 - de prisão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cellular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um a três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205. Seduzir, ou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alliciar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operarios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trabalhadores para deixarem os estabelecimentos em que forem empregados, sob promessa de recompensa, ou ameaça de algum mal: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Penas - de prisão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cellular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um a três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multa de 200$ a 500$000.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7635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30126-D63F-D444-7A8E-88BD8378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B5296F-3FA8-7D74-5BDB-EF6230C73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206. Causar, ou provocar, cessação ou suspensão de trabalho, para impor aos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operarios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ou patrões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augmento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ou diminuição de serviço ou salario: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 - de prisão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cellular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um a três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1º Si para esse fim se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colligarem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os interessados: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 - aos chefes ou cabeças da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colligação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de prisão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cellular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dous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seis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2º Si usarem de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violencia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Pena - de prisão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cellular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por seis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um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anno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além das mais em que incorrerem pela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violencia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049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6F628-533F-7982-D085-7103B63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B82966-4300-A470-97EB-19C57496F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Decreto n. 1.162, de 12 de dezembro de 1890</a:t>
            </a:r>
          </a:p>
          <a:p>
            <a:pPr algn="l"/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Art. 1º Os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arts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205 e 206 do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Codigo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Penal e seus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paragraphos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ficam assim redigidos:</a:t>
            </a:r>
          </a:p>
          <a:p>
            <a:pPr algn="l"/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    1º Desviar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operarios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e trabalhadores dos estabelecimentos em que forem empregados, por meio de ameaças e constrangimento:</a:t>
            </a:r>
          </a:p>
          <a:p>
            <a:pPr algn="l"/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    Penas - de prisão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cellular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por um a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tres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mezes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e de multa de 200$ a 500$000.</a:t>
            </a:r>
          </a:p>
          <a:p>
            <a:pPr algn="l"/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    2º Causar ou provocar cessação ou suspensão de trabalho por meio de ameaças ou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violencias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para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impôr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aos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operarios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ou patrões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augmento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ou diminuição de serviço ou salario:</a:t>
            </a:r>
            <a:b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   </a:t>
            </a:r>
            <a:b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</a:b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    Penas - de prisão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cellular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por um a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tres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pt-BR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mezes</a:t>
            </a:r>
            <a:r>
              <a:rPr lang="pt-BR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1202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47709-B163-5874-7CD4-91465440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816539-E743-9AE0-9ED6-73B9E00B9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Lei n. 38, de 4 de abril de 1935</a:t>
            </a:r>
            <a:endParaRPr lang="pt-BR" sz="44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6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19.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Induzir empregadores ou empregados á cessação ou suspensão do trabalho por motivos estranhos ás condições do mesmo.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6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Pena — De 6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mezes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a 2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annos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de prisão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cellular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0" indent="0">
              <a:buNone/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Lei n. 136, de 14 de dezembro de 1935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 Constituição de 1937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139.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Para dirimir os conflitos oriundos das relações entre empregadores e empregados, reguladas na legislação social, é instituída a Justiça do Trabalho, que será regulada em lei e à qual não se aplicam as disposições desta Constituição relativas à competência, ao recrutamento e às prerrogativas da Justiça comum.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 greve e o </a:t>
            </a:r>
            <a:r>
              <a:rPr lang="pt-B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lockout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são declarados recursos antissociais nocivos ao trabalho e ao capital e incompatíveis com os superiores interesses da produção nacional.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63568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9126BF-1995-9AA8-B849-97A51BA1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F81C2E-D03A-AE0C-31B1-B216729EA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Decreto-Lei n. 431, de 18 de maio de 1938</a:t>
            </a:r>
          </a:p>
          <a:p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Decreto-Lei n. 1.237, de 2 de maio de 1939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0" indent="0">
              <a:buNone/>
            </a:pP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Decreto-Lei n. 2.848, de 7 de dezembro de 1940 — Código Penal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200.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Participar de suspensão ou abandono coletivo de trabalho, praticando violência contra pessoa ou contra coisa: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Paralisação de trabalho de interesse coletivo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201.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Participar de suspensão ou abandono coletivo de trabalho, provocando a interrupção de obra pública ou serviço de interesse coletivo: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Invasão de estabelecimento industrial, comercial ou agrícola. Sabotagem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202.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Invadir ou ocupar estabelecimento industrial, comercial ou agrícola, com o intuito de impedir ou embaraçar o curso normal do trabalho, ou com o mesmo fim danificar o estabelecimento ou as coisas nele existentes ou delas dispor:</a:t>
            </a:r>
            <a:endParaRPr lang="pt-BR" sz="16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90155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9FA6F-7C81-E8A1-3DF3-7467DBAC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90D4D0-F1A5-5F74-7D06-2A0410345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Constituição de 1946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158. É reconhecido o direito de greve, cujo exercício a lei regulará.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Decreto-lei n. 9.070, de 15 de março de 1946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5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14.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Além dos previstos no Título IV da Parte Geral do Código Penal, constituem crimes contra a organização do trabalho: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5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 — deixar o presidente do sindicato ou o empregador, em se tratando de atividade fundamental, de promover solução de dissídio coletivo;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5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II — deixar o empregador de cumprir dentro de 48 horas decisão ou obstar maliciosamente à sua execução;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5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III — não garantir a execução, dentro dos prazos legais, o vencido que possuir bens;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5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IV — aliciar participantes para greve ou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lock-out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, sendo estranho ao grupo em dissidio.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412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5B447-192A-BAE5-2405-1CB46F2A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8F2719-E5DB-6690-57BD-6FA5C633D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Lei n. 1.802, de 5 de janeiro de 1953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18.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Cessarem, coletivamente, os funcionários públicos os serviços a seu cargo, por motivos políticos ou sociais.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6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Pena — detenção de 6 meses a 2 anos, agravada a pena de um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têrço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, quando se tratar de diretor de repartição ou chefe de serviço.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37.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Nenhuma das disposições desta lei será aplicada de modo a embaraçar ou frustrar o exercício, na forma da lei, do direito de greve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3516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B3642-165A-36AA-F4A4-95F6061E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194653-D289-2BAD-630D-A05A5C7F1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Lei n. 4.330, de 1</a:t>
            </a:r>
            <a:r>
              <a:rPr lang="pt-B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de junho de 1964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2</a:t>
            </a:r>
            <a:r>
              <a:rPr lang="pt-B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Considerar-se-á exercício legislativo da greve a suspensão coletiva e temporária da prestação de serviços a empregador, por deliberação da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assembléia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geral de entidade sindical representativa da categoria profissional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interessada na melhoria ou manutenção das condições de trabalho vigentes na </a:t>
            </a:r>
            <a:r>
              <a:rPr lang="pt-BR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emprêsa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ou </a:t>
            </a:r>
            <a:r>
              <a:rPr lang="pt-BR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emprêsas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correspondentes à categoria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, total ou parcialmente, com a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indicação prévia e por escrito das reivindicações formuladas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pelos empregados, na forma e de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acôrdo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com as disposições previstas nesta lei.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3</a:t>
            </a:r>
            <a:r>
              <a:rPr lang="pt-B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Só poderão participar da greve as pessoas físicas que prestem serviços de natureza não eventual a empregador, sob a dependência </a:t>
            </a:r>
            <a:r>
              <a:rPr lang="pt-B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dêste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e mediante salário.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4</a:t>
            </a:r>
            <a:r>
              <a:rPr lang="pt-B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 greve não pode ser exercida pelos funcionários e servidores da União, Estados, Territórios, Municípios e autarquias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, salvo se se tratar de serviço industrial e o pessoal não receber remuneração fixada por lei ou estiver amparado pela legislação do trabalho. 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0789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287F3-D6D3-BCA3-47EF-1F1F428A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C8B7B6-B65F-90D3-006B-B985CB4E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Constituição Federal e 1988</a:t>
            </a:r>
          </a:p>
          <a:p>
            <a:endParaRPr lang="pt-BR" dirty="0"/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Art. 9</a:t>
            </a:r>
            <a:r>
              <a:rPr lang="pt-BR" sz="1800" b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É assegurado o direito de greve,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competindo aos trabalhadores decidir sobre a oportunidade de exercê-lo e sobre os interesses que devam por meio dele defender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§ 1</a:t>
            </a:r>
            <a:r>
              <a:rPr lang="pt-B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A lei definirá os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serviços ou atividades essenciais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e disporá sobre o atendimento das necessidades inadiáveis da comunidade.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  <a:p>
            <a:pPr marL="304800" algn="just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§ 2</a:t>
            </a:r>
            <a:r>
              <a:rPr lang="pt-BR" sz="1800" dirty="0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Palatino Linotype" panose="02040502050505030304" pitchFamily="18" charset="0"/>
              </a:rPr>
              <a:t>º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Os </a:t>
            </a: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abusos cometidos sujeitam os responsáveis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inionPro-Regular"/>
              </a:rPr>
              <a:t> às penas da lei.</a:t>
            </a:r>
            <a:endParaRPr lang="pt-BR" sz="1800" dirty="0">
              <a:solidFill>
                <a:srgbClr val="000000"/>
              </a:solidFill>
              <a:effectLst/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2680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E2526-38E5-E165-5C12-45067BA9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BREVE HISTÓRICO DAS GREVES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F00EFD-7F8B-A76C-79AB-A1A466FB5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2000" b="1" dirty="0"/>
              <a:t>Texto-base: </a:t>
            </a:r>
            <a:r>
              <a:rPr lang="pt-BR" sz="2000" dirty="0"/>
              <a:t>RAPOSO, Luana Duarte. “</a:t>
            </a:r>
            <a:r>
              <a:rPr lang="pt-BR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Greves Negras – Contribuição para uma historiografia crítica do Direito do Trabalho a partir das experiências de lutas das pessoas negras escravizadas.” In: A história não contada das greves no Brasil. </a:t>
            </a:r>
            <a:r>
              <a:rPr lang="pt-BR" sz="20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Orgs</a:t>
            </a:r>
            <a:r>
              <a:rPr lang="pt-BR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Helena Pontes dos Santos; José Carlos Barbosa </a:t>
            </a:r>
            <a:r>
              <a:rPr lang="pt-BR" sz="20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Baboin</a:t>
            </a:r>
            <a:r>
              <a:rPr lang="pt-BR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Luana Duarte Raposo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Coordenador Jorge Luiz Souto Maior. Editora </a:t>
            </a:r>
            <a:r>
              <a:rPr 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Lacier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Campinas, 2022.</a:t>
            </a:r>
            <a:endParaRPr lang="pt-BR" sz="200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pt-BR" sz="1800" b="1" i="0" u="none" strike="noStrik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escravismo eram necessários “mais feitores para vigiar 300 escravos de uma fazenda de café do que contramestres para vigiar operários livres”, isso porque “no escravismo a oposição do trabalhador ao explorador se manifesta, mais do que em qualquer outro modo de produção, sob o aspecto de oposição ao próprio trabalho.” (Jacob Gorender)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37035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FDB65-F645-C98F-2CFE-637EA00D8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95A2D0-C7EC-D0AF-98E1-1E08CCF84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Lei n. 7.783/89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1º É assegurado o direito de greve, competindo aos trabalhadores decidir sobre a oportunidade de exercê-lo e sobre os interesses que devam por meio dele defender.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Parágrafo único. O direito de greve será exercido na forma estabelecida nesta Lei.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6º São assegurados aos grevistas, dentre outros direitos: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- o emprego de meios pacíficos tendentes a persuadir ou aliciar os trabalhadores a aderirem à greve;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II - a arrecadação de fundos e a livre divulgação do movimento.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1º Em nenhuma hipótese, os meios adotados por empregados e empregadores poderão violar ou constranger os direitos e garantias fundamentais de outrem.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2º É vedado às empresas adotar meios para constranger o empregado ao comparecimento ao trabalho, bem como capazes de frustrar a divulgação do movimento.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3º As manifestações e atos de persuasão utilizados pelos grevistas não poderão impedir o acesso ao trabalho nem causar ameaça ou dano à propriedade ou pessoa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42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4981F-FADF-9613-0E87-F0E7BA6F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A77CF6-47CC-0F43-F0DD-19AF41CB9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7º Observadas as condições previstas nesta Lei, a participação em greve suspende o contrato de trabalho, devendo as relações obrigacionais, durante o período, ser regidas pelo acordo, convenção, laudo arbitral ou decisão da Justiça do Trabalho.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Parágrafo único. É vedada a rescisão de contrato de trabalho durante a greve, bem como a contratação de trabalhadores substitutos, exceto na ocorrência das hipóteses previstas nos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9º e 14.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8º A Justiça do Trabalho, por iniciativa de qualquer das partes ou do Ministério Público do Trabalho, decidirá sobre a procedência, total ou parcial, ou improcedência das reivindicações, cumprindo ao Tribunal publicar, de imediato, o competente acórdão.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Art. 9º Durante a greve, o sindicato ou a comissão de negociação, mediante acordo com a entidade patronal ou diretamente com o empregador, manterá em atividade equipes de empregados com o propósito de assegurar os serviços cuja paralisação resultem em prejuízo irreparável, pela deterioração irreversível de bens, máquinas e equipamentos, bem como a manutenção daqueles essenciais à retomada das atividades da empresa quando da cessação do movimento.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Parágrafo único. Não havendo acordo, é assegurado ao empregador, enquanto perdurar a greve, o direito de contratar diretamente os serviços necessários a que se refere este artigo.</a:t>
            </a:r>
            <a:endParaRPr lang="pt-BR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68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48FC0-0746-E85B-30AF-96D779D2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9C18A4-55EC-8626-9E5B-82809434D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11580" marR="8890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1211580" marR="8890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“Os escravizados não aceitaram pacificamente sua condição. Resistiram e lutaram, tanto que se sabe da formação de quilombos a partir de 1630.”</a:t>
            </a:r>
          </a:p>
          <a:p>
            <a:pPr marL="1211580" marR="8890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1211580" marR="8890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1211580" marR="8890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(MAIOR, Jorge Luiz Souto. História do Direito do Trabalho no Brasil: Curso de direito do trabalho, volume I: parte II. São Paulo: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LTr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2017. P. 73)</a:t>
            </a:r>
            <a:endParaRPr lang="pt-BR" b="0" dirty="0">
              <a:effectLst/>
            </a:endParaRPr>
          </a:p>
          <a:p>
            <a:pPr marL="0" indent="0">
              <a:buNone/>
            </a:pP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645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D1B4E-4937-3E4E-4EAB-DA47FA8BA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Algumas mobilizações grevistas no período escravista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BCAFA1-EA1E-0DD7-C365-01A89E985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/>
          </a:p>
          <a:p>
            <a:pPr indent="450215" algn="just" rtl="0">
              <a:spcBef>
                <a:spcPts val="0"/>
              </a:spcBef>
              <a:spcAft>
                <a:spcPts val="0"/>
              </a:spcAft>
            </a:pP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1789: ocupação da fazenda Santana, em Ilhéus-Bahia</a:t>
            </a:r>
          </a:p>
          <a:p>
            <a:pPr indent="450215" algn="just" rtl="0">
              <a:spcBef>
                <a:spcPts val="0"/>
              </a:spcBef>
              <a:spcAft>
                <a:spcPts val="0"/>
              </a:spcAft>
            </a:pPr>
            <a:endParaRPr lang="pt-BR" sz="3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Reivindicações: redução da jornada e melhores condições de trabalho (“...controle das ferramentas do engenho, terreno para suas hortas, um barco para facilitar a venda em Salvador do excedente das suas plantações, e </a:t>
            </a:r>
            <a:r>
              <a:rPr lang="pt-BR" sz="3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last</a:t>
            </a:r>
            <a:r>
              <a:rPr lang="pt-BR" sz="3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pt-BR" sz="3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but</a:t>
            </a:r>
            <a:r>
              <a:rPr lang="pt-BR" sz="3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pt-BR" sz="3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not</a:t>
            </a:r>
            <a:r>
              <a:rPr lang="pt-BR" sz="3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pt-BR" sz="3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least</a:t>
            </a: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que os nomes indicados para feitores teriam de ser aprovados por eles.”)  - TAMBÉM EM 1921; 1924; 1828</a:t>
            </a:r>
          </a:p>
          <a:p>
            <a:pPr indent="450215" algn="just" rtl="0">
              <a:spcBef>
                <a:spcPts val="0"/>
              </a:spcBef>
              <a:spcAft>
                <a:spcPts val="0"/>
              </a:spcAft>
            </a:pPr>
            <a:endParaRPr lang="pt-BR" sz="3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1820: fábrica de Pólvora de Ipanema</a:t>
            </a: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3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Realizada por trabalhadores escravizados cativos e livres </a:t>
            </a: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3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dirty="0">
                <a:solidFill>
                  <a:srgbClr val="000000"/>
                </a:solidFill>
                <a:latin typeface="Times New Roman" panose="02020603050405020304" pitchFamily="18" charset="0"/>
              </a:rPr>
              <a:t>Re</a:t>
            </a:r>
            <a:r>
              <a:rPr lang="pt-BR" sz="3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ivindicações: melhorias nas condições de trabalho, incluindo diárias e dieta alimentar</a:t>
            </a:r>
          </a:p>
          <a:p>
            <a:pPr marL="0" indent="0">
              <a:buNone/>
            </a:pPr>
            <a:endParaRPr lang="pt-BR" sz="18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50215" algn="just" rtl="0">
              <a:spcBef>
                <a:spcPts val="0"/>
              </a:spcBef>
              <a:spcAft>
                <a:spcPts val="0"/>
              </a:spcAft>
            </a:pPr>
            <a:endParaRPr lang="pt-BR" b="0" dirty="0">
              <a:effectLst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07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6C417-DE42-EFD1-90A1-BCB3202BC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24FA5C-6F5E-4BC4-D9D3-A883B492C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1849: Fazenda Ponte das Tábuas, Nova Friburgo, RJ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Mobilização: refúgio nas matas e recusa a retornar ao trabalho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Reivindicação: demissão do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administrador da fazenda por maus 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tratos</a:t>
            </a:r>
          </a:p>
          <a:p>
            <a:pPr marL="0" indent="0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1854: Fábrica de Velas e Sabão, Rio de Janeiro, RJ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Reivindicação: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um grupo de escravizados paralisou as atividades para que se efetuasse a sua imediata venda a outro senhor</a:t>
            </a: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1857: Fábrica da Ponta d’Areia, Rio de Janeiro, RJ</a:t>
            </a:r>
          </a:p>
          <a:p>
            <a:pPr marL="0" indent="0">
              <a:buNone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Reivindicação: soltura de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três escravizados presos por desobediência às ordens do mesmo estabelecimento.</a:t>
            </a: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088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F5DDC-2DEC-5540-B344-E5D0ADC7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890736-C77E-5972-EC21-DE40CBC3E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1857: Salvador, BA</a:t>
            </a:r>
          </a:p>
          <a:p>
            <a:pPr marL="0" indent="0">
              <a:buNone/>
            </a:pPr>
            <a:endParaRPr lang="pt-BR" dirty="0"/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“Greve dos ganhadores”  -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luta de escravizados e libertos da Bahia que trabalhavam nas ruas, atuando como operadores do sistema de transporte de gente e de carga da capital baiana</a:t>
            </a: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 ganhadeiras vendiam toda sorte de mercadorias. </a:t>
            </a: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Esses ganhadores e ganhadeiras, quando escravos, dividiam-se numa dura e estafante dupla jornada entre o trabalho para seus senhores e o trabalho de ganho, na rua.</a:t>
            </a:r>
          </a:p>
          <a:p>
            <a:pPr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indent="449580" algn="just" rtl="0"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Reivindicação: opor-se ao ato da Província que buscava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obrigar “os africanos escravizados e libertos a se registrarem na Câmara Municipal, a pagarem um imposto profissional e a se submeterem a uma série de medidas de controle policial, incluindo a utilização de placa no pescoço”.   (paralisação 10 dias e foi parcialmente exitosa – mantido o uso da chapa no pescoço) </a:t>
            </a:r>
            <a:endParaRPr lang="pt-BR" sz="2000" i="0" u="none" strike="noStrike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C74E9-B677-7C8E-7E70-6CB8F55E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E0DBF-A5D3-7E75-01BC-1108C0937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1858: Greve dos tipógrafos, Rio de Janeiro-RJ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Realizadas por trabalhadores do Jornal do Commercio, do Correio Mercantil e do Diário do Rio de Janeiro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Reivindicação: 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aumento salarial devido a carestia dos gêneros de primeira utilidade na época e a alta dos aluguéis na Corte</a:t>
            </a:r>
          </a:p>
        </p:txBody>
      </p:sp>
    </p:spTree>
    <p:extLst>
      <p:ext uri="{BB962C8B-B14F-4D97-AF65-F5344CB8AC3E}">
        <p14:creationId xmlns:p14="http://schemas.microsoft.com/office/powerpoint/2010/main" val="1009115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BF456-3148-D4D1-4083-D7DFEDBAD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E13C3E-6BA1-3822-74A9-BF505280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b="0" dirty="0">
                <a:effectLst/>
              </a:rPr>
              <a:t>. 1876: “Greve dos padeiros” - Santos, 1876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Fuga de escravizados – contra castigos sofridos e as péssimas condições de trabalho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Também em: 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. São Paulo, 1877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000000"/>
                </a:solidFill>
                <a:latin typeface="Times New Roman" panose="02020603050405020304" pitchFamily="18" charset="0"/>
              </a:rPr>
              <a:t>. Rio de Janeiro, 1880</a:t>
            </a: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Sociedade Cosmopolita Protetora dos Empregados em Padarias. Lema: “Trabalho, justiça e liberdade: sem distinção de cor, crença ou nacionalidade”. Fundada em 1898 ou 1893. Chegou a </a:t>
            </a:r>
            <a:r>
              <a:rPr 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possuir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mais de mil associados.)</a:t>
            </a:r>
            <a:endParaRPr lang="pt-BR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lang="pt-B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lang="pt-BR" b="0" dirty="0">
              <a:effectLst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646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B88AC-0CB5-26F6-3C70-8081E0E1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GREVES NA 1ª REPÚBLICA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C5E0DE-42BD-8D1D-D048-C98FE96C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1891: Greve dos portuários de Santos</a:t>
            </a:r>
          </a:p>
          <a:p>
            <a:r>
              <a:rPr lang="pt-BR" dirty="0"/>
              <a:t>1903: Greve geral, Rio de Janeiro, RJ</a:t>
            </a:r>
          </a:p>
          <a:p>
            <a:r>
              <a:rPr lang="pt-BR" dirty="0"/>
              <a:t>1907: Greve geral, São Paulo, SP</a:t>
            </a:r>
          </a:p>
          <a:p>
            <a:r>
              <a:rPr lang="pt-BR" dirty="0"/>
              <a:t>1912: Greve geral dos padeiros, Rio de Janeiro, RJ</a:t>
            </a:r>
          </a:p>
          <a:p>
            <a:r>
              <a:rPr lang="pt-BR" dirty="0"/>
              <a:t>1917: Greve geral, São Paulo, SP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848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2533</Words>
  <Application>Microsoft Office PowerPoint</Application>
  <PresentationFormat>Widescreen</PresentationFormat>
  <Paragraphs>135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MinionPro-Regular</vt:lpstr>
      <vt:lpstr>Open Sans</vt:lpstr>
      <vt:lpstr>Palatino Linotype</vt:lpstr>
      <vt:lpstr>Times New Roman</vt:lpstr>
      <vt:lpstr>Tema do Office</vt:lpstr>
      <vt:lpstr>GREVE E DIREITO DE GREVE  </vt:lpstr>
      <vt:lpstr>BREVE HISTÓRICO DAS GREVES NO BRASIL</vt:lpstr>
      <vt:lpstr>Apresentação do PowerPoint</vt:lpstr>
      <vt:lpstr>Algumas mobilizações grevistas no período escravista </vt:lpstr>
      <vt:lpstr>Apresentação do PowerPoint</vt:lpstr>
      <vt:lpstr>Apresentação do PowerPoint</vt:lpstr>
      <vt:lpstr>Apresentação do PowerPoint</vt:lpstr>
      <vt:lpstr>Apresentação do PowerPoint</vt:lpstr>
      <vt:lpstr>GREVES NA 1ª REPÚBLICA</vt:lpstr>
      <vt:lpstr>Apresentação do PowerPoint</vt:lpstr>
      <vt:lpstr>A REGULAÇÃO DA GREVE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GREVE E DIREITO DE GREVE  </dc:title>
  <dc:creator>Jorge Luiz Souto Maior</dc:creator>
  <cp:lastModifiedBy>Jorge Luiz Souto Maior</cp:lastModifiedBy>
  <cp:revision>1</cp:revision>
  <dcterms:created xsi:type="dcterms:W3CDTF">2023-08-28T10:42:33Z</dcterms:created>
  <dcterms:modified xsi:type="dcterms:W3CDTF">2023-08-28T13:27:28Z</dcterms:modified>
</cp:coreProperties>
</file>