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8" r:id="rId5"/>
    <p:sldId id="269" r:id="rId6"/>
    <p:sldId id="265" r:id="rId7"/>
    <p:sldId id="267" r:id="rId8"/>
    <p:sldId id="258" r:id="rId9"/>
    <p:sldId id="262" r:id="rId10"/>
    <p:sldId id="263" r:id="rId11"/>
    <p:sldId id="264" r:id="rId12"/>
    <p:sldId id="273" r:id="rId13"/>
    <p:sldId id="270" r:id="rId14"/>
    <p:sldId id="271" r:id="rId15"/>
    <p:sldId id="272" r:id="rId16"/>
    <p:sldId id="266"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smtClean="0"/>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16" name="Espaço Reservado para Número de Slide 15"/>
          <p:cNvSpPr>
            <a:spLocks noGrp="1"/>
          </p:cNvSpPr>
          <p:nvPr>
            <p:ph type="sldNum" sz="quarter" idx="11"/>
          </p:nvPr>
        </p:nvSpPr>
        <p:spPr/>
        <p:txBody>
          <a:bodyPr/>
          <a:lstStyle/>
          <a:p>
            <a:fld id="{F5C78A4B-5B0B-4646-A5AB-E41ABC4D5AD5}" type="slidenum">
              <a:rPr lang="pt-BR" smtClean="0"/>
              <a:pPr/>
              <a:t>‹nº›</a:t>
            </a:fld>
            <a:endParaRPr lang="pt-BR"/>
          </a:p>
        </p:txBody>
      </p:sp>
      <p:sp>
        <p:nvSpPr>
          <p:cNvPr id="17" name="Espaço Reservado para Rodapé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C78A4B-5B0B-4646-A5AB-E41ABC4D5AD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C78A4B-5B0B-4646-A5AB-E41ABC4D5AD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4" name="Espaço Reservado para Data 13"/>
          <p:cNvSpPr>
            <a:spLocks noGrp="1"/>
          </p:cNvSpPr>
          <p:nvPr>
            <p:ph type="dt" sz="half" idx="14"/>
          </p:nvPr>
        </p:nvSpPr>
        <p:spPr/>
        <p:txBody>
          <a:bodyPr/>
          <a:lstStyle/>
          <a:p>
            <a:fld id="{EA5610D0-7D0F-42DD-BABD-D83FF61DA356}" type="datetimeFigureOut">
              <a:rPr lang="pt-BR" smtClean="0"/>
              <a:pPr/>
              <a:t>09/12/2014</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fld id="{F5C78A4B-5B0B-4646-A5AB-E41ABC4D5AD5}" type="slidenum">
              <a:rPr lang="pt-BR" smtClean="0"/>
              <a:pPr/>
              <a:t>‹nº›</a:t>
            </a:fld>
            <a:endParaRPr lang="pt-BR"/>
          </a:p>
        </p:txBody>
      </p:sp>
      <p:sp>
        <p:nvSpPr>
          <p:cNvPr id="16" name="Espaço Reservado para Rodapé 15"/>
          <p:cNvSpPr>
            <a:spLocks noGrp="1"/>
          </p:cNvSpPr>
          <p:nvPr>
            <p:ph type="ftr" sz="quarter" idx="16"/>
          </p:nvPr>
        </p:nvSpPr>
        <p:spPr/>
        <p:txBody>
          <a:bodyPr/>
          <a:lstStyle/>
          <a:p>
            <a:endParaRPr lang="pt-BR"/>
          </a:p>
        </p:txBody>
      </p:sp>
      <p:sp>
        <p:nvSpPr>
          <p:cNvPr id="17" name="Título 16"/>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C78A4B-5B0B-4646-A5AB-E41ABC4D5AD5}" type="slidenum">
              <a:rPr lang="pt-BR" smtClean="0"/>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C78A4B-5B0B-4646-A5AB-E41ABC4D5AD5}" type="slidenum">
              <a:rPr lang="pt-BR" smtClean="0"/>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fld id="{F5C78A4B-5B0B-4646-A5AB-E41ABC4D5AD5}" type="slidenum">
              <a:rPr lang="pt-BR" smtClean="0"/>
              <a:pPr/>
              <a:t>‹nº›</a:t>
            </a:fld>
            <a:endParaRPr lang="pt-BR"/>
          </a:p>
        </p:txBody>
      </p:sp>
      <p:sp>
        <p:nvSpPr>
          <p:cNvPr id="8" name="Espaço Reservado para Rodapé 7"/>
          <p:cNvSpPr>
            <a:spLocks noGrp="1"/>
          </p:cNvSpPr>
          <p:nvPr>
            <p:ph type="ftr" sz="quarter" idx="11"/>
          </p:nvPr>
        </p:nvSpPr>
        <p:spPr/>
        <p:txBody>
          <a:bodyPr/>
          <a:lstStyle/>
          <a:p>
            <a:endParaRPr lang="pt-BR"/>
          </a:p>
        </p:txBody>
      </p:sp>
      <p:sp>
        <p:nvSpPr>
          <p:cNvPr id="7" name="Espaço Reservado para Data 6"/>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smtClean="0"/>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5C78A4B-5B0B-4646-A5AB-E41ABC4D5AD5}" type="slidenum">
              <a:rPr lang="pt-BR" smtClean="0"/>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5C78A4B-5B0B-4646-A5AB-E41ABC4D5AD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8" name="Espaço Reservado para Data 7"/>
          <p:cNvSpPr>
            <a:spLocks noGrp="1"/>
          </p:cNvSpPr>
          <p:nvPr>
            <p:ph type="dt" sz="half" idx="14"/>
          </p:nvPr>
        </p:nvSpPr>
        <p:spPr/>
        <p:txBody>
          <a:bodyPr/>
          <a:lstStyle/>
          <a:p>
            <a:fld id="{EA5610D0-7D0F-42DD-BABD-D83FF61DA356}" type="datetimeFigureOut">
              <a:rPr lang="pt-BR" smtClean="0"/>
              <a:pPr/>
              <a:t>09/12/2014</a:t>
            </a:fld>
            <a:endParaRPr lang="pt-BR"/>
          </a:p>
        </p:txBody>
      </p:sp>
      <p:sp>
        <p:nvSpPr>
          <p:cNvPr id="9" name="Espaço Reservado para Número de Slide 8"/>
          <p:cNvSpPr>
            <a:spLocks noGrp="1"/>
          </p:cNvSpPr>
          <p:nvPr>
            <p:ph type="sldNum" sz="quarter" idx="15"/>
          </p:nvPr>
        </p:nvSpPr>
        <p:spPr/>
        <p:txBody>
          <a:bodyPr/>
          <a:lstStyle/>
          <a:p>
            <a:fld id="{F5C78A4B-5B0B-4646-A5AB-E41ABC4D5AD5}" type="slidenum">
              <a:rPr lang="pt-BR" smtClean="0"/>
              <a:pPr/>
              <a:t>‹nº›</a:t>
            </a:fld>
            <a:endParaRPr lang="pt-BR"/>
          </a:p>
        </p:txBody>
      </p:sp>
      <p:sp>
        <p:nvSpPr>
          <p:cNvPr id="10" name="Espaço Reservado para Rodapé 9"/>
          <p:cNvSpPr>
            <a:spLocks noGrp="1"/>
          </p:cNvSpPr>
          <p:nvPr>
            <p:ph type="ftr" sz="quarter" idx="16"/>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8" name="Espaço Reservado para Data 7"/>
          <p:cNvSpPr>
            <a:spLocks noGrp="1"/>
          </p:cNvSpPr>
          <p:nvPr>
            <p:ph type="dt" sz="half" idx="10"/>
          </p:nvPr>
        </p:nvSpPr>
        <p:spPr/>
        <p:txBody>
          <a:bodyPr/>
          <a:lstStyle/>
          <a:p>
            <a:fld id="{EA5610D0-7D0F-42DD-BABD-D83FF61DA356}" type="datetimeFigureOut">
              <a:rPr lang="pt-BR" smtClean="0"/>
              <a:pPr/>
              <a:t>09/12/2014</a:t>
            </a:fld>
            <a:endParaRPr lang="pt-BR"/>
          </a:p>
        </p:txBody>
      </p:sp>
      <p:sp>
        <p:nvSpPr>
          <p:cNvPr id="9" name="Espaço Reservado para Número de Slide 8"/>
          <p:cNvSpPr>
            <a:spLocks noGrp="1"/>
          </p:cNvSpPr>
          <p:nvPr>
            <p:ph type="sldNum" sz="quarter" idx="11"/>
          </p:nvPr>
        </p:nvSpPr>
        <p:spPr/>
        <p:txBody>
          <a:bodyPr/>
          <a:lstStyle/>
          <a:p>
            <a:fld id="{F5C78A4B-5B0B-4646-A5AB-E41ABC4D5AD5}" type="slidenum">
              <a:rPr lang="pt-BR" smtClean="0"/>
              <a:pPr/>
              <a:t>‹nº›</a:t>
            </a:fld>
            <a:endParaRPr lang="pt-BR"/>
          </a:p>
        </p:txBody>
      </p:sp>
      <p:sp>
        <p:nvSpPr>
          <p:cNvPr id="10" name="Espaço Reservado para Rodapé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A5610D0-7D0F-42DD-BABD-D83FF61DA356}" type="datetimeFigureOut">
              <a:rPr lang="pt-BR" smtClean="0"/>
              <a:pPr/>
              <a:t>09/12/2014</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5C78A4B-5B0B-4646-A5AB-E41ABC4D5AD5}" type="slidenum">
              <a:rPr lang="pt-BR" smtClean="0"/>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smtClean="0"/>
              <a:t>Clique para editar o estilo do título mestre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descr="imagem3.jpg"/>
          <p:cNvPicPr>
            <a:picLocks noChangeAspect="1"/>
          </p:cNvPicPr>
          <p:nvPr/>
        </p:nvPicPr>
        <p:blipFill>
          <a:blip r:embed="rId2" cstate="print">
            <a:duotone>
              <a:prstClr val="black"/>
              <a:srgbClr val="D9C3A5">
                <a:tint val="50000"/>
                <a:satMod val="180000"/>
              </a:srgbClr>
            </a:duotone>
            <a:lum bright="20000" contrast="-40000"/>
          </a:blip>
          <a:stretch>
            <a:fillRect/>
          </a:stretch>
        </p:blipFill>
        <p:spPr>
          <a:xfrm>
            <a:off x="539552" y="692696"/>
            <a:ext cx="8091152" cy="5400600"/>
          </a:xfrm>
          <a:prstGeom prst="rect">
            <a:avLst/>
          </a:prstGeom>
        </p:spPr>
      </p:pic>
      <p:sp>
        <p:nvSpPr>
          <p:cNvPr id="2" name="Título 1"/>
          <p:cNvSpPr>
            <a:spLocks noGrp="1"/>
          </p:cNvSpPr>
          <p:nvPr>
            <p:ph type="ctrTitle"/>
          </p:nvPr>
        </p:nvSpPr>
        <p:spPr>
          <a:xfrm>
            <a:off x="683568" y="1628800"/>
            <a:ext cx="7772400" cy="1470025"/>
          </a:xfrm>
        </p:spPr>
        <p:txBody>
          <a:bodyPr>
            <a:noAutofit/>
          </a:bodyPr>
          <a:lstStyle/>
          <a:p>
            <a:r>
              <a:rPr lang="pt-BR" sz="8000" dirty="0" smtClean="0">
                <a:latin typeface="Vijaya" pitchFamily="34" charset="0"/>
                <a:cs typeface="Vijaya" pitchFamily="34" charset="0"/>
              </a:rPr>
              <a:t>Obrigatoriedade </a:t>
            </a:r>
            <a:br>
              <a:rPr lang="pt-BR" sz="8000" dirty="0" smtClean="0">
                <a:latin typeface="Vijaya" pitchFamily="34" charset="0"/>
                <a:cs typeface="Vijaya" pitchFamily="34" charset="0"/>
              </a:rPr>
            </a:br>
            <a:r>
              <a:rPr lang="pt-BR" sz="8000" dirty="0" smtClean="0">
                <a:latin typeface="Vijaya" pitchFamily="34" charset="0"/>
                <a:cs typeface="Vijaya" pitchFamily="34" charset="0"/>
              </a:rPr>
              <a:t>escolar</a:t>
            </a:r>
            <a:endParaRPr lang="pt-BR" sz="8000" dirty="0">
              <a:latin typeface="Vijaya" pitchFamily="34" charset="0"/>
              <a:cs typeface="Vijay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692696"/>
            <a:ext cx="8229600" cy="5403304"/>
          </a:xfrm>
        </p:spPr>
        <p:txBody>
          <a:bodyPr/>
          <a:lstStyle/>
          <a:p>
            <a:r>
              <a:rPr lang="pt-BR" dirty="0" smtClean="0"/>
              <a:t>Distância entre casa e escola: exemplos</a:t>
            </a:r>
          </a:p>
          <a:p>
            <a:pPr lvl="1"/>
            <a:r>
              <a:rPr lang="pt-BR" sz="2200" dirty="0" smtClean="0"/>
              <a:t>Para a Província de Goiás o perímetro escolar significava um quarto de légua. Em Mato Grosso, a distância poderia chegar a meia légua. No Rio Grande do Sul limitava-se o alcance da obrigatoriedade ao raio de 1km em torno da escola. Se não havia consenso na medida do perímetro escolar, a discussão revelava a contrapelo a dificuldade das Assembleias Provinciais em criar e prover escolas públicas, ao mesmo tempo indiciava a desigual dispersão populacional no território.</a:t>
            </a:r>
          </a:p>
          <a:p>
            <a:pPr lvl="1"/>
            <a:r>
              <a:rPr lang="pt-BR" sz="2200" dirty="0" smtClean="0"/>
              <a:t>Minas Gerais, em 1920, restringe a obrigatoriedade ao perímetro de 3 km.</a:t>
            </a:r>
          </a:p>
          <a:p>
            <a:pPr lvl="1"/>
            <a:r>
              <a:rPr lang="pt-BR" sz="2200" dirty="0" smtClean="0"/>
              <a:t>4024/61 ressalva como dispositivo de </a:t>
            </a:r>
            <a:r>
              <a:rPr lang="pt-BR" sz="2200" dirty="0" err="1" smtClean="0"/>
              <a:t>infrequência</a:t>
            </a:r>
            <a:r>
              <a:rPr lang="pt-BR" sz="2200" dirty="0" smtClean="0"/>
              <a:t> a anomalia grave e a insuficiência de escola.</a:t>
            </a:r>
          </a:p>
          <a:p>
            <a:pPr lvl="1"/>
            <a:endParaRPr lang="pt-BR"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836712"/>
            <a:ext cx="8229600" cy="5259288"/>
          </a:xfrm>
        </p:spPr>
        <p:txBody>
          <a:bodyPr>
            <a:normAutofit/>
          </a:bodyPr>
          <a:lstStyle/>
          <a:p>
            <a:r>
              <a:rPr lang="pt-BR" dirty="0" smtClean="0"/>
              <a:t>No escopo da </a:t>
            </a:r>
            <a:r>
              <a:rPr lang="pt-BR" dirty="0" err="1" smtClean="0"/>
              <a:t>desobrigatoriedade</a:t>
            </a:r>
            <a:r>
              <a:rPr lang="pt-BR" dirty="0" smtClean="0"/>
              <a:t> que a legislação desenha emergia a figura da criança pobre, residente das zonas rurais. Imagem que permanece ainda hoje como signo da exclusão, quando observamos os dados relativos à alfabetização. Apenas no que tange a relação campo-cidade, o relatório produzido pela UNESCO em 2008 indica que enquanto nas zonas urbanas metropolitanas o número de pessoas não alfabetizadas é de 4,5%, nas áreas rurais esta percentagem chega a 24,2%.</a:t>
            </a:r>
          </a:p>
          <a:p>
            <a:r>
              <a:rPr lang="pt-BR" dirty="0" smtClean="0"/>
              <a:t>E quanto ao adulto? Apenas a LDBEN 9394/96 garante a escolarização de 8 anos independente da idade.</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lvl="3"/>
            <a:r>
              <a:rPr lang="pt-BR" sz="2500" dirty="0" smtClean="0">
                <a:latin typeface="Bookman Old Style" pitchFamily="18" charset="0"/>
              </a:rPr>
              <a:t>Raça/fora da escola: </a:t>
            </a:r>
          </a:p>
          <a:p>
            <a:pPr lvl="3"/>
            <a:r>
              <a:rPr lang="pt-BR" sz="2500" dirty="0" smtClean="0">
                <a:latin typeface="Bookman Old Style" pitchFamily="18" charset="0"/>
              </a:rPr>
              <a:t>. 6 a 10 anos = 439,6 mil </a:t>
            </a:r>
          </a:p>
          <a:p>
            <a:pPr lvl="3"/>
            <a:r>
              <a:rPr lang="pt-BR" sz="2500" dirty="0" smtClean="0">
                <a:latin typeface="Bookman Old Style" pitchFamily="18" charset="0"/>
              </a:rPr>
              <a:t>       . 269,4 mil </a:t>
            </a:r>
            <a:r>
              <a:rPr lang="pt-BR" sz="2500" dirty="0" smtClean="0">
                <a:latin typeface="Bookman Old Style" pitchFamily="18" charset="0"/>
                <a:sym typeface="Wingdings" pitchFamily="2" charset="2"/>
              </a:rPr>
              <a:t></a:t>
            </a:r>
            <a:r>
              <a:rPr lang="pt-BR" sz="2500" dirty="0" smtClean="0">
                <a:latin typeface="Bookman Old Style" pitchFamily="18" charset="0"/>
              </a:rPr>
              <a:t> negras</a:t>
            </a:r>
          </a:p>
          <a:p>
            <a:pPr lvl="3"/>
            <a:r>
              <a:rPr lang="pt-BR" sz="2500" dirty="0" smtClean="0">
                <a:latin typeface="Bookman Old Style" pitchFamily="18" charset="0"/>
              </a:rPr>
              <a:t>. 11 a 14 anos = 526,7 mil </a:t>
            </a:r>
          </a:p>
          <a:p>
            <a:pPr lvl="3"/>
            <a:r>
              <a:rPr lang="pt-BR" sz="2500" dirty="0" smtClean="0">
                <a:latin typeface="Bookman Old Style" pitchFamily="18" charset="0"/>
              </a:rPr>
              <a:t>        . 331 mil </a:t>
            </a:r>
            <a:r>
              <a:rPr lang="pt-BR" sz="2500" dirty="0" smtClean="0">
                <a:latin typeface="Bookman Old Style" pitchFamily="18" charset="0"/>
                <a:sym typeface="Wingdings" pitchFamily="2" charset="2"/>
              </a:rPr>
              <a:t></a:t>
            </a:r>
            <a:r>
              <a:rPr lang="pt-BR" sz="2500" dirty="0" smtClean="0">
                <a:latin typeface="Bookman Old Style" pitchFamily="18" charset="0"/>
              </a:rPr>
              <a:t> negros</a:t>
            </a:r>
          </a:p>
          <a:p>
            <a:pPr lvl="3"/>
            <a:r>
              <a:rPr lang="pt-BR" sz="2500" dirty="0" smtClean="0">
                <a:latin typeface="Bookman Old Style" pitchFamily="18" charset="0"/>
              </a:rPr>
              <a:t>. 15 a 17 anos = 1,7 milhão </a:t>
            </a:r>
          </a:p>
          <a:p>
            <a:pPr lvl="3"/>
            <a:r>
              <a:rPr lang="pt-BR" sz="2500" dirty="0" smtClean="0">
                <a:latin typeface="Bookman Old Style" pitchFamily="18" charset="0"/>
              </a:rPr>
              <a:t>        . 1 milhão </a:t>
            </a:r>
            <a:r>
              <a:rPr lang="pt-BR" sz="2500" dirty="0" smtClean="0">
                <a:latin typeface="Bookman Old Style" pitchFamily="18" charset="0"/>
                <a:sym typeface="Wingdings" pitchFamily="2" charset="2"/>
              </a:rPr>
              <a:t> </a:t>
            </a:r>
            <a:r>
              <a:rPr lang="pt-BR" sz="2500" dirty="0" smtClean="0">
                <a:latin typeface="Bookman Old Style" pitchFamily="18" charset="0"/>
              </a:rPr>
              <a:t>negros </a:t>
            </a:r>
          </a:p>
          <a:p>
            <a:pPr algn="r"/>
            <a:r>
              <a:rPr lang="pt-BR" sz="2500" dirty="0" smtClean="0">
                <a:latin typeface="Bookman Old Style" pitchFamily="18" charset="0"/>
              </a:rPr>
              <a:t>             (</a:t>
            </a:r>
            <a:r>
              <a:rPr lang="pt-BR" sz="2500" dirty="0" err="1" smtClean="0">
                <a:latin typeface="Bookman Old Style" pitchFamily="18" charset="0"/>
              </a:rPr>
              <a:t>Doc</a:t>
            </a:r>
            <a:r>
              <a:rPr lang="pt-BR" sz="2500" dirty="0" smtClean="0">
                <a:latin typeface="Bookman Old Style" pitchFamily="18" charset="0"/>
              </a:rPr>
              <a:t>. Semana de ação mundial – SAM/14)</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scielo.br/img/revistas/ep/v36n2/a06tab01.jpg"/>
          <p:cNvPicPr>
            <a:picLocks noChangeAspect="1" noChangeArrowheads="1"/>
          </p:cNvPicPr>
          <p:nvPr/>
        </p:nvPicPr>
        <p:blipFill>
          <a:blip r:embed="rId2" cstate="print"/>
          <a:srcRect/>
          <a:stretch>
            <a:fillRect/>
          </a:stretch>
        </p:blipFill>
        <p:spPr bwMode="auto">
          <a:xfrm>
            <a:off x="827584" y="1340768"/>
            <a:ext cx="7852438" cy="420347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scielo.br/img/revistas/ep/v36n2/a06tab02.jpg"/>
          <p:cNvPicPr>
            <a:picLocks noChangeAspect="1" noChangeArrowheads="1"/>
          </p:cNvPicPr>
          <p:nvPr/>
        </p:nvPicPr>
        <p:blipFill>
          <a:blip r:embed="rId2" cstate="print"/>
          <a:srcRect/>
          <a:stretch>
            <a:fillRect/>
          </a:stretch>
        </p:blipFill>
        <p:spPr bwMode="auto">
          <a:xfrm>
            <a:off x="528953" y="1539955"/>
            <a:ext cx="8097939" cy="390526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scielo.br/img/revistas/ep/v36n2/a06tab03.jpg"/>
          <p:cNvPicPr>
            <a:picLocks noChangeAspect="1" noChangeArrowheads="1"/>
          </p:cNvPicPr>
          <p:nvPr/>
        </p:nvPicPr>
        <p:blipFill>
          <a:blip r:embed="rId2" cstate="print"/>
          <a:srcRect/>
          <a:stretch>
            <a:fillRect/>
          </a:stretch>
        </p:blipFill>
        <p:spPr bwMode="auto">
          <a:xfrm>
            <a:off x="611560" y="1916832"/>
            <a:ext cx="7995244" cy="28083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smtClean="0"/>
              <a:t>Efeitos da educação compulsória:</a:t>
            </a:r>
          </a:p>
          <a:p>
            <a:pPr lvl="1"/>
            <a:r>
              <a:rPr lang="pt-BR" dirty="0" smtClean="0"/>
              <a:t>A instalação definitiva da obrigatoriedade escolar obliterou as lutas sociais que a tornaram possível e, de conquista histórica, a obrigação transformou-se aos olhos de alunos e professores em uma “fatalidade inelutável”. O paradoxo da obrigatoriedade escolar é que sua banalização é ao mesmo tempo sua força e sua fraqueza. A naturalidade com que concebemos o envio de crianças à escola se trama aos problemas gerados pela necessidade de escolarizar a todos, independente de suas diferenças; e às dificuldades em conferir valor e significado ao número crescente de aprendizagens vivenciadas pela comunidade escolar. As contradições da escolarização obrigatória do social emergem, assim, como desafios a serem equacionados cotidianamente pelo exercício docente. </a:t>
            </a:r>
          </a:p>
          <a:p>
            <a:pPr lvl="1"/>
            <a:endParaRPr lang="pt-BR" dirty="0"/>
          </a:p>
        </p:txBody>
      </p:sp>
      <p:sp>
        <p:nvSpPr>
          <p:cNvPr id="3" name="Título 2"/>
          <p:cNvSpPr>
            <a:spLocks noGrp="1"/>
          </p:cNvSpPr>
          <p:nvPr>
            <p:ph type="title"/>
          </p:nvPr>
        </p:nvSpPr>
        <p:spPr/>
        <p:txBody>
          <a:bodyPr/>
          <a:lstStyle/>
          <a:p>
            <a:r>
              <a:rPr lang="pt-BR" dirty="0" smtClean="0"/>
              <a:t>4. Paradoxos da Obrigatoriedade</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524000"/>
            <a:ext cx="8229600" cy="4785320"/>
          </a:xfrm>
        </p:spPr>
        <p:txBody>
          <a:bodyPr>
            <a:normAutofit lnSpcReduction="10000"/>
          </a:bodyPr>
          <a:lstStyle/>
          <a:p>
            <a:r>
              <a:rPr lang="pt-BR" sz="2400" dirty="0" smtClean="0"/>
              <a:t>Leis de obrigatoriedade no Império:</a:t>
            </a:r>
          </a:p>
          <a:p>
            <a:pPr lvl="1"/>
            <a:r>
              <a:rPr lang="pt-BR" sz="2200" dirty="0" smtClean="0"/>
              <a:t>a) primeira lei é de 1828 para a cidade de Mariana. Em termos de legislação provincial, as primeiras peças legais datam de 1835 e foram proclamadas por Minas Gerais e Goiás, seguidas do Ceará (1837), Piauí (1845) e o município neutro da Corte (1849) – Ato Adicional de 1834.</a:t>
            </a:r>
          </a:p>
          <a:p>
            <a:pPr lvl="1"/>
            <a:r>
              <a:rPr lang="pt-BR" sz="2200" dirty="0" smtClean="0"/>
              <a:t>b) anos 1850: leis provinciais do Grão Pará (1851), Paraná, Rio de Janeiro e Maranhão (1854), Pernambuco (1855), Amazonas e Sergipe (1858) – Surgimento das </a:t>
            </a:r>
            <a:r>
              <a:rPr lang="pt-BR" sz="2200" dirty="0" err="1" smtClean="0"/>
              <a:t>Inspectorias</a:t>
            </a:r>
            <a:r>
              <a:rPr lang="pt-BR" sz="2200" dirty="0" smtClean="0"/>
              <a:t> e Conselhos de Instrução Pública.</a:t>
            </a:r>
          </a:p>
          <a:p>
            <a:pPr lvl="1"/>
            <a:r>
              <a:rPr lang="pt-BR" sz="2200" dirty="0" smtClean="0"/>
              <a:t>c) anos 1870: Rio Grande do Sul (1871), Espírito Santo (1873), Santa Catarina e São Paulo (1874), Alagoas (1876) e Mato Grosso (1880) – debate pedagógico, profissionalização docente, iniciativa privada, educação de jovens e adultos, Conferencias e Museus Pedagógicos.</a:t>
            </a:r>
          </a:p>
          <a:p>
            <a:pPr lvl="1"/>
            <a:endParaRPr lang="pt-BR" sz="2200" dirty="0"/>
          </a:p>
        </p:txBody>
      </p:sp>
      <p:sp>
        <p:nvSpPr>
          <p:cNvPr id="3" name="Título 2"/>
          <p:cNvSpPr>
            <a:spLocks noGrp="1"/>
          </p:cNvSpPr>
          <p:nvPr>
            <p:ph type="title"/>
          </p:nvPr>
        </p:nvSpPr>
        <p:spPr/>
        <p:txBody>
          <a:bodyPr/>
          <a:lstStyle/>
          <a:p>
            <a:r>
              <a:rPr lang="pt-BR" dirty="0" smtClean="0"/>
              <a:t>1. Temporalidades: </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692696"/>
            <a:ext cx="8229600" cy="5904656"/>
          </a:xfrm>
        </p:spPr>
        <p:txBody>
          <a:bodyPr>
            <a:normAutofit fontScale="92500" lnSpcReduction="10000"/>
          </a:bodyPr>
          <a:lstStyle/>
          <a:p>
            <a:r>
              <a:rPr lang="pt-BR" sz="2400" dirty="0" smtClean="0"/>
              <a:t>No período republicano, a obrigatoriedade  emerge:</a:t>
            </a:r>
          </a:p>
          <a:p>
            <a:pPr lvl="1"/>
            <a:r>
              <a:rPr lang="pt-BR" dirty="0" smtClean="0"/>
              <a:t>apenas nas Constituições estaduais de São Paulo, Santa Catarina, Mato  Grosso e Minas Gerais quando da Proclamação da República;</a:t>
            </a:r>
          </a:p>
          <a:p>
            <a:pPr lvl="1"/>
            <a:r>
              <a:rPr lang="pt-BR" dirty="0" smtClean="0"/>
              <a:t>na Carta de 1934, como princípio de direito à educação, que "deve ser ministrada pela família e pelos poderes públicos”(art. 149) e  princípio de obrigatoriedade, pela frequência obrigatória (art. 150 a), incluída entre as normas a serem obedecidas na elaboração do plano nacional de educação, extensivo aos adultos;</a:t>
            </a:r>
          </a:p>
          <a:p>
            <a:pPr lvl="1"/>
            <a:r>
              <a:rPr lang="pt-BR" dirty="0" smtClean="0"/>
              <a:t>na Carta de 1937 (art. 130), o dispositivo do ensino primário obrigatório e gratuito, ainda que prevendo dos que puderem uma contribuição módica e mensal para a caixa escolar;</a:t>
            </a:r>
          </a:p>
          <a:p>
            <a:pPr lvl="1"/>
            <a:r>
              <a:rPr lang="pt-BR" dirty="0" smtClean="0"/>
              <a:t>na Carta de 1946 a afirmação do direito de todos à educação, da obrigatoriedade e gratuidade do ensino primário e da gratuidade do ensino oficial ulterior ao primário para quantos provarem falta ou insuficiência de recursos, sem explicitar, porém, a educação como dever do Estado.</a:t>
            </a:r>
          </a:p>
          <a:p>
            <a:pPr lvl="1"/>
            <a:endParaRPr lang="pt-BR" sz="2200" dirty="0" smtClean="0"/>
          </a:p>
          <a:p>
            <a:endParaRPr lang="pt-BR" sz="2400" dirty="0" smtClean="0"/>
          </a:p>
          <a:p>
            <a:endParaRPr lang="pt-B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476672"/>
            <a:ext cx="8229600" cy="5619328"/>
          </a:xfrm>
        </p:spPr>
        <p:txBody>
          <a:bodyPr>
            <a:normAutofit/>
          </a:bodyPr>
          <a:lstStyle/>
          <a:p>
            <a:pPr lvl="1"/>
            <a:r>
              <a:rPr lang="pt-BR" sz="2200" dirty="0" smtClean="0"/>
              <a:t>na LDBEN 4024, de 1961, a segurança do ensino primário obrigatório para as crianças de sete a doze anos de idade,  passível de ser também obrigatoriamente estendido aos menores de treze e de quatorze anos, ministrado em língua nacional;</a:t>
            </a:r>
          </a:p>
          <a:p>
            <a:pPr lvl="1"/>
            <a:r>
              <a:rPr lang="pt-BR" sz="2200" dirty="0" smtClean="0"/>
              <a:t>na Constituição, promulgada pelo Governo Militar em janeiro de 1967, que, atendendo sugestão da Associação Brasileira de Educação, inclui o substitutivo apresentado pelo Ministério da Educação incorporado ao texto final definindo  a obrigatoriedade escolar por faixa etária e não por nível de ensino: o ensino dos sete aos quatorze anos obrigatório para todos e gratuito nos estabelecimentos primários oficiais;</a:t>
            </a:r>
          </a:p>
          <a:p>
            <a:pPr lvl="1"/>
            <a:r>
              <a:rPr lang="pt-BR" sz="2200" dirty="0" smtClean="0"/>
              <a:t>o artigo 176 da Emenda Constitucional de 1969 que estipula a educação como direito de todos e dever do Estado, podendo ser dada no lar e na escola, e obrigatória dos 7 aos 14 anos de idade: princípios reiterados pela LDBEN 5692 de 1971;</a:t>
            </a:r>
          </a:p>
          <a:p>
            <a:pPr lvl="1"/>
            <a:endParaRPr lang="pt-BR"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620688"/>
            <a:ext cx="8507288" cy="6048672"/>
          </a:xfrm>
        </p:spPr>
        <p:txBody>
          <a:bodyPr>
            <a:noAutofit/>
          </a:bodyPr>
          <a:lstStyle/>
          <a:p>
            <a:pPr lvl="1"/>
            <a:r>
              <a:rPr lang="pt-BR" sz="2200" dirty="0" smtClean="0"/>
              <a:t>o artigo 208 da Constituição de 1988 que garante o ensino gratuito e obrigatório de 8 anos como direito subjetivo: questão retomada em 1990 no ECA que, ademais, assegura a matrícula na rede oficial de ensino, e na LDBEN 9394 de 1996, que disciplina a oferta mesmo aos indivíduos fora das idades ideais e prevê a progressiva  universalização da escolarização;</a:t>
            </a:r>
          </a:p>
          <a:p>
            <a:pPr lvl="1"/>
            <a:r>
              <a:rPr lang="pt-BR" sz="2200" dirty="0" smtClean="0"/>
              <a:t>a lei 11.114 de 2005 que instituiu o início do ensino fundamental para os 6 anos de idade e a lei 11274 de 2006 que ampliou o EF para 9 anos de duração;</a:t>
            </a:r>
          </a:p>
          <a:p>
            <a:pPr lvl="1"/>
            <a:r>
              <a:rPr lang="pt-BR" sz="2200" dirty="0" smtClean="0"/>
              <a:t>finalmente, a Lei nº 12.796, de 4 de abril de 2013 que tornou obrigatório o ensino entre os 4 e 17 anos. Os pais ficam responsáveis por colocar as crianças na educação infantil a partir dos 4 anos e por sua permanência até os 17. Os municípios e os Estados têm até o ano de 2016 para garantir a inclusão dessas crianças na escola pública.</a:t>
            </a:r>
          </a:p>
          <a:p>
            <a:pPr lvl="1"/>
            <a:endParaRPr lang="pt-B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sz="2400" dirty="0" smtClean="0"/>
              <a:t>Obrigatoriedade X Gratuidade (1824, 1827): cobrança de multa aos pais que não mandassem estudar os filhos ou prêmio para aqueles que o fizessem (Caxias, 1926).</a:t>
            </a:r>
          </a:p>
          <a:p>
            <a:r>
              <a:rPr lang="pt-BR" sz="2400" dirty="0" smtClean="0"/>
              <a:t>Obrigatoriedade  de frequência X Obrigatoriedade de oferta (Estado) – 1988 – educação como direito subjetivo.</a:t>
            </a:r>
          </a:p>
          <a:p>
            <a:r>
              <a:rPr lang="pt-BR" sz="2400" dirty="0" smtClean="0"/>
              <a:t>Pode o Estado interferir na autoridade paterna e obrigá-lo a escolarizar o filho? </a:t>
            </a:r>
          </a:p>
          <a:p>
            <a:pPr lvl="1"/>
            <a:r>
              <a:rPr lang="pt-BR" sz="2200" dirty="0" smtClean="0"/>
              <a:t>Escola obrigatória X Educação obrigatória.</a:t>
            </a:r>
          </a:p>
          <a:p>
            <a:pPr lvl="1"/>
            <a:r>
              <a:rPr lang="pt-BR" sz="2200" dirty="0" smtClean="0"/>
              <a:t>Liberdade de ensino;</a:t>
            </a:r>
          </a:p>
          <a:p>
            <a:pPr lvl="1"/>
            <a:r>
              <a:rPr lang="pt-BR" sz="2200" dirty="0" smtClean="0"/>
              <a:t>Liberdade de frequência – RS 1920;</a:t>
            </a:r>
          </a:p>
          <a:p>
            <a:pPr lvl="1"/>
            <a:r>
              <a:rPr lang="pt-BR" sz="2200" dirty="0" smtClean="0"/>
              <a:t> Liberdade de ensino – Plano Nacional de Educação; LDBEN 4024/1961;</a:t>
            </a:r>
          </a:p>
          <a:p>
            <a:pPr lvl="1"/>
            <a:r>
              <a:rPr lang="pt-BR" sz="2200" dirty="0" smtClean="0"/>
              <a:t>Educação doméstica e </a:t>
            </a:r>
            <a:r>
              <a:rPr lang="pt-BR" sz="2200" i="1" dirty="0" smtClean="0"/>
              <a:t>home </a:t>
            </a:r>
            <a:r>
              <a:rPr lang="pt-BR" sz="2200" i="1" dirty="0" err="1" smtClean="0"/>
              <a:t>schooling</a:t>
            </a:r>
            <a:r>
              <a:rPr lang="pt-BR" sz="2200" i="1" dirty="0" smtClean="0"/>
              <a:t>.</a:t>
            </a:r>
          </a:p>
          <a:p>
            <a:endParaRPr lang="pt-BR" dirty="0"/>
          </a:p>
        </p:txBody>
      </p:sp>
      <p:sp>
        <p:nvSpPr>
          <p:cNvPr id="3" name="Título 2"/>
          <p:cNvSpPr>
            <a:spLocks noGrp="1"/>
          </p:cNvSpPr>
          <p:nvPr>
            <p:ph type="title"/>
          </p:nvPr>
        </p:nvSpPr>
        <p:spPr/>
        <p:txBody>
          <a:bodyPr/>
          <a:lstStyle/>
          <a:p>
            <a:r>
              <a:rPr lang="pt-BR" dirty="0" smtClean="0"/>
              <a:t>2. </a:t>
            </a:r>
            <a:r>
              <a:rPr lang="pt-BR" dirty="0" err="1" smtClean="0"/>
              <a:t>Governamentalidade</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12776"/>
            <a:ext cx="8229600" cy="4683224"/>
          </a:xfrm>
        </p:spPr>
        <p:txBody>
          <a:bodyPr/>
          <a:lstStyle/>
          <a:p>
            <a:r>
              <a:rPr lang="pt-BR" sz="2800" dirty="0" smtClean="0"/>
              <a:t>Existência da legislação não significa, entretanto, a instalação da obrigatoriedade.  Na Amazônia, por exemplo, a obrigatoriedade é regulamentada em 1858, rejeitada em 1864 e novamente instituída em 1873. </a:t>
            </a:r>
          </a:p>
          <a:p>
            <a:r>
              <a:rPr lang="pt-BR" sz="2800" dirty="0" smtClean="0"/>
              <a:t>Em </a:t>
            </a:r>
            <a:r>
              <a:rPr lang="pt-BR" sz="2800" dirty="0" smtClean="0"/>
              <a:t>2007,  </a:t>
            </a:r>
            <a:r>
              <a:rPr lang="pt-BR" sz="2800" dirty="0" smtClean="0"/>
              <a:t>a média de anos de estudo do brasileiro era de </a:t>
            </a:r>
            <a:r>
              <a:rPr lang="pt-BR" sz="2800" smtClean="0"/>
              <a:t>7 anos </a:t>
            </a:r>
            <a:r>
              <a:rPr lang="pt-BR" sz="2800" dirty="0" smtClean="0"/>
              <a:t>para as pessoas com 10 anos ou mais de idade. </a:t>
            </a:r>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smtClean="0"/>
              <a:t>Meninos X Meninas: exemplos</a:t>
            </a:r>
          </a:p>
          <a:p>
            <a:pPr lvl="1"/>
            <a:r>
              <a:rPr lang="pt-BR" dirty="0" smtClean="0"/>
              <a:t>na lei mineira de 1835 constava a obrigação de mandar à escola os meninos na idade de 8 a 14 anos. Nas legislações posteriores, os limites de idades para os meninos variaram nas faixas de 8 aos 15 (1872); 7 aos 12 (1879; 1882); 7 aos 13 (1892, 1899, 1900). Para as meninas, entretanto, a </a:t>
            </a:r>
            <a:r>
              <a:rPr lang="pt-BR" dirty="0" err="1" smtClean="0"/>
              <a:t>compulsoriedade</a:t>
            </a:r>
            <a:r>
              <a:rPr lang="pt-BR" dirty="0" smtClean="0"/>
              <a:t> foi prevista apenas na lei de 1882, restrita às idades de 6 e 11 anos;</a:t>
            </a:r>
          </a:p>
          <a:p>
            <a:pPr lvl="1"/>
            <a:r>
              <a:rPr lang="pt-BR" dirty="0" smtClean="0"/>
              <a:t>no Paraná, o corte etário abarcava meninos de 7 a 14 anos e meninas de 7 a 10 anos em 1854; “maiores de 7 anos” em 1857, meninos de 7 a 12 anos e meninas de 7 a 10 anos em 1874; meninos (e meninas?) de 6 a 10 anos em 1877 e meninos de 7 a 14 anos e meninas de 7 a 12 anos em 1883. A dubiedade do texto legal faz os autores suspeitarem que se em 1854 não havia distinção de sexos, ela pode ter surgido em 1877 na legislação que propugnava pela frequência compulsória.</a:t>
            </a:r>
          </a:p>
        </p:txBody>
      </p:sp>
      <p:sp>
        <p:nvSpPr>
          <p:cNvPr id="3" name="Título 2"/>
          <p:cNvSpPr>
            <a:spLocks noGrp="1"/>
          </p:cNvSpPr>
          <p:nvPr>
            <p:ph type="title"/>
          </p:nvPr>
        </p:nvSpPr>
        <p:spPr/>
        <p:txBody>
          <a:bodyPr/>
          <a:lstStyle/>
          <a:p>
            <a:r>
              <a:rPr lang="pt-BR" dirty="0" smtClean="0"/>
              <a:t>3. Qualidade da infância</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548680"/>
            <a:ext cx="8229600" cy="5547320"/>
          </a:xfrm>
        </p:spPr>
        <p:txBody>
          <a:bodyPr>
            <a:normAutofit fontScale="92500"/>
          </a:bodyPr>
          <a:lstStyle/>
          <a:p>
            <a:r>
              <a:rPr lang="pt-BR" dirty="0" smtClean="0"/>
              <a:t>Moléstia e indigência: exemplos</a:t>
            </a:r>
          </a:p>
          <a:p>
            <a:pPr lvl="1"/>
            <a:r>
              <a:rPr lang="pt-BR" dirty="0" smtClean="0"/>
              <a:t>No caso do Piauí, “moléstia que impossibilitasse os meninos de seguirem os estudos e os pais de para eles mandarem” emergia como justificativa para isenção de multa no corpo da lei de 1845, isentando, assim, tanto crianças quanto pais doentes da obrigatoriedade de frequentar ou mandar frequentar a escola. A mesma legislação desobrigava os pais que não fossem qualificados como eleitores.</a:t>
            </a:r>
          </a:p>
          <a:p>
            <a:r>
              <a:rPr lang="pt-BR" dirty="0" smtClean="0"/>
              <a:t>Livres X escravos: exemplos</a:t>
            </a:r>
          </a:p>
          <a:p>
            <a:pPr lvl="1"/>
            <a:r>
              <a:rPr lang="pt-BR" dirty="0" smtClean="0"/>
              <a:t>a Constituição de 1824 afirmava a gratuidade da instrução primária a todos os cidadãos, excluindo os escravos desta última categoria. A Lei Provincial de 1854 da Corte reiterava o entendimento da obrigatoriedade como restrita aos indivíduos livres. No Grão Pará, o escravo estava desobrigado de frequentar a escola.</a:t>
            </a:r>
            <a:endParaRPr lang="pt-B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257</TotalTime>
  <Words>1579</Words>
  <Application>Microsoft Office PowerPoint</Application>
  <PresentationFormat>Apresentação na tela (4:3)</PresentationFormat>
  <Paragraphs>54</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Papel</vt:lpstr>
      <vt:lpstr>Obrigatoriedade  escolar</vt:lpstr>
      <vt:lpstr>1. Temporalidades: </vt:lpstr>
      <vt:lpstr>Slide 3</vt:lpstr>
      <vt:lpstr>Slide 4</vt:lpstr>
      <vt:lpstr>Slide 5</vt:lpstr>
      <vt:lpstr>2. Governamentalidade</vt:lpstr>
      <vt:lpstr>Slide 7</vt:lpstr>
      <vt:lpstr>3. Qualidade da infância</vt:lpstr>
      <vt:lpstr>Slide 9</vt:lpstr>
      <vt:lpstr>Slide 10</vt:lpstr>
      <vt:lpstr>Slide 11</vt:lpstr>
      <vt:lpstr>Slide 12</vt:lpstr>
      <vt:lpstr>Slide 13</vt:lpstr>
      <vt:lpstr>Slide 14</vt:lpstr>
      <vt:lpstr>Slide 15</vt:lpstr>
      <vt:lpstr>4. Paradoxos da Obrigatoriedade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Obrigatoriedade  escolar</dc:title>
  <dc:creator>Diana</dc:creator>
  <cp:lastModifiedBy>Diana</cp:lastModifiedBy>
  <cp:revision>41</cp:revision>
  <dcterms:created xsi:type="dcterms:W3CDTF">2013-05-26T19:07:13Z</dcterms:created>
  <dcterms:modified xsi:type="dcterms:W3CDTF">2014-12-09T11:27:39Z</dcterms:modified>
</cp:coreProperties>
</file>