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6"/>
  </p:notesMasterIdLst>
  <p:sldIdLst>
    <p:sldId id="256" r:id="rId2"/>
    <p:sldId id="355" r:id="rId3"/>
    <p:sldId id="351" r:id="rId4"/>
    <p:sldId id="352" r:id="rId5"/>
    <p:sldId id="357" r:id="rId6"/>
    <p:sldId id="356" r:id="rId7"/>
    <p:sldId id="363" r:id="rId8"/>
    <p:sldId id="364" r:id="rId9"/>
    <p:sldId id="358" r:id="rId10"/>
    <p:sldId id="359" r:id="rId11"/>
    <p:sldId id="290" r:id="rId12"/>
    <p:sldId id="288" r:id="rId13"/>
    <p:sldId id="291" r:id="rId14"/>
    <p:sldId id="330" r:id="rId15"/>
    <p:sldId id="292" r:id="rId16"/>
    <p:sldId id="295" r:id="rId17"/>
    <p:sldId id="298" r:id="rId18"/>
    <p:sldId id="293" r:id="rId19"/>
    <p:sldId id="366" r:id="rId20"/>
    <p:sldId id="334" r:id="rId21"/>
    <p:sldId id="338" r:id="rId22"/>
    <p:sldId id="339" r:id="rId23"/>
    <p:sldId id="336" r:id="rId24"/>
    <p:sldId id="368" r:id="rId25"/>
    <p:sldId id="341" r:id="rId26"/>
    <p:sldId id="342" r:id="rId27"/>
    <p:sldId id="369" r:id="rId28"/>
    <p:sldId id="370" r:id="rId29"/>
    <p:sldId id="371" r:id="rId30"/>
    <p:sldId id="311" r:id="rId31"/>
    <p:sldId id="331" r:id="rId32"/>
    <p:sldId id="372" r:id="rId33"/>
    <p:sldId id="373" r:id="rId34"/>
    <p:sldId id="350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9900"/>
    <a:srgbClr val="003366"/>
    <a:srgbClr val="336699"/>
    <a:srgbClr val="A3B2DB"/>
    <a:srgbClr val="6699FF"/>
    <a:srgbClr val="FFFF00"/>
    <a:srgbClr val="FFFF9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31E7E-A7AF-492B-BF84-5630538284DB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92213FA-3E66-4BAF-8997-1EE14FAC9645}">
      <dgm:prSet phldrT="[Texto]" custT="1"/>
      <dgm:spPr/>
      <dgm:t>
        <a:bodyPr/>
        <a:lstStyle/>
        <a:p>
          <a:r>
            <a:rPr lang="pt-BR" sz="2400" b="1" smtClean="0">
              <a:solidFill>
                <a:schemeClr val="tx1"/>
              </a:solidFill>
            </a:rPr>
            <a:t>Cliente</a:t>
          </a:r>
          <a:endParaRPr lang="pt-BR" sz="2400" b="1" dirty="0">
            <a:solidFill>
              <a:schemeClr val="tx1"/>
            </a:solidFill>
          </a:endParaRPr>
        </a:p>
      </dgm:t>
    </dgm:pt>
    <dgm:pt modelId="{81B47EE1-6986-4B35-8D2B-E462AC62198C}" type="parTrans" cxnId="{FAA1C610-3D43-4D8A-B9D2-15F7669D0A6A}">
      <dgm:prSet/>
      <dgm:spPr/>
      <dgm:t>
        <a:bodyPr/>
        <a:lstStyle/>
        <a:p>
          <a:endParaRPr lang="pt-BR" sz="2000"/>
        </a:p>
      </dgm:t>
    </dgm:pt>
    <dgm:pt modelId="{631C0951-9F6A-40D7-9FF3-02CC765DC3F6}" type="sibTrans" cxnId="{FAA1C610-3D43-4D8A-B9D2-15F7669D0A6A}">
      <dgm:prSet/>
      <dgm:spPr/>
      <dgm:t>
        <a:bodyPr/>
        <a:lstStyle/>
        <a:p>
          <a:endParaRPr lang="pt-BR" sz="2000"/>
        </a:p>
      </dgm:t>
    </dgm:pt>
    <dgm:pt modelId="{D533706A-5CE4-4439-86CD-A51A23B399E8}">
      <dgm:prSet phldrT="[Texto]" custT="1"/>
      <dgm:spPr/>
      <dgm:t>
        <a:bodyPr/>
        <a:lstStyle/>
        <a:p>
          <a:r>
            <a:rPr lang="pt-BR" sz="2000" b="1" smtClean="0">
              <a:solidFill>
                <a:schemeClr val="tx1"/>
              </a:solidFill>
            </a:rPr>
            <a:t>Troca</a:t>
          </a:r>
          <a:endParaRPr lang="pt-BR" sz="2000" b="1" dirty="0">
            <a:solidFill>
              <a:schemeClr val="tx1"/>
            </a:solidFill>
          </a:endParaRPr>
        </a:p>
      </dgm:t>
    </dgm:pt>
    <dgm:pt modelId="{DAC214C8-04EF-4627-ADF7-7888C639044A}" type="parTrans" cxnId="{C93D8050-D4A3-4DC2-9857-DAFCA087806D}">
      <dgm:prSet/>
      <dgm:spPr/>
      <dgm:t>
        <a:bodyPr/>
        <a:lstStyle/>
        <a:p>
          <a:endParaRPr lang="pt-BR" sz="2000"/>
        </a:p>
      </dgm:t>
    </dgm:pt>
    <dgm:pt modelId="{09032D1C-84A9-4FE7-A947-F0006002C515}" type="sibTrans" cxnId="{C93D8050-D4A3-4DC2-9857-DAFCA087806D}">
      <dgm:prSet/>
      <dgm:spPr/>
      <dgm:t>
        <a:bodyPr/>
        <a:lstStyle/>
        <a:p>
          <a:endParaRPr lang="pt-BR" sz="2000">
            <a:solidFill>
              <a:schemeClr val="tx1"/>
            </a:solidFill>
          </a:endParaRPr>
        </a:p>
      </dgm:t>
    </dgm:pt>
    <dgm:pt modelId="{3D021D26-53D5-4881-BF15-0E8E3ED44E44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Filosofia empresarial</a:t>
          </a:r>
          <a:endParaRPr lang="pt-BR" sz="2000" b="1" dirty="0">
            <a:solidFill>
              <a:schemeClr val="tx1"/>
            </a:solidFill>
          </a:endParaRPr>
        </a:p>
      </dgm:t>
    </dgm:pt>
    <dgm:pt modelId="{92D4DA5D-1CA8-40E9-B28E-60FCC44FF53D}" type="parTrans" cxnId="{0A372A0D-0ADE-4849-A8B1-4A7F4BB32992}">
      <dgm:prSet/>
      <dgm:spPr/>
      <dgm:t>
        <a:bodyPr/>
        <a:lstStyle/>
        <a:p>
          <a:endParaRPr lang="pt-BR" sz="2000"/>
        </a:p>
      </dgm:t>
    </dgm:pt>
    <dgm:pt modelId="{D3EAC847-E136-4AF5-A1C1-ED0436557EB1}" type="sibTrans" cxnId="{0A372A0D-0ADE-4849-A8B1-4A7F4BB32992}">
      <dgm:prSet/>
      <dgm:spPr/>
      <dgm:t>
        <a:bodyPr/>
        <a:lstStyle/>
        <a:p>
          <a:endParaRPr lang="pt-BR" sz="2000"/>
        </a:p>
      </dgm:t>
    </dgm:pt>
    <dgm:pt modelId="{B07D169A-C80D-40E9-97A2-5F29FB70BCD5}">
      <dgm:prSet phldrT="[Texto]" custT="1"/>
      <dgm:spPr/>
      <dgm:t>
        <a:bodyPr/>
        <a:lstStyle/>
        <a:p>
          <a:r>
            <a:rPr lang="pt-BR" sz="2000" b="1" smtClean="0">
              <a:solidFill>
                <a:schemeClr val="tx1"/>
              </a:solidFill>
            </a:rPr>
            <a:t>Processo gerencial</a:t>
          </a:r>
          <a:endParaRPr lang="pt-BR" sz="2000" b="1" dirty="0">
            <a:solidFill>
              <a:schemeClr val="tx1"/>
            </a:solidFill>
          </a:endParaRPr>
        </a:p>
      </dgm:t>
    </dgm:pt>
    <dgm:pt modelId="{36947DCD-1406-4EFB-8F27-E3E1B3ECDAB0}" type="parTrans" cxnId="{D8E20DB4-1B1C-4E06-BE90-D3BFBBEC9651}">
      <dgm:prSet/>
      <dgm:spPr/>
      <dgm:t>
        <a:bodyPr/>
        <a:lstStyle/>
        <a:p>
          <a:endParaRPr lang="pt-BR" sz="2000"/>
        </a:p>
      </dgm:t>
    </dgm:pt>
    <dgm:pt modelId="{EEC45750-B11E-4C0B-8FAA-7D0E73BC78BF}" type="sibTrans" cxnId="{D8E20DB4-1B1C-4E06-BE90-D3BFBBEC9651}">
      <dgm:prSet/>
      <dgm:spPr/>
      <dgm:t>
        <a:bodyPr/>
        <a:lstStyle/>
        <a:p>
          <a:endParaRPr lang="pt-BR" sz="2000"/>
        </a:p>
      </dgm:t>
    </dgm:pt>
    <dgm:pt modelId="{66094629-4D5C-4F36-B1B2-5FDD227361A2}" type="pres">
      <dgm:prSet presAssocID="{AD131E7E-A7AF-492B-BF84-5630538284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BC68FA-B47C-43F9-80C4-8C036B698342}" type="pres">
      <dgm:prSet presAssocID="{192213FA-3E66-4BAF-8997-1EE14FAC9645}" presName="centerShape" presStyleLbl="node0" presStyleIdx="0" presStyleCnt="1" custLinFactNeighborX="-337" custLinFactNeighborY="-6258"/>
      <dgm:spPr/>
      <dgm:t>
        <a:bodyPr/>
        <a:lstStyle/>
        <a:p>
          <a:endParaRPr lang="pt-BR"/>
        </a:p>
      </dgm:t>
    </dgm:pt>
    <dgm:pt modelId="{034C5D5D-ABF3-41AA-AE91-E20EF430A42C}" type="pres">
      <dgm:prSet presAssocID="{D533706A-5CE4-4439-86CD-A51A23B399E8}" presName="node" presStyleLbl="node1" presStyleIdx="0" presStyleCnt="3" custScaleX="1801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7CD15F-0AD0-4D5A-8FEC-43832EB0F373}" type="pres">
      <dgm:prSet presAssocID="{D533706A-5CE4-4439-86CD-A51A23B399E8}" presName="dummy" presStyleCnt="0"/>
      <dgm:spPr/>
      <dgm:t>
        <a:bodyPr/>
        <a:lstStyle/>
        <a:p>
          <a:endParaRPr lang="pt-BR"/>
        </a:p>
      </dgm:t>
    </dgm:pt>
    <dgm:pt modelId="{F0ECD609-9744-4315-AD35-917B349241A6}" type="pres">
      <dgm:prSet presAssocID="{09032D1C-84A9-4FE7-A947-F0006002C515}" presName="sibTrans" presStyleLbl="sibTrans2D1" presStyleIdx="0" presStyleCnt="3"/>
      <dgm:spPr/>
      <dgm:t>
        <a:bodyPr/>
        <a:lstStyle/>
        <a:p>
          <a:endParaRPr lang="pt-BR"/>
        </a:p>
      </dgm:t>
    </dgm:pt>
    <dgm:pt modelId="{EBB3FC57-488E-473A-A276-7D32045ABC12}" type="pres">
      <dgm:prSet presAssocID="{3D021D26-53D5-4881-BF15-0E8E3ED44E44}" presName="node" presStyleLbl="node1" presStyleIdx="1" presStyleCnt="3" custScaleX="209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822EC5-CDBE-45D2-95D3-D0ECD73D0FB9}" type="pres">
      <dgm:prSet presAssocID="{3D021D26-53D5-4881-BF15-0E8E3ED44E44}" presName="dummy" presStyleCnt="0"/>
      <dgm:spPr/>
      <dgm:t>
        <a:bodyPr/>
        <a:lstStyle/>
        <a:p>
          <a:endParaRPr lang="pt-BR"/>
        </a:p>
      </dgm:t>
    </dgm:pt>
    <dgm:pt modelId="{5DA5B1BD-9456-41B2-83A1-E8658D2DFF04}" type="pres">
      <dgm:prSet presAssocID="{D3EAC847-E136-4AF5-A1C1-ED0436557EB1}" presName="sibTrans" presStyleLbl="sibTrans2D1" presStyleIdx="1" presStyleCnt="3"/>
      <dgm:spPr/>
      <dgm:t>
        <a:bodyPr/>
        <a:lstStyle/>
        <a:p>
          <a:endParaRPr lang="pt-BR"/>
        </a:p>
      </dgm:t>
    </dgm:pt>
    <dgm:pt modelId="{39422A1A-3451-4A73-9251-FCA952FCECF0}" type="pres">
      <dgm:prSet presAssocID="{B07D169A-C80D-40E9-97A2-5F29FB70BCD5}" presName="node" presStyleLbl="node1" presStyleIdx="2" presStyleCnt="3" custScaleX="2141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34DAAB-89C6-4513-9C15-5038563B504D}" type="pres">
      <dgm:prSet presAssocID="{B07D169A-C80D-40E9-97A2-5F29FB70BCD5}" presName="dummy" presStyleCnt="0"/>
      <dgm:spPr/>
      <dgm:t>
        <a:bodyPr/>
        <a:lstStyle/>
        <a:p>
          <a:endParaRPr lang="pt-BR"/>
        </a:p>
      </dgm:t>
    </dgm:pt>
    <dgm:pt modelId="{90DAABBD-0782-4019-A12E-34C962145676}" type="pres">
      <dgm:prSet presAssocID="{EEC45750-B11E-4C0B-8FAA-7D0E73BC78B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C13ED8B7-452E-477E-B570-F25C16E94039}" type="presOf" srcId="{B07D169A-C80D-40E9-97A2-5F29FB70BCD5}" destId="{39422A1A-3451-4A73-9251-FCA952FCECF0}" srcOrd="0" destOrd="0" presId="urn:microsoft.com/office/officeart/2005/8/layout/radial6"/>
    <dgm:cxn modelId="{1B3F4AF5-C124-4F7D-9FE0-038F13BBE792}" type="presOf" srcId="{EEC45750-B11E-4C0B-8FAA-7D0E73BC78BF}" destId="{90DAABBD-0782-4019-A12E-34C962145676}" srcOrd="0" destOrd="0" presId="urn:microsoft.com/office/officeart/2005/8/layout/radial6"/>
    <dgm:cxn modelId="{6B550FFC-9EE5-451A-ABD5-A0B8B1A5683F}" type="presOf" srcId="{D3EAC847-E136-4AF5-A1C1-ED0436557EB1}" destId="{5DA5B1BD-9456-41B2-83A1-E8658D2DFF04}" srcOrd="0" destOrd="0" presId="urn:microsoft.com/office/officeart/2005/8/layout/radial6"/>
    <dgm:cxn modelId="{C93D8050-D4A3-4DC2-9857-DAFCA087806D}" srcId="{192213FA-3E66-4BAF-8997-1EE14FAC9645}" destId="{D533706A-5CE4-4439-86CD-A51A23B399E8}" srcOrd="0" destOrd="0" parTransId="{DAC214C8-04EF-4627-ADF7-7888C639044A}" sibTransId="{09032D1C-84A9-4FE7-A947-F0006002C515}"/>
    <dgm:cxn modelId="{0C46A474-D492-45AD-B18F-8E4C6F0B1F3F}" type="presOf" srcId="{D533706A-5CE4-4439-86CD-A51A23B399E8}" destId="{034C5D5D-ABF3-41AA-AE91-E20EF430A42C}" srcOrd="0" destOrd="0" presId="urn:microsoft.com/office/officeart/2005/8/layout/radial6"/>
    <dgm:cxn modelId="{E7A93DC0-DD81-4C1D-9E6E-B8F0DF6D4B99}" type="presOf" srcId="{3D021D26-53D5-4881-BF15-0E8E3ED44E44}" destId="{EBB3FC57-488E-473A-A276-7D32045ABC12}" srcOrd="0" destOrd="0" presId="urn:microsoft.com/office/officeart/2005/8/layout/radial6"/>
    <dgm:cxn modelId="{C86DAC14-8271-4617-9ED4-704E4695E13F}" type="presOf" srcId="{AD131E7E-A7AF-492B-BF84-5630538284DB}" destId="{66094629-4D5C-4F36-B1B2-5FDD227361A2}" srcOrd="0" destOrd="0" presId="urn:microsoft.com/office/officeart/2005/8/layout/radial6"/>
    <dgm:cxn modelId="{D8E20DB4-1B1C-4E06-BE90-D3BFBBEC9651}" srcId="{192213FA-3E66-4BAF-8997-1EE14FAC9645}" destId="{B07D169A-C80D-40E9-97A2-5F29FB70BCD5}" srcOrd="2" destOrd="0" parTransId="{36947DCD-1406-4EFB-8F27-E3E1B3ECDAB0}" sibTransId="{EEC45750-B11E-4C0B-8FAA-7D0E73BC78BF}"/>
    <dgm:cxn modelId="{6E6439E3-6FFA-45B3-A5DD-AA0EA8B1D192}" type="presOf" srcId="{192213FA-3E66-4BAF-8997-1EE14FAC9645}" destId="{09BC68FA-B47C-43F9-80C4-8C036B698342}" srcOrd="0" destOrd="0" presId="urn:microsoft.com/office/officeart/2005/8/layout/radial6"/>
    <dgm:cxn modelId="{0A372A0D-0ADE-4849-A8B1-4A7F4BB32992}" srcId="{192213FA-3E66-4BAF-8997-1EE14FAC9645}" destId="{3D021D26-53D5-4881-BF15-0E8E3ED44E44}" srcOrd="1" destOrd="0" parTransId="{92D4DA5D-1CA8-40E9-B28E-60FCC44FF53D}" sibTransId="{D3EAC847-E136-4AF5-A1C1-ED0436557EB1}"/>
    <dgm:cxn modelId="{FAA1C610-3D43-4D8A-B9D2-15F7669D0A6A}" srcId="{AD131E7E-A7AF-492B-BF84-5630538284DB}" destId="{192213FA-3E66-4BAF-8997-1EE14FAC9645}" srcOrd="0" destOrd="0" parTransId="{81B47EE1-6986-4B35-8D2B-E462AC62198C}" sibTransId="{631C0951-9F6A-40D7-9FF3-02CC765DC3F6}"/>
    <dgm:cxn modelId="{15C1B0D3-C3EE-43BF-86DF-28C02BA51B16}" type="presOf" srcId="{09032D1C-84A9-4FE7-A947-F0006002C515}" destId="{F0ECD609-9744-4315-AD35-917B349241A6}" srcOrd="0" destOrd="0" presId="urn:microsoft.com/office/officeart/2005/8/layout/radial6"/>
    <dgm:cxn modelId="{246AF502-8DCB-4B1E-8563-FA9A31B91A7D}" type="presParOf" srcId="{66094629-4D5C-4F36-B1B2-5FDD227361A2}" destId="{09BC68FA-B47C-43F9-80C4-8C036B698342}" srcOrd="0" destOrd="0" presId="urn:microsoft.com/office/officeart/2005/8/layout/radial6"/>
    <dgm:cxn modelId="{47DC64DB-E3BB-42E9-9518-A4E341602A41}" type="presParOf" srcId="{66094629-4D5C-4F36-B1B2-5FDD227361A2}" destId="{034C5D5D-ABF3-41AA-AE91-E20EF430A42C}" srcOrd="1" destOrd="0" presId="urn:microsoft.com/office/officeart/2005/8/layout/radial6"/>
    <dgm:cxn modelId="{4C51E77B-8660-4724-B262-44CC512ED729}" type="presParOf" srcId="{66094629-4D5C-4F36-B1B2-5FDD227361A2}" destId="{F17CD15F-0AD0-4D5A-8FEC-43832EB0F373}" srcOrd="2" destOrd="0" presId="urn:microsoft.com/office/officeart/2005/8/layout/radial6"/>
    <dgm:cxn modelId="{ABFF7272-918F-4372-B7FA-65200C9EB571}" type="presParOf" srcId="{66094629-4D5C-4F36-B1B2-5FDD227361A2}" destId="{F0ECD609-9744-4315-AD35-917B349241A6}" srcOrd="3" destOrd="0" presId="urn:microsoft.com/office/officeart/2005/8/layout/radial6"/>
    <dgm:cxn modelId="{FF53FD69-E476-4B3D-A0AA-09E84E211DA8}" type="presParOf" srcId="{66094629-4D5C-4F36-B1B2-5FDD227361A2}" destId="{EBB3FC57-488E-473A-A276-7D32045ABC12}" srcOrd="4" destOrd="0" presId="urn:microsoft.com/office/officeart/2005/8/layout/radial6"/>
    <dgm:cxn modelId="{E2A113BA-B0A1-4FDE-A32F-1B646F2F8DCB}" type="presParOf" srcId="{66094629-4D5C-4F36-B1B2-5FDD227361A2}" destId="{A5822EC5-CDBE-45D2-95D3-D0ECD73D0FB9}" srcOrd="5" destOrd="0" presId="urn:microsoft.com/office/officeart/2005/8/layout/radial6"/>
    <dgm:cxn modelId="{6E54583C-57F8-42FC-BD17-1DEA394E7075}" type="presParOf" srcId="{66094629-4D5C-4F36-B1B2-5FDD227361A2}" destId="{5DA5B1BD-9456-41B2-83A1-E8658D2DFF04}" srcOrd="6" destOrd="0" presId="urn:microsoft.com/office/officeart/2005/8/layout/radial6"/>
    <dgm:cxn modelId="{84525F6D-2D3D-4D7C-A202-54985B094ACA}" type="presParOf" srcId="{66094629-4D5C-4F36-B1B2-5FDD227361A2}" destId="{39422A1A-3451-4A73-9251-FCA952FCECF0}" srcOrd="7" destOrd="0" presId="urn:microsoft.com/office/officeart/2005/8/layout/radial6"/>
    <dgm:cxn modelId="{733CF986-9EB5-41CE-AC29-29C6920A51C4}" type="presParOf" srcId="{66094629-4D5C-4F36-B1B2-5FDD227361A2}" destId="{D634DAAB-89C6-4513-9C15-5038563B504D}" srcOrd="8" destOrd="0" presId="urn:microsoft.com/office/officeart/2005/8/layout/radial6"/>
    <dgm:cxn modelId="{A806F14F-02F4-4175-8E84-569085FB96B2}" type="presParOf" srcId="{66094629-4D5C-4F36-B1B2-5FDD227361A2}" destId="{90DAABBD-0782-4019-A12E-34C9621456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131E7E-A7AF-492B-BF84-5630538284DB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92213FA-3E66-4BAF-8997-1EE14FAC9645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Cliente</a:t>
          </a:r>
          <a:endParaRPr lang="pt-BR" sz="900" b="1" dirty="0">
            <a:solidFill>
              <a:schemeClr val="tx1"/>
            </a:solidFill>
          </a:endParaRPr>
        </a:p>
      </dgm:t>
    </dgm:pt>
    <dgm:pt modelId="{81B47EE1-6986-4B35-8D2B-E462AC62198C}" type="parTrans" cxnId="{FAA1C610-3D43-4D8A-B9D2-15F7669D0A6A}">
      <dgm:prSet/>
      <dgm:spPr/>
      <dgm:t>
        <a:bodyPr/>
        <a:lstStyle/>
        <a:p>
          <a:endParaRPr lang="pt-BR" sz="900"/>
        </a:p>
      </dgm:t>
    </dgm:pt>
    <dgm:pt modelId="{631C0951-9F6A-40D7-9FF3-02CC765DC3F6}" type="sibTrans" cxnId="{FAA1C610-3D43-4D8A-B9D2-15F7669D0A6A}">
      <dgm:prSet/>
      <dgm:spPr/>
      <dgm:t>
        <a:bodyPr/>
        <a:lstStyle/>
        <a:p>
          <a:endParaRPr lang="pt-BR" sz="900"/>
        </a:p>
      </dgm:t>
    </dgm:pt>
    <dgm:pt modelId="{D533706A-5CE4-4439-86CD-A51A23B399E8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Troca</a:t>
          </a:r>
          <a:endParaRPr lang="pt-BR" sz="900" b="1" dirty="0">
            <a:solidFill>
              <a:schemeClr val="tx1"/>
            </a:solidFill>
          </a:endParaRPr>
        </a:p>
      </dgm:t>
    </dgm:pt>
    <dgm:pt modelId="{DAC214C8-04EF-4627-ADF7-7888C639044A}" type="parTrans" cxnId="{C93D8050-D4A3-4DC2-9857-DAFCA087806D}">
      <dgm:prSet/>
      <dgm:spPr/>
      <dgm:t>
        <a:bodyPr/>
        <a:lstStyle/>
        <a:p>
          <a:endParaRPr lang="pt-BR" sz="900"/>
        </a:p>
      </dgm:t>
    </dgm:pt>
    <dgm:pt modelId="{09032D1C-84A9-4FE7-A947-F0006002C515}" type="sibTrans" cxnId="{C93D8050-D4A3-4DC2-9857-DAFCA087806D}">
      <dgm:prSet/>
      <dgm:spPr/>
      <dgm:t>
        <a:bodyPr/>
        <a:lstStyle/>
        <a:p>
          <a:endParaRPr lang="pt-BR" sz="900">
            <a:solidFill>
              <a:schemeClr val="tx1"/>
            </a:solidFill>
          </a:endParaRPr>
        </a:p>
      </dgm:t>
    </dgm:pt>
    <dgm:pt modelId="{3D021D26-53D5-4881-BF15-0E8E3ED44E44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Filosofia empresarial</a:t>
          </a:r>
          <a:endParaRPr lang="pt-BR" sz="900" b="1" dirty="0">
            <a:solidFill>
              <a:schemeClr val="tx1"/>
            </a:solidFill>
          </a:endParaRPr>
        </a:p>
      </dgm:t>
    </dgm:pt>
    <dgm:pt modelId="{92D4DA5D-1CA8-40E9-B28E-60FCC44FF53D}" type="parTrans" cxnId="{0A372A0D-0ADE-4849-A8B1-4A7F4BB32992}">
      <dgm:prSet/>
      <dgm:spPr/>
      <dgm:t>
        <a:bodyPr/>
        <a:lstStyle/>
        <a:p>
          <a:endParaRPr lang="pt-BR" sz="900"/>
        </a:p>
      </dgm:t>
    </dgm:pt>
    <dgm:pt modelId="{D3EAC847-E136-4AF5-A1C1-ED0436557EB1}" type="sibTrans" cxnId="{0A372A0D-0ADE-4849-A8B1-4A7F4BB32992}">
      <dgm:prSet/>
      <dgm:spPr/>
      <dgm:t>
        <a:bodyPr/>
        <a:lstStyle/>
        <a:p>
          <a:endParaRPr lang="pt-BR" sz="900"/>
        </a:p>
      </dgm:t>
    </dgm:pt>
    <dgm:pt modelId="{B07D169A-C80D-40E9-97A2-5F29FB70BCD5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Processo gerencial</a:t>
          </a:r>
          <a:endParaRPr lang="pt-BR" sz="900" b="1" dirty="0">
            <a:solidFill>
              <a:schemeClr val="tx1"/>
            </a:solidFill>
          </a:endParaRPr>
        </a:p>
      </dgm:t>
    </dgm:pt>
    <dgm:pt modelId="{36947DCD-1406-4EFB-8F27-E3E1B3ECDAB0}" type="parTrans" cxnId="{D8E20DB4-1B1C-4E06-BE90-D3BFBBEC9651}">
      <dgm:prSet/>
      <dgm:spPr/>
      <dgm:t>
        <a:bodyPr/>
        <a:lstStyle/>
        <a:p>
          <a:endParaRPr lang="pt-BR" sz="900"/>
        </a:p>
      </dgm:t>
    </dgm:pt>
    <dgm:pt modelId="{EEC45750-B11E-4C0B-8FAA-7D0E73BC78BF}" type="sibTrans" cxnId="{D8E20DB4-1B1C-4E06-BE90-D3BFBBEC9651}">
      <dgm:prSet/>
      <dgm:spPr/>
      <dgm:t>
        <a:bodyPr/>
        <a:lstStyle/>
        <a:p>
          <a:endParaRPr lang="pt-BR" sz="900"/>
        </a:p>
      </dgm:t>
    </dgm:pt>
    <dgm:pt modelId="{66094629-4D5C-4F36-B1B2-5FDD227361A2}" type="pres">
      <dgm:prSet presAssocID="{AD131E7E-A7AF-492B-BF84-5630538284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BC68FA-B47C-43F9-80C4-8C036B698342}" type="pres">
      <dgm:prSet presAssocID="{192213FA-3E66-4BAF-8997-1EE14FAC9645}" presName="centerShape" presStyleLbl="node0" presStyleIdx="0" presStyleCnt="1" custLinFactNeighborX="-337" custLinFactNeighborY="-6258"/>
      <dgm:spPr/>
      <dgm:t>
        <a:bodyPr/>
        <a:lstStyle/>
        <a:p>
          <a:endParaRPr lang="pt-BR"/>
        </a:p>
      </dgm:t>
    </dgm:pt>
    <dgm:pt modelId="{034C5D5D-ABF3-41AA-AE91-E20EF430A42C}" type="pres">
      <dgm:prSet presAssocID="{D533706A-5CE4-4439-86CD-A51A23B399E8}" presName="node" presStyleLbl="node1" presStyleIdx="0" presStyleCnt="3" custScaleX="1801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7CD15F-0AD0-4D5A-8FEC-43832EB0F373}" type="pres">
      <dgm:prSet presAssocID="{D533706A-5CE4-4439-86CD-A51A23B399E8}" presName="dummy" presStyleCnt="0"/>
      <dgm:spPr/>
      <dgm:t>
        <a:bodyPr/>
        <a:lstStyle/>
        <a:p>
          <a:endParaRPr lang="pt-BR"/>
        </a:p>
      </dgm:t>
    </dgm:pt>
    <dgm:pt modelId="{F0ECD609-9744-4315-AD35-917B349241A6}" type="pres">
      <dgm:prSet presAssocID="{09032D1C-84A9-4FE7-A947-F0006002C515}" presName="sibTrans" presStyleLbl="sibTrans2D1" presStyleIdx="0" presStyleCnt="3"/>
      <dgm:spPr/>
      <dgm:t>
        <a:bodyPr/>
        <a:lstStyle/>
        <a:p>
          <a:endParaRPr lang="pt-BR"/>
        </a:p>
      </dgm:t>
    </dgm:pt>
    <dgm:pt modelId="{EBB3FC57-488E-473A-A276-7D32045ABC12}" type="pres">
      <dgm:prSet presAssocID="{3D021D26-53D5-4881-BF15-0E8E3ED44E44}" presName="node" presStyleLbl="node1" presStyleIdx="1" presStyleCnt="3" custScaleX="209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822EC5-CDBE-45D2-95D3-D0ECD73D0FB9}" type="pres">
      <dgm:prSet presAssocID="{3D021D26-53D5-4881-BF15-0E8E3ED44E44}" presName="dummy" presStyleCnt="0"/>
      <dgm:spPr/>
      <dgm:t>
        <a:bodyPr/>
        <a:lstStyle/>
        <a:p>
          <a:endParaRPr lang="pt-BR"/>
        </a:p>
      </dgm:t>
    </dgm:pt>
    <dgm:pt modelId="{5DA5B1BD-9456-41B2-83A1-E8658D2DFF04}" type="pres">
      <dgm:prSet presAssocID="{D3EAC847-E136-4AF5-A1C1-ED0436557EB1}" presName="sibTrans" presStyleLbl="sibTrans2D1" presStyleIdx="1" presStyleCnt="3"/>
      <dgm:spPr/>
      <dgm:t>
        <a:bodyPr/>
        <a:lstStyle/>
        <a:p>
          <a:endParaRPr lang="pt-BR"/>
        </a:p>
      </dgm:t>
    </dgm:pt>
    <dgm:pt modelId="{39422A1A-3451-4A73-9251-FCA952FCECF0}" type="pres">
      <dgm:prSet presAssocID="{B07D169A-C80D-40E9-97A2-5F29FB70BCD5}" presName="node" presStyleLbl="node1" presStyleIdx="2" presStyleCnt="3" custScaleX="2141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34DAAB-89C6-4513-9C15-5038563B504D}" type="pres">
      <dgm:prSet presAssocID="{B07D169A-C80D-40E9-97A2-5F29FB70BCD5}" presName="dummy" presStyleCnt="0"/>
      <dgm:spPr/>
      <dgm:t>
        <a:bodyPr/>
        <a:lstStyle/>
        <a:p>
          <a:endParaRPr lang="pt-BR"/>
        </a:p>
      </dgm:t>
    </dgm:pt>
    <dgm:pt modelId="{90DAABBD-0782-4019-A12E-34C962145676}" type="pres">
      <dgm:prSet presAssocID="{EEC45750-B11E-4C0B-8FAA-7D0E73BC78B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C13ED8B7-452E-477E-B570-F25C16E94039}" type="presOf" srcId="{B07D169A-C80D-40E9-97A2-5F29FB70BCD5}" destId="{39422A1A-3451-4A73-9251-FCA952FCECF0}" srcOrd="0" destOrd="0" presId="urn:microsoft.com/office/officeart/2005/8/layout/radial6"/>
    <dgm:cxn modelId="{1B3F4AF5-C124-4F7D-9FE0-038F13BBE792}" type="presOf" srcId="{EEC45750-B11E-4C0B-8FAA-7D0E73BC78BF}" destId="{90DAABBD-0782-4019-A12E-34C962145676}" srcOrd="0" destOrd="0" presId="urn:microsoft.com/office/officeart/2005/8/layout/radial6"/>
    <dgm:cxn modelId="{6B550FFC-9EE5-451A-ABD5-A0B8B1A5683F}" type="presOf" srcId="{D3EAC847-E136-4AF5-A1C1-ED0436557EB1}" destId="{5DA5B1BD-9456-41B2-83A1-E8658D2DFF04}" srcOrd="0" destOrd="0" presId="urn:microsoft.com/office/officeart/2005/8/layout/radial6"/>
    <dgm:cxn modelId="{C93D8050-D4A3-4DC2-9857-DAFCA087806D}" srcId="{192213FA-3E66-4BAF-8997-1EE14FAC9645}" destId="{D533706A-5CE4-4439-86CD-A51A23B399E8}" srcOrd="0" destOrd="0" parTransId="{DAC214C8-04EF-4627-ADF7-7888C639044A}" sibTransId="{09032D1C-84A9-4FE7-A947-F0006002C515}"/>
    <dgm:cxn modelId="{0C46A474-D492-45AD-B18F-8E4C6F0B1F3F}" type="presOf" srcId="{D533706A-5CE4-4439-86CD-A51A23B399E8}" destId="{034C5D5D-ABF3-41AA-AE91-E20EF430A42C}" srcOrd="0" destOrd="0" presId="urn:microsoft.com/office/officeart/2005/8/layout/radial6"/>
    <dgm:cxn modelId="{E7A93DC0-DD81-4C1D-9E6E-B8F0DF6D4B99}" type="presOf" srcId="{3D021D26-53D5-4881-BF15-0E8E3ED44E44}" destId="{EBB3FC57-488E-473A-A276-7D32045ABC12}" srcOrd="0" destOrd="0" presId="urn:microsoft.com/office/officeart/2005/8/layout/radial6"/>
    <dgm:cxn modelId="{C86DAC14-8271-4617-9ED4-704E4695E13F}" type="presOf" srcId="{AD131E7E-A7AF-492B-BF84-5630538284DB}" destId="{66094629-4D5C-4F36-B1B2-5FDD227361A2}" srcOrd="0" destOrd="0" presId="urn:microsoft.com/office/officeart/2005/8/layout/radial6"/>
    <dgm:cxn modelId="{D8E20DB4-1B1C-4E06-BE90-D3BFBBEC9651}" srcId="{192213FA-3E66-4BAF-8997-1EE14FAC9645}" destId="{B07D169A-C80D-40E9-97A2-5F29FB70BCD5}" srcOrd="2" destOrd="0" parTransId="{36947DCD-1406-4EFB-8F27-E3E1B3ECDAB0}" sibTransId="{EEC45750-B11E-4C0B-8FAA-7D0E73BC78BF}"/>
    <dgm:cxn modelId="{6E6439E3-6FFA-45B3-A5DD-AA0EA8B1D192}" type="presOf" srcId="{192213FA-3E66-4BAF-8997-1EE14FAC9645}" destId="{09BC68FA-B47C-43F9-80C4-8C036B698342}" srcOrd="0" destOrd="0" presId="urn:microsoft.com/office/officeart/2005/8/layout/radial6"/>
    <dgm:cxn modelId="{0A372A0D-0ADE-4849-A8B1-4A7F4BB32992}" srcId="{192213FA-3E66-4BAF-8997-1EE14FAC9645}" destId="{3D021D26-53D5-4881-BF15-0E8E3ED44E44}" srcOrd="1" destOrd="0" parTransId="{92D4DA5D-1CA8-40E9-B28E-60FCC44FF53D}" sibTransId="{D3EAC847-E136-4AF5-A1C1-ED0436557EB1}"/>
    <dgm:cxn modelId="{FAA1C610-3D43-4D8A-B9D2-15F7669D0A6A}" srcId="{AD131E7E-A7AF-492B-BF84-5630538284DB}" destId="{192213FA-3E66-4BAF-8997-1EE14FAC9645}" srcOrd="0" destOrd="0" parTransId="{81B47EE1-6986-4B35-8D2B-E462AC62198C}" sibTransId="{631C0951-9F6A-40D7-9FF3-02CC765DC3F6}"/>
    <dgm:cxn modelId="{15C1B0D3-C3EE-43BF-86DF-28C02BA51B16}" type="presOf" srcId="{09032D1C-84A9-4FE7-A947-F0006002C515}" destId="{F0ECD609-9744-4315-AD35-917B349241A6}" srcOrd="0" destOrd="0" presId="urn:microsoft.com/office/officeart/2005/8/layout/radial6"/>
    <dgm:cxn modelId="{246AF502-8DCB-4B1E-8563-FA9A31B91A7D}" type="presParOf" srcId="{66094629-4D5C-4F36-B1B2-5FDD227361A2}" destId="{09BC68FA-B47C-43F9-80C4-8C036B698342}" srcOrd="0" destOrd="0" presId="urn:microsoft.com/office/officeart/2005/8/layout/radial6"/>
    <dgm:cxn modelId="{47DC64DB-E3BB-42E9-9518-A4E341602A41}" type="presParOf" srcId="{66094629-4D5C-4F36-B1B2-5FDD227361A2}" destId="{034C5D5D-ABF3-41AA-AE91-E20EF430A42C}" srcOrd="1" destOrd="0" presId="urn:microsoft.com/office/officeart/2005/8/layout/radial6"/>
    <dgm:cxn modelId="{4C51E77B-8660-4724-B262-44CC512ED729}" type="presParOf" srcId="{66094629-4D5C-4F36-B1B2-5FDD227361A2}" destId="{F17CD15F-0AD0-4D5A-8FEC-43832EB0F373}" srcOrd="2" destOrd="0" presId="urn:microsoft.com/office/officeart/2005/8/layout/radial6"/>
    <dgm:cxn modelId="{ABFF7272-918F-4372-B7FA-65200C9EB571}" type="presParOf" srcId="{66094629-4D5C-4F36-B1B2-5FDD227361A2}" destId="{F0ECD609-9744-4315-AD35-917B349241A6}" srcOrd="3" destOrd="0" presId="urn:microsoft.com/office/officeart/2005/8/layout/radial6"/>
    <dgm:cxn modelId="{FF53FD69-E476-4B3D-A0AA-09E84E211DA8}" type="presParOf" srcId="{66094629-4D5C-4F36-B1B2-5FDD227361A2}" destId="{EBB3FC57-488E-473A-A276-7D32045ABC12}" srcOrd="4" destOrd="0" presId="urn:microsoft.com/office/officeart/2005/8/layout/radial6"/>
    <dgm:cxn modelId="{E2A113BA-B0A1-4FDE-A32F-1B646F2F8DCB}" type="presParOf" srcId="{66094629-4D5C-4F36-B1B2-5FDD227361A2}" destId="{A5822EC5-CDBE-45D2-95D3-D0ECD73D0FB9}" srcOrd="5" destOrd="0" presId="urn:microsoft.com/office/officeart/2005/8/layout/radial6"/>
    <dgm:cxn modelId="{6E54583C-57F8-42FC-BD17-1DEA394E7075}" type="presParOf" srcId="{66094629-4D5C-4F36-B1B2-5FDD227361A2}" destId="{5DA5B1BD-9456-41B2-83A1-E8658D2DFF04}" srcOrd="6" destOrd="0" presId="urn:microsoft.com/office/officeart/2005/8/layout/radial6"/>
    <dgm:cxn modelId="{84525F6D-2D3D-4D7C-A202-54985B094ACA}" type="presParOf" srcId="{66094629-4D5C-4F36-B1B2-5FDD227361A2}" destId="{39422A1A-3451-4A73-9251-FCA952FCECF0}" srcOrd="7" destOrd="0" presId="urn:microsoft.com/office/officeart/2005/8/layout/radial6"/>
    <dgm:cxn modelId="{733CF986-9EB5-41CE-AC29-29C6920A51C4}" type="presParOf" srcId="{66094629-4D5C-4F36-B1B2-5FDD227361A2}" destId="{D634DAAB-89C6-4513-9C15-5038563B504D}" srcOrd="8" destOrd="0" presId="urn:microsoft.com/office/officeart/2005/8/layout/radial6"/>
    <dgm:cxn modelId="{A806F14F-02F4-4175-8E84-569085FB96B2}" type="presParOf" srcId="{66094629-4D5C-4F36-B1B2-5FDD227361A2}" destId="{90DAABBD-0782-4019-A12E-34C9621456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131E7E-A7AF-492B-BF84-5630538284DB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92213FA-3E66-4BAF-8997-1EE14FAC9645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Cliente</a:t>
          </a:r>
          <a:endParaRPr lang="pt-BR" sz="900" b="1" dirty="0">
            <a:solidFill>
              <a:schemeClr val="tx1"/>
            </a:solidFill>
          </a:endParaRPr>
        </a:p>
      </dgm:t>
    </dgm:pt>
    <dgm:pt modelId="{81B47EE1-6986-4B35-8D2B-E462AC62198C}" type="parTrans" cxnId="{FAA1C610-3D43-4D8A-B9D2-15F7669D0A6A}">
      <dgm:prSet/>
      <dgm:spPr/>
      <dgm:t>
        <a:bodyPr/>
        <a:lstStyle/>
        <a:p>
          <a:endParaRPr lang="pt-BR" sz="900"/>
        </a:p>
      </dgm:t>
    </dgm:pt>
    <dgm:pt modelId="{631C0951-9F6A-40D7-9FF3-02CC765DC3F6}" type="sibTrans" cxnId="{FAA1C610-3D43-4D8A-B9D2-15F7669D0A6A}">
      <dgm:prSet/>
      <dgm:spPr/>
      <dgm:t>
        <a:bodyPr/>
        <a:lstStyle/>
        <a:p>
          <a:endParaRPr lang="pt-BR" sz="900"/>
        </a:p>
      </dgm:t>
    </dgm:pt>
    <dgm:pt modelId="{D533706A-5CE4-4439-86CD-A51A23B399E8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Troca</a:t>
          </a:r>
          <a:endParaRPr lang="pt-BR" sz="900" b="1" dirty="0">
            <a:solidFill>
              <a:schemeClr val="tx1"/>
            </a:solidFill>
          </a:endParaRPr>
        </a:p>
      </dgm:t>
    </dgm:pt>
    <dgm:pt modelId="{DAC214C8-04EF-4627-ADF7-7888C639044A}" type="parTrans" cxnId="{C93D8050-D4A3-4DC2-9857-DAFCA087806D}">
      <dgm:prSet/>
      <dgm:spPr/>
      <dgm:t>
        <a:bodyPr/>
        <a:lstStyle/>
        <a:p>
          <a:endParaRPr lang="pt-BR" sz="900"/>
        </a:p>
      </dgm:t>
    </dgm:pt>
    <dgm:pt modelId="{09032D1C-84A9-4FE7-A947-F0006002C515}" type="sibTrans" cxnId="{C93D8050-D4A3-4DC2-9857-DAFCA087806D}">
      <dgm:prSet/>
      <dgm:spPr/>
      <dgm:t>
        <a:bodyPr/>
        <a:lstStyle/>
        <a:p>
          <a:endParaRPr lang="pt-BR" sz="900">
            <a:solidFill>
              <a:schemeClr val="tx1"/>
            </a:solidFill>
          </a:endParaRPr>
        </a:p>
      </dgm:t>
    </dgm:pt>
    <dgm:pt modelId="{3D021D26-53D5-4881-BF15-0E8E3ED44E44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Filosofia empresarial</a:t>
          </a:r>
          <a:endParaRPr lang="pt-BR" sz="900" b="1" dirty="0">
            <a:solidFill>
              <a:schemeClr val="tx1"/>
            </a:solidFill>
          </a:endParaRPr>
        </a:p>
      </dgm:t>
    </dgm:pt>
    <dgm:pt modelId="{92D4DA5D-1CA8-40E9-B28E-60FCC44FF53D}" type="parTrans" cxnId="{0A372A0D-0ADE-4849-A8B1-4A7F4BB32992}">
      <dgm:prSet/>
      <dgm:spPr/>
      <dgm:t>
        <a:bodyPr/>
        <a:lstStyle/>
        <a:p>
          <a:endParaRPr lang="pt-BR" sz="900"/>
        </a:p>
      </dgm:t>
    </dgm:pt>
    <dgm:pt modelId="{D3EAC847-E136-4AF5-A1C1-ED0436557EB1}" type="sibTrans" cxnId="{0A372A0D-0ADE-4849-A8B1-4A7F4BB32992}">
      <dgm:prSet/>
      <dgm:spPr/>
      <dgm:t>
        <a:bodyPr/>
        <a:lstStyle/>
        <a:p>
          <a:endParaRPr lang="pt-BR" sz="900"/>
        </a:p>
      </dgm:t>
    </dgm:pt>
    <dgm:pt modelId="{B07D169A-C80D-40E9-97A2-5F29FB70BCD5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Processo gerencial</a:t>
          </a:r>
          <a:endParaRPr lang="pt-BR" sz="900" b="1" dirty="0">
            <a:solidFill>
              <a:schemeClr val="tx1"/>
            </a:solidFill>
          </a:endParaRPr>
        </a:p>
      </dgm:t>
    </dgm:pt>
    <dgm:pt modelId="{36947DCD-1406-4EFB-8F27-E3E1B3ECDAB0}" type="parTrans" cxnId="{D8E20DB4-1B1C-4E06-BE90-D3BFBBEC9651}">
      <dgm:prSet/>
      <dgm:spPr/>
      <dgm:t>
        <a:bodyPr/>
        <a:lstStyle/>
        <a:p>
          <a:endParaRPr lang="pt-BR" sz="900"/>
        </a:p>
      </dgm:t>
    </dgm:pt>
    <dgm:pt modelId="{EEC45750-B11E-4C0B-8FAA-7D0E73BC78BF}" type="sibTrans" cxnId="{D8E20DB4-1B1C-4E06-BE90-D3BFBBEC9651}">
      <dgm:prSet/>
      <dgm:spPr/>
      <dgm:t>
        <a:bodyPr/>
        <a:lstStyle/>
        <a:p>
          <a:endParaRPr lang="pt-BR" sz="900"/>
        </a:p>
      </dgm:t>
    </dgm:pt>
    <dgm:pt modelId="{66094629-4D5C-4F36-B1B2-5FDD227361A2}" type="pres">
      <dgm:prSet presAssocID="{AD131E7E-A7AF-492B-BF84-5630538284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BC68FA-B47C-43F9-80C4-8C036B698342}" type="pres">
      <dgm:prSet presAssocID="{192213FA-3E66-4BAF-8997-1EE14FAC9645}" presName="centerShape" presStyleLbl="node0" presStyleIdx="0" presStyleCnt="1" custLinFactNeighborX="-337" custLinFactNeighborY="-6258"/>
      <dgm:spPr/>
      <dgm:t>
        <a:bodyPr/>
        <a:lstStyle/>
        <a:p>
          <a:endParaRPr lang="pt-BR"/>
        </a:p>
      </dgm:t>
    </dgm:pt>
    <dgm:pt modelId="{034C5D5D-ABF3-41AA-AE91-E20EF430A42C}" type="pres">
      <dgm:prSet presAssocID="{D533706A-5CE4-4439-86CD-A51A23B399E8}" presName="node" presStyleLbl="node1" presStyleIdx="0" presStyleCnt="3" custScaleX="1801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7CD15F-0AD0-4D5A-8FEC-43832EB0F373}" type="pres">
      <dgm:prSet presAssocID="{D533706A-5CE4-4439-86CD-A51A23B399E8}" presName="dummy" presStyleCnt="0"/>
      <dgm:spPr/>
      <dgm:t>
        <a:bodyPr/>
        <a:lstStyle/>
        <a:p>
          <a:endParaRPr lang="pt-BR"/>
        </a:p>
      </dgm:t>
    </dgm:pt>
    <dgm:pt modelId="{F0ECD609-9744-4315-AD35-917B349241A6}" type="pres">
      <dgm:prSet presAssocID="{09032D1C-84A9-4FE7-A947-F0006002C515}" presName="sibTrans" presStyleLbl="sibTrans2D1" presStyleIdx="0" presStyleCnt="3"/>
      <dgm:spPr/>
      <dgm:t>
        <a:bodyPr/>
        <a:lstStyle/>
        <a:p>
          <a:endParaRPr lang="pt-BR"/>
        </a:p>
      </dgm:t>
    </dgm:pt>
    <dgm:pt modelId="{EBB3FC57-488E-473A-A276-7D32045ABC12}" type="pres">
      <dgm:prSet presAssocID="{3D021D26-53D5-4881-BF15-0E8E3ED44E44}" presName="node" presStyleLbl="node1" presStyleIdx="1" presStyleCnt="3" custScaleX="209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822EC5-CDBE-45D2-95D3-D0ECD73D0FB9}" type="pres">
      <dgm:prSet presAssocID="{3D021D26-53D5-4881-BF15-0E8E3ED44E44}" presName="dummy" presStyleCnt="0"/>
      <dgm:spPr/>
      <dgm:t>
        <a:bodyPr/>
        <a:lstStyle/>
        <a:p>
          <a:endParaRPr lang="pt-BR"/>
        </a:p>
      </dgm:t>
    </dgm:pt>
    <dgm:pt modelId="{5DA5B1BD-9456-41B2-83A1-E8658D2DFF04}" type="pres">
      <dgm:prSet presAssocID="{D3EAC847-E136-4AF5-A1C1-ED0436557EB1}" presName="sibTrans" presStyleLbl="sibTrans2D1" presStyleIdx="1" presStyleCnt="3"/>
      <dgm:spPr/>
      <dgm:t>
        <a:bodyPr/>
        <a:lstStyle/>
        <a:p>
          <a:endParaRPr lang="pt-BR"/>
        </a:p>
      </dgm:t>
    </dgm:pt>
    <dgm:pt modelId="{39422A1A-3451-4A73-9251-FCA952FCECF0}" type="pres">
      <dgm:prSet presAssocID="{B07D169A-C80D-40E9-97A2-5F29FB70BCD5}" presName="node" presStyleLbl="node1" presStyleIdx="2" presStyleCnt="3" custScaleX="2141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34DAAB-89C6-4513-9C15-5038563B504D}" type="pres">
      <dgm:prSet presAssocID="{B07D169A-C80D-40E9-97A2-5F29FB70BCD5}" presName="dummy" presStyleCnt="0"/>
      <dgm:spPr/>
      <dgm:t>
        <a:bodyPr/>
        <a:lstStyle/>
        <a:p>
          <a:endParaRPr lang="pt-BR"/>
        </a:p>
      </dgm:t>
    </dgm:pt>
    <dgm:pt modelId="{90DAABBD-0782-4019-A12E-34C962145676}" type="pres">
      <dgm:prSet presAssocID="{EEC45750-B11E-4C0B-8FAA-7D0E73BC78B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C13ED8B7-452E-477E-B570-F25C16E94039}" type="presOf" srcId="{B07D169A-C80D-40E9-97A2-5F29FB70BCD5}" destId="{39422A1A-3451-4A73-9251-FCA952FCECF0}" srcOrd="0" destOrd="0" presId="urn:microsoft.com/office/officeart/2005/8/layout/radial6"/>
    <dgm:cxn modelId="{1B3F4AF5-C124-4F7D-9FE0-038F13BBE792}" type="presOf" srcId="{EEC45750-B11E-4C0B-8FAA-7D0E73BC78BF}" destId="{90DAABBD-0782-4019-A12E-34C962145676}" srcOrd="0" destOrd="0" presId="urn:microsoft.com/office/officeart/2005/8/layout/radial6"/>
    <dgm:cxn modelId="{6B550FFC-9EE5-451A-ABD5-A0B8B1A5683F}" type="presOf" srcId="{D3EAC847-E136-4AF5-A1C1-ED0436557EB1}" destId="{5DA5B1BD-9456-41B2-83A1-E8658D2DFF04}" srcOrd="0" destOrd="0" presId="urn:microsoft.com/office/officeart/2005/8/layout/radial6"/>
    <dgm:cxn modelId="{C93D8050-D4A3-4DC2-9857-DAFCA087806D}" srcId="{192213FA-3E66-4BAF-8997-1EE14FAC9645}" destId="{D533706A-5CE4-4439-86CD-A51A23B399E8}" srcOrd="0" destOrd="0" parTransId="{DAC214C8-04EF-4627-ADF7-7888C639044A}" sibTransId="{09032D1C-84A9-4FE7-A947-F0006002C515}"/>
    <dgm:cxn modelId="{0C46A474-D492-45AD-B18F-8E4C6F0B1F3F}" type="presOf" srcId="{D533706A-5CE4-4439-86CD-A51A23B399E8}" destId="{034C5D5D-ABF3-41AA-AE91-E20EF430A42C}" srcOrd="0" destOrd="0" presId="urn:microsoft.com/office/officeart/2005/8/layout/radial6"/>
    <dgm:cxn modelId="{E7A93DC0-DD81-4C1D-9E6E-B8F0DF6D4B99}" type="presOf" srcId="{3D021D26-53D5-4881-BF15-0E8E3ED44E44}" destId="{EBB3FC57-488E-473A-A276-7D32045ABC12}" srcOrd="0" destOrd="0" presId="urn:microsoft.com/office/officeart/2005/8/layout/radial6"/>
    <dgm:cxn modelId="{C86DAC14-8271-4617-9ED4-704E4695E13F}" type="presOf" srcId="{AD131E7E-A7AF-492B-BF84-5630538284DB}" destId="{66094629-4D5C-4F36-B1B2-5FDD227361A2}" srcOrd="0" destOrd="0" presId="urn:microsoft.com/office/officeart/2005/8/layout/radial6"/>
    <dgm:cxn modelId="{D8E20DB4-1B1C-4E06-BE90-D3BFBBEC9651}" srcId="{192213FA-3E66-4BAF-8997-1EE14FAC9645}" destId="{B07D169A-C80D-40E9-97A2-5F29FB70BCD5}" srcOrd="2" destOrd="0" parTransId="{36947DCD-1406-4EFB-8F27-E3E1B3ECDAB0}" sibTransId="{EEC45750-B11E-4C0B-8FAA-7D0E73BC78BF}"/>
    <dgm:cxn modelId="{6E6439E3-6FFA-45B3-A5DD-AA0EA8B1D192}" type="presOf" srcId="{192213FA-3E66-4BAF-8997-1EE14FAC9645}" destId="{09BC68FA-B47C-43F9-80C4-8C036B698342}" srcOrd="0" destOrd="0" presId="urn:microsoft.com/office/officeart/2005/8/layout/radial6"/>
    <dgm:cxn modelId="{0A372A0D-0ADE-4849-A8B1-4A7F4BB32992}" srcId="{192213FA-3E66-4BAF-8997-1EE14FAC9645}" destId="{3D021D26-53D5-4881-BF15-0E8E3ED44E44}" srcOrd="1" destOrd="0" parTransId="{92D4DA5D-1CA8-40E9-B28E-60FCC44FF53D}" sibTransId="{D3EAC847-E136-4AF5-A1C1-ED0436557EB1}"/>
    <dgm:cxn modelId="{FAA1C610-3D43-4D8A-B9D2-15F7669D0A6A}" srcId="{AD131E7E-A7AF-492B-BF84-5630538284DB}" destId="{192213FA-3E66-4BAF-8997-1EE14FAC9645}" srcOrd="0" destOrd="0" parTransId="{81B47EE1-6986-4B35-8D2B-E462AC62198C}" sibTransId="{631C0951-9F6A-40D7-9FF3-02CC765DC3F6}"/>
    <dgm:cxn modelId="{15C1B0D3-C3EE-43BF-86DF-28C02BA51B16}" type="presOf" srcId="{09032D1C-84A9-4FE7-A947-F0006002C515}" destId="{F0ECD609-9744-4315-AD35-917B349241A6}" srcOrd="0" destOrd="0" presId="urn:microsoft.com/office/officeart/2005/8/layout/radial6"/>
    <dgm:cxn modelId="{246AF502-8DCB-4B1E-8563-FA9A31B91A7D}" type="presParOf" srcId="{66094629-4D5C-4F36-B1B2-5FDD227361A2}" destId="{09BC68FA-B47C-43F9-80C4-8C036B698342}" srcOrd="0" destOrd="0" presId="urn:microsoft.com/office/officeart/2005/8/layout/radial6"/>
    <dgm:cxn modelId="{47DC64DB-E3BB-42E9-9518-A4E341602A41}" type="presParOf" srcId="{66094629-4D5C-4F36-B1B2-5FDD227361A2}" destId="{034C5D5D-ABF3-41AA-AE91-E20EF430A42C}" srcOrd="1" destOrd="0" presId="urn:microsoft.com/office/officeart/2005/8/layout/radial6"/>
    <dgm:cxn modelId="{4C51E77B-8660-4724-B262-44CC512ED729}" type="presParOf" srcId="{66094629-4D5C-4F36-B1B2-5FDD227361A2}" destId="{F17CD15F-0AD0-4D5A-8FEC-43832EB0F373}" srcOrd="2" destOrd="0" presId="urn:microsoft.com/office/officeart/2005/8/layout/radial6"/>
    <dgm:cxn modelId="{ABFF7272-918F-4372-B7FA-65200C9EB571}" type="presParOf" srcId="{66094629-4D5C-4F36-B1B2-5FDD227361A2}" destId="{F0ECD609-9744-4315-AD35-917B349241A6}" srcOrd="3" destOrd="0" presId="urn:microsoft.com/office/officeart/2005/8/layout/radial6"/>
    <dgm:cxn modelId="{FF53FD69-E476-4B3D-A0AA-09E84E211DA8}" type="presParOf" srcId="{66094629-4D5C-4F36-B1B2-5FDD227361A2}" destId="{EBB3FC57-488E-473A-A276-7D32045ABC12}" srcOrd="4" destOrd="0" presId="urn:microsoft.com/office/officeart/2005/8/layout/radial6"/>
    <dgm:cxn modelId="{E2A113BA-B0A1-4FDE-A32F-1B646F2F8DCB}" type="presParOf" srcId="{66094629-4D5C-4F36-B1B2-5FDD227361A2}" destId="{A5822EC5-CDBE-45D2-95D3-D0ECD73D0FB9}" srcOrd="5" destOrd="0" presId="urn:microsoft.com/office/officeart/2005/8/layout/radial6"/>
    <dgm:cxn modelId="{6E54583C-57F8-42FC-BD17-1DEA394E7075}" type="presParOf" srcId="{66094629-4D5C-4F36-B1B2-5FDD227361A2}" destId="{5DA5B1BD-9456-41B2-83A1-E8658D2DFF04}" srcOrd="6" destOrd="0" presId="urn:microsoft.com/office/officeart/2005/8/layout/radial6"/>
    <dgm:cxn modelId="{84525F6D-2D3D-4D7C-A202-54985B094ACA}" type="presParOf" srcId="{66094629-4D5C-4F36-B1B2-5FDD227361A2}" destId="{39422A1A-3451-4A73-9251-FCA952FCECF0}" srcOrd="7" destOrd="0" presId="urn:microsoft.com/office/officeart/2005/8/layout/radial6"/>
    <dgm:cxn modelId="{733CF986-9EB5-41CE-AC29-29C6920A51C4}" type="presParOf" srcId="{66094629-4D5C-4F36-B1B2-5FDD227361A2}" destId="{D634DAAB-89C6-4513-9C15-5038563B504D}" srcOrd="8" destOrd="0" presId="urn:microsoft.com/office/officeart/2005/8/layout/radial6"/>
    <dgm:cxn modelId="{A806F14F-02F4-4175-8E84-569085FB96B2}" type="presParOf" srcId="{66094629-4D5C-4F36-B1B2-5FDD227361A2}" destId="{90DAABBD-0782-4019-A12E-34C9621456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91C23A-A1FA-4938-B56D-8219862B5819}" type="doc">
      <dgm:prSet loTypeId="urn:microsoft.com/office/officeart/2005/8/layout/gear1" loCatId="process" qsTypeId="urn:microsoft.com/office/officeart/2005/8/quickstyle/3d3" qsCatId="3D" csTypeId="urn:microsoft.com/office/officeart/2005/8/colors/colorful1#1" csCatId="colorful" phldr="1"/>
      <dgm:spPr/>
    </dgm:pt>
    <dgm:pt modelId="{D0CD506B-589C-4602-A3EC-5A367927C756}">
      <dgm:prSet phldrT="[Texto]" custT="1"/>
      <dgm:spPr/>
      <dgm:t>
        <a:bodyPr/>
        <a:lstStyle/>
        <a:p>
          <a:r>
            <a:rPr lang="pt-BR" sz="2000" b="1" dirty="0" smtClean="0"/>
            <a:t>Gestão estratégica de MKT</a:t>
          </a:r>
          <a:endParaRPr lang="pt-BR" sz="2000" b="1" dirty="0"/>
        </a:p>
      </dgm:t>
    </dgm:pt>
    <dgm:pt modelId="{7B12A9DD-16A3-4EC2-9CD5-F23408D73357}" type="parTrans" cxnId="{B039E6C2-6E3C-4B97-8747-7061A073BA11}">
      <dgm:prSet/>
      <dgm:spPr/>
      <dgm:t>
        <a:bodyPr/>
        <a:lstStyle/>
        <a:p>
          <a:endParaRPr lang="pt-BR" sz="2000" b="1">
            <a:solidFill>
              <a:schemeClr val="tx1"/>
            </a:solidFill>
          </a:endParaRPr>
        </a:p>
      </dgm:t>
    </dgm:pt>
    <dgm:pt modelId="{951542DB-6445-402C-8E1E-7D44DC0C4061}" type="sibTrans" cxnId="{B039E6C2-6E3C-4B97-8747-7061A073BA11}">
      <dgm:prSet/>
      <dgm:spPr/>
      <dgm:t>
        <a:bodyPr/>
        <a:lstStyle/>
        <a:p>
          <a:endParaRPr lang="pt-BR" sz="2000" b="1">
            <a:solidFill>
              <a:schemeClr val="tx1"/>
            </a:solidFill>
          </a:endParaRPr>
        </a:p>
      </dgm:t>
    </dgm:pt>
    <dgm:pt modelId="{DCD5B181-EFAF-4FC9-A20E-DE4809B9457F}">
      <dgm:prSet phldrT="[Texto]" custT="1"/>
      <dgm:spPr/>
      <dgm:t>
        <a:bodyPr/>
        <a:lstStyle/>
        <a:p>
          <a:r>
            <a:rPr lang="pt-BR" sz="2000" b="1" dirty="0" smtClean="0"/>
            <a:t>Gestão do composto de MKT</a:t>
          </a:r>
          <a:endParaRPr lang="pt-BR" sz="2000" b="1" dirty="0"/>
        </a:p>
      </dgm:t>
    </dgm:pt>
    <dgm:pt modelId="{16054AFB-2704-46B8-9A3C-88C3C55C652D}" type="parTrans" cxnId="{E072E86F-6BC0-40D2-90DE-EB1B3799E83E}">
      <dgm:prSet/>
      <dgm:spPr/>
      <dgm:t>
        <a:bodyPr/>
        <a:lstStyle/>
        <a:p>
          <a:endParaRPr lang="pt-BR" sz="2000" b="1">
            <a:solidFill>
              <a:schemeClr val="tx1"/>
            </a:solidFill>
          </a:endParaRPr>
        </a:p>
      </dgm:t>
    </dgm:pt>
    <dgm:pt modelId="{7655327E-1B5C-4C11-840E-D8BFE4B5A17F}" type="sibTrans" cxnId="{E072E86F-6BC0-40D2-90DE-EB1B3799E83E}">
      <dgm:prSet/>
      <dgm:spPr/>
      <dgm:t>
        <a:bodyPr/>
        <a:lstStyle/>
        <a:p>
          <a:endParaRPr lang="pt-BR" sz="2000" b="1">
            <a:solidFill>
              <a:schemeClr val="tx1"/>
            </a:solidFill>
          </a:endParaRPr>
        </a:p>
      </dgm:t>
    </dgm:pt>
    <dgm:pt modelId="{B2C6A239-0F25-4E1C-8044-F05489660206}">
      <dgm:prSet phldrT="[Texto]" custT="1"/>
      <dgm:spPr/>
      <dgm:t>
        <a:bodyPr/>
        <a:lstStyle/>
        <a:p>
          <a:r>
            <a:rPr lang="pt-BR" sz="2000" b="1" dirty="0" smtClean="0"/>
            <a:t>Análise do contexto de MKT</a:t>
          </a:r>
          <a:endParaRPr lang="pt-BR" sz="2000" b="1" dirty="0"/>
        </a:p>
      </dgm:t>
    </dgm:pt>
    <dgm:pt modelId="{5B209623-E4A7-4B34-91F2-BA16576CE043}" type="parTrans" cxnId="{4FBCD74F-FEA6-4E42-85F1-E4B492745813}">
      <dgm:prSet/>
      <dgm:spPr/>
      <dgm:t>
        <a:bodyPr/>
        <a:lstStyle/>
        <a:p>
          <a:endParaRPr lang="pt-BR" sz="2000" b="1">
            <a:solidFill>
              <a:schemeClr val="tx1"/>
            </a:solidFill>
          </a:endParaRPr>
        </a:p>
      </dgm:t>
    </dgm:pt>
    <dgm:pt modelId="{BCF80BBE-E3D9-4D50-8F59-A934818D5CE6}" type="sibTrans" cxnId="{4FBCD74F-FEA6-4E42-85F1-E4B492745813}">
      <dgm:prSet/>
      <dgm:spPr/>
      <dgm:t>
        <a:bodyPr/>
        <a:lstStyle/>
        <a:p>
          <a:endParaRPr lang="pt-BR" sz="2000" b="1">
            <a:solidFill>
              <a:schemeClr val="tx1"/>
            </a:solidFill>
          </a:endParaRPr>
        </a:p>
      </dgm:t>
    </dgm:pt>
    <dgm:pt modelId="{880DA9AC-B771-4FAF-BA2E-3C94B14705A7}" type="pres">
      <dgm:prSet presAssocID="{B491C23A-A1FA-4938-B56D-8219862B581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501F3641-DD24-4559-B8FA-AB171A04EE05}" type="pres">
      <dgm:prSet presAssocID="{D0CD506B-589C-4602-A3EC-5A367927C756}" presName="gear1" presStyleLbl="node1" presStyleIdx="0" presStyleCnt="3" custScaleX="86511" custScaleY="73103" custLinFactNeighborX="374" custLinFactNeighborY="-186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9343EE-FE1D-495D-9C22-CC21AF94FCF5}" type="pres">
      <dgm:prSet presAssocID="{D0CD506B-589C-4602-A3EC-5A367927C756}" presName="gear1srcNode" presStyleLbl="node1" presStyleIdx="0" presStyleCnt="3"/>
      <dgm:spPr/>
      <dgm:t>
        <a:bodyPr/>
        <a:lstStyle/>
        <a:p>
          <a:endParaRPr lang="pt-BR"/>
        </a:p>
      </dgm:t>
    </dgm:pt>
    <dgm:pt modelId="{CBDC98B6-8FD2-4051-A57D-C511456A676D}" type="pres">
      <dgm:prSet presAssocID="{D0CD506B-589C-4602-A3EC-5A367927C756}" presName="gear1dstNode" presStyleLbl="node1" presStyleIdx="0" presStyleCnt="3"/>
      <dgm:spPr/>
      <dgm:t>
        <a:bodyPr/>
        <a:lstStyle/>
        <a:p>
          <a:endParaRPr lang="pt-BR"/>
        </a:p>
      </dgm:t>
    </dgm:pt>
    <dgm:pt modelId="{7A582B77-5A81-4529-A77E-53648F57BDD9}" type="pres">
      <dgm:prSet presAssocID="{DCD5B181-EFAF-4FC9-A20E-DE4809B9457F}" presName="gear2" presStyleLbl="node1" presStyleIdx="1" presStyleCnt="3" custScaleX="10674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4D49B28-CDFC-4483-898B-35502AB52BF9}" type="pres">
      <dgm:prSet presAssocID="{DCD5B181-EFAF-4FC9-A20E-DE4809B9457F}" presName="gear2srcNode" presStyleLbl="node1" presStyleIdx="1" presStyleCnt="3"/>
      <dgm:spPr/>
      <dgm:t>
        <a:bodyPr/>
        <a:lstStyle/>
        <a:p>
          <a:endParaRPr lang="pt-BR"/>
        </a:p>
      </dgm:t>
    </dgm:pt>
    <dgm:pt modelId="{74F85C90-F17E-4AF3-AB63-D1D15E2D766F}" type="pres">
      <dgm:prSet presAssocID="{DCD5B181-EFAF-4FC9-A20E-DE4809B9457F}" presName="gear2dstNode" presStyleLbl="node1" presStyleIdx="1" presStyleCnt="3"/>
      <dgm:spPr/>
      <dgm:t>
        <a:bodyPr/>
        <a:lstStyle/>
        <a:p>
          <a:endParaRPr lang="pt-BR"/>
        </a:p>
      </dgm:t>
    </dgm:pt>
    <dgm:pt modelId="{49AEACCF-3836-442C-BF9C-C36791DCB7C1}" type="pres">
      <dgm:prSet presAssocID="{B2C6A239-0F25-4E1C-8044-F05489660206}" presName="gear3" presStyleLbl="node1" presStyleIdx="2" presStyleCnt="3" custScaleX="102176"/>
      <dgm:spPr/>
      <dgm:t>
        <a:bodyPr/>
        <a:lstStyle/>
        <a:p>
          <a:endParaRPr lang="pt-BR"/>
        </a:p>
      </dgm:t>
    </dgm:pt>
    <dgm:pt modelId="{351A6963-788D-442B-BB8F-C94DEF1AA6E9}" type="pres">
      <dgm:prSet presAssocID="{B2C6A239-0F25-4E1C-8044-F05489660206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E21015-1812-4435-878F-BE439069E753}" type="pres">
      <dgm:prSet presAssocID="{B2C6A239-0F25-4E1C-8044-F05489660206}" presName="gear3srcNode" presStyleLbl="node1" presStyleIdx="2" presStyleCnt="3"/>
      <dgm:spPr/>
      <dgm:t>
        <a:bodyPr/>
        <a:lstStyle/>
        <a:p>
          <a:endParaRPr lang="pt-BR"/>
        </a:p>
      </dgm:t>
    </dgm:pt>
    <dgm:pt modelId="{34D4C3CF-025E-44F9-A3CE-8B5F56D25253}" type="pres">
      <dgm:prSet presAssocID="{B2C6A239-0F25-4E1C-8044-F05489660206}" presName="gear3dstNode" presStyleLbl="node1" presStyleIdx="2" presStyleCnt="3"/>
      <dgm:spPr/>
      <dgm:t>
        <a:bodyPr/>
        <a:lstStyle/>
        <a:p>
          <a:endParaRPr lang="pt-BR"/>
        </a:p>
      </dgm:t>
    </dgm:pt>
    <dgm:pt modelId="{73937BD2-A7CE-4819-8D1C-44C7B034FF79}" type="pres">
      <dgm:prSet presAssocID="{951542DB-6445-402C-8E1E-7D44DC0C4061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9DC6EDD6-68C9-4ADB-AE2F-B40B26EE4AB9}" type="pres">
      <dgm:prSet presAssocID="{7655327E-1B5C-4C11-840E-D8BFE4B5A17F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76F84D59-FD03-4BA6-960E-5D5C23B06551}" type="pres">
      <dgm:prSet presAssocID="{BCF80BBE-E3D9-4D50-8F59-A934818D5CE6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3806B423-067F-4CE4-BF20-AD1089B589A9}" type="presOf" srcId="{DCD5B181-EFAF-4FC9-A20E-DE4809B9457F}" destId="{24D49B28-CDFC-4483-898B-35502AB52BF9}" srcOrd="1" destOrd="0" presId="urn:microsoft.com/office/officeart/2005/8/layout/gear1"/>
    <dgm:cxn modelId="{BA3E8D59-0822-48AB-8CCC-ACF43D1051F3}" type="presOf" srcId="{B2C6A239-0F25-4E1C-8044-F05489660206}" destId="{A5E21015-1812-4435-878F-BE439069E753}" srcOrd="2" destOrd="0" presId="urn:microsoft.com/office/officeart/2005/8/layout/gear1"/>
    <dgm:cxn modelId="{8FF1EB5A-731D-4FC3-A217-8AC8A6E1E194}" type="presOf" srcId="{7655327E-1B5C-4C11-840E-D8BFE4B5A17F}" destId="{9DC6EDD6-68C9-4ADB-AE2F-B40B26EE4AB9}" srcOrd="0" destOrd="0" presId="urn:microsoft.com/office/officeart/2005/8/layout/gear1"/>
    <dgm:cxn modelId="{F7107F2A-38DE-4232-83DA-A0A8B1EA193F}" type="presOf" srcId="{DCD5B181-EFAF-4FC9-A20E-DE4809B9457F}" destId="{74F85C90-F17E-4AF3-AB63-D1D15E2D766F}" srcOrd="2" destOrd="0" presId="urn:microsoft.com/office/officeart/2005/8/layout/gear1"/>
    <dgm:cxn modelId="{B827F92C-5DD4-4404-9212-909D004B3A0D}" type="presOf" srcId="{B491C23A-A1FA-4938-B56D-8219862B5819}" destId="{880DA9AC-B771-4FAF-BA2E-3C94B14705A7}" srcOrd="0" destOrd="0" presId="urn:microsoft.com/office/officeart/2005/8/layout/gear1"/>
    <dgm:cxn modelId="{56503A3C-C5E7-4793-B2B0-14A60F588002}" type="presOf" srcId="{D0CD506B-589C-4602-A3EC-5A367927C756}" destId="{399343EE-FE1D-495D-9C22-CC21AF94FCF5}" srcOrd="1" destOrd="0" presId="urn:microsoft.com/office/officeart/2005/8/layout/gear1"/>
    <dgm:cxn modelId="{80CD847D-6316-43AA-A515-2189D0946762}" type="presOf" srcId="{D0CD506B-589C-4602-A3EC-5A367927C756}" destId="{CBDC98B6-8FD2-4051-A57D-C511456A676D}" srcOrd="2" destOrd="0" presId="urn:microsoft.com/office/officeart/2005/8/layout/gear1"/>
    <dgm:cxn modelId="{A345E8F5-DF7C-46A4-9615-234D71DCB5A9}" type="presOf" srcId="{B2C6A239-0F25-4E1C-8044-F05489660206}" destId="{49AEACCF-3836-442C-BF9C-C36791DCB7C1}" srcOrd="0" destOrd="0" presId="urn:microsoft.com/office/officeart/2005/8/layout/gear1"/>
    <dgm:cxn modelId="{4FBCD74F-FEA6-4E42-85F1-E4B492745813}" srcId="{B491C23A-A1FA-4938-B56D-8219862B5819}" destId="{B2C6A239-0F25-4E1C-8044-F05489660206}" srcOrd="2" destOrd="0" parTransId="{5B209623-E4A7-4B34-91F2-BA16576CE043}" sibTransId="{BCF80BBE-E3D9-4D50-8F59-A934818D5CE6}"/>
    <dgm:cxn modelId="{2D0C7D1F-EF0E-4E91-8564-56DDF358BE6D}" type="presOf" srcId="{D0CD506B-589C-4602-A3EC-5A367927C756}" destId="{501F3641-DD24-4559-B8FA-AB171A04EE05}" srcOrd="0" destOrd="0" presId="urn:microsoft.com/office/officeart/2005/8/layout/gear1"/>
    <dgm:cxn modelId="{7F43B1AE-A361-47C1-BAB0-254494BF871A}" type="presOf" srcId="{BCF80BBE-E3D9-4D50-8F59-A934818D5CE6}" destId="{76F84D59-FD03-4BA6-960E-5D5C23B06551}" srcOrd="0" destOrd="0" presId="urn:microsoft.com/office/officeart/2005/8/layout/gear1"/>
    <dgm:cxn modelId="{AA5F88D3-AB85-4CB8-AD6A-31E3086A6029}" type="presOf" srcId="{B2C6A239-0F25-4E1C-8044-F05489660206}" destId="{34D4C3CF-025E-44F9-A3CE-8B5F56D25253}" srcOrd="3" destOrd="0" presId="urn:microsoft.com/office/officeart/2005/8/layout/gear1"/>
    <dgm:cxn modelId="{4DE8E720-1FFA-4225-8D70-9B3AD42061AF}" type="presOf" srcId="{B2C6A239-0F25-4E1C-8044-F05489660206}" destId="{351A6963-788D-442B-BB8F-C94DEF1AA6E9}" srcOrd="1" destOrd="0" presId="urn:microsoft.com/office/officeart/2005/8/layout/gear1"/>
    <dgm:cxn modelId="{E072E86F-6BC0-40D2-90DE-EB1B3799E83E}" srcId="{B491C23A-A1FA-4938-B56D-8219862B5819}" destId="{DCD5B181-EFAF-4FC9-A20E-DE4809B9457F}" srcOrd="1" destOrd="0" parTransId="{16054AFB-2704-46B8-9A3C-88C3C55C652D}" sibTransId="{7655327E-1B5C-4C11-840E-D8BFE4B5A17F}"/>
    <dgm:cxn modelId="{B039E6C2-6E3C-4B97-8747-7061A073BA11}" srcId="{B491C23A-A1FA-4938-B56D-8219862B5819}" destId="{D0CD506B-589C-4602-A3EC-5A367927C756}" srcOrd="0" destOrd="0" parTransId="{7B12A9DD-16A3-4EC2-9CD5-F23408D73357}" sibTransId="{951542DB-6445-402C-8E1E-7D44DC0C4061}"/>
    <dgm:cxn modelId="{13D8E1B3-D86D-431D-9122-6EE7BE09A29B}" type="presOf" srcId="{DCD5B181-EFAF-4FC9-A20E-DE4809B9457F}" destId="{7A582B77-5A81-4529-A77E-53648F57BDD9}" srcOrd="0" destOrd="0" presId="urn:microsoft.com/office/officeart/2005/8/layout/gear1"/>
    <dgm:cxn modelId="{4F82635C-8C26-420E-9ABA-93A223C9FB56}" type="presOf" srcId="{951542DB-6445-402C-8E1E-7D44DC0C4061}" destId="{73937BD2-A7CE-4819-8D1C-44C7B034FF79}" srcOrd="0" destOrd="0" presId="urn:microsoft.com/office/officeart/2005/8/layout/gear1"/>
    <dgm:cxn modelId="{5703A890-7F8F-40C5-B32F-FC54A2871929}" type="presParOf" srcId="{880DA9AC-B771-4FAF-BA2E-3C94B14705A7}" destId="{501F3641-DD24-4559-B8FA-AB171A04EE05}" srcOrd="0" destOrd="0" presId="urn:microsoft.com/office/officeart/2005/8/layout/gear1"/>
    <dgm:cxn modelId="{C0B0BC7F-8BB6-4AC9-A660-F2385807A1F2}" type="presParOf" srcId="{880DA9AC-B771-4FAF-BA2E-3C94B14705A7}" destId="{399343EE-FE1D-495D-9C22-CC21AF94FCF5}" srcOrd="1" destOrd="0" presId="urn:microsoft.com/office/officeart/2005/8/layout/gear1"/>
    <dgm:cxn modelId="{EA56D5DC-D81E-420E-8DD0-C4BC10E5BC45}" type="presParOf" srcId="{880DA9AC-B771-4FAF-BA2E-3C94B14705A7}" destId="{CBDC98B6-8FD2-4051-A57D-C511456A676D}" srcOrd="2" destOrd="0" presId="urn:microsoft.com/office/officeart/2005/8/layout/gear1"/>
    <dgm:cxn modelId="{3A436820-770A-4D76-8985-004254782DDE}" type="presParOf" srcId="{880DA9AC-B771-4FAF-BA2E-3C94B14705A7}" destId="{7A582B77-5A81-4529-A77E-53648F57BDD9}" srcOrd="3" destOrd="0" presId="urn:microsoft.com/office/officeart/2005/8/layout/gear1"/>
    <dgm:cxn modelId="{6B3E8C4C-3FCF-418E-B4C3-AFCD328487DC}" type="presParOf" srcId="{880DA9AC-B771-4FAF-BA2E-3C94B14705A7}" destId="{24D49B28-CDFC-4483-898B-35502AB52BF9}" srcOrd="4" destOrd="0" presId="urn:microsoft.com/office/officeart/2005/8/layout/gear1"/>
    <dgm:cxn modelId="{F4855627-E273-454E-871C-D629E923F861}" type="presParOf" srcId="{880DA9AC-B771-4FAF-BA2E-3C94B14705A7}" destId="{74F85C90-F17E-4AF3-AB63-D1D15E2D766F}" srcOrd="5" destOrd="0" presId="urn:microsoft.com/office/officeart/2005/8/layout/gear1"/>
    <dgm:cxn modelId="{9CE1D8A9-9BFA-4DC0-A9F7-5613EB3FEA88}" type="presParOf" srcId="{880DA9AC-B771-4FAF-BA2E-3C94B14705A7}" destId="{49AEACCF-3836-442C-BF9C-C36791DCB7C1}" srcOrd="6" destOrd="0" presId="urn:microsoft.com/office/officeart/2005/8/layout/gear1"/>
    <dgm:cxn modelId="{2486A210-7595-4770-9909-FB2BEF6DE3C7}" type="presParOf" srcId="{880DA9AC-B771-4FAF-BA2E-3C94B14705A7}" destId="{351A6963-788D-442B-BB8F-C94DEF1AA6E9}" srcOrd="7" destOrd="0" presId="urn:microsoft.com/office/officeart/2005/8/layout/gear1"/>
    <dgm:cxn modelId="{DA7C20F4-81FA-471A-B6A9-CB34A27E177B}" type="presParOf" srcId="{880DA9AC-B771-4FAF-BA2E-3C94B14705A7}" destId="{A5E21015-1812-4435-878F-BE439069E753}" srcOrd="8" destOrd="0" presId="urn:microsoft.com/office/officeart/2005/8/layout/gear1"/>
    <dgm:cxn modelId="{B4BDE043-09D5-49F4-81F6-CE5D8AA1A930}" type="presParOf" srcId="{880DA9AC-B771-4FAF-BA2E-3C94B14705A7}" destId="{34D4C3CF-025E-44F9-A3CE-8B5F56D25253}" srcOrd="9" destOrd="0" presId="urn:microsoft.com/office/officeart/2005/8/layout/gear1"/>
    <dgm:cxn modelId="{93CA727E-71B1-4EC4-BC14-CF686D25C06F}" type="presParOf" srcId="{880DA9AC-B771-4FAF-BA2E-3C94B14705A7}" destId="{73937BD2-A7CE-4819-8D1C-44C7B034FF79}" srcOrd="10" destOrd="0" presId="urn:microsoft.com/office/officeart/2005/8/layout/gear1"/>
    <dgm:cxn modelId="{28860A14-8D41-4A82-9621-D63E871B231A}" type="presParOf" srcId="{880DA9AC-B771-4FAF-BA2E-3C94B14705A7}" destId="{9DC6EDD6-68C9-4ADB-AE2F-B40B26EE4AB9}" srcOrd="11" destOrd="0" presId="urn:microsoft.com/office/officeart/2005/8/layout/gear1"/>
    <dgm:cxn modelId="{A7479D5C-6205-4F60-BCDE-4E99D45DF742}" type="presParOf" srcId="{880DA9AC-B771-4FAF-BA2E-3C94B14705A7}" destId="{76F84D59-FD03-4BA6-960E-5D5C23B065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131E7E-A7AF-492B-BF84-5630538284DB}" type="doc">
      <dgm:prSet loTypeId="urn:microsoft.com/office/officeart/2005/8/layout/radial6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192213FA-3E66-4BAF-8997-1EE14FAC9645}">
      <dgm:prSet phldrT="[Texto]" custT="1"/>
      <dgm:spPr/>
      <dgm:t>
        <a:bodyPr/>
        <a:lstStyle/>
        <a:p>
          <a:r>
            <a:rPr lang="pt-BR" sz="900" b="1" dirty="0" smtClean="0">
              <a:solidFill>
                <a:schemeClr val="tx1"/>
              </a:solidFill>
            </a:rPr>
            <a:t>Cliente</a:t>
          </a:r>
          <a:endParaRPr lang="pt-BR" sz="900" b="1" dirty="0">
            <a:solidFill>
              <a:schemeClr val="tx1"/>
            </a:solidFill>
          </a:endParaRPr>
        </a:p>
      </dgm:t>
    </dgm:pt>
    <dgm:pt modelId="{81B47EE1-6986-4B35-8D2B-E462AC62198C}" type="parTrans" cxnId="{FAA1C610-3D43-4D8A-B9D2-15F7669D0A6A}">
      <dgm:prSet/>
      <dgm:spPr/>
      <dgm:t>
        <a:bodyPr/>
        <a:lstStyle/>
        <a:p>
          <a:endParaRPr lang="pt-BR" sz="900"/>
        </a:p>
      </dgm:t>
    </dgm:pt>
    <dgm:pt modelId="{631C0951-9F6A-40D7-9FF3-02CC765DC3F6}" type="sibTrans" cxnId="{FAA1C610-3D43-4D8A-B9D2-15F7669D0A6A}">
      <dgm:prSet/>
      <dgm:spPr/>
      <dgm:t>
        <a:bodyPr/>
        <a:lstStyle/>
        <a:p>
          <a:endParaRPr lang="pt-BR" sz="900"/>
        </a:p>
      </dgm:t>
    </dgm:pt>
    <dgm:pt modelId="{D533706A-5CE4-4439-86CD-A51A23B399E8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Troca</a:t>
          </a:r>
          <a:endParaRPr lang="pt-BR" sz="900" b="1" dirty="0">
            <a:solidFill>
              <a:schemeClr val="tx1"/>
            </a:solidFill>
          </a:endParaRPr>
        </a:p>
      </dgm:t>
    </dgm:pt>
    <dgm:pt modelId="{DAC214C8-04EF-4627-ADF7-7888C639044A}" type="parTrans" cxnId="{C93D8050-D4A3-4DC2-9857-DAFCA087806D}">
      <dgm:prSet/>
      <dgm:spPr/>
      <dgm:t>
        <a:bodyPr/>
        <a:lstStyle/>
        <a:p>
          <a:endParaRPr lang="pt-BR" sz="900"/>
        </a:p>
      </dgm:t>
    </dgm:pt>
    <dgm:pt modelId="{09032D1C-84A9-4FE7-A947-F0006002C515}" type="sibTrans" cxnId="{C93D8050-D4A3-4DC2-9857-DAFCA087806D}">
      <dgm:prSet/>
      <dgm:spPr/>
      <dgm:t>
        <a:bodyPr/>
        <a:lstStyle/>
        <a:p>
          <a:endParaRPr lang="pt-BR" sz="900">
            <a:solidFill>
              <a:schemeClr val="tx1"/>
            </a:solidFill>
          </a:endParaRPr>
        </a:p>
      </dgm:t>
    </dgm:pt>
    <dgm:pt modelId="{3D021D26-53D5-4881-BF15-0E8E3ED44E44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Filosofia empresarial</a:t>
          </a:r>
          <a:endParaRPr lang="pt-BR" sz="900" b="1" dirty="0">
            <a:solidFill>
              <a:schemeClr val="tx1"/>
            </a:solidFill>
          </a:endParaRPr>
        </a:p>
      </dgm:t>
    </dgm:pt>
    <dgm:pt modelId="{92D4DA5D-1CA8-40E9-B28E-60FCC44FF53D}" type="parTrans" cxnId="{0A372A0D-0ADE-4849-A8B1-4A7F4BB32992}">
      <dgm:prSet/>
      <dgm:spPr/>
      <dgm:t>
        <a:bodyPr/>
        <a:lstStyle/>
        <a:p>
          <a:endParaRPr lang="pt-BR" sz="900"/>
        </a:p>
      </dgm:t>
    </dgm:pt>
    <dgm:pt modelId="{D3EAC847-E136-4AF5-A1C1-ED0436557EB1}" type="sibTrans" cxnId="{0A372A0D-0ADE-4849-A8B1-4A7F4BB32992}">
      <dgm:prSet/>
      <dgm:spPr/>
      <dgm:t>
        <a:bodyPr/>
        <a:lstStyle/>
        <a:p>
          <a:endParaRPr lang="pt-BR" sz="900"/>
        </a:p>
      </dgm:t>
    </dgm:pt>
    <dgm:pt modelId="{B07D169A-C80D-40E9-97A2-5F29FB70BCD5}">
      <dgm:prSet phldrT="[Texto]" custT="1"/>
      <dgm:spPr/>
      <dgm:t>
        <a:bodyPr/>
        <a:lstStyle/>
        <a:p>
          <a:r>
            <a:rPr lang="pt-BR" sz="900" b="1" smtClean="0">
              <a:solidFill>
                <a:schemeClr val="tx1"/>
              </a:solidFill>
            </a:rPr>
            <a:t>Processo gerencial</a:t>
          </a:r>
          <a:endParaRPr lang="pt-BR" sz="900" b="1" dirty="0">
            <a:solidFill>
              <a:schemeClr val="tx1"/>
            </a:solidFill>
          </a:endParaRPr>
        </a:p>
      </dgm:t>
    </dgm:pt>
    <dgm:pt modelId="{36947DCD-1406-4EFB-8F27-E3E1B3ECDAB0}" type="parTrans" cxnId="{D8E20DB4-1B1C-4E06-BE90-D3BFBBEC9651}">
      <dgm:prSet/>
      <dgm:spPr/>
      <dgm:t>
        <a:bodyPr/>
        <a:lstStyle/>
        <a:p>
          <a:endParaRPr lang="pt-BR" sz="900"/>
        </a:p>
      </dgm:t>
    </dgm:pt>
    <dgm:pt modelId="{EEC45750-B11E-4C0B-8FAA-7D0E73BC78BF}" type="sibTrans" cxnId="{D8E20DB4-1B1C-4E06-BE90-D3BFBBEC9651}">
      <dgm:prSet/>
      <dgm:spPr/>
      <dgm:t>
        <a:bodyPr/>
        <a:lstStyle/>
        <a:p>
          <a:endParaRPr lang="pt-BR" sz="900"/>
        </a:p>
      </dgm:t>
    </dgm:pt>
    <dgm:pt modelId="{66094629-4D5C-4F36-B1B2-5FDD227361A2}" type="pres">
      <dgm:prSet presAssocID="{AD131E7E-A7AF-492B-BF84-5630538284D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BC68FA-B47C-43F9-80C4-8C036B698342}" type="pres">
      <dgm:prSet presAssocID="{192213FA-3E66-4BAF-8997-1EE14FAC9645}" presName="centerShape" presStyleLbl="node0" presStyleIdx="0" presStyleCnt="1" custLinFactNeighborX="-337" custLinFactNeighborY="-6258"/>
      <dgm:spPr/>
      <dgm:t>
        <a:bodyPr/>
        <a:lstStyle/>
        <a:p>
          <a:endParaRPr lang="pt-BR"/>
        </a:p>
      </dgm:t>
    </dgm:pt>
    <dgm:pt modelId="{034C5D5D-ABF3-41AA-AE91-E20EF430A42C}" type="pres">
      <dgm:prSet presAssocID="{D533706A-5CE4-4439-86CD-A51A23B399E8}" presName="node" presStyleLbl="node1" presStyleIdx="0" presStyleCnt="3" custScaleX="18014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7CD15F-0AD0-4D5A-8FEC-43832EB0F373}" type="pres">
      <dgm:prSet presAssocID="{D533706A-5CE4-4439-86CD-A51A23B399E8}" presName="dummy" presStyleCnt="0"/>
      <dgm:spPr/>
      <dgm:t>
        <a:bodyPr/>
        <a:lstStyle/>
        <a:p>
          <a:endParaRPr lang="pt-BR"/>
        </a:p>
      </dgm:t>
    </dgm:pt>
    <dgm:pt modelId="{F0ECD609-9744-4315-AD35-917B349241A6}" type="pres">
      <dgm:prSet presAssocID="{09032D1C-84A9-4FE7-A947-F0006002C515}" presName="sibTrans" presStyleLbl="sibTrans2D1" presStyleIdx="0" presStyleCnt="3"/>
      <dgm:spPr/>
      <dgm:t>
        <a:bodyPr/>
        <a:lstStyle/>
        <a:p>
          <a:endParaRPr lang="pt-BR"/>
        </a:p>
      </dgm:t>
    </dgm:pt>
    <dgm:pt modelId="{EBB3FC57-488E-473A-A276-7D32045ABC12}" type="pres">
      <dgm:prSet presAssocID="{3D021D26-53D5-4881-BF15-0E8E3ED44E44}" presName="node" presStyleLbl="node1" presStyleIdx="1" presStyleCnt="3" custScaleX="2094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5822EC5-CDBE-45D2-95D3-D0ECD73D0FB9}" type="pres">
      <dgm:prSet presAssocID="{3D021D26-53D5-4881-BF15-0E8E3ED44E44}" presName="dummy" presStyleCnt="0"/>
      <dgm:spPr/>
      <dgm:t>
        <a:bodyPr/>
        <a:lstStyle/>
        <a:p>
          <a:endParaRPr lang="pt-BR"/>
        </a:p>
      </dgm:t>
    </dgm:pt>
    <dgm:pt modelId="{5DA5B1BD-9456-41B2-83A1-E8658D2DFF04}" type="pres">
      <dgm:prSet presAssocID="{D3EAC847-E136-4AF5-A1C1-ED0436557EB1}" presName="sibTrans" presStyleLbl="sibTrans2D1" presStyleIdx="1" presStyleCnt="3"/>
      <dgm:spPr/>
      <dgm:t>
        <a:bodyPr/>
        <a:lstStyle/>
        <a:p>
          <a:endParaRPr lang="pt-BR"/>
        </a:p>
      </dgm:t>
    </dgm:pt>
    <dgm:pt modelId="{39422A1A-3451-4A73-9251-FCA952FCECF0}" type="pres">
      <dgm:prSet presAssocID="{B07D169A-C80D-40E9-97A2-5F29FB70BCD5}" presName="node" presStyleLbl="node1" presStyleIdx="2" presStyleCnt="3" custScaleX="21414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34DAAB-89C6-4513-9C15-5038563B504D}" type="pres">
      <dgm:prSet presAssocID="{B07D169A-C80D-40E9-97A2-5F29FB70BCD5}" presName="dummy" presStyleCnt="0"/>
      <dgm:spPr/>
      <dgm:t>
        <a:bodyPr/>
        <a:lstStyle/>
        <a:p>
          <a:endParaRPr lang="pt-BR"/>
        </a:p>
      </dgm:t>
    </dgm:pt>
    <dgm:pt modelId="{90DAABBD-0782-4019-A12E-34C962145676}" type="pres">
      <dgm:prSet presAssocID="{EEC45750-B11E-4C0B-8FAA-7D0E73BC78BF}" presName="sibTrans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C13ED8B7-452E-477E-B570-F25C16E94039}" type="presOf" srcId="{B07D169A-C80D-40E9-97A2-5F29FB70BCD5}" destId="{39422A1A-3451-4A73-9251-FCA952FCECF0}" srcOrd="0" destOrd="0" presId="urn:microsoft.com/office/officeart/2005/8/layout/radial6"/>
    <dgm:cxn modelId="{1B3F4AF5-C124-4F7D-9FE0-038F13BBE792}" type="presOf" srcId="{EEC45750-B11E-4C0B-8FAA-7D0E73BC78BF}" destId="{90DAABBD-0782-4019-A12E-34C962145676}" srcOrd="0" destOrd="0" presId="urn:microsoft.com/office/officeart/2005/8/layout/radial6"/>
    <dgm:cxn modelId="{6B550FFC-9EE5-451A-ABD5-A0B8B1A5683F}" type="presOf" srcId="{D3EAC847-E136-4AF5-A1C1-ED0436557EB1}" destId="{5DA5B1BD-9456-41B2-83A1-E8658D2DFF04}" srcOrd="0" destOrd="0" presId="urn:microsoft.com/office/officeart/2005/8/layout/radial6"/>
    <dgm:cxn modelId="{C93D8050-D4A3-4DC2-9857-DAFCA087806D}" srcId="{192213FA-3E66-4BAF-8997-1EE14FAC9645}" destId="{D533706A-5CE4-4439-86CD-A51A23B399E8}" srcOrd="0" destOrd="0" parTransId="{DAC214C8-04EF-4627-ADF7-7888C639044A}" sibTransId="{09032D1C-84A9-4FE7-A947-F0006002C515}"/>
    <dgm:cxn modelId="{0C46A474-D492-45AD-B18F-8E4C6F0B1F3F}" type="presOf" srcId="{D533706A-5CE4-4439-86CD-A51A23B399E8}" destId="{034C5D5D-ABF3-41AA-AE91-E20EF430A42C}" srcOrd="0" destOrd="0" presId="urn:microsoft.com/office/officeart/2005/8/layout/radial6"/>
    <dgm:cxn modelId="{E7A93DC0-DD81-4C1D-9E6E-B8F0DF6D4B99}" type="presOf" srcId="{3D021D26-53D5-4881-BF15-0E8E3ED44E44}" destId="{EBB3FC57-488E-473A-A276-7D32045ABC12}" srcOrd="0" destOrd="0" presId="urn:microsoft.com/office/officeart/2005/8/layout/radial6"/>
    <dgm:cxn modelId="{C86DAC14-8271-4617-9ED4-704E4695E13F}" type="presOf" srcId="{AD131E7E-A7AF-492B-BF84-5630538284DB}" destId="{66094629-4D5C-4F36-B1B2-5FDD227361A2}" srcOrd="0" destOrd="0" presId="urn:microsoft.com/office/officeart/2005/8/layout/radial6"/>
    <dgm:cxn modelId="{D8E20DB4-1B1C-4E06-BE90-D3BFBBEC9651}" srcId="{192213FA-3E66-4BAF-8997-1EE14FAC9645}" destId="{B07D169A-C80D-40E9-97A2-5F29FB70BCD5}" srcOrd="2" destOrd="0" parTransId="{36947DCD-1406-4EFB-8F27-E3E1B3ECDAB0}" sibTransId="{EEC45750-B11E-4C0B-8FAA-7D0E73BC78BF}"/>
    <dgm:cxn modelId="{6E6439E3-6FFA-45B3-A5DD-AA0EA8B1D192}" type="presOf" srcId="{192213FA-3E66-4BAF-8997-1EE14FAC9645}" destId="{09BC68FA-B47C-43F9-80C4-8C036B698342}" srcOrd="0" destOrd="0" presId="urn:microsoft.com/office/officeart/2005/8/layout/radial6"/>
    <dgm:cxn modelId="{0A372A0D-0ADE-4849-A8B1-4A7F4BB32992}" srcId="{192213FA-3E66-4BAF-8997-1EE14FAC9645}" destId="{3D021D26-53D5-4881-BF15-0E8E3ED44E44}" srcOrd="1" destOrd="0" parTransId="{92D4DA5D-1CA8-40E9-B28E-60FCC44FF53D}" sibTransId="{D3EAC847-E136-4AF5-A1C1-ED0436557EB1}"/>
    <dgm:cxn modelId="{FAA1C610-3D43-4D8A-B9D2-15F7669D0A6A}" srcId="{AD131E7E-A7AF-492B-BF84-5630538284DB}" destId="{192213FA-3E66-4BAF-8997-1EE14FAC9645}" srcOrd="0" destOrd="0" parTransId="{81B47EE1-6986-4B35-8D2B-E462AC62198C}" sibTransId="{631C0951-9F6A-40D7-9FF3-02CC765DC3F6}"/>
    <dgm:cxn modelId="{15C1B0D3-C3EE-43BF-86DF-28C02BA51B16}" type="presOf" srcId="{09032D1C-84A9-4FE7-A947-F0006002C515}" destId="{F0ECD609-9744-4315-AD35-917B349241A6}" srcOrd="0" destOrd="0" presId="urn:microsoft.com/office/officeart/2005/8/layout/radial6"/>
    <dgm:cxn modelId="{246AF502-8DCB-4B1E-8563-FA9A31B91A7D}" type="presParOf" srcId="{66094629-4D5C-4F36-B1B2-5FDD227361A2}" destId="{09BC68FA-B47C-43F9-80C4-8C036B698342}" srcOrd="0" destOrd="0" presId="urn:microsoft.com/office/officeart/2005/8/layout/radial6"/>
    <dgm:cxn modelId="{47DC64DB-E3BB-42E9-9518-A4E341602A41}" type="presParOf" srcId="{66094629-4D5C-4F36-B1B2-5FDD227361A2}" destId="{034C5D5D-ABF3-41AA-AE91-E20EF430A42C}" srcOrd="1" destOrd="0" presId="urn:microsoft.com/office/officeart/2005/8/layout/radial6"/>
    <dgm:cxn modelId="{4C51E77B-8660-4724-B262-44CC512ED729}" type="presParOf" srcId="{66094629-4D5C-4F36-B1B2-5FDD227361A2}" destId="{F17CD15F-0AD0-4D5A-8FEC-43832EB0F373}" srcOrd="2" destOrd="0" presId="urn:microsoft.com/office/officeart/2005/8/layout/radial6"/>
    <dgm:cxn modelId="{ABFF7272-918F-4372-B7FA-65200C9EB571}" type="presParOf" srcId="{66094629-4D5C-4F36-B1B2-5FDD227361A2}" destId="{F0ECD609-9744-4315-AD35-917B349241A6}" srcOrd="3" destOrd="0" presId="urn:microsoft.com/office/officeart/2005/8/layout/radial6"/>
    <dgm:cxn modelId="{FF53FD69-E476-4B3D-A0AA-09E84E211DA8}" type="presParOf" srcId="{66094629-4D5C-4F36-B1B2-5FDD227361A2}" destId="{EBB3FC57-488E-473A-A276-7D32045ABC12}" srcOrd="4" destOrd="0" presId="urn:microsoft.com/office/officeart/2005/8/layout/radial6"/>
    <dgm:cxn modelId="{E2A113BA-B0A1-4FDE-A32F-1B646F2F8DCB}" type="presParOf" srcId="{66094629-4D5C-4F36-B1B2-5FDD227361A2}" destId="{A5822EC5-CDBE-45D2-95D3-D0ECD73D0FB9}" srcOrd="5" destOrd="0" presId="urn:microsoft.com/office/officeart/2005/8/layout/radial6"/>
    <dgm:cxn modelId="{6E54583C-57F8-42FC-BD17-1DEA394E7075}" type="presParOf" srcId="{66094629-4D5C-4F36-B1B2-5FDD227361A2}" destId="{5DA5B1BD-9456-41B2-83A1-E8658D2DFF04}" srcOrd="6" destOrd="0" presId="urn:microsoft.com/office/officeart/2005/8/layout/radial6"/>
    <dgm:cxn modelId="{84525F6D-2D3D-4D7C-A202-54985B094ACA}" type="presParOf" srcId="{66094629-4D5C-4F36-B1B2-5FDD227361A2}" destId="{39422A1A-3451-4A73-9251-FCA952FCECF0}" srcOrd="7" destOrd="0" presId="urn:microsoft.com/office/officeart/2005/8/layout/radial6"/>
    <dgm:cxn modelId="{733CF986-9EB5-41CE-AC29-29C6920A51C4}" type="presParOf" srcId="{66094629-4D5C-4F36-B1B2-5FDD227361A2}" destId="{D634DAAB-89C6-4513-9C15-5038563B504D}" srcOrd="8" destOrd="0" presId="urn:microsoft.com/office/officeart/2005/8/layout/radial6"/>
    <dgm:cxn modelId="{A806F14F-02F4-4175-8E84-569085FB96B2}" type="presParOf" srcId="{66094629-4D5C-4F36-B1B2-5FDD227361A2}" destId="{90DAABBD-0782-4019-A12E-34C96214567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14D23A-73B8-4C17-B9EA-D33D36365D49}" type="doc">
      <dgm:prSet loTypeId="urn:microsoft.com/office/officeart/2005/8/layout/radial6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3CDF50F4-0036-40FC-AD17-45218EB1B7FB}">
      <dgm:prSet phldrT="[Texto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tx1"/>
        </a:solidFill>
      </dgm:spPr>
      <dgm:t>
        <a:bodyPr/>
        <a:lstStyle/>
        <a:p>
          <a:r>
            <a:rPr lang="pt-B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rPr>
            <a:t>Processo de Pesquisa de Marketing</a:t>
          </a:r>
          <a:endParaRPr lang="pt-BR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 Demi" panose="020E0802020502020306" pitchFamily="34" charset="0"/>
          </a:endParaRPr>
        </a:p>
      </dgm:t>
    </dgm:pt>
    <dgm:pt modelId="{A6B0F750-77E6-4812-9C30-45620D31FDA5}" type="parTrans" cxnId="{81F94F02-9D51-4D03-8A5C-FDE2B08B99CF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6F48CA97-0FC3-4387-A6F5-57A16D4A31EF}" type="sibTrans" cxnId="{81F94F02-9D51-4D03-8A5C-FDE2B08B99CF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CC2AD6DF-6880-4B4F-BA31-A30B410FD891}">
      <dgm:prSet phldrT="[Texto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smtClean="0">
              <a:solidFill>
                <a:schemeClr val="tx1"/>
              </a:solidFill>
              <a:latin typeface="Berlin Sans FB Demi" panose="020E0802020502020306" pitchFamily="34" charset="0"/>
            </a:rPr>
            <a:t>1) Definir o problema da pesquisa</a:t>
          </a:r>
          <a:endParaRPr lang="pt-BR" sz="1800" b="1" dirty="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3C0F12BC-C355-4017-B407-EF4CD7392BE8}" type="parTrans" cxnId="{4B42F9DA-BD1F-456D-825A-C22AA8709DDE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AD2067D6-F933-4F7F-B5D0-35C27BC310D9}" type="sibTrans" cxnId="{4B42F9DA-BD1F-456D-825A-C22AA8709DDE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56EF98B6-7885-4966-A9C6-F28F5FE064F7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latin typeface="Berlin Sans FB Demi" panose="020E0802020502020306" pitchFamily="34" charset="0"/>
            </a:rPr>
            <a:t>2) Estabelecer o esquema de pesquisa</a:t>
          </a:r>
          <a:endParaRPr lang="pt-BR" sz="1800" b="1" dirty="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F9CBA91C-CAB3-4120-A174-5A9724D2266F}" type="parTrans" cxnId="{A01E16C9-4F9B-4BB3-9B53-C6971608B37C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E0AA1706-F9A6-4228-8524-D5C92CCACF88}" type="sibTrans" cxnId="{A01E16C9-4F9B-4BB3-9B53-C6971608B37C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9A3CA6B1-B1F0-4B1F-8DEC-BDF87703E98A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latin typeface="Berlin Sans FB Demi" panose="020E0802020502020306" pitchFamily="34" charset="0"/>
            </a:rPr>
            <a:t>3) Especificar técnicas </a:t>
          </a:r>
          <a:r>
            <a:rPr lang="pt-BR" sz="1800" b="1" dirty="0" err="1" smtClean="0">
              <a:solidFill>
                <a:schemeClr val="tx1"/>
              </a:solidFill>
              <a:latin typeface="Berlin Sans FB Demi" panose="020E0802020502020306" pitchFamily="34" charset="0"/>
            </a:rPr>
            <a:t>procedimentosinstrumentos</a:t>
          </a:r>
          <a:endParaRPr lang="pt-BR" sz="1800" b="1" dirty="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3C9ECB48-3A9B-4D63-9405-EB2B44FDFA8C}" type="parTrans" cxnId="{DA4D62A2-FDBB-4E66-831D-BC3A7E1E556F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120468D7-4B58-424E-8A10-3CD6E30849BC}" type="sibTrans" cxnId="{DA4D62A2-FDBB-4E66-831D-BC3A7E1E556F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EF55DA71-BF9B-4672-B1F6-42CB4BF6C78A}">
      <dgm:prSet phldrT="[Texto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latin typeface="Berlin Sans FB Demi" panose="020E0802020502020306" pitchFamily="34" charset="0"/>
            </a:rPr>
            <a:t>4) Coletar dados</a:t>
          </a:r>
          <a:endParaRPr lang="pt-BR" sz="1800" b="1" dirty="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F992DD2C-1563-4FA7-BD56-1540CD9A5330}" type="parTrans" cxnId="{3C8F1280-B7BD-4C1C-8A28-3BFEABE50531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B1F552E1-9A69-48E5-8EBA-72704FB5BE36}" type="sibTrans" cxnId="{3C8F1280-B7BD-4C1C-8A28-3BFEABE50531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4EA26D6A-3732-4DA9-A2FE-48D4ACEA8F9C}">
      <dgm:prSet phldrT="[Texto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latin typeface="Berlin Sans FB Demi" panose="020E0802020502020306" pitchFamily="34" charset="0"/>
            </a:rPr>
            <a:t>6) Elaborar relatório e apresentação</a:t>
          </a:r>
          <a:endParaRPr lang="pt-BR" sz="1800" b="1" dirty="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8E6E2B4E-BC7E-49C5-8115-5C2BCADE14B9}" type="parTrans" cxnId="{5D9658C7-8E8D-4FE6-8090-038F5ECFDA2D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42E94023-025A-4BD8-83C6-FDE2C0915CF7}" type="sibTrans" cxnId="{5D9658C7-8E8D-4FE6-8090-038F5ECFDA2D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FE5C7076-647E-48C6-BB27-236AA5D78B4F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1800" b="1" dirty="0" smtClean="0">
              <a:solidFill>
                <a:schemeClr val="tx1"/>
              </a:solidFill>
              <a:latin typeface="Berlin Sans FB Demi" panose="020E0802020502020306" pitchFamily="34" charset="0"/>
            </a:rPr>
            <a:t>5) Preparar e analisar dados</a:t>
          </a:r>
          <a:endParaRPr lang="pt-BR" sz="1800" b="1" dirty="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F9225B2F-5011-4AC7-8CFB-C7F69B0418EE}" type="parTrans" cxnId="{7572E753-6C9B-46B9-871D-7AFA573B759F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CCE5E449-295D-4959-916E-77C5F510B3BC}" type="sibTrans" cxnId="{7572E753-6C9B-46B9-871D-7AFA573B759F}">
      <dgm:prSet/>
      <dgm:spPr/>
      <dgm:t>
        <a:bodyPr/>
        <a:lstStyle/>
        <a:p>
          <a:endParaRPr lang="pt-BR" sz="1800">
            <a:solidFill>
              <a:schemeClr val="tx1"/>
            </a:solidFill>
            <a:latin typeface="Berlin Sans FB Demi" panose="020E0802020502020306" pitchFamily="34" charset="0"/>
          </a:endParaRPr>
        </a:p>
      </dgm:t>
    </dgm:pt>
    <dgm:pt modelId="{A8D3D4F2-575A-44A6-AFAD-A8F38C6F3174}" type="pres">
      <dgm:prSet presAssocID="{6E14D23A-73B8-4C17-B9EA-D33D36365D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641544C-8B07-4E37-9D57-1F4B182AC3AB}" type="pres">
      <dgm:prSet presAssocID="{3CDF50F4-0036-40FC-AD17-45218EB1B7FB}" presName="centerShape" presStyleLbl="node0" presStyleIdx="0" presStyleCnt="1" custScaleX="111173"/>
      <dgm:spPr/>
      <dgm:t>
        <a:bodyPr/>
        <a:lstStyle/>
        <a:p>
          <a:endParaRPr lang="pt-BR"/>
        </a:p>
      </dgm:t>
    </dgm:pt>
    <dgm:pt modelId="{88A489BE-35C9-4EC5-8195-61BEF37066E9}" type="pres">
      <dgm:prSet presAssocID="{CC2AD6DF-6880-4B4F-BA31-A30B410FD891}" presName="node" presStyleLbl="node1" presStyleIdx="0" presStyleCnt="6" custScaleX="1545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49A512-BC63-46B1-BE18-9BB2041C5708}" type="pres">
      <dgm:prSet presAssocID="{CC2AD6DF-6880-4B4F-BA31-A30B410FD891}" presName="dummy" presStyleCnt="0"/>
      <dgm:spPr/>
      <dgm:t>
        <a:bodyPr/>
        <a:lstStyle/>
        <a:p>
          <a:endParaRPr lang="pt-BR"/>
        </a:p>
      </dgm:t>
    </dgm:pt>
    <dgm:pt modelId="{3B6E4A74-DDBE-4DE6-A846-05DA406FC539}" type="pres">
      <dgm:prSet presAssocID="{AD2067D6-F933-4F7F-B5D0-35C27BC310D9}" presName="sibTrans" presStyleLbl="sibTrans2D1" presStyleIdx="0" presStyleCnt="6"/>
      <dgm:spPr/>
      <dgm:t>
        <a:bodyPr/>
        <a:lstStyle/>
        <a:p>
          <a:endParaRPr lang="pt-BR"/>
        </a:p>
      </dgm:t>
    </dgm:pt>
    <dgm:pt modelId="{53400CF0-5DB9-4BD4-9869-F2F6A68BE398}" type="pres">
      <dgm:prSet presAssocID="{56EF98B6-7885-4966-A9C6-F28F5FE064F7}" presName="node" presStyleLbl="node1" presStyleIdx="1" presStyleCnt="6" custScaleX="1541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A1181C-8F2E-4274-B52C-52D228394D51}" type="pres">
      <dgm:prSet presAssocID="{56EF98B6-7885-4966-A9C6-F28F5FE064F7}" presName="dummy" presStyleCnt="0"/>
      <dgm:spPr/>
      <dgm:t>
        <a:bodyPr/>
        <a:lstStyle/>
        <a:p>
          <a:endParaRPr lang="pt-BR"/>
        </a:p>
      </dgm:t>
    </dgm:pt>
    <dgm:pt modelId="{0E82CD90-A781-4614-8F7D-9D003E805501}" type="pres">
      <dgm:prSet presAssocID="{E0AA1706-F9A6-4228-8524-D5C92CCACF88}" presName="sibTrans" presStyleLbl="sibTrans2D1" presStyleIdx="1" presStyleCnt="6"/>
      <dgm:spPr/>
      <dgm:t>
        <a:bodyPr/>
        <a:lstStyle/>
        <a:p>
          <a:endParaRPr lang="pt-BR"/>
        </a:p>
      </dgm:t>
    </dgm:pt>
    <dgm:pt modelId="{5BF99779-2153-42E1-82FD-8B95F1855BD9}" type="pres">
      <dgm:prSet presAssocID="{9A3CA6B1-B1F0-4B1F-8DEC-BDF87703E98A}" presName="node" presStyleLbl="node1" presStyleIdx="2" presStyleCnt="6" custScaleX="168729" custScaleY="12185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BE256A-2A6A-4EE9-8B9C-46B4B7DF60A7}" type="pres">
      <dgm:prSet presAssocID="{9A3CA6B1-B1F0-4B1F-8DEC-BDF87703E98A}" presName="dummy" presStyleCnt="0"/>
      <dgm:spPr/>
      <dgm:t>
        <a:bodyPr/>
        <a:lstStyle/>
        <a:p>
          <a:endParaRPr lang="pt-BR"/>
        </a:p>
      </dgm:t>
    </dgm:pt>
    <dgm:pt modelId="{A2336781-4B28-4A48-AF5F-7DA11DF55195}" type="pres">
      <dgm:prSet presAssocID="{120468D7-4B58-424E-8A10-3CD6E30849BC}" presName="sibTrans" presStyleLbl="sibTrans2D1" presStyleIdx="2" presStyleCnt="6"/>
      <dgm:spPr/>
      <dgm:t>
        <a:bodyPr/>
        <a:lstStyle/>
        <a:p>
          <a:endParaRPr lang="pt-BR"/>
        </a:p>
      </dgm:t>
    </dgm:pt>
    <dgm:pt modelId="{9AA4CBEB-7D01-4BE0-ABBF-3DFA6E6B910D}" type="pres">
      <dgm:prSet presAssocID="{EF55DA71-BF9B-4672-B1F6-42CB4BF6C78A}" presName="node" presStyleLbl="node1" presStyleIdx="3" presStyleCnt="6" custScaleX="1412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287FBA-5C0F-4DA2-A39F-840D0A7BDDA4}" type="pres">
      <dgm:prSet presAssocID="{EF55DA71-BF9B-4672-B1F6-42CB4BF6C78A}" presName="dummy" presStyleCnt="0"/>
      <dgm:spPr/>
      <dgm:t>
        <a:bodyPr/>
        <a:lstStyle/>
        <a:p>
          <a:endParaRPr lang="pt-BR"/>
        </a:p>
      </dgm:t>
    </dgm:pt>
    <dgm:pt modelId="{AD45FFB9-B89F-4E15-86AB-47269CE7A458}" type="pres">
      <dgm:prSet presAssocID="{B1F552E1-9A69-48E5-8EBA-72704FB5BE36}" presName="sibTrans" presStyleLbl="sibTrans2D1" presStyleIdx="3" presStyleCnt="6"/>
      <dgm:spPr/>
      <dgm:t>
        <a:bodyPr/>
        <a:lstStyle/>
        <a:p>
          <a:endParaRPr lang="pt-BR"/>
        </a:p>
      </dgm:t>
    </dgm:pt>
    <dgm:pt modelId="{0823CBEC-3395-426C-B1BC-38969EB65F42}" type="pres">
      <dgm:prSet presAssocID="{FE5C7076-647E-48C6-BB27-236AA5D78B4F}" presName="node" presStyleLbl="node1" presStyleIdx="4" presStyleCnt="6" custScaleX="15333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E854A6-2988-40A0-AEB9-ED1BC0410947}" type="pres">
      <dgm:prSet presAssocID="{FE5C7076-647E-48C6-BB27-236AA5D78B4F}" presName="dummy" presStyleCnt="0"/>
      <dgm:spPr/>
      <dgm:t>
        <a:bodyPr/>
        <a:lstStyle/>
        <a:p>
          <a:endParaRPr lang="pt-BR"/>
        </a:p>
      </dgm:t>
    </dgm:pt>
    <dgm:pt modelId="{4AED1B55-989A-40FD-A47B-4DA09F094C16}" type="pres">
      <dgm:prSet presAssocID="{CCE5E449-295D-4959-916E-77C5F510B3BC}" presName="sibTrans" presStyleLbl="sibTrans2D1" presStyleIdx="4" presStyleCnt="6"/>
      <dgm:spPr/>
      <dgm:t>
        <a:bodyPr/>
        <a:lstStyle/>
        <a:p>
          <a:endParaRPr lang="pt-BR"/>
        </a:p>
      </dgm:t>
    </dgm:pt>
    <dgm:pt modelId="{13FB9C36-06A9-44CE-BD63-25C6CA9B20BD}" type="pres">
      <dgm:prSet presAssocID="{4EA26D6A-3732-4DA9-A2FE-48D4ACEA8F9C}" presName="node" presStyleLbl="node1" presStyleIdx="5" presStyleCnt="6" custScaleX="1554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A4642C-5CBF-483E-B03E-6FF7C9555489}" type="pres">
      <dgm:prSet presAssocID="{4EA26D6A-3732-4DA9-A2FE-48D4ACEA8F9C}" presName="dummy" presStyleCnt="0"/>
      <dgm:spPr/>
      <dgm:t>
        <a:bodyPr/>
        <a:lstStyle/>
        <a:p>
          <a:endParaRPr lang="pt-BR"/>
        </a:p>
      </dgm:t>
    </dgm:pt>
    <dgm:pt modelId="{24648DC1-A64C-40C3-987A-2BE626117755}" type="pres">
      <dgm:prSet presAssocID="{42E94023-025A-4BD8-83C6-FDE2C0915CF7}" presName="sibTrans" presStyleLbl="sibTrans2D1" presStyleIdx="5" presStyleCnt="6"/>
      <dgm:spPr/>
      <dgm:t>
        <a:bodyPr/>
        <a:lstStyle/>
        <a:p>
          <a:endParaRPr lang="pt-BR"/>
        </a:p>
      </dgm:t>
    </dgm:pt>
  </dgm:ptLst>
  <dgm:cxnLst>
    <dgm:cxn modelId="{89979B1C-B027-44A7-8675-41EAFAD93E9B}" type="presOf" srcId="{CC2AD6DF-6880-4B4F-BA31-A30B410FD891}" destId="{88A489BE-35C9-4EC5-8195-61BEF37066E9}" srcOrd="0" destOrd="0" presId="urn:microsoft.com/office/officeart/2005/8/layout/radial6"/>
    <dgm:cxn modelId="{7572E753-6C9B-46B9-871D-7AFA573B759F}" srcId="{3CDF50F4-0036-40FC-AD17-45218EB1B7FB}" destId="{FE5C7076-647E-48C6-BB27-236AA5D78B4F}" srcOrd="4" destOrd="0" parTransId="{F9225B2F-5011-4AC7-8CFB-C7F69B0418EE}" sibTransId="{CCE5E449-295D-4959-916E-77C5F510B3BC}"/>
    <dgm:cxn modelId="{9109662A-86A3-4B82-9E36-FE7EF1DC988D}" type="presOf" srcId="{FE5C7076-647E-48C6-BB27-236AA5D78B4F}" destId="{0823CBEC-3395-426C-B1BC-38969EB65F42}" srcOrd="0" destOrd="0" presId="urn:microsoft.com/office/officeart/2005/8/layout/radial6"/>
    <dgm:cxn modelId="{BDEDD861-3AD4-4343-856D-521CB4918D57}" type="presOf" srcId="{42E94023-025A-4BD8-83C6-FDE2C0915CF7}" destId="{24648DC1-A64C-40C3-987A-2BE626117755}" srcOrd="0" destOrd="0" presId="urn:microsoft.com/office/officeart/2005/8/layout/radial6"/>
    <dgm:cxn modelId="{F312C24A-C47E-4541-984D-A7A13F948C70}" type="presOf" srcId="{CCE5E449-295D-4959-916E-77C5F510B3BC}" destId="{4AED1B55-989A-40FD-A47B-4DA09F094C16}" srcOrd="0" destOrd="0" presId="urn:microsoft.com/office/officeart/2005/8/layout/radial6"/>
    <dgm:cxn modelId="{5D9658C7-8E8D-4FE6-8090-038F5ECFDA2D}" srcId="{3CDF50F4-0036-40FC-AD17-45218EB1B7FB}" destId="{4EA26D6A-3732-4DA9-A2FE-48D4ACEA8F9C}" srcOrd="5" destOrd="0" parTransId="{8E6E2B4E-BC7E-49C5-8115-5C2BCADE14B9}" sibTransId="{42E94023-025A-4BD8-83C6-FDE2C0915CF7}"/>
    <dgm:cxn modelId="{02387C31-2599-4DE5-AEE6-BC2CD1FA60C1}" type="presOf" srcId="{B1F552E1-9A69-48E5-8EBA-72704FB5BE36}" destId="{AD45FFB9-B89F-4E15-86AB-47269CE7A458}" srcOrd="0" destOrd="0" presId="urn:microsoft.com/office/officeart/2005/8/layout/radial6"/>
    <dgm:cxn modelId="{ED6BD4E1-800A-4F4F-BB11-5A2DD5A14E74}" type="presOf" srcId="{EF55DA71-BF9B-4672-B1F6-42CB4BF6C78A}" destId="{9AA4CBEB-7D01-4BE0-ABBF-3DFA6E6B910D}" srcOrd="0" destOrd="0" presId="urn:microsoft.com/office/officeart/2005/8/layout/radial6"/>
    <dgm:cxn modelId="{F23BE2E5-EAF9-4150-BAB7-8BDE8DB53050}" type="presOf" srcId="{56EF98B6-7885-4966-A9C6-F28F5FE064F7}" destId="{53400CF0-5DB9-4BD4-9869-F2F6A68BE398}" srcOrd="0" destOrd="0" presId="urn:microsoft.com/office/officeart/2005/8/layout/radial6"/>
    <dgm:cxn modelId="{3C8F1280-B7BD-4C1C-8A28-3BFEABE50531}" srcId="{3CDF50F4-0036-40FC-AD17-45218EB1B7FB}" destId="{EF55DA71-BF9B-4672-B1F6-42CB4BF6C78A}" srcOrd="3" destOrd="0" parTransId="{F992DD2C-1563-4FA7-BD56-1540CD9A5330}" sibTransId="{B1F552E1-9A69-48E5-8EBA-72704FB5BE36}"/>
    <dgm:cxn modelId="{1114C2C8-7D3F-45AA-871D-07DFE13EEACE}" type="presOf" srcId="{E0AA1706-F9A6-4228-8524-D5C92CCACF88}" destId="{0E82CD90-A781-4614-8F7D-9D003E805501}" srcOrd="0" destOrd="0" presId="urn:microsoft.com/office/officeart/2005/8/layout/radial6"/>
    <dgm:cxn modelId="{81F94F02-9D51-4D03-8A5C-FDE2B08B99CF}" srcId="{6E14D23A-73B8-4C17-B9EA-D33D36365D49}" destId="{3CDF50F4-0036-40FC-AD17-45218EB1B7FB}" srcOrd="0" destOrd="0" parTransId="{A6B0F750-77E6-4812-9C30-45620D31FDA5}" sibTransId="{6F48CA97-0FC3-4387-A6F5-57A16D4A31EF}"/>
    <dgm:cxn modelId="{6A706094-38EC-4A97-A7E5-1BFC4FDA4010}" type="presOf" srcId="{6E14D23A-73B8-4C17-B9EA-D33D36365D49}" destId="{A8D3D4F2-575A-44A6-AFAD-A8F38C6F3174}" srcOrd="0" destOrd="0" presId="urn:microsoft.com/office/officeart/2005/8/layout/radial6"/>
    <dgm:cxn modelId="{4B42F9DA-BD1F-456D-825A-C22AA8709DDE}" srcId="{3CDF50F4-0036-40FC-AD17-45218EB1B7FB}" destId="{CC2AD6DF-6880-4B4F-BA31-A30B410FD891}" srcOrd="0" destOrd="0" parTransId="{3C0F12BC-C355-4017-B407-EF4CD7392BE8}" sibTransId="{AD2067D6-F933-4F7F-B5D0-35C27BC310D9}"/>
    <dgm:cxn modelId="{A01E16C9-4F9B-4BB3-9B53-C6971608B37C}" srcId="{3CDF50F4-0036-40FC-AD17-45218EB1B7FB}" destId="{56EF98B6-7885-4966-A9C6-F28F5FE064F7}" srcOrd="1" destOrd="0" parTransId="{F9CBA91C-CAB3-4120-A174-5A9724D2266F}" sibTransId="{E0AA1706-F9A6-4228-8524-D5C92CCACF88}"/>
    <dgm:cxn modelId="{25BAC367-BD27-476F-8382-2EBC0824C4C4}" type="presOf" srcId="{4EA26D6A-3732-4DA9-A2FE-48D4ACEA8F9C}" destId="{13FB9C36-06A9-44CE-BD63-25C6CA9B20BD}" srcOrd="0" destOrd="0" presId="urn:microsoft.com/office/officeart/2005/8/layout/radial6"/>
    <dgm:cxn modelId="{850EF8F8-D2E1-4217-8B14-339E137661B1}" type="presOf" srcId="{3CDF50F4-0036-40FC-AD17-45218EB1B7FB}" destId="{0641544C-8B07-4E37-9D57-1F4B182AC3AB}" srcOrd="0" destOrd="0" presId="urn:microsoft.com/office/officeart/2005/8/layout/radial6"/>
    <dgm:cxn modelId="{87E928DB-56D9-46E5-B86E-BBBC409A861F}" type="presOf" srcId="{AD2067D6-F933-4F7F-B5D0-35C27BC310D9}" destId="{3B6E4A74-DDBE-4DE6-A846-05DA406FC539}" srcOrd="0" destOrd="0" presId="urn:microsoft.com/office/officeart/2005/8/layout/radial6"/>
    <dgm:cxn modelId="{DA4D62A2-FDBB-4E66-831D-BC3A7E1E556F}" srcId="{3CDF50F4-0036-40FC-AD17-45218EB1B7FB}" destId="{9A3CA6B1-B1F0-4B1F-8DEC-BDF87703E98A}" srcOrd="2" destOrd="0" parTransId="{3C9ECB48-3A9B-4D63-9405-EB2B44FDFA8C}" sibTransId="{120468D7-4B58-424E-8A10-3CD6E30849BC}"/>
    <dgm:cxn modelId="{39BB165B-0245-4419-8B59-2DAF8D7FCF4B}" type="presOf" srcId="{9A3CA6B1-B1F0-4B1F-8DEC-BDF87703E98A}" destId="{5BF99779-2153-42E1-82FD-8B95F1855BD9}" srcOrd="0" destOrd="0" presId="urn:microsoft.com/office/officeart/2005/8/layout/radial6"/>
    <dgm:cxn modelId="{72F68DF9-7D88-4BF9-91A6-0EFADC504DAE}" type="presOf" srcId="{120468D7-4B58-424E-8A10-3CD6E30849BC}" destId="{A2336781-4B28-4A48-AF5F-7DA11DF55195}" srcOrd="0" destOrd="0" presId="urn:microsoft.com/office/officeart/2005/8/layout/radial6"/>
    <dgm:cxn modelId="{A0DD2442-0F21-4765-AF84-BFEDE96F87E9}" type="presParOf" srcId="{A8D3D4F2-575A-44A6-AFAD-A8F38C6F3174}" destId="{0641544C-8B07-4E37-9D57-1F4B182AC3AB}" srcOrd="0" destOrd="0" presId="urn:microsoft.com/office/officeart/2005/8/layout/radial6"/>
    <dgm:cxn modelId="{6FF03A33-8FA7-44BA-AA55-19D4747108F2}" type="presParOf" srcId="{A8D3D4F2-575A-44A6-AFAD-A8F38C6F3174}" destId="{88A489BE-35C9-4EC5-8195-61BEF37066E9}" srcOrd="1" destOrd="0" presId="urn:microsoft.com/office/officeart/2005/8/layout/radial6"/>
    <dgm:cxn modelId="{1E963836-A9F8-4FF0-A0CE-A49290000EE1}" type="presParOf" srcId="{A8D3D4F2-575A-44A6-AFAD-A8F38C6F3174}" destId="{0A49A512-BC63-46B1-BE18-9BB2041C5708}" srcOrd="2" destOrd="0" presId="urn:microsoft.com/office/officeart/2005/8/layout/radial6"/>
    <dgm:cxn modelId="{15737DE7-4400-4C97-829C-8868085E6DE4}" type="presParOf" srcId="{A8D3D4F2-575A-44A6-AFAD-A8F38C6F3174}" destId="{3B6E4A74-DDBE-4DE6-A846-05DA406FC539}" srcOrd="3" destOrd="0" presId="urn:microsoft.com/office/officeart/2005/8/layout/radial6"/>
    <dgm:cxn modelId="{A77F7C92-5D13-4C90-9018-CA970913BE7A}" type="presParOf" srcId="{A8D3D4F2-575A-44A6-AFAD-A8F38C6F3174}" destId="{53400CF0-5DB9-4BD4-9869-F2F6A68BE398}" srcOrd="4" destOrd="0" presId="urn:microsoft.com/office/officeart/2005/8/layout/radial6"/>
    <dgm:cxn modelId="{BEFA4A22-BB22-48ED-9CE9-1130C108187E}" type="presParOf" srcId="{A8D3D4F2-575A-44A6-AFAD-A8F38C6F3174}" destId="{70A1181C-8F2E-4274-B52C-52D228394D51}" srcOrd="5" destOrd="0" presId="urn:microsoft.com/office/officeart/2005/8/layout/radial6"/>
    <dgm:cxn modelId="{1EE23660-27EA-4F86-8F21-BE9ECFCF4173}" type="presParOf" srcId="{A8D3D4F2-575A-44A6-AFAD-A8F38C6F3174}" destId="{0E82CD90-A781-4614-8F7D-9D003E805501}" srcOrd="6" destOrd="0" presId="urn:microsoft.com/office/officeart/2005/8/layout/radial6"/>
    <dgm:cxn modelId="{7494CBE0-6E91-48DD-988E-56C6D17B1AC6}" type="presParOf" srcId="{A8D3D4F2-575A-44A6-AFAD-A8F38C6F3174}" destId="{5BF99779-2153-42E1-82FD-8B95F1855BD9}" srcOrd="7" destOrd="0" presId="urn:microsoft.com/office/officeart/2005/8/layout/radial6"/>
    <dgm:cxn modelId="{DAB3B90D-8DCE-4048-82A1-86988EF9FDD2}" type="presParOf" srcId="{A8D3D4F2-575A-44A6-AFAD-A8F38C6F3174}" destId="{4EBE256A-2A6A-4EE9-8B9C-46B4B7DF60A7}" srcOrd="8" destOrd="0" presId="urn:microsoft.com/office/officeart/2005/8/layout/radial6"/>
    <dgm:cxn modelId="{B2BCC29C-33D9-4EAD-9FC8-D2A35E7429C9}" type="presParOf" srcId="{A8D3D4F2-575A-44A6-AFAD-A8F38C6F3174}" destId="{A2336781-4B28-4A48-AF5F-7DA11DF55195}" srcOrd="9" destOrd="0" presId="urn:microsoft.com/office/officeart/2005/8/layout/radial6"/>
    <dgm:cxn modelId="{79152980-77E0-4D5C-A2C9-E3ABEBC491F2}" type="presParOf" srcId="{A8D3D4F2-575A-44A6-AFAD-A8F38C6F3174}" destId="{9AA4CBEB-7D01-4BE0-ABBF-3DFA6E6B910D}" srcOrd="10" destOrd="0" presId="urn:microsoft.com/office/officeart/2005/8/layout/radial6"/>
    <dgm:cxn modelId="{C2EC7A6B-0895-4695-AD33-5CD143D769E2}" type="presParOf" srcId="{A8D3D4F2-575A-44A6-AFAD-A8F38C6F3174}" destId="{09287FBA-5C0F-4DA2-A39F-840D0A7BDDA4}" srcOrd="11" destOrd="0" presId="urn:microsoft.com/office/officeart/2005/8/layout/radial6"/>
    <dgm:cxn modelId="{A05D0790-39F4-48F0-9F1E-ACC178AB6228}" type="presParOf" srcId="{A8D3D4F2-575A-44A6-AFAD-A8F38C6F3174}" destId="{AD45FFB9-B89F-4E15-86AB-47269CE7A458}" srcOrd="12" destOrd="0" presId="urn:microsoft.com/office/officeart/2005/8/layout/radial6"/>
    <dgm:cxn modelId="{DFD9B888-B715-4824-82C9-6E68E7F7D2D4}" type="presParOf" srcId="{A8D3D4F2-575A-44A6-AFAD-A8F38C6F3174}" destId="{0823CBEC-3395-426C-B1BC-38969EB65F42}" srcOrd="13" destOrd="0" presId="urn:microsoft.com/office/officeart/2005/8/layout/radial6"/>
    <dgm:cxn modelId="{E62E4BD0-4CE9-4448-9733-E4F1BD647006}" type="presParOf" srcId="{A8D3D4F2-575A-44A6-AFAD-A8F38C6F3174}" destId="{8EE854A6-2988-40A0-AEB9-ED1BC0410947}" srcOrd="14" destOrd="0" presId="urn:microsoft.com/office/officeart/2005/8/layout/radial6"/>
    <dgm:cxn modelId="{F41AAF38-AD6E-46F0-B1ED-27498F89F983}" type="presParOf" srcId="{A8D3D4F2-575A-44A6-AFAD-A8F38C6F3174}" destId="{4AED1B55-989A-40FD-A47B-4DA09F094C16}" srcOrd="15" destOrd="0" presId="urn:microsoft.com/office/officeart/2005/8/layout/radial6"/>
    <dgm:cxn modelId="{7A3AB683-FB0D-4AF9-98DE-8E69CE5C6AEA}" type="presParOf" srcId="{A8D3D4F2-575A-44A6-AFAD-A8F38C6F3174}" destId="{13FB9C36-06A9-44CE-BD63-25C6CA9B20BD}" srcOrd="16" destOrd="0" presId="urn:microsoft.com/office/officeart/2005/8/layout/radial6"/>
    <dgm:cxn modelId="{891FFBD4-59BA-4F99-A7BA-51D45EA8763F}" type="presParOf" srcId="{A8D3D4F2-575A-44A6-AFAD-A8F38C6F3174}" destId="{EDA4642C-5CBF-483E-B03E-6FF7C9555489}" srcOrd="17" destOrd="0" presId="urn:microsoft.com/office/officeart/2005/8/layout/radial6"/>
    <dgm:cxn modelId="{7E4D27CF-C5A9-4C68-BDAB-8020DE85EE62}" type="presParOf" srcId="{A8D3D4F2-575A-44A6-AFAD-A8F38C6F3174}" destId="{24648DC1-A64C-40C3-987A-2BE626117755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AABBD-0782-4019-A12E-34C962145676}">
      <dsp:nvSpPr>
        <dsp:cNvPr id="0" name=""/>
        <dsp:cNvSpPr/>
      </dsp:nvSpPr>
      <dsp:spPr>
        <a:xfrm>
          <a:off x="2680605" y="537814"/>
          <a:ext cx="3581485" cy="3581485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5B1BD-9456-41B2-83A1-E8658D2DFF04}">
      <dsp:nvSpPr>
        <dsp:cNvPr id="0" name=""/>
        <dsp:cNvSpPr/>
      </dsp:nvSpPr>
      <dsp:spPr>
        <a:xfrm>
          <a:off x="2680605" y="537814"/>
          <a:ext cx="3581485" cy="3581485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D609-9744-4315-AD35-917B349241A6}">
      <dsp:nvSpPr>
        <dsp:cNvPr id="0" name=""/>
        <dsp:cNvSpPr/>
      </dsp:nvSpPr>
      <dsp:spPr>
        <a:xfrm>
          <a:off x="2680605" y="537814"/>
          <a:ext cx="3581485" cy="3581485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C68FA-B47C-43F9-80C4-8C036B698342}">
      <dsp:nvSpPr>
        <dsp:cNvPr id="0" name=""/>
        <dsp:cNvSpPr/>
      </dsp:nvSpPr>
      <dsp:spPr>
        <a:xfrm>
          <a:off x="3634623" y="1284695"/>
          <a:ext cx="1649871" cy="16498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smtClean="0">
              <a:solidFill>
                <a:schemeClr val="tx1"/>
              </a:solidFill>
            </a:rPr>
            <a:t>Cliente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3876241" y="1526313"/>
        <a:ext cx="1166635" cy="1166635"/>
      </dsp:txXfrm>
    </dsp:sp>
    <dsp:sp modelId="{034C5D5D-ABF3-41AA-AE91-E20EF430A42C}">
      <dsp:nvSpPr>
        <dsp:cNvPr id="0" name=""/>
        <dsp:cNvSpPr/>
      </dsp:nvSpPr>
      <dsp:spPr>
        <a:xfrm>
          <a:off x="3431097" y="1935"/>
          <a:ext cx="2080501" cy="1154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solidFill>
                <a:schemeClr val="tx1"/>
              </a:solidFill>
            </a:rPr>
            <a:t>Troca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3735779" y="171068"/>
        <a:ext cx="1471137" cy="816643"/>
      </dsp:txXfrm>
    </dsp:sp>
    <dsp:sp modelId="{EBB3FC57-488E-473A-A276-7D32045ABC12}">
      <dsp:nvSpPr>
        <dsp:cNvPr id="0" name=""/>
        <dsp:cNvSpPr/>
      </dsp:nvSpPr>
      <dsp:spPr>
        <a:xfrm>
          <a:off x="4776869" y="2625684"/>
          <a:ext cx="2418600" cy="1154909"/>
        </a:xfrm>
        <a:prstGeom prst="ellipse">
          <a:avLst/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Filosofia empresarial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5131065" y="2794817"/>
        <a:ext cx="1710208" cy="816643"/>
      </dsp:txXfrm>
    </dsp:sp>
    <dsp:sp modelId="{39422A1A-3451-4A73-9251-FCA952FCECF0}">
      <dsp:nvSpPr>
        <dsp:cNvPr id="0" name=""/>
        <dsp:cNvSpPr/>
      </dsp:nvSpPr>
      <dsp:spPr>
        <a:xfrm>
          <a:off x="1719929" y="2625684"/>
          <a:ext cx="2473193" cy="1154909"/>
        </a:xfrm>
        <a:prstGeom prst="ellipse">
          <a:avLst/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solidFill>
                <a:schemeClr val="tx1"/>
              </a:solidFill>
            </a:rPr>
            <a:t>Processo gerencial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2082120" y="2794817"/>
        <a:ext cx="1748811" cy="816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AABBD-0782-4019-A12E-34C962145676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5B1BD-9456-41B2-83A1-E8658D2DFF04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D609-9744-4315-AD35-917B349241A6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C68FA-B47C-43F9-80C4-8C036B698342}">
      <dsp:nvSpPr>
        <dsp:cNvPr id="0" name=""/>
        <dsp:cNvSpPr/>
      </dsp:nvSpPr>
      <dsp:spPr>
        <a:xfrm>
          <a:off x="2125317" y="551215"/>
          <a:ext cx="707971" cy="7079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Cliente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228997" y="654895"/>
        <a:ext cx="500611" cy="500611"/>
      </dsp:txXfrm>
    </dsp:sp>
    <dsp:sp modelId="{034C5D5D-ABF3-41AA-AE91-E20EF430A42C}">
      <dsp:nvSpPr>
        <dsp:cNvPr id="0" name=""/>
        <dsp:cNvSpPr/>
      </dsp:nvSpPr>
      <dsp:spPr>
        <a:xfrm>
          <a:off x="2037983" y="789"/>
          <a:ext cx="892757" cy="4955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Troca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168724" y="73365"/>
        <a:ext cx="631275" cy="350428"/>
      </dsp:txXfrm>
    </dsp:sp>
    <dsp:sp modelId="{EBB3FC57-488E-473A-A276-7D32045ABC12}">
      <dsp:nvSpPr>
        <dsp:cNvPr id="0" name=""/>
        <dsp:cNvSpPr/>
      </dsp:nvSpPr>
      <dsp:spPr>
        <a:xfrm>
          <a:off x="2615448" y="1126632"/>
          <a:ext cx="1037838" cy="495580"/>
        </a:xfrm>
        <a:prstGeom prst="ellipse">
          <a:avLst/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Filosofia empresarial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767436" y="1199208"/>
        <a:ext cx="733862" cy="350428"/>
      </dsp:txXfrm>
    </dsp:sp>
    <dsp:sp modelId="{39422A1A-3451-4A73-9251-FCA952FCECF0}">
      <dsp:nvSpPr>
        <dsp:cNvPr id="0" name=""/>
        <dsp:cNvSpPr/>
      </dsp:nvSpPr>
      <dsp:spPr>
        <a:xfrm>
          <a:off x="1303723" y="1126632"/>
          <a:ext cx="1061264" cy="495580"/>
        </a:xfrm>
        <a:prstGeom prst="ellipse">
          <a:avLst/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Processo gerencial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1459142" y="1199208"/>
        <a:ext cx="750426" cy="3504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AABBD-0782-4019-A12E-34C962145676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5B1BD-9456-41B2-83A1-E8658D2DFF04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D609-9744-4315-AD35-917B349241A6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C68FA-B47C-43F9-80C4-8C036B698342}">
      <dsp:nvSpPr>
        <dsp:cNvPr id="0" name=""/>
        <dsp:cNvSpPr/>
      </dsp:nvSpPr>
      <dsp:spPr>
        <a:xfrm>
          <a:off x="2125317" y="551215"/>
          <a:ext cx="707971" cy="7079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Cliente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228997" y="654895"/>
        <a:ext cx="500611" cy="500611"/>
      </dsp:txXfrm>
    </dsp:sp>
    <dsp:sp modelId="{034C5D5D-ABF3-41AA-AE91-E20EF430A42C}">
      <dsp:nvSpPr>
        <dsp:cNvPr id="0" name=""/>
        <dsp:cNvSpPr/>
      </dsp:nvSpPr>
      <dsp:spPr>
        <a:xfrm>
          <a:off x="2037983" y="789"/>
          <a:ext cx="892757" cy="4955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Troca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168724" y="73365"/>
        <a:ext cx="631275" cy="350428"/>
      </dsp:txXfrm>
    </dsp:sp>
    <dsp:sp modelId="{EBB3FC57-488E-473A-A276-7D32045ABC12}">
      <dsp:nvSpPr>
        <dsp:cNvPr id="0" name=""/>
        <dsp:cNvSpPr/>
      </dsp:nvSpPr>
      <dsp:spPr>
        <a:xfrm>
          <a:off x="2615448" y="1126632"/>
          <a:ext cx="1037838" cy="495580"/>
        </a:xfrm>
        <a:prstGeom prst="ellipse">
          <a:avLst/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Filosofia empresarial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767436" y="1199208"/>
        <a:ext cx="733862" cy="350428"/>
      </dsp:txXfrm>
    </dsp:sp>
    <dsp:sp modelId="{39422A1A-3451-4A73-9251-FCA952FCECF0}">
      <dsp:nvSpPr>
        <dsp:cNvPr id="0" name=""/>
        <dsp:cNvSpPr/>
      </dsp:nvSpPr>
      <dsp:spPr>
        <a:xfrm>
          <a:off x="1303723" y="1126632"/>
          <a:ext cx="1061264" cy="495580"/>
        </a:xfrm>
        <a:prstGeom prst="ellipse">
          <a:avLst/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Processo gerencial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1459142" y="1199208"/>
        <a:ext cx="750426" cy="350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F3641-DD24-4559-B8FA-AB171A04EE05}">
      <dsp:nvSpPr>
        <dsp:cNvPr id="0" name=""/>
        <dsp:cNvSpPr/>
      </dsp:nvSpPr>
      <dsp:spPr>
        <a:xfrm>
          <a:off x="5160428" y="3311165"/>
          <a:ext cx="2543897" cy="2484803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Gestão estratégica de MKT</a:t>
          </a:r>
          <a:endParaRPr lang="pt-BR" sz="2000" b="1" kern="1200" dirty="0"/>
        </a:p>
      </dsp:txBody>
      <dsp:txXfrm>
        <a:off x="5667448" y="3893218"/>
        <a:ext cx="1529857" cy="1277240"/>
      </dsp:txXfrm>
    </dsp:sp>
    <dsp:sp modelId="{7A582B77-5A81-4529-A77E-53648F57BDD9}">
      <dsp:nvSpPr>
        <dsp:cNvPr id="0" name=""/>
        <dsp:cNvSpPr/>
      </dsp:nvSpPr>
      <dsp:spPr>
        <a:xfrm>
          <a:off x="2890060" y="2114128"/>
          <a:ext cx="2638870" cy="2472032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Gestão do composto de MKT</a:t>
          </a:r>
          <a:endParaRPr lang="pt-BR" sz="2000" b="1" kern="1200" dirty="0"/>
        </a:p>
      </dsp:txBody>
      <dsp:txXfrm>
        <a:off x="3536653" y="2740231"/>
        <a:ext cx="1345684" cy="1219826"/>
      </dsp:txXfrm>
    </dsp:sp>
    <dsp:sp modelId="{49AEACCF-3836-442C-BF9C-C36791DCB7C1}">
      <dsp:nvSpPr>
        <dsp:cNvPr id="0" name=""/>
        <dsp:cNvSpPr/>
      </dsp:nvSpPr>
      <dsp:spPr>
        <a:xfrm rot="20700000">
          <a:off x="4322072" y="418323"/>
          <a:ext cx="2494083" cy="2402796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/>
            <a:t>Análise do contexto de MKT</a:t>
          </a:r>
          <a:endParaRPr lang="pt-BR" sz="2000" b="1" kern="1200" dirty="0"/>
        </a:p>
      </dsp:txBody>
      <dsp:txXfrm rot="-20700000">
        <a:off x="4874512" y="939912"/>
        <a:ext cx="1389203" cy="1359618"/>
      </dsp:txXfrm>
    </dsp:sp>
    <dsp:sp modelId="{73937BD2-A7CE-4819-8D1C-44C7B034FF79}">
      <dsp:nvSpPr>
        <dsp:cNvPr id="0" name=""/>
        <dsp:cNvSpPr/>
      </dsp:nvSpPr>
      <dsp:spPr>
        <a:xfrm>
          <a:off x="4712112" y="2391805"/>
          <a:ext cx="4350777" cy="4350777"/>
        </a:xfrm>
        <a:prstGeom prst="circularArrow">
          <a:avLst>
            <a:gd name="adj1" fmla="val 4687"/>
            <a:gd name="adj2" fmla="val 299029"/>
            <a:gd name="adj3" fmla="val 2549444"/>
            <a:gd name="adj4" fmla="val 15791365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6EDD6-68C9-4ADB-AE2F-B40B26EE4AB9}">
      <dsp:nvSpPr>
        <dsp:cNvPr id="0" name=""/>
        <dsp:cNvSpPr/>
      </dsp:nvSpPr>
      <dsp:spPr>
        <a:xfrm>
          <a:off x="2535687" y="1558638"/>
          <a:ext cx="3161111" cy="31611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84D59-FD03-4BA6-960E-5D5C23B06551}">
      <dsp:nvSpPr>
        <dsp:cNvPr id="0" name=""/>
        <dsp:cNvSpPr/>
      </dsp:nvSpPr>
      <dsp:spPr>
        <a:xfrm>
          <a:off x="3797816" y="-130372"/>
          <a:ext cx="3408315" cy="340831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AABBD-0782-4019-A12E-34C962145676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5B1BD-9456-41B2-83A1-E8658D2DFF04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ECD609-9744-4315-AD35-917B349241A6}">
      <dsp:nvSpPr>
        <dsp:cNvPr id="0" name=""/>
        <dsp:cNvSpPr/>
      </dsp:nvSpPr>
      <dsp:spPr>
        <a:xfrm>
          <a:off x="1715959" y="230738"/>
          <a:ext cx="1536805" cy="1536805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C68FA-B47C-43F9-80C4-8C036B698342}">
      <dsp:nvSpPr>
        <dsp:cNvPr id="0" name=""/>
        <dsp:cNvSpPr/>
      </dsp:nvSpPr>
      <dsp:spPr>
        <a:xfrm>
          <a:off x="2125317" y="551215"/>
          <a:ext cx="707971" cy="70797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dirty="0" smtClean="0">
              <a:solidFill>
                <a:schemeClr val="tx1"/>
              </a:solidFill>
            </a:rPr>
            <a:t>Cliente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228997" y="654895"/>
        <a:ext cx="500611" cy="500611"/>
      </dsp:txXfrm>
    </dsp:sp>
    <dsp:sp modelId="{034C5D5D-ABF3-41AA-AE91-E20EF430A42C}">
      <dsp:nvSpPr>
        <dsp:cNvPr id="0" name=""/>
        <dsp:cNvSpPr/>
      </dsp:nvSpPr>
      <dsp:spPr>
        <a:xfrm>
          <a:off x="2037983" y="789"/>
          <a:ext cx="892757" cy="4955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Troca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168724" y="73365"/>
        <a:ext cx="631275" cy="350428"/>
      </dsp:txXfrm>
    </dsp:sp>
    <dsp:sp modelId="{EBB3FC57-488E-473A-A276-7D32045ABC12}">
      <dsp:nvSpPr>
        <dsp:cNvPr id="0" name=""/>
        <dsp:cNvSpPr/>
      </dsp:nvSpPr>
      <dsp:spPr>
        <a:xfrm>
          <a:off x="2615448" y="1126632"/>
          <a:ext cx="1037838" cy="495580"/>
        </a:xfrm>
        <a:prstGeom prst="ellipse">
          <a:avLst/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Filosofia empresarial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2767436" y="1199208"/>
        <a:ext cx="733862" cy="350428"/>
      </dsp:txXfrm>
    </dsp:sp>
    <dsp:sp modelId="{39422A1A-3451-4A73-9251-FCA952FCECF0}">
      <dsp:nvSpPr>
        <dsp:cNvPr id="0" name=""/>
        <dsp:cNvSpPr/>
      </dsp:nvSpPr>
      <dsp:spPr>
        <a:xfrm>
          <a:off x="1303723" y="1126632"/>
          <a:ext cx="1061264" cy="495580"/>
        </a:xfrm>
        <a:prstGeom prst="ellipse">
          <a:avLst/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b="1" kern="1200" smtClean="0">
              <a:solidFill>
                <a:schemeClr val="tx1"/>
              </a:solidFill>
            </a:rPr>
            <a:t>Processo gerencial</a:t>
          </a:r>
          <a:endParaRPr lang="pt-BR" sz="900" b="1" kern="1200" dirty="0">
            <a:solidFill>
              <a:schemeClr val="tx1"/>
            </a:solidFill>
          </a:endParaRPr>
        </a:p>
      </dsp:txBody>
      <dsp:txXfrm>
        <a:off x="1459142" y="1199208"/>
        <a:ext cx="750426" cy="3504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48DC1-A64C-40C3-987A-2BE626117755}">
      <dsp:nvSpPr>
        <dsp:cNvPr id="0" name=""/>
        <dsp:cNvSpPr/>
      </dsp:nvSpPr>
      <dsp:spPr>
        <a:xfrm>
          <a:off x="3179097" y="654998"/>
          <a:ext cx="4470362" cy="4470362"/>
        </a:xfrm>
        <a:prstGeom prst="blockArc">
          <a:avLst>
            <a:gd name="adj1" fmla="val 12600000"/>
            <a:gd name="adj2" fmla="val 16200000"/>
            <a:gd name="adj3" fmla="val 4533"/>
          </a:avLst>
        </a:prstGeom>
        <a:gradFill rotWithShape="0">
          <a:gsLst>
            <a:gs pos="0">
              <a:schemeClr val="accent5">
                <a:hueOff val="2149893"/>
                <a:satOff val="-23233"/>
                <a:lumOff val="-7452"/>
                <a:alphaOff val="0"/>
                <a:tint val="96000"/>
                <a:lumMod val="104000"/>
              </a:schemeClr>
            </a:gs>
            <a:gs pos="100000">
              <a:schemeClr val="accent5">
                <a:hueOff val="2149893"/>
                <a:satOff val="-23233"/>
                <a:lumOff val="-745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ED1B55-989A-40FD-A47B-4DA09F094C16}">
      <dsp:nvSpPr>
        <dsp:cNvPr id="0" name=""/>
        <dsp:cNvSpPr/>
      </dsp:nvSpPr>
      <dsp:spPr>
        <a:xfrm>
          <a:off x="3179097" y="654998"/>
          <a:ext cx="4470362" cy="4470362"/>
        </a:xfrm>
        <a:prstGeom prst="blockArc">
          <a:avLst>
            <a:gd name="adj1" fmla="val 9000000"/>
            <a:gd name="adj2" fmla="val 12600000"/>
            <a:gd name="adj3" fmla="val 4533"/>
          </a:avLst>
        </a:prstGeom>
        <a:gradFill rotWithShape="0">
          <a:gsLst>
            <a:gs pos="0">
              <a:schemeClr val="accent5">
                <a:hueOff val="1719914"/>
                <a:satOff val="-18586"/>
                <a:lumOff val="-5962"/>
                <a:alphaOff val="0"/>
                <a:tint val="96000"/>
                <a:lumMod val="104000"/>
              </a:schemeClr>
            </a:gs>
            <a:gs pos="100000">
              <a:schemeClr val="accent5">
                <a:hueOff val="1719914"/>
                <a:satOff val="-18586"/>
                <a:lumOff val="-596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D45FFB9-B89F-4E15-86AB-47269CE7A458}">
      <dsp:nvSpPr>
        <dsp:cNvPr id="0" name=""/>
        <dsp:cNvSpPr/>
      </dsp:nvSpPr>
      <dsp:spPr>
        <a:xfrm>
          <a:off x="3179097" y="654998"/>
          <a:ext cx="4470362" cy="4470362"/>
        </a:xfrm>
        <a:prstGeom prst="blockArc">
          <a:avLst>
            <a:gd name="adj1" fmla="val 5400000"/>
            <a:gd name="adj2" fmla="val 9000000"/>
            <a:gd name="adj3" fmla="val 4533"/>
          </a:avLst>
        </a:prstGeom>
        <a:gradFill rotWithShape="0">
          <a:gsLst>
            <a:gs pos="0">
              <a:schemeClr val="accent5">
                <a:hueOff val="1289936"/>
                <a:satOff val="-13940"/>
                <a:lumOff val="-4471"/>
                <a:alphaOff val="0"/>
                <a:tint val="96000"/>
                <a:lumMod val="104000"/>
              </a:schemeClr>
            </a:gs>
            <a:gs pos="100000">
              <a:schemeClr val="accent5">
                <a:hueOff val="1289936"/>
                <a:satOff val="-13940"/>
                <a:lumOff val="-447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2336781-4B28-4A48-AF5F-7DA11DF55195}">
      <dsp:nvSpPr>
        <dsp:cNvPr id="0" name=""/>
        <dsp:cNvSpPr/>
      </dsp:nvSpPr>
      <dsp:spPr>
        <a:xfrm>
          <a:off x="3179097" y="654998"/>
          <a:ext cx="4470362" cy="4470362"/>
        </a:xfrm>
        <a:prstGeom prst="blockArc">
          <a:avLst>
            <a:gd name="adj1" fmla="val 1800000"/>
            <a:gd name="adj2" fmla="val 5400000"/>
            <a:gd name="adj3" fmla="val 4533"/>
          </a:avLst>
        </a:prstGeom>
        <a:gradFill rotWithShape="0">
          <a:gsLst>
            <a:gs pos="0">
              <a:schemeClr val="accent5">
                <a:hueOff val="859957"/>
                <a:satOff val="-9293"/>
                <a:lumOff val="-2981"/>
                <a:alphaOff val="0"/>
                <a:tint val="96000"/>
                <a:lumMod val="104000"/>
              </a:schemeClr>
            </a:gs>
            <a:gs pos="100000">
              <a:schemeClr val="accent5">
                <a:hueOff val="859957"/>
                <a:satOff val="-9293"/>
                <a:lumOff val="-2981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E82CD90-A781-4614-8F7D-9D003E805501}">
      <dsp:nvSpPr>
        <dsp:cNvPr id="0" name=""/>
        <dsp:cNvSpPr/>
      </dsp:nvSpPr>
      <dsp:spPr>
        <a:xfrm>
          <a:off x="3179097" y="654998"/>
          <a:ext cx="4470362" cy="4470362"/>
        </a:xfrm>
        <a:prstGeom prst="blockArc">
          <a:avLst>
            <a:gd name="adj1" fmla="val 19800000"/>
            <a:gd name="adj2" fmla="val 1800000"/>
            <a:gd name="adj3" fmla="val 4533"/>
          </a:avLst>
        </a:prstGeom>
        <a:gradFill rotWithShape="0">
          <a:gsLst>
            <a:gs pos="0">
              <a:schemeClr val="accent5">
                <a:hueOff val="429979"/>
                <a:satOff val="-4647"/>
                <a:lumOff val="-1490"/>
                <a:alphaOff val="0"/>
                <a:tint val="96000"/>
                <a:lumMod val="104000"/>
              </a:schemeClr>
            </a:gs>
            <a:gs pos="100000">
              <a:schemeClr val="accent5">
                <a:hueOff val="429979"/>
                <a:satOff val="-4647"/>
                <a:lumOff val="-149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B6E4A74-DDBE-4DE6-A846-05DA406FC539}">
      <dsp:nvSpPr>
        <dsp:cNvPr id="0" name=""/>
        <dsp:cNvSpPr/>
      </dsp:nvSpPr>
      <dsp:spPr>
        <a:xfrm>
          <a:off x="3179097" y="654998"/>
          <a:ext cx="4470362" cy="4470362"/>
        </a:xfrm>
        <a:prstGeom prst="blockArc">
          <a:avLst>
            <a:gd name="adj1" fmla="val 16200000"/>
            <a:gd name="adj2" fmla="val 19800000"/>
            <a:gd name="adj3" fmla="val 4533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41544C-8B07-4E37-9D57-1F4B182AC3AB}">
      <dsp:nvSpPr>
        <dsp:cNvPr id="0" name=""/>
        <dsp:cNvSpPr/>
      </dsp:nvSpPr>
      <dsp:spPr>
        <a:xfrm>
          <a:off x="4296687" y="1884908"/>
          <a:ext cx="2235182" cy="2010543"/>
        </a:xfrm>
        <a:prstGeom prst="ellipse">
          <a:avLst/>
        </a:prstGeom>
        <a:solidFill>
          <a:schemeClr val="tx1"/>
        </a:solidFill>
        <a:ln w="15875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rPr>
            <a:t>Processo de Pesquisa de Marketing</a:t>
          </a:r>
          <a:endParaRPr lang="pt-BR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erlin Sans FB Demi" panose="020E0802020502020306" pitchFamily="34" charset="0"/>
          </a:endParaRPr>
        </a:p>
      </dsp:txBody>
      <dsp:txXfrm>
        <a:off x="4624022" y="2179345"/>
        <a:ext cx="1580512" cy="1421669"/>
      </dsp:txXfrm>
    </dsp:sp>
    <dsp:sp modelId="{88A489BE-35C9-4EC5-8195-61BEF37066E9}">
      <dsp:nvSpPr>
        <dsp:cNvPr id="0" name=""/>
        <dsp:cNvSpPr/>
      </dsp:nvSpPr>
      <dsp:spPr>
        <a:xfrm>
          <a:off x="4326542" y="1974"/>
          <a:ext cx="2175472" cy="1407380"/>
        </a:xfrm>
        <a:prstGeom prst="ellipse">
          <a:avLst/>
        </a:prstGeom>
        <a:solidFill>
          <a:schemeClr val="accent1"/>
        </a:solidFill>
        <a:ln w="15875" cap="rnd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smtClean="0">
              <a:solidFill>
                <a:schemeClr val="tx1"/>
              </a:solidFill>
              <a:latin typeface="Berlin Sans FB Demi" panose="020E0802020502020306" pitchFamily="34" charset="0"/>
            </a:rPr>
            <a:t>1) Definir o problema da pesquisa</a:t>
          </a:r>
          <a:endParaRPr lang="pt-BR" sz="1800" b="1" kern="1200" dirty="0">
            <a:solidFill>
              <a:schemeClr val="tx1"/>
            </a:solidFill>
            <a:latin typeface="Berlin Sans FB Demi" panose="020E0802020502020306" pitchFamily="34" charset="0"/>
          </a:endParaRPr>
        </a:p>
      </dsp:txBody>
      <dsp:txXfrm>
        <a:off x="4645132" y="208080"/>
        <a:ext cx="1538292" cy="995168"/>
      </dsp:txXfrm>
    </dsp:sp>
    <dsp:sp modelId="{53400CF0-5DB9-4BD4-9869-F2F6A68BE398}">
      <dsp:nvSpPr>
        <dsp:cNvPr id="0" name=""/>
        <dsp:cNvSpPr/>
      </dsp:nvSpPr>
      <dsp:spPr>
        <a:xfrm>
          <a:off x="6221272" y="1094231"/>
          <a:ext cx="2169702" cy="1407380"/>
        </a:xfrm>
        <a:prstGeom prst="ellipse">
          <a:avLst/>
        </a:prstGeom>
        <a:solidFill>
          <a:schemeClr val="accent2"/>
        </a:solidFill>
        <a:ln w="15875" cap="rnd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latin typeface="Berlin Sans FB Demi" panose="020E0802020502020306" pitchFamily="34" charset="0"/>
            </a:rPr>
            <a:t>2) Estabelecer o esquema de pesquisa</a:t>
          </a:r>
          <a:endParaRPr lang="pt-BR" sz="1800" b="1" kern="1200" dirty="0">
            <a:solidFill>
              <a:schemeClr val="tx1"/>
            </a:solidFill>
            <a:latin typeface="Berlin Sans FB Demi" panose="020E0802020502020306" pitchFamily="34" charset="0"/>
          </a:endParaRPr>
        </a:p>
      </dsp:txBody>
      <dsp:txXfrm>
        <a:off x="6539018" y="1300337"/>
        <a:ext cx="1534210" cy="995168"/>
      </dsp:txXfrm>
    </dsp:sp>
    <dsp:sp modelId="{5BF99779-2153-42E1-82FD-8B95F1855BD9}">
      <dsp:nvSpPr>
        <dsp:cNvPr id="0" name=""/>
        <dsp:cNvSpPr/>
      </dsp:nvSpPr>
      <dsp:spPr>
        <a:xfrm>
          <a:off x="6118794" y="3124948"/>
          <a:ext cx="2374659" cy="1714977"/>
        </a:xfrm>
        <a:prstGeom prst="ellipse">
          <a:avLst/>
        </a:prstGeom>
        <a:solidFill>
          <a:schemeClr val="accent3"/>
        </a:solidFill>
        <a:ln w="15875" cap="rnd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latin typeface="Berlin Sans FB Demi" panose="020E0802020502020306" pitchFamily="34" charset="0"/>
            </a:rPr>
            <a:t>3) Especificar técnicas </a:t>
          </a:r>
          <a:r>
            <a:rPr lang="pt-BR" sz="1800" b="1" kern="1200" dirty="0" err="1" smtClean="0">
              <a:solidFill>
                <a:schemeClr val="tx1"/>
              </a:solidFill>
              <a:latin typeface="Berlin Sans FB Demi" panose="020E0802020502020306" pitchFamily="34" charset="0"/>
            </a:rPr>
            <a:t>procedimentosinstrumentos</a:t>
          </a:r>
          <a:endParaRPr lang="pt-BR" sz="1800" b="1" kern="1200" dirty="0">
            <a:solidFill>
              <a:schemeClr val="tx1"/>
            </a:solidFill>
            <a:latin typeface="Berlin Sans FB Demi" panose="020E0802020502020306" pitchFamily="34" charset="0"/>
          </a:endParaRPr>
        </a:p>
      </dsp:txBody>
      <dsp:txXfrm>
        <a:off x="6466555" y="3376101"/>
        <a:ext cx="1679137" cy="1212671"/>
      </dsp:txXfrm>
    </dsp:sp>
    <dsp:sp modelId="{9AA4CBEB-7D01-4BE0-ABBF-3DFA6E6B910D}">
      <dsp:nvSpPr>
        <dsp:cNvPr id="0" name=""/>
        <dsp:cNvSpPr/>
      </dsp:nvSpPr>
      <dsp:spPr>
        <a:xfrm>
          <a:off x="4420259" y="4371004"/>
          <a:ext cx="1988037" cy="1407380"/>
        </a:xfrm>
        <a:prstGeom prst="ellipse">
          <a:avLst/>
        </a:prstGeom>
        <a:solidFill>
          <a:schemeClr val="accent4"/>
        </a:solidFill>
        <a:ln w="15875" cap="rnd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latin typeface="Berlin Sans FB Demi" panose="020E0802020502020306" pitchFamily="34" charset="0"/>
            </a:rPr>
            <a:t>4) Coletar dados</a:t>
          </a:r>
          <a:endParaRPr lang="pt-BR" sz="1800" b="1" kern="1200" dirty="0">
            <a:solidFill>
              <a:schemeClr val="tx1"/>
            </a:solidFill>
            <a:latin typeface="Berlin Sans FB Demi" panose="020E0802020502020306" pitchFamily="34" charset="0"/>
          </a:endParaRPr>
        </a:p>
      </dsp:txBody>
      <dsp:txXfrm>
        <a:off x="4711400" y="4577110"/>
        <a:ext cx="1405755" cy="995168"/>
      </dsp:txXfrm>
    </dsp:sp>
    <dsp:sp modelId="{0823CBEC-3395-426C-B1BC-38969EB65F42}">
      <dsp:nvSpPr>
        <dsp:cNvPr id="0" name=""/>
        <dsp:cNvSpPr/>
      </dsp:nvSpPr>
      <dsp:spPr>
        <a:xfrm>
          <a:off x="2443422" y="3278747"/>
          <a:ext cx="2158021" cy="1407380"/>
        </a:xfrm>
        <a:prstGeom prst="ellipse">
          <a:avLst/>
        </a:prstGeom>
        <a:solidFill>
          <a:schemeClr val="accent5"/>
        </a:solidFill>
        <a:ln w="15875" cap="rnd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latin typeface="Berlin Sans FB Demi" panose="020E0802020502020306" pitchFamily="34" charset="0"/>
            </a:rPr>
            <a:t>5) Preparar e analisar dados</a:t>
          </a:r>
          <a:endParaRPr lang="pt-BR" sz="1800" b="1" kern="1200" dirty="0">
            <a:solidFill>
              <a:schemeClr val="tx1"/>
            </a:solidFill>
            <a:latin typeface="Berlin Sans FB Demi" panose="020E0802020502020306" pitchFamily="34" charset="0"/>
          </a:endParaRPr>
        </a:p>
      </dsp:txBody>
      <dsp:txXfrm>
        <a:off x="2759457" y="3484853"/>
        <a:ext cx="1525951" cy="995168"/>
      </dsp:txXfrm>
    </dsp:sp>
    <dsp:sp modelId="{13FB9C36-06A9-44CE-BD63-25C6CA9B20BD}">
      <dsp:nvSpPr>
        <dsp:cNvPr id="0" name=""/>
        <dsp:cNvSpPr/>
      </dsp:nvSpPr>
      <dsp:spPr>
        <a:xfrm>
          <a:off x="2428546" y="1094231"/>
          <a:ext cx="2187773" cy="1407380"/>
        </a:xfrm>
        <a:prstGeom prst="ellipse">
          <a:avLst/>
        </a:prstGeom>
        <a:solidFill>
          <a:schemeClr val="accent6"/>
        </a:solidFill>
        <a:ln w="15875" cap="rnd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latin typeface="Berlin Sans FB Demi" panose="020E0802020502020306" pitchFamily="34" charset="0"/>
            </a:rPr>
            <a:t>6) Elaborar relatório e apresentação</a:t>
          </a:r>
          <a:endParaRPr lang="pt-BR" sz="1800" b="1" kern="1200" dirty="0">
            <a:solidFill>
              <a:schemeClr val="tx1"/>
            </a:solidFill>
            <a:latin typeface="Berlin Sans FB Demi" panose="020E0802020502020306" pitchFamily="34" charset="0"/>
          </a:endParaRPr>
        </a:p>
      </dsp:txBody>
      <dsp:txXfrm>
        <a:off x="2748938" y="1300337"/>
        <a:ext cx="1546989" cy="995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AA78A-6C4B-4F0E-AFC8-C7AF4DD0CB6D}" type="datetimeFigureOut">
              <a:rPr lang="pt-BR" smtClean="0"/>
              <a:pPr/>
              <a:t>29/04/2019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3A4F09-C5FE-4266-877B-7EE62192C0D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5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/>
          <p:cNvGrpSpPr/>
          <p:nvPr/>
        </p:nvGrpSpPr>
        <p:grpSpPr>
          <a:xfrm>
            <a:off x="206785" y="218324"/>
            <a:ext cx="11627609" cy="6550775"/>
            <a:chOff x="206785" y="218324"/>
            <a:chExt cx="11627609" cy="6550775"/>
          </a:xfrm>
        </p:grpSpPr>
        <p:grpSp>
          <p:nvGrpSpPr>
            <p:cNvPr id="5" name="Agrupar 4"/>
            <p:cNvGrpSpPr/>
            <p:nvPr/>
          </p:nvGrpSpPr>
          <p:grpSpPr>
            <a:xfrm>
              <a:off x="206785" y="5265820"/>
              <a:ext cx="2536415" cy="1503279"/>
              <a:chOff x="122236" y="5090615"/>
              <a:chExt cx="3112283" cy="1619749"/>
            </a:xfrm>
          </p:grpSpPr>
          <p:pic>
            <p:nvPicPr>
              <p:cNvPr id="6" name="Imagem 5" descr="C:\Users\user\Downloads\nova_logo_gecin_def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238" y="5950424"/>
                <a:ext cx="3112281" cy="759940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Picture 8" descr="http://tnsolution.com.br/wp-content/uploads/2015/12/imagem-tns.jp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238" y="5090615"/>
                <a:ext cx="3112281" cy="859808"/>
              </a:xfrm>
              <a:prstGeom prst="roundRect">
                <a:avLst>
                  <a:gd name="adj" fmla="val 8594"/>
                </a:avLst>
              </a:prstGeom>
              <a:solidFill>
                <a:srgbClr val="FFFFFF">
                  <a:shade val="85000"/>
                </a:srgbClr>
              </a:solidFill>
              <a:ln>
                <a:noFill/>
              </a:ln>
              <a:effectLst>
                <a:reflection blurRad="12700" stA="38000" endPos="28000" dist="5000" dir="5400000" sy="-100000" algn="bl" rotWithShape="0"/>
              </a:effectLst>
              <a:extLst/>
            </p:spPr>
          </p:pic>
          <p:sp>
            <p:nvSpPr>
              <p:cNvPr id="8" name="CaixaDeTexto 7"/>
              <p:cNvSpPr txBox="1"/>
              <p:nvPr/>
            </p:nvSpPr>
            <p:spPr>
              <a:xfrm>
                <a:off x="122236" y="5133073"/>
                <a:ext cx="2576997" cy="1062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smtClean="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doni MT Black" panose="02070A03080606020203" pitchFamily="18" charset="0"/>
                  </a:rPr>
                  <a:t>INCT </a:t>
                </a:r>
                <a:r>
                  <a:rPr lang="pt-BR" sz="2000" dirty="0" err="1" smtClean="0">
                    <a:solidFill>
                      <a:srgbClr val="FFFF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odoni MT Black" panose="02070A03080606020203" pitchFamily="18" charset="0"/>
                  </a:rPr>
                  <a:t>Nanofarma</a:t>
                </a:r>
                <a:endParaRPr lang="pt-BR" sz="2000" dirty="0">
                  <a:solidFill>
                    <a:srgbClr val="FFFF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doni MT Black" panose="02070A03080606020203" pitchFamily="18" charset="0"/>
                </a:endParaRPr>
              </a:p>
            </p:txBody>
          </p:sp>
        </p:grpSp>
        <p:sp>
          <p:nvSpPr>
            <p:cNvPr id="4" name="Retângulo Arredondado 3"/>
            <p:cNvSpPr/>
            <p:nvPr/>
          </p:nvSpPr>
          <p:spPr>
            <a:xfrm>
              <a:off x="295685" y="1805330"/>
              <a:ext cx="2644147" cy="1267327"/>
            </a:xfrm>
            <a:prstGeom prst="round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GESTÃO  2</a:t>
              </a:r>
              <a:endPara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10" name="Picture 2" descr="https://media.licdn.com/mpr/mpr/shrinknp_400_400/AAEAAQAAAAAAAA2vAAAAJGRjM2JlNWQxLWZiMTItNGEyYi1hMzg3LTRjM2M3NWMxOGY1YQ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2094" y="218324"/>
              <a:ext cx="8242300" cy="58454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CaixaDeTexto 1"/>
            <p:cNvSpPr txBox="1"/>
            <p:nvPr/>
          </p:nvSpPr>
          <p:spPr>
            <a:xfrm>
              <a:off x="4699000" y="6231785"/>
              <a:ext cx="487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Profa. Dra. Vania Passarini Takahashi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4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3925" y="103410"/>
            <a:ext cx="8911687" cy="74749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INBOUND Marketing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28812" y="1612900"/>
            <a:ext cx="8915400" cy="3777622"/>
          </a:xfrm>
        </p:spPr>
        <p:txBody>
          <a:bodyPr>
            <a:noAutofit/>
          </a:bodyPr>
          <a:lstStyle/>
          <a:p>
            <a:r>
              <a:rPr lang="pt-BR" sz="2400" dirty="0"/>
              <a:t>Chamado de </a:t>
            </a:r>
            <a:r>
              <a:rPr lang="pt-BR" sz="2400" b="1" dirty="0">
                <a:solidFill>
                  <a:srgbClr val="0070C0"/>
                </a:solidFill>
              </a:rPr>
              <a:t>marketing de permissão</a:t>
            </a:r>
            <a:r>
              <a:rPr lang="pt-BR" sz="2400" dirty="0"/>
              <a:t>, possui a ideia de fazer com que o cliente venha até a marca. </a:t>
            </a:r>
          </a:p>
          <a:p>
            <a:r>
              <a:rPr lang="pt-BR" sz="2400" dirty="0"/>
              <a:t>E de que forma? </a:t>
            </a:r>
            <a:endParaRPr lang="pt-BR" sz="2400" dirty="0" smtClean="0"/>
          </a:p>
          <a:p>
            <a:r>
              <a:rPr lang="pt-BR" sz="2400" dirty="0" smtClean="0"/>
              <a:t>Através do </a:t>
            </a:r>
            <a:r>
              <a:rPr lang="pt-BR" sz="2400" b="1" dirty="0" smtClean="0"/>
              <a:t>relevância </a:t>
            </a:r>
            <a:r>
              <a:rPr lang="pt-BR" sz="2400" b="1" dirty="0"/>
              <a:t>da marca </a:t>
            </a:r>
            <a:r>
              <a:rPr lang="pt-BR" sz="2400" dirty="0"/>
              <a:t>na internet: apostar nas publicações em sites e blogs, realizar ações nas redes sociais, e outras formas de exibição como e-books, newsletters, videoconferências, </a:t>
            </a:r>
            <a:r>
              <a:rPr lang="pt-BR" sz="2400" dirty="0" err="1"/>
              <a:t>podcasts</a:t>
            </a:r>
            <a:r>
              <a:rPr lang="pt-BR" sz="2400" dirty="0"/>
              <a:t>, entre diversos </a:t>
            </a:r>
            <a:r>
              <a:rPr lang="pt-BR" sz="2400" dirty="0" smtClean="0"/>
              <a:t>outros, as pessoas tomam uma ação de confiar no conteúdo prévio.</a:t>
            </a:r>
            <a:endParaRPr lang="pt-BR" sz="2400" dirty="0"/>
          </a:p>
          <a:p>
            <a:r>
              <a:rPr lang="pt-BR" sz="2400" dirty="0"/>
              <a:t>o cliente terá um real interesse nos produtos e serviços da empresa, criando um </a:t>
            </a:r>
            <a:r>
              <a:rPr lang="pt-BR" sz="2400" b="1" dirty="0">
                <a:solidFill>
                  <a:srgbClr val="0070C0"/>
                </a:solidFill>
              </a:rPr>
              <a:t>relacionamento </a:t>
            </a:r>
            <a:r>
              <a:rPr lang="pt-BR" sz="2400" dirty="0"/>
              <a:t>que pode variar de médio a longo </a:t>
            </a:r>
            <a:r>
              <a:rPr lang="pt-BR" sz="2400" dirty="0" smtClean="0"/>
              <a:t>prazo.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3404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2325" y="281210"/>
            <a:ext cx="8911687" cy="128089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336699"/>
                </a:solidFill>
              </a:rPr>
              <a:t>Concepções do marketing (MKT)</a:t>
            </a:r>
            <a:endParaRPr lang="pt-BR" sz="3200" b="1" dirty="0">
              <a:solidFill>
                <a:srgbClr val="336699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698673"/>
              </p:ext>
            </p:extLst>
          </p:nvPr>
        </p:nvGraphicFramePr>
        <p:xfrm>
          <a:off x="58213" y="1818962"/>
          <a:ext cx="8915400" cy="4353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Arredondado 2"/>
          <p:cNvSpPr/>
          <p:nvPr/>
        </p:nvSpPr>
        <p:spPr>
          <a:xfrm>
            <a:off x="7658100" y="1032327"/>
            <a:ext cx="3848100" cy="105954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</a:rPr>
              <a:t>MKT é um Fenômeno complexo e multifacetado</a:t>
            </a:r>
            <a:endParaRPr lang="pt-BR" sz="2000" b="1" dirty="0">
              <a:solidFill>
                <a:srgbClr val="002060"/>
              </a:solidFill>
            </a:endParaRPr>
          </a:p>
        </p:txBody>
      </p:sp>
      <p:sp>
        <p:nvSpPr>
          <p:cNvPr id="5" name="Retângulo Arredondado 4"/>
          <p:cNvSpPr/>
          <p:nvPr/>
        </p:nvSpPr>
        <p:spPr>
          <a:xfrm>
            <a:off x="8064500" y="3302133"/>
            <a:ext cx="3848100" cy="192677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srgbClr val="002060"/>
                </a:solidFill>
              </a:rPr>
              <a:t>Para conquistar, manter clientes com lucro, os profissionais na empresa devem compreender, integrar e praticar os princípios e técnicas contidos nas concepções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7163" y="652659"/>
            <a:ext cx="8911687" cy="1280890"/>
          </a:xfrm>
        </p:spPr>
        <p:txBody>
          <a:bodyPr/>
          <a:lstStyle/>
          <a:p>
            <a:r>
              <a:rPr lang="pt-BR" dirty="0" smtClean="0">
                <a:latin typeface="AR BLANCA" panose="02000000000000000000" pitchFamily="2" charset="0"/>
              </a:rPr>
              <a:t>Marketing (MKT) como Troca</a:t>
            </a:r>
            <a:endParaRPr lang="pt-BR" dirty="0">
              <a:latin typeface="AR BLANCA" panose="02000000000000000000" pitchFamily="2" charset="0"/>
            </a:endParaRPr>
          </a:p>
        </p:txBody>
      </p:sp>
      <p:sp>
        <p:nvSpPr>
          <p:cNvPr id="5" name="Texto Explicativo em Seta para a Direita 4"/>
          <p:cNvSpPr/>
          <p:nvPr/>
        </p:nvSpPr>
        <p:spPr>
          <a:xfrm>
            <a:off x="635086" y="1588674"/>
            <a:ext cx="6074807" cy="759059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Quem participa das trocas?</a:t>
            </a:r>
            <a:endParaRPr lang="pt-BR" b="1" dirty="0"/>
          </a:p>
        </p:txBody>
      </p:sp>
      <p:sp>
        <p:nvSpPr>
          <p:cNvPr id="6" name="Texto Explicativo em Seta para a Direita 5"/>
          <p:cNvSpPr/>
          <p:nvPr/>
        </p:nvSpPr>
        <p:spPr>
          <a:xfrm>
            <a:off x="635086" y="2465951"/>
            <a:ext cx="6074807" cy="663304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Quais os motivos das trocas?</a:t>
            </a:r>
            <a:endParaRPr lang="pt-BR" b="1" dirty="0"/>
          </a:p>
        </p:txBody>
      </p:sp>
      <p:sp>
        <p:nvSpPr>
          <p:cNvPr id="7" name="Texto Explicativo em Seta para a Direita 6"/>
          <p:cNvSpPr/>
          <p:nvPr/>
        </p:nvSpPr>
        <p:spPr>
          <a:xfrm>
            <a:off x="635086" y="3260352"/>
            <a:ext cx="6074807" cy="700461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Quais os objetivos das trocas?</a:t>
            </a:r>
            <a:endParaRPr lang="pt-BR" b="1" dirty="0"/>
          </a:p>
        </p:txBody>
      </p:sp>
      <p:sp>
        <p:nvSpPr>
          <p:cNvPr id="8" name="Texto Explicativo em Seta para a Direita 7"/>
          <p:cNvSpPr/>
          <p:nvPr/>
        </p:nvSpPr>
        <p:spPr>
          <a:xfrm>
            <a:off x="635088" y="4834107"/>
            <a:ext cx="6074806" cy="681980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Quais os resultados das trocas?</a:t>
            </a:r>
            <a:endParaRPr lang="pt-BR" b="1" dirty="0"/>
          </a:p>
        </p:txBody>
      </p:sp>
      <p:sp>
        <p:nvSpPr>
          <p:cNvPr id="9" name="Texto Explicativo em Seta para a Direita 8"/>
          <p:cNvSpPr/>
          <p:nvPr/>
        </p:nvSpPr>
        <p:spPr>
          <a:xfrm>
            <a:off x="635086" y="4088721"/>
            <a:ext cx="6074807" cy="619259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Quem determina a troca?</a:t>
            </a:r>
            <a:endParaRPr lang="pt-BR" b="1" dirty="0"/>
          </a:p>
        </p:txBody>
      </p:sp>
      <p:sp>
        <p:nvSpPr>
          <p:cNvPr id="10" name="Texto Explicativo em Seta para a Direita 9"/>
          <p:cNvSpPr/>
          <p:nvPr/>
        </p:nvSpPr>
        <p:spPr>
          <a:xfrm>
            <a:off x="635088" y="5643995"/>
            <a:ext cx="6074806" cy="666653"/>
          </a:xfrm>
          <a:prstGeom prst="rightArrowCallou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Qual o vínculo entre as partes?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7215949" y="1740366"/>
            <a:ext cx="3412901" cy="38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v</a:t>
            </a:r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endedores e compradores</a:t>
            </a:r>
            <a:endParaRPr lang="pt-B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7048765" y="2604420"/>
            <a:ext cx="3412901" cy="38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n</a:t>
            </a:r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ecessidades e desejos</a:t>
            </a:r>
            <a:endParaRPr lang="pt-B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215949" y="3357968"/>
            <a:ext cx="3412901" cy="38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bens, serviços, ideias</a:t>
            </a:r>
            <a:endParaRPr lang="pt-B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6709893" y="4205167"/>
            <a:ext cx="5271480" cy="38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o valor gerado por elas para as partes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(balança do valor percebido: benefícios x custos)</a:t>
            </a:r>
            <a:endParaRPr lang="pt-B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6680658" y="5802702"/>
            <a:ext cx="5482107" cy="38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t</a:t>
            </a:r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ransação (transacional)  ou  relacionamento *</a:t>
            </a:r>
            <a:endParaRPr lang="pt-B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7342591" y="5071331"/>
            <a:ext cx="4158243" cy="386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Bradley Hand ITC" panose="03070402050302030203" pitchFamily="66" charset="0"/>
              </a:rPr>
              <a:t>s</a:t>
            </a:r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atisfação ou insatisfação</a:t>
            </a:r>
          </a:p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(expectativa x desempenho percebido)</a:t>
            </a:r>
            <a:endParaRPr lang="pt-BR" sz="20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graphicFrame>
        <p:nvGraphicFramePr>
          <p:cNvPr id="17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714141"/>
              </p:ext>
            </p:extLst>
          </p:nvPr>
        </p:nvGraphicFramePr>
        <p:xfrm>
          <a:off x="8470230" y="28215"/>
          <a:ext cx="4957011" cy="1866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17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2081437" y="175317"/>
            <a:ext cx="8911687" cy="640445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AR BLANCA" panose="02000000000000000000" pitchFamily="2" charset="0"/>
              </a:rPr>
              <a:t>Marketing Transacional x Marketing Relacionamento</a:t>
            </a:r>
            <a:endParaRPr lang="pt-BR" sz="3200" b="1" dirty="0">
              <a:latin typeface="AR BLANCA" panose="02000000000000000000" pitchFamily="2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73101"/>
              </p:ext>
            </p:extLst>
          </p:nvPr>
        </p:nvGraphicFramePr>
        <p:xfrm>
          <a:off x="1600199" y="815762"/>
          <a:ext cx="10337800" cy="582187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445934">
                  <a:extLst>
                    <a:ext uri="{9D8B030D-6E8A-4147-A177-3AD203B41FA5}">
                      <a16:colId xmlns:a16="http://schemas.microsoft.com/office/drawing/2014/main" val="1175759189"/>
                    </a:ext>
                  </a:extLst>
                </a:gridCol>
                <a:gridCol w="3755975">
                  <a:extLst>
                    <a:ext uri="{9D8B030D-6E8A-4147-A177-3AD203B41FA5}">
                      <a16:colId xmlns:a16="http://schemas.microsoft.com/office/drawing/2014/main" val="234046510"/>
                    </a:ext>
                  </a:extLst>
                </a:gridCol>
                <a:gridCol w="3135891">
                  <a:extLst>
                    <a:ext uri="{9D8B030D-6E8A-4147-A177-3AD203B41FA5}">
                      <a16:colId xmlns:a16="http://schemas.microsoft.com/office/drawing/2014/main" val="3167852708"/>
                    </a:ext>
                  </a:extLst>
                </a:gridCol>
              </a:tblGrid>
              <a:tr h="426314">
                <a:tc>
                  <a:txBody>
                    <a:bodyPr/>
                    <a:lstStyle/>
                    <a:p>
                      <a:r>
                        <a:rPr lang="pt-BR" dirty="0" smtClean="0"/>
                        <a:t>Características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Transacional</a:t>
                      </a:r>
                      <a:endParaRPr lang="pt-BR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</a:t>
                      </a:r>
                      <a:r>
                        <a:rPr lang="pt-BR" sz="2400" dirty="0" smtClean="0">
                          <a:solidFill>
                            <a:srgbClr val="FFFF00"/>
                          </a:solidFill>
                        </a:rPr>
                        <a:t>RELACIONAMENTO</a:t>
                      </a:r>
                      <a:endParaRPr lang="pt-B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643291"/>
                  </a:ext>
                </a:extLst>
              </a:tr>
              <a:tr h="455514">
                <a:tc>
                  <a:txBody>
                    <a:bodyPr/>
                    <a:lstStyle/>
                    <a:p>
                      <a:r>
                        <a:rPr lang="pt-BR" dirty="0" smtClean="0"/>
                        <a:t>Foco do marketing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Aquisição de clientes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Retenção de clientes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789194"/>
                  </a:ext>
                </a:extLst>
              </a:tr>
              <a:tr h="455514">
                <a:tc>
                  <a:txBody>
                    <a:bodyPr/>
                    <a:lstStyle/>
                    <a:p>
                      <a:r>
                        <a:rPr lang="pt-BR" dirty="0" smtClean="0"/>
                        <a:t>Horizonte de tempo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Curto prazo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Longo prazo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819235"/>
                  </a:ext>
                </a:extLst>
              </a:tr>
              <a:tr h="455514">
                <a:tc>
                  <a:txBody>
                    <a:bodyPr/>
                    <a:lstStyle/>
                    <a:p>
                      <a:r>
                        <a:rPr lang="pt-BR" dirty="0" smtClean="0"/>
                        <a:t>Proposta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Realizar venda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Satisfação mútua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31072"/>
                  </a:ext>
                </a:extLst>
              </a:tr>
              <a:tr h="455514">
                <a:tc>
                  <a:txBody>
                    <a:bodyPr/>
                    <a:lstStyle/>
                    <a:p>
                      <a:r>
                        <a:rPr lang="pt-BR" dirty="0" smtClean="0"/>
                        <a:t>Aspiração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Criar troca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Criar valor percebido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645444"/>
                  </a:ext>
                </a:extLst>
              </a:tr>
              <a:tr h="735830">
                <a:tc>
                  <a:txBody>
                    <a:bodyPr/>
                    <a:lstStyle/>
                    <a:p>
                      <a:r>
                        <a:rPr lang="pt-BR" dirty="0" smtClean="0"/>
                        <a:t>Prioridade de serviço ao cliente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Baixa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Alta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936338"/>
                  </a:ext>
                </a:extLst>
              </a:tr>
              <a:tr h="455514">
                <a:tc>
                  <a:txBody>
                    <a:bodyPr/>
                    <a:lstStyle/>
                    <a:p>
                      <a:r>
                        <a:rPr lang="pt-BR" dirty="0" smtClean="0"/>
                        <a:t>Contato com os clientes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Infrequente a moderado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Frequente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017239"/>
                  </a:ext>
                </a:extLst>
              </a:tr>
              <a:tr h="735830">
                <a:tc>
                  <a:txBody>
                    <a:bodyPr/>
                    <a:lstStyle/>
                    <a:p>
                      <a:r>
                        <a:rPr lang="pt-BR" dirty="0" smtClean="0"/>
                        <a:t>Comprometimento</a:t>
                      </a:r>
                      <a:r>
                        <a:rPr lang="pt-BR" baseline="0" dirty="0" smtClean="0"/>
                        <a:t> com os clientes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Baixo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Alto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922461"/>
                  </a:ext>
                </a:extLst>
              </a:tr>
              <a:tr h="1156305">
                <a:tc>
                  <a:txBody>
                    <a:bodyPr/>
                    <a:lstStyle/>
                    <a:p>
                      <a:r>
                        <a:rPr lang="pt-BR" dirty="0" smtClean="0"/>
                        <a:t>Tipo de interação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Adversária, manipulação, resolução de conflito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Cooperação, confiança, respeito mútuo, comprometimento, confidência</a:t>
                      </a:r>
                      <a:endParaRPr lang="pt-BR" sz="2000" b="1" dirty="0">
                        <a:solidFill>
                          <a:srgbClr val="FFFF00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442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41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37048" y="616296"/>
            <a:ext cx="8911687" cy="1280890"/>
          </a:xfrm>
        </p:spPr>
        <p:txBody>
          <a:bodyPr/>
          <a:lstStyle/>
          <a:p>
            <a:r>
              <a:rPr lang="pt-BR" dirty="0" smtClean="0">
                <a:latin typeface="AR BLANCA" panose="02000000000000000000" pitchFamily="2" charset="0"/>
              </a:rPr>
              <a:t>Marketing como filosofia empresarial</a:t>
            </a:r>
            <a:endParaRPr lang="pt-BR" dirty="0">
              <a:latin typeface="AR BLANCA" panose="02000000000000000000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28254" y="2218592"/>
            <a:ext cx="9012846" cy="4166165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Bradley Hand ITC" panose="03070402050302030203" pitchFamily="66" charset="0"/>
              </a:rPr>
              <a:t>Filosofias expressam os princípios de uma organização e ajudam a definir a identidade, o caráter e seus modos de agir.</a:t>
            </a:r>
          </a:p>
          <a:p>
            <a:r>
              <a:rPr lang="pt-BR" sz="2800" b="1" dirty="0" smtClean="0">
                <a:latin typeface="Bradley Hand ITC" panose="03070402050302030203" pitchFamily="66" charset="0"/>
              </a:rPr>
              <a:t>Filosofias manifestam-se na maneiras de pensar, pressupostos, valores, padrões morais, políticas, diretrizes e normas da organização.</a:t>
            </a:r>
          </a:p>
          <a:p>
            <a:r>
              <a:rPr lang="pt-BR" sz="2800" b="1" dirty="0" smtClean="0">
                <a:latin typeface="Bradley Hand ITC" panose="03070402050302030203" pitchFamily="66" charset="0"/>
              </a:rPr>
              <a:t>Orientação para o marketing; orientação de marketing </a:t>
            </a:r>
            <a:r>
              <a:rPr lang="pt-BR" sz="2800" b="1" dirty="0" err="1" smtClean="0">
                <a:latin typeface="Bradley Hand ITC" panose="03070402050302030203" pitchFamily="66" charset="0"/>
              </a:rPr>
              <a:t>societal</a:t>
            </a:r>
            <a:r>
              <a:rPr lang="pt-BR" sz="2800" b="1" dirty="0" smtClean="0">
                <a:latin typeface="Bradley Hand ITC" panose="03070402050302030203" pitchFamily="66" charset="0"/>
              </a:rPr>
              <a:t>; orientação de marketing holístico</a:t>
            </a:r>
          </a:p>
          <a:p>
            <a:endParaRPr lang="pt-BR" sz="2800" b="1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pt-BR" sz="2800" b="1" dirty="0" smtClean="0">
              <a:latin typeface="Bradley Hand ITC" panose="03070402050302030203" pitchFamily="66" charset="0"/>
            </a:endParaRPr>
          </a:p>
          <a:p>
            <a:endParaRPr lang="pt-BR" sz="2800" dirty="0">
              <a:latin typeface="Bradley Hand ITC" panose="03070402050302030203" pitchFamily="66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4616959"/>
              </p:ext>
            </p:extLst>
          </p:nvPr>
        </p:nvGraphicFramePr>
        <p:xfrm>
          <a:off x="8470230" y="28215"/>
          <a:ext cx="4957011" cy="1866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3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6016" y="878448"/>
            <a:ext cx="9619960" cy="1293251"/>
          </a:xfrm>
        </p:spPr>
        <p:txBody>
          <a:bodyPr>
            <a:normAutofit lnSpcReduction="10000"/>
          </a:bodyPr>
          <a:lstStyle/>
          <a:p>
            <a:r>
              <a:rPr lang="pt-BR" sz="3600" b="1" dirty="0" smtClean="0">
                <a:solidFill>
                  <a:srgbClr val="336699"/>
                </a:solidFill>
                <a:latin typeface="Bradley Hand ITC" panose="03070402050302030203" pitchFamily="66" charset="0"/>
              </a:rPr>
              <a:t>A orientação para marketing </a:t>
            </a:r>
            <a:r>
              <a:rPr lang="pt-BR" sz="2400" b="1" dirty="0" smtClean="0">
                <a:latin typeface="Bradley Hand ITC" panose="03070402050302030203" pitchFamily="66" charset="0"/>
              </a:rPr>
              <a:t>é a filosofia de trabalho que coloca as necessidades e os desejos dos clientes no centro das decisões e ações empresariais</a:t>
            </a:r>
            <a:r>
              <a:rPr lang="pt-BR" sz="2400" dirty="0" smtClean="0">
                <a:latin typeface="Bradley Hand ITC" panose="03070402050302030203" pitchFamily="66" charset="0"/>
              </a:rPr>
              <a:t>.</a:t>
            </a:r>
          </a:p>
        </p:txBody>
      </p:sp>
      <p:grpSp>
        <p:nvGrpSpPr>
          <p:cNvPr id="23" name="Agrupar 22"/>
          <p:cNvGrpSpPr/>
          <p:nvPr/>
        </p:nvGrpSpPr>
        <p:grpSpPr>
          <a:xfrm>
            <a:off x="703060" y="2562136"/>
            <a:ext cx="10599361" cy="3710328"/>
            <a:chOff x="3056250" y="3820735"/>
            <a:chExt cx="7754830" cy="2792744"/>
          </a:xfrm>
        </p:grpSpPr>
        <p:sp>
          <p:nvSpPr>
            <p:cNvPr id="8" name="Retângulo Arredondado 7"/>
            <p:cNvSpPr/>
            <p:nvPr/>
          </p:nvSpPr>
          <p:spPr>
            <a:xfrm>
              <a:off x="3056250" y="3820735"/>
              <a:ext cx="7754829" cy="2189408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000"/>
            </a:p>
          </p:txBody>
        </p:sp>
        <p:sp>
          <p:nvSpPr>
            <p:cNvPr id="4" name="Retângulo Arredondado 3"/>
            <p:cNvSpPr/>
            <p:nvPr/>
          </p:nvSpPr>
          <p:spPr>
            <a:xfrm>
              <a:off x="3390718" y="3914464"/>
              <a:ext cx="4421746" cy="42500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/>
                <a:t>Foco no cliente</a:t>
              </a:r>
              <a:r>
                <a:rPr lang="pt-BR" sz="2000" dirty="0" smtClean="0"/>
                <a:t>: quais produtos irá comprar</a:t>
              </a:r>
              <a:endParaRPr lang="pt-BR" sz="2000" dirty="0"/>
            </a:p>
          </p:txBody>
        </p:sp>
        <p:sp>
          <p:nvSpPr>
            <p:cNvPr id="5" name="Retângulo Arredondado 4"/>
            <p:cNvSpPr/>
            <p:nvPr/>
          </p:nvSpPr>
          <p:spPr>
            <a:xfrm>
              <a:off x="3997131" y="4550536"/>
              <a:ext cx="5676381" cy="42500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/>
                <a:t>Foco na concorrência: </a:t>
              </a:r>
              <a:r>
                <a:rPr lang="pt-BR" sz="2000" dirty="0" smtClean="0"/>
                <a:t>disseminar informações na empresa</a:t>
              </a:r>
              <a:endParaRPr lang="pt-BR" sz="2000" dirty="0"/>
            </a:p>
          </p:txBody>
        </p:sp>
        <p:sp>
          <p:nvSpPr>
            <p:cNvPr id="6" name="Retângulo Arredondado 5"/>
            <p:cNvSpPr/>
            <p:nvPr/>
          </p:nvSpPr>
          <p:spPr>
            <a:xfrm>
              <a:off x="4406995" y="5197341"/>
              <a:ext cx="6112063" cy="42500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/>
                <a:t>Coordenação interfuncional</a:t>
              </a:r>
              <a:r>
                <a:rPr lang="pt-BR" sz="2000" dirty="0" smtClean="0"/>
                <a:t>: funções integradas foco no cliente</a:t>
              </a:r>
              <a:endParaRPr lang="pt-BR" sz="2000" dirty="0"/>
            </a:p>
          </p:txBody>
        </p:sp>
        <p:sp>
          <p:nvSpPr>
            <p:cNvPr id="7" name="Retângulo Arredondado 6"/>
            <p:cNvSpPr/>
            <p:nvPr/>
          </p:nvSpPr>
          <p:spPr>
            <a:xfrm>
              <a:off x="7503356" y="6188476"/>
              <a:ext cx="3307724" cy="425003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dirty="0" smtClean="0"/>
                <a:t>Resultado: </a:t>
              </a:r>
              <a:r>
                <a:rPr lang="pt-BR" sz="2000" b="1" dirty="0" smtClean="0"/>
                <a:t>RENTABILIDADE</a:t>
              </a:r>
              <a:endParaRPr lang="pt-BR" sz="2000" b="1" dirty="0"/>
            </a:p>
          </p:txBody>
        </p:sp>
        <p:cxnSp>
          <p:nvCxnSpPr>
            <p:cNvPr id="10" name="Conector de Seta Reta 9"/>
            <p:cNvCxnSpPr/>
            <p:nvPr/>
          </p:nvCxnSpPr>
          <p:spPr>
            <a:xfrm flipV="1">
              <a:off x="3515118" y="6443191"/>
              <a:ext cx="3833219" cy="1216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/>
            <p:nvPr/>
          </p:nvCxnSpPr>
          <p:spPr>
            <a:xfrm flipH="1" flipV="1">
              <a:off x="5601591" y="5793793"/>
              <a:ext cx="15517" cy="64939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/>
            <p:nvPr/>
          </p:nvCxnSpPr>
          <p:spPr>
            <a:xfrm flipH="1" flipV="1">
              <a:off x="4156626" y="5186608"/>
              <a:ext cx="5768" cy="121437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/>
            <p:cNvCxnSpPr/>
            <p:nvPr/>
          </p:nvCxnSpPr>
          <p:spPr>
            <a:xfrm flipV="1">
              <a:off x="3515118" y="4448219"/>
              <a:ext cx="4562" cy="195275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54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52338" y="330291"/>
            <a:ext cx="10234862" cy="6291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000" b="1" dirty="0" smtClean="0">
                <a:solidFill>
                  <a:srgbClr val="336699"/>
                </a:solidFill>
                <a:latin typeface="Bradley Hand ITC" panose="03070402050302030203" pitchFamily="66" charset="0"/>
              </a:rPr>
              <a:t>A orientação de marketing </a:t>
            </a:r>
            <a:r>
              <a:rPr lang="pt-BR" sz="4000" b="1" dirty="0" err="1" smtClean="0">
                <a:solidFill>
                  <a:srgbClr val="336699"/>
                </a:solidFill>
                <a:latin typeface="Bradley Hand ITC" panose="03070402050302030203" pitchFamily="66" charset="0"/>
              </a:rPr>
              <a:t>societal</a:t>
            </a:r>
            <a:r>
              <a:rPr lang="pt-BR" sz="4000" b="1" dirty="0" smtClean="0">
                <a:solidFill>
                  <a:srgbClr val="336699"/>
                </a:solidFill>
                <a:latin typeface="Bradley Hand ITC" panose="03070402050302030203" pitchFamily="66" charset="0"/>
              </a:rPr>
              <a:t> </a:t>
            </a:r>
            <a:r>
              <a:rPr lang="pt-BR" sz="2000" b="1" dirty="0" smtClean="0">
                <a:latin typeface="Bradley Hand ITC" panose="03070402050302030203" pitchFamily="66" charset="0"/>
              </a:rPr>
              <a:t>é a filosofia de trabalho </a:t>
            </a:r>
            <a:r>
              <a:rPr lang="en-US" sz="2000" b="1" dirty="0" smtClean="0">
                <a:latin typeface="Bradley Hand ITC" panose="03070402050302030203" pitchFamily="66" charset="0"/>
              </a:rPr>
              <a:t>que </a:t>
            </a:r>
            <a:r>
              <a:rPr lang="en-US" sz="2000" b="1" dirty="0" err="1" smtClean="0">
                <a:latin typeface="Bradley Hand ITC" panose="03070402050302030203" pitchFamily="66" charset="0"/>
              </a:rPr>
              <a:t>incorpora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 o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interesse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pelo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bem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estar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do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consumidor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e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pelos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problemas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das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modernas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000" b="1" dirty="0" err="1" smtClean="0">
                <a:latin typeface="Bradley Hand ITC" panose="03070402050302030203" pitchFamily="66" charset="0"/>
              </a:rPr>
              <a:t>sociedades</a:t>
            </a:r>
            <a:r>
              <a:rPr lang="en-US" altLang="pt-BR" sz="2000" b="1" dirty="0" smtClean="0">
                <a:latin typeface="Bradley Hand ITC" panose="03070402050302030203" pitchFamily="66" charset="0"/>
              </a:rPr>
              <a:t>. </a:t>
            </a:r>
          </a:p>
          <a:p>
            <a:endParaRPr lang="en-US" altLang="pt-BR" sz="2000" dirty="0" smtClean="0">
              <a:latin typeface="Bradley Hand ITC" panose="03070402050302030203" pitchFamily="66" charset="0"/>
            </a:endParaRPr>
          </a:p>
          <a:p>
            <a:pPr marL="400050" lvl="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Ações</a:t>
            </a:r>
            <a:r>
              <a:rPr lang="en-US" sz="24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concretas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que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podem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ser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implementadas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: </a:t>
            </a:r>
          </a:p>
          <a:p>
            <a:pPr marL="742950" lvl="2" indent="-342900"/>
            <a:r>
              <a:rPr lang="en-US" sz="2400" b="1" dirty="0" err="1" smtClean="0">
                <a:latin typeface="Bradley Hand ITC" panose="03070402050302030203" pitchFamily="66" charset="0"/>
              </a:rPr>
              <a:t>Fornecer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ao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cliente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mais</a:t>
            </a:r>
            <a:r>
              <a:rPr lang="en-US" sz="2400" b="1" dirty="0" smtClean="0">
                <a:latin typeface="Bradley Hand ITC" panose="03070402050302030203" pitchFamily="66" charset="0"/>
              </a:rPr>
              <a:t> e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melhores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informações</a:t>
            </a:r>
            <a:r>
              <a:rPr lang="en-US" sz="2400" b="1" dirty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sobre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produtos</a:t>
            </a:r>
            <a:endParaRPr lang="en-US" sz="2400" b="1" dirty="0" smtClean="0">
              <a:latin typeface="Bradley Hand ITC" panose="03070402050302030203" pitchFamily="66" charset="0"/>
            </a:endParaRPr>
          </a:p>
          <a:p>
            <a:pPr marL="742950" lvl="2" indent="-342900"/>
            <a:r>
              <a:rPr lang="en-US" sz="2400" b="1" dirty="0" err="1" smtClean="0">
                <a:latin typeface="Bradley Hand ITC" panose="03070402050302030203" pitchFamily="66" charset="0"/>
              </a:rPr>
              <a:t>Adotar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critérios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éticos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rigorosos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nos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programas</a:t>
            </a:r>
            <a:r>
              <a:rPr lang="en-US" sz="2400" b="1" dirty="0" smtClean="0">
                <a:latin typeface="Bradley Hand ITC" panose="03070402050302030203" pitchFamily="66" charset="0"/>
              </a:rPr>
              <a:t> de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comunicação</a:t>
            </a:r>
            <a:endParaRPr lang="en-US" sz="2400" b="1" dirty="0" smtClean="0">
              <a:latin typeface="Bradley Hand ITC" panose="03070402050302030203" pitchFamily="66" charset="0"/>
            </a:endParaRPr>
          </a:p>
          <a:p>
            <a:pPr marL="742950" lvl="2" indent="-342900"/>
            <a:r>
              <a:rPr lang="en-US" sz="2400" b="1" dirty="0" err="1" smtClean="0">
                <a:latin typeface="Bradley Hand ITC" panose="03070402050302030203" pitchFamily="66" charset="0"/>
              </a:rPr>
              <a:t>Redobrar</a:t>
            </a:r>
            <a:r>
              <a:rPr lang="en-US" sz="2400" b="1" dirty="0" smtClean="0">
                <a:latin typeface="Bradley Hand ITC" panose="03070402050302030203" pitchFamily="66" charset="0"/>
              </a:rPr>
              <a:t> a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atenção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nos</a:t>
            </a:r>
            <a:r>
              <a:rPr lang="en-US" sz="2400" b="1" dirty="0" smtClean="0"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serviços</a:t>
            </a:r>
            <a:r>
              <a:rPr lang="en-US" sz="2400" b="1" dirty="0" smtClean="0">
                <a:latin typeface="Bradley Hand ITC" panose="03070402050302030203" pitchFamily="66" charset="0"/>
              </a:rPr>
              <a:t> de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pós-venda</a:t>
            </a:r>
            <a:endParaRPr lang="en-US" sz="2400" b="1" dirty="0" smtClean="0">
              <a:latin typeface="Bradley Hand ITC" panose="03070402050302030203" pitchFamily="66" charset="0"/>
            </a:endParaRPr>
          </a:p>
          <a:p>
            <a:pPr marL="742950" lvl="2" indent="-342900"/>
            <a:r>
              <a:rPr lang="en-US" sz="2400" b="1" dirty="0" err="1" smtClean="0">
                <a:latin typeface="Bradley Hand ITC" panose="03070402050302030203" pitchFamily="66" charset="0"/>
              </a:rPr>
              <a:t>Privelegiar</a:t>
            </a:r>
            <a:r>
              <a:rPr lang="en-US" sz="2400" b="1" dirty="0" smtClean="0">
                <a:latin typeface="Bradley Hand ITC" panose="03070402050302030203" pitchFamily="66" charset="0"/>
              </a:rPr>
              <a:t> a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segurança</a:t>
            </a:r>
            <a:r>
              <a:rPr lang="en-US" sz="2400" b="1" dirty="0" smtClean="0">
                <a:latin typeface="Bradley Hand ITC" panose="03070402050302030203" pitchFamily="66" charset="0"/>
              </a:rPr>
              <a:t> e a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qualidade</a:t>
            </a:r>
            <a:r>
              <a:rPr lang="en-US" sz="2400" b="1" dirty="0" smtClean="0">
                <a:latin typeface="Bradley Hand ITC" panose="03070402050302030203" pitchFamily="66" charset="0"/>
              </a:rPr>
              <a:t> de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vida</a:t>
            </a:r>
            <a:r>
              <a:rPr lang="en-US" sz="2400" b="1" dirty="0" smtClean="0">
                <a:latin typeface="Bradley Hand ITC" panose="03070402050302030203" pitchFamily="66" charset="0"/>
              </a:rPr>
              <a:t> do </a:t>
            </a:r>
            <a:r>
              <a:rPr lang="en-US" sz="2400" b="1" dirty="0" err="1" smtClean="0">
                <a:latin typeface="Bradley Hand ITC" panose="03070402050302030203" pitchFamily="66" charset="0"/>
              </a:rPr>
              <a:t>consumidor</a:t>
            </a:r>
            <a:endParaRPr lang="en-US" sz="2400" b="1" dirty="0">
              <a:latin typeface="Bradley Hand ITC" panose="03070402050302030203" pitchFamily="66" charset="0"/>
            </a:endParaRPr>
          </a:p>
          <a:p>
            <a:endParaRPr lang="en-US" altLang="pt-BR" sz="2000" dirty="0">
              <a:latin typeface="Bradley Hand ITC" panose="03070402050302030203" pitchFamily="66" charset="0"/>
            </a:endParaRPr>
          </a:p>
          <a:p>
            <a:pPr lvl="1"/>
            <a:endParaRPr lang="en-US" altLang="pt-BR" sz="1800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n-US" altLang="pt-BR" sz="2000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	</a:t>
            </a:r>
            <a:r>
              <a:rPr lang="en-US" altLang="pt-BR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Filosofia</a:t>
            </a:r>
            <a:r>
              <a:rPr lang="en-US" altLang="pt-BR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tem o </a:t>
            </a:r>
            <a:r>
              <a:rPr lang="en-US" altLang="pt-BR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papel</a:t>
            </a:r>
            <a:r>
              <a:rPr lang="en-US" altLang="pt-BR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de:</a:t>
            </a:r>
          </a:p>
          <a:p>
            <a:r>
              <a:rPr lang="en-US" altLang="pt-BR" sz="2400" b="1" dirty="0" err="1" smtClean="0">
                <a:latin typeface="Bradley Hand ITC" panose="03070402050302030203" pitchFamily="66" charset="0"/>
              </a:rPr>
              <a:t>Estimular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as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pessoas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a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modificar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padrões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de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consumo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no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sentido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de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gastar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mais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tempo e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dinheiro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em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opções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que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proporcionem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evolução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equilibrada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de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cada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um e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ajudem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na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sustentabiliade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 do </a:t>
            </a:r>
            <a:r>
              <a:rPr lang="en-US" altLang="pt-BR" sz="2400" b="1" dirty="0" err="1" smtClean="0">
                <a:latin typeface="Bradley Hand ITC" panose="03070402050302030203" pitchFamily="66" charset="0"/>
              </a:rPr>
              <a:t>planeta</a:t>
            </a:r>
            <a:r>
              <a:rPr lang="en-US" altLang="pt-BR" sz="2400" b="1" dirty="0" smtClean="0">
                <a:latin typeface="Bradley Hand ITC" panose="03070402050302030203" pitchFamily="66" charset="0"/>
              </a:rPr>
              <a:t>.</a:t>
            </a:r>
          </a:p>
          <a:p>
            <a:pPr lvl="1"/>
            <a:endParaRPr lang="en-US" altLang="pt-BR" sz="1800" dirty="0" smtClean="0">
              <a:latin typeface="Bradley Hand ITC" panose="03070402050302030203" pitchFamily="66" charset="0"/>
            </a:endParaRPr>
          </a:p>
          <a:p>
            <a:endParaRPr lang="en-US" sz="2000" dirty="0">
              <a:latin typeface="Bradley Hand ITC" panose="03070402050302030203" pitchFamily="66" charset="0"/>
            </a:endParaRPr>
          </a:p>
          <a:p>
            <a:pPr lvl="1"/>
            <a:endParaRPr lang="en-US" sz="1800" dirty="0">
              <a:latin typeface="Bradley Hand ITC" panose="03070402050302030203" pitchFamily="66" charset="0"/>
            </a:endParaRPr>
          </a:p>
          <a:p>
            <a:pPr lvl="1"/>
            <a:endParaRPr lang="en-US" sz="1800" dirty="0" smtClean="0">
              <a:latin typeface="Bradley Hand ITC" panose="03070402050302030203" pitchFamily="66" charset="0"/>
            </a:endParaRPr>
          </a:p>
          <a:p>
            <a:pPr marL="457200" lvl="1" indent="0">
              <a:buNone/>
            </a:pPr>
            <a:endParaRPr lang="pt-BR" sz="1800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3137" y="342991"/>
            <a:ext cx="9619960" cy="6291060"/>
          </a:xfrm>
        </p:spPr>
        <p:txBody>
          <a:bodyPr>
            <a:normAutofit/>
          </a:bodyPr>
          <a:lstStyle/>
          <a:p>
            <a:r>
              <a:rPr lang="pt-BR" sz="4000" b="1" dirty="0" smtClean="0">
                <a:solidFill>
                  <a:srgbClr val="336699"/>
                </a:solidFill>
                <a:latin typeface="Bradley Hand ITC" panose="03070402050302030203" pitchFamily="66" charset="0"/>
              </a:rPr>
              <a:t>A orientação para marketing holístico </a:t>
            </a:r>
            <a:r>
              <a:rPr lang="pt-BR" sz="2000" b="1" dirty="0" smtClean="0">
                <a:latin typeface="Bradley Hand ITC" panose="03070402050302030203" pitchFamily="66" charset="0"/>
              </a:rPr>
              <a:t>é a filosofia que reconhece que tudo no marketing é importante – os consumidores, os funcionários, outras empresas e a concorrência, assim como a sociedade como um todo – e que muitas vezes se faz necessária uma perspectiva abrangente e integrada.</a:t>
            </a:r>
          </a:p>
          <a:p>
            <a:endParaRPr lang="en-US" altLang="pt-BR" sz="2000" dirty="0" smtClean="0">
              <a:latin typeface="Bradley Hand ITC" panose="03070402050302030203" pitchFamily="66" charset="0"/>
            </a:endParaRPr>
          </a:p>
          <a:p>
            <a:pPr marL="400050" lvl="2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Visa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tratar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 de 3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questões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básicas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: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Exploração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de valor: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como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uma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empresa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pode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identificaar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novas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oportunidades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de valor?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Criação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de valor: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como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uma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empresa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pode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criar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eficientemente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ofertas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de valor(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identificar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novos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benefícios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para o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cliente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)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mais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promissoras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?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en-US" sz="2400" b="1" dirty="0" err="1" smtClean="0">
                <a:solidFill>
                  <a:srgbClr val="0070C0"/>
                </a:solidFill>
                <a:latin typeface="Bradley Hand ITC" panose="03070402050302030203" pitchFamily="66" charset="0"/>
              </a:rPr>
              <a:t>Entrega</a:t>
            </a:r>
            <a:r>
              <a:rPr lang="en-US" sz="24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 de valor: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como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uma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empresa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pode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usar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suas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capacidades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de infra-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estrutura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para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entregar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as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novas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ofertas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de valor com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mais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eficiência</a:t>
            </a:r>
            <a:r>
              <a:rPr lang="en-US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?</a:t>
            </a:r>
          </a:p>
          <a:p>
            <a:pPr marL="400050" lvl="2" indent="0">
              <a:buNone/>
            </a:pPr>
            <a:endParaRPr lang="en-US" sz="2400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pPr lvl="1"/>
            <a:endParaRPr lang="en-US" altLang="pt-BR" sz="1800" dirty="0" smtClean="0">
              <a:latin typeface="Bradley Hand ITC" panose="03070402050302030203" pitchFamily="66" charset="0"/>
            </a:endParaRPr>
          </a:p>
          <a:p>
            <a:endParaRPr lang="en-US" sz="2000" dirty="0">
              <a:latin typeface="Bradley Hand ITC" panose="03070402050302030203" pitchFamily="66" charset="0"/>
            </a:endParaRPr>
          </a:p>
          <a:p>
            <a:pPr lvl="1"/>
            <a:endParaRPr lang="en-US" sz="1800" dirty="0">
              <a:latin typeface="Bradley Hand ITC" panose="03070402050302030203" pitchFamily="66" charset="0"/>
            </a:endParaRPr>
          </a:p>
          <a:p>
            <a:pPr lvl="1"/>
            <a:endParaRPr lang="en-US" sz="1800" dirty="0" smtClean="0">
              <a:latin typeface="Bradley Hand ITC" panose="03070402050302030203" pitchFamily="66" charset="0"/>
            </a:endParaRPr>
          </a:p>
          <a:p>
            <a:pPr marL="457200" lvl="1" indent="0">
              <a:buNone/>
            </a:pPr>
            <a:endParaRPr lang="pt-BR" sz="1800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15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732849"/>
              </p:ext>
            </p:extLst>
          </p:nvPr>
        </p:nvGraphicFramePr>
        <p:xfrm>
          <a:off x="688477" y="292444"/>
          <a:ext cx="10396618" cy="618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9277129" y="695502"/>
            <a:ext cx="2313862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 smtClean="0">
                <a:latin typeface="AR BLANCA" panose="02000000000000000000" pitchFamily="2" charset="0"/>
              </a:rPr>
              <a:t>Marketing como processo</a:t>
            </a:r>
            <a:endParaRPr lang="pt-BR" dirty="0">
              <a:latin typeface="AR BLANCA" panose="02000000000000000000" pitchFamily="2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9151362"/>
              </p:ext>
            </p:extLst>
          </p:nvPr>
        </p:nvGraphicFramePr>
        <p:xfrm>
          <a:off x="-1058780" y="4991138"/>
          <a:ext cx="4957011" cy="1866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811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 43"/>
          <p:cNvSpPr/>
          <p:nvPr/>
        </p:nvSpPr>
        <p:spPr>
          <a:xfrm>
            <a:off x="185148" y="0"/>
            <a:ext cx="11987048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0" name="Agrupar 69"/>
          <p:cNvGrpSpPr/>
          <p:nvPr/>
        </p:nvGrpSpPr>
        <p:grpSpPr>
          <a:xfrm>
            <a:off x="1699946" y="0"/>
            <a:ext cx="10299548" cy="6558159"/>
            <a:chOff x="1794539" y="210954"/>
            <a:chExt cx="10299548" cy="6558159"/>
          </a:xfrm>
        </p:grpSpPr>
        <p:sp>
          <p:nvSpPr>
            <p:cNvPr id="4" name="Retângulo Arredondado 3"/>
            <p:cNvSpPr/>
            <p:nvPr/>
          </p:nvSpPr>
          <p:spPr>
            <a:xfrm>
              <a:off x="5036207" y="210954"/>
              <a:ext cx="2086377" cy="695459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Análise do contexto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8263549" y="335364"/>
              <a:ext cx="2605760" cy="9885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externo</a:t>
              </a:r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(consumidor)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2111396" y="390121"/>
              <a:ext cx="1815921" cy="643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interno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Arredondado 6"/>
            <p:cNvSpPr/>
            <p:nvPr/>
          </p:nvSpPr>
          <p:spPr>
            <a:xfrm>
              <a:off x="4601478" y="2662060"/>
              <a:ext cx="2521107" cy="76532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do </a:t>
              </a:r>
              <a:r>
                <a:rPr lang="pt-BR" b="1" dirty="0"/>
                <a:t>C</a:t>
              </a:r>
              <a:r>
                <a:rPr lang="pt-BR" b="1" dirty="0" smtClean="0"/>
                <a:t>omposto (tático)</a:t>
              </a:r>
              <a:endParaRPr lang="pt-BR" b="1" dirty="0"/>
            </a:p>
          </p:txBody>
        </p:sp>
        <p:sp>
          <p:nvSpPr>
            <p:cNvPr id="8" name="Retângulo Arredondado 7"/>
            <p:cNvSpPr/>
            <p:nvPr/>
          </p:nvSpPr>
          <p:spPr>
            <a:xfrm>
              <a:off x="5049086" y="1456923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estratégica</a:t>
              </a:r>
              <a:endParaRPr lang="pt-BR" b="1" dirty="0"/>
            </a:p>
          </p:txBody>
        </p:sp>
        <p:sp>
          <p:nvSpPr>
            <p:cNvPr id="9" name="Hexágono 8"/>
            <p:cNvSpPr/>
            <p:nvPr/>
          </p:nvSpPr>
          <p:spPr>
            <a:xfrm>
              <a:off x="1794539" y="4032846"/>
              <a:ext cx="1481070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produto</a:t>
              </a:r>
              <a:endParaRPr lang="pt-BR" b="1" dirty="0"/>
            </a:p>
          </p:txBody>
        </p:sp>
        <p:sp>
          <p:nvSpPr>
            <p:cNvPr id="10" name="Hexágono 9"/>
            <p:cNvSpPr/>
            <p:nvPr/>
          </p:nvSpPr>
          <p:spPr>
            <a:xfrm>
              <a:off x="3653874" y="4032846"/>
              <a:ext cx="1395212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praça</a:t>
              </a:r>
              <a:endParaRPr lang="pt-BR" b="1" dirty="0"/>
            </a:p>
          </p:txBody>
        </p:sp>
        <p:sp>
          <p:nvSpPr>
            <p:cNvPr id="11" name="Hexágono 10"/>
            <p:cNvSpPr/>
            <p:nvPr/>
          </p:nvSpPr>
          <p:spPr>
            <a:xfrm>
              <a:off x="5453693" y="4038199"/>
              <a:ext cx="1523999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preço</a:t>
              </a:r>
              <a:endParaRPr lang="pt-BR" b="1" dirty="0"/>
            </a:p>
          </p:txBody>
        </p:sp>
        <p:sp>
          <p:nvSpPr>
            <p:cNvPr id="12" name="Hexágono 11"/>
            <p:cNvSpPr/>
            <p:nvPr/>
          </p:nvSpPr>
          <p:spPr>
            <a:xfrm>
              <a:off x="7324351" y="4032846"/>
              <a:ext cx="1942564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promoção</a:t>
              </a:r>
              <a:endParaRPr lang="pt-BR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693415" y="5413695"/>
              <a:ext cx="5884306" cy="503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Entregar Valor percebido &amp; Satisfação do cliente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Bisel 13"/>
            <p:cNvSpPr/>
            <p:nvPr/>
          </p:nvSpPr>
          <p:spPr>
            <a:xfrm>
              <a:off x="3378577" y="6253958"/>
              <a:ext cx="4353058" cy="515155"/>
            </a:xfrm>
            <a:prstGeom prst="bevel">
              <a:avLst/>
            </a:prstGeom>
            <a:solidFill>
              <a:srgbClr val="3366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Desempenho empresarial</a:t>
              </a:r>
              <a:endParaRPr lang="pt-BR" b="1" dirty="0"/>
            </a:p>
          </p:txBody>
        </p:sp>
        <p:sp>
          <p:nvSpPr>
            <p:cNvPr id="16" name="Elipse 15"/>
            <p:cNvSpPr/>
            <p:nvPr/>
          </p:nvSpPr>
          <p:spPr>
            <a:xfrm rot="5400000">
              <a:off x="8471889" y="2988422"/>
              <a:ext cx="6248009" cy="99638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Sistema  de  Informações</a:t>
              </a:r>
            </a:p>
            <a:p>
              <a:pPr algn="ctr"/>
              <a:r>
                <a:rPr lang="pt-BR" b="1" dirty="0" smtClean="0"/>
                <a:t>(Pesquisa marketing)</a:t>
              </a:r>
              <a:endParaRPr lang="pt-BR" b="1" dirty="0"/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7189657" y="712093"/>
              <a:ext cx="9323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4055831" y="712093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 flipH="1">
              <a:off x="6065763" y="947245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/>
            <p:nvPr/>
          </p:nvCxnSpPr>
          <p:spPr>
            <a:xfrm flipH="1">
              <a:off x="6057740" y="2152382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/>
            <p:nvPr/>
          </p:nvCxnSpPr>
          <p:spPr>
            <a:xfrm>
              <a:off x="6057740" y="345495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2420471" y="3708975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>
              <a:off x="2418070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4351480" y="3709538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5453693" y="5029799"/>
              <a:ext cx="1071" cy="3838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>
              <a:off x="8404412" y="372746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>
              <a:off x="241807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de Seta Reta 34"/>
            <p:cNvCxnSpPr/>
            <p:nvPr/>
          </p:nvCxnSpPr>
          <p:spPr>
            <a:xfrm>
              <a:off x="435148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de Seta Reta 35"/>
            <p:cNvCxnSpPr/>
            <p:nvPr/>
          </p:nvCxnSpPr>
          <p:spPr>
            <a:xfrm>
              <a:off x="6186718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>
              <a:off x="8404412" y="47757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e Seta Reta 38"/>
            <p:cNvCxnSpPr/>
            <p:nvPr/>
          </p:nvCxnSpPr>
          <p:spPr>
            <a:xfrm>
              <a:off x="6215693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>
              <a:off x="5453693" y="591732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2418070" y="5029799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redondar Retângulo em um Canto Diagonal 49"/>
            <p:cNvSpPr/>
            <p:nvPr/>
          </p:nvSpPr>
          <p:spPr>
            <a:xfrm>
              <a:off x="2116249" y="1417960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Segmentação de mercado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Arredondar Retângulo em um Canto Diagonal 50"/>
            <p:cNvSpPr/>
            <p:nvPr/>
          </p:nvSpPr>
          <p:spPr>
            <a:xfrm>
              <a:off x="2116249" y="2473436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Seleção de mercado alvo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Arredondar Retângulo em um Canto Diagonal 52"/>
            <p:cNvSpPr/>
            <p:nvPr/>
          </p:nvSpPr>
          <p:spPr>
            <a:xfrm>
              <a:off x="8222710" y="1791411"/>
              <a:ext cx="2561942" cy="1140874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Posicionamento</a:t>
              </a:r>
            </a:p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(como quer ser percebida pelos consumidores)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Conector de Seta Reta 53"/>
            <p:cNvCxnSpPr/>
            <p:nvPr/>
          </p:nvCxnSpPr>
          <p:spPr>
            <a:xfrm>
              <a:off x="7199722" y="1801955"/>
              <a:ext cx="1063827" cy="43880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/>
            <p:nvPr/>
          </p:nvCxnSpPr>
          <p:spPr>
            <a:xfrm>
              <a:off x="4222804" y="1668719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e Seta Reta 55"/>
            <p:cNvCxnSpPr/>
            <p:nvPr/>
          </p:nvCxnSpPr>
          <p:spPr>
            <a:xfrm>
              <a:off x="3055088" y="2045902"/>
              <a:ext cx="6440" cy="3897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 flipH="1">
              <a:off x="4351480" y="2152382"/>
              <a:ext cx="668997" cy="3305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em Curva 65"/>
            <p:cNvCxnSpPr/>
            <p:nvPr/>
          </p:nvCxnSpPr>
          <p:spPr>
            <a:xfrm>
              <a:off x="7089722" y="625348"/>
              <a:ext cx="12700" cy="2520976"/>
            </a:xfrm>
            <a:prstGeom prst="curvedConnector3">
              <a:avLst>
                <a:gd name="adj1" fmla="val 5898457"/>
              </a:avLst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ângulo Arredondado 1"/>
          <p:cNvSpPr/>
          <p:nvPr/>
        </p:nvSpPr>
        <p:spPr>
          <a:xfrm>
            <a:off x="9673389" y="4945163"/>
            <a:ext cx="2187343" cy="135541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Definir:</a:t>
            </a:r>
          </a:p>
          <a:p>
            <a:pPr algn="ctr"/>
            <a:r>
              <a:rPr lang="pt-BR" dirty="0" smtClean="0"/>
              <a:t>O que e como fazer </a:t>
            </a:r>
            <a:r>
              <a:rPr lang="pt-BR" dirty="0"/>
              <a:t>(</a:t>
            </a:r>
            <a:r>
              <a:rPr lang="pt-BR" dirty="0" smtClean="0"/>
              <a:t>oportunidades)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 flipH="1" flipV="1">
            <a:off x="6341822" y="1880297"/>
            <a:ext cx="4432894" cy="30102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/>
          <p:nvPr/>
        </p:nvCxnSpPr>
        <p:spPr>
          <a:xfrm rot="10800000">
            <a:off x="6693868" y="226733"/>
            <a:ext cx="4265421" cy="3085305"/>
          </a:xfrm>
          <a:prstGeom prst="bentConnector3">
            <a:avLst>
              <a:gd name="adj1" fmla="val 6241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7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 BLANCA" panose="02000000000000000000" pitchFamily="2" charset="0"/>
              </a:rPr>
              <a:t>Definição de Marketing</a:t>
            </a:r>
            <a:endParaRPr lang="pt-BR" dirty="0">
              <a:latin typeface="AR BLANCA" panose="02000000000000000000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3641" y="1663700"/>
            <a:ext cx="8915400" cy="4421746"/>
          </a:xfrm>
        </p:spPr>
        <p:txBody>
          <a:bodyPr>
            <a:noAutofit/>
          </a:bodyPr>
          <a:lstStyle/>
          <a:p>
            <a:pPr marL="342900" lvl="1" indent="-342900"/>
            <a:r>
              <a:rPr lang="pt-BR" sz="2400" b="1" i="1" dirty="0" smtClean="0">
                <a:latin typeface="Bradley Hand ITC" panose="03070402050302030203" pitchFamily="66" charset="0"/>
              </a:rPr>
              <a:t>Marketing é a atividade, conduzida por organizações e indivíduos, que opera por meio de um conjunto de instituições e processos para criar, comunicar, entregar e trocar ofertas de mercado que tenham valor para consumidores, clientes, agentes de marketing e a sociedade como um todo </a:t>
            </a:r>
          </a:p>
          <a:p>
            <a:pPr marL="400050" lvl="2" indent="0">
              <a:buNone/>
            </a:pPr>
            <a:r>
              <a:rPr lang="pt-BR" sz="2400" b="1" i="1" dirty="0" smtClean="0">
                <a:latin typeface="Bradley Hand ITC" panose="03070402050302030203" pitchFamily="66" charset="0"/>
              </a:rPr>
              <a:t>(</a:t>
            </a:r>
            <a:r>
              <a:rPr lang="pt-BR" sz="2400" b="1" i="1" dirty="0">
                <a:latin typeface="Bradley Hand ITC" panose="03070402050302030203" pitchFamily="66" charset="0"/>
              </a:rPr>
              <a:t>AMA_ Associação de Marketing Americana – 2007</a:t>
            </a:r>
            <a:r>
              <a:rPr lang="pt-BR" sz="2400" b="1" dirty="0">
                <a:latin typeface="Bradley Hand ITC" panose="03070402050302030203" pitchFamily="66" charset="0"/>
              </a:rPr>
              <a:t>)</a:t>
            </a:r>
          </a:p>
          <a:p>
            <a:endParaRPr lang="pt-BR" sz="2800" b="1" dirty="0" smtClean="0">
              <a:latin typeface="Bradley Hand ITC" panose="03070402050302030203" pitchFamily="66" charset="0"/>
            </a:endParaRPr>
          </a:p>
          <a:p>
            <a:r>
              <a:rPr lang="pt-BR" sz="2400" b="1" i="1" dirty="0" smtClean="0">
                <a:latin typeface="Bradley Hand ITC" panose="03070402050302030203" pitchFamily="66" charset="0"/>
              </a:rPr>
              <a:t>“Marketing é o </a:t>
            </a:r>
            <a:r>
              <a:rPr lang="pt-BR" sz="2400" b="1" i="1" dirty="0">
                <a:solidFill>
                  <a:srgbClr val="FF0000"/>
                </a:solidFill>
                <a:latin typeface="Bradley Hand ITC" panose="03070402050302030203" pitchFamily="66" charset="0"/>
              </a:rPr>
              <a:t>processo social </a:t>
            </a:r>
            <a:r>
              <a:rPr lang="pt-BR" sz="2400" b="1" i="1" dirty="0">
                <a:latin typeface="Bradley Hand ITC" panose="03070402050302030203" pitchFamily="66" charset="0"/>
              </a:rPr>
              <a:t>por meio do qual pessoas e grupos de pessoas satisfazem desejos e necessidades com a criação, oferta e livre negociação de produtos e serviços de valor com outros</a:t>
            </a:r>
            <a:r>
              <a:rPr lang="pt-BR" sz="2400" b="1" i="1" dirty="0" smtClean="0">
                <a:latin typeface="Bradley Hand ITC" panose="03070402050302030203" pitchFamily="66" charset="0"/>
              </a:rPr>
              <a:t>” (Philip </a:t>
            </a:r>
            <a:r>
              <a:rPr lang="pt-BR" sz="2400" b="1" i="1" dirty="0" err="1" smtClean="0">
                <a:latin typeface="Bradley Hand ITC" panose="03070402050302030203" pitchFamily="66" charset="0"/>
              </a:rPr>
              <a:t>Kother</a:t>
            </a:r>
            <a:r>
              <a:rPr lang="pt-BR" sz="2400" b="1" i="1" dirty="0" smtClean="0">
                <a:latin typeface="Bradley Hand ITC" panose="03070402050302030203" pitchFamily="66" charset="0"/>
              </a:rPr>
              <a:t>)</a:t>
            </a:r>
          </a:p>
          <a:p>
            <a:pPr marL="457200" lvl="1" indent="0">
              <a:buNone/>
            </a:pPr>
            <a:endParaRPr lang="pt-BR" sz="2800" b="1" dirty="0" smtClean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632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Análise de Contexto de Marketing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1978944" y="1692360"/>
            <a:ext cx="3992732" cy="576262"/>
          </a:xfrm>
        </p:spPr>
        <p:txBody>
          <a:bodyPr/>
          <a:lstStyle/>
          <a:p>
            <a:r>
              <a:rPr lang="pt-BR" dirty="0" smtClean="0"/>
              <a:t>Contexto interno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2347912" y="2353316"/>
            <a:ext cx="4342893" cy="3354060"/>
          </a:xfrm>
        </p:spPr>
        <p:txBody>
          <a:bodyPr/>
          <a:lstStyle/>
          <a:p>
            <a:r>
              <a:rPr lang="pt-BR" sz="2000" dirty="0" smtClean="0"/>
              <a:t>Planos</a:t>
            </a:r>
          </a:p>
          <a:p>
            <a:r>
              <a:rPr lang="pt-BR" sz="2000" dirty="0" smtClean="0"/>
              <a:t>Cultura</a:t>
            </a:r>
          </a:p>
          <a:p>
            <a:r>
              <a:rPr lang="pt-BR" sz="2000" dirty="0" smtClean="0"/>
              <a:t>Recursos</a:t>
            </a:r>
          </a:p>
          <a:p>
            <a:r>
              <a:rPr lang="pt-BR" sz="2000" dirty="0"/>
              <a:t>C</a:t>
            </a:r>
            <a:r>
              <a:rPr lang="pt-BR" sz="2000" dirty="0" smtClean="0"/>
              <a:t>ompetências</a:t>
            </a:r>
          </a:p>
          <a:p>
            <a:endParaRPr lang="pt-BR" dirty="0" smtClean="0"/>
          </a:p>
          <a:p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endParaRPr lang="pt-BR" sz="20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738643" y="1692360"/>
            <a:ext cx="3999001" cy="576262"/>
          </a:xfrm>
        </p:spPr>
        <p:txBody>
          <a:bodyPr/>
          <a:lstStyle/>
          <a:p>
            <a:r>
              <a:rPr lang="pt-BR" dirty="0" smtClean="0"/>
              <a:t>Contexto externo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166957" y="2353316"/>
            <a:ext cx="4338674" cy="3354060"/>
          </a:xfrm>
        </p:spPr>
        <p:txBody>
          <a:bodyPr>
            <a:noAutofit/>
          </a:bodyPr>
          <a:lstStyle/>
          <a:p>
            <a:r>
              <a:rPr lang="pt-BR" sz="2000" dirty="0" smtClean="0"/>
              <a:t>Economia</a:t>
            </a:r>
          </a:p>
          <a:p>
            <a:r>
              <a:rPr lang="pt-BR" sz="2000" dirty="0" smtClean="0"/>
              <a:t>Política</a:t>
            </a:r>
          </a:p>
          <a:p>
            <a:r>
              <a:rPr lang="pt-BR" sz="2000" dirty="0" smtClean="0"/>
              <a:t>Legislação</a:t>
            </a:r>
          </a:p>
          <a:p>
            <a:r>
              <a:rPr lang="pt-BR" sz="2000" dirty="0" smtClean="0"/>
              <a:t>Cultura </a:t>
            </a:r>
          </a:p>
          <a:p>
            <a:r>
              <a:rPr lang="pt-BR" sz="2000" dirty="0" smtClean="0"/>
              <a:t>Tecnologia</a:t>
            </a:r>
          </a:p>
          <a:p>
            <a:r>
              <a:rPr lang="pt-BR" sz="2000" dirty="0" smtClean="0"/>
              <a:t>Concorrência</a:t>
            </a:r>
          </a:p>
          <a:p>
            <a:r>
              <a:rPr lang="pt-BR" sz="2000" dirty="0" smtClean="0"/>
              <a:t>Fornecedores</a:t>
            </a:r>
          </a:p>
          <a:p>
            <a:r>
              <a:rPr lang="pt-BR" sz="2000" dirty="0" smtClean="0"/>
              <a:t>Distribuidores</a:t>
            </a:r>
          </a:p>
          <a:p>
            <a:r>
              <a:rPr lang="pt-BR" sz="2400" dirty="0" smtClean="0"/>
              <a:t>Comportamento dos Consumidores</a:t>
            </a:r>
          </a:p>
          <a:p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285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202281"/>
            <a:ext cx="10411326" cy="284033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/>
          </a:bodyPr>
          <a:lstStyle/>
          <a:p>
            <a:pPr algn="ctr" eaLnBrk="1" hangingPunct="1">
              <a:lnSpc>
                <a:spcPct val="200000"/>
              </a:lnSpc>
              <a:buNone/>
            </a:pPr>
            <a:r>
              <a:rPr lang="pt-BR" altLang="pt-BR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Identificar, conquistar e manter clientes.</a:t>
            </a:r>
          </a:p>
          <a:p>
            <a:pPr algn="ctr" eaLnBrk="1" hangingPunct="1">
              <a:lnSpc>
                <a:spcPct val="200000"/>
              </a:lnSpc>
              <a:buNone/>
            </a:pPr>
            <a:r>
              <a:rPr lang="pt-BR" altLang="pt-BR" sz="32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Entender porque e como se compra e se consome.</a:t>
            </a:r>
            <a:endParaRPr lang="pt-BR" altLang="pt-BR" sz="32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Retângulo Arredondado 2"/>
          <p:cNvSpPr/>
          <p:nvPr/>
        </p:nvSpPr>
        <p:spPr>
          <a:xfrm>
            <a:off x="2374232" y="4042611"/>
            <a:ext cx="7539789" cy="1459831"/>
          </a:xfrm>
          <a:prstGeom prst="roundRect">
            <a:avLst/>
          </a:prstGeom>
          <a:solidFill>
            <a:schemeClr val="tx2"/>
          </a:solidFill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 smtClean="0"/>
              <a:t>Propósito do estudo do comportamento do consumidor</a:t>
            </a:r>
          </a:p>
          <a:p>
            <a:pPr algn="ctr"/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19564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961669" y="1179151"/>
            <a:ext cx="10540332" cy="5678849"/>
            <a:chOff x="179512" y="1543807"/>
            <a:chExt cx="8712968" cy="4189449"/>
          </a:xfrm>
        </p:grpSpPr>
        <p:sp>
          <p:nvSpPr>
            <p:cNvPr id="16" name="Colchete esquerdo 15"/>
            <p:cNvSpPr/>
            <p:nvPr/>
          </p:nvSpPr>
          <p:spPr>
            <a:xfrm>
              <a:off x="2339752" y="2276872"/>
              <a:ext cx="216024" cy="2592288"/>
            </a:xfrm>
            <a:prstGeom prst="leftBracket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22" name="Colchete esquerdo 21"/>
            <p:cNvSpPr/>
            <p:nvPr/>
          </p:nvSpPr>
          <p:spPr>
            <a:xfrm rot="10800000">
              <a:off x="4134829" y="2456892"/>
              <a:ext cx="180020" cy="2592288"/>
            </a:xfrm>
            <a:prstGeom prst="leftBracket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179512" y="2636912"/>
              <a:ext cx="1656184" cy="230425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Produtos/Serviços</a:t>
              </a:r>
            </a:p>
            <a:p>
              <a:pPr algn="ctr"/>
              <a:r>
                <a:rPr lang="pt-BR" sz="1600" dirty="0"/>
                <a:t>Preço</a:t>
              </a:r>
            </a:p>
            <a:p>
              <a:pPr algn="ctr"/>
              <a:r>
                <a:rPr lang="pt-BR" sz="1600" dirty="0"/>
                <a:t>Distribuição</a:t>
              </a:r>
            </a:p>
            <a:p>
              <a:pPr algn="ctr"/>
              <a:r>
                <a:rPr lang="pt-BR" sz="1600" dirty="0"/>
                <a:t>Comunicação</a:t>
              </a:r>
            </a:p>
            <a:p>
              <a:pPr algn="ctr"/>
              <a:r>
                <a:rPr lang="pt-BR" sz="1600" dirty="0"/>
                <a:t>Econômico</a:t>
              </a:r>
            </a:p>
            <a:p>
              <a:pPr algn="ctr"/>
              <a:r>
                <a:rPr lang="pt-BR" sz="1600" dirty="0"/>
                <a:t>Legal</a:t>
              </a:r>
            </a:p>
            <a:p>
              <a:pPr algn="ctr"/>
              <a:r>
                <a:rPr lang="pt-BR" sz="1600" dirty="0"/>
                <a:t>Tecnológico</a:t>
              </a:r>
            </a:p>
            <a:p>
              <a:pPr algn="ctr"/>
              <a:r>
                <a:rPr lang="pt-BR" sz="1600" dirty="0"/>
                <a:t>Político</a:t>
              </a:r>
            </a:p>
            <a:p>
              <a:pPr algn="ctr"/>
              <a:r>
                <a:rPr lang="pt-BR" sz="1600" dirty="0"/>
                <a:t>Cultural</a:t>
              </a:r>
            </a:p>
            <a:p>
              <a:pPr algn="ctr"/>
              <a:r>
                <a:rPr lang="pt-BR" sz="1600" dirty="0"/>
                <a:t>Ambiental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179512" y="2282292"/>
              <a:ext cx="1656184" cy="3600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Estímulos </a:t>
              </a:r>
            </a:p>
          </p:txBody>
        </p:sp>
        <p:sp>
          <p:nvSpPr>
            <p:cNvPr id="10" name="Retângulo de cantos arredondados 9"/>
            <p:cNvSpPr/>
            <p:nvPr/>
          </p:nvSpPr>
          <p:spPr>
            <a:xfrm>
              <a:off x="2483768" y="2276872"/>
              <a:ext cx="1656184" cy="108012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Motivação</a:t>
              </a:r>
            </a:p>
            <a:p>
              <a:pPr algn="ctr"/>
              <a:r>
                <a:rPr lang="pt-BR" dirty="0"/>
                <a:t>Percepção</a:t>
              </a:r>
            </a:p>
            <a:p>
              <a:pPr algn="ctr"/>
              <a:r>
                <a:rPr lang="pt-BR" dirty="0"/>
                <a:t>Aprendizagem</a:t>
              </a:r>
            </a:p>
            <a:p>
              <a:pPr algn="ctr"/>
              <a:r>
                <a:rPr lang="pt-BR" dirty="0"/>
                <a:t>Memória</a:t>
              </a:r>
            </a:p>
          </p:txBody>
        </p:sp>
        <p:sp>
          <p:nvSpPr>
            <p:cNvPr id="11" name="Retângulo de cantos arredondados 10"/>
            <p:cNvSpPr/>
            <p:nvPr/>
          </p:nvSpPr>
          <p:spPr>
            <a:xfrm>
              <a:off x="2483768" y="4869160"/>
              <a:ext cx="1584176" cy="86409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Culturais</a:t>
              </a:r>
            </a:p>
            <a:p>
              <a:pPr algn="ctr"/>
              <a:r>
                <a:rPr lang="pt-BR" dirty="0"/>
                <a:t>Sociais</a:t>
              </a:r>
            </a:p>
            <a:p>
              <a:pPr algn="ctr"/>
              <a:r>
                <a:rPr lang="pt-BR" dirty="0"/>
                <a:t>Pessoais</a:t>
              </a:r>
            </a:p>
          </p:txBody>
        </p:sp>
        <p:sp>
          <p:nvSpPr>
            <p:cNvPr id="12" name="Retângulo de cantos arredondados 11"/>
            <p:cNvSpPr/>
            <p:nvPr/>
          </p:nvSpPr>
          <p:spPr>
            <a:xfrm>
              <a:off x="2591780" y="1543807"/>
              <a:ext cx="1440160" cy="72008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>
                  <a:solidFill>
                    <a:schemeClr val="bg1"/>
                  </a:solidFill>
                </a:rPr>
                <a:t>Psicologia do consumidor</a:t>
              </a:r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2483768" y="4149080"/>
              <a:ext cx="1584176" cy="72008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>
                  <a:solidFill>
                    <a:schemeClr val="bg1"/>
                  </a:solidFill>
                </a:rPr>
                <a:t>Características</a:t>
              </a:r>
            </a:p>
            <a:p>
              <a:pPr algn="ctr"/>
              <a:r>
                <a:rPr lang="pt-BR" sz="1600" dirty="0">
                  <a:solidFill>
                    <a:schemeClr val="bg1"/>
                  </a:solidFill>
                </a:rPr>
                <a:t>do consumidor</a:t>
              </a:r>
            </a:p>
          </p:txBody>
        </p:sp>
        <p:cxnSp>
          <p:nvCxnSpPr>
            <p:cNvPr id="25" name="Conector de seta reta 24"/>
            <p:cNvCxnSpPr/>
            <p:nvPr/>
          </p:nvCxnSpPr>
          <p:spPr>
            <a:xfrm>
              <a:off x="1835696" y="3789040"/>
              <a:ext cx="50405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tângulo 28"/>
            <p:cNvSpPr/>
            <p:nvPr/>
          </p:nvSpPr>
          <p:spPr>
            <a:xfrm>
              <a:off x="4736580" y="2600908"/>
              <a:ext cx="1728192" cy="244827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Reconhecimento do problema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Busca de informações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Avaliação de alternativas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Decisões de compra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Comportamento pós-compra</a:t>
              </a:r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4744774" y="1808820"/>
              <a:ext cx="1728192" cy="7920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Processo de decisão de compra</a:t>
              </a:r>
            </a:p>
          </p:txBody>
        </p:sp>
        <p:cxnSp>
          <p:nvCxnSpPr>
            <p:cNvPr id="31" name="Conector de seta reta 30"/>
            <p:cNvCxnSpPr/>
            <p:nvPr/>
          </p:nvCxnSpPr>
          <p:spPr>
            <a:xfrm>
              <a:off x="6516216" y="3789040"/>
              <a:ext cx="504056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tângulo 31"/>
            <p:cNvSpPr/>
            <p:nvPr/>
          </p:nvSpPr>
          <p:spPr>
            <a:xfrm>
              <a:off x="7236296" y="2420887"/>
              <a:ext cx="1656184" cy="273630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Escolha do produto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Escolha da marca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Escolha do revendedor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Montante da compra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Frequência de compra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pt-BR" sz="1600" dirty="0"/>
                <a:t>Forma de pagamento</a:t>
              </a:r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7236296" y="1869728"/>
              <a:ext cx="1656184" cy="57606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Decisões de Compra </a:t>
              </a:r>
            </a:p>
          </p:txBody>
        </p:sp>
      </p:grpSp>
      <p:sp>
        <p:nvSpPr>
          <p:cNvPr id="34" name="CaixaDeTexto 33"/>
          <p:cNvSpPr txBox="1"/>
          <p:nvPr/>
        </p:nvSpPr>
        <p:spPr>
          <a:xfrm>
            <a:off x="2351584" y="260649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Modelo do Comportamento do Consumidor</a:t>
            </a:r>
          </a:p>
        </p:txBody>
      </p:sp>
      <p:cxnSp>
        <p:nvCxnSpPr>
          <p:cNvPr id="23" name="Conector de seta reta 24"/>
          <p:cNvCxnSpPr/>
          <p:nvPr/>
        </p:nvCxnSpPr>
        <p:spPr>
          <a:xfrm>
            <a:off x="6016466" y="4164152"/>
            <a:ext cx="430739" cy="96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7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 43"/>
          <p:cNvSpPr/>
          <p:nvPr/>
        </p:nvSpPr>
        <p:spPr>
          <a:xfrm>
            <a:off x="185148" y="0"/>
            <a:ext cx="11987048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0" name="Agrupar 69"/>
          <p:cNvGrpSpPr/>
          <p:nvPr/>
        </p:nvGrpSpPr>
        <p:grpSpPr>
          <a:xfrm>
            <a:off x="1699946" y="0"/>
            <a:ext cx="10299548" cy="6558159"/>
            <a:chOff x="1794539" y="210954"/>
            <a:chExt cx="10299548" cy="6558159"/>
          </a:xfrm>
        </p:grpSpPr>
        <p:sp>
          <p:nvSpPr>
            <p:cNvPr id="4" name="Retângulo Arredondado 3"/>
            <p:cNvSpPr/>
            <p:nvPr/>
          </p:nvSpPr>
          <p:spPr>
            <a:xfrm>
              <a:off x="5036207" y="210954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Análise do contexto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8263549" y="335364"/>
              <a:ext cx="2605760" cy="9885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externo</a:t>
              </a:r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(consumidor)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2111396" y="390121"/>
              <a:ext cx="1815921" cy="643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interno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Arredondado 6"/>
            <p:cNvSpPr/>
            <p:nvPr/>
          </p:nvSpPr>
          <p:spPr>
            <a:xfrm>
              <a:off x="4601478" y="2662060"/>
              <a:ext cx="2521107" cy="76532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do </a:t>
              </a:r>
              <a:r>
                <a:rPr lang="pt-BR" b="1" dirty="0"/>
                <a:t>C</a:t>
              </a:r>
              <a:r>
                <a:rPr lang="pt-BR" b="1" dirty="0" smtClean="0"/>
                <a:t>omposto (tático)</a:t>
              </a:r>
              <a:endParaRPr lang="pt-BR" b="1" dirty="0"/>
            </a:p>
          </p:txBody>
        </p:sp>
        <p:sp>
          <p:nvSpPr>
            <p:cNvPr id="8" name="Retângulo Arredondado 7"/>
            <p:cNvSpPr/>
            <p:nvPr/>
          </p:nvSpPr>
          <p:spPr>
            <a:xfrm>
              <a:off x="5049086" y="1456923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estratégica</a:t>
              </a:r>
              <a:endParaRPr lang="pt-BR" b="1" dirty="0"/>
            </a:p>
          </p:txBody>
        </p:sp>
        <p:sp>
          <p:nvSpPr>
            <p:cNvPr id="9" name="Hexágono 8"/>
            <p:cNvSpPr/>
            <p:nvPr/>
          </p:nvSpPr>
          <p:spPr>
            <a:xfrm>
              <a:off x="1794539" y="4032846"/>
              <a:ext cx="1481070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produto</a:t>
              </a:r>
              <a:endParaRPr lang="pt-BR" b="1" dirty="0"/>
            </a:p>
          </p:txBody>
        </p:sp>
        <p:sp>
          <p:nvSpPr>
            <p:cNvPr id="10" name="Hexágono 9"/>
            <p:cNvSpPr/>
            <p:nvPr/>
          </p:nvSpPr>
          <p:spPr>
            <a:xfrm>
              <a:off x="3653874" y="4032846"/>
              <a:ext cx="1395212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praça</a:t>
              </a:r>
              <a:endParaRPr lang="pt-BR" b="1" dirty="0"/>
            </a:p>
          </p:txBody>
        </p:sp>
        <p:sp>
          <p:nvSpPr>
            <p:cNvPr id="11" name="Hexágono 10"/>
            <p:cNvSpPr/>
            <p:nvPr/>
          </p:nvSpPr>
          <p:spPr>
            <a:xfrm>
              <a:off x="5453693" y="4038199"/>
              <a:ext cx="1523999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preço</a:t>
              </a:r>
              <a:endParaRPr lang="pt-BR" b="1" dirty="0"/>
            </a:p>
          </p:txBody>
        </p:sp>
        <p:sp>
          <p:nvSpPr>
            <p:cNvPr id="12" name="Hexágono 11"/>
            <p:cNvSpPr/>
            <p:nvPr/>
          </p:nvSpPr>
          <p:spPr>
            <a:xfrm>
              <a:off x="7324351" y="4032846"/>
              <a:ext cx="1942564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promoção</a:t>
              </a:r>
              <a:endParaRPr lang="pt-BR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693415" y="5413695"/>
              <a:ext cx="5884306" cy="503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Entregar Valor percebido &amp; Satisfação do cliente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Bisel 13"/>
            <p:cNvSpPr/>
            <p:nvPr/>
          </p:nvSpPr>
          <p:spPr>
            <a:xfrm>
              <a:off x="3378577" y="6253958"/>
              <a:ext cx="4353058" cy="515155"/>
            </a:xfrm>
            <a:prstGeom prst="bevel">
              <a:avLst/>
            </a:prstGeom>
            <a:solidFill>
              <a:srgbClr val="3366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Desempenho empresarial</a:t>
              </a:r>
              <a:endParaRPr lang="pt-BR" b="1" dirty="0"/>
            </a:p>
          </p:txBody>
        </p:sp>
        <p:sp>
          <p:nvSpPr>
            <p:cNvPr id="16" name="Elipse 15"/>
            <p:cNvSpPr/>
            <p:nvPr/>
          </p:nvSpPr>
          <p:spPr>
            <a:xfrm rot="5400000">
              <a:off x="8471889" y="2988422"/>
              <a:ext cx="6248009" cy="99638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Sistema  de  Informações</a:t>
              </a:r>
            </a:p>
            <a:p>
              <a:pPr algn="ctr"/>
              <a:r>
                <a:rPr lang="pt-BR" b="1" dirty="0" smtClean="0"/>
                <a:t>(Pesquisa marketing)</a:t>
              </a:r>
              <a:endParaRPr lang="pt-BR" b="1" dirty="0"/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7189657" y="712093"/>
              <a:ext cx="9323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4055831" y="712093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 flipH="1">
              <a:off x="6065763" y="947245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/>
            <p:nvPr/>
          </p:nvCxnSpPr>
          <p:spPr>
            <a:xfrm flipH="1">
              <a:off x="6057740" y="2152382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/>
            <p:nvPr/>
          </p:nvCxnSpPr>
          <p:spPr>
            <a:xfrm>
              <a:off x="6057740" y="345495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2420471" y="3708975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>
              <a:off x="2418070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4351480" y="3709538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5453693" y="5029799"/>
              <a:ext cx="1071" cy="3838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>
              <a:off x="8404412" y="372746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>
              <a:off x="241807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de Seta Reta 34"/>
            <p:cNvCxnSpPr/>
            <p:nvPr/>
          </p:nvCxnSpPr>
          <p:spPr>
            <a:xfrm>
              <a:off x="435148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de Seta Reta 35"/>
            <p:cNvCxnSpPr/>
            <p:nvPr/>
          </p:nvCxnSpPr>
          <p:spPr>
            <a:xfrm>
              <a:off x="6186718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>
              <a:off x="8404412" y="47757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e Seta Reta 38"/>
            <p:cNvCxnSpPr/>
            <p:nvPr/>
          </p:nvCxnSpPr>
          <p:spPr>
            <a:xfrm>
              <a:off x="6215693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>
              <a:off x="5453693" y="591732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2418070" y="5029799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redondar Retângulo em um Canto Diagonal 49"/>
            <p:cNvSpPr/>
            <p:nvPr/>
          </p:nvSpPr>
          <p:spPr>
            <a:xfrm>
              <a:off x="2116249" y="1417960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Segmentação de mercado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Arredondar Retângulo em um Canto Diagonal 50"/>
            <p:cNvSpPr/>
            <p:nvPr/>
          </p:nvSpPr>
          <p:spPr>
            <a:xfrm>
              <a:off x="2116249" y="2473436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Seleção de mercado alvo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Arredondar Retângulo em um Canto Diagonal 52"/>
            <p:cNvSpPr/>
            <p:nvPr/>
          </p:nvSpPr>
          <p:spPr>
            <a:xfrm>
              <a:off x="8222710" y="1791411"/>
              <a:ext cx="2561942" cy="1140874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Posicionamento</a:t>
              </a:r>
            </a:p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(como quer ser percebida pelos consumidores)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Conector de Seta Reta 53"/>
            <p:cNvCxnSpPr/>
            <p:nvPr/>
          </p:nvCxnSpPr>
          <p:spPr>
            <a:xfrm>
              <a:off x="7199722" y="1801955"/>
              <a:ext cx="1063827" cy="43880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/>
            <p:nvPr/>
          </p:nvCxnSpPr>
          <p:spPr>
            <a:xfrm>
              <a:off x="4222804" y="1668719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e Seta Reta 55"/>
            <p:cNvCxnSpPr/>
            <p:nvPr/>
          </p:nvCxnSpPr>
          <p:spPr>
            <a:xfrm>
              <a:off x="3055088" y="2045902"/>
              <a:ext cx="6440" cy="3897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 flipH="1">
              <a:off x="4351480" y="2152382"/>
              <a:ext cx="668997" cy="3305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em Curva 65"/>
            <p:cNvCxnSpPr/>
            <p:nvPr/>
          </p:nvCxnSpPr>
          <p:spPr>
            <a:xfrm>
              <a:off x="7089722" y="625348"/>
              <a:ext cx="12700" cy="2520976"/>
            </a:xfrm>
            <a:prstGeom prst="curvedConnector3">
              <a:avLst>
                <a:gd name="adj1" fmla="val 5898457"/>
              </a:avLst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ângulo Arredondado 1"/>
          <p:cNvSpPr/>
          <p:nvPr/>
        </p:nvSpPr>
        <p:spPr>
          <a:xfrm>
            <a:off x="9673389" y="4945163"/>
            <a:ext cx="2187343" cy="135541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Definir:</a:t>
            </a:r>
          </a:p>
          <a:p>
            <a:pPr algn="ctr"/>
            <a:r>
              <a:rPr lang="pt-BR" dirty="0" smtClean="0"/>
              <a:t>O que e como fazer </a:t>
            </a:r>
            <a:r>
              <a:rPr lang="pt-BR" dirty="0"/>
              <a:t>(</a:t>
            </a:r>
            <a:r>
              <a:rPr lang="pt-BR" dirty="0" smtClean="0"/>
              <a:t>oportunidades)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 flipH="1" flipV="1">
            <a:off x="6341822" y="1880297"/>
            <a:ext cx="4432894" cy="30102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/>
          <p:nvPr/>
        </p:nvCxnSpPr>
        <p:spPr>
          <a:xfrm rot="10800000">
            <a:off x="6693868" y="226733"/>
            <a:ext cx="4265421" cy="3085305"/>
          </a:xfrm>
          <a:prstGeom prst="bentConnector3">
            <a:avLst>
              <a:gd name="adj1" fmla="val 6241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06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828801381"/>
              </p:ext>
            </p:extLst>
          </p:nvPr>
        </p:nvGraphicFramePr>
        <p:xfrm>
          <a:off x="939800" y="927100"/>
          <a:ext cx="10922000" cy="578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ítulo 1"/>
          <p:cNvSpPr txBox="1">
            <a:spLocks/>
          </p:cNvSpPr>
          <p:nvPr/>
        </p:nvSpPr>
        <p:spPr>
          <a:xfrm>
            <a:off x="1750120" y="268510"/>
            <a:ext cx="9752012" cy="128089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400" smtClean="0"/>
              <a:t>Sistema de Informação: </a:t>
            </a:r>
            <a:r>
              <a:rPr lang="pt-BR" b="1" smtClean="0"/>
              <a:t>PESQUISA DE MARKETING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276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50900"/>
            <a:ext cx="8911687" cy="105410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b="1" dirty="0" smtClean="0"/>
              <a:t>Gestão Estratégica </a:t>
            </a:r>
            <a:br>
              <a:rPr lang="pt-BR" sz="4000" b="1" dirty="0" smtClean="0"/>
            </a:br>
            <a:r>
              <a:rPr lang="pt-BR" sz="3100" b="1" dirty="0" smtClean="0"/>
              <a:t>elementos fundamentais do </a:t>
            </a:r>
            <a:r>
              <a:rPr lang="pt-BR" sz="3100" b="1" dirty="0" err="1" smtClean="0"/>
              <a:t>mkt</a:t>
            </a:r>
            <a:endParaRPr lang="pt-BR" sz="31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578100"/>
            <a:ext cx="7951788" cy="3333122"/>
          </a:xfrm>
        </p:spPr>
        <p:txBody>
          <a:bodyPr>
            <a:normAutofit/>
          </a:bodyPr>
          <a:lstStyle/>
          <a:p>
            <a:r>
              <a:rPr lang="pt-BR" sz="2800" b="1" dirty="0" smtClean="0"/>
              <a:t>Segmentação de mercado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Seleção de mercado alvo</a:t>
            </a:r>
          </a:p>
          <a:p>
            <a:endParaRPr lang="pt-BR" sz="2800" b="1" dirty="0" smtClean="0"/>
          </a:p>
          <a:p>
            <a:r>
              <a:rPr lang="pt-BR" sz="2800" b="1" dirty="0" smtClean="0"/>
              <a:t>Posicionamento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9149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1406482" y="579959"/>
            <a:ext cx="10320295" cy="4626611"/>
            <a:chOff x="1486694" y="1189559"/>
            <a:chExt cx="9384506" cy="3711544"/>
          </a:xfrm>
        </p:grpSpPr>
        <p:sp>
          <p:nvSpPr>
            <p:cNvPr id="3" name="CaixaDeTexto 2"/>
            <p:cNvSpPr txBox="1"/>
            <p:nvPr/>
          </p:nvSpPr>
          <p:spPr>
            <a:xfrm>
              <a:off x="1486694" y="2109698"/>
              <a:ext cx="2679700" cy="254310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342900" indent="-342900">
                <a:buAutoNum type="arabicPeriod"/>
              </a:pPr>
              <a:r>
                <a:rPr lang="pt-BR" sz="2000" b="1" dirty="0" smtClean="0">
                  <a:solidFill>
                    <a:schemeClr val="tx1"/>
                  </a:solidFill>
                </a:rPr>
                <a:t>Identificar as variáveis de segmentação do mercado e classificá-las</a:t>
              </a:r>
            </a:p>
            <a:p>
              <a:pPr marL="342900" indent="-342900">
                <a:buAutoNum type="arabicPeriod"/>
              </a:pPr>
              <a:endParaRPr lang="pt-BR" sz="2000" b="1" dirty="0" smtClean="0">
                <a:solidFill>
                  <a:schemeClr val="tx1"/>
                </a:solidFill>
              </a:endParaRPr>
            </a:p>
            <a:p>
              <a:pPr marL="342900" indent="-342900">
                <a:buAutoNum type="arabicPeriod"/>
              </a:pPr>
              <a:r>
                <a:rPr lang="pt-BR" sz="2000" b="1" dirty="0" smtClean="0">
                  <a:solidFill>
                    <a:schemeClr val="tx1"/>
                  </a:solidFill>
                </a:rPr>
                <a:t>Determinar os perfis dos segmentos resultantes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4965700" y="2141319"/>
              <a:ext cx="2171700" cy="155549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chemeClr val="tx1"/>
                  </a:solidFill>
                </a:rPr>
                <a:t>3. Avaliar a atratividade de cada segmento</a:t>
              </a:r>
            </a:p>
            <a:p>
              <a:endParaRPr lang="pt-BR" sz="2000" b="1" dirty="0" smtClean="0">
                <a:solidFill>
                  <a:schemeClr val="tx1"/>
                </a:solidFill>
              </a:endParaRPr>
            </a:p>
            <a:p>
              <a:r>
                <a:rPr lang="pt-BR" sz="2000" b="1" dirty="0" smtClean="0">
                  <a:solidFill>
                    <a:schemeClr val="tx1"/>
                  </a:solidFill>
                </a:rPr>
                <a:t>4. Selecionar o(s) segmento(s)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7785100" y="2111094"/>
              <a:ext cx="3086100" cy="2790009"/>
            </a:xfrm>
            <a:prstGeom prst="rect">
              <a:avLst/>
            </a:prstGeom>
            <a:gradFill flip="none" rotWithShape="1">
              <a:gsLst>
                <a:gs pos="0">
                  <a:srgbClr val="669900">
                    <a:tint val="66000"/>
                    <a:satMod val="160000"/>
                  </a:srgbClr>
                </a:gs>
                <a:gs pos="50000">
                  <a:srgbClr val="669900">
                    <a:tint val="44500"/>
                    <a:satMod val="160000"/>
                  </a:srgbClr>
                </a:gs>
                <a:gs pos="100000">
                  <a:srgbClr val="6699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6699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5. Identificar possíveis conceitos de posicionamento para cada segmento de mercado</a:t>
              </a:r>
            </a:p>
            <a:p>
              <a:endParaRPr lang="pt-BR" sz="2000" b="1" dirty="0" smtClean="0"/>
            </a:p>
            <a:p>
              <a:r>
                <a:rPr lang="pt-BR" sz="2000" b="1" dirty="0" smtClean="0"/>
                <a:t>6. Selecionar, desenvolver e comunicar o conceito de posicionamento escolhido</a:t>
              </a:r>
              <a:endParaRPr lang="pt-BR" sz="2000" b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8324849" y="1240218"/>
              <a:ext cx="2006600" cy="58146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Posicionamento de mercado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5117306" y="1189559"/>
              <a:ext cx="1868488" cy="81554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Seleção  do mercado-alvo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/>
            <p:cNvSpPr/>
            <p:nvPr/>
          </p:nvSpPr>
          <p:spPr>
            <a:xfrm>
              <a:off x="1835944" y="1189559"/>
              <a:ext cx="1981200" cy="6321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Segmentação de mercado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Conector Angulado 13"/>
            <p:cNvCxnSpPr/>
            <p:nvPr/>
          </p:nvCxnSpPr>
          <p:spPr>
            <a:xfrm flipV="1">
              <a:off x="7137400" y="2879983"/>
              <a:ext cx="647700" cy="345818"/>
            </a:xfrm>
            <a:prstGeom prst="bentConnector3">
              <a:avLst/>
            </a:prstGeom>
            <a:ln>
              <a:solidFill>
                <a:srgbClr val="3366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CaixaDeTexto 18"/>
          <p:cNvSpPr txBox="1"/>
          <p:nvPr/>
        </p:nvSpPr>
        <p:spPr>
          <a:xfrm>
            <a:off x="2457450" y="5807469"/>
            <a:ext cx="718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Passos na segmentação de mercado, seleção do mercado alvo e posicionamento</a:t>
            </a:r>
            <a:endParaRPr lang="pt-BR" sz="2400" b="1" dirty="0"/>
          </a:p>
        </p:txBody>
      </p:sp>
      <p:cxnSp>
        <p:nvCxnSpPr>
          <p:cNvPr id="10" name="Conector Angulado 9"/>
          <p:cNvCxnSpPr>
            <a:stCxn id="3" idx="3"/>
            <a:endCxn id="4" idx="1"/>
          </p:cNvCxnSpPr>
          <p:nvPr/>
        </p:nvCxnSpPr>
        <p:spPr>
          <a:xfrm flipV="1">
            <a:off x="4353392" y="2735868"/>
            <a:ext cx="879010" cy="576137"/>
          </a:xfrm>
          <a:prstGeom prst="bentConnector3">
            <a:avLst/>
          </a:prstGeom>
          <a:ln>
            <a:solidFill>
              <a:srgbClr val="3366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34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 43"/>
          <p:cNvSpPr/>
          <p:nvPr/>
        </p:nvSpPr>
        <p:spPr>
          <a:xfrm>
            <a:off x="185148" y="0"/>
            <a:ext cx="11987048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0" name="Agrupar 69"/>
          <p:cNvGrpSpPr/>
          <p:nvPr/>
        </p:nvGrpSpPr>
        <p:grpSpPr>
          <a:xfrm>
            <a:off x="1699946" y="0"/>
            <a:ext cx="10299548" cy="6558159"/>
            <a:chOff x="1794539" y="210954"/>
            <a:chExt cx="10299548" cy="6558159"/>
          </a:xfrm>
        </p:grpSpPr>
        <p:sp>
          <p:nvSpPr>
            <p:cNvPr id="4" name="Retângulo Arredondado 3"/>
            <p:cNvSpPr/>
            <p:nvPr/>
          </p:nvSpPr>
          <p:spPr>
            <a:xfrm>
              <a:off x="5036207" y="210954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Análise do contexto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8263549" y="335364"/>
              <a:ext cx="2605760" cy="9885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externo</a:t>
              </a:r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(consumidor)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2111396" y="390121"/>
              <a:ext cx="1815921" cy="643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interno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Arredondado 6"/>
            <p:cNvSpPr/>
            <p:nvPr/>
          </p:nvSpPr>
          <p:spPr>
            <a:xfrm>
              <a:off x="4601478" y="2662060"/>
              <a:ext cx="2521107" cy="76532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do Composto MKT (tático)</a:t>
              </a:r>
              <a:endParaRPr lang="pt-BR" b="1" dirty="0"/>
            </a:p>
          </p:txBody>
        </p:sp>
        <p:sp>
          <p:nvSpPr>
            <p:cNvPr id="8" name="Retângulo Arredondado 7"/>
            <p:cNvSpPr/>
            <p:nvPr/>
          </p:nvSpPr>
          <p:spPr>
            <a:xfrm>
              <a:off x="5049086" y="1456923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estratégica</a:t>
              </a:r>
              <a:endParaRPr lang="pt-BR" b="1" dirty="0"/>
            </a:p>
          </p:txBody>
        </p:sp>
        <p:sp>
          <p:nvSpPr>
            <p:cNvPr id="9" name="Hexágono 8"/>
            <p:cNvSpPr/>
            <p:nvPr/>
          </p:nvSpPr>
          <p:spPr>
            <a:xfrm>
              <a:off x="1794539" y="4032846"/>
              <a:ext cx="1481070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produto</a:t>
              </a:r>
              <a:endParaRPr lang="pt-BR" b="1" dirty="0"/>
            </a:p>
          </p:txBody>
        </p:sp>
        <p:sp>
          <p:nvSpPr>
            <p:cNvPr id="10" name="Hexágono 9"/>
            <p:cNvSpPr/>
            <p:nvPr/>
          </p:nvSpPr>
          <p:spPr>
            <a:xfrm>
              <a:off x="3653874" y="4032846"/>
              <a:ext cx="1395212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praça</a:t>
              </a:r>
              <a:endParaRPr lang="pt-BR" b="1" dirty="0"/>
            </a:p>
          </p:txBody>
        </p:sp>
        <p:sp>
          <p:nvSpPr>
            <p:cNvPr id="11" name="Hexágono 10"/>
            <p:cNvSpPr/>
            <p:nvPr/>
          </p:nvSpPr>
          <p:spPr>
            <a:xfrm>
              <a:off x="5453693" y="4038199"/>
              <a:ext cx="1523999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preço</a:t>
              </a:r>
              <a:endParaRPr lang="pt-BR" b="1" dirty="0"/>
            </a:p>
          </p:txBody>
        </p:sp>
        <p:sp>
          <p:nvSpPr>
            <p:cNvPr id="12" name="Hexágono 11"/>
            <p:cNvSpPr/>
            <p:nvPr/>
          </p:nvSpPr>
          <p:spPr>
            <a:xfrm>
              <a:off x="7324351" y="4032846"/>
              <a:ext cx="1942564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promoção</a:t>
              </a:r>
              <a:endParaRPr lang="pt-BR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693415" y="5413695"/>
              <a:ext cx="5884306" cy="503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Entregar Valor percebido &amp; Satisfação do cliente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Bisel 13"/>
            <p:cNvSpPr/>
            <p:nvPr/>
          </p:nvSpPr>
          <p:spPr>
            <a:xfrm>
              <a:off x="3378577" y="6253958"/>
              <a:ext cx="4353058" cy="515155"/>
            </a:xfrm>
            <a:prstGeom prst="bevel">
              <a:avLst/>
            </a:prstGeom>
            <a:solidFill>
              <a:srgbClr val="3366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Desempenho empresarial</a:t>
              </a:r>
              <a:endParaRPr lang="pt-BR" b="1" dirty="0"/>
            </a:p>
          </p:txBody>
        </p:sp>
        <p:sp>
          <p:nvSpPr>
            <p:cNvPr id="16" name="Elipse 15"/>
            <p:cNvSpPr/>
            <p:nvPr/>
          </p:nvSpPr>
          <p:spPr>
            <a:xfrm rot="5400000">
              <a:off x="8471889" y="2988422"/>
              <a:ext cx="6248009" cy="99638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Sistema  de  Informações</a:t>
              </a:r>
            </a:p>
            <a:p>
              <a:pPr algn="ctr"/>
              <a:r>
                <a:rPr lang="pt-BR" b="1" dirty="0" smtClean="0"/>
                <a:t>(Pesquisa marketing)</a:t>
              </a:r>
              <a:endParaRPr lang="pt-BR" b="1" dirty="0"/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7189657" y="712093"/>
              <a:ext cx="9323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4055831" y="712093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 flipH="1">
              <a:off x="6065763" y="947245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/>
            <p:nvPr/>
          </p:nvCxnSpPr>
          <p:spPr>
            <a:xfrm flipH="1">
              <a:off x="6057740" y="2152382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/>
            <p:nvPr/>
          </p:nvCxnSpPr>
          <p:spPr>
            <a:xfrm>
              <a:off x="6057740" y="345495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2420471" y="3708975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>
              <a:off x="2418070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4351480" y="3709538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5453693" y="5029799"/>
              <a:ext cx="1071" cy="3838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>
              <a:off x="8404412" y="372746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>
              <a:off x="241807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de Seta Reta 34"/>
            <p:cNvCxnSpPr/>
            <p:nvPr/>
          </p:nvCxnSpPr>
          <p:spPr>
            <a:xfrm>
              <a:off x="435148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de Seta Reta 35"/>
            <p:cNvCxnSpPr/>
            <p:nvPr/>
          </p:nvCxnSpPr>
          <p:spPr>
            <a:xfrm>
              <a:off x="6186718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>
              <a:off x="8404412" y="47757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e Seta Reta 38"/>
            <p:cNvCxnSpPr/>
            <p:nvPr/>
          </p:nvCxnSpPr>
          <p:spPr>
            <a:xfrm>
              <a:off x="6215693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>
              <a:off x="5453693" y="591732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2418070" y="5029799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redondar Retângulo em um Canto Diagonal 49"/>
            <p:cNvSpPr/>
            <p:nvPr/>
          </p:nvSpPr>
          <p:spPr>
            <a:xfrm>
              <a:off x="2116249" y="1417960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Segmentação de mercado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Arredondar Retângulo em um Canto Diagonal 50"/>
            <p:cNvSpPr/>
            <p:nvPr/>
          </p:nvSpPr>
          <p:spPr>
            <a:xfrm>
              <a:off x="2116249" y="2473436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Seleção de mercado alvo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Arredondar Retângulo em um Canto Diagonal 52"/>
            <p:cNvSpPr/>
            <p:nvPr/>
          </p:nvSpPr>
          <p:spPr>
            <a:xfrm>
              <a:off x="8222710" y="1791411"/>
              <a:ext cx="2561942" cy="1140874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Posicionamento</a:t>
              </a:r>
            </a:p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(como quer ser percebida pelos consumidores)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Conector de Seta Reta 53"/>
            <p:cNvCxnSpPr/>
            <p:nvPr/>
          </p:nvCxnSpPr>
          <p:spPr>
            <a:xfrm>
              <a:off x="7199722" y="1801955"/>
              <a:ext cx="1063827" cy="43880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/>
            <p:nvPr/>
          </p:nvCxnSpPr>
          <p:spPr>
            <a:xfrm>
              <a:off x="4222804" y="1668719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e Seta Reta 55"/>
            <p:cNvCxnSpPr/>
            <p:nvPr/>
          </p:nvCxnSpPr>
          <p:spPr>
            <a:xfrm>
              <a:off x="3055088" y="2045902"/>
              <a:ext cx="6440" cy="3897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 flipH="1">
              <a:off x="4351480" y="2152382"/>
              <a:ext cx="668997" cy="3305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em Curva 65"/>
            <p:cNvCxnSpPr/>
            <p:nvPr/>
          </p:nvCxnSpPr>
          <p:spPr>
            <a:xfrm>
              <a:off x="7089722" y="625348"/>
              <a:ext cx="12700" cy="2520976"/>
            </a:xfrm>
            <a:prstGeom prst="curvedConnector3">
              <a:avLst>
                <a:gd name="adj1" fmla="val 5898457"/>
              </a:avLst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ângulo Arredondado 1"/>
          <p:cNvSpPr/>
          <p:nvPr/>
        </p:nvSpPr>
        <p:spPr>
          <a:xfrm>
            <a:off x="9673389" y="4945163"/>
            <a:ext cx="2187343" cy="135541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Definir:</a:t>
            </a:r>
          </a:p>
          <a:p>
            <a:pPr algn="ctr"/>
            <a:r>
              <a:rPr lang="pt-BR" dirty="0" smtClean="0"/>
              <a:t>O que e como fazer </a:t>
            </a:r>
            <a:r>
              <a:rPr lang="pt-BR" dirty="0"/>
              <a:t>(</a:t>
            </a:r>
            <a:r>
              <a:rPr lang="pt-BR" dirty="0" smtClean="0"/>
              <a:t>oportunidades)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 flipH="1" flipV="1">
            <a:off x="6341822" y="1880297"/>
            <a:ext cx="4432894" cy="30102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/>
          <p:nvPr/>
        </p:nvCxnSpPr>
        <p:spPr>
          <a:xfrm rot="10800000">
            <a:off x="6693868" y="226733"/>
            <a:ext cx="4265421" cy="3085305"/>
          </a:xfrm>
          <a:prstGeom prst="bentConnector3">
            <a:avLst>
              <a:gd name="adj1" fmla="val 6241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199" y="1282700"/>
            <a:ext cx="8089901" cy="531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2110325" y="319310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4000" b="1" smtClean="0"/>
              <a:t>Gestão do Composto MKT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16538756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tângulo 43"/>
          <p:cNvSpPr/>
          <p:nvPr/>
        </p:nvSpPr>
        <p:spPr>
          <a:xfrm>
            <a:off x="185148" y="0"/>
            <a:ext cx="11987048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70" name="Agrupar 69"/>
          <p:cNvGrpSpPr/>
          <p:nvPr/>
        </p:nvGrpSpPr>
        <p:grpSpPr>
          <a:xfrm>
            <a:off x="1699946" y="0"/>
            <a:ext cx="10299548" cy="6558159"/>
            <a:chOff x="1794539" y="210954"/>
            <a:chExt cx="10299548" cy="6558159"/>
          </a:xfrm>
        </p:grpSpPr>
        <p:sp>
          <p:nvSpPr>
            <p:cNvPr id="4" name="Retângulo Arredondado 3"/>
            <p:cNvSpPr/>
            <p:nvPr/>
          </p:nvSpPr>
          <p:spPr>
            <a:xfrm>
              <a:off x="5036207" y="210954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bg1"/>
                  </a:solidFill>
                </a:rPr>
                <a:t>Análise do contexto</a:t>
              </a:r>
              <a:endParaRPr lang="pt-BR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Elipse 4"/>
            <p:cNvSpPr/>
            <p:nvPr/>
          </p:nvSpPr>
          <p:spPr>
            <a:xfrm>
              <a:off x="8263549" y="335364"/>
              <a:ext cx="2605760" cy="988559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externo</a:t>
              </a:r>
            </a:p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(consumidor)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Elipse 5"/>
            <p:cNvSpPr/>
            <p:nvPr/>
          </p:nvSpPr>
          <p:spPr>
            <a:xfrm>
              <a:off x="2111396" y="390121"/>
              <a:ext cx="1815921" cy="64394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Contexto interno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Arredondado 6"/>
            <p:cNvSpPr/>
            <p:nvPr/>
          </p:nvSpPr>
          <p:spPr>
            <a:xfrm>
              <a:off x="4601478" y="2662060"/>
              <a:ext cx="2521107" cy="76532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do Composto MKT (tático)</a:t>
              </a:r>
              <a:endParaRPr lang="pt-BR" b="1" dirty="0"/>
            </a:p>
          </p:txBody>
        </p:sp>
        <p:sp>
          <p:nvSpPr>
            <p:cNvPr id="8" name="Retângulo Arredondado 7"/>
            <p:cNvSpPr/>
            <p:nvPr/>
          </p:nvSpPr>
          <p:spPr>
            <a:xfrm>
              <a:off x="5049086" y="1456923"/>
              <a:ext cx="2086377" cy="69545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Gestão estratégica</a:t>
              </a:r>
              <a:endParaRPr lang="pt-BR" b="1" dirty="0"/>
            </a:p>
          </p:txBody>
        </p:sp>
        <p:sp>
          <p:nvSpPr>
            <p:cNvPr id="9" name="Hexágono 8"/>
            <p:cNvSpPr/>
            <p:nvPr/>
          </p:nvSpPr>
          <p:spPr>
            <a:xfrm>
              <a:off x="1794539" y="4032846"/>
              <a:ext cx="1481070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produto</a:t>
              </a:r>
              <a:endParaRPr lang="pt-BR" b="1" dirty="0"/>
            </a:p>
          </p:txBody>
        </p:sp>
        <p:sp>
          <p:nvSpPr>
            <p:cNvPr id="10" name="Hexágono 9"/>
            <p:cNvSpPr/>
            <p:nvPr/>
          </p:nvSpPr>
          <p:spPr>
            <a:xfrm>
              <a:off x="3653874" y="4032846"/>
              <a:ext cx="1395212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praça</a:t>
              </a:r>
              <a:endParaRPr lang="pt-BR" b="1" dirty="0"/>
            </a:p>
          </p:txBody>
        </p:sp>
        <p:sp>
          <p:nvSpPr>
            <p:cNvPr id="11" name="Hexágono 10"/>
            <p:cNvSpPr/>
            <p:nvPr/>
          </p:nvSpPr>
          <p:spPr>
            <a:xfrm>
              <a:off x="5453693" y="4038199"/>
              <a:ext cx="1523999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preço</a:t>
              </a:r>
              <a:endParaRPr lang="pt-BR" b="1" dirty="0"/>
            </a:p>
          </p:txBody>
        </p:sp>
        <p:sp>
          <p:nvSpPr>
            <p:cNvPr id="12" name="Hexágono 11"/>
            <p:cNvSpPr/>
            <p:nvPr/>
          </p:nvSpPr>
          <p:spPr>
            <a:xfrm>
              <a:off x="7324351" y="4032846"/>
              <a:ext cx="1942564" cy="682580"/>
            </a:xfrm>
            <a:prstGeom prst="hexagon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promoção</a:t>
              </a:r>
              <a:endParaRPr lang="pt-BR" b="1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693415" y="5413695"/>
              <a:ext cx="5884306" cy="50363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Entregar Valor percebido &amp; Satisfação do cliente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Bisel 13"/>
            <p:cNvSpPr/>
            <p:nvPr/>
          </p:nvSpPr>
          <p:spPr>
            <a:xfrm>
              <a:off x="3378577" y="6253958"/>
              <a:ext cx="4353058" cy="515155"/>
            </a:xfrm>
            <a:prstGeom prst="bevel">
              <a:avLst/>
            </a:prstGeom>
            <a:solidFill>
              <a:srgbClr val="336699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Desempenho empresarial</a:t>
              </a:r>
              <a:endParaRPr lang="pt-BR" b="1" dirty="0"/>
            </a:p>
          </p:txBody>
        </p:sp>
        <p:sp>
          <p:nvSpPr>
            <p:cNvPr id="16" name="Elipse 15"/>
            <p:cNvSpPr/>
            <p:nvPr/>
          </p:nvSpPr>
          <p:spPr>
            <a:xfrm rot="5400000">
              <a:off x="8471889" y="2988422"/>
              <a:ext cx="6248009" cy="996387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/>
                <a:t>Sistema  de  Informações</a:t>
              </a:r>
            </a:p>
            <a:p>
              <a:pPr algn="ctr"/>
              <a:r>
                <a:rPr lang="pt-BR" b="1" dirty="0" smtClean="0"/>
                <a:t>(Pesquisa marketing)</a:t>
              </a:r>
              <a:endParaRPr lang="pt-BR" b="1" dirty="0"/>
            </a:p>
          </p:txBody>
        </p:sp>
        <p:cxnSp>
          <p:nvCxnSpPr>
            <p:cNvPr id="19" name="Conector de Seta Reta 18"/>
            <p:cNvCxnSpPr/>
            <p:nvPr/>
          </p:nvCxnSpPr>
          <p:spPr>
            <a:xfrm>
              <a:off x="7189657" y="712093"/>
              <a:ext cx="93236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de Seta Reta 20"/>
            <p:cNvCxnSpPr/>
            <p:nvPr/>
          </p:nvCxnSpPr>
          <p:spPr>
            <a:xfrm>
              <a:off x="4055831" y="712093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 flipH="1">
              <a:off x="6065763" y="947245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/>
            <p:nvPr/>
          </p:nvCxnSpPr>
          <p:spPr>
            <a:xfrm flipH="1">
              <a:off x="6057740" y="2152382"/>
              <a:ext cx="13632" cy="52294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/>
            <p:nvPr/>
          </p:nvCxnSpPr>
          <p:spPr>
            <a:xfrm>
              <a:off x="6057740" y="345495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>
            <a:xfrm>
              <a:off x="2420471" y="3708975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/>
            <p:nvPr/>
          </p:nvCxnSpPr>
          <p:spPr>
            <a:xfrm>
              <a:off x="2418070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de Seta Reta 30"/>
            <p:cNvCxnSpPr/>
            <p:nvPr/>
          </p:nvCxnSpPr>
          <p:spPr>
            <a:xfrm>
              <a:off x="4351480" y="3709538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5453693" y="5029799"/>
              <a:ext cx="1071" cy="3838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>
              <a:off x="8404412" y="372746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>
              <a:off x="241807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de Seta Reta 34"/>
            <p:cNvCxnSpPr/>
            <p:nvPr/>
          </p:nvCxnSpPr>
          <p:spPr>
            <a:xfrm>
              <a:off x="4351480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de Seta Reta 35"/>
            <p:cNvCxnSpPr/>
            <p:nvPr/>
          </p:nvCxnSpPr>
          <p:spPr>
            <a:xfrm>
              <a:off x="6186718" y="4743181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de Seta Reta 36"/>
            <p:cNvCxnSpPr/>
            <p:nvPr/>
          </p:nvCxnSpPr>
          <p:spPr>
            <a:xfrm>
              <a:off x="8404412" y="47757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de Seta Reta 38"/>
            <p:cNvCxnSpPr/>
            <p:nvPr/>
          </p:nvCxnSpPr>
          <p:spPr>
            <a:xfrm>
              <a:off x="6215693" y="3708975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>
              <a:off x="5453693" y="5917327"/>
              <a:ext cx="0" cy="25402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>
              <a:off x="2418070" y="5029799"/>
              <a:ext cx="598394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Arredondar Retângulo em um Canto Diagonal 49"/>
            <p:cNvSpPr/>
            <p:nvPr/>
          </p:nvSpPr>
          <p:spPr>
            <a:xfrm>
              <a:off x="2116249" y="1417960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Segmentação de mercado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Arredondar Retângulo em um Canto Diagonal 50"/>
            <p:cNvSpPr/>
            <p:nvPr/>
          </p:nvSpPr>
          <p:spPr>
            <a:xfrm>
              <a:off x="2116249" y="2473436"/>
              <a:ext cx="2106555" cy="484947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Seleção de mercado alvo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Arredondar Retângulo em um Canto Diagonal 52"/>
            <p:cNvSpPr/>
            <p:nvPr/>
          </p:nvSpPr>
          <p:spPr>
            <a:xfrm>
              <a:off x="8222710" y="1791411"/>
              <a:ext cx="2561942" cy="1140874"/>
            </a:xfrm>
            <a:prstGeom prst="round2DiagRect">
              <a:avLst/>
            </a:prstGeom>
            <a:pattFill prst="diagBrick">
              <a:fgClr>
                <a:srgbClr val="FFFF99"/>
              </a:fgClr>
              <a:bgClr>
                <a:schemeClr val="bg1"/>
              </a:bgClr>
            </a:pattFill>
            <a:ln>
              <a:solidFill>
                <a:srgbClr val="FFFF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Posicionamento</a:t>
              </a:r>
            </a:p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(como quer ser percebida pelos consumidores)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54" name="Conector de Seta Reta 53"/>
            <p:cNvCxnSpPr/>
            <p:nvPr/>
          </p:nvCxnSpPr>
          <p:spPr>
            <a:xfrm>
              <a:off x="7199722" y="1801955"/>
              <a:ext cx="1063827" cy="43880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/>
            <p:nvPr/>
          </p:nvCxnSpPr>
          <p:spPr>
            <a:xfrm>
              <a:off x="4222804" y="1668719"/>
              <a:ext cx="79767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de Seta Reta 55"/>
            <p:cNvCxnSpPr/>
            <p:nvPr/>
          </p:nvCxnSpPr>
          <p:spPr>
            <a:xfrm>
              <a:off x="3055088" y="2045902"/>
              <a:ext cx="6440" cy="389712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de Seta Reta 61"/>
            <p:cNvCxnSpPr/>
            <p:nvPr/>
          </p:nvCxnSpPr>
          <p:spPr>
            <a:xfrm flipH="1">
              <a:off x="4351480" y="2152382"/>
              <a:ext cx="668997" cy="33054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em Curva 65"/>
            <p:cNvCxnSpPr/>
            <p:nvPr/>
          </p:nvCxnSpPr>
          <p:spPr>
            <a:xfrm>
              <a:off x="7089722" y="625348"/>
              <a:ext cx="12700" cy="2520976"/>
            </a:xfrm>
            <a:prstGeom prst="curvedConnector3">
              <a:avLst>
                <a:gd name="adj1" fmla="val 5898457"/>
              </a:avLst>
            </a:prstGeom>
            <a:ln w="38100">
              <a:solidFill>
                <a:srgbClr val="0070C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tângulo Arredondado 1"/>
          <p:cNvSpPr/>
          <p:nvPr/>
        </p:nvSpPr>
        <p:spPr>
          <a:xfrm>
            <a:off x="9673389" y="4945163"/>
            <a:ext cx="2187343" cy="1355419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Definir:</a:t>
            </a:r>
          </a:p>
          <a:p>
            <a:pPr algn="ctr"/>
            <a:r>
              <a:rPr lang="pt-BR" dirty="0" smtClean="0"/>
              <a:t>O que e como fazer </a:t>
            </a:r>
            <a:r>
              <a:rPr lang="pt-BR" dirty="0"/>
              <a:t>(</a:t>
            </a:r>
            <a:r>
              <a:rPr lang="pt-BR" dirty="0" smtClean="0"/>
              <a:t>oportunidades)</a:t>
            </a:r>
            <a:endParaRPr lang="pt-BR" dirty="0"/>
          </a:p>
        </p:txBody>
      </p:sp>
      <p:cxnSp>
        <p:nvCxnSpPr>
          <p:cNvPr id="23" name="Conector de Seta Reta 22"/>
          <p:cNvCxnSpPr/>
          <p:nvPr/>
        </p:nvCxnSpPr>
        <p:spPr>
          <a:xfrm flipH="1" flipV="1">
            <a:off x="6341822" y="1880297"/>
            <a:ext cx="4432894" cy="30102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/>
          <p:nvPr/>
        </p:nvCxnSpPr>
        <p:spPr>
          <a:xfrm rot="10800000">
            <a:off x="6693868" y="226733"/>
            <a:ext cx="4265421" cy="3085305"/>
          </a:xfrm>
          <a:prstGeom prst="bentConnector3">
            <a:avLst>
              <a:gd name="adj1" fmla="val 62411"/>
            </a:avLst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3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3123" y="41345"/>
            <a:ext cx="316309" cy="1072342"/>
          </a:xfrm>
        </p:spPr>
        <p:txBody>
          <a:bodyPr>
            <a:noAutofit/>
          </a:bodyPr>
          <a:lstStyle/>
          <a:p>
            <a:r>
              <a:rPr lang="pt-BR" sz="4800" dirty="0" smtClean="0">
                <a:solidFill>
                  <a:srgbClr val="003366"/>
                </a:solidFill>
                <a:latin typeface="AR CENA" panose="02000000000000000000" pitchFamily="2" charset="0"/>
              </a:rPr>
              <a:t>Marketing</a:t>
            </a:r>
            <a:endParaRPr lang="pt-BR" sz="4800" dirty="0">
              <a:solidFill>
                <a:srgbClr val="003366"/>
              </a:solidFill>
              <a:latin typeface="AR CENA" panose="02000000000000000000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418611" y="577516"/>
            <a:ext cx="9612969" cy="6136106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 busca da satisfação do cliente constitui o fundamento de um negócio.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	</a:t>
            </a:r>
          </a:p>
          <a:p>
            <a:pPr lvl="1"/>
            <a:r>
              <a:rPr lang="pt-B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 marketing é todo o negócio visto a partir do ponto de vista do seu resultado final, o do cliente. (Peter Drucker)</a:t>
            </a:r>
          </a:p>
          <a:p>
            <a:pPr marL="457200" lvl="1" indent="0">
              <a:buNone/>
            </a:pPr>
            <a:endParaRPr lang="pt-BR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  <a:p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Algo que exige conviver com os consumidores, sentir e pensar com eles, seguir seus caminhos e investigar seus hábitos e desejos, depois elaborar soluções adequadas.</a:t>
            </a:r>
          </a:p>
          <a:p>
            <a:pPr marL="742950" lvl="2" indent="-342900"/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Essência do marketing: entender e atender o mercado. (</a:t>
            </a:r>
            <a:r>
              <a:rPr lang="pt-BR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Raimar</a:t>
            </a:r>
            <a:r>
              <a:rPr lang="pt-B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Richards</a:t>
            </a:r>
            <a:r>
              <a:rPr lang="pt-B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)</a:t>
            </a:r>
          </a:p>
          <a:p>
            <a:pPr marL="400050" lvl="2" indent="0">
              <a:buNone/>
            </a:pPr>
            <a:endParaRPr lang="pt-BR" sz="2200" b="1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9368" y="319310"/>
            <a:ext cx="7545685" cy="1280890"/>
          </a:xfrm>
        </p:spPr>
        <p:txBody>
          <a:bodyPr/>
          <a:lstStyle/>
          <a:p>
            <a:r>
              <a:rPr lang="pt-BR" dirty="0" smtClean="0"/>
              <a:t>Adequado processo de MKT </a:t>
            </a:r>
            <a:br>
              <a:rPr lang="pt-BR" dirty="0" smtClean="0"/>
            </a:br>
            <a:r>
              <a:rPr lang="pt-BR" dirty="0" smtClean="0"/>
              <a:t>têm como consequência: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4611" y="1905000"/>
            <a:ext cx="11023349" cy="4724400"/>
          </a:xfrm>
        </p:spPr>
        <p:txBody>
          <a:bodyPr>
            <a:normAutofit/>
          </a:bodyPr>
          <a:lstStyle/>
          <a:p>
            <a:endParaRPr lang="pt-BR" sz="2400" b="1" dirty="0" smtClean="0">
              <a:solidFill>
                <a:srgbClr val="3366FF"/>
              </a:solidFill>
            </a:endParaRPr>
          </a:p>
          <a:p>
            <a:pPr lvl="1"/>
            <a:r>
              <a:rPr lang="pt-BR" sz="2800" b="1" dirty="0" smtClean="0"/>
              <a:t>Valor percebido</a:t>
            </a:r>
          </a:p>
          <a:p>
            <a:pPr lvl="1"/>
            <a:r>
              <a:rPr lang="pt-BR" sz="2800" b="1" dirty="0" smtClean="0"/>
              <a:t>Satisfação do cliente</a:t>
            </a:r>
          </a:p>
          <a:p>
            <a:pPr lvl="1"/>
            <a:r>
              <a:rPr lang="pt-BR" sz="2800" b="1" dirty="0" smtClean="0"/>
              <a:t>Desempenho empresarial, o financeiro</a:t>
            </a:r>
          </a:p>
          <a:p>
            <a:pPr lvl="1"/>
            <a:endParaRPr lang="pt-BR" b="1" dirty="0" smtClean="0"/>
          </a:p>
          <a:p>
            <a:endParaRPr lang="pt-BR" b="1" dirty="0"/>
          </a:p>
          <a:p>
            <a:r>
              <a:rPr lang="pt-BR" sz="2400" b="1" dirty="0" smtClean="0"/>
              <a:t>Trabalho do marketing está em transformação permanente, empregando conhecimentos acumulados, respostas criativas e inovadoras aos problemas e desafios encontrados.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1719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754" y="-1"/>
            <a:ext cx="8911687" cy="128089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AR CENA" panose="02000000000000000000" pitchFamily="2" charset="0"/>
              </a:rPr>
              <a:t>Marketing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 CENA" panose="02000000000000000000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76926" y="1052289"/>
            <a:ext cx="9826581" cy="5937719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Bradley Hand ITC" panose="03070402050302030203" pitchFamily="66" charset="0"/>
              </a:rPr>
              <a:t>A busca da satisfação do cliente constitui o fundamento de um negócio. 	</a:t>
            </a:r>
          </a:p>
          <a:p>
            <a:pPr lvl="1"/>
            <a:r>
              <a:rPr lang="pt-BR" sz="28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O marketing é todo o negócio visto a partir do ponto de vista do seu resultado final, o do cliente. (Peter Drucker)</a:t>
            </a:r>
          </a:p>
          <a:p>
            <a:pPr marL="457200" lvl="1" indent="0">
              <a:buNone/>
            </a:pPr>
            <a:endParaRPr lang="pt-BR" sz="2800" b="1" dirty="0" smtClean="0">
              <a:solidFill>
                <a:srgbClr val="0070C0"/>
              </a:solidFill>
              <a:latin typeface="Bradley Hand ITC" panose="03070402050302030203" pitchFamily="66" charset="0"/>
            </a:endParaRPr>
          </a:p>
          <a:p>
            <a:r>
              <a:rPr lang="pt-BR" sz="2800" b="1" dirty="0" smtClean="0">
                <a:latin typeface="Bradley Hand ITC" panose="03070402050302030203" pitchFamily="66" charset="0"/>
              </a:rPr>
              <a:t>Algo que exige conviver com os consumidores, sentir e pensar com eles, seguir seus caminhos e investigar seus hábitos e desejos, depois elaborar soluções adequadas.</a:t>
            </a:r>
          </a:p>
          <a:p>
            <a:pPr marL="742950" lvl="2" indent="-342900"/>
            <a:r>
              <a:rPr lang="pt-BR" sz="28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Essência do marketing: entender e atender o mercado. (</a:t>
            </a:r>
            <a:r>
              <a:rPr lang="pt-BR" sz="2800" b="1" dirty="0" err="1">
                <a:solidFill>
                  <a:srgbClr val="0070C0"/>
                </a:solidFill>
                <a:latin typeface="Bradley Hand ITC" panose="03070402050302030203" pitchFamily="66" charset="0"/>
              </a:rPr>
              <a:t>Raimar</a:t>
            </a:r>
            <a:r>
              <a:rPr lang="pt-BR" sz="2800" b="1" dirty="0">
                <a:solidFill>
                  <a:srgbClr val="0070C0"/>
                </a:solidFill>
                <a:latin typeface="Bradley Hand ITC" panose="03070402050302030203" pitchFamily="66" charset="0"/>
              </a:rPr>
              <a:t> Richards</a:t>
            </a:r>
            <a:r>
              <a:rPr lang="pt-BR" sz="2800" b="1" dirty="0" smtClean="0">
                <a:solidFill>
                  <a:srgbClr val="0070C0"/>
                </a:solidFill>
                <a:latin typeface="Bradley Hand ITC" panose="03070402050302030203" pitchFamily="66" charset="0"/>
              </a:rPr>
              <a:t>)</a:t>
            </a:r>
          </a:p>
          <a:p>
            <a:pPr marL="400050" lvl="2" indent="0">
              <a:buNone/>
            </a:pPr>
            <a:endParaRPr lang="pt-BR" sz="2200" b="1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7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70331" y="179610"/>
            <a:ext cx="8911687" cy="1280890"/>
          </a:xfrm>
        </p:spPr>
        <p:txBody>
          <a:bodyPr/>
          <a:lstStyle/>
          <a:p>
            <a:r>
              <a:rPr lang="pt-BR" b="1" dirty="0" smtClean="0">
                <a:solidFill>
                  <a:srgbClr val="0070C0"/>
                </a:solidFill>
              </a:rPr>
              <a:t>Projeto Empresa</a:t>
            </a:r>
            <a:endParaRPr lang="pt-BR" b="1" dirty="0">
              <a:solidFill>
                <a:srgbClr val="0070C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65200" y="2245139"/>
            <a:ext cx="1112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err="1" smtClean="0"/>
              <a:t>Metodogia</a:t>
            </a:r>
            <a:r>
              <a:rPr lang="pt-BR" sz="2400" b="1" dirty="0" smtClean="0"/>
              <a:t>: </a:t>
            </a:r>
            <a:r>
              <a:rPr lang="pt-BR" sz="2400" dirty="0" smtClean="0"/>
              <a:t>Project Base Learning</a:t>
            </a:r>
          </a:p>
          <a:p>
            <a:endParaRPr lang="pt-BR" sz="2400" dirty="0" smtClean="0"/>
          </a:p>
          <a:p>
            <a:r>
              <a:rPr lang="pt-BR" sz="2400" b="1" dirty="0" smtClean="0"/>
              <a:t>Ferramenta: </a:t>
            </a:r>
            <a:r>
              <a:rPr lang="pt-BR" sz="2400" dirty="0" smtClean="0"/>
              <a:t>Modelo </a:t>
            </a:r>
            <a:r>
              <a:rPr lang="pt-BR" sz="2400" dirty="0" err="1" smtClean="0"/>
              <a:t>Canvas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b="1" dirty="0" smtClean="0"/>
              <a:t>Objetivo: </a:t>
            </a:r>
            <a:r>
              <a:rPr lang="pt-BR" sz="2400" dirty="0" smtClean="0"/>
              <a:t>Elaborar detalhadamente Marketing </a:t>
            </a:r>
            <a:r>
              <a:rPr lang="pt-BR" sz="2400" dirty="0" err="1" smtClean="0"/>
              <a:t>Strategic</a:t>
            </a:r>
            <a:r>
              <a:rPr lang="pt-BR" sz="2400" dirty="0" smtClean="0"/>
              <a:t> </a:t>
            </a:r>
            <a:r>
              <a:rPr lang="pt-BR" sz="2400" dirty="0" err="1" smtClean="0"/>
              <a:t>Canvas</a:t>
            </a:r>
            <a:r>
              <a:rPr lang="pt-BR" sz="2400" dirty="0" smtClean="0"/>
              <a:t> (MSC)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631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m para modelo can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800100"/>
            <a:ext cx="8915400" cy="541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784600" y="6366131"/>
            <a:ext cx="374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Ferramenta: Modelo </a:t>
            </a:r>
            <a:r>
              <a:rPr lang="pt-BR" dirty="0" err="1" smtClean="0"/>
              <a:t>Canvas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24118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/>
          <p:cNvGrpSpPr/>
          <p:nvPr/>
        </p:nvGrpSpPr>
        <p:grpSpPr>
          <a:xfrm>
            <a:off x="1506939" y="285356"/>
            <a:ext cx="10204113" cy="6420244"/>
            <a:chOff x="1862539" y="285356"/>
            <a:chExt cx="10204113" cy="6420244"/>
          </a:xfrm>
        </p:grpSpPr>
        <p:sp>
          <p:nvSpPr>
            <p:cNvPr id="2" name="Retângulo 1"/>
            <p:cNvSpPr/>
            <p:nvPr/>
          </p:nvSpPr>
          <p:spPr>
            <a:xfrm>
              <a:off x="1880478" y="1092200"/>
              <a:ext cx="1919550" cy="243298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tângulo 2"/>
            <p:cNvSpPr/>
            <p:nvPr/>
          </p:nvSpPr>
          <p:spPr>
            <a:xfrm>
              <a:off x="5622704" y="3514285"/>
              <a:ext cx="1966193" cy="178857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4" name="Retângulo 3"/>
            <p:cNvSpPr/>
            <p:nvPr/>
          </p:nvSpPr>
          <p:spPr>
            <a:xfrm>
              <a:off x="5644234" y="1094636"/>
              <a:ext cx="1959015" cy="243542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3810793" y="3525185"/>
              <a:ext cx="1822676" cy="17667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3810793" y="1094636"/>
              <a:ext cx="1811913" cy="241964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1880479" y="3525185"/>
              <a:ext cx="1930315" cy="177280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8" name="Retângulo 7"/>
            <p:cNvSpPr/>
            <p:nvPr/>
          </p:nvSpPr>
          <p:spPr>
            <a:xfrm>
              <a:off x="7603250" y="2497376"/>
              <a:ext cx="1851379" cy="14027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9440277" y="1094635"/>
              <a:ext cx="2612023" cy="14027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7603250" y="1094635"/>
              <a:ext cx="1851379" cy="14027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4618080" y="5302859"/>
              <a:ext cx="2985169" cy="14027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1862539" y="5302859"/>
              <a:ext cx="2741189" cy="14027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7603250" y="3900117"/>
              <a:ext cx="1851379" cy="1402741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9468980" y="2486474"/>
              <a:ext cx="2597672" cy="280548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7617601" y="5302860"/>
              <a:ext cx="4434699" cy="140274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400" b="1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994452" y="1215296"/>
              <a:ext cx="10763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PRODUTO</a:t>
              </a:r>
              <a:endParaRPr lang="pt-BR" sz="1400" b="1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3943547" y="1193943"/>
              <a:ext cx="1822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POSICIONAMENTO</a:t>
              </a:r>
              <a:endParaRPr lang="pt-BR" sz="1400" b="1" dirty="0"/>
            </a:p>
          </p:txBody>
        </p:sp>
        <p:sp>
          <p:nvSpPr>
            <p:cNvPr id="19" name="CaixaDeTexto 18"/>
            <p:cNvSpPr txBox="1"/>
            <p:nvPr/>
          </p:nvSpPr>
          <p:spPr>
            <a:xfrm>
              <a:off x="5823629" y="1193943"/>
              <a:ext cx="1334715" cy="3100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MENSAGEM</a:t>
              </a:r>
              <a:endParaRPr lang="pt-BR" sz="1400" b="1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7646305" y="1193943"/>
              <a:ext cx="16217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COMUNICAÇÃO</a:t>
              </a:r>
              <a:endParaRPr lang="pt-BR" sz="1400" b="1" dirty="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9555092" y="1193943"/>
              <a:ext cx="15499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SEGMENTOS</a:t>
              </a:r>
              <a:endParaRPr lang="pt-BR" sz="1400" b="1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7717281" y="2607586"/>
              <a:ext cx="10763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PREÇO</a:t>
              </a:r>
              <a:endParaRPr lang="pt-BR" sz="1400" b="1" dirty="0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9468980" y="2565356"/>
              <a:ext cx="182267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COMPORTAMENTO CLIENTES (CONSUMIDOR)</a:t>
              </a:r>
              <a:endParaRPr lang="pt-BR" sz="1400" b="1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785754" y="3668254"/>
              <a:ext cx="10763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MARCA</a:t>
              </a:r>
              <a:endParaRPr lang="pt-BR" sz="1400" b="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1945062" y="3629364"/>
              <a:ext cx="1406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DIFERENCIAIS</a:t>
              </a:r>
              <a:endParaRPr lang="pt-BR" sz="1400" b="1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3774913" y="3673986"/>
              <a:ext cx="16504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CONCORRENTES</a:t>
              </a:r>
              <a:endParaRPr lang="pt-BR" sz="1400" b="1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7717281" y="3950527"/>
              <a:ext cx="1406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DISTRIBUIÇÃO</a:t>
              </a:r>
              <a:endParaRPr lang="pt-BR" sz="1400" b="1" dirty="0"/>
            </a:p>
          </p:txBody>
        </p:sp>
        <p:sp>
          <p:nvSpPr>
            <p:cNvPr id="29" name="CaixaDeTexto 28"/>
            <p:cNvSpPr txBox="1"/>
            <p:nvPr/>
          </p:nvSpPr>
          <p:spPr>
            <a:xfrm>
              <a:off x="7674915" y="5388241"/>
              <a:ext cx="1406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INVESTIMENTO</a:t>
              </a:r>
              <a:endParaRPr lang="pt-BR" sz="1400" b="1" dirty="0"/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4618080" y="5388241"/>
              <a:ext cx="14064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MÉTRICAS</a:t>
              </a:r>
              <a:endParaRPr lang="pt-BR" sz="1400" b="1" dirty="0"/>
            </a:p>
          </p:txBody>
        </p:sp>
        <p:sp>
          <p:nvSpPr>
            <p:cNvPr id="32" name="CaixaDeTexto 31"/>
            <p:cNvSpPr txBox="1"/>
            <p:nvPr/>
          </p:nvSpPr>
          <p:spPr>
            <a:xfrm>
              <a:off x="1994452" y="5388241"/>
              <a:ext cx="24431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b="1" dirty="0" smtClean="0"/>
                <a:t>OBJETIVOS DE MARKETING</a:t>
              </a:r>
              <a:endParaRPr lang="pt-BR" sz="1400" b="1" dirty="0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2402581" y="285356"/>
              <a:ext cx="8482638" cy="65006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200" b="1" dirty="0" smtClean="0">
                  <a:solidFill>
                    <a:schemeClr val="bg1"/>
                  </a:solidFill>
                </a:rPr>
                <a:t>MARKETING STRATEGIC CANVAS  (MSC)</a:t>
              </a:r>
              <a:endParaRPr lang="pt-BR" sz="3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445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3754" y="-1"/>
            <a:ext cx="8911687" cy="128089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  <a:latin typeface="AR CENA" panose="02000000000000000000" pitchFamily="2" charset="0"/>
              </a:rPr>
              <a:t>Marketing</a:t>
            </a:r>
            <a:endParaRPr lang="pt-BR" dirty="0">
              <a:solidFill>
                <a:schemeClr val="accent1">
                  <a:lumMod val="75000"/>
                </a:schemeClr>
              </a:solidFill>
              <a:latin typeface="AR CENA" panose="02000000000000000000" pitchFamily="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60884" y="1581679"/>
            <a:ext cx="9826581" cy="4049100"/>
          </a:xfrm>
        </p:spPr>
        <p:txBody>
          <a:bodyPr>
            <a:noAutofit/>
          </a:bodyPr>
          <a:lstStyle/>
          <a:p>
            <a:pPr marL="400050" lvl="2" indent="0">
              <a:buNone/>
            </a:pPr>
            <a:endParaRPr lang="pt-BR" sz="2200" b="1" dirty="0" smtClean="0">
              <a:latin typeface="Bradley Hand ITC" panose="03070402050302030203" pitchFamily="66" charset="0"/>
            </a:endParaRPr>
          </a:p>
          <a:p>
            <a:r>
              <a:rPr lang="pt-BR" sz="3600" b="1" dirty="0" smtClean="0">
                <a:latin typeface="Bradley Hand ITC" panose="03070402050302030203" pitchFamily="66" charset="0"/>
              </a:rPr>
              <a:t>As empresas precisam responder se desejam dominar tecnologias ou produtos para os quais irão encontrar mercados ou, se </a:t>
            </a: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pretendem compreender os mercados e aí identificar bens e serviços que atendam suas necessidades</a:t>
            </a:r>
            <a:r>
              <a:rPr lang="pt-BR" sz="3600" b="1" dirty="0" smtClean="0">
                <a:latin typeface="Bradley Hand ITC" panose="03070402050302030203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285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OUTBOUND Marketing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9190" y="1620253"/>
            <a:ext cx="9458409" cy="4076700"/>
          </a:xfrm>
        </p:spPr>
        <p:txBody>
          <a:bodyPr>
            <a:noAutofit/>
          </a:bodyPr>
          <a:lstStyle/>
          <a:p>
            <a:r>
              <a:rPr lang="pt-BR" sz="2400" dirty="0" smtClean="0"/>
              <a:t>Abordagem </a:t>
            </a:r>
            <a:r>
              <a:rPr lang="pt-BR" sz="2400" dirty="0"/>
              <a:t>conhecida como </a:t>
            </a:r>
            <a:r>
              <a:rPr lang="pt-BR" sz="2400" b="1" dirty="0">
                <a:solidFill>
                  <a:srgbClr val="0070C0"/>
                </a:solidFill>
              </a:rPr>
              <a:t>marketing de interrupção </a:t>
            </a:r>
            <a:r>
              <a:rPr lang="pt-BR" sz="2400" dirty="0"/>
              <a:t>– meio no qual as empresas enviam sua mensagem de marketing para o maior número de pessoas possível através de mala direta</a:t>
            </a:r>
            <a:r>
              <a:rPr lang="pt-BR" sz="2400" dirty="0" smtClean="0"/>
              <a:t>, outdoors, banners, e-mails de prospecção (e-mails em massa), pop-ups,</a:t>
            </a:r>
            <a:r>
              <a:rPr lang="pt-BR" sz="2400" dirty="0" smtClean="0">
                <a:solidFill>
                  <a:srgbClr val="0070C0"/>
                </a:solidFill>
              </a:rPr>
              <a:t> </a:t>
            </a:r>
            <a:r>
              <a:rPr lang="pt-BR" sz="2400" dirty="0" smtClean="0"/>
              <a:t>propagandas, telemarketing,, e </a:t>
            </a:r>
            <a:r>
              <a:rPr lang="pt-BR" sz="2400" dirty="0"/>
              <a:t>outras técnicas que interrompem a rotina diária do público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dirty="0"/>
              <a:t>A ideia do </a:t>
            </a:r>
            <a:r>
              <a:rPr lang="pt-BR" sz="2400" dirty="0" err="1"/>
              <a:t>outbound</a:t>
            </a:r>
            <a:r>
              <a:rPr lang="pt-BR" sz="2400" dirty="0"/>
              <a:t> marketing é continuar atraindo clientes com os modelos similares aos que sempre existiram, como por exemplo as propagandas em televisão e </a:t>
            </a:r>
            <a:r>
              <a:rPr lang="pt-BR" sz="2400" dirty="0" smtClean="0"/>
              <a:t>rádio, ao acessar ou assistir um vídeo na internet......</a:t>
            </a: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68652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Marketing Digital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4212" y="2294020"/>
            <a:ext cx="8915400" cy="3979780"/>
          </a:xfrm>
        </p:spPr>
        <p:txBody>
          <a:bodyPr>
            <a:normAutofit fontScale="85000" lnSpcReduction="20000"/>
          </a:bodyPr>
          <a:lstStyle/>
          <a:p>
            <a:r>
              <a:rPr lang="pt-BR" sz="2400" dirty="0" smtClean="0"/>
              <a:t>Promover </a:t>
            </a:r>
            <a:r>
              <a:rPr lang="pt-BR" sz="2400" dirty="0"/>
              <a:t>produtos ou marcas por meio de mídias digitais. Ele é uma das principais maneiras que as empresas têm para se comunicar com o público de forma direta, personalizada e no momento certo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3200" dirty="0"/>
          </a:p>
          <a:p>
            <a:r>
              <a:rPr lang="pt-BR" sz="2400" dirty="0" smtClean="0"/>
              <a:t>Considerado </a:t>
            </a:r>
            <a:r>
              <a:rPr lang="pt-BR" sz="2400" dirty="0"/>
              <a:t>como um processo social que trabalha através de um conjunto de práticas de comunicação digital, de modo a oferecer o que um grupo determinado de pessoas necessita e deseja, por meio da negociação e oferta de produtos e serviços de valor</a:t>
            </a:r>
            <a:r>
              <a:rPr lang="pt-BR" sz="2400" dirty="0" smtClean="0"/>
              <a:t>.</a:t>
            </a:r>
          </a:p>
          <a:p>
            <a:endParaRPr lang="pt-BR" sz="2400" dirty="0"/>
          </a:p>
          <a:p>
            <a:r>
              <a:rPr lang="pt-BR" sz="2400" b="1" dirty="0" smtClean="0"/>
              <a:t>Estratégias: </a:t>
            </a:r>
            <a:r>
              <a:rPr lang="pt-BR" sz="2400" dirty="0" smtClean="0"/>
              <a:t>Marketing de Conteúdo, </a:t>
            </a:r>
            <a:r>
              <a:rPr lang="pt-BR" sz="2400" dirty="0" err="1" smtClean="0"/>
              <a:t>Search</a:t>
            </a:r>
            <a:r>
              <a:rPr lang="pt-BR" sz="2400" dirty="0" smtClean="0"/>
              <a:t> </a:t>
            </a:r>
            <a:r>
              <a:rPr lang="pt-BR" sz="2400" dirty="0" err="1" smtClean="0"/>
              <a:t>Engine</a:t>
            </a:r>
            <a:r>
              <a:rPr lang="pt-BR" sz="2400" dirty="0" smtClean="0"/>
              <a:t> </a:t>
            </a:r>
            <a:r>
              <a:rPr lang="pt-BR" sz="2400" dirty="0" err="1" smtClean="0"/>
              <a:t>Optimization</a:t>
            </a:r>
            <a:r>
              <a:rPr lang="pt-BR" sz="2400" dirty="0" smtClean="0"/>
              <a:t> (SEO), </a:t>
            </a:r>
            <a:r>
              <a:rPr lang="pt-BR" sz="2400" dirty="0" err="1"/>
              <a:t>Inbound</a:t>
            </a:r>
            <a:r>
              <a:rPr lang="pt-BR" sz="2400" dirty="0"/>
              <a:t> </a:t>
            </a:r>
            <a:r>
              <a:rPr lang="pt-BR" sz="2400" dirty="0" smtClean="0"/>
              <a:t>Marketing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22706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Marketing Digital: </a:t>
            </a:r>
            <a:r>
              <a:rPr lang="pt-BR" b="1" dirty="0" smtClean="0"/>
              <a:t>Marketing de Conteúdo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59300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Marketing de Conteúdo</a:t>
            </a:r>
            <a:r>
              <a:rPr lang="pt-BR" sz="2400" dirty="0"/>
              <a:t> tem como objetivo posicionar a sua marca no lugar e no momento certo da jornada de compra para oferecer as melhores soluções.</a:t>
            </a:r>
          </a:p>
          <a:p>
            <a:r>
              <a:rPr lang="pt-BR" sz="2400" dirty="0" smtClean="0"/>
              <a:t>Marketing </a:t>
            </a:r>
            <a:r>
              <a:rPr lang="pt-BR" sz="2400" dirty="0"/>
              <a:t>de Conteúdo é o processo de publicar materiais e informações relevantes e valiosos, a fim de atrair, converter e encantar uma audiência.</a:t>
            </a:r>
          </a:p>
          <a:p>
            <a:endParaRPr lang="pt-BR" dirty="0" smtClean="0"/>
          </a:p>
          <a:p>
            <a:pPr lvl="1"/>
            <a:r>
              <a:rPr lang="pt-BR" sz="2000" dirty="0" smtClean="0"/>
              <a:t>Blog</a:t>
            </a:r>
          </a:p>
          <a:p>
            <a:pPr lvl="1"/>
            <a:r>
              <a:rPr lang="pt-BR" sz="2000" dirty="0" smtClean="0"/>
              <a:t>Site institucional</a:t>
            </a:r>
          </a:p>
          <a:p>
            <a:pPr lvl="1"/>
            <a:r>
              <a:rPr lang="pt-BR" sz="2000" dirty="0" smtClean="0"/>
              <a:t>Redes Sociais</a:t>
            </a:r>
          </a:p>
          <a:p>
            <a:pPr lvl="1"/>
            <a:r>
              <a:rPr lang="pt-BR" sz="2000" dirty="0" smtClean="0"/>
              <a:t>E-mail marketing (informacionais, nutrição, educacionais, transacionais, newsletters)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414810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4801" y="624110"/>
            <a:ext cx="9929812" cy="1280890"/>
          </a:xfrm>
        </p:spPr>
        <p:txBody>
          <a:bodyPr/>
          <a:lstStyle/>
          <a:p>
            <a:r>
              <a:rPr lang="pt-BR" sz="2000" b="1" dirty="0" smtClean="0"/>
              <a:t>Marketing Digital: </a:t>
            </a:r>
            <a:r>
              <a:rPr lang="pt-BR" b="1" dirty="0" err="1" smtClean="0"/>
              <a:t>Search</a:t>
            </a:r>
            <a:r>
              <a:rPr lang="pt-BR" b="1" dirty="0" smtClean="0"/>
              <a:t> </a:t>
            </a:r>
            <a:r>
              <a:rPr lang="pt-BR" b="1" dirty="0" err="1" smtClean="0"/>
              <a:t>Engine</a:t>
            </a:r>
            <a:r>
              <a:rPr lang="pt-BR" b="1" dirty="0" smtClean="0"/>
              <a:t> </a:t>
            </a:r>
            <a:r>
              <a:rPr lang="pt-BR" b="1" dirty="0" err="1" smtClean="0"/>
              <a:t>Optimization</a:t>
            </a:r>
            <a:r>
              <a:rPr lang="pt-BR" b="1" dirty="0" smtClean="0"/>
              <a:t> (SEO)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717800"/>
            <a:ext cx="8915400" cy="3975100"/>
          </a:xfrm>
        </p:spPr>
        <p:txBody>
          <a:bodyPr>
            <a:normAutofit lnSpcReduction="10000"/>
          </a:bodyPr>
          <a:lstStyle/>
          <a:p>
            <a:r>
              <a:rPr lang="pt-BR" sz="2400" i="1" dirty="0" err="1"/>
              <a:t>Search</a:t>
            </a:r>
            <a:r>
              <a:rPr lang="pt-BR" sz="2400" i="1" dirty="0"/>
              <a:t> </a:t>
            </a:r>
            <a:r>
              <a:rPr lang="pt-BR" sz="2400" i="1" dirty="0" err="1"/>
              <a:t>Engine</a:t>
            </a:r>
            <a:r>
              <a:rPr lang="pt-BR" sz="2400" i="1" dirty="0"/>
              <a:t> </a:t>
            </a:r>
            <a:r>
              <a:rPr lang="pt-BR" sz="2400" i="1" dirty="0" err="1" smtClean="0"/>
              <a:t>Optimization</a:t>
            </a:r>
            <a:r>
              <a:rPr lang="pt-BR" sz="2400" i="1" dirty="0" smtClean="0"/>
              <a:t> (SEO)</a:t>
            </a:r>
            <a:r>
              <a:rPr lang="pt-BR" sz="2400" dirty="0"/>
              <a:t> ou otimização para mecanismos de busca.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São </a:t>
            </a:r>
            <a:r>
              <a:rPr lang="pt-BR" sz="2400" dirty="0"/>
              <a:t>as ações que contribuem para melhorar o potencial de </a:t>
            </a:r>
            <a:r>
              <a:rPr lang="pt-BR" sz="2400" dirty="0" err="1" smtClean="0"/>
              <a:t>ra</a:t>
            </a:r>
            <a:r>
              <a:rPr lang="pt-BR" sz="2400" u="sng" dirty="0"/>
              <a:t>(monitorar a performance do site), </a:t>
            </a:r>
            <a:r>
              <a:rPr lang="pt-BR" sz="2400" dirty="0" err="1" smtClean="0"/>
              <a:t>nkeamento</a:t>
            </a:r>
            <a:r>
              <a:rPr lang="pt-BR" sz="2400" dirty="0" smtClean="0"/>
              <a:t> </a:t>
            </a:r>
            <a:r>
              <a:rPr lang="pt-BR" sz="2400" dirty="0"/>
              <a:t>de suas páginas e </a:t>
            </a:r>
            <a:r>
              <a:rPr lang="pt-BR" sz="2400" dirty="0" smtClean="0"/>
              <a:t>conteúdos ajudando </a:t>
            </a:r>
            <a:r>
              <a:rPr lang="pt-BR" sz="2400" dirty="0"/>
              <a:t>você a cumprir os principais pré-requisitos exigidos pelas plataformas de </a:t>
            </a:r>
            <a:r>
              <a:rPr lang="pt-BR" sz="2400" dirty="0" smtClean="0"/>
              <a:t>pesquisa</a:t>
            </a:r>
            <a:r>
              <a:rPr lang="pt-BR" sz="2400" dirty="0"/>
              <a:t>.</a:t>
            </a:r>
            <a:endParaRPr lang="pt-BR" sz="2400" dirty="0" smtClean="0"/>
          </a:p>
          <a:p>
            <a:pPr lvl="1"/>
            <a:r>
              <a:rPr lang="pt-BR" sz="2200" dirty="0" smtClean="0"/>
              <a:t>Google </a:t>
            </a:r>
            <a:r>
              <a:rPr lang="pt-BR" sz="2200" dirty="0" err="1" smtClean="0"/>
              <a:t>Search</a:t>
            </a:r>
            <a:r>
              <a:rPr lang="pt-BR" sz="2200" dirty="0" smtClean="0"/>
              <a:t> Console; Google </a:t>
            </a:r>
            <a:r>
              <a:rPr lang="pt-BR" sz="2200" dirty="0" err="1" smtClean="0"/>
              <a:t>Analytics</a:t>
            </a:r>
            <a:r>
              <a:rPr lang="pt-BR" sz="2200" dirty="0" smtClean="0"/>
              <a:t> (exemplos ferramenta)</a:t>
            </a:r>
          </a:p>
        </p:txBody>
      </p:sp>
    </p:spTree>
    <p:extLst>
      <p:ext uri="{BB962C8B-B14F-4D97-AF65-F5344CB8AC3E}">
        <p14:creationId xmlns:p14="http://schemas.microsoft.com/office/powerpoint/2010/main" val="362599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Marketing Digital: </a:t>
            </a:r>
            <a:r>
              <a:rPr lang="pt-BR" b="1" dirty="0" smtClean="0"/>
              <a:t>INBOUND Marketing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74812" y="1612900"/>
            <a:ext cx="9626600" cy="3777622"/>
          </a:xfrm>
        </p:spPr>
        <p:txBody>
          <a:bodyPr>
            <a:noAutofit/>
          </a:bodyPr>
          <a:lstStyle/>
          <a:p>
            <a:r>
              <a:rPr lang="pt-BR" sz="2400" dirty="0"/>
              <a:t>E</a:t>
            </a:r>
            <a:r>
              <a:rPr lang="pt-BR" sz="2400" dirty="0" smtClean="0"/>
              <a:t>stratégia </a:t>
            </a:r>
            <a:r>
              <a:rPr lang="pt-BR" sz="2400" dirty="0"/>
              <a:t>de mercado que se volta para o ambiente da internet, das redes sociais.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Criado </a:t>
            </a:r>
            <a:r>
              <a:rPr lang="pt-BR" sz="2400" dirty="0"/>
              <a:t>para suprir as necessidades dos clientes online: atingindo os consumidores mesmo com as mudanças de comportamento e hábitos de consumo criados pela tecnologia</a:t>
            </a:r>
            <a:r>
              <a:rPr lang="pt-BR" sz="2400" dirty="0" smtClean="0"/>
              <a:t>.</a:t>
            </a:r>
          </a:p>
          <a:p>
            <a:endParaRPr lang="pt-BR" sz="2400" dirty="0" smtClean="0"/>
          </a:p>
          <a:p>
            <a:r>
              <a:rPr lang="pt-BR" sz="2400" dirty="0"/>
              <a:t>A</a:t>
            </a:r>
            <a:r>
              <a:rPr lang="pt-BR" sz="2400" dirty="0" smtClean="0"/>
              <a:t>s </a:t>
            </a:r>
            <a:r>
              <a:rPr lang="pt-BR" sz="2400" dirty="0"/>
              <a:t>empresas procuram entender as dores e necessidades dos consumidores para, em seguida, estabelecer um canal de comunicação com essas pessoas, a fim de oferecer uma solução para os seus anseios e desejos</a:t>
            </a:r>
            <a:r>
              <a:rPr lang="pt-BR" sz="2400" dirty="0" smtClean="0"/>
              <a:t>. </a:t>
            </a:r>
            <a:r>
              <a:rPr lang="pt-BR" sz="2400" dirty="0"/>
              <a:t>A</a:t>
            </a:r>
            <a:r>
              <a:rPr lang="pt-BR" sz="2400" dirty="0" smtClean="0"/>
              <a:t> </a:t>
            </a:r>
            <a:r>
              <a:rPr lang="pt-BR" sz="2400" dirty="0"/>
              <a:t>empresa conversa com sua audiência, não somente envia mensagens.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34006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11519</TotalTime>
  <Words>1424</Words>
  <Application>Microsoft Office PowerPoint</Application>
  <PresentationFormat>Widescreen</PresentationFormat>
  <Paragraphs>351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5" baseType="lpstr">
      <vt:lpstr>AR BLANCA</vt:lpstr>
      <vt:lpstr>AR CENA</vt:lpstr>
      <vt:lpstr>Arial</vt:lpstr>
      <vt:lpstr>Berlin Sans FB Demi</vt:lpstr>
      <vt:lpstr>Bodoni MT Black</vt:lpstr>
      <vt:lpstr>Bradley Hand ITC</vt:lpstr>
      <vt:lpstr>Calibri</vt:lpstr>
      <vt:lpstr>Century Gothic</vt:lpstr>
      <vt:lpstr>Wingdings</vt:lpstr>
      <vt:lpstr>Wingdings 3</vt:lpstr>
      <vt:lpstr>Cacho</vt:lpstr>
      <vt:lpstr>Apresentação do PowerPoint</vt:lpstr>
      <vt:lpstr>Definição de Marketing</vt:lpstr>
      <vt:lpstr>Marketing</vt:lpstr>
      <vt:lpstr>Marketing</vt:lpstr>
      <vt:lpstr>OUTBOUND Marketing </vt:lpstr>
      <vt:lpstr>Marketing Digital</vt:lpstr>
      <vt:lpstr>Marketing Digital: Marketing de Conteúdo</vt:lpstr>
      <vt:lpstr>Marketing Digital: Search Engine Optimization (SEO)</vt:lpstr>
      <vt:lpstr>Marketing Digital: INBOUND Marketing</vt:lpstr>
      <vt:lpstr>INBOUND Marketing</vt:lpstr>
      <vt:lpstr>Concepções do marketing (MKT)</vt:lpstr>
      <vt:lpstr>Marketing (MKT) como Troca</vt:lpstr>
      <vt:lpstr>Marketing Transacional x Marketing Relacionamento</vt:lpstr>
      <vt:lpstr>Marketing como filosofia empresarial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Análise de Contexto de Marketing</vt:lpstr>
      <vt:lpstr>Apresentação do PowerPoint</vt:lpstr>
      <vt:lpstr>Apresentação do PowerPoint</vt:lpstr>
      <vt:lpstr>Apresentação do PowerPoint</vt:lpstr>
      <vt:lpstr>Apresentação do PowerPoint</vt:lpstr>
      <vt:lpstr>Gestão Estratégica  elementos fundamentais do mkt</vt:lpstr>
      <vt:lpstr>Apresentação do PowerPoint</vt:lpstr>
      <vt:lpstr>Apresentação do PowerPoint</vt:lpstr>
      <vt:lpstr>Apresentação do PowerPoint</vt:lpstr>
      <vt:lpstr>Apresentação do PowerPoint</vt:lpstr>
      <vt:lpstr>Adequado processo de MKT  têm como consequência: </vt:lpstr>
      <vt:lpstr>Marketing</vt:lpstr>
      <vt:lpstr>Projeto Empresa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concepções ambiente de marketing</dc:title>
  <dc:creator>Windows User</dc:creator>
  <cp:lastModifiedBy>Takahashi</cp:lastModifiedBy>
  <cp:revision>134</cp:revision>
  <dcterms:created xsi:type="dcterms:W3CDTF">2016-04-12T19:28:43Z</dcterms:created>
  <dcterms:modified xsi:type="dcterms:W3CDTF">2019-04-29T12:38:33Z</dcterms:modified>
</cp:coreProperties>
</file>