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346" r:id="rId3"/>
    <p:sldId id="418" r:id="rId4"/>
    <p:sldId id="419" r:id="rId5"/>
    <p:sldId id="425" r:id="rId6"/>
    <p:sldId id="426" r:id="rId7"/>
    <p:sldId id="427" r:id="rId8"/>
    <p:sldId id="428" r:id="rId9"/>
    <p:sldId id="429" r:id="rId10"/>
    <p:sldId id="369" r:id="rId11"/>
    <p:sldId id="421" r:id="rId12"/>
    <p:sldId id="422" r:id="rId13"/>
    <p:sldId id="430" r:id="rId14"/>
    <p:sldId id="432" r:id="rId15"/>
    <p:sldId id="433" r:id="rId16"/>
    <p:sldId id="434" r:id="rId17"/>
    <p:sldId id="437" r:id="rId18"/>
    <p:sldId id="431" r:id="rId19"/>
    <p:sldId id="438" r:id="rId20"/>
    <p:sldId id="423" r:id="rId21"/>
    <p:sldId id="424" r:id="rId22"/>
    <p:sldId id="443" r:id="rId23"/>
    <p:sldId id="444" r:id="rId24"/>
    <p:sldId id="445" r:id="rId25"/>
    <p:sldId id="354" r:id="rId26"/>
    <p:sldId id="446" r:id="rId27"/>
    <p:sldId id="356" r:id="rId28"/>
    <p:sldId id="359" r:id="rId29"/>
    <p:sldId id="447" r:id="rId30"/>
    <p:sldId id="361" r:id="rId31"/>
    <p:sldId id="448" r:id="rId32"/>
    <p:sldId id="362" r:id="rId33"/>
    <p:sldId id="449" r:id="rId34"/>
    <p:sldId id="374" r:id="rId35"/>
    <p:sldId id="375" r:id="rId36"/>
    <p:sldId id="450" r:id="rId37"/>
    <p:sldId id="451" r:id="rId38"/>
    <p:sldId id="282" r:id="rId39"/>
    <p:sldId id="283" r:id="rId40"/>
    <p:sldId id="452" r:id="rId41"/>
    <p:sldId id="287" r:id="rId42"/>
    <p:sldId id="454" r:id="rId43"/>
    <p:sldId id="336" r:id="rId44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CE495-AA7C-456F-BEBD-C1D957FFE994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AF36F-2D39-4410-ABF0-590858D888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03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AF36F-2D39-4410-ABF0-590858D888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8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AF36F-2D39-4410-ABF0-590858D888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4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2766" y="181482"/>
            <a:ext cx="6538467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2E57DAD-088A-4184-AD90-686E8DE1683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F2D7FB-440F-411B-A152-E31C9B33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26FA54-F291-4BE2-9975-B884053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C276FD-5D21-4520-944A-37CA32C8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38F38A-97E2-451A-80F1-FF4DD2D2AE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2437492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751" y="2548465"/>
            <a:ext cx="7632700" cy="3148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8828" y="6296263"/>
            <a:ext cx="2565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enolftale%C3%ADn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4.bp.blogspot.com/-TA6d99nDXLc/VUODdKHWRLI/AAAAAAAAHIw/hLLm4THvoJQ/s1600/fgd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SnZi-b-b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kdZeof4ZBeQ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8ZZjLTHuK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29.png"/><Relationship Id="rId4" Type="http://schemas.openxmlformats.org/officeDocument/2006/relationships/image" Target="../media/image3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6843" y="6308963"/>
            <a:ext cx="8953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1</a:t>
            </a:r>
          </a:p>
        </p:txBody>
      </p:sp>
      <p:sp useBgFill="1">
        <p:nvSpPr>
          <p:cNvPr id="9" name="object 15">
            <a:extLst>
              <a:ext uri="{FF2B5EF4-FFF2-40B4-BE49-F238E27FC236}">
                <a16:creationId xmlns:a16="http://schemas.microsoft.com/office/drawing/2014/main" id="{63B73358-5E1C-4652-95A6-70AC626F5B79}"/>
              </a:ext>
            </a:extLst>
          </p:cNvPr>
          <p:cNvSpPr txBox="1"/>
          <p:nvPr/>
        </p:nvSpPr>
        <p:spPr>
          <a:xfrm>
            <a:off x="619300" y="770165"/>
            <a:ext cx="8021955" cy="526554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R="304165" algn="ctr">
              <a:lnSpc>
                <a:spcPct val="100000"/>
              </a:lnSpc>
              <a:spcBef>
                <a:spcPts val="1540"/>
              </a:spcBef>
            </a:pPr>
            <a:r>
              <a:rPr sz="2600" b="1" i="1" dirty="0">
                <a:solidFill>
                  <a:srgbClr val="000066"/>
                </a:solidFill>
                <a:latin typeface="Cambria"/>
                <a:cs typeface="Cambria"/>
              </a:rPr>
              <a:t>Universidade de São </a:t>
            </a:r>
            <a:r>
              <a:rPr sz="2600" b="1" i="1" spc="-10" dirty="0">
                <a:solidFill>
                  <a:srgbClr val="000066"/>
                </a:solidFill>
                <a:latin typeface="Cambria"/>
                <a:cs typeface="Cambria"/>
              </a:rPr>
              <a:t>Paulo </a:t>
            </a:r>
            <a:r>
              <a:rPr sz="2600" b="1" i="1" dirty="0">
                <a:solidFill>
                  <a:srgbClr val="000066"/>
                </a:solidFill>
                <a:latin typeface="Cambria"/>
                <a:cs typeface="Cambria"/>
              </a:rPr>
              <a:t>–</a:t>
            </a:r>
            <a:r>
              <a:rPr sz="2600" b="1" i="1" spc="-3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b="1" i="1" dirty="0">
                <a:solidFill>
                  <a:srgbClr val="000066"/>
                </a:solidFill>
                <a:latin typeface="Cambria"/>
                <a:cs typeface="Cambria"/>
              </a:rPr>
              <a:t>USP</a:t>
            </a:r>
            <a:endParaRPr sz="2600" dirty="0">
              <a:latin typeface="Cambria"/>
              <a:cs typeface="Cambria"/>
            </a:endParaRPr>
          </a:p>
          <a:p>
            <a:pPr marR="302895" algn="ctr">
              <a:lnSpc>
                <a:spcPct val="100000"/>
              </a:lnSpc>
              <a:spcBef>
                <a:spcPts val="1440"/>
              </a:spcBef>
            </a:pPr>
            <a:endParaRPr lang="pt-BR" sz="1000" i="1" spc="-10" dirty="0">
              <a:solidFill>
                <a:srgbClr val="000066"/>
              </a:solidFill>
              <a:latin typeface="Cambria"/>
              <a:cs typeface="Cambria"/>
            </a:endParaRPr>
          </a:p>
          <a:p>
            <a:pPr marR="302895" algn="ctr">
              <a:lnSpc>
                <a:spcPct val="100000"/>
              </a:lnSpc>
              <a:spcBef>
                <a:spcPts val="1440"/>
              </a:spcBef>
            </a:pPr>
            <a:r>
              <a:rPr sz="2600" i="1" spc="-10" dirty="0">
                <a:solidFill>
                  <a:srgbClr val="000066"/>
                </a:solidFill>
                <a:latin typeface="Cambria"/>
                <a:cs typeface="Cambria"/>
              </a:rPr>
              <a:t>Escola Superior </a:t>
            </a:r>
            <a:r>
              <a:rPr sz="2600" i="1" dirty="0">
                <a:solidFill>
                  <a:srgbClr val="000066"/>
                </a:solidFill>
                <a:latin typeface="Cambria"/>
                <a:cs typeface="Cambria"/>
              </a:rPr>
              <a:t>de </a:t>
            </a:r>
            <a:r>
              <a:rPr sz="2600" i="1" spc="-10" dirty="0">
                <a:solidFill>
                  <a:srgbClr val="000066"/>
                </a:solidFill>
                <a:latin typeface="Cambria"/>
                <a:cs typeface="Cambria"/>
              </a:rPr>
              <a:t>Agricultura “Luiz </a:t>
            </a:r>
            <a:r>
              <a:rPr sz="2600" i="1" dirty="0">
                <a:solidFill>
                  <a:srgbClr val="000066"/>
                </a:solidFill>
                <a:latin typeface="Cambria"/>
                <a:cs typeface="Cambria"/>
              </a:rPr>
              <a:t>de </a:t>
            </a:r>
            <a:r>
              <a:rPr sz="2600" i="1" spc="-10" dirty="0">
                <a:solidFill>
                  <a:srgbClr val="000066"/>
                </a:solidFill>
                <a:latin typeface="Cambria"/>
                <a:cs typeface="Cambria"/>
              </a:rPr>
              <a:t>Queiroz” </a:t>
            </a:r>
            <a:r>
              <a:rPr sz="2600" i="1" dirty="0">
                <a:solidFill>
                  <a:srgbClr val="000066"/>
                </a:solidFill>
                <a:latin typeface="Cambria"/>
                <a:cs typeface="Cambria"/>
              </a:rPr>
              <a:t>– </a:t>
            </a:r>
            <a:r>
              <a:rPr sz="2600" i="1" spc="-5" dirty="0">
                <a:solidFill>
                  <a:srgbClr val="000066"/>
                </a:solidFill>
                <a:latin typeface="Cambria"/>
                <a:cs typeface="Cambria"/>
              </a:rPr>
              <a:t>Esalq</a:t>
            </a:r>
            <a:endParaRPr sz="2600" dirty="0">
              <a:latin typeface="Cambria"/>
              <a:cs typeface="Cambria"/>
            </a:endParaRPr>
          </a:p>
          <a:p>
            <a:pPr marR="303530" algn="ctr">
              <a:lnSpc>
                <a:spcPct val="100000"/>
              </a:lnSpc>
            </a:pPr>
            <a:r>
              <a:rPr sz="2200" i="1" spc="-10" dirty="0">
                <a:solidFill>
                  <a:srgbClr val="000066"/>
                </a:solidFill>
                <a:latin typeface="Cambria"/>
                <a:cs typeface="Cambria"/>
              </a:rPr>
              <a:t>Departamento </a:t>
            </a:r>
            <a:r>
              <a:rPr sz="2200" i="1" spc="-5" dirty="0">
                <a:solidFill>
                  <a:srgbClr val="000066"/>
                </a:solidFill>
                <a:latin typeface="Cambria"/>
                <a:cs typeface="Cambria"/>
              </a:rPr>
              <a:t>de Agroindústria, Alimentos e Nutrição -</a:t>
            </a:r>
            <a:r>
              <a:rPr sz="2200" i="1" spc="7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200" i="1" spc="-5" dirty="0">
                <a:solidFill>
                  <a:srgbClr val="000066"/>
                </a:solidFill>
                <a:latin typeface="Cambria"/>
                <a:cs typeface="Cambria"/>
              </a:rPr>
              <a:t>LAN</a:t>
            </a:r>
            <a:endParaRPr sz="2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600" dirty="0">
              <a:latin typeface="Cambria"/>
              <a:cs typeface="Cambria"/>
            </a:endParaRPr>
          </a:p>
          <a:p>
            <a:pPr marR="235585" algn="ctr">
              <a:lnSpc>
                <a:spcPct val="100000"/>
              </a:lnSpc>
              <a:spcBef>
                <a:spcPts val="1660"/>
              </a:spcBef>
            </a:pPr>
            <a:r>
              <a:rPr sz="3200" b="1" dirty="0">
                <a:latin typeface="Times New Roman"/>
                <a:cs typeface="Times New Roman"/>
              </a:rPr>
              <a:t>LAN</a:t>
            </a:r>
            <a:r>
              <a:rPr sz="3200" b="1" spc="-225" dirty="0">
                <a:latin typeface="Times New Roman"/>
                <a:cs typeface="Times New Roman"/>
              </a:rPr>
              <a:t> </a:t>
            </a:r>
            <a:r>
              <a:rPr lang="pt-BR" sz="3200" b="1" spc="-225" dirty="0">
                <a:latin typeface="Times New Roman"/>
                <a:cs typeface="Times New Roman"/>
              </a:rPr>
              <a:t>0405 – ANÁLISE DE ALIMENTOS</a:t>
            </a:r>
          </a:p>
          <a:p>
            <a:pPr marR="235585" algn="ctr">
              <a:lnSpc>
                <a:spcPct val="100000"/>
              </a:lnSpc>
              <a:spcBef>
                <a:spcPts val="1660"/>
              </a:spcBef>
            </a:pPr>
            <a:r>
              <a:rPr lang="pt-BR" sz="2600" b="1" dirty="0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Preparo e padronização de soluções e </a:t>
            </a:r>
            <a:r>
              <a:rPr lang="pt-BR" sz="2600" b="1" dirty="0" err="1">
                <a:solidFill>
                  <a:srgbClr val="0066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titulometria</a:t>
            </a:r>
            <a:endParaRPr lang="pt-BR" sz="2600" b="1" dirty="0">
              <a:solidFill>
                <a:srgbClr val="0066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04520" marR="1127760" indent="-1270" algn="ctr">
              <a:lnSpc>
                <a:spcPct val="100000"/>
              </a:lnSpc>
              <a:spcBef>
                <a:spcPts val="1900"/>
              </a:spcBef>
              <a:tabLst>
                <a:tab pos="2127250" algn="l"/>
              </a:tabLst>
            </a:pPr>
            <a:endParaRPr lang="pt-BR" sz="2600" dirty="0">
              <a:solidFill>
                <a:srgbClr val="538135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04520" marR="1127760" indent="-1270" algn="ctr">
              <a:lnSpc>
                <a:spcPct val="100000"/>
              </a:lnSpc>
              <a:spcBef>
                <a:spcPts val="1900"/>
              </a:spcBef>
              <a:tabLst>
                <a:tab pos="2127250" algn="l"/>
              </a:tabLst>
            </a:pPr>
            <a:r>
              <a:rPr sz="2600" b="1" dirty="0">
                <a:solidFill>
                  <a:srgbClr val="000066"/>
                </a:solidFill>
                <a:latin typeface="Comic Sans MS"/>
                <a:cs typeface="Comic Sans MS"/>
              </a:rPr>
              <a:t>Prof. </a:t>
            </a:r>
            <a:r>
              <a:rPr sz="2600" b="1" spc="-5" dirty="0">
                <a:solidFill>
                  <a:srgbClr val="000066"/>
                </a:solidFill>
                <a:latin typeface="Comic Sans MS"/>
                <a:cs typeface="Comic Sans MS"/>
              </a:rPr>
              <a:t>Antonio Sampaio</a:t>
            </a:r>
            <a:r>
              <a:rPr sz="2600" b="1" spc="-80" dirty="0">
                <a:solidFill>
                  <a:srgbClr val="000066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000066"/>
                </a:solidFill>
                <a:latin typeface="Comic Sans MS"/>
                <a:cs typeface="Comic Sans MS"/>
              </a:rPr>
              <a:t>Baptista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FBBCE2B-981A-4E87-BECA-B0E5E1F41889}"/>
              </a:ext>
            </a:extLst>
          </p:cNvPr>
          <p:cNvSpPr/>
          <p:nvPr/>
        </p:nvSpPr>
        <p:spPr>
          <a:xfrm>
            <a:off x="394715" y="1484784"/>
            <a:ext cx="8353425" cy="0"/>
          </a:xfrm>
          <a:custGeom>
            <a:avLst/>
            <a:gdLst/>
            <a:ahLst/>
            <a:cxnLst/>
            <a:rect l="l" t="t" r="r" b="b"/>
            <a:pathLst>
              <a:path w="8353425">
                <a:moveTo>
                  <a:pt x="0" y="0"/>
                </a:moveTo>
                <a:lnTo>
                  <a:pt x="8353043" y="0"/>
                </a:lnTo>
              </a:path>
            </a:pathLst>
          </a:custGeom>
          <a:ln w="57912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7C83114-AD53-426E-A455-045957442739}"/>
              </a:ext>
            </a:extLst>
          </p:cNvPr>
          <p:cNvSpPr/>
          <p:nvPr/>
        </p:nvSpPr>
        <p:spPr>
          <a:xfrm>
            <a:off x="502745" y="409895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BBBDA941-7B21-4E81-B7D4-EC33371913EC}"/>
              </a:ext>
            </a:extLst>
          </p:cNvPr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00EA77-E2BA-41BC-A89B-15734C0107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64176" y="1659984"/>
            <a:ext cx="2905125" cy="42005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2435F5B-592D-492E-86FD-00A110B7F15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4000"/>
          </a:blip>
          <a:stretch>
            <a:fillRect/>
          </a:stretch>
        </p:blipFill>
        <p:spPr>
          <a:xfrm>
            <a:off x="3675433" y="2924949"/>
            <a:ext cx="4878572" cy="27427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804520" y="2327569"/>
            <a:ext cx="2509520" cy="2040889"/>
            <a:chOff x="804520" y="2327569"/>
            <a:chExt cx="2509520" cy="204088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520" y="2327569"/>
              <a:ext cx="1626826" cy="20408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84042" y="2494241"/>
              <a:ext cx="415925" cy="477520"/>
            </a:xfrm>
            <a:custGeom>
              <a:avLst/>
              <a:gdLst/>
              <a:ahLst/>
              <a:cxnLst/>
              <a:rect l="l" t="t" r="r" b="b"/>
              <a:pathLst>
                <a:path w="415925" h="477519">
                  <a:moveTo>
                    <a:pt x="0" y="477050"/>
                  </a:moveTo>
                  <a:lnTo>
                    <a:pt x="415493" y="477050"/>
                  </a:lnTo>
                  <a:lnTo>
                    <a:pt x="415493" y="0"/>
                  </a:lnTo>
                  <a:lnTo>
                    <a:pt x="0" y="0"/>
                  </a:lnTo>
                  <a:lnTo>
                    <a:pt x="0" y="47705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64305" y="2466467"/>
            <a:ext cx="5511800" cy="1631314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500" spc="-5" dirty="0">
                <a:latin typeface="Times New Roman"/>
                <a:cs typeface="Times New Roman"/>
              </a:rPr>
              <a:t>Massa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(</a:t>
            </a:r>
            <a:r>
              <a:rPr sz="2500" b="1" spc="-5" dirty="0">
                <a:latin typeface="Times New Roman"/>
                <a:cs typeface="Times New Roman"/>
              </a:rPr>
              <a:t>m</a:t>
            </a:r>
            <a:r>
              <a:rPr sz="2475" b="1" spc="-7" baseline="-20202" dirty="0">
                <a:latin typeface="Times New Roman"/>
                <a:cs typeface="Times New Roman"/>
              </a:rPr>
              <a:t>A</a:t>
            </a:r>
            <a:r>
              <a:rPr sz="2475" b="1" spc="15" baseline="-20202" dirty="0">
                <a:latin typeface="Times New Roman"/>
                <a:cs typeface="Times New Roman"/>
              </a:rPr>
              <a:t> </a:t>
            </a:r>
            <a:r>
              <a:rPr sz="2475" spc="7" baseline="-20202" dirty="0">
                <a:latin typeface="Times New Roman"/>
                <a:cs typeface="Times New Roman"/>
              </a:rPr>
              <a:t>;</a:t>
            </a:r>
            <a:r>
              <a:rPr sz="2475" spc="-30" baseline="-20202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m</a:t>
            </a:r>
            <a:r>
              <a:rPr sz="2475" b="1" baseline="-20202" dirty="0">
                <a:latin typeface="Times New Roman"/>
                <a:cs typeface="Times New Roman"/>
              </a:rPr>
              <a:t>B</a:t>
            </a:r>
            <a:r>
              <a:rPr sz="2500" dirty="0">
                <a:latin typeface="Times New Roman"/>
                <a:cs typeface="Times New Roman"/>
              </a:rPr>
              <a:t>)/ </a:t>
            </a:r>
            <a:r>
              <a:rPr sz="2500" spc="-5" dirty="0">
                <a:latin typeface="Times New Roman"/>
                <a:cs typeface="Times New Roman"/>
              </a:rPr>
              <a:t>g</a:t>
            </a:r>
            <a:endParaRPr sz="2500">
              <a:latin typeface="Times New Roman"/>
              <a:cs typeface="Times New Roman"/>
            </a:endParaRPr>
          </a:p>
          <a:p>
            <a:pPr marL="92075" marR="585470">
              <a:lnSpc>
                <a:spcPct val="100000"/>
              </a:lnSpc>
            </a:pPr>
            <a:r>
              <a:rPr sz="2500" spc="-5" dirty="0">
                <a:latin typeface="Times New Roman"/>
                <a:cs typeface="Times New Roman"/>
              </a:rPr>
              <a:t>Quantidade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Matéria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</a:t>
            </a:r>
            <a:r>
              <a:rPr sz="2500" b="1" dirty="0">
                <a:latin typeface="Times New Roman"/>
                <a:cs typeface="Times New Roman"/>
              </a:rPr>
              <a:t>n</a:t>
            </a:r>
            <a:r>
              <a:rPr sz="2475" b="1" baseline="-20202" dirty="0">
                <a:latin typeface="Times New Roman"/>
                <a:cs typeface="Times New Roman"/>
              </a:rPr>
              <a:t>A</a:t>
            </a:r>
            <a:r>
              <a:rPr sz="2475" baseline="-20202" dirty="0">
                <a:latin typeface="Times New Roman"/>
                <a:cs typeface="Times New Roman"/>
              </a:rPr>
              <a:t>; </a:t>
            </a:r>
            <a:r>
              <a:rPr sz="2500" b="1" dirty="0">
                <a:latin typeface="Times New Roman"/>
                <a:cs typeface="Times New Roman"/>
              </a:rPr>
              <a:t>n</a:t>
            </a:r>
            <a:r>
              <a:rPr sz="2475" b="1" baseline="-20202" dirty="0">
                <a:latin typeface="Times New Roman"/>
                <a:cs typeface="Times New Roman"/>
              </a:rPr>
              <a:t>B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/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mols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Times New Roman"/>
                <a:cs typeface="Times New Roman"/>
              </a:rPr>
              <a:t>Volume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85" dirty="0">
                <a:latin typeface="Times New Roman"/>
                <a:cs typeface="Times New Roman"/>
              </a:rPr>
              <a:t>(</a:t>
            </a:r>
            <a:r>
              <a:rPr sz="2500" b="1" spc="-85" dirty="0">
                <a:latin typeface="Times New Roman"/>
                <a:cs typeface="Times New Roman"/>
              </a:rPr>
              <a:t>V</a:t>
            </a:r>
            <a:r>
              <a:rPr sz="2475" b="1" spc="-127" baseline="-20202" dirty="0">
                <a:latin typeface="Times New Roman"/>
                <a:cs typeface="Times New Roman"/>
              </a:rPr>
              <a:t>A</a:t>
            </a:r>
            <a:r>
              <a:rPr sz="2500" spc="-85" dirty="0">
                <a:latin typeface="Times New Roman"/>
                <a:cs typeface="Times New Roman"/>
              </a:rPr>
              <a:t>;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V</a:t>
            </a:r>
            <a:r>
              <a:rPr sz="2475" b="1" baseline="-20202" dirty="0">
                <a:latin typeface="Times New Roman"/>
                <a:cs typeface="Times New Roman"/>
              </a:rPr>
              <a:t>B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/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endParaRPr sz="25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500" spc="-65" dirty="0">
                <a:latin typeface="Times New Roman"/>
                <a:cs typeface="Times New Roman"/>
              </a:rPr>
              <a:t>Volume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Total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(</a:t>
            </a:r>
            <a:r>
              <a:rPr sz="2500" b="1" spc="-5" dirty="0">
                <a:latin typeface="Times New Roman"/>
                <a:cs typeface="Times New Roman"/>
              </a:rPr>
              <a:t>V</a:t>
            </a:r>
            <a:r>
              <a:rPr sz="2500" spc="-5" dirty="0">
                <a:latin typeface="Times New Roman"/>
                <a:cs typeface="Times New Roman"/>
              </a:rPr>
              <a:t>) /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3417" y="2516835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9181" y="2720085"/>
            <a:ext cx="1160145" cy="1186180"/>
          </a:xfrm>
          <a:custGeom>
            <a:avLst/>
            <a:gdLst/>
            <a:ahLst/>
            <a:cxnLst/>
            <a:rect l="l" t="t" r="r" b="b"/>
            <a:pathLst>
              <a:path w="1160145" h="1186179">
                <a:moveTo>
                  <a:pt x="1061339" y="25400"/>
                </a:moveTo>
                <a:lnTo>
                  <a:pt x="1048385" y="0"/>
                </a:lnTo>
                <a:lnTo>
                  <a:pt x="65836" y="503212"/>
                </a:lnTo>
                <a:lnTo>
                  <a:pt x="95123" y="457454"/>
                </a:lnTo>
                <a:lnTo>
                  <a:pt x="93091" y="448691"/>
                </a:lnTo>
                <a:lnTo>
                  <a:pt x="86487" y="444373"/>
                </a:lnTo>
                <a:lnTo>
                  <a:pt x="79883" y="440182"/>
                </a:lnTo>
                <a:lnTo>
                  <a:pt x="70993" y="442087"/>
                </a:lnTo>
                <a:lnTo>
                  <a:pt x="66802" y="448691"/>
                </a:lnTo>
                <a:lnTo>
                  <a:pt x="0" y="552958"/>
                </a:lnTo>
                <a:lnTo>
                  <a:pt x="123571" y="559689"/>
                </a:lnTo>
                <a:lnTo>
                  <a:pt x="131445" y="560197"/>
                </a:lnTo>
                <a:lnTo>
                  <a:pt x="138176" y="554101"/>
                </a:lnTo>
                <a:lnTo>
                  <a:pt x="138264" y="552704"/>
                </a:lnTo>
                <a:lnTo>
                  <a:pt x="138684" y="546227"/>
                </a:lnTo>
                <a:lnTo>
                  <a:pt x="139065" y="538353"/>
                </a:lnTo>
                <a:lnTo>
                  <a:pt x="133096" y="531622"/>
                </a:lnTo>
                <a:lnTo>
                  <a:pt x="78651" y="528688"/>
                </a:lnTo>
                <a:lnTo>
                  <a:pt x="1061339" y="25400"/>
                </a:lnTo>
                <a:close/>
              </a:path>
              <a:path w="1160145" h="1186179">
                <a:moveTo>
                  <a:pt x="1159764" y="1042924"/>
                </a:moveTo>
                <a:lnTo>
                  <a:pt x="1157224" y="1014476"/>
                </a:lnTo>
                <a:lnTo>
                  <a:pt x="79756" y="1108798"/>
                </a:lnTo>
                <a:lnTo>
                  <a:pt x="124079" y="1077468"/>
                </a:lnTo>
                <a:lnTo>
                  <a:pt x="125603" y="1068578"/>
                </a:lnTo>
                <a:lnTo>
                  <a:pt x="116459" y="1055624"/>
                </a:lnTo>
                <a:lnTo>
                  <a:pt x="107569" y="1054100"/>
                </a:lnTo>
                <a:lnTo>
                  <a:pt x="0" y="1130046"/>
                </a:lnTo>
                <a:lnTo>
                  <a:pt x="119126" y="1186180"/>
                </a:lnTo>
                <a:lnTo>
                  <a:pt x="127635" y="1183132"/>
                </a:lnTo>
                <a:lnTo>
                  <a:pt x="130937" y="1176020"/>
                </a:lnTo>
                <a:lnTo>
                  <a:pt x="134366" y="1168908"/>
                </a:lnTo>
                <a:lnTo>
                  <a:pt x="131318" y="1160399"/>
                </a:lnTo>
                <a:lnTo>
                  <a:pt x="124206" y="1156970"/>
                </a:lnTo>
                <a:lnTo>
                  <a:pt x="92113" y="1141857"/>
                </a:lnTo>
                <a:lnTo>
                  <a:pt x="82308" y="1137246"/>
                </a:lnTo>
                <a:lnTo>
                  <a:pt x="29591" y="1141857"/>
                </a:lnTo>
                <a:lnTo>
                  <a:pt x="58597" y="1139317"/>
                </a:lnTo>
                <a:lnTo>
                  <a:pt x="82308" y="1137246"/>
                </a:lnTo>
                <a:lnTo>
                  <a:pt x="1159764" y="10429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87675" y="3510241"/>
            <a:ext cx="398145" cy="4775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2500" b="1" spc="-5" dirty="0">
                <a:latin typeface="Times New Roman"/>
                <a:cs typeface="Times New Roman"/>
              </a:rPr>
              <a:t>B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7978" y="4810405"/>
            <a:ext cx="783792" cy="152908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52134" y="4713122"/>
            <a:ext cx="3357245" cy="1755139"/>
          </a:xfrm>
          <a:prstGeom prst="rect">
            <a:avLst/>
          </a:prstGeom>
          <a:ln w="25400">
            <a:solidFill>
              <a:srgbClr val="2D6DBB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398905" marR="231775" indent="12065">
              <a:lnSpc>
                <a:spcPct val="100000"/>
              </a:lnSpc>
              <a:spcBef>
                <a:spcPts val="705"/>
              </a:spcBef>
            </a:pPr>
            <a:r>
              <a:rPr sz="2000" dirty="0">
                <a:latin typeface="Times New Roman"/>
                <a:cs typeface="Times New Roman"/>
              </a:rPr>
              <a:t>Líquid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Líqu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do  Ex: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Etanol-Água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imes New Roman"/>
              <a:cs typeface="Times New Roman"/>
            </a:endParaRPr>
          </a:p>
          <a:p>
            <a:pPr marL="1470660">
              <a:lnSpc>
                <a:spcPct val="100000"/>
              </a:lnSpc>
            </a:pPr>
            <a:r>
              <a:rPr sz="2500" b="1" spc="-5" dirty="0">
                <a:latin typeface="Times New Roman"/>
                <a:cs typeface="Times New Roman"/>
              </a:rPr>
              <a:t>V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≠</a:t>
            </a:r>
            <a:r>
              <a:rPr sz="2500" b="1" spc="-55" dirty="0">
                <a:latin typeface="Times New Roman"/>
                <a:cs typeface="Times New Roman"/>
              </a:rPr>
              <a:t> </a:t>
            </a:r>
            <a:r>
              <a:rPr sz="2500" b="1" spc="-165" dirty="0">
                <a:latin typeface="Times New Roman"/>
                <a:cs typeface="Times New Roman"/>
              </a:rPr>
              <a:t>V</a:t>
            </a:r>
            <a:r>
              <a:rPr sz="2475" b="1" spc="-247" baseline="-20202" dirty="0">
                <a:latin typeface="Times New Roman"/>
                <a:cs typeface="Times New Roman"/>
              </a:rPr>
              <a:t>A</a:t>
            </a:r>
            <a:r>
              <a:rPr sz="2475" b="1" spc="-202" baseline="-20202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+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V</a:t>
            </a:r>
            <a:r>
              <a:rPr sz="2475" b="1" baseline="-20202" dirty="0">
                <a:latin typeface="Times New Roman"/>
                <a:cs typeface="Times New Roman"/>
              </a:rPr>
              <a:t>B</a:t>
            </a:r>
            <a:endParaRPr sz="2475" baseline="-2020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555" y="1239113"/>
            <a:ext cx="1287780" cy="462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Solução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42933" y="4278820"/>
            <a:ext cx="2307590" cy="2200275"/>
            <a:chOff x="2642933" y="4278820"/>
            <a:chExt cx="2307590" cy="220027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5539" y="4473066"/>
              <a:ext cx="1729092" cy="18510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57220" y="4725162"/>
              <a:ext cx="1669414" cy="1015365"/>
            </a:xfrm>
            <a:custGeom>
              <a:avLst/>
              <a:gdLst/>
              <a:ahLst/>
              <a:cxnLst/>
              <a:rect l="l" t="t" r="r" b="b"/>
              <a:pathLst>
                <a:path w="1669414" h="1015364">
                  <a:moveTo>
                    <a:pt x="0" y="507619"/>
                  </a:moveTo>
                  <a:lnTo>
                    <a:pt x="8290" y="435816"/>
                  </a:lnTo>
                  <a:lnTo>
                    <a:pt x="32406" y="367103"/>
                  </a:lnTo>
                  <a:lnTo>
                    <a:pt x="71217" y="302170"/>
                  </a:lnTo>
                  <a:lnTo>
                    <a:pt x="95781" y="271335"/>
                  </a:lnTo>
                  <a:lnTo>
                    <a:pt x="123594" y="241702"/>
                  </a:lnTo>
                  <a:lnTo>
                    <a:pt x="154515" y="213358"/>
                  </a:lnTo>
                  <a:lnTo>
                    <a:pt x="188404" y="186389"/>
                  </a:lnTo>
                  <a:lnTo>
                    <a:pt x="225118" y="160880"/>
                  </a:lnTo>
                  <a:lnTo>
                    <a:pt x="264516" y="136918"/>
                  </a:lnTo>
                  <a:lnTo>
                    <a:pt x="306458" y="114589"/>
                  </a:lnTo>
                  <a:lnTo>
                    <a:pt x="350801" y="93978"/>
                  </a:lnTo>
                  <a:lnTo>
                    <a:pt x="397405" y="75171"/>
                  </a:lnTo>
                  <a:lnTo>
                    <a:pt x="446128" y="58255"/>
                  </a:lnTo>
                  <a:lnTo>
                    <a:pt x="496828" y="43315"/>
                  </a:lnTo>
                  <a:lnTo>
                    <a:pt x="549364" y="30438"/>
                  </a:lnTo>
                  <a:lnTo>
                    <a:pt x="603596" y="19710"/>
                  </a:lnTo>
                  <a:lnTo>
                    <a:pt x="659381" y="11215"/>
                  </a:lnTo>
                  <a:lnTo>
                    <a:pt x="716578" y="5042"/>
                  </a:lnTo>
                  <a:lnTo>
                    <a:pt x="775046" y="1274"/>
                  </a:lnTo>
                  <a:lnTo>
                    <a:pt x="834644" y="0"/>
                  </a:lnTo>
                  <a:lnTo>
                    <a:pt x="894256" y="1274"/>
                  </a:lnTo>
                  <a:lnTo>
                    <a:pt x="952737" y="5042"/>
                  </a:lnTo>
                  <a:lnTo>
                    <a:pt x="1009944" y="11215"/>
                  </a:lnTo>
                  <a:lnTo>
                    <a:pt x="1065736" y="19710"/>
                  </a:lnTo>
                  <a:lnTo>
                    <a:pt x="1119973" y="30438"/>
                  </a:lnTo>
                  <a:lnTo>
                    <a:pt x="1172513" y="43315"/>
                  </a:lnTo>
                  <a:lnTo>
                    <a:pt x="1223215" y="58255"/>
                  </a:lnTo>
                  <a:lnTo>
                    <a:pt x="1271938" y="75171"/>
                  </a:lnTo>
                  <a:lnTo>
                    <a:pt x="1318541" y="93978"/>
                  </a:lnTo>
                  <a:lnTo>
                    <a:pt x="1362882" y="114589"/>
                  </a:lnTo>
                  <a:lnTo>
                    <a:pt x="1404820" y="136918"/>
                  </a:lnTo>
                  <a:lnTo>
                    <a:pt x="1444215" y="160880"/>
                  </a:lnTo>
                  <a:lnTo>
                    <a:pt x="1480924" y="186389"/>
                  </a:lnTo>
                  <a:lnTo>
                    <a:pt x="1514807" y="213358"/>
                  </a:lnTo>
                  <a:lnTo>
                    <a:pt x="1545723" y="241702"/>
                  </a:lnTo>
                  <a:lnTo>
                    <a:pt x="1573531" y="271335"/>
                  </a:lnTo>
                  <a:lnTo>
                    <a:pt x="1598089" y="302170"/>
                  </a:lnTo>
                  <a:lnTo>
                    <a:pt x="1619256" y="334121"/>
                  </a:lnTo>
                  <a:lnTo>
                    <a:pt x="1650853" y="401030"/>
                  </a:lnTo>
                  <a:lnTo>
                    <a:pt x="1667192" y="471374"/>
                  </a:lnTo>
                  <a:lnTo>
                    <a:pt x="1669288" y="507619"/>
                  </a:lnTo>
                  <a:lnTo>
                    <a:pt x="1667192" y="543879"/>
                  </a:lnTo>
                  <a:lnTo>
                    <a:pt x="1650853" y="614250"/>
                  </a:lnTo>
                  <a:lnTo>
                    <a:pt x="1619256" y="681182"/>
                  </a:lnTo>
                  <a:lnTo>
                    <a:pt x="1598089" y="713143"/>
                  </a:lnTo>
                  <a:lnTo>
                    <a:pt x="1573531" y="743987"/>
                  </a:lnTo>
                  <a:lnTo>
                    <a:pt x="1545723" y="773627"/>
                  </a:lnTo>
                  <a:lnTo>
                    <a:pt x="1514807" y="801977"/>
                  </a:lnTo>
                  <a:lnTo>
                    <a:pt x="1480924" y="828952"/>
                  </a:lnTo>
                  <a:lnTo>
                    <a:pt x="1444215" y="854466"/>
                  </a:lnTo>
                  <a:lnTo>
                    <a:pt x="1404820" y="878432"/>
                  </a:lnTo>
                  <a:lnTo>
                    <a:pt x="1362882" y="900765"/>
                  </a:lnTo>
                  <a:lnTo>
                    <a:pt x="1318541" y="921379"/>
                  </a:lnTo>
                  <a:lnTo>
                    <a:pt x="1271938" y="940188"/>
                  </a:lnTo>
                  <a:lnTo>
                    <a:pt x="1223215" y="957106"/>
                  </a:lnTo>
                  <a:lnTo>
                    <a:pt x="1172513" y="972046"/>
                  </a:lnTo>
                  <a:lnTo>
                    <a:pt x="1119973" y="984924"/>
                  </a:lnTo>
                  <a:lnTo>
                    <a:pt x="1065736" y="995654"/>
                  </a:lnTo>
                  <a:lnTo>
                    <a:pt x="1009944" y="1004148"/>
                  </a:lnTo>
                  <a:lnTo>
                    <a:pt x="952737" y="1010322"/>
                  </a:lnTo>
                  <a:lnTo>
                    <a:pt x="894256" y="1014090"/>
                  </a:lnTo>
                  <a:lnTo>
                    <a:pt x="834644" y="1015365"/>
                  </a:lnTo>
                  <a:lnTo>
                    <a:pt x="775046" y="1014090"/>
                  </a:lnTo>
                  <a:lnTo>
                    <a:pt x="716578" y="1010322"/>
                  </a:lnTo>
                  <a:lnTo>
                    <a:pt x="659381" y="1004148"/>
                  </a:lnTo>
                  <a:lnTo>
                    <a:pt x="603596" y="995654"/>
                  </a:lnTo>
                  <a:lnTo>
                    <a:pt x="549364" y="984924"/>
                  </a:lnTo>
                  <a:lnTo>
                    <a:pt x="496828" y="972046"/>
                  </a:lnTo>
                  <a:lnTo>
                    <a:pt x="446128" y="957106"/>
                  </a:lnTo>
                  <a:lnTo>
                    <a:pt x="397405" y="940188"/>
                  </a:lnTo>
                  <a:lnTo>
                    <a:pt x="350801" y="921379"/>
                  </a:lnTo>
                  <a:lnTo>
                    <a:pt x="306458" y="900765"/>
                  </a:lnTo>
                  <a:lnTo>
                    <a:pt x="264516" y="878432"/>
                  </a:lnTo>
                  <a:lnTo>
                    <a:pt x="225118" y="854466"/>
                  </a:lnTo>
                  <a:lnTo>
                    <a:pt x="188404" y="828952"/>
                  </a:lnTo>
                  <a:lnTo>
                    <a:pt x="154515" y="801977"/>
                  </a:lnTo>
                  <a:lnTo>
                    <a:pt x="123594" y="773627"/>
                  </a:lnTo>
                  <a:lnTo>
                    <a:pt x="95781" y="743987"/>
                  </a:lnTo>
                  <a:lnTo>
                    <a:pt x="71217" y="713143"/>
                  </a:lnTo>
                  <a:lnTo>
                    <a:pt x="50045" y="681182"/>
                  </a:lnTo>
                  <a:lnTo>
                    <a:pt x="18440" y="614250"/>
                  </a:lnTo>
                  <a:lnTo>
                    <a:pt x="2096" y="543879"/>
                  </a:lnTo>
                  <a:lnTo>
                    <a:pt x="0" y="507619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89959" y="4293108"/>
              <a:ext cx="1445895" cy="2171700"/>
            </a:xfrm>
            <a:custGeom>
              <a:avLst/>
              <a:gdLst/>
              <a:ahLst/>
              <a:cxnLst/>
              <a:rect l="l" t="t" r="r" b="b"/>
              <a:pathLst>
                <a:path w="1445895" h="2171700">
                  <a:moveTo>
                    <a:pt x="505967" y="451993"/>
                  </a:moveTo>
                  <a:lnTo>
                    <a:pt x="508394" y="405770"/>
                  </a:lnTo>
                  <a:lnTo>
                    <a:pt x="515517" y="360885"/>
                  </a:lnTo>
                  <a:lnTo>
                    <a:pt x="527098" y="317564"/>
                  </a:lnTo>
                  <a:lnTo>
                    <a:pt x="542903" y="276034"/>
                  </a:lnTo>
                  <a:lnTo>
                    <a:pt x="562693" y="236522"/>
                  </a:lnTo>
                  <a:lnTo>
                    <a:pt x="586234" y="199256"/>
                  </a:lnTo>
                  <a:lnTo>
                    <a:pt x="613288" y="164461"/>
                  </a:lnTo>
                  <a:lnTo>
                    <a:pt x="643620" y="132365"/>
                  </a:lnTo>
                  <a:lnTo>
                    <a:pt x="676991" y="103196"/>
                  </a:lnTo>
                  <a:lnTo>
                    <a:pt x="713167" y="77179"/>
                  </a:lnTo>
                  <a:lnTo>
                    <a:pt x="751911" y="54542"/>
                  </a:lnTo>
                  <a:lnTo>
                    <a:pt x="792986" y="35512"/>
                  </a:lnTo>
                  <a:lnTo>
                    <a:pt x="836155" y="20316"/>
                  </a:lnTo>
                  <a:lnTo>
                    <a:pt x="881183" y="9180"/>
                  </a:lnTo>
                  <a:lnTo>
                    <a:pt x="927832" y="2333"/>
                  </a:lnTo>
                  <a:lnTo>
                    <a:pt x="975867" y="0"/>
                  </a:lnTo>
                  <a:lnTo>
                    <a:pt x="1023903" y="2333"/>
                  </a:lnTo>
                  <a:lnTo>
                    <a:pt x="1070552" y="9180"/>
                  </a:lnTo>
                  <a:lnTo>
                    <a:pt x="1115580" y="20316"/>
                  </a:lnTo>
                  <a:lnTo>
                    <a:pt x="1158749" y="35512"/>
                  </a:lnTo>
                  <a:lnTo>
                    <a:pt x="1199824" y="54542"/>
                  </a:lnTo>
                  <a:lnTo>
                    <a:pt x="1238568" y="77179"/>
                  </a:lnTo>
                  <a:lnTo>
                    <a:pt x="1274744" y="103196"/>
                  </a:lnTo>
                  <a:lnTo>
                    <a:pt x="1308115" y="132365"/>
                  </a:lnTo>
                  <a:lnTo>
                    <a:pt x="1338447" y="164461"/>
                  </a:lnTo>
                  <a:lnTo>
                    <a:pt x="1365501" y="199256"/>
                  </a:lnTo>
                  <a:lnTo>
                    <a:pt x="1389042" y="236522"/>
                  </a:lnTo>
                  <a:lnTo>
                    <a:pt x="1408832" y="276034"/>
                  </a:lnTo>
                  <a:lnTo>
                    <a:pt x="1424637" y="317564"/>
                  </a:lnTo>
                  <a:lnTo>
                    <a:pt x="1436218" y="360885"/>
                  </a:lnTo>
                  <a:lnTo>
                    <a:pt x="1443341" y="405770"/>
                  </a:lnTo>
                  <a:lnTo>
                    <a:pt x="1445767" y="451993"/>
                  </a:lnTo>
                  <a:lnTo>
                    <a:pt x="1443341" y="498215"/>
                  </a:lnTo>
                  <a:lnTo>
                    <a:pt x="1436218" y="543100"/>
                  </a:lnTo>
                  <a:lnTo>
                    <a:pt x="1424637" y="586421"/>
                  </a:lnTo>
                  <a:lnTo>
                    <a:pt x="1408832" y="627951"/>
                  </a:lnTo>
                  <a:lnTo>
                    <a:pt x="1389042" y="667463"/>
                  </a:lnTo>
                  <a:lnTo>
                    <a:pt x="1365501" y="704729"/>
                  </a:lnTo>
                  <a:lnTo>
                    <a:pt x="1338447" y="739524"/>
                  </a:lnTo>
                  <a:lnTo>
                    <a:pt x="1308115" y="771620"/>
                  </a:lnTo>
                  <a:lnTo>
                    <a:pt x="1274744" y="800789"/>
                  </a:lnTo>
                  <a:lnTo>
                    <a:pt x="1238568" y="826806"/>
                  </a:lnTo>
                  <a:lnTo>
                    <a:pt x="1199824" y="849443"/>
                  </a:lnTo>
                  <a:lnTo>
                    <a:pt x="1158749" y="868473"/>
                  </a:lnTo>
                  <a:lnTo>
                    <a:pt x="1115580" y="883669"/>
                  </a:lnTo>
                  <a:lnTo>
                    <a:pt x="1070552" y="894805"/>
                  </a:lnTo>
                  <a:lnTo>
                    <a:pt x="1023903" y="901652"/>
                  </a:lnTo>
                  <a:lnTo>
                    <a:pt x="975867" y="903986"/>
                  </a:lnTo>
                  <a:lnTo>
                    <a:pt x="927832" y="901652"/>
                  </a:lnTo>
                  <a:lnTo>
                    <a:pt x="881183" y="894805"/>
                  </a:lnTo>
                  <a:lnTo>
                    <a:pt x="836155" y="883669"/>
                  </a:lnTo>
                  <a:lnTo>
                    <a:pt x="792986" y="868473"/>
                  </a:lnTo>
                  <a:lnTo>
                    <a:pt x="751911" y="849443"/>
                  </a:lnTo>
                  <a:lnTo>
                    <a:pt x="713167" y="826806"/>
                  </a:lnTo>
                  <a:lnTo>
                    <a:pt x="676991" y="800789"/>
                  </a:lnTo>
                  <a:lnTo>
                    <a:pt x="643620" y="771620"/>
                  </a:lnTo>
                  <a:lnTo>
                    <a:pt x="613288" y="739524"/>
                  </a:lnTo>
                  <a:lnTo>
                    <a:pt x="586234" y="704729"/>
                  </a:lnTo>
                  <a:lnTo>
                    <a:pt x="562693" y="667463"/>
                  </a:lnTo>
                  <a:lnTo>
                    <a:pt x="542903" y="627951"/>
                  </a:lnTo>
                  <a:lnTo>
                    <a:pt x="527098" y="586421"/>
                  </a:lnTo>
                  <a:lnTo>
                    <a:pt x="515517" y="543100"/>
                  </a:lnTo>
                  <a:lnTo>
                    <a:pt x="508394" y="498215"/>
                  </a:lnTo>
                  <a:lnTo>
                    <a:pt x="505967" y="451993"/>
                  </a:lnTo>
                  <a:close/>
                </a:path>
                <a:path w="1445895" h="2171700">
                  <a:moveTo>
                    <a:pt x="0" y="1707730"/>
                  </a:moveTo>
                  <a:lnTo>
                    <a:pt x="2444" y="1660336"/>
                  </a:lnTo>
                  <a:lnTo>
                    <a:pt x="9618" y="1614312"/>
                  </a:lnTo>
                  <a:lnTo>
                    <a:pt x="21283" y="1569890"/>
                  </a:lnTo>
                  <a:lnTo>
                    <a:pt x="37203" y="1527304"/>
                  </a:lnTo>
                  <a:lnTo>
                    <a:pt x="57137" y="1486786"/>
                  </a:lnTo>
                  <a:lnTo>
                    <a:pt x="80849" y="1448569"/>
                  </a:lnTo>
                  <a:lnTo>
                    <a:pt x="108100" y="1412887"/>
                  </a:lnTo>
                  <a:lnTo>
                    <a:pt x="138652" y="1379972"/>
                  </a:lnTo>
                  <a:lnTo>
                    <a:pt x="172267" y="1350057"/>
                  </a:lnTo>
                  <a:lnTo>
                    <a:pt x="208706" y="1323375"/>
                  </a:lnTo>
                  <a:lnTo>
                    <a:pt x="247732" y="1300159"/>
                  </a:lnTo>
                  <a:lnTo>
                    <a:pt x="289107" y="1280641"/>
                  </a:lnTo>
                  <a:lnTo>
                    <a:pt x="332592" y="1265056"/>
                  </a:lnTo>
                  <a:lnTo>
                    <a:pt x="377950" y="1253635"/>
                  </a:lnTo>
                  <a:lnTo>
                    <a:pt x="424941" y="1246611"/>
                  </a:lnTo>
                  <a:lnTo>
                    <a:pt x="473328" y="1244219"/>
                  </a:lnTo>
                  <a:lnTo>
                    <a:pt x="521716" y="1246611"/>
                  </a:lnTo>
                  <a:lnTo>
                    <a:pt x="568707" y="1253635"/>
                  </a:lnTo>
                  <a:lnTo>
                    <a:pt x="614065" y="1265056"/>
                  </a:lnTo>
                  <a:lnTo>
                    <a:pt x="657550" y="1280641"/>
                  </a:lnTo>
                  <a:lnTo>
                    <a:pt x="698925" y="1300159"/>
                  </a:lnTo>
                  <a:lnTo>
                    <a:pt x="737951" y="1323375"/>
                  </a:lnTo>
                  <a:lnTo>
                    <a:pt x="774390" y="1350057"/>
                  </a:lnTo>
                  <a:lnTo>
                    <a:pt x="808005" y="1379972"/>
                  </a:lnTo>
                  <a:lnTo>
                    <a:pt x="838557" y="1412887"/>
                  </a:lnTo>
                  <a:lnTo>
                    <a:pt x="865808" y="1448569"/>
                  </a:lnTo>
                  <a:lnTo>
                    <a:pt x="889520" y="1486786"/>
                  </a:lnTo>
                  <a:lnTo>
                    <a:pt x="909454" y="1527304"/>
                  </a:lnTo>
                  <a:lnTo>
                    <a:pt x="925374" y="1569890"/>
                  </a:lnTo>
                  <a:lnTo>
                    <a:pt x="937039" y="1614312"/>
                  </a:lnTo>
                  <a:lnTo>
                    <a:pt x="944213" y="1660336"/>
                  </a:lnTo>
                  <a:lnTo>
                    <a:pt x="946657" y="1707730"/>
                  </a:lnTo>
                  <a:lnTo>
                    <a:pt x="944213" y="1755122"/>
                  </a:lnTo>
                  <a:lnTo>
                    <a:pt x="937039" y="1801146"/>
                  </a:lnTo>
                  <a:lnTo>
                    <a:pt x="925374" y="1845567"/>
                  </a:lnTo>
                  <a:lnTo>
                    <a:pt x="909454" y="1888154"/>
                  </a:lnTo>
                  <a:lnTo>
                    <a:pt x="889520" y="1928672"/>
                  </a:lnTo>
                  <a:lnTo>
                    <a:pt x="865808" y="1966890"/>
                  </a:lnTo>
                  <a:lnTo>
                    <a:pt x="838557" y="2002574"/>
                  </a:lnTo>
                  <a:lnTo>
                    <a:pt x="808005" y="2035490"/>
                  </a:lnTo>
                  <a:lnTo>
                    <a:pt x="774390" y="2065407"/>
                  </a:lnTo>
                  <a:lnTo>
                    <a:pt x="737951" y="2092091"/>
                  </a:lnTo>
                  <a:lnTo>
                    <a:pt x="698925" y="2115309"/>
                  </a:lnTo>
                  <a:lnTo>
                    <a:pt x="657550" y="2134828"/>
                  </a:lnTo>
                  <a:lnTo>
                    <a:pt x="614065" y="2150416"/>
                  </a:lnTo>
                  <a:lnTo>
                    <a:pt x="568707" y="2161838"/>
                  </a:lnTo>
                  <a:lnTo>
                    <a:pt x="521716" y="2168862"/>
                  </a:lnTo>
                  <a:lnTo>
                    <a:pt x="473328" y="2171255"/>
                  </a:lnTo>
                  <a:lnTo>
                    <a:pt x="424941" y="2168862"/>
                  </a:lnTo>
                  <a:lnTo>
                    <a:pt x="377950" y="2161838"/>
                  </a:lnTo>
                  <a:lnTo>
                    <a:pt x="332592" y="2150416"/>
                  </a:lnTo>
                  <a:lnTo>
                    <a:pt x="289107" y="2134828"/>
                  </a:lnTo>
                  <a:lnTo>
                    <a:pt x="247732" y="2115309"/>
                  </a:lnTo>
                  <a:lnTo>
                    <a:pt x="208706" y="2092091"/>
                  </a:lnTo>
                  <a:lnTo>
                    <a:pt x="172267" y="2065407"/>
                  </a:lnTo>
                  <a:lnTo>
                    <a:pt x="138652" y="2035490"/>
                  </a:lnTo>
                  <a:lnTo>
                    <a:pt x="108100" y="2002574"/>
                  </a:lnTo>
                  <a:lnTo>
                    <a:pt x="80849" y="1966890"/>
                  </a:lnTo>
                  <a:lnTo>
                    <a:pt x="57137" y="1928672"/>
                  </a:lnTo>
                  <a:lnTo>
                    <a:pt x="37203" y="1888154"/>
                  </a:lnTo>
                  <a:lnTo>
                    <a:pt x="21283" y="1845567"/>
                  </a:lnTo>
                  <a:lnTo>
                    <a:pt x="9618" y="1801146"/>
                  </a:lnTo>
                  <a:lnTo>
                    <a:pt x="2444" y="1755122"/>
                  </a:lnTo>
                  <a:lnTo>
                    <a:pt x="0" y="170773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5">
            <a:extLst>
              <a:ext uri="{FF2B5EF4-FFF2-40B4-BE49-F238E27FC236}">
                <a16:creationId xmlns:a16="http://schemas.microsoft.com/office/drawing/2014/main" id="{7F3F8D14-A423-44D3-8B9C-2063CB10270C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D8481107-3401-4317-A768-57DCDAE4F4C6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12F6C68A-FA51-4069-A2F0-58187CB78CA4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12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1555" y="1239113"/>
            <a:ext cx="1287780" cy="462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Solução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7">
            <a:extLst>
              <a:ext uri="{FF2B5EF4-FFF2-40B4-BE49-F238E27FC236}">
                <a16:creationId xmlns:a16="http://schemas.microsoft.com/office/drawing/2014/main" id="{E92C4E27-E15B-489A-AE64-03762350DF8C}"/>
              </a:ext>
            </a:extLst>
          </p:cNvPr>
          <p:cNvSpPr txBox="1"/>
          <p:nvPr/>
        </p:nvSpPr>
        <p:spPr>
          <a:xfrm>
            <a:off x="611555" y="1714456"/>
            <a:ext cx="3909695" cy="462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latin typeface="Times New Roman"/>
                <a:cs typeface="Times New Roman"/>
              </a:rPr>
              <a:t>Unidades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Concentração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743A4453-7800-473B-850B-475125AD9924}"/>
              </a:ext>
            </a:extLst>
          </p:cNvPr>
          <p:cNvSpPr txBox="1">
            <a:spLocks/>
          </p:cNvSpPr>
          <p:nvPr/>
        </p:nvSpPr>
        <p:spPr>
          <a:xfrm>
            <a:off x="4065778" y="2505869"/>
            <a:ext cx="759460" cy="862330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25400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62230">
              <a:spcBef>
                <a:spcPts val="200"/>
              </a:spcBef>
            </a:pPr>
            <a:r>
              <a:rPr lang="pt-BR" sz="5000" kern="0" spc="5"/>
              <a:t>%</a:t>
            </a:r>
            <a:endParaRPr lang="pt-BR" sz="5000" kern="0"/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1C03C6E0-34BF-405F-88B8-BBC4726B3B27}"/>
              </a:ext>
            </a:extLst>
          </p:cNvPr>
          <p:cNvSpPr txBox="1"/>
          <p:nvPr/>
        </p:nvSpPr>
        <p:spPr>
          <a:xfrm>
            <a:off x="179512" y="3382225"/>
            <a:ext cx="3979545" cy="8204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7480" marR="5080" indent="-145415">
              <a:lnSpc>
                <a:spcPct val="100400"/>
              </a:lnSpc>
              <a:spcBef>
                <a:spcPts val="90"/>
              </a:spcBef>
            </a:pPr>
            <a:r>
              <a:rPr sz="2600" b="1" dirty="0">
                <a:latin typeface="Times New Roman"/>
                <a:cs typeface="Times New Roman"/>
              </a:rPr>
              <a:t>massa/massa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(m/m)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ou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(p/p)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(g</a:t>
            </a: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100</a:t>
            </a: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solução)</a:t>
            </a:r>
            <a:r>
              <a:rPr sz="26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100%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5B01D0DB-A557-4A3F-9A80-37785E547FD0}"/>
              </a:ext>
            </a:extLst>
          </p:cNvPr>
          <p:cNvSpPr txBox="1"/>
          <p:nvPr/>
        </p:nvSpPr>
        <p:spPr>
          <a:xfrm>
            <a:off x="3275856" y="5408133"/>
            <a:ext cx="4704080" cy="892810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33655" rIns="0" bIns="0" rtlCol="0">
            <a:spAutoFit/>
          </a:bodyPr>
          <a:lstStyle/>
          <a:p>
            <a:pPr marL="208279" marR="191770" indent="706755">
              <a:lnSpc>
                <a:spcPct val="100400"/>
              </a:lnSpc>
              <a:spcBef>
                <a:spcPts val="265"/>
              </a:spcBef>
            </a:pPr>
            <a:r>
              <a:rPr sz="2600" b="1" dirty="0">
                <a:latin typeface="Times New Roman"/>
                <a:cs typeface="Times New Roman"/>
              </a:rPr>
              <a:t>volume/volume   </a:t>
            </a:r>
            <a:r>
              <a:rPr sz="2600" b="1" spc="-5" dirty="0">
                <a:latin typeface="Times New Roman"/>
                <a:cs typeface="Times New Roman"/>
              </a:rPr>
              <a:t>(v/v) 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mL</a:t>
            </a:r>
            <a:r>
              <a:rPr sz="2600"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00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mL</a:t>
            </a:r>
            <a:r>
              <a:rPr sz="2600"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soluçã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26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0%</a:t>
            </a:r>
            <a:endParaRPr sz="2600" dirty="0">
              <a:latin typeface="Times New Roman"/>
              <a:cs typeface="Times New Roman"/>
            </a:endParaRPr>
          </a:p>
        </p:txBody>
      </p:sp>
      <p:pic>
        <p:nvPicPr>
          <p:cNvPr id="2052" name="Picture 4" descr="Cerveja Leopoldina Belgian Tripel Garrafa 750ml - Clube Do Malte">
            <a:extLst>
              <a:ext uri="{FF2B5EF4-FFF2-40B4-BE49-F238E27FC236}">
                <a16:creationId xmlns:a16="http://schemas.microsoft.com/office/drawing/2014/main" id="{40CAED55-EC74-4F02-A1B1-CD0FBCAC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2" y="4437112"/>
            <a:ext cx="2218165" cy="20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au INPM | Almanaque do Ipem - SP">
            <a:extLst>
              <a:ext uri="{FF2B5EF4-FFF2-40B4-BE49-F238E27FC236}">
                <a16:creationId xmlns:a16="http://schemas.microsoft.com/office/drawing/2014/main" id="{36645F87-5A4B-4AB3-BD23-8C74D2EC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85" y="1261861"/>
            <a:ext cx="157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4158C7A2-4EF2-4843-879B-B48E9FEB8330}"/>
              </a:ext>
            </a:extLst>
          </p:cNvPr>
          <p:cNvSpPr/>
          <p:nvPr/>
        </p:nvSpPr>
        <p:spPr>
          <a:xfrm rot="16200000">
            <a:off x="6575907" y="3452196"/>
            <a:ext cx="997233" cy="6845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41698C-5480-4CEA-9B38-84F3F28A21E0}"/>
              </a:ext>
            </a:extLst>
          </p:cNvPr>
          <p:cNvSpPr txBox="1"/>
          <p:nvPr/>
        </p:nvSpPr>
        <p:spPr>
          <a:xfrm>
            <a:off x="7491328" y="3429000"/>
            <a:ext cx="147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Teor alcoólico</a:t>
            </a:r>
          </a:p>
          <a:p>
            <a:r>
              <a:rPr lang="pt-BR" dirty="0"/>
              <a:t>70 % (m/m)</a:t>
            </a:r>
          </a:p>
        </p:txBody>
      </p:sp>
    </p:spTree>
    <p:extLst>
      <p:ext uri="{BB962C8B-B14F-4D97-AF65-F5344CB8AC3E}">
        <p14:creationId xmlns:p14="http://schemas.microsoft.com/office/powerpoint/2010/main" val="299756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1555" y="1239113"/>
            <a:ext cx="1287780" cy="462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Solução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7">
            <a:extLst>
              <a:ext uri="{FF2B5EF4-FFF2-40B4-BE49-F238E27FC236}">
                <a16:creationId xmlns:a16="http://schemas.microsoft.com/office/drawing/2014/main" id="{24760E74-FB6C-4101-801D-76B9C4DFD9AA}"/>
              </a:ext>
            </a:extLst>
          </p:cNvPr>
          <p:cNvSpPr txBox="1"/>
          <p:nvPr/>
        </p:nvSpPr>
        <p:spPr>
          <a:xfrm>
            <a:off x="611555" y="1454749"/>
            <a:ext cx="3909695" cy="462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latin typeface="Times New Roman"/>
                <a:cs typeface="Times New Roman"/>
              </a:rPr>
              <a:t>Unidades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Concentração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CA0E0687-8332-421B-9144-0E27A827354D}"/>
              </a:ext>
            </a:extLst>
          </p:cNvPr>
          <p:cNvSpPr txBox="1"/>
          <p:nvPr/>
        </p:nvSpPr>
        <p:spPr>
          <a:xfrm>
            <a:off x="611555" y="2204430"/>
            <a:ext cx="3030855" cy="462280"/>
          </a:xfrm>
          <a:prstGeom prst="rect">
            <a:avLst/>
          </a:prstGeom>
          <a:solidFill>
            <a:srgbClr val="FBD4B5"/>
          </a:solidFill>
          <a:ln w="28575">
            <a:solidFill>
              <a:srgbClr val="974707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Molaridade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F043F1CA-A73A-4790-ADD0-CBD159BA8ABE}"/>
              </a:ext>
            </a:extLst>
          </p:cNvPr>
          <p:cNvSpPr txBox="1"/>
          <p:nvPr/>
        </p:nvSpPr>
        <p:spPr>
          <a:xfrm>
            <a:off x="5527421" y="2204430"/>
            <a:ext cx="3030855" cy="462280"/>
          </a:xfrm>
          <a:prstGeom prst="rect">
            <a:avLst/>
          </a:prstGeom>
          <a:solidFill>
            <a:srgbClr val="F9C090"/>
          </a:solidFill>
          <a:ln w="28575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87680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Molalidade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(W)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8" name="object 10">
            <a:extLst>
              <a:ext uri="{FF2B5EF4-FFF2-40B4-BE49-F238E27FC236}">
                <a16:creationId xmlns:a16="http://schemas.microsoft.com/office/drawing/2014/main" id="{AE759AF6-9F5E-41DE-9041-07D89DCD5932}"/>
              </a:ext>
            </a:extLst>
          </p:cNvPr>
          <p:cNvGrpSpPr/>
          <p:nvPr/>
        </p:nvGrpSpPr>
        <p:grpSpPr>
          <a:xfrm>
            <a:off x="3157918" y="3090192"/>
            <a:ext cx="3059430" cy="490855"/>
            <a:chOff x="3157918" y="2874556"/>
            <a:chExt cx="3059430" cy="490855"/>
          </a:xfrm>
        </p:grpSpPr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C6043317-B684-418D-BC60-2DFACEC53BDD}"/>
                </a:ext>
              </a:extLst>
            </p:cNvPr>
            <p:cNvSpPr/>
            <p:nvPr/>
          </p:nvSpPr>
          <p:spPr>
            <a:xfrm>
              <a:off x="3172205" y="2888843"/>
              <a:ext cx="3030855" cy="462280"/>
            </a:xfrm>
            <a:custGeom>
              <a:avLst/>
              <a:gdLst/>
              <a:ahLst/>
              <a:cxnLst/>
              <a:rect l="l" t="t" r="r" b="b"/>
              <a:pathLst>
                <a:path w="3030854" h="462279">
                  <a:moveTo>
                    <a:pt x="3030600" y="0"/>
                  </a:moveTo>
                  <a:lnTo>
                    <a:pt x="0" y="0"/>
                  </a:lnTo>
                  <a:lnTo>
                    <a:pt x="0" y="461670"/>
                  </a:lnTo>
                  <a:lnTo>
                    <a:pt x="3030600" y="461670"/>
                  </a:lnTo>
                  <a:lnTo>
                    <a:pt x="30306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943ACF5C-21AE-4B11-971F-820A5C967937}"/>
                </a:ext>
              </a:extLst>
            </p:cNvPr>
            <p:cNvSpPr/>
            <p:nvPr/>
          </p:nvSpPr>
          <p:spPr>
            <a:xfrm>
              <a:off x="3172205" y="2888843"/>
              <a:ext cx="3030855" cy="462280"/>
            </a:xfrm>
            <a:custGeom>
              <a:avLst/>
              <a:gdLst/>
              <a:ahLst/>
              <a:cxnLst/>
              <a:rect l="l" t="t" r="r" b="b"/>
              <a:pathLst>
                <a:path w="3030854" h="462279">
                  <a:moveTo>
                    <a:pt x="0" y="461670"/>
                  </a:moveTo>
                  <a:lnTo>
                    <a:pt x="3030600" y="461670"/>
                  </a:lnTo>
                  <a:lnTo>
                    <a:pt x="3030600" y="0"/>
                  </a:lnTo>
                  <a:lnTo>
                    <a:pt x="0" y="0"/>
                  </a:lnTo>
                  <a:lnTo>
                    <a:pt x="0" y="461670"/>
                  </a:lnTo>
                  <a:close/>
                </a:path>
              </a:pathLst>
            </a:custGeom>
            <a:ln w="28575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3">
            <a:extLst>
              <a:ext uri="{FF2B5EF4-FFF2-40B4-BE49-F238E27FC236}">
                <a16:creationId xmlns:a16="http://schemas.microsoft.com/office/drawing/2014/main" id="{4A674951-1C12-4591-86E9-D00D330C8594}"/>
              </a:ext>
            </a:extLst>
          </p:cNvPr>
          <p:cNvSpPr txBox="1"/>
          <p:nvPr/>
        </p:nvSpPr>
        <p:spPr>
          <a:xfrm>
            <a:off x="3186493" y="3127491"/>
            <a:ext cx="3002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Mols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15333096-ECA9-4A07-9967-B4BC3D784B69}"/>
              </a:ext>
            </a:extLst>
          </p:cNvPr>
          <p:cNvSpPr txBox="1"/>
          <p:nvPr/>
        </p:nvSpPr>
        <p:spPr>
          <a:xfrm>
            <a:off x="683564" y="3845905"/>
            <a:ext cx="3030855" cy="462280"/>
          </a:xfrm>
          <a:prstGeom prst="rect">
            <a:avLst/>
          </a:prstGeom>
          <a:solidFill>
            <a:srgbClr val="FBD4B5"/>
          </a:solidFill>
          <a:ln w="28575">
            <a:solidFill>
              <a:srgbClr val="974707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400" b="1" spc="-40" dirty="0">
                <a:latin typeface="Times New Roman"/>
                <a:cs typeface="Times New Roman"/>
              </a:rPr>
              <a:t>Volume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7AC28A61-B51B-433E-B938-8CA7E134FC60}"/>
              </a:ext>
            </a:extLst>
          </p:cNvPr>
          <p:cNvSpPr txBox="1"/>
          <p:nvPr/>
        </p:nvSpPr>
        <p:spPr>
          <a:xfrm>
            <a:off x="5615432" y="3795232"/>
            <a:ext cx="3030855" cy="462280"/>
          </a:xfrm>
          <a:prstGeom prst="rect">
            <a:avLst/>
          </a:prstGeom>
          <a:solidFill>
            <a:srgbClr val="FBD4B5"/>
          </a:solidFill>
          <a:ln w="28575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latin typeface="Times New Roman"/>
                <a:cs typeface="Times New Roman"/>
              </a:rPr>
              <a:t>Massa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5" name="object 16">
            <a:extLst>
              <a:ext uri="{FF2B5EF4-FFF2-40B4-BE49-F238E27FC236}">
                <a16:creationId xmlns:a16="http://schemas.microsoft.com/office/drawing/2014/main" id="{B88BB874-8A8D-4239-8446-19008857DA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6208" y="5177185"/>
            <a:ext cx="2554937" cy="561883"/>
          </a:xfrm>
          <a:prstGeom prst="rect">
            <a:avLst/>
          </a:prstGeom>
        </p:spPr>
      </p:pic>
      <p:sp>
        <p:nvSpPr>
          <p:cNvPr id="36" name="object 17">
            <a:extLst>
              <a:ext uri="{FF2B5EF4-FFF2-40B4-BE49-F238E27FC236}">
                <a16:creationId xmlns:a16="http://schemas.microsoft.com/office/drawing/2014/main" id="{221B888E-A296-42B1-96D5-A08A36A75738}"/>
              </a:ext>
            </a:extLst>
          </p:cNvPr>
          <p:cNvSpPr txBox="1"/>
          <p:nvPr/>
        </p:nvSpPr>
        <p:spPr>
          <a:xfrm>
            <a:off x="323532" y="4868763"/>
            <a:ext cx="3528695" cy="1152525"/>
          </a:xfrm>
          <a:prstGeom prst="rect">
            <a:avLst/>
          </a:prstGeom>
          <a:ln w="28575">
            <a:solidFill>
              <a:srgbClr val="97470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933E1603-2FD9-417A-87FF-536BB75CF7A5}"/>
              </a:ext>
            </a:extLst>
          </p:cNvPr>
          <p:cNvSpPr txBox="1"/>
          <p:nvPr/>
        </p:nvSpPr>
        <p:spPr>
          <a:xfrm>
            <a:off x="5278501" y="4849446"/>
            <a:ext cx="3528695" cy="11525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22479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W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8" name="object 19">
            <a:extLst>
              <a:ext uri="{FF2B5EF4-FFF2-40B4-BE49-F238E27FC236}">
                <a16:creationId xmlns:a16="http://schemas.microsoft.com/office/drawing/2014/main" id="{DF5A09CB-DD11-4B9B-9DAB-2F1275D9362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7743" y="5216190"/>
            <a:ext cx="2242781" cy="529415"/>
          </a:xfrm>
          <a:prstGeom prst="rect">
            <a:avLst/>
          </a:prstGeom>
        </p:spPr>
      </p:pic>
      <p:grpSp>
        <p:nvGrpSpPr>
          <p:cNvPr id="39" name="object 20">
            <a:extLst>
              <a:ext uri="{FF2B5EF4-FFF2-40B4-BE49-F238E27FC236}">
                <a16:creationId xmlns:a16="http://schemas.microsoft.com/office/drawing/2014/main" id="{B35F8F69-BAEA-4D42-8512-31D590A259B4}"/>
              </a:ext>
            </a:extLst>
          </p:cNvPr>
          <p:cNvGrpSpPr/>
          <p:nvPr/>
        </p:nvGrpSpPr>
        <p:grpSpPr>
          <a:xfrm>
            <a:off x="2112581" y="2651813"/>
            <a:ext cx="5033010" cy="1208405"/>
            <a:chOff x="2112581" y="2436177"/>
            <a:chExt cx="5033010" cy="1208405"/>
          </a:xfrm>
        </p:grpSpPr>
        <p:sp>
          <p:nvSpPr>
            <p:cNvPr id="40" name="object 21">
              <a:extLst>
                <a:ext uri="{FF2B5EF4-FFF2-40B4-BE49-F238E27FC236}">
                  <a16:creationId xmlns:a16="http://schemas.microsoft.com/office/drawing/2014/main" id="{946E3A27-78FD-4DBE-81F7-ECA5BFBE10CF}"/>
                </a:ext>
              </a:extLst>
            </p:cNvPr>
            <p:cNvSpPr/>
            <p:nvPr/>
          </p:nvSpPr>
          <p:spPr>
            <a:xfrm>
              <a:off x="2126869" y="2450464"/>
              <a:ext cx="2560955" cy="1179830"/>
            </a:xfrm>
            <a:custGeom>
              <a:avLst/>
              <a:gdLst/>
              <a:ahLst/>
              <a:cxnLst/>
              <a:rect l="l" t="t" r="r" b="b"/>
              <a:pathLst>
                <a:path w="2560954" h="1179829">
                  <a:moveTo>
                    <a:pt x="0" y="0"/>
                  </a:moveTo>
                  <a:lnTo>
                    <a:pt x="2463419" y="438276"/>
                  </a:lnTo>
                </a:path>
                <a:path w="2560954" h="1179829">
                  <a:moveTo>
                    <a:pt x="2560701" y="900049"/>
                  </a:moveTo>
                  <a:lnTo>
                    <a:pt x="72008" y="1179703"/>
                  </a:lnTo>
                </a:path>
              </a:pathLst>
            </a:custGeom>
            <a:ln w="28575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2">
              <a:extLst>
                <a:ext uri="{FF2B5EF4-FFF2-40B4-BE49-F238E27FC236}">
                  <a16:creationId xmlns:a16="http://schemas.microsoft.com/office/drawing/2014/main" id="{91C20CB9-4B93-4C68-82CE-809F9C90C44C}"/>
                </a:ext>
              </a:extLst>
            </p:cNvPr>
            <p:cNvSpPr/>
            <p:nvPr/>
          </p:nvSpPr>
          <p:spPr>
            <a:xfrm>
              <a:off x="4687570" y="2450464"/>
              <a:ext cx="2443480" cy="1129665"/>
            </a:xfrm>
            <a:custGeom>
              <a:avLst/>
              <a:gdLst/>
              <a:ahLst/>
              <a:cxnLst/>
              <a:rect l="l" t="t" r="r" b="b"/>
              <a:pathLst>
                <a:path w="2443479" h="1129664">
                  <a:moveTo>
                    <a:pt x="2355087" y="0"/>
                  </a:moveTo>
                  <a:lnTo>
                    <a:pt x="0" y="438276"/>
                  </a:lnTo>
                </a:path>
                <a:path w="2443479" h="1129664">
                  <a:moveTo>
                    <a:pt x="2443226" y="1129157"/>
                  </a:moveTo>
                  <a:lnTo>
                    <a:pt x="0" y="900049"/>
                  </a:lnTo>
                </a:path>
                <a:path w="2443479" h="1129664">
                  <a:moveTo>
                    <a:pt x="0" y="438276"/>
                  </a:moveTo>
                  <a:lnTo>
                    <a:pt x="1515237" y="438276"/>
                  </a:lnTo>
                </a:path>
                <a:path w="2443479" h="1129664">
                  <a:moveTo>
                    <a:pt x="0" y="900049"/>
                  </a:moveTo>
                  <a:lnTo>
                    <a:pt x="1515237" y="900049"/>
                  </a:lnTo>
                </a:path>
                <a:path w="2443479" h="1129664">
                  <a:moveTo>
                    <a:pt x="1515237" y="438276"/>
                  </a:moveTo>
                  <a:lnTo>
                    <a:pt x="1515237" y="900049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684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19661" y="1498119"/>
            <a:ext cx="698478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dirty="0">
                <a:latin typeface="Times New Roman"/>
                <a:cs typeface="Times New Roman"/>
              </a:rPr>
              <a:t>Cálculos de concentrações de soluções químicas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DA73E18D-ADEE-4F3C-8B3D-32E31DAD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10" y="2118928"/>
            <a:ext cx="7632700" cy="553998"/>
          </a:xfrm>
        </p:spPr>
        <p:txBody>
          <a:bodyPr/>
          <a:lstStyle/>
          <a:p>
            <a:r>
              <a:rPr lang="pt-BR" dirty="0"/>
              <a:t>A) Molaridade</a:t>
            </a:r>
          </a:p>
          <a:p>
            <a:r>
              <a:rPr lang="pt-BR" dirty="0"/>
              <a:t>B) </a:t>
            </a:r>
            <a:r>
              <a:rPr lang="pt-BR" dirty="0" err="1"/>
              <a:t>Molalidade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544D14-0476-4078-9052-309D8911ED64}"/>
              </a:ext>
            </a:extLst>
          </p:cNvPr>
          <p:cNvSpPr txBox="1"/>
          <p:nvPr/>
        </p:nvSpPr>
        <p:spPr>
          <a:xfrm>
            <a:off x="539552" y="3033254"/>
            <a:ext cx="77767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pt-BR" b="1" dirty="0">
                <a:solidFill>
                  <a:srgbClr val="002060"/>
                </a:solidFill>
              </a:rPr>
              <a:t>Molaridade</a:t>
            </a:r>
          </a:p>
          <a:p>
            <a:pPr marL="800100" lvl="1" indent="-342900">
              <a:buAutoNum type="alphaUcParenR"/>
            </a:pPr>
            <a:endParaRPr lang="pt-BR" dirty="0"/>
          </a:p>
          <a:p>
            <a:pPr lvl="1"/>
            <a:r>
              <a:rPr lang="pt-BR" dirty="0"/>
              <a:t>A molaridade (M) pode ser compreendida como a relação entre o número de mols de soluto por litro de solução.  </a:t>
            </a:r>
          </a:p>
          <a:p>
            <a:pPr lvl="1"/>
            <a:r>
              <a:rPr lang="pt-BR" dirty="0"/>
              <a:t>Esta relação é expressa pela seguinte equação: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          n (soluto)	               M  = molaridade (mols/L)</a:t>
            </a:r>
          </a:p>
          <a:p>
            <a:pPr lvl="1"/>
            <a:r>
              <a:rPr lang="pt-BR" dirty="0"/>
              <a:t>M = ------------------------                   n = número de mols  (soluto)            	            	V (solvente)                             V = volume de solvente (L)</a:t>
            </a:r>
          </a:p>
        </p:txBody>
      </p:sp>
    </p:spTree>
    <p:extLst>
      <p:ext uri="{BB962C8B-B14F-4D97-AF65-F5344CB8AC3E}">
        <p14:creationId xmlns:p14="http://schemas.microsoft.com/office/powerpoint/2010/main" val="74579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19661" y="1340768"/>
            <a:ext cx="698478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dirty="0">
                <a:latin typeface="Times New Roman"/>
                <a:cs typeface="Times New Roman"/>
              </a:rPr>
              <a:t>Cálculos de concentrações de soluções químicas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544D14-0476-4078-9052-309D8911ED64}"/>
              </a:ext>
            </a:extLst>
          </p:cNvPr>
          <p:cNvSpPr txBox="1"/>
          <p:nvPr/>
        </p:nvSpPr>
        <p:spPr>
          <a:xfrm>
            <a:off x="863027" y="1700808"/>
            <a:ext cx="7776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A.1) Exemplo de  Molaridade</a:t>
            </a:r>
          </a:p>
          <a:p>
            <a:pPr marL="800100" lvl="1" indent="-342900">
              <a:buAutoNum type="alphaUcParenR"/>
            </a:pPr>
            <a:endParaRPr lang="pt-BR" sz="800" dirty="0"/>
          </a:p>
          <a:p>
            <a:pPr marL="0" lvl="1" indent="449263"/>
            <a:r>
              <a:rPr lang="pt-BR" dirty="0"/>
              <a:t>Considerando que foram preparados 250 </a:t>
            </a:r>
            <a:r>
              <a:rPr lang="pt-BR" dirty="0" err="1"/>
              <a:t>mL</a:t>
            </a:r>
            <a:r>
              <a:rPr lang="pt-BR" dirty="0"/>
              <a:t> de solução de </a:t>
            </a:r>
            <a:r>
              <a:rPr lang="pt-BR" dirty="0" err="1"/>
              <a:t>NaOH</a:t>
            </a:r>
            <a:r>
              <a:rPr lang="pt-BR" dirty="0"/>
              <a:t> 0,1 M.  Calcule a quantidade </a:t>
            </a:r>
            <a:r>
              <a:rPr lang="pt-BR" dirty="0" err="1"/>
              <a:t>NaOH</a:t>
            </a:r>
            <a:r>
              <a:rPr lang="pt-BR" dirty="0"/>
              <a:t> necessária para preparar esta solução.</a:t>
            </a:r>
          </a:p>
          <a:p>
            <a:pPr lvl="1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9EBF9C-5FA3-4781-A927-370FE3C977F3}"/>
              </a:ext>
            </a:extLst>
          </p:cNvPr>
          <p:cNvSpPr txBox="1"/>
          <p:nvPr/>
        </p:nvSpPr>
        <p:spPr>
          <a:xfrm>
            <a:off x="314757" y="4460919"/>
            <a:ext cx="4435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dirty="0"/>
              <a:t> 1 Mol   ----------  40 g/L	</a:t>
            </a:r>
          </a:p>
          <a:p>
            <a:pPr lvl="1"/>
            <a:r>
              <a:rPr lang="pt-BR" dirty="0"/>
              <a:t> 0,1 Mol  -----------  X	           X = 4 g/L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180AF92-7263-4DD1-AFBC-96A5CBDF0554}"/>
              </a:ext>
            </a:extLst>
          </p:cNvPr>
          <p:cNvSpPr txBox="1"/>
          <p:nvPr/>
        </p:nvSpPr>
        <p:spPr>
          <a:xfrm>
            <a:off x="4715393" y="3333183"/>
            <a:ext cx="295215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pt-BR" dirty="0"/>
              <a:t>           40 g         </a:t>
            </a:r>
          </a:p>
          <a:p>
            <a:pPr lvl="1"/>
            <a:r>
              <a:rPr lang="pt-BR" dirty="0"/>
              <a:t>1 M = -----------                            	   1  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887BA3-1784-4EBF-8BC3-46EDFA9A1FD2}"/>
              </a:ext>
            </a:extLst>
          </p:cNvPr>
          <p:cNvSpPr txBox="1"/>
          <p:nvPr/>
        </p:nvSpPr>
        <p:spPr>
          <a:xfrm>
            <a:off x="500562" y="5249245"/>
            <a:ext cx="497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c) Massa de </a:t>
            </a:r>
            <a:r>
              <a:rPr lang="pt-BR" dirty="0" err="1"/>
              <a:t>NaOH</a:t>
            </a:r>
            <a:r>
              <a:rPr lang="pt-BR" dirty="0"/>
              <a:t> em 250 </a:t>
            </a:r>
            <a:r>
              <a:rPr lang="pt-BR" dirty="0" err="1"/>
              <a:t>mL</a:t>
            </a:r>
            <a:r>
              <a:rPr lang="pt-BR" dirty="0"/>
              <a:t> de solução de </a:t>
            </a:r>
            <a:r>
              <a:rPr lang="pt-BR" dirty="0" err="1"/>
              <a:t>NaOH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C8C2C35-FE52-4D4F-8B9A-3A1B47FA6763}"/>
              </a:ext>
            </a:extLst>
          </p:cNvPr>
          <p:cNvSpPr txBox="1"/>
          <p:nvPr/>
        </p:nvSpPr>
        <p:spPr>
          <a:xfrm>
            <a:off x="4893789" y="2818091"/>
            <a:ext cx="228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Solução  1 M de </a:t>
            </a:r>
            <a:r>
              <a:rPr lang="pt-BR" dirty="0" err="1"/>
              <a:t>NaOH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E3CBAE5-8EB5-433F-9A84-2E049A25F6FD}"/>
              </a:ext>
            </a:extLst>
          </p:cNvPr>
          <p:cNvSpPr txBox="1"/>
          <p:nvPr/>
        </p:nvSpPr>
        <p:spPr>
          <a:xfrm>
            <a:off x="539552" y="2809711"/>
            <a:ext cx="3816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a) Peso molecular do </a:t>
            </a:r>
            <a:r>
              <a:rPr lang="pt-BR" dirty="0" err="1"/>
              <a:t>NaOH</a:t>
            </a:r>
            <a:r>
              <a:rPr lang="pt-BR" dirty="0"/>
              <a:t> (40 g/Mol)</a:t>
            </a:r>
          </a:p>
          <a:p>
            <a:r>
              <a:rPr lang="pt-BR" dirty="0"/>
              <a:t>	Na = 23</a:t>
            </a:r>
          </a:p>
          <a:p>
            <a:r>
              <a:rPr lang="pt-BR" dirty="0"/>
              <a:t>	O = 16</a:t>
            </a:r>
          </a:p>
          <a:p>
            <a:r>
              <a:rPr lang="pt-BR" dirty="0"/>
              <a:t>	H  = 1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305BBD4-E193-43CF-A8CF-CB67076FE8AD}"/>
              </a:ext>
            </a:extLst>
          </p:cNvPr>
          <p:cNvSpPr txBox="1"/>
          <p:nvPr/>
        </p:nvSpPr>
        <p:spPr>
          <a:xfrm>
            <a:off x="500562" y="3990620"/>
            <a:ext cx="339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Solução de </a:t>
            </a:r>
            <a:r>
              <a:rPr lang="pt-BR" dirty="0" err="1"/>
              <a:t>NaOH</a:t>
            </a:r>
            <a:r>
              <a:rPr lang="pt-BR" dirty="0"/>
              <a:t> 0,1 M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49C8A68-F267-421A-B95D-93A64CEB637F}"/>
              </a:ext>
            </a:extLst>
          </p:cNvPr>
          <p:cNvGrpSpPr/>
          <p:nvPr/>
        </p:nvGrpSpPr>
        <p:grpSpPr>
          <a:xfrm>
            <a:off x="291702" y="4867974"/>
            <a:ext cx="4975722" cy="1637445"/>
            <a:chOff x="-2652365" y="4090017"/>
            <a:chExt cx="5509173" cy="1637445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21B4BDC-B18C-4CAE-BA90-E5580ED4252F}"/>
                </a:ext>
              </a:extLst>
            </p:cNvPr>
            <p:cNvSpPr txBox="1"/>
            <p:nvPr/>
          </p:nvSpPr>
          <p:spPr>
            <a:xfrm>
              <a:off x="-2652365" y="4804132"/>
              <a:ext cx="550917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endParaRPr lang="pt-BR" dirty="0"/>
            </a:p>
            <a:p>
              <a:pPr lvl="1"/>
              <a:r>
                <a:rPr lang="pt-BR" dirty="0"/>
                <a:t>1L ----------------  4 g</a:t>
              </a:r>
            </a:p>
            <a:p>
              <a:pPr lvl="1"/>
              <a:r>
                <a:rPr lang="pt-BR" dirty="0"/>
                <a:t>0,25 L -------    m                         </a:t>
              </a:r>
              <a:r>
                <a:rPr lang="pt-BR" dirty="0" err="1"/>
                <a:t>m</a:t>
              </a:r>
              <a:r>
                <a:rPr lang="pt-BR" dirty="0"/>
                <a:t> = 1g/250 </a:t>
              </a:r>
              <a:r>
                <a:rPr lang="pt-BR" dirty="0" err="1"/>
                <a:t>mL</a:t>
              </a:r>
              <a:endParaRPr lang="pt-BR" dirty="0"/>
            </a:p>
          </p:txBody>
        </p:sp>
        <p:sp>
          <p:nvSpPr>
            <p:cNvPr id="24" name="Seta: para a Direita 23">
              <a:extLst>
                <a:ext uri="{FF2B5EF4-FFF2-40B4-BE49-F238E27FC236}">
                  <a16:creationId xmlns:a16="http://schemas.microsoft.com/office/drawing/2014/main" id="{9D470EDD-4250-4FA8-9EA2-9E3C79A34768}"/>
                </a:ext>
              </a:extLst>
            </p:cNvPr>
            <p:cNvSpPr/>
            <p:nvPr/>
          </p:nvSpPr>
          <p:spPr>
            <a:xfrm>
              <a:off x="93626" y="5459355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Seta: para a Direita 24">
              <a:extLst>
                <a:ext uri="{FF2B5EF4-FFF2-40B4-BE49-F238E27FC236}">
                  <a16:creationId xmlns:a16="http://schemas.microsoft.com/office/drawing/2014/main" id="{D52BA253-51D0-4EA1-A153-7DCE4A4C074B}"/>
                </a:ext>
              </a:extLst>
            </p:cNvPr>
            <p:cNvSpPr/>
            <p:nvPr/>
          </p:nvSpPr>
          <p:spPr>
            <a:xfrm>
              <a:off x="300462" y="4090017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9657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19661" y="1498119"/>
            <a:ext cx="698478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dirty="0">
                <a:latin typeface="Times New Roman"/>
                <a:cs typeface="Times New Roman"/>
              </a:rPr>
              <a:t>Cálculos de concentrações de soluções químicas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544D14-0476-4078-9052-309D8911ED64}"/>
              </a:ext>
            </a:extLst>
          </p:cNvPr>
          <p:cNvSpPr txBox="1"/>
          <p:nvPr/>
        </p:nvSpPr>
        <p:spPr>
          <a:xfrm>
            <a:off x="539552" y="2132856"/>
            <a:ext cx="77767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B) </a:t>
            </a:r>
            <a:r>
              <a:rPr lang="pt-BR" b="1" dirty="0" err="1">
                <a:solidFill>
                  <a:srgbClr val="002060"/>
                </a:solidFill>
              </a:rPr>
              <a:t>Molalidade</a:t>
            </a:r>
            <a:endParaRPr lang="pt-BR" b="1" dirty="0">
              <a:solidFill>
                <a:srgbClr val="002060"/>
              </a:solidFill>
            </a:endParaRPr>
          </a:p>
          <a:p>
            <a:pPr marL="800100" lvl="1" indent="-342900">
              <a:buAutoNum type="alphaUcParenR"/>
            </a:pPr>
            <a:endParaRPr lang="pt-BR" dirty="0"/>
          </a:p>
          <a:p>
            <a:pPr lvl="1"/>
            <a:r>
              <a:rPr lang="pt-BR" dirty="0"/>
              <a:t>A molaridade  (W) pode ser compreendida como a relação entre o número de mols de soluto por quilograma de solução.  </a:t>
            </a:r>
          </a:p>
          <a:p>
            <a:pPr lvl="1"/>
            <a:r>
              <a:rPr lang="pt-BR" dirty="0"/>
              <a:t>Esta relação é expressa pela seguinte equação: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/>
              <a:t>          n (soluto)	                       W = </a:t>
            </a:r>
            <a:r>
              <a:rPr lang="pt-BR" dirty="0" err="1"/>
              <a:t>molalidade</a:t>
            </a:r>
            <a:r>
              <a:rPr lang="pt-BR" dirty="0"/>
              <a:t> (mols/kg)</a:t>
            </a:r>
          </a:p>
          <a:p>
            <a:pPr lvl="1"/>
            <a:r>
              <a:rPr lang="pt-BR" dirty="0"/>
              <a:t>W = -------------------                                   n = número de mols  (soluto)            	  m (solvente)                                   m = massa de solvente (kg)</a:t>
            </a:r>
          </a:p>
        </p:txBody>
      </p:sp>
    </p:spTree>
    <p:extLst>
      <p:ext uri="{BB962C8B-B14F-4D97-AF65-F5344CB8AC3E}">
        <p14:creationId xmlns:p14="http://schemas.microsoft.com/office/powerpoint/2010/main" val="2525850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19661" y="1340768"/>
            <a:ext cx="698478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dirty="0">
                <a:latin typeface="Times New Roman"/>
                <a:cs typeface="Times New Roman"/>
              </a:rPr>
              <a:t>Cálculos de concentrações de soluções químicas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544D14-0476-4078-9052-309D8911ED64}"/>
              </a:ext>
            </a:extLst>
          </p:cNvPr>
          <p:cNvSpPr txBox="1"/>
          <p:nvPr/>
        </p:nvSpPr>
        <p:spPr>
          <a:xfrm>
            <a:off x="539552" y="2084655"/>
            <a:ext cx="77767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B.1) Exemplo de </a:t>
            </a:r>
            <a:r>
              <a:rPr lang="pt-BR" b="1" dirty="0" err="1">
                <a:solidFill>
                  <a:srgbClr val="002060"/>
                </a:solidFill>
              </a:rPr>
              <a:t>Molalidade</a:t>
            </a:r>
            <a:endParaRPr lang="pt-BR" b="1" dirty="0">
              <a:solidFill>
                <a:srgbClr val="002060"/>
              </a:solidFill>
            </a:endParaRPr>
          </a:p>
          <a:p>
            <a:pPr marL="800100" lvl="1" indent="-342900">
              <a:buFontTx/>
              <a:buAutoNum type="alphaUcParenR"/>
            </a:pPr>
            <a:r>
              <a:rPr lang="pt-BR" dirty="0"/>
              <a:t>Calcule a quantidade </a:t>
            </a:r>
            <a:r>
              <a:rPr lang="pt-BR" dirty="0" err="1"/>
              <a:t>NaOH</a:t>
            </a:r>
            <a:r>
              <a:rPr lang="pt-BR" dirty="0"/>
              <a:t> necessária para preparar esta solução de 1kg de água com 0,1 W.  </a:t>
            </a:r>
          </a:p>
          <a:p>
            <a:pPr marL="800100" lvl="1" indent="-342900">
              <a:buAutoNum type="alphaUcParenR"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C203CB-BDA3-4CF3-92EC-9C5FD682A018}"/>
              </a:ext>
            </a:extLst>
          </p:cNvPr>
          <p:cNvSpPr txBox="1"/>
          <p:nvPr/>
        </p:nvSpPr>
        <p:spPr>
          <a:xfrm>
            <a:off x="314757" y="5518973"/>
            <a:ext cx="4435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dirty="0"/>
              <a:t> 1 W   ----------  40 g/kg	</a:t>
            </a:r>
          </a:p>
          <a:p>
            <a:pPr lvl="1"/>
            <a:r>
              <a:rPr lang="pt-BR" dirty="0"/>
              <a:t> 0,1 W  -----------  X	           X = 4 g/kg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C702C7-18A5-4A50-A867-0796AD4B5B7D}"/>
              </a:ext>
            </a:extLst>
          </p:cNvPr>
          <p:cNvSpPr txBox="1"/>
          <p:nvPr/>
        </p:nvSpPr>
        <p:spPr>
          <a:xfrm>
            <a:off x="4715393" y="3837239"/>
            <a:ext cx="295215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pt-BR" dirty="0"/>
              <a:t>           40 g         </a:t>
            </a:r>
          </a:p>
          <a:p>
            <a:pPr lvl="1"/>
            <a:r>
              <a:rPr lang="pt-BR" dirty="0"/>
              <a:t>1 W = -----------                            	   1 kg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B1A921-0F78-4E81-9A64-64CE46A19FF8}"/>
              </a:ext>
            </a:extLst>
          </p:cNvPr>
          <p:cNvSpPr txBox="1"/>
          <p:nvPr/>
        </p:nvSpPr>
        <p:spPr>
          <a:xfrm>
            <a:off x="4893789" y="3322147"/>
            <a:ext cx="229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Solução  1 W de </a:t>
            </a:r>
            <a:r>
              <a:rPr lang="pt-BR" dirty="0" err="1"/>
              <a:t>NaOH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440D86-DA75-4F25-A343-F04F7BFF9292}"/>
              </a:ext>
            </a:extLst>
          </p:cNvPr>
          <p:cNvSpPr txBox="1"/>
          <p:nvPr/>
        </p:nvSpPr>
        <p:spPr>
          <a:xfrm>
            <a:off x="539552" y="3313767"/>
            <a:ext cx="3816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a) Peso molecular do </a:t>
            </a:r>
            <a:r>
              <a:rPr lang="pt-BR" dirty="0" err="1"/>
              <a:t>NaOH</a:t>
            </a:r>
            <a:r>
              <a:rPr lang="pt-BR" dirty="0"/>
              <a:t> (40 g/Mol)</a:t>
            </a:r>
          </a:p>
          <a:p>
            <a:r>
              <a:rPr lang="pt-BR" dirty="0"/>
              <a:t>	Na = 23</a:t>
            </a:r>
          </a:p>
          <a:p>
            <a:r>
              <a:rPr lang="pt-BR" dirty="0"/>
              <a:t>	O = 16</a:t>
            </a:r>
          </a:p>
          <a:p>
            <a:r>
              <a:rPr lang="pt-BR" dirty="0"/>
              <a:t>	H  = 1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866C5E-FFB4-430F-99FF-1BB3BFF6535F}"/>
              </a:ext>
            </a:extLst>
          </p:cNvPr>
          <p:cNvSpPr txBox="1"/>
          <p:nvPr/>
        </p:nvSpPr>
        <p:spPr>
          <a:xfrm>
            <a:off x="500562" y="5048674"/>
            <a:ext cx="339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Solução de </a:t>
            </a:r>
            <a:r>
              <a:rPr lang="pt-BR" dirty="0" err="1"/>
              <a:t>NaOH</a:t>
            </a:r>
            <a:r>
              <a:rPr lang="pt-BR" dirty="0"/>
              <a:t> 0,1 W</a:t>
            </a:r>
          </a:p>
        </p:txBody>
      </p:sp>
    </p:spTree>
    <p:extLst>
      <p:ext uri="{BB962C8B-B14F-4D97-AF65-F5344CB8AC3E}">
        <p14:creationId xmlns:p14="http://schemas.microsoft.com/office/powerpoint/2010/main" val="124084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19661" y="1412776"/>
            <a:ext cx="698478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dirty="0">
                <a:latin typeface="Times New Roman"/>
                <a:cs typeface="Times New Roman"/>
              </a:rPr>
              <a:t>Cálculos de concentrações de soluções químicas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544D14-0476-4078-9052-309D8911ED64}"/>
              </a:ext>
            </a:extLst>
          </p:cNvPr>
          <p:cNvSpPr txBox="1"/>
          <p:nvPr/>
        </p:nvSpPr>
        <p:spPr>
          <a:xfrm>
            <a:off x="467545" y="1988840"/>
            <a:ext cx="83526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D) Concentração em </a:t>
            </a:r>
            <a:r>
              <a:rPr lang="pt-BR" b="1" dirty="0" err="1">
                <a:solidFill>
                  <a:srgbClr val="002060"/>
                </a:solidFill>
              </a:rPr>
              <a:t>ppm</a:t>
            </a:r>
            <a:r>
              <a:rPr lang="pt-BR" b="1" dirty="0">
                <a:solidFill>
                  <a:srgbClr val="002060"/>
                </a:solidFill>
              </a:rPr>
              <a:t> (parte por milhão) ou </a:t>
            </a:r>
            <a:r>
              <a:rPr lang="pt-BR" b="1" dirty="0" err="1">
                <a:solidFill>
                  <a:srgbClr val="002060"/>
                </a:solidFill>
              </a:rPr>
              <a:t>ppb</a:t>
            </a:r>
            <a:r>
              <a:rPr lang="pt-BR" b="1" dirty="0">
                <a:solidFill>
                  <a:srgbClr val="002060"/>
                </a:solidFill>
              </a:rPr>
              <a:t> (parte por bilhão)</a:t>
            </a:r>
          </a:p>
          <a:p>
            <a:endParaRPr lang="pt-BR" b="1" dirty="0">
              <a:solidFill>
                <a:srgbClr val="002060"/>
              </a:solidFill>
            </a:endParaRPr>
          </a:p>
          <a:p>
            <a:r>
              <a:rPr lang="pt-BR" b="1" dirty="0"/>
              <a:t>d.1) 1 </a:t>
            </a:r>
            <a:r>
              <a:rPr lang="pt-BR" b="1" dirty="0" err="1"/>
              <a:t>ppm</a:t>
            </a:r>
            <a:r>
              <a:rPr lang="pt-BR" b="1" dirty="0"/>
              <a:t> ------- 1 parte por 1 milhão de partes</a:t>
            </a:r>
          </a:p>
          <a:p>
            <a:r>
              <a:rPr lang="pt-BR" b="1" dirty="0"/>
              <a:t>        Exemplo: 1 mg/kg ou 1mg/L</a:t>
            </a:r>
          </a:p>
          <a:p>
            <a:endParaRPr lang="pt-BR" b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d.2) 1ppb ------- 1 parte em 1 bilhão de partes</a:t>
            </a:r>
          </a:p>
          <a:p>
            <a:r>
              <a:rPr lang="pt-BR" b="1" dirty="0">
                <a:solidFill>
                  <a:srgbClr val="002060"/>
                </a:solidFill>
              </a:rPr>
              <a:t>        Exemplo: 1 µg/kg ou 1 µg g/L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F6A4ED-FD9E-4F52-86BC-26671D2499C2}"/>
              </a:ext>
            </a:extLst>
          </p:cNvPr>
          <p:cNvSpPr txBox="1"/>
          <p:nvPr/>
        </p:nvSpPr>
        <p:spPr>
          <a:xfrm>
            <a:off x="536801" y="4149080"/>
            <a:ext cx="759662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D) Calcule a quantidade de glicose que deve ser adicionada em 100 </a:t>
            </a:r>
            <a:r>
              <a:rPr lang="pt-BR" b="1" dirty="0" err="1"/>
              <a:t>mL</a:t>
            </a:r>
            <a:r>
              <a:rPr lang="pt-BR" b="1" dirty="0"/>
              <a:t> de água para fazer uma solução de 10 </a:t>
            </a:r>
            <a:r>
              <a:rPr lang="pt-BR" b="1" dirty="0" err="1"/>
              <a:t>ppm</a:t>
            </a:r>
            <a:r>
              <a:rPr lang="pt-BR" b="1" dirty="0"/>
              <a:t>.</a:t>
            </a:r>
          </a:p>
          <a:p>
            <a:endParaRPr lang="pt-BR" sz="800" b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1 mg ----- 1L ------- 1 </a:t>
            </a:r>
            <a:r>
              <a:rPr lang="pt-BR" b="1" dirty="0" err="1">
                <a:solidFill>
                  <a:srgbClr val="002060"/>
                </a:solidFill>
              </a:rPr>
              <a:t>ppm</a:t>
            </a:r>
            <a:endParaRPr lang="pt-BR" b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10 mg ---- 1L ------- 10 </a:t>
            </a:r>
            <a:r>
              <a:rPr lang="pt-BR" b="1" dirty="0" err="1">
                <a:solidFill>
                  <a:srgbClr val="002060"/>
                </a:solidFill>
              </a:rPr>
              <a:t>ppm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r>
              <a:rPr lang="pt-BR" b="1" dirty="0">
                <a:solidFill>
                  <a:srgbClr val="002060"/>
                </a:solidFill>
              </a:rPr>
              <a:t>10 mg ----- 1 L</a:t>
            </a:r>
          </a:p>
          <a:p>
            <a:r>
              <a:rPr lang="pt-BR" b="1" dirty="0">
                <a:solidFill>
                  <a:srgbClr val="002060"/>
                </a:solidFill>
              </a:rPr>
              <a:t>     x mg      0,1L</a:t>
            </a:r>
          </a:p>
          <a:p>
            <a:r>
              <a:rPr lang="pt-BR" b="1" dirty="0">
                <a:solidFill>
                  <a:srgbClr val="002060"/>
                </a:solidFill>
              </a:rPr>
              <a:t>  x = 1 mg/100 </a:t>
            </a:r>
            <a:r>
              <a:rPr lang="pt-BR" b="1" dirty="0" err="1">
                <a:solidFill>
                  <a:srgbClr val="002060"/>
                </a:solidFill>
              </a:rPr>
              <a:t>mL</a:t>
            </a:r>
            <a:r>
              <a:rPr lang="pt-BR" b="1" dirty="0">
                <a:solidFill>
                  <a:srgbClr val="002060"/>
                </a:solidFill>
              </a:rPr>
              <a:t> de solução</a:t>
            </a: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2742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19661" y="1498119"/>
            <a:ext cx="698478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dirty="0">
                <a:latin typeface="Times New Roman"/>
                <a:cs typeface="Times New Roman"/>
              </a:rPr>
              <a:t>E) Mistura de soluções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DA73E18D-ADEE-4F3C-8B3D-32E31DAD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2100019"/>
            <a:ext cx="7632700" cy="4431983"/>
          </a:xfrm>
        </p:spPr>
        <p:txBody>
          <a:bodyPr/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Lei de RICHTER 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 lei é conhecida como o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Princípio da Equivalência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em qualquer reação química, o número de mols ou equivalência das substâncias que participam da reação é sempre o mesmo.  Generalizando, pode-se escrever a Lei de Richter da seguinte forma: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C1.V1 = C2.V2</a:t>
            </a:r>
          </a:p>
          <a:p>
            <a:pPr algn="just"/>
            <a:r>
              <a:rPr lang="pt-BR" b="1" dirty="0"/>
              <a:t>C = concentração</a:t>
            </a:r>
          </a:p>
          <a:p>
            <a:pPr algn="just"/>
            <a:r>
              <a:rPr lang="pt-BR" b="1" dirty="0"/>
              <a:t>V = volume</a:t>
            </a:r>
          </a:p>
          <a:p>
            <a:pPr algn="just"/>
            <a:endParaRPr lang="pt-BR" b="1" dirty="0"/>
          </a:p>
          <a:p>
            <a:pPr algn="just"/>
            <a:r>
              <a:rPr lang="pt-BR" dirty="0"/>
              <a:t>Para os casos de concentrações expressas em normalidade ou molaridade, pode-se representa-la da seguinte forma: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N1.V1 = N2.V2 (N = normalidade)</a:t>
            </a:r>
          </a:p>
          <a:p>
            <a:pPr algn="just"/>
            <a:r>
              <a:rPr lang="pt-BR" b="1" dirty="0"/>
              <a:t>M1.V1 = M2 . V2 (M = molaridade)</a:t>
            </a:r>
          </a:p>
        </p:txBody>
      </p:sp>
    </p:spTree>
    <p:extLst>
      <p:ext uri="{BB962C8B-B14F-4D97-AF65-F5344CB8AC3E}">
        <p14:creationId xmlns:p14="http://schemas.microsoft.com/office/powerpoint/2010/main" val="208697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19661" y="1498119"/>
            <a:ext cx="698478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dirty="0">
                <a:latin typeface="Times New Roman"/>
                <a:cs typeface="Times New Roman"/>
              </a:rPr>
              <a:t>E) Diluição de soluções - Cálculos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DA73E18D-ADEE-4F3C-8B3D-32E31DAD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1916832"/>
            <a:ext cx="7632700" cy="4637167"/>
          </a:xfr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Exemplo: </a:t>
            </a:r>
          </a:p>
          <a:p>
            <a:pPr algn="just"/>
            <a:r>
              <a:rPr lang="pt-BR" sz="1800" spc="3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Preparar</a:t>
            </a:r>
            <a:r>
              <a:rPr lang="pt-BR" sz="1800" spc="2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200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 err="1">
                <a:latin typeface="Arial"/>
                <a:cs typeface="Arial"/>
              </a:rPr>
              <a:t>mL</a:t>
            </a:r>
            <a:r>
              <a:rPr lang="pt-BR" sz="1800" spc="-3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de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HNO</a:t>
            </a:r>
            <a:r>
              <a:rPr lang="pt-BR" sz="1800" spc="-7" baseline="-20833" dirty="0">
                <a:latin typeface="Arial"/>
                <a:cs typeface="Arial"/>
              </a:rPr>
              <a:t>3</a:t>
            </a:r>
            <a:r>
              <a:rPr lang="pt-BR" sz="1800" spc="247" baseline="-20833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a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0,5</a:t>
            </a:r>
            <a:r>
              <a:rPr lang="pt-BR" sz="1800" dirty="0">
                <a:latin typeface="Arial"/>
                <a:cs typeface="Arial"/>
              </a:rPr>
              <a:t> M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a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partir de uma solução estoque de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HNO</a:t>
            </a:r>
            <a:r>
              <a:rPr lang="pt-BR" sz="1800" spc="-7" baseline="-20833" dirty="0">
                <a:latin typeface="Arial"/>
                <a:cs typeface="Arial"/>
              </a:rPr>
              <a:t>3</a:t>
            </a:r>
            <a:r>
              <a:rPr lang="pt-BR" sz="1800" spc="240" baseline="-20833" dirty="0">
                <a:latin typeface="Arial"/>
                <a:cs typeface="Arial"/>
              </a:rPr>
              <a:t> 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2</a:t>
            </a:r>
            <a:r>
              <a:rPr lang="pt-BR" sz="1800" spc="-10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M. Qual é o volume necessário da solução </a:t>
            </a:r>
            <a:r>
              <a:rPr lang="pt-BR" sz="1800" spc="-5" dirty="0">
                <a:latin typeface="Arial"/>
                <a:cs typeface="Arial"/>
              </a:rPr>
              <a:t>HNO</a:t>
            </a:r>
            <a:r>
              <a:rPr lang="pt-BR" sz="1800" spc="-7" baseline="-20833" dirty="0">
                <a:latin typeface="Arial"/>
                <a:cs typeface="Arial"/>
              </a:rPr>
              <a:t>3</a:t>
            </a:r>
            <a:r>
              <a:rPr lang="pt-BR" sz="1800" spc="240" baseline="-20833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a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2</a:t>
            </a:r>
            <a:r>
              <a:rPr lang="pt-BR" sz="1800" spc="-10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M para preparar </a:t>
            </a:r>
            <a:r>
              <a:rPr lang="pt-BR" sz="1800" spc="-5" dirty="0">
                <a:latin typeface="Arial"/>
                <a:cs typeface="Arial"/>
              </a:rPr>
              <a:t>200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 err="1">
                <a:latin typeface="Arial"/>
                <a:cs typeface="Arial"/>
              </a:rPr>
              <a:t>mL</a:t>
            </a:r>
            <a:r>
              <a:rPr lang="pt-BR" sz="1800" spc="-3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de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HNO</a:t>
            </a:r>
            <a:r>
              <a:rPr lang="pt-BR" sz="1800" spc="-7" baseline="-20833" dirty="0">
                <a:latin typeface="Arial"/>
                <a:cs typeface="Arial"/>
              </a:rPr>
              <a:t>3</a:t>
            </a:r>
            <a:r>
              <a:rPr lang="pt-BR" sz="1800" spc="247" baseline="-20833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a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0,5</a:t>
            </a:r>
            <a:r>
              <a:rPr lang="pt-BR" sz="1800" dirty="0">
                <a:latin typeface="Arial"/>
                <a:cs typeface="Arial"/>
              </a:rPr>
              <a:t> M</a:t>
            </a:r>
            <a:r>
              <a:rPr lang="pt-BR" sz="1800" spc="10" dirty="0">
                <a:latin typeface="Arial"/>
                <a:cs typeface="Arial"/>
              </a:rPr>
              <a:t> </a:t>
            </a:r>
            <a:endParaRPr lang="pt-BR" sz="1800" dirty="0">
              <a:latin typeface="Arial"/>
              <a:cs typeface="Arial"/>
            </a:endParaRPr>
          </a:p>
          <a:p>
            <a:endParaRPr lang="pt-BR" sz="1800" dirty="0">
              <a:latin typeface="Arial"/>
              <a:cs typeface="Arial"/>
            </a:endParaRPr>
          </a:p>
          <a:p>
            <a:r>
              <a:rPr lang="pt-BR" b="1" dirty="0"/>
              <a:t>	</a:t>
            </a:r>
            <a:r>
              <a:rPr lang="pt-BR" b="1" dirty="0">
                <a:solidFill>
                  <a:srgbClr val="002060"/>
                </a:solidFill>
              </a:rPr>
              <a:t>M1.V1 = M2 . V2</a:t>
            </a:r>
          </a:p>
          <a:p>
            <a:r>
              <a:rPr lang="pt-BR" b="1" dirty="0">
                <a:solidFill>
                  <a:srgbClr val="002060"/>
                </a:solidFill>
              </a:rPr>
              <a:t>	2 V1? = 0,5 . 200</a:t>
            </a:r>
          </a:p>
          <a:p>
            <a:r>
              <a:rPr lang="pt-BR" b="1" dirty="0">
                <a:solidFill>
                  <a:srgbClr val="002060"/>
                </a:solidFill>
              </a:rPr>
              <a:t>	2V1= 100</a:t>
            </a:r>
          </a:p>
          <a:p>
            <a:r>
              <a:rPr lang="pt-BR" b="1" dirty="0">
                <a:solidFill>
                  <a:srgbClr val="002060"/>
                </a:solidFill>
              </a:rPr>
              <a:t>	V1 = 100/2</a:t>
            </a:r>
          </a:p>
          <a:p>
            <a:r>
              <a:rPr lang="pt-BR" b="1" dirty="0">
                <a:solidFill>
                  <a:srgbClr val="002060"/>
                </a:solidFill>
              </a:rPr>
              <a:t>  	V1 = 50 </a:t>
            </a:r>
            <a:r>
              <a:rPr lang="pt-BR" b="1" dirty="0" err="1">
                <a:solidFill>
                  <a:srgbClr val="002060"/>
                </a:solidFill>
              </a:rPr>
              <a:t>mL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b="1" dirty="0"/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Portanto, serão necessários 50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de solução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pt-BR" sz="1800" b="1" spc="-7" baseline="-20833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800" b="1" spc="240" baseline="-208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8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 para preparar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pt-BR" sz="18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pt-BR" sz="1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pt-BR" sz="1800" b="1" spc="-7" baseline="-20833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800" b="1" spc="247" baseline="-208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</a:p>
          <a:p>
            <a:pPr marR="43180" algn="just">
              <a:lnSpc>
                <a:spcPct val="100000"/>
              </a:lnSpc>
              <a:spcBef>
                <a:spcPts val="1600"/>
              </a:spcBef>
            </a:pPr>
            <a:r>
              <a:rPr lang="pt-BR" dirty="0">
                <a:latin typeface="Microsoft Sans Serif"/>
                <a:cs typeface="Microsoft Sans Serif"/>
              </a:rPr>
              <a:t>	</a:t>
            </a:r>
            <a:r>
              <a:rPr lang="pt-BR" dirty="0">
                <a:solidFill>
                  <a:srgbClr val="002060"/>
                </a:solidFill>
                <a:latin typeface="Microsoft Sans Serif"/>
                <a:cs typeface="Microsoft Sans Serif"/>
              </a:rPr>
              <a:t>E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ntão </a:t>
            </a:r>
            <a:r>
              <a:rPr lang="pt-BR" sz="1800" spc="-25" dirty="0">
                <a:solidFill>
                  <a:srgbClr val="002060"/>
                </a:solidFill>
                <a:latin typeface="Microsoft Sans Serif"/>
                <a:cs typeface="Microsoft Sans Serif"/>
              </a:rPr>
              <a:t>basta</a:t>
            </a:r>
            <a:r>
              <a:rPr lang="pt-BR" sz="1800" spc="-9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20" dirty="0">
                <a:solidFill>
                  <a:srgbClr val="002060"/>
                </a:solidFill>
                <a:latin typeface="Microsoft Sans Serif"/>
                <a:cs typeface="Microsoft Sans Serif"/>
              </a:rPr>
              <a:t>pipetar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 50,0</a:t>
            </a:r>
            <a:r>
              <a:rPr lang="pt-BR" sz="1800" spc="3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 err="1">
                <a:solidFill>
                  <a:srgbClr val="002060"/>
                </a:solidFill>
                <a:latin typeface="Microsoft Sans Serif"/>
                <a:cs typeface="Microsoft Sans Serif"/>
              </a:rPr>
              <a:t>mL</a:t>
            </a:r>
            <a:r>
              <a:rPr lang="pt-BR" sz="1800" spc="-5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da</a:t>
            </a:r>
            <a:r>
              <a:rPr lang="pt-BR" sz="1800" spc="-7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solução</a:t>
            </a:r>
            <a:r>
              <a:rPr lang="pt-BR" sz="1800" spc="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de</a:t>
            </a:r>
            <a:r>
              <a:rPr lang="pt-BR" sz="1800" spc="2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HNO</a:t>
            </a:r>
            <a:r>
              <a:rPr lang="pt-BR" sz="1800" baseline="-20833" dirty="0">
                <a:solidFill>
                  <a:srgbClr val="002060"/>
                </a:solidFill>
                <a:latin typeface="Microsoft Sans Serif"/>
                <a:cs typeface="Microsoft Sans Serif"/>
              </a:rPr>
              <a:t>3</a:t>
            </a:r>
            <a:r>
              <a:rPr lang="pt-BR" sz="1800" spc="262" baseline="-20833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a</a:t>
            </a:r>
            <a:r>
              <a:rPr lang="pt-BR" sz="1800" spc="2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2M, </a:t>
            </a:r>
            <a:r>
              <a:rPr lang="pt-BR" sz="1800" spc="-46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transferir</a:t>
            </a:r>
            <a:r>
              <a:rPr lang="pt-BR" sz="1800" spc="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35" dirty="0">
                <a:solidFill>
                  <a:srgbClr val="002060"/>
                </a:solidFill>
                <a:latin typeface="Microsoft Sans Serif"/>
                <a:cs typeface="Microsoft Sans Serif"/>
              </a:rPr>
              <a:t>para</a:t>
            </a:r>
            <a:r>
              <a:rPr lang="pt-BR" sz="1800" spc="-8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um</a:t>
            </a:r>
            <a:r>
              <a:rPr lang="pt-BR" sz="1800" spc="1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balão</a:t>
            </a:r>
            <a:r>
              <a:rPr lang="pt-BR" sz="1800" spc="1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volumétrico</a:t>
            </a:r>
            <a:r>
              <a:rPr lang="pt-BR" sz="1800" spc="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de</a:t>
            </a:r>
            <a:r>
              <a:rPr lang="pt-BR" sz="1800" spc="1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200</a:t>
            </a:r>
            <a:r>
              <a:rPr lang="pt-BR" sz="1800" spc="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5" dirty="0" err="1">
                <a:solidFill>
                  <a:srgbClr val="002060"/>
                </a:solidFill>
                <a:latin typeface="Microsoft Sans Serif"/>
                <a:cs typeface="Microsoft Sans Serif"/>
              </a:rPr>
              <a:t>mL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e</a:t>
            </a:r>
            <a:r>
              <a:rPr lang="pt-BR" sz="1800" spc="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comple</a:t>
            </a:r>
            <a:r>
              <a:rPr lang="pt-BR" sz="1800" spc="-120" dirty="0">
                <a:solidFill>
                  <a:srgbClr val="002060"/>
                </a:solidFill>
                <a:latin typeface="Microsoft Sans Serif"/>
                <a:cs typeface="Microsoft Sans Serif"/>
              </a:rPr>
              <a:t>t</a:t>
            </a:r>
            <a:r>
              <a:rPr lang="pt-BR" sz="1800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ar o volume</a:t>
            </a:r>
            <a:r>
              <a:rPr lang="pt-BR" sz="1800" spc="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com</a:t>
            </a:r>
            <a:r>
              <a:rPr lang="pt-BR" sz="1800" spc="1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água</a:t>
            </a:r>
            <a:r>
              <a:rPr lang="pt-BR" sz="1800" spc="-7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dei</a:t>
            </a:r>
            <a:r>
              <a:rPr lang="pt-BR" sz="1800" spc="5" dirty="0">
                <a:solidFill>
                  <a:srgbClr val="002060"/>
                </a:solidFill>
                <a:latin typeface="Microsoft Sans Serif"/>
                <a:cs typeface="Microsoft Sans Serif"/>
              </a:rPr>
              <a:t>o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nizada</a:t>
            </a:r>
            <a:r>
              <a:rPr lang="pt-BR" sz="1800" spc="-19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spc="-135" dirty="0">
                <a:solidFill>
                  <a:srgbClr val="002060"/>
                </a:solidFill>
                <a:latin typeface="Microsoft Sans Serif"/>
                <a:cs typeface="Microsoft Sans Serif"/>
              </a:rPr>
              <a:t>a</a:t>
            </a:r>
            <a:r>
              <a:rPr lang="pt-BR" sz="1800" spc="10" dirty="0">
                <a:solidFill>
                  <a:srgbClr val="002060"/>
                </a:solidFill>
                <a:latin typeface="Microsoft Sans Serif"/>
                <a:cs typeface="Microsoft Sans Serif"/>
              </a:rPr>
              <a:t>t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é</a:t>
            </a:r>
            <a:r>
              <a:rPr lang="pt-BR" sz="1800" spc="1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o</a:t>
            </a:r>
            <a:r>
              <a:rPr lang="pt-BR" sz="1800" spc="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me</a:t>
            </a:r>
            <a:r>
              <a:rPr lang="pt-BR" sz="18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n</a:t>
            </a:r>
            <a:r>
              <a:rPr lang="pt-BR" sz="1800" dirty="0">
                <a:solidFill>
                  <a:srgbClr val="002060"/>
                </a:solidFill>
                <a:latin typeface="Microsoft Sans Serif"/>
                <a:cs typeface="Microsoft Sans Serif"/>
              </a:rPr>
              <a:t>isco.</a:t>
            </a:r>
            <a:r>
              <a:rPr lang="pt-BR" sz="18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6B59BA-8158-4785-AB88-3509F6D2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2100019"/>
            <a:ext cx="7632700" cy="4154984"/>
          </a:xfrm>
        </p:spPr>
        <p:txBody>
          <a:bodyPr/>
          <a:lstStyle/>
          <a:p>
            <a:r>
              <a:rPr lang="pt-BR" dirty="0"/>
              <a:t>	Os alimentos são compostos por carboidratos, proteínas, lipídios, fibras, minerais, vitaminas, ácidos orgânicos, compostos fenólicos, </a:t>
            </a:r>
            <a:r>
              <a:rPr lang="pt-BR" dirty="0" err="1"/>
              <a:t>flavonóides</a:t>
            </a:r>
            <a:r>
              <a:rPr lang="pt-BR" dirty="0"/>
              <a:t> e outros componentes.</a:t>
            </a:r>
          </a:p>
          <a:p>
            <a:pPr algn="just"/>
            <a:r>
              <a:rPr lang="pt-BR" b="1" dirty="0"/>
              <a:t>	A análise de alimentos pode ser realizada de diversas formas, através do uso de técnicas gravimétricas, análises cromatográficas, análises espectrofotométricas, análises de absorção atômica, análises por </a:t>
            </a:r>
            <a:r>
              <a:rPr lang="pt-BR" b="1" dirty="0" err="1"/>
              <a:t>títulometria</a:t>
            </a:r>
            <a:r>
              <a:rPr lang="pt-BR" b="1" dirty="0"/>
              <a:t> e por </a:t>
            </a:r>
            <a:r>
              <a:rPr lang="pt-BR" b="1" dirty="0" err="1"/>
              <a:t>colorimetria</a:t>
            </a:r>
            <a:r>
              <a:rPr lang="pt-BR" b="1" dirty="0"/>
              <a:t>. Em todas essas análises é essencial o preparo de soluções para a obtenção de respostas sobre a composição dos alimentos. </a:t>
            </a:r>
          </a:p>
          <a:p>
            <a:pPr algn="just"/>
            <a:r>
              <a:rPr lang="pt-BR" dirty="0"/>
              <a:t>	Além disso, há técnicas que com o uso de soluções padronizadas, através de titulação é possível obter a concentração de determinados compostos em alimentos. </a:t>
            </a:r>
          </a:p>
          <a:p>
            <a:r>
              <a:rPr lang="pt-BR" dirty="0"/>
              <a:t>	Por esses motivos, os objetivos desta aula serão estudar o preparo de soluções, os cálculos de concentrações, a padronização de soluções e análise por titulação.</a:t>
            </a:r>
          </a:p>
          <a:p>
            <a:endParaRPr lang="pt-BR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FC0F679F-CD25-4ED2-A7A6-A0151124021F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BBD9E04-4D7E-4057-9939-DE26F8443FAB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261602D-A0F6-4E8B-9912-A7078C8AB3CA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0509788A-C46C-4DF3-8477-E8869EA088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123728" y="2708920"/>
            <a:ext cx="3714231" cy="287078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5E16464-7833-46DF-9F1E-8DE764FDF912}"/>
              </a:ext>
            </a:extLst>
          </p:cNvPr>
          <p:cNvSpPr txBox="1">
            <a:spLocks/>
          </p:cNvSpPr>
          <p:nvPr/>
        </p:nvSpPr>
        <p:spPr>
          <a:xfrm>
            <a:off x="899592" y="1568676"/>
            <a:ext cx="631494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56895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>
            <a:extLst>
              <a:ext uri="{FF2B5EF4-FFF2-40B4-BE49-F238E27FC236}">
                <a16:creationId xmlns:a16="http://schemas.microsoft.com/office/drawing/2014/main" id="{012CECEC-ED32-4239-8ACD-88EDD00585C8}"/>
              </a:ext>
            </a:extLst>
          </p:cNvPr>
          <p:cNvSpPr txBox="1">
            <a:spLocks/>
          </p:cNvSpPr>
          <p:nvPr/>
        </p:nvSpPr>
        <p:spPr>
          <a:xfrm>
            <a:off x="346193" y="1300852"/>
            <a:ext cx="712978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t-BR" b="1" u="sng" kern="0" spc="-15" dirty="0">
                <a:solidFill>
                  <a:schemeClr val="tx1"/>
                </a:solidFill>
              </a:rPr>
              <a:t>G) Materiais utilizados no preparo</a:t>
            </a:r>
            <a:r>
              <a:rPr lang="pt-BR" b="1" u="sng" kern="0" spc="-50" dirty="0">
                <a:solidFill>
                  <a:schemeClr val="tx1"/>
                </a:solidFill>
              </a:rPr>
              <a:t> </a:t>
            </a:r>
            <a:r>
              <a:rPr lang="pt-BR" b="1" u="sng" kern="0" dirty="0">
                <a:solidFill>
                  <a:schemeClr val="tx1"/>
                </a:solidFill>
              </a:rPr>
              <a:t>de</a:t>
            </a:r>
            <a:r>
              <a:rPr lang="pt-BR" b="1" u="sng" kern="0" spc="-40" dirty="0">
                <a:solidFill>
                  <a:schemeClr val="tx1"/>
                </a:solidFill>
              </a:rPr>
              <a:t> </a:t>
            </a:r>
            <a:r>
              <a:rPr lang="pt-BR" b="1" u="sng" kern="0" dirty="0">
                <a:solidFill>
                  <a:schemeClr val="tx1"/>
                </a:solidFill>
              </a:rPr>
              <a:t>Soluções</a:t>
            </a:r>
          </a:p>
        </p:txBody>
      </p:sp>
      <p:pic>
        <p:nvPicPr>
          <p:cNvPr id="25" name="object 7">
            <a:extLst>
              <a:ext uri="{FF2B5EF4-FFF2-40B4-BE49-F238E27FC236}">
                <a16:creationId xmlns:a16="http://schemas.microsoft.com/office/drawing/2014/main" id="{AFE7AFBB-1867-4683-B96B-B364A6BE08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48" y="4430071"/>
            <a:ext cx="1665289" cy="2311297"/>
          </a:xfrm>
          <a:prstGeom prst="rect">
            <a:avLst/>
          </a:prstGeom>
        </p:spPr>
      </p:pic>
      <p:grpSp>
        <p:nvGrpSpPr>
          <p:cNvPr id="43" name="object 12">
            <a:extLst>
              <a:ext uri="{FF2B5EF4-FFF2-40B4-BE49-F238E27FC236}">
                <a16:creationId xmlns:a16="http://schemas.microsoft.com/office/drawing/2014/main" id="{241CACE6-15AB-42F2-A257-A932D0D977C5}"/>
              </a:ext>
            </a:extLst>
          </p:cNvPr>
          <p:cNvGrpSpPr/>
          <p:nvPr/>
        </p:nvGrpSpPr>
        <p:grpSpPr>
          <a:xfrm>
            <a:off x="4122980" y="3892823"/>
            <a:ext cx="2188210" cy="2665730"/>
            <a:chOff x="4122980" y="3635375"/>
            <a:chExt cx="2188210" cy="2665730"/>
          </a:xfrm>
        </p:grpSpPr>
        <p:sp>
          <p:nvSpPr>
            <p:cNvPr id="44" name="object 13">
              <a:extLst>
                <a:ext uri="{FF2B5EF4-FFF2-40B4-BE49-F238E27FC236}">
                  <a16:creationId xmlns:a16="http://schemas.microsoft.com/office/drawing/2014/main" id="{8117C4F0-2D6F-475C-AA25-2DFACDE39081}"/>
                </a:ext>
              </a:extLst>
            </p:cNvPr>
            <p:cNvSpPr/>
            <p:nvPr/>
          </p:nvSpPr>
          <p:spPr>
            <a:xfrm>
              <a:off x="5125339" y="3635375"/>
              <a:ext cx="1185545" cy="1303020"/>
            </a:xfrm>
            <a:custGeom>
              <a:avLst/>
              <a:gdLst/>
              <a:ahLst/>
              <a:cxnLst/>
              <a:rect l="l" t="t" r="r" b="b"/>
              <a:pathLst>
                <a:path w="1185545" h="1303020">
                  <a:moveTo>
                    <a:pt x="34925" y="1168781"/>
                  </a:moveTo>
                  <a:lnTo>
                    <a:pt x="27305" y="1173733"/>
                  </a:lnTo>
                  <a:lnTo>
                    <a:pt x="0" y="1302512"/>
                  </a:lnTo>
                  <a:lnTo>
                    <a:pt x="36240" y="1291082"/>
                  </a:lnTo>
                  <a:lnTo>
                    <a:pt x="29590" y="1291082"/>
                  </a:lnTo>
                  <a:lnTo>
                    <a:pt x="8382" y="1271905"/>
                  </a:lnTo>
                  <a:lnTo>
                    <a:pt x="43976" y="1232740"/>
                  </a:lnTo>
                  <a:lnTo>
                    <a:pt x="53594" y="1187323"/>
                  </a:lnTo>
                  <a:lnTo>
                    <a:pt x="55245" y="1179702"/>
                  </a:lnTo>
                  <a:lnTo>
                    <a:pt x="50419" y="1172083"/>
                  </a:lnTo>
                  <a:lnTo>
                    <a:pt x="34925" y="1168781"/>
                  </a:lnTo>
                  <a:close/>
                </a:path>
                <a:path w="1185545" h="1303020">
                  <a:moveTo>
                    <a:pt x="43976" y="1232740"/>
                  </a:moveTo>
                  <a:lnTo>
                    <a:pt x="8382" y="1271905"/>
                  </a:lnTo>
                  <a:lnTo>
                    <a:pt x="29590" y="1291082"/>
                  </a:lnTo>
                  <a:lnTo>
                    <a:pt x="35592" y="1284477"/>
                  </a:lnTo>
                  <a:lnTo>
                    <a:pt x="33020" y="1284477"/>
                  </a:lnTo>
                  <a:lnTo>
                    <a:pt x="14732" y="1267841"/>
                  </a:lnTo>
                  <a:lnTo>
                    <a:pt x="38104" y="1260468"/>
                  </a:lnTo>
                  <a:lnTo>
                    <a:pt x="43976" y="1232740"/>
                  </a:lnTo>
                  <a:close/>
                </a:path>
                <a:path w="1185545" h="1303020">
                  <a:moveTo>
                    <a:pt x="116966" y="1235710"/>
                  </a:moveTo>
                  <a:lnTo>
                    <a:pt x="109347" y="1237995"/>
                  </a:lnTo>
                  <a:lnTo>
                    <a:pt x="65173" y="1251929"/>
                  </a:lnTo>
                  <a:lnTo>
                    <a:pt x="29590" y="1291082"/>
                  </a:lnTo>
                  <a:lnTo>
                    <a:pt x="36240" y="1291082"/>
                  </a:lnTo>
                  <a:lnTo>
                    <a:pt x="125475" y="1262888"/>
                  </a:lnTo>
                  <a:lnTo>
                    <a:pt x="129666" y="1254887"/>
                  </a:lnTo>
                  <a:lnTo>
                    <a:pt x="127253" y="1247394"/>
                  </a:lnTo>
                  <a:lnTo>
                    <a:pt x="124968" y="1239901"/>
                  </a:lnTo>
                  <a:lnTo>
                    <a:pt x="116966" y="1235710"/>
                  </a:lnTo>
                  <a:close/>
                </a:path>
                <a:path w="1185545" h="1303020">
                  <a:moveTo>
                    <a:pt x="38104" y="1260468"/>
                  </a:moveTo>
                  <a:lnTo>
                    <a:pt x="14732" y="1267841"/>
                  </a:lnTo>
                  <a:lnTo>
                    <a:pt x="33020" y="1284477"/>
                  </a:lnTo>
                  <a:lnTo>
                    <a:pt x="38104" y="1260468"/>
                  </a:lnTo>
                  <a:close/>
                </a:path>
                <a:path w="1185545" h="1303020">
                  <a:moveTo>
                    <a:pt x="65173" y="1251929"/>
                  </a:moveTo>
                  <a:lnTo>
                    <a:pt x="38104" y="1260468"/>
                  </a:lnTo>
                  <a:lnTo>
                    <a:pt x="33020" y="1284477"/>
                  </a:lnTo>
                  <a:lnTo>
                    <a:pt x="35592" y="1284477"/>
                  </a:lnTo>
                  <a:lnTo>
                    <a:pt x="65173" y="1251929"/>
                  </a:lnTo>
                  <a:close/>
                </a:path>
                <a:path w="1185545" h="1303020">
                  <a:moveTo>
                    <a:pt x="1164336" y="0"/>
                  </a:moveTo>
                  <a:lnTo>
                    <a:pt x="43976" y="1232740"/>
                  </a:lnTo>
                  <a:lnTo>
                    <a:pt x="38104" y="1260468"/>
                  </a:lnTo>
                  <a:lnTo>
                    <a:pt x="65173" y="1251929"/>
                  </a:lnTo>
                  <a:lnTo>
                    <a:pt x="1185418" y="19304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90DB04DC-C1BA-4F0B-AD98-3CAA5783C84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2980" y="4971037"/>
              <a:ext cx="966455" cy="1330068"/>
            </a:xfrm>
            <a:prstGeom prst="rect">
              <a:avLst/>
            </a:prstGeom>
          </p:spPr>
        </p:pic>
      </p:grpSp>
      <p:sp>
        <p:nvSpPr>
          <p:cNvPr id="46" name="object 15">
            <a:extLst>
              <a:ext uri="{FF2B5EF4-FFF2-40B4-BE49-F238E27FC236}">
                <a16:creationId xmlns:a16="http://schemas.microsoft.com/office/drawing/2014/main" id="{5F0AA5B5-36CF-44C3-98D8-E8DEECC171C1}"/>
              </a:ext>
            </a:extLst>
          </p:cNvPr>
          <p:cNvSpPr txBox="1"/>
          <p:nvPr/>
        </p:nvSpPr>
        <p:spPr>
          <a:xfrm>
            <a:off x="4278884" y="4173619"/>
            <a:ext cx="11823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Times New Roman"/>
                <a:cs typeface="Times New Roman"/>
              </a:rPr>
              <a:t>Dis</a:t>
            </a:r>
            <a:r>
              <a:rPr sz="2600" b="1" spc="-15" dirty="0">
                <a:latin typeface="Times New Roman"/>
                <a:cs typeface="Times New Roman"/>
              </a:rPr>
              <a:t>s</a:t>
            </a:r>
            <a:r>
              <a:rPr sz="2600" b="1" dirty="0">
                <a:latin typeface="Times New Roman"/>
                <a:cs typeface="Times New Roman"/>
              </a:rPr>
              <a:t>ol</a:t>
            </a:r>
            <a:r>
              <a:rPr sz="2600" b="1" spc="5" dirty="0">
                <a:latin typeface="Times New Roman"/>
                <a:cs typeface="Times New Roman"/>
              </a:rPr>
              <a:t>v</a:t>
            </a:r>
            <a:r>
              <a:rPr sz="2600" b="1" dirty="0"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8" name="object 17">
            <a:extLst>
              <a:ext uri="{FF2B5EF4-FFF2-40B4-BE49-F238E27FC236}">
                <a16:creationId xmlns:a16="http://schemas.microsoft.com/office/drawing/2014/main" id="{3AFCF8B5-1DC6-474B-BEFE-D2303E611119}"/>
              </a:ext>
            </a:extLst>
          </p:cNvPr>
          <p:cNvSpPr/>
          <p:nvPr/>
        </p:nvSpPr>
        <p:spPr>
          <a:xfrm>
            <a:off x="3228975" y="2709945"/>
            <a:ext cx="1195705" cy="132715"/>
          </a:xfrm>
          <a:custGeom>
            <a:avLst/>
            <a:gdLst/>
            <a:ahLst/>
            <a:cxnLst/>
            <a:rect l="l" t="t" r="r" b="b"/>
            <a:pathLst>
              <a:path w="1195704" h="132714">
                <a:moveTo>
                  <a:pt x="1138632" y="66309"/>
                </a:moveTo>
                <a:lnTo>
                  <a:pt x="1067180" y="107950"/>
                </a:lnTo>
                <a:lnTo>
                  <a:pt x="1064895" y="116712"/>
                </a:lnTo>
                <a:lnTo>
                  <a:pt x="1068832" y="123570"/>
                </a:lnTo>
                <a:lnTo>
                  <a:pt x="1072896" y="130301"/>
                </a:lnTo>
                <a:lnTo>
                  <a:pt x="1081532" y="132587"/>
                </a:lnTo>
                <a:lnTo>
                  <a:pt x="1170713" y="80644"/>
                </a:lnTo>
                <a:lnTo>
                  <a:pt x="1166876" y="80644"/>
                </a:lnTo>
                <a:lnTo>
                  <a:pt x="1166876" y="78612"/>
                </a:lnTo>
                <a:lnTo>
                  <a:pt x="1159764" y="78612"/>
                </a:lnTo>
                <a:lnTo>
                  <a:pt x="1138632" y="66309"/>
                </a:lnTo>
                <a:close/>
              </a:path>
              <a:path w="1195704" h="132714">
                <a:moveTo>
                  <a:pt x="1114174" y="52069"/>
                </a:moveTo>
                <a:lnTo>
                  <a:pt x="0" y="52069"/>
                </a:lnTo>
                <a:lnTo>
                  <a:pt x="0" y="80644"/>
                </a:lnTo>
                <a:lnTo>
                  <a:pt x="1114073" y="80644"/>
                </a:lnTo>
                <a:lnTo>
                  <a:pt x="1138632" y="66309"/>
                </a:lnTo>
                <a:lnTo>
                  <a:pt x="1114174" y="52069"/>
                </a:lnTo>
                <a:close/>
              </a:path>
              <a:path w="1195704" h="132714">
                <a:moveTo>
                  <a:pt x="1170931" y="52069"/>
                </a:moveTo>
                <a:lnTo>
                  <a:pt x="1166876" y="52069"/>
                </a:lnTo>
                <a:lnTo>
                  <a:pt x="1166876" y="80644"/>
                </a:lnTo>
                <a:lnTo>
                  <a:pt x="1170713" y="80644"/>
                </a:lnTo>
                <a:lnTo>
                  <a:pt x="1195324" y="66293"/>
                </a:lnTo>
                <a:lnTo>
                  <a:pt x="1170931" y="52069"/>
                </a:lnTo>
                <a:close/>
              </a:path>
              <a:path w="1195704" h="132714">
                <a:moveTo>
                  <a:pt x="1159764" y="53975"/>
                </a:moveTo>
                <a:lnTo>
                  <a:pt x="1138632" y="66309"/>
                </a:lnTo>
                <a:lnTo>
                  <a:pt x="1159764" y="78612"/>
                </a:lnTo>
                <a:lnTo>
                  <a:pt x="1159764" y="53975"/>
                </a:lnTo>
                <a:close/>
              </a:path>
              <a:path w="1195704" h="132714">
                <a:moveTo>
                  <a:pt x="1166876" y="53975"/>
                </a:moveTo>
                <a:lnTo>
                  <a:pt x="1159764" y="53975"/>
                </a:lnTo>
                <a:lnTo>
                  <a:pt x="1159764" y="78612"/>
                </a:lnTo>
                <a:lnTo>
                  <a:pt x="1166876" y="78612"/>
                </a:lnTo>
                <a:lnTo>
                  <a:pt x="1166876" y="53975"/>
                </a:lnTo>
                <a:close/>
              </a:path>
              <a:path w="1195704" h="132714">
                <a:moveTo>
                  <a:pt x="1081532" y="0"/>
                </a:moveTo>
                <a:lnTo>
                  <a:pt x="1072896" y="2286"/>
                </a:lnTo>
                <a:lnTo>
                  <a:pt x="1068832" y="9143"/>
                </a:lnTo>
                <a:lnTo>
                  <a:pt x="1064895" y="15875"/>
                </a:lnTo>
                <a:lnTo>
                  <a:pt x="1067180" y="24637"/>
                </a:lnTo>
                <a:lnTo>
                  <a:pt x="1074039" y="28701"/>
                </a:lnTo>
                <a:lnTo>
                  <a:pt x="1138632" y="66309"/>
                </a:lnTo>
                <a:lnTo>
                  <a:pt x="1159764" y="53975"/>
                </a:lnTo>
                <a:lnTo>
                  <a:pt x="1166876" y="53975"/>
                </a:lnTo>
                <a:lnTo>
                  <a:pt x="1166876" y="52069"/>
                </a:lnTo>
                <a:lnTo>
                  <a:pt x="1170931" y="52069"/>
                </a:lnTo>
                <a:lnTo>
                  <a:pt x="10815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612BF8AF-B467-42D3-B7EC-86DE7AEB50C8}"/>
              </a:ext>
            </a:extLst>
          </p:cNvPr>
          <p:cNvSpPr/>
          <p:nvPr/>
        </p:nvSpPr>
        <p:spPr>
          <a:xfrm>
            <a:off x="2492882" y="5561476"/>
            <a:ext cx="1472565" cy="132715"/>
          </a:xfrm>
          <a:custGeom>
            <a:avLst/>
            <a:gdLst/>
            <a:ahLst/>
            <a:cxnLst/>
            <a:rect l="l" t="t" r="r" b="b"/>
            <a:pathLst>
              <a:path w="1472564" h="132714">
                <a:moveTo>
                  <a:pt x="113665" y="0"/>
                </a:moveTo>
                <a:lnTo>
                  <a:pt x="0" y="66294"/>
                </a:lnTo>
                <a:lnTo>
                  <a:pt x="113665" y="132588"/>
                </a:lnTo>
                <a:lnTo>
                  <a:pt x="122428" y="130302"/>
                </a:lnTo>
                <a:lnTo>
                  <a:pt x="126365" y="123444"/>
                </a:lnTo>
                <a:lnTo>
                  <a:pt x="130429" y="116713"/>
                </a:lnTo>
                <a:lnTo>
                  <a:pt x="128143" y="107950"/>
                </a:lnTo>
                <a:lnTo>
                  <a:pt x="121285" y="103886"/>
                </a:lnTo>
                <a:lnTo>
                  <a:pt x="81149" y="80518"/>
                </a:lnTo>
                <a:lnTo>
                  <a:pt x="28321" y="80518"/>
                </a:lnTo>
                <a:lnTo>
                  <a:pt x="28321" y="51943"/>
                </a:lnTo>
                <a:lnTo>
                  <a:pt x="81250" y="51943"/>
                </a:lnTo>
                <a:lnTo>
                  <a:pt x="128143" y="24638"/>
                </a:lnTo>
                <a:lnTo>
                  <a:pt x="130429" y="15875"/>
                </a:lnTo>
                <a:lnTo>
                  <a:pt x="126365" y="9017"/>
                </a:lnTo>
                <a:lnTo>
                  <a:pt x="122428" y="2286"/>
                </a:lnTo>
                <a:lnTo>
                  <a:pt x="113665" y="0"/>
                </a:lnTo>
                <a:close/>
              </a:path>
              <a:path w="1472564" h="132714">
                <a:moveTo>
                  <a:pt x="81250" y="51943"/>
                </a:moveTo>
                <a:lnTo>
                  <a:pt x="28321" y="51943"/>
                </a:lnTo>
                <a:lnTo>
                  <a:pt x="28321" y="80518"/>
                </a:lnTo>
                <a:lnTo>
                  <a:pt x="81149" y="80518"/>
                </a:lnTo>
                <a:lnTo>
                  <a:pt x="77877" y="78613"/>
                </a:lnTo>
                <a:lnTo>
                  <a:pt x="35560" y="78613"/>
                </a:lnTo>
                <a:lnTo>
                  <a:pt x="35560" y="53975"/>
                </a:lnTo>
                <a:lnTo>
                  <a:pt x="77769" y="53975"/>
                </a:lnTo>
                <a:lnTo>
                  <a:pt x="81250" y="51943"/>
                </a:lnTo>
                <a:close/>
              </a:path>
              <a:path w="1472564" h="132714">
                <a:moveTo>
                  <a:pt x="1472183" y="51943"/>
                </a:moveTo>
                <a:lnTo>
                  <a:pt x="81250" y="51943"/>
                </a:lnTo>
                <a:lnTo>
                  <a:pt x="56691" y="66278"/>
                </a:lnTo>
                <a:lnTo>
                  <a:pt x="81149" y="80518"/>
                </a:lnTo>
                <a:lnTo>
                  <a:pt x="1472183" y="80518"/>
                </a:lnTo>
                <a:lnTo>
                  <a:pt x="1472183" y="51943"/>
                </a:lnTo>
                <a:close/>
              </a:path>
              <a:path w="1472564" h="132714">
                <a:moveTo>
                  <a:pt x="35560" y="53975"/>
                </a:moveTo>
                <a:lnTo>
                  <a:pt x="35560" y="78613"/>
                </a:lnTo>
                <a:lnTo>
                  <a:pt x="56691" y="66278"/>
                </a:lnTo>
                <a:lnTo>
                  <a:pt x="35560" y="53975"/>
                </a:lnTo>
                <a:close/>
              </a:path>
              <a:path w="1472564" h="132714">
                <a:moveTo>
                  <a:pt x="56691" y="66278"/>
                </a:moveTo>
                <a:lnTo>
                  <a:pt x="35560" y="78613"/>
                </a:lnTo>
                <a:lnTo>
                  <a:pt x="77877" y="78613"/>
                </a:lnTo>
                <a:lnTo>
                  <a:pt x="56691" y="66278"/>
                </a:lnTo>
                <a:close/>
              </a:path>
              <a:path w="1472564" h="132714">
                <a:moveTo>
                  <a:pt x="77769" y="53975"/>
                </a:moveTo>
                <a:lnTo>
                  <a:pt x="35560" y="53975"/>
                </a:lnTo>
                <a:lnTo>
                  <a:pt x="56691" y="66278"/>
                </a:lnTo>
                <a:lnTo>
                  <a:pt x="77769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F5133633-6E07-4BBC-B7C2-0931041C7F3D}"/>
              </a:ext>
            </a:extLst>
          </p:cNvPr>
          <p:cNvSpPr txBox="1">
            <a:spLocks/>
          </p:cNvSpPr>
          <p:nvPr/>
        </p:nvSpPr>
        <p:spPr>
          <a:xfrm>
            <a:off x="5778691" y="4437112"/>
            <a:ext cx="3113790" cy="2244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527050" indent="-514350">
              <a:spcBef>
                <a:spcPts val="105"/>
              </a:spcBef>
              <a:buAutoNum type="alphaLcParenR"/>
            </a:pPr>
            <a:r>
              <a:rPr lang="pt-BR" sz="2000" kern="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Calculadora;</a:t>
            </a:r>
          </a:p>
          <a:p>
            <a:pPr marL="527050" indent="-514350">
              <a:spcBef>
                <a:spcPts val="105"/>
              </a:spcBef>
              <a:buAutoNum type="alphaLcParenR"/>
            </a:pPr>
            <a:r>
              <a:rPr lang="pt-BR" sz="2000" kern="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Caderno de anotação;</a:t>
            </a:r>
          </a:p>
          <a:p>
            <a:pPr marL="527050" indent="-514350">
              <a:spcBef>
                <a:spcPts val="105"/>
              </a:spcBef>
              <a:buAutoNum type="alphaLcParenR"/>
            </a:pPr>
            <a:r>
              <a:rPr lang="pt-BR" sz="2000" kern="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Espátula</a:t>
            </a:r>
          </a:p>
          <a:p>
            <a:pPr marL="527050" indent="-514350">
              <a:spcBef>
                <a:spcPts val="105"/>
              </a:spcBef>
              <a:buAutoNum type="alphaLcParenR"/>
            </a:pPr>
            <a:r>
              <a:rPr lang="pt-BR" sz="2000" kern="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Balança analítica</a:t>
            </a:r>
          </a:p>
          <a:p>
            <a:pPr marL="527050" indent="-514350">
              <a:spcBef>
                <a:spcPts val="105"/>
              </a:spcBef>
              <a:buFontTx/>
              <a:buAutoNum type="alphaLcParenR"/>
            </a:pPr>
            <a:r>
              <a:rPr lang="pt-BR" sz="2000" kern="0" spc="-1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Pipetador</a:t>
            </a:r>
            <a:endParaRPr lang="pt-BR" sz="2000" kern="0" spc="-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indent="-514350">
              <a:spcBef>
                <a:spcPts val="105"/>
              </a:spcBef>
              <a:buFontTx/>
              <a:buAutoNum type="alphaLcParenR"/>
            </a:pPr>
            <a:r>
              <a:rPr lang="pt-BR" sz="2000" kern="0" spc="-1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Bequer</a:t>
            </a:r>
            <a:endParaRPr lang="pt-BR" sz="2000" kern="0" spc="-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indent="-514350">
              <a:spcBef>
                <a:spcPts val="105"/>
              </a:spcBef>
              <a:buAutoNum type="alphaLcParenR"/>
            </a:pPr>
            <a:r>
              <a:rPr lang="pt-BR" sz="2000" kern="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Balão volumétrico.</a:t>
            </a:r>
            <a:endParaRPr lang="pt-BR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log - Paixão Contábil - Soluções para sua empresa">
            <a:extLst>
              <a:ext uri="{FF2B5EF4-FFF2-40B4-BE49-F238E27FC236}">
                <a16:creationId xmlns:a16="http://schemas.microsoft.com/office/drawing/2014/main" id="{3BF1DB92-0209-4B88-8925-746D259A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4" y="1963159"/>
            <a:ext cx="2952000" cy="19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petador automático volume fixo 30 ul Kacil - Material Médico e Hospitalar  - Magazine Luiza">
            <a:extLst>
              <a:ext uri="{FF2B5EF4-FFF2-40B4-BE49-F238E27FC236}">
                <a16:creationId xmlns:a16="http://schemas.microsoft.com/office/drawing/2014/main" id="{D9A8E1D0-241D-44B1-8FAD-B6C2B6DC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61" y="2295558"/>
            <a:ext cx="2556000" cy="13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TLAB Balança Analitica M214AiH - O Seu Laboratório em 1 Click">
            <a:extLst>
              <a:ext uri="{FF2B5EF4-FFF2-40B4-BE49-F238E27FC236}">
                <a16:creationId xmlns:a16="http://schemas.microsoft.com/office/drawing/2014/main" id="{E321CDEF-5521-4FAD-801F-C0786517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0" y="1714427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0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1554" y="1511593"/>
            <a:ext cx="3960446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u="sng" dirty="0">
                <a:latin typeface="Times New Roman"/>
                <a:cs typeface="Times New Roman"/>
              </a:rPr>
              <a:t>H) Padronização de s</a:t>
            </a:r>
            <a:r>
              <a:rPr sz="2400" b="1" u="sng" dirty="0" err="1">
                <a:latin typeface="Times New Roman"/>
                <a:cs typeface="Times New Roman"/>
              </a:rPr>
              <a:t>oluç</a:t>
            </a:r>
            <a:r>
              <a:rPr lang="pt-BR" sz="2400" b="1" u="sng" dirty="0" err="1">
                <a:latin typeface="Times New Roman"/>
                <a:cs typeface="Times New Roman"/>
              </a:rPr>
              <a:t>ões</a:t>
            </a:r>
            <a:endParaRPr sz="2400" u="sng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5C8CFE1-E4FE-456A-8130-3B2A2CA902C9}"/>
              </a:ext>
            </a:extLst>
          </p:cNvPr>
          <p:cNvSpPr txBox="1"/>
          <p:nvPr/>
        </p:nvSpPr>
        <p:spPr>
          <a:xfrm>
            <a:off x="611554" y="2140213"/>
            <a:ext cx="7704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</a:t>
            </a:r>
            <a:r>
              <a:rPr lang="pt-BR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b="1" dirty="0">
                <a:solidFill>
                  <a:srgbClr val="00A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pt-BR" sz="1800" b="0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cedimen</a:t>
            </a:r>
            <a:r>
              <a:rPr lang="pt-BR" sz="1800" b="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800" b="0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p</a:t>
            </a:r>
            <a:r>
              <a:rPr lang="pt-BR" sz="1800" b="0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rmite  determinar a co</a:t>
            </a:r>
            <a:r>
              <a:rPr lang="pt-BR" sz="1800" b="0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800" b="0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entração e</a:t>
            </a:r>
            <a:r>
              <a:rPr lang="pt-BR" sz="1800" b="0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1800" b="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800" b="0" spc="-1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800" b="0" spc="-5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 solu</a:t>
            </a:r>
            <a:r>
              <a:rPr lang="pt-BR" sz="1800" b="0" spc="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pt-BR" sz="1800" b="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	geralm</a:t>
            </a:r>
            <a:r>
              <a:rPr lang="pt-BR" sz="1800" b="0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pt-BR" sz="1800" b="0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us</a:t>
            </a:r>
            <a:r>
              <a:rPr lang="pt-BR" sz="1800" b="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pt-BR" sz="1800" b="0" spc="-4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uma análise</a:t>
            </a:r>
            <a:r>
              <a:rPr lang="pt-BR" sz="1800" b="0" spc="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volumétrica</a:t>
            </a:r>
            <a:r>
              <a:rPr lang="pt-BR" sz="1800" b="0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(quantitativa).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34985AB7-E020-478B-AC37-1057E822A67A}"/>
              </a:ext>
            </a:extLst>
          </p:cNvPr>
          <p:cNvSpPr txBox="1"/>
          <p:nvPr/>
        </p:nvSpPr>
        <p:spPr>
          <a:xfrm>
            <a:off x="719661" y="3605679"/>
            <a:ext cx="7596621" cy="1623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Consiste em </a:t>
            </a:r>
            <a:r>
              <a:rPr lang="pt-BR" spc="-25" dirty="0"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titulação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solução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>
                <a:latin typeface="Arial" panose="020B0604020202020204" pitchFamily="34" charset="0"/>
                <a:cs typeface="Arial" panose="020B0604020202020204" pitchFamily="34" charset="0"/>
              </a:rPr>
              <a:t>preparada,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relação à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pc="-25" dirty="0">
                <a:latin typeface="Arial" panose="020B0604020202020204" pitchFamily="34" charset="0"/>
                <a:cs typeface="Arial" panose="020B0604020202020204" pitchFamily="34" charset="0"/>
              </a:rPr>
              <a:t>padrão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primário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(ou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secundário).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base nos volumes e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pc="-25" dirty="0">
                <a:latin typeface="Arial" panose="020B0604020202020204" pitchFamily="34" charset="0"/>
                <a:cs typeface="Arial" panose="020B0604020202020204" pitchFamily="34" charset="0"/>
              </a:rPr>
              <a:t>padrão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primário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(ou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concentração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pc="-25" dirty="0">
                <a:latin typeface="Arial" panose="020B0604020202020204" pitchFamily="34" charset="0"/>
                <a:cs typeface="Arial" panose="020B0604020202020204" pitchFamily="34" charset="0"/>
              </a:rPr>
              <a:t>padrão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secundário) utilizados, é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possível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calcular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60" dirty="0">
                <a:latin typeface="Arial" panose="020B0604020202020204" pitchFamily="34" charset="0"/>
                <a:cs typeface="Arial" panose="020B0604020202020204" pitchFamily="34" charset="0"/>
              </a:rPr>
              <a:t>exata</a:t>
            </a:r>
            <a:r>
              <a:rPr lang="pt-BR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solução.</a:t>
            </a:r>
          </a:p>
        </p:txBody>
      </p:sp>
    </p:spTree>
    <p:extLst>
      <p:ext uri="{BB962C8B-B14F-4D97-AF65-F5344CB8AC3E}">
        <p14:creationId xmlns:p14="http://schemas.microsoft.com/office/powerpoint/2010/main" val="189179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11554" y="1871633"/>
            <a:ext cx="410446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u="sng" dirty="0">
                <a:latin typeface="Times New Roman"/>
                <a:cs typeface="Times New Roman"/>
              </a:rPr>
              <a:t>H)  Padronização de s</a:t>
            </a:r>
            <a:r>
              <a:rPr sz="2400" b="1" u="sng" dirty="0" err="1">
                <a:latin typeface="Times New Roman"/>
                <a:cs typeface="Times New Roman"/>
              </a:rPr>
              <a:t>oluç</a:t>
            </a:r>
            <a:r>
              <a:rPr lang="pt-BR" sz="2400" b="1" u="sng" dirty="0" err="1">
                <a:latin typeface="Times New Roman"/>
                <a:cs typeface="Times New Roman"/>
              </a:rPr>
              <a:t>ões</a:t>
            </a:r>
            <a:endParaRPr sz="2400" u="sng" dirty="0">
              <a:latin typeface="Times New Roman"/>
              <a:cs typeface="Times New Roman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5C8CFE1-E4FE-456A-8130-3B2A2CA902C9}"/>
              </a:ext>
            </a:extLst>
          </p:cNvPr>
          <p:cNvSpPr txBox="1"/>
          <p:nvPr/>
        </p:nvSpPr>
        <p:spPr>
          <a:xfrm>
            <a:off x="611554" y="2827139"/>
            <a:ext cx="7704728" cy="283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deve ser feita a padronização de soluções analíticas?</a:t>
            </a:r>
          </a:p>
          <a:p>
            <a:pPr algn="just"/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30" algn="just">
              <a:lnSpc>
                <a:spcPct val="100000"/>
              </a:lnSpc>
              <a:spcBef>
                <a:spcPts val="855"/>
              </a:spcBef>
            </a:pPr>
            <a:r>
              <a:rPr lang="pt-BR" sz="1800" dirty="0">
                <a:solidFill>
                  <a:srgbClr val="002060"/>
                </a:solidFill>
                <a:latin typeface="Arial"/>
                <a:cs typeface="Arial"/>
              </a:rPr>
              <a:t>Por causa de alguns problemas</a:t>
            </a:r>
            <a:r>
              <a:rPr lang="pt-BR" sz="1800" spc="-20" dirty="0">
                <a:solidFill>
                  <a:srgbClr val="002060"/>
                </a:solidFill>
                <a:latin typeface="Arial"/>
                <a:cs typeface="Arial"/>
              </a:rPr>
              <a:t> com determinadas</a:t>
            </a:r>
            <a:r>
              <a:rPr lang="pt-BR" sz="18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800" dirty="0">
                <a:solidFill>
                  <a:srgbClr val="002060"/>
                </a:solidFill>
                <a:latin typeface="Arial"/>
                <a:cs typeface="Arial"/>
              </a:rPr>
              <a:t>substâncias químicas, tais como:</a:t>
            </a:r>
          </a:p>
          <a:p>
            <a:pPr marL="666750" indent="-297815">
              <a:lnSpc>
                <a:spcPct val="100000"/>
              </a:lnSpc>
              <a:spcBef>
                <a:spcPts val="755"/>
              </a:spcBef>
              <a:buFont typeface="Wingdings"/>
              <a:buChar char=""/>
              <a:tabLst>
                <a:tab pos="667385" algn="l"/>
              </a:tabLst>
            </a:pPr>
            <a:r>
              <a:rPr lang="pt-BR" sz="1800" dirty="0">
                <a:latin typeface="Microsoft Sans Serif"/>
                <a:cs typeface="Microsoft Sans Serif"/>
              </a:rPr>
              <a:t>Pureza;</a:t>
            </a:r>
          </a:p>
          <a:p>
            <a:pPr marL="666750" indent="-29781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667385" algn="l"/>
              </a:tabLst>
            </a:pPr>
            <a:r>
              <a:rPr lang="pt-BR" sz="1800" spc="-5" dirty="0">
                <a:latin typeface="Microsoft Sans Serif"/>
                <a:cs typeface="Microsoft Sans Serif"/>
              </a:rPr>
              <a:t>Higroscopicidade;</a:t>
            </a:r>
            <a:endParaRPr lang="pt-BR" sz="1800" dirty="0">
              <a:latin typeface="Microsoft Sans Serif"/>
              <a:cs typeface="Microsoft Sans Serif"/>
            </a:endParaRPr>
          </a:p>
          <a:p>
            <a:pPr marL="666750" indent="-297815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667385" algn="l"/>
              </a:tabLst>
            </a:pPr>
            <a:r>
              <a:rPr lang="pt-BR" sz="1800" dirty="0">
                <a:latin typeface="Microsoft Sans Serif"/>
                <a:cs typeface="Microsoft Sans Serif"/>
              </a:rPr>
              <a:t>Oxidação.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7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5C8CFE1-E4FE-456A-8130-3B2A2CA902C9}"/>
              </a:ext>
            </a:extLst>
          </p:cNvPr>
          <p:cNvSpPr txBox="1"/>
          <p:nvPr/>
        </p:nvSpPr>
        <p:spPr>
          <a:xfrm>
            <a:off x="611554" y="2294384"/>
            <a:ext cx="77047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reagentes devem ser utilizados para a </a:t>
            </a:r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padronização de soluções analíticas?</a:t>
            </a:r>
          </a:p>
          <a:p>
            <a:pPr algn="just"/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" algn="just">
              <a:lnSpc>
                <a:spcPct val="100000"/>
              </a:lnSpc>
            </a:pPr>
            <a:r>
              <a:rPr lang="pt-BR" sz="2000" b="1" spc="-30" dirty="0">
                <a:solidFill>
                  <a:srgbClr val="002060"/>
                </a:solidFill>
                <a:latin typeface="Arial"/>
                <a:cs typeface="Arial"/>
              </a:rPr>
              <a:t>PADRÕES</a:t>
            </a:r>
            <a:r>
              <a:rPr lang="pt-BR" sz="20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2000" b="1" spc="-5" dirty="0">
                <a:solidFill>
                  <a:srgbClr val="002060"/>
                </a:solidFill>
                <a:latin typeface="Arial"/>
                <a:cs typeface="Arial"/>
              </a:rPr>
              <a:t>PRIMÁRIOS</a:t>
            </a:r>
            <a:endParaRPr lang="pt-BR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190"/>
              </a:spcBef>
              <a:tabLst>
                <a:tab pos="704215" algn="l"/>
                <a:tab pos="2655570" algn="l"/>
                <a:tab pos="3166110" algn="l"/>
                <a:tab pos="4947920" algn="l"/>
                <a:tab pos="5484495" algn="l"/>
                <a:tab pos="6854825" algn="l"/>
                <a:tab pos="7179309" algn="l"/>
              </a:tabLst>
            </a:pPr>
            <a:r>
              <a:rPr lang="pt-BR" spc="-10" dirty="0">
                <a:latin typeface="Microsoft Sans Serif"/>
                <a:cs typeface="Microsoft Sans Serif"/>
              </a:rPr>
              <a:t>S</a:t>
            </a:r>
            <a:r>
              <a:rPr lang="pt-BR" sz="1800" spc="-10" dirty="0">
                <a:latin typeface="Microsoft Sans Serif"/>
                <a:cs typeface="Microsoft Sans Serif"/>
              </a:rPr>
              <a:t>ã</a:t>
            </a:r>
            <a:r>
              <a:rPr lang="pt-BR" sz="1800" spc="5" dirty="0">
                <a:latin typeface="Microsoft Sans Serif"/>
                <a:cs typeface="Microsoft Sans Serif"/>
              </a:rPr>
              <a:t>o reagentes químicos/</a:t>
            </a:r>
            <a:r>
              <a:rPr lang="pt-BR" sz="1800" spc="-10" dirty="0">
                <a:latin typeface="Microsoft Sans Serif"/>
                <a:cs typeface="Microsoft Sans Serif"/>
              </a:rPr>
              <a:t>s</a:t>
            </a:r>
            <a:r>
              <a:rPr lang="pt-BR" sz="1800" dirty="0">
                <a:latin typeface="Microsoft Sans Serif"/>
                <a:cs typeface="Microsoft Sans Serif"/>
              </a:rPr>
              <a:t>ub</a:t>
            </a:r>
            <a:r>
              <a:rPr lang="pt-BR" sz="1800" spc="-10" dirty="0">
                <a:latin typeface="Microsoft Sans Serif"/>
                <a:cs typeface="Microsoft Sans Serif"/>
              </a:rPr>
              <a:t>s</a:t>
            </a:r>
            <a:r>
              <a:rPr lang="pt-BR" sz="1800" spc="5" dirty="0">
                <a:latin typeface="Microsoft Sans Serif"/>
                <a:cs typeface="Microsoft Sans Serif"/>
              </a:rPr>
              <a:t>t</a:t>
            </a:r>
            <a:r>
              <a:rPr lang="pt-BR" sz="1800" spc="-10" dirty="0">
                <a:latin typeface="Microsoft Sans Serif"/>
                <a:cs typeface="Microsoft Sans Serif"/>
              </a:rPr>
              <a:t>â</a:t>
            </a:r>
            <a:r>
              <a:rPr lang="pt-BR" sz="1800" dirty="0">
                <a:latin typeface="Microsoft Sans Serif"/>
                <a:cs typeface="Microsoft Sans Serif"/>
              </a:rPr>
              <a:t>nci</a:t>
            </a:r>
            <a:r>
              <a:rPr lang="pt-BR" sz="1800" spc="-15" dirty="0">
                <a:latin typeface="Microsoft Sans Serif"/>
                <a:cs typeface="Microsoft Sans Serif"/>
              </a:rPr>
              <a:t>a</a:t>
            </a:r>
            <a:r>
              <a:rPr lang="pt-BR" sz="1800" dirty="0">
                <a:latin typeface="Microsoft Sans Serif"/>
                <a:cs typeface="Microsoft Sans Serif"/>
              </a:rPr>
              <a:t>s de ref</a:t>
            </a:r>
            <a:r>
              <a:rPr lang="pt-BR" sz="1800" spc="-15" dirty="0">
                <a:latin typeface="Microsoft Sans Serif"/>
                <a:cs typeface="Microsoft Sans Serif"/>
              </a:rPr>
              <a:t>e</a:t>
            </a:r>
            <a:r>
              <a:rPr lang="pt-BR" sz="1800" dirty="0">
                <a:latin typeface="Microsoft Sans Serif"/>
                <a:cs typeface="Microsoft Sans Serif"/>
              </a:rPr>
              <a:t>rência </a:t>
            </a:r>
            <a:r>
              <a:rPr lang="pt-BR" sz="1800" spc="-10" dirty="0">
                <a:latin typeface="Microsoft Sans Serif"/>
                <a:cs typeface="Microsoft Sans Serif"/>
              </a:rPr>
              <a:t>e</a:t>
            </a:r>
            <a:r>
              <a:rPr lang="pt-BR" sz="1800" spc="5" dirty="0">
                <a:latin typeface="Microsoft Sans Serif"/>
                <a:cs typeface="Microsoft Sans Serif"/>
              </a:rPr>
              <a:t>m </a:t>
            </a:r>
            <a:r>
              <a:rPr lang="pt-BR" sz="1800" dirty="0">
                <a:latin typeface="Microsoft Sans Serif"/>
                <a:cs typeface="Microsoft Sans Serif"/>
              </a:rPr>
              <a:t>re</a:t>
            </a:r>
            <a:r>
              <a:rPr lang="pt-BR" sz="1800" spc="-15" dirty="0">
                <a:latin typeface="Microsoft Sans Serif"/>
                <a:cs typeface="Microsoft Sans Serif"/>
              </a:rPr>
              <a:t>l</a:t>
            </a:r>
            <a:r>
              <a:rPr lang="pt-BR" sz="1800" spc="-10" dirty="0">
                <a:latin typeface="Microsoft Sans Serif"/>
                <a:cs typeface="Microsoft Sans Serif"/>
              </a:rPr>
              <a:t>a</a:t>
            </a:r>
            <a:r>
              <a:rPr lang="pt-BR" sz="1800" dirty="0">
                <a:latin typeface="Microsoft Sans Serif"/>
                <a:cs typeface="Microsoft Sans Serif"/>
              </a:rPr>
              <a:t>ção à </a:t>
            </a:r>
            <a:r>
              <a:rPr lang="pt-BR" sz="1800" spc="-10" dirty="0">
                <a:latin typeface="Microsoft Sans Serif"/>
                <a:cs typeface="Microsoft Sans Serif"/>
              </a:rPr>
              <a:t>su</a:t>
            </a:r>
            <a:r>
              <a:rPr lang="pt-BR" sz="1800" dirty="0">
                <a:latin typeface="Microsoft Sans Serif"/>
                <a:cs typeface="Microsoft Sans Serif"/>
              </a:rPr>
              <a:t>a massa</a:t>
            </a:r>
            <a:r>
              <a:rPr lang="pt-BR" sz="1800" spc="-8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pureza.</a:t>
            </a:r>
          </a:p>
          <a:p>
            <a:pPr marL="36195" algn="just">
              <a:lnSpc>
                <a:spcPct val="100000"/>
              </a:lnSpc>
            </a:pPr>
            <a:r>
              <a:rPr lang="pt-BR" sz="1800" b="1" spc="-30" dirty="0">
                <a:solidFill>
                  <a:srgbClr val="002060"/>
                </a:solidFill>
                <a:latin typeface="Arial"/>
                <a:cs typeface="Arial"/>
              </a:rPr>
              <a:t>Características exigidas:</a:t>
            </a:r>
          </a:p>
          <a:p>
            <a:pPr marL="36195" algn="just">
              <a:lnSpc>
                <a:spcPct val="100000"/>
              </a:lnSpc>
            </a:pPr>
            <a:endParaRPr lang="pt-BR" sz="1800" b="1" spc="-3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69240" algn="l"/>
              </a:tabLst>
            </a:pPr>
            <a:r>
              <a:rPr lang="pt-BR" sz="1800" dirty="0">
                <a:latin typeface="Microsoft Sans Serif"/>
                <a:cs typeface="Microsoft Sans Serif"/>
              </a:rPr>
              <a:t>A</a:t>
            </a:r>
            <a:r>
              <a:rPr lang="pt-BR" sz="1800" spc="-150" dirty="0">
                <a:latin typeface="Microsoft Sans Serif"/>
                <a:cs typeface="Microsoft Sans Serif"/>
              </a:rPr>
              <a:t>l</a:t>
            </a:r>
            <a:r>
              <a:rPr lang="pt-BR" sz="1800" spc="-145" dirty="0">
                <a:latin typeface="Microsoft Sans Serif"/>
                <a:cs typeface="Microsoft Sans Serif"/>
              </a:rPr>
              <a:t>t</a:t>
            </a:r>
            <a:r>
              <a:rPr lang="pt-BR" sz="1800" dirty="0">
                <a:latin typeface="Microsoft Sans Serif"/>
                <a:cs typeface="Microsoft Sans Serif"/>
              </a:rPr>
              <a:t>a</a:t>
            </a:r>
            <a:r>
              <a:rPr lang="pt-BR" sz="1800" spc="-10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</a:t>
            </a:r>
            <a:r>
              <a:rPr lang="pt-BR" sz="1800" spc="-10" dirty="0">
                <a:latin typeface="Microsoft Sans Serif"/>
                <a:cs typeface="Microsoft Sans Serif"/>
              </a:rPr>
              <a:t>s</a:t>
            </a:r>
            <a:r>
              <a:rPr lang="pt-BR" sz="1800" spc="-145" dirty="0">
                <a:latin typeface="Microsoft Sans Serif"/>
                <a:cs typeface="Microsoft Sans Serif"/>
              </a:rPr>
              <a:t>t</a:t>
            </a:r>
            <a:r>
              <a:rPr lang="pt-BR" sz="1800" dirty="0">
                <a:latin typeface="Microsoft Sans Serif"/>
                <a:cs typeface="Microsoft Sans Serif"/>
              </a:rPr>
              <a:t>a</a:t>
            </a:r>
            <a:r>
              <a:rPr lang="pt-BR" sz="1800" spc="-10" dirty="0">
                <a:latin typeface="Microsoft Sans Serif"/>
                <a:cs typeface="Microsoft Sans Serif"/>
              </a:rPr>
              <a:t>b</a:t>
            </a:r>
            <a:r>
              <a:rPr lang="pt-BR" sz="1800" dirty="0">
                <a:latin typeface="Microsoft Sans Serif"/>
                <a:cs typeface="Microsoft Sans Serif"/>
              </a:rPr>
              <a:t>il</a:t>
            </a:r>
            <a:r>
              <a:rPr lang="pt-BR" sz="1800" spc="-10" dirty="0">
                <a:latin typeface="Microsoft Sans Serif"/>
                <a:cs typeface="Microsoft Sans Serif"/>
              </a:rPr>
              <a:t>i</a:t>
            </a:r>
            <a:r>
              <a:rPr lang="pt-BR" sz="1800" dirty="0">
                <a:latin typeface="Microsoft Sans Serif"/>
                <a:cs typeface="Microsoft Sans Serif"/>
              </a:rPr>
              <a:t>dade</a:t>
            </a:r>
            <a:r>
              <a:rPr lang="pt-BR" sz="1800" spc="4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fí</a:t>
            </a:r>
            <a:r>
              <a:rPr lang="pt-BR" sz="1800" spc="-10" dirty="0">
                <a:latin typeface="Microsoft Sans Serif"/>
                <a:cs typeface="Microsoft Sans Serif"/>
              </a:rPr>
              <a:t>s</a:t>
            </a:r>
            <a:r>
              <a:rPr lang="pt-BR" sz="1800" dirty="0">
                <a:latin typeface="Microsoft Sans Serif"/>
                <a:cs typeface="Microsoft Sans Serif"/>
              </a:rPr>
              <a:t>ica</a:t>
            </a:r>
            <a:r>
              <a:rPr lang="pt-BR" sz="1800" spc="-9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</a:t>
            </a:r>
            <a:r>
              <a:rPr lang="pt-BR" sz="1800" spc="1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químic</a:t>
            </a:r>
            <a:r>
              <a:rPr lang="pt-BR" sz="1800" spc="-5" dirty="0">
                <a:latin typeface="Microsoft Sans Serif"/>
                <a:cs typeface="Microsoft Sans Serif"/>
              </a:rPr>
              <a:t>a</a:t>
            </a:r>
            <a:r>
              <a:rPr lang="pt-BR" sz="1800" dirty="0">
                <a:latin typeface="Microsoft Sans Serif"/>
                <a:cs typeface="Microsoft Sans Serif"/>
              </a:rPr>
              <a:t>;</a:t>
            </a:r>
          </a:p>
          <a:p>
            <a:pPr marL="12700" marR="5080">
              <a:lnSpc>
                <a:spcPct val="100000"/>
              </a:lnSpc>
              <a:buFont typeface="Wingdings"/>
              <a:buChar char=""/>
              <a:tabLst>
                <a:tab pos="269240" algn="l"/>
                <a:tab pos="1116330" algn="l"/>
                <a:tab pos="2030730" algn="l"/>
                <a:tab pos="3820160" algn="l"/>
                <a:tab pos="4687570" algn="l"/>
              </a:tabLst>
            </a:pPr>
            <a:r>
              <a:rPr lang="pt-BR" sz="1800" dirty="0">
                <a:latin typeface="Microsoft Sans Serif"/>
                <a:cs typeface="Microsoft Sans Serif"/>
              </a:rPr>
              <a:t>A</a:t>
            </a:r>
            <a:r>
              <a:rPr lang="pt-BR" sz="1800" spc="-150" dirty="0">
                <a:latin typeface="Microsoft Sans Serif"/>
                <a:cs typeface="Microsoft Sans Serif"/>
              </a:rPr>
              <a:t>l</a:t>
            </a:r>
            <a:r>
              <a:rPr lang="pt-BR" sz="1800" spc="-40" dirty="0">
                <a:latin typeface="Microsoft Sans Serif"/>
                <a:cs typeface="Microsoft Sans Serif"/>
              </a:rPr>
              <a:t>t</a:t>
            </a:r>
            <a:r>
              <a:rPr lang="pt-BR" sz="1800" dirty="0">
                <a:latin typeface="Microsoft Sans Serif"/>
                <a:cs typeface="Microsoft Sans Serif"/>
              </a:rPr>
              <a:t>o	p</a:t>
            </a:r>
            <a:r>
              <a:rPr lang="pt-BR" sz="1800" spc="-10" dirty="0">
                <a:latin typeface="Microsoft Sans Serif"/>
                <a:cs typeface="Microsoft Sans Serif"/>
              </a:rPr>
              <a:t>e</a:t>
            </a:r>
            <a:r>
              <a:rPr lang="pt-BR" sz="1800" spc="5" dirty="0">
                <a:latin typeface="Microsoft Sans Serif"/>
                <a:cs typeface="Microsoft Sans Serif"/>
              </a:rPr>
              <a:t>s</a:t>
            </a:r>
            <a:r>
              <a:rPr lang="pt-BR" sz="1800" dirty="0">
                <a:latin typeface="Microsoft Sans Serif"/>
                <a:cs typeface="Microsoft Sans Serif"/>
              </a:rPr>
              <a:t>o	</a:t>
            </a:r>
            <a:r>
              <a:rPr lang="pt-BR" sz="1800" spc="-15" dirty="0">
                <a:latin typeface="Microsoft Sans Serif"/>
                <a:cs typeface="Microsoft Sans Serif"/>
              </a:rPr>
              <a:t>mo</a:t>
            </a:r>
            <a:r>
              <a:rPr lang="pt-BR" sz="1800" dirty="0">
                <a:latin typeface="Microsoft Sans Serif"/>
                <a:cs typeface="Microsoft Sans Serif"/>
              </a:rPr>
              <a:t>lec</a:t>
            </a:r>
            <a:r>
              <a:rPr lang="pt-BR" sz="1800" spc="5" dirty="0">
                <a:latin typeface="Microsoft Sans Serif"/>
                <a:cs typeface="Microsoft Sans Serif"/>
              </a:rPr>
              <a:t>u</a:t>
            </a:r>
            <a:r>
              <a:rPr lang="pt-BR" sz="1800" dirty="0">
                <a:latin typeface="Microsoft Sans Serif"/>
                <a:cs typeface="Microsoft Sans Serif"/>
              </a:rPr>
              <a:t>lar	</a:t>
            </a:r>
            <a:r>
              <a:rPr lang="pt-BR" sz="1800" spc="-150" dirty="0">
                <a:latin typeface="Microsoft Sans Serif"/>
                <a:cs typeface="Microsoft Sans Serif"/>
              </a:rPr>
              <a:t>p</a:t>
            </a:r>
            <a:r>
              <a:rPr lang="pt-BR" sz="1800" dirty="0">
                <a:latin typeface="Microsoft Sans Serif"/>
                <a:cs typeface="Microsoft Sans Serif"/>
              </a:rPr>
              <a:t>ara	dim</a:t>
            </a:r>
            <a:r>
              <a:rPr lang="pt-BR" sz="1800" spc="-10" dirty="0">
                <a:latin typeface="Microsoft Sans Serif"/>
                <a:cs typeface="Microsoft Sans Serif"/>
              </a:rPr>
              <a:t>i</a:t>
            </a:r>
            <a:r>
              <a:rPr lang="pt-BR" sz="1800" dirty="0">
                <a:latin typeface="Microsoft Sans Serif"/>
                <a:cs typeface="Microsoft Sans Serif"/>
              </a:rPr>
              <a:t>nu</a:t>
            </a:r>
            <a:r>
              <a:rPr lang="pt-BR" sz="1800" spc="-10" dirty="0">
                <a:latin typeface="Microsoft Sans Serif"/>
                <a:cs typeface="Microsoft Sans Serif"/>
              </a:rPr>
              <a:t>i</a:t>
            </a:r>
            <a:r>
              <a:rPr lang="pt-BR" sz="1800" dirty="0">
                <a:latin typeface="Microsoft Sans Serif"/>
                <a:cs typeface="Microsoft Sans Serif"/>
              </a:rPr>
              <a:t>r  pesagens;</a:t>
            </a: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69240" algn="l"/>
              </a:tabLst>
            </a:pPr>
            <a:r>
              <a:rPr lang="pt-BR" sz="1800" dirty="0">
                <a:latin typeface="Microsoft Sans Serif"/>
                <a:cs typeface="Microsoft Sans Serif"/>
              </a:rPr>
              <a:t>A</a:t>
            </a:r>
            <a:r>
              <a:rPr lang="pt-BR" sz="1800" spc="-150" dirty="0">
                <a:latin typeface="Microsoft Sans Serif"/>
                <a:cs typeface="Microsoft Sans Serif"/>
              </a:rPr>
              <a:t>l</a:t>
            </a:r>
            <a:r>
              <a:rPr lang="pt-BR" sz="1800" spc="-145" dirty="0">
                <a:latin typeface="Microsoft Sans Serif"/>
                <a:cs typeface="Microsoft Sans Serif"/>
              </a:rPr>
              <a:t>t</a:t>
            </a:r>
            <a:r>
              <a:rPr lang="pt-BR" sz="1800" dirty="0">
                <a:latin typeface="Microsoft Sans Serif"/>
                <a:cs typeface="Microsoft Sans Serif"/>
              </a:rPr>
              <a:t>a</a:t>
            </a:r>
            <a:r>
              <a:rPr lang="pt-BR" sz="1800" spc="-10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solub</a:t>
            </a:r>
            <a:r>
              <a:rPr lang="pt-BR" sz="1800" spc="-10" dirty="0">
                <a:latin typeface="Microsoft Sans Serif"/>
                <a:cs typeface="Microsoft Sans Serif"/>
              </a:rPr>
              <a:t>i</a:t>
            </a:r>
            <a:r>
              <a:rPr lang="pt-BR" sz="1800" dirty="0">
                <a:latin typeface="Microsoft Sans Serif"/>
                <a:cs typeface="Microsoft Sans Serif"/>
              </a:rPr>
              <a:t>lidade</a:t>
            </a:r>
            <a:r>
              <a:rPr lang="pt-BR" sz="1800" spc="1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e</a:t>
            </a:r>
            <a:r>
              <a:rPr lang="pt-BR" sz="1800" dirty="0">
                <a:latin typeface="Microsoft Sans Serif"/>
                <a:cs typeface="Microsoft Sans Serif"/>
              </a:rPr>
              <a:t>m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águ</a:t>
            </a:r>
            <a:r>
              <a:rPr lang="pt-BR" sz="1800" spc="-5" dirty="0">
                <a:latin typeface="Microsoft Sans Serif"/>
                <a:cs typeface="Microsoft Sans Serif"/>
              </a:rPr>
              <a:t>a</a:t>
            </a:r>
            <a:r>
              <a:rPr lang="pt-BR" sz="1800" dirty="0">
                <a:latin typeface="Microsoft Sans Serif"/>
                <a:cs typeface="Microsoft Sans Serif"/>
              </a:rPr>
              <a:t>;</a:t>
            </a:r>
          </a:p>
          <a:p>
            <a:pPr marL="281940" indent="-26987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82575" algn="l"/>
              </a:tabLst>
            </a:pPr>
            <a:r>
              <a:rPr lang="pt-BR" sz="1800" dirty="0">
                <a:latin typeface="Microsoft Sans Serif"/>
                <a:cs typeface="Microsoft Sans Serif"/>
              </a:rPr>
              <a:t>Reação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estequiométrica</a:t>
            </a:r>
            <a:r>
              <a:rPr lang="pt-BR" sz="1800" spc="-9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</a:t>
            </a:r>
            <a:r>
              <a:rPr lang="pt-BR" sz="1800" spc="15" dirty="0">
                <a:latin typeface="Microsoft Sans Serif"/>
                <a:cs typeface="Microsoft Sans Serif"/>
              </a:rPr>
              <a:t> </a:t>
            </a:r>
            <a:r>
              <a:rPr lang="pt-BR" sz="1800" spc="-15" dirty="0">
                <a:latin typeface="Microsoft Sans Serif"/>
                <a:cs typeface="Microsoft Sans Serif"/>
              </a:rPr>
              <a:t>instantânea</a:t>
            </a:r>
            <a:r>
              <a:rPr lang="pt-BR" sz="1800" spc="-8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com</a:t>
            </a:r>
            <a:r>
              <a:rPr lang="pt-BR" sz="1800" spc="1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solução que deseja padronizar.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3A4ABC4F-ADE7-4908-AAB7-68E1428B1666}"/>
              </a:ext>
            </a:extLst>
          </p:cNvPr>
          <p:cNvSpPr txBox="1"/>
          <p:nvPr/>
        </p:nvSpPr>
        <p:spPr>
          <a:xfrm>
            <a:off x="611554" y="1628800"/>
            <a:ext cx="410446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u="sng" dirty="0">
                <a:latin typeface="Times New Roman"/>
                <a:cs typeface="Times New Roman"/>
              </a:rPr>
              <a:t>H)  Padronização de s</a:t>
            </a:r>
            <a:r>
              <a:rPr sz="2400" b="1" u="sng" dirty="0" err="1">
                <a:latin typeface="Times New Roman"/>
                <a:cs typeface="Times New Roman"/>
              </a:rPr>
              <a:t>oluç</a:t>
            </a:r>
            <a:r>
              <a:rPr lang="pt-BR" sz="2400" b="1" u="sng" dirty="0" err="1">
                <a:latin typeface="Times New Roman"/>
                <a:cs typeface="Times New Roman"/>
              </a:rPr>
              <a:t>ões</a:t>
            </a:r>
            <a:endParaRPr sz="2400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269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CF8B34F0-836E-44FB-A130-D95C5AB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dirty="0"/>
              <a:t> PREPARO DE SOLUÇÕES, PADRONIZAÇÃO E TITULAÇÃO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6ED49251-EE49-40BA-865A-BB9CCA24A74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5">
            <a:extLst>
              <a:ext uri="{FF2B5EF4-FFF2-40B4-BE49-F238E27FC236}">
                <a16:creationId xmlns:a16="http://schemas.microsoft.com/office/drawing/2014/main" id="{503EC95C-107C-478D-BA5F-E508A5279B27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1868F1A6-451E-4676-A25F-DBAC1B07806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CFAB7DF7-B54E-430D-ABE8-B57BB0563EF0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5C8CFE1-E4FE-456A-8130-3B2A2CA902C9}"/>
              </a:ext>
            </a:extLst>
          </p:cNvPr>
          <p:cNvSpPr txBox="1"/>
          <p:nvPr/>
        </p:nvSpPr>
        <p:spPr>
          <a:xfrm>
            <a:off x="611554" y="2294384"/>
            <a:ext cx="7704728" cy="444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69215" algn="just">
              <a:lnSpc>
                <a:spcPct val="121300"/>
              </a:lnSpc>
              <a:spcBef>
                <a:spcPts val="100"/>
              </a:spcBef>
            </a:pPr>
            <a:r>
              <a:rPr lang="pt-BR" sz="1800" b="1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AS</a:t>
            </a:r>
            <a:r>
              <a:rPr lang="pt-BR" sz="1800" b="1" spc="18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SUBSTÂNCIAS</a:t>
            </a:r>
            <a:r>
              <a:rPr lang="pt-BR" sz="1800" b="1" spc="19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b="1" dirty="0">
                <a:solidFill>
                  <a:srgbClr val="002060"/>
                </a:solidFill>
                <a:latin typeface="Microsoft Sans Serif"/>
                <a:cs typeface="Microsoft Sans Serif"/>
              </a:rPr>
              <a:t>MAIS</a:t>
            </a:r>
            <a:r>
              <a:rPr lang="pt-BR" sz="1800" b="1" spc="18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EMPREGADAS</a:t>
            </a:r>
            <a:r>
              <a:rPr lang="pt-BR" sz="1800" b="1" spc="18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b="1" dirty="0">
                <a:solidFill>
                  <a:srgbClr val="002060"/>
                </a:solidFill>
                <a:latin typeface="Microsoft Sans Serif"/>
                <a:cs typeface="Microsoft Sans Serif"/>
              </a:rPr>
              <a:t>COMO</a:t>
            </a:r>
            <a:r>
              <a:rPr lang="pt-BR" sz="1800" b="1" spc="19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b="1" spc="-30" dirty="0">
                <a:solidFill>
                  <a:srgbClr val="002060"/>
                </a:solidFill>
                <a:latin typeface="Microsoft Sans Serif"/>
                <a:cs typeface="Microsoft Sans Serif"/>
              </a:rPr>
              <a:t>PADRÕES </a:t>
            </a:r>
            <a:r>
              <a:rPr lang="pt-BR" sz="1800" b="1" spc="-62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PRIMÁRIOS</a:t>
            </a:r>
            <a:r>
              <a:rPr lang="pt-BR" sz="1800" b="1" spc="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Microsoft Sans Serif"/>
                <a:cs typeface="Microsoft Sans Serif"/>
              </a:rPr>
              <a:t>SÃO:</a:t>
            </a:r>
            <a:endParaRPr lang="pt-BR" sz="1800" b="1" dirty="0">
              <a:solidFill>
                <a:srgbClr val="002060"/>
              </a:solidFill>
              <a:latin typeface="Microsoft Sans Serif"/>
              <a:cs typeface="Microsoft Sans Serif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marR="68580" algn="just">
              <a:lnSpc>
                <a:spcPct val="121500"/>
              </a:lnSpc>
              <a:buFont typeface="Wingdings"/>
              <a:buChar char=""/>
              <a:tabLst>
                <a:tab pos="302260" algn="l"/>
              </a:tabLst>
            </a:pP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Em</a:t>
            </a:r>
            <a:r>
              <a:rPr lang="pt-BR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reações</a:t>
            </a:r>
            <a:r>
              <a:rPr lang="pt-BR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ácido–base:</a:t>
            </a:r>
            <a:r>
              <a:rPr lang="pt-BR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carbonato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sódio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(Na</a:t>
            </a:r>
            <a:r>
              <a:rPr lang="pt-BR" sz="1800" spc="-7" baseline="-20833" dirty="0">
                <a:latin typeface="Microsoft Sans Serif"/>
                <a:cs typeface="Microsoft Sans Serif"/>
              </a:rPr>
              <a:t>2</a:t>
            </a:r>
            <a:r>
              <a:rPr lang="pt-BR" sz="1800" spc="-5" dirty="0">
                <a:latin typeface="Microsoft Sans Serif"/>
                <a:cs typeface="Microsoft Sans Serif"/>
              </a:rPr>
              <a:t>CO</a:t>
            </a:r>
            <a:r>
              <a:rPr lang="pt-BR" sz="1800" spc="-7" baseline="-20833" dirty="0">
                <a:latin typeface="Microsoft Sans Serif"/>
                <a:cs typeface="Microsoft Sans Serif"/>
              </a:rPr>
              <a:t>3</a:t>
            </a:r>
            <a:r>
              <a:rPr lang="pt-BR" sz="1800" spc="-5" dirty="0">
                <a:latin typeface="Microsoft Sans Serif"/>
                <a:cs typeface="Microsoft Sans Serif"/>
              </a:rPr>
              <a:t>), </a:t>
            </a:r>
            <a:r>
              <a:rPr lang="pt-BR" sz="1800" spc="-62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tetraborato de sódio </a:t>
            </a:r>
            <a:r>
              <a:rPr lang="pt-BR" sz="1800" dirty="0">
                <a:latin typeface="Microsoft Sans Serif"/>
                <a:cs typeface="Microsoft Sans Serif"/>
              </a:rPr>
              <a:t>(Na</a:t>
            </a:r>
            <a:r>
              <a:rPr lang="pt-BR" sz="1800" baseline="-20833" dirty="0">
                <a:latin typeface="Microsoft Sans Serif"/>
                <a:cs typeface="Microsoft Sans Serif"/>
              </a:rPr>
              <a:t>2</a:t>
            </a:r>
            <a:r>
              <a:rPr lang="pt-BR" sz="1800" dirty="0">
                <a:latin typeface="Microsoft Sans Serif"/>
                <a:cs typeface="Microsoft Sans Serif"/>
              </a:rPr>
              <a:t>B</a:t>
            </a:r>
            <a:r>
              <a:rPr lang="pt-BR" sz="1800" baseline="-20833" dirty="0">
                <a:latin typeface="Microsoft Sans Serif"/>
                <a:cs typeface="Microsoft Sans Serif"/>
              </a:rPr>
              <a:t>4</a:t>
            </a:r>
            <a:r>
              <a:rPr lang="pt-BR" sz="1800" dirty="0">
                <a:latin typeface="Microsoft Sans Serif"/>
                <a:cs typeface="Microsoft Sans Serif"/>
              </a:rPr>
              <a:t>O</a:t>
            </a:r>
            <a:r>
              <a:rPr lang="pt-BR" sz="1800" baseline="-20833" dirty="0">
                <a:latin typeface="Microsoft Sans Serif"/>
                <a:cs typeface="Microsoft Sans Serif"/>
              </a:rPr>
              <a:t>7</a:t>
            </a:r>
            <a:r>
              <a:rPr lang="pt-BR" sz="1800" dirty="0">
                <a:latin typeface="Microsoft Sans Serif"/>
                <a:cs typeface="Microsoft Sans Serif"/>
              </a:rPr>
              <a:t>) </a:t>
            </a:r>
            <a:r>
              <a:rPr lang="pt-BR" sz="1800" spc="-5" dirty="0">
                <a:latin typeface="Microsoft Sans Serif"/>
                <a:cs typeface="Microsoft Sans Serif"/>
              </a:rPr>
              <a:t>e </a:t>
            </a:r>
            <a:r>
              <a:rPr lang="pt-BR" sz="1800" spc="-5" dirty="0" err="1">
                <a:latin typeface="Microsoft Sans Serif"/>
                <a:cs typeface="Microsoft Sans Serif"/>
              </a:rPr>
              <a:t>hidrogenoftalato</a:t>
            </a:r>
            <a:r>
              <a:rPr lang="pt-BR" sz="1800" spc="-5" dirty="0">
                <a:latin typeface="Microsoft Sans Serif"/>
                <a:cs typeface="Microsoft Sans Serif"/>
              </a:rPr>
              <a:t> de potássio 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ou</a:t>
            </a:r>
            <a:r>
              <a:rPr lang="pt-BR" sz="1800" spc="25" dirty="0">
                <a:latin typeface="Microsoft Sans Serif"/>
                <a:cs typeface="Microsoft Sans Serif"/>
              </a:rPr>
              <a:t> </a:t>
            </a:r>
            <a:r>
              <a:rPr lang="pt-BR" sz="1800" spc="-5" dirty="0" err="1">
                <a:latin typeface="Microsoft Sans Serif"/>
                <a:cs typeface="Microsoft Sans Serif"/>
              </a:rPr>
              <a:t>biftalato</a:t>
            </a:r>
            <a:r>
              <a:rPr lang="pt-BR" sz="1800" spc="3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</a:t>
            </a:r>
            <a:r>
              <a:rPr lang="pt-BR" sz="1800" spc="4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potássio</a:t>
            </a:r>
            <a:r>
              <a:rPr lang="pt-BR" sz="1800" spc="4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KH(C</a:t>
            </a:r>
            <a:r>
              <a:rPr lang="pt-BR" sz="1800" spc="-7" baseline="-20833" dirty="0">
                <a:latin typeface="Microsoft Sans Serif"/>
                <a:cs typeface="Microsoft Sans Serif"/>
              </a:rPr>
              <a:t>8</a:t>
            </a:r>
            <a:r>
              <a:rPr lang="pt-BR" sz="1800" spc="-5" dirty="0">
                <a:latin typeface="Microsoft Sans Serif"/>
                <a:cs typeface="Microsoft Sans Serif"/>
              </a:rPr>
              <a:t>H</a:t>
            </a:r>
            <a:r>
              <a:rPr lang="pt-BR" sz="1800" spc="-7" baseline="-20833" dirty="0">
                <a:latin typeface="Microsoft Sans Serif"/>
                <a:cs typeface="Microsoft Sans Serif"/>
              </a:rPr>
              <a:t>4</a:t>
            </a:r>
            <a:r>
              <a:rPr lang="pt-BR" sz="1800" spc="-5" dirty="0">
                <a:latin typeface="Microsoft Sans Serif"/>
                <a:cs typeface="Microsoft Sans Serif"/>
              </a:rPr>
              <a:t>O</a:t>
            </a:r>
            <a:r>
              <a:rPr lang="pt-BR" sz="1800" spc="-7" baseline="-20833" dirty="0">
                <a:latin typeface="Microsoft Sans Serif"/>
                <a:cs typeface="Microsoft Sans Serif"/>
              </a:rPr>
              <a:t>4</a:t>
            </a:r>
            <a:r>
              <a:rPr lang="pt-BR" sz="1800" spc="-5" dirty="0">
                <a:latin typeface="Microsoft Sans Serif"/>
                <a:cs typeface="Microsoft Sans Serif"/>
              </a:rPr>
              <a:t>).</a:t>
            </a:r>
            <a:endParaRPr lang="pt-BR"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AF50"/>
              </a:buClr>
              <a:buFont typeface="Wingdings"/>
              <a:buChar char=""/>
            </a:pPr>
            <a:endParaRPr lang="pt-BR" sz="2400" dirty="0">
              <a:latin typeface="Microsoft Sans Serif"/>
              <a:cs typeface="Microsoft Sans Serif"/>
            </a:endParaRPr>
          </a:p>
          <a:p>
            <a:pPr marL="76200" marR="69850" algn="just">
              <a:lnSpc>
                <a:spcPct val="121700"/>
              </a:lnSpc>
              <a:buFont typeface="Wingdings"/>
              <a:buChar char=""/>
              <a:tabLst>
                <a:tab pos="302260" algn="l"/>
              </a:tabLst>
            </a:pP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Em reações de formação de complexos</a:t>
            </a:r>
            <a:r>
              <a:rPr lang="pt-BR" sz="1800" b="1" spc="-5" dirty="0">
                <a:solidFill>
                  <a:srgbClr val="00AF50"/>
                </a:solidFill>
                <a:latin typeface="Arial"/>
                <a:cs typeface="Arial"/>
              </a:rPr>
              <a:t>: </a:t>
            </a:r>
            <a:r>
              <a:rPr lang="pt-BR" sz="1800" spc="-5" dirty="0">
                <a:latin typeface="Microsoft Sans Serif"/>
                <a:cs typeface="Microsoft Sans Serif"/>
              </a:rPr>
              <a:t>metais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puros 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(por exemplo, zinco, magnésio, cobre e </a:t>
            </a:r>
            <a:r>
              <a:rPr lang="pt-BR" sz="1800" dirty="0">
                <a:latin typeface="Microsoft Sans Serif"/>
                <a:cs typeface="Microsoft Sans Serif"/>
              </a:rPr>
              <a:t>manganês) </a:t>
            </a:r>
            <a:r>
              <a:rPr lang="pt-BR" sz="1800" spc="-5" dirty="0">
                <a:latin typeface="Microsoft Sans Serif"/>
                <a:cs typeface="Microsoft Sans Serif"/>
              </a:rPr>
              <a:t>e alguns 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</a:t>
            </a:r>
            <a:r>
              <a:rPr lang="pt-BR" sz="1800" spc="2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seus</a:t>
            </a:r>
            <a:r>
              <a:rPr lang="pt-BR" sz="1800" spc="2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sais,</a:t>
            </a:r>
            <a:r>
              <a:rPr lang="pt-BR" sz="1800" spc="4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dependendo</a:t>
            </a:r>
            <a:r>
              <a:rPr lang="pt-BR" sz="1800" spc="8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da</a:t>
            </a:r>
            <a:r>
              <a:rPr lang="pt-BR" sz="1800" spc="3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reação</a:t>
            </a:r>
            <a:r>
              <a:rPr lang="pt-BR" sz="1800" spc="4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usada.</a:t>
            </a:r>
            <a:endParaRPr lang="pt-BR"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AF50"/>
              </a:buClr>
              <a:buFont typeface="Wingdings"/>
              <a:buChar char=""/>
            </a:pPr>
            <a:endParaRPr lang="pt-BR" sz="2400" dirty="0">
              <a:latin typeface="Microsoft Sans Serif"/>
              <a:cs typeface="Microsoft Sans Serif"/>
            </a:endParaRPr>
          </a:p>
          <a:p>
            <a:pPr marL="76200" marR="66675" algn="just">
              <a:lnSpc>
                <a:spcPct val="121700"/>
              </a:lnSpc>
              <a:buFont typeface="Wingdings"/>
              <a:buChar char=""/>
              <a:tabLst>
                <a:tab pos="302260" algn="l"/>
              </a:tabLst>
            </a:pP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Em</a:t>
            </a:r>
            <a:r>
              <a:rPr lang="pt-BR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reações</a:t>
            </a:r>
            <a:r>
              <a:rPr lang="pt-BR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pt-BR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800" b="1" spc="-5" dirty="0">
                <a:solidFill>
                  <a:srgbClr val="002060"/>
                </a:solidFill>
                <a:latin typeface="Arial"/>
                <a:cs typeface="Arial"/>
              </a:rPr>
              <a:t>precipitação</a:t>
            </a:r>
            <a:r>
              <a:rPr lang="pt-BR" sz="1800" b="1" spc="-5" dirty="0">
                <a:solidFill>
                  <a:srgbClr val="00AF50"/>
                </a:solidFill>
                <a:latin typeface="Arial"/>
                <a:cs typeface="Arial"/>
              </a:rPr>
              <a:t>:</a:t>
            </a:r>
            <a:r>
              <a:rPr lang="pt-BR" sz="18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nitrato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prata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(AgNO</a:t>
            </a:r>
            <a:r>
              <a:rPr lang="pt-BR" sz="1800" spc="-7" baseline="-20833" dirty="0">
                <a:latin typeface="Microsoft Sans Serif"/>
                <a:cs typeface="Microsoft Sans Serif"/>
              </a:rPr>
              <a:t>3</a:t>
            </a:r>
            <a:r>
              <a:rPr lang="pt-BR" sz="1800" spc="-5" dirty="0">
                <a:latin typeface="Microsoft Sans Serif"/>
                <a:cs typeface="Microsoft Sans Serif"/>
              </a:rPr>
              <a:t>), </a:t>
            </a:r>
            <a:r>
              <a:rPr lang="pt-BR" sz="1800" spc="-62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cloreto</a:t>
            </a:r>
            <a:r>
              <a:rPr lang="pt-BR" sz="1800" spc="3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</a:t>
            </a:r>
            <a:r>
              <a:rPr lang="pt-BR" sz="1800" spc="3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sódio,</a:t>
            </a:r>
            <a:r>
              <a:rPr lang="pt-BR" sz="1800" spc="4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cloreto</a:t>
            </a:r>
            <a:r>
              <a:rPr lang="pt-BR" sz="1800" spc="4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</a:t>
            </a:r>
            <a:r>
              <a:rPr lang="pt-BR" sz="1800" spc="3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potássio</a:t>
            </a:r>
            <a:r>
              <a:rPr lang="pt-BR" sz="1800" spc="4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e</a:t>
            </a:r>
            <a:r>
              <a:rPr lang="pt-BR" sz="1800" spc="3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brometo</a:t>
            </a:r>
            <a:r>
              <a:rPr lang="pt-BR" sz="1800" spc="3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de</a:t>
            </a:r>
            <a:r>
              <a:rPr lang="pt-BR" sz="1800" spc="3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potássio.</a:t>
            </a:r>
            <a:endParaRPr lang="pt-BR" sz="1800" dirty="0">
              <a:latin typeface="Microsoft Sans Serif"/>
              <a:cs typeface="Microsoft Sans Serif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705876D3-CA80-44A4-A9C3-A387F8698094}"/>
              </a:ext>
            </a:extLst>
          </p:cNvPr>
          <p:cNvSpPr txBox="1"/>
          <p:nvPr/>
        </p:nvSpPr>
        <p:spPr>
          <a:xfrm>
            <a:off x="611554" y="1700808"/>
            <a:ext cx="4104462" cy="405239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80"/>
              </a:spcBef>
            </a:pPr>
            <a:r>
              <a:rPr lang="pt-BR" sz="2400" b="1" u="sng" dirty="0">
                <a:latin typeface="Times New Roman"/>
                <a:cs typeface="Times New Roman"/>
              </a:rPr>
              <a:t>H)  Padronização de s</a:t>
            </a:r>
            <a:r>
              <a:rPr sz="2400" b="1" u="sng" dirty="0" err="1">
                <a:latin typeface="Times New Roman"/>
                <a:cs typeface="Times New Roman"/>
              </a:rPr>
              <a:t>oluç</a:t>
            </a:r>
            <a:r>
              <a:rPr lang="pt-BR" sz="2400" b="1" u="sng" dirty="0" err="1">
                <a:latin typeface="Times New Roman"/>
                <a:cs typeface="Times New Roman"/>
              </a:rPr>
              <a:t>ões</a:t>
            </a:r>
            <a:endParaRPr sz="2400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76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CCCF29B-6098-4463-8A8E-028F30170BDB}"/>
              </a:ext>
            </a:extLst>
          </p:cNvPr>
          <p:cNvSpPr txBox="1"/>
          <p:nvPr/>
        </p:nvSpPr>
        <p:spPr>
          <a:xfrm>
            <a:off x="704279" y="1556792"/>
            <a:ext cx="7417946" cy="437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H.1) Preparo e padronização  uma solução comum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No preparo de soluções comuns não é necessário a utilização de vidraria volumétrica (que possui maior exatidão), usa-se geralmente béqueres para dissolver e balões volumétricos ou provetas para avolumar.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Exemplo: Preparar de 100 </a:t>
            </a:r>
            <a:r>
              <a:rPr lang="pt-BR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uma solução comum de 0,1 mol/L de </a:t>
            </a:r>
            <a:r>
              <a:rPr lang="pt-BR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(sólido).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 hidróxido de sódio tem 40 gramas por mol e geralmente 97% de pureza. Dessa forma, como é preciso preparar uma solução 0,1 mol/L e sabendo que 1 mol de </a:t>
            </a:r>
            <a:r>
              <a:rPr lang="pt-BR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tem 40 gramas, para preparar 0,1 mol serão necessárias  4 gramas de </a:t>
            </a:r>
            <a:r>
              <a:rPr lang="pt-BR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E25DFFA-ECEE-4458-BD6C-782EFDE311DF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9ED2098C-4FCD-459E-8C4A-491C9AC6D659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C72D6762-0AC3-47FB-959E-A120EDEC3FF1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AE4F63E0-DD2B-48AA-8E94-D809339A051E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100EBE53-481A-4420-909C-7C43834C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205977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8CCCF29B-6098-4463-8A8E-028F30170BDB}"/>
              </a:ext>
            </a:extLst>
          </p:cNvPr>
          <p:cNvSpPr txBox="1"/>
          <p:nvPr/>
        </p:nvSpPr>
        <p:spPr>
          <a:xfrm>
            <a:off x="704279" y="1556792"/>
            <a:ext cx="7417946" cy="238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Exemplo: Preparar de 100 </a:t>
            </a:r>
            <a:r>
              <a:rPr lang="pt-BR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uma solução comum de 0,1 mol/L de </a:t>
            </a:r>
            <a:r>
              <a:rPr lang="pt-BR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(sólido).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Sabe-se que o hidróxido de sódio tem 40 gramas por mol e geralmente 97% de pureza. Dessa forma, como é preciso preparar uma solução 0,1 mol/L e sabendo que 1 mol de </a:t>
            </a:r>
            <a:r>
              <a:rPr lang="pt-BR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tem 40 gramas, 0,1 mol tem 4 gramas.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E25DFFA-ECEE-4458-BD6C-782EFDE311DF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9ED2098C-4FCD-459E-8C4A-491C9AC6D659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C72D6762-0AC3-47FB-959E-A120EDEC3FF1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AE4F63E0-DD2B-48AA-8E94-D809339A051E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100EBE53-481A-4420-909C-7C43834C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9F0251-89EC-4E60-BD6C-F4A353B70173}"/>
              </a:ext>
            </a:extLst>
          </p:cNvPr>
          <p:cNvSpPr txBox="1"/>
          <p:nvPr/>
        </p:nvSpPr>
        <p:spPr>
          <a:xfrm>
            <a:off x="1115616" y="4279329"/>
            <a:ext cx="7560706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</a:t>
            </a:r>
            <a:r>
              <a:rPr lang="pt-BR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de </a:t>
            </a:r>
            <a:r>
              <a:rPr lang="pt-BR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------------40 g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0,1 mol de </a:t>
            </a:r>
            <a:r>
              <a:rPr lang="pt-BR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t-BR" sz="20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pt-B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------- x g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x = 4 gramas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5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620CD8-B325-428A-8AD6-A796C25C19B3}"/>
              </a:ext>
            </a:extLst>
          </p:cNvPr>
          <p:cNvSpPr txBox="1"/>
          <p:nvPr/>
        </p:nvSpPr>
        <p:spPr>
          <a:xfrm>
            <a:off x="554652" y="1412776"/>
            <a:ext cx="7560706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Entretanto, como só é necessário 100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solução, é necessário mais uma conta. Se em 1 litro (1000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eu preciso de 4 gramas, em 100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eu preciso de 0,4 (basta dividir por 10).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12386D9-1873-4A23-9073-BADBDDB54A23}"/>
              </a:ext>
            </a:extLst>
          </p:cNvPr>
          <p:cNvSpPr txBox="1"/>
          <p:nvPr/>
        </p:nvSpPr>
        <p:spPr>
          <a:xfrm>
            <a:off x="611560" y="3740441"/>
            <a:ext cx="7920880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1600" b="1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Pureza é de 97%.  então é necessário fazer o ajuste da massa de </a:t>
            </a:r>
            <a:r>
              <a:rPr lang="pt-BR" sz="1600" b="1" dirty="0" err="1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sz="1600" b="1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E0A441F3-21E1-4F24-B124-535DBA48CEFA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C7AC0052-0422-441E-84C1-E6A10608DDF6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53C905E8-E3C4-4E6B-AE6D-781D83A630F9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B87C092C-4049-4887-9864-AF3CFFFD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FF023C-2890-4A6A-999C-5CC2911ED3D3}"/>
              </a:ext>
            </a:extLst>
          </p:cNvPr>
          <p:cNvSpPr txBox="1"/>
          <p:nvPr/>
        </p:nvSpPr>
        <p:spPr>
          <a:xfrm>
            <a:off x="1243128" y="2348880"/>
            <a:ext cx="6872230" cy="796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g 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------------ 1000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g de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-------  100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X = 0,4 gramas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FE2F53E-F8C8-45EE-92A0-B7DFF5BF837F}"/>
              </a:ext>
            </a:extLst>
          </p:cNvPr>
          <p:cNvSpPr txBox="1"/>
          <p:nvPr/>
        </p:nvSpPr>
        <p:spPr>
          <a:xfrm>
            <a:off x="1288902" y="4077072"/>
            <a:ext cx="5965786" cy="1228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0,4 g 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------------ 100% de pureza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g de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-------     97% de pureza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 (0,4 x 100)/97                  X = 0,412 gramas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1927690-7DEF-478A-A3BC-922A0A40C182}"/>
              </a:ext>
            </a:extLst>
          </p:cNvPr>
          <p:cNvSpPr txBox="1"/>
          <p:nvPr/>
        </p:nvSpPr>
        <p:spPr>
          <a:xfrm>
            <a:off x="344820" y="5746030"/>
            <a:ext cx="84753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Vale ressaltar que como esta solução é uma solução comum, não é uma concentração exata. Portanto, </a:t>
            </a: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ela terá, necessariamente, que ser padronizada depois</a:t>
            </a:r>
            <a:r>
              <a:rPr lang="pt-BR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1BA91947-3553-48F1-BF1A-AA2AE726481C}"/>
              </a:ext>
            </a:extLst>
          </p:cNvPr>
          <p:cNvSpPr/>
          <p:nvPr/>
        </p:nvSpPr>
        <p:spPr>
          <a:xfrm>
            <a:off x="3563888" y="4939950"/>
            <a:ext cx="1008112" cy="301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FF01F782-4B48-4E9E-B570-AE116B36AF9F}"/>
              </a:ext>
            </a:extLst>
          </p:cNvPr>
          <p:cNvSpPr/>
          <p:nvPr/>
        </p:nvSpPr>
        <p:spPr>
          <a:xfrm>
            <a:off x="4609936" y="2848306"/>
            <a:ext cx="1008112" cy="301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0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761411-127C-404D-AD7C-AF4B7DFEF14B}"/>
              </a:ext>
            </a:extLst>
          </p:cNvPr>
          <p:cNvSpPr txBox="1"/>
          <p:nvPr/>
        </p:nvSpPr>
        <p:spPr>
          <a:xfrm>
            <a:off x="1043609" y="1741115"/>
            <a:ext cx="7074654" cy="2512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172B5B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H.2) Padronização de solução de comum: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172B5B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padronização de solução comum consiste em titulá-la com uma substância considerada padrão (que você sabe a concentração real), para que a partir da relação estequiométrica das duas substâncias, seja possível calcular a concentração real da solução comum preparada.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5">
            <a:extLst>
              <a:ext uri="{FF2B5EF4-FFF2-40B4-BE49-F238E27FC236}">
                <a16:creationId xmlns:a16="http://schemas.microsoft.com/office/drawing/2014/main" id="{ADD87337-D409-457F-8753-3F4F9853C8C1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FE5DE506-2345-4ED8-9B72-3EDA70C33426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CD3DDE43-EF8B-478B-B0FC-073B03B4F184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3B20447-5221-4B68-A497-7274C607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131875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761411-127C-404D-AD7C-AF4B7DFEF14B}"/>
              </a:ext>
            </a:extLst>
          </p:cNvPr>
          <p:cNvSpPr txBox="1"/>
          <p:nvPr/>
        </p:nvSpPr>
        <p:spPr>
          <a:xfrm>
            <a:off x="1043609" y="1416970"/>
            <a:ext cx="7074654" cy="700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H.2.1) Padronização de sol</a:t>
            </a:r>
            <a:r>
              <a:rPr lang="pt-BR" sz="1400" b="1" dirty="0">
                <a:solidFill>
                  <a:srgbClr val="172B5B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ução de </a:t>
            </a:r>
            <a:r>
              <a:rPr lang="pt-BR" sz="1400" b="1" dirty="0" err="1">
                <a:solidFill>
                  <a:srgbClr val="172B5B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sz="1400" b="1" dirty="0">
                <a:solidFill>
                  <a:srgbClr val="172B5B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0,1 M</a:t>
            </a:r>
            <a:r>
              <a:rPr lang="pt-BR" sz="1400" b="1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pt-B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080C2C-8DA2-4FB9-AD25-33E894501D3C}"/>
              </a:ext>
            </a:extLst>
          </p:cNvPr>
          <p:cNvSpPr txBox="1"/>
          <p:nvPr/>
        </p:nvSpPr>
        <p:spPr>
          <a:xfrm>
            <a:off x="988482" y="1772816"/>
            <a:ext cx="732779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just">
              <a:spcAft>
                <a:spcPts val="1200"/>
              </a:spcAft>
            </a:pPr>
            <a:r>
              <a:rPr lang="pt-BR" dirty="0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Para a titulação da solução de 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preparada, utiliza-se uma amostra da solução (ex.: 20 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), colocada na bureta</a:t>
            </a:r>
            <a:r>
              <a:rPr lang="pt-BR" dirty="0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>
              <a:solidFill>
                <a:srgbClr val="172B5B"/>
              </a:solidFill>
              <a:effectLst/>
              <a:latin typeface="Arai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spcAft>
                <a:spcPts val="1200"/>
              </a:spcAft>
            </a:pPr>
            <a:r>
              <a:rPr lang="pt-BR" dirty="0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No Erlenmeyer, é pesado 0.2042 gramas (para preparação de 10 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de solução 0,1 M) de 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biftalato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de potássio (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hidrogenoftalato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de potássio, KHC8H4O4);</a:t>
            </a:r>
          </a:p>
          <a:p>
            <a:pPr marL="342900" indent="-342900" algn="just">
              <a:spcAft>
                <a:spcPts val="1200"/>
              </a:spcAft>
              <a:buAutoNum type="arabicParenR" startAt="3"/>
            </a:pP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Então, são colocadas algumas 3 a 5 gotas de </a:t>
            </a:r>
            <a:r>
              <a:rPr lang="pt-BR" dirty="0">
                <a:solidFill>
                  <a:srgbClr val="ADADAD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fenolftaleína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 (incolor em pH ácido e neutro; rosa em pH básico), além de 10 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de água destilada, também no Erlenmeyer</a:t>
            </a:r>
            <a:r>
              <a:rPr lang="pt-BR" dirty="0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>
              <a:solidFill>
                <a:srgbClr val="172B5B"/>
              </a:solidFill>
              <a:effectLst/>
              <a:latin typeface="Arai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AutoNum type="arabicParenR" startAt="3"/>
            </a:pP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Ao começar a pingar, a solução de 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dirty="0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da bureta sobre a solução de </a:t>
            </a:r>
            <a:r>
              <a:rPr lang="pt-BR" dirty="0" err="1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biftalato</a:t>
            </a:r>
            <a:r>
              <a:rPr lang="pt-BR" dirty="0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de potássio.  De modo que a solução de </a:t>
            </a:r>
            <a:r>
              <a:rPr lang="pt-BR" dirty="0" err="1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biftalato</a:t>
            </a:r>
            <a:r>
              <a:rPr lang="pt-BR" dirty="0">
                <a:solidFill>
                  <a:srgbClr val="172B5B"/>
                </a:solidFill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que antes era incolor, começa a ganhar uma coloração rósea ( realizar a agitação com a própria mão). Essa coloração deve permanecer na solução (o que indica o aumento do pH), portanto, no momento que isso acontecer, a bureta deve ser fechada.  Chama-se este momento de </a:t>
            </a:r>
            <a:r>
              <a:rPr lang="pt-BR" b="1" dirty="0"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“Ponto de viragem da solução”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. Por último, é necessário anotar o volume da solução de </a:t>
            </a:r>
            <a:r>
              <a:rPr lang="pt-BR" dirty="0" err="1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dirty="0">
                <a:solidFill>
                  <a:srgbClr val="172B5B"/>
                </a:solidFill>
                <a:effectLst/>
                <a:latin typeface="Arail"/>
                <a:ea typeface="Times New Roman" panose="02020603050405020304" pitchFamily="18" charset="0"/>
                <a:cs typeface="Times New Roman" panose="02020603050405020304" pitchFamily="18" charset="0"/>
              </a:rPr>
              <a:t> utilizada.</a:t>
            </a:r>
            <a:endParaRPr lang="pt-BR" dirty="0">
              <a:latin typeface="Arail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F14A1D7B-D76E-41AF-9BBC-152A7983684D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1898D113-BA2E-4BF9-A8F7-0C9A961A44EA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550D65F-4C77-4881-BDB9-3ADCA6A0F553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87ED0F87-C0D8-4A34-8AE4-723E26A6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324334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509788A-C46C-4DF3-8477-E8869EA088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712" y="3719501"/>
            <a:ext cx="4464496" cy="287078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5E16464-7833-46DF-9F1E-8DE764FDF912}"/>
              </a:ext>
            </a:extLst>
          </p:cNvPr>
          <p:cNvSpPr txBox="1">
            <a:spLocks/>
          </p:cNvSpPr>
          <p:nvPr/>
        </p:nvSpPr>
        <p:spPr>
          <a:xfrm>
            <a:off x="899593" y="1340768"/>
            <a:ext cx="194421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Introdução</a:t>
            </a:r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4AEB9622-047C-487C-8239-7D481632C5F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194" y="2062458"/>
            <a:ext cx="7134627" cy="81665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42A847-7400-4696-8E57-1C5FFF792C42}"/>
              </a:ext>
            </a:extLst>
          </p:cNvPr>
          <p:cNvSpPr txBox="1"/>
          <p:nvPr/>
        </p:nvSpPr>
        <p:spPr>
          <a:xfrm>
            <a:off x="3419872" y="3717032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Sólido/líquido/gás</a:t>
            </a: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92535AF5-051D-4E84-9D1A-45CEE99BF314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9B85BDA2-56FE-49CD-9C31-FB0921BD01C6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CEF11208-BEEC-49EC-B6D3-2CAE69A1301F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6543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 descr="Diagrama&#10;&#10;Descrição gerada automaticamente">
            <a:hlinkClick r:id="rId3"/>
            <a:extLst>
              <a:ext uri="{FF2B5EF4-FFF2-40B4-BE49-F238E27FC236}">
                <a16:creationId xmlns:a16="http://schemas.microsoft.com/office/drawing/2014/main" id="{30623BF2-14F2-45D9-B145-4E333B26F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59" y="1693300"/>
            <a:ext cx="411427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306FF8E-93EC-4F03-B4BD-7C8B45D889EC}"/>
              </a:ext>
            </a:extLst>
          </p:cNvPr>
          <p:cNvSpPr txBox="1"/>
          <p:nvPr/>
        </p:nvSpPr>
        <p:spPr>
          <a:xfrm>
            <a:off x="674537" y="4284650"/>
            <a:ext cx="7776864" cy="1854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Pela estequiometria da reação é de se esperar que 10 </a:t>
            </a:r>
            <a:r>
              <a:rPr lang="pt-BR" dirty="0" err="1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uma solução 0,1 mol/L de </a:t>
            </a:r>
            <a:r>
              <a:rPr lang="pt-BR" dirty="0" err="1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biftalato</a:t>
            </a:r>
            <a:r>
              <a:rPr lang="pt-BR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reaja com 10 </a:t>
            </a:r>
            <a:r>
              <a:rPr lang="pt-BR" dirty="0" err="1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nossa solução de </a:t>
            </a:r>
            <a:r>
              <a:rPr lang="pt-BR" dirty="0" err="1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teoricamente tem a concentração igual a 0,1 mol/L. Entretanto, foi anotado, pela leitura da bureta, que 8,3 </a:t>
            </a:r>
            <a:r>
              <a:rPr lang="pt-BR" dirty="0" err="1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solução de </a:t>
            </a:r>
            <a:r>
              <a:rPr lang="pt-BR" dirty="0" err="1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pt-BR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foi utilizada até que a solução do Erlenmeyer se tornou rosa.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object 5">
            <a:extLst>
              <a:ext uri="{FF2B5EF4-FFF2-40B4-BE49-F238E27FC236}">
                <a16:creationId xmlns:a16="http://schemas.microsoft.com/office/drawing/2014/main" id="{C46D31BF-F722-48EA-B248-984E0A6BE65A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C83E1270-E75D-48FA-BB77-29D530B09ED7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F78A2C64-C00D-4010-A828-22C4B4AF7AAB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03741BE4-3728-4D41-9117-68D7F893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3187512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E2F164-3885-4D94-BAEA-C98A889B24E5}"/>
              </a:ext>
            </a:extLst>
          </p:cNvPr>
          <p:cNvSpPr txBox="1"/>
          <p:nvPr/>
        </p:nvSpPr>
        <p:spPr>
          <a:xfrm>
            <a:off x="478333" y="1196752"/>
            <a:ext cx="7992888" cy="5210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Padronização de sol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ução de </a:t>
            </a:r>
            <a:r>
              <a:rPr lang="pt-B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0,1 M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800" dirty="0">
              <a:solidFill>
                <a:srgbClr val="172B5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1M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1M 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KHC8H4O4 →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1M 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H2O +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1M 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KNaC8H4O4</a:t>
            </a:r>
            <a:b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Dessa forma, a partir dos dados coletados, é necessário fazer o cálculo da concentração real da solução comum de </a:t>
            </a:r>
            <a:r>
              <a:rPr lang="pt-BR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preparamos.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M1V1 = M2V2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Onde: M = concentração molar; V = volume (</a:t>
            </a:r>
            <a:r>
              <a:rPr lang="pt-BR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M1 e V1 = dados da solução de </a:t>
            </a:r>
            <a:r>
              <a:rPr lang="pt-BR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M2 e  V2 = dados da solução de </a:t>
            </a:r>
            <a:r>
              <a:rPr lang="pt-BR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biftalato</a:t>
            </a: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Logo:  	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M1V1 = M2V2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M1 x 8,3 </a:t>
            </a:r>
            <a:r>
              <a:rPr lang="pt-BR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0,1 x 10 </a:t>
            </a:r>
            <a:r>
              <a:rPr lang="pt-BR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M1 = 0,120 mol/L.</a:t>
            </a:r>
            <a:endParaRPr lang="pt-BR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5">
            <a:extLst>
              <a:ext uri="{FF2B5EF4-FFF2-40B4-BE49-F238E27FC236}">
                <a16:creationId xmlns:a16="http://schemas.microsoft.com/office/drawing/2014/main" id="{C46D31BF-F722-48EA-B248-984E0A6BE65A}"/>
              </a:ext>
            </a:extLst>
          </p:cNvPr>
          <p:cNvGrpSpPr/>
          <p:nvPr/>
        </p:nvGrpSpPr>
        <p:grpSpPr>
          <a:xfrm>
            <a:off x="1186502" y="-27384"/>
            <a:ext cx="7633970" cy="1129665"/>
            <a:chOff x="1258824" y="167639"/>
            <a:chExt cx="7633970" cy="1129665"/>
          </a:xfrm>
        </p:grpSpPr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C83E1270-E75D-48FA-BB77-29D530B09ED7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F78A2C64-C00D-4010-A828-22C4B4AF7AAB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:a16="http://schemas.microsoft.com/office/drawing/2014/main" id="{03741BE4-3728-4D41-9117-68D7F893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298820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61709E-5E2A-4706-AF90-707F10C9CDBF}"/>
              </a:ext>
            </a:extLst>
          </p:cNvPr>
          <p:cNvSpPr txBox="1"/>
          <p:nvPr/>
        </p:nvSpPr>
        <p:spPr>
          <a:xfrm>
            <a:off x="745666" y="1389575"/>
            <a:ext cx="7570616" cy="4870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Padronização de sol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ução de </a:t>
            </a:r>
            <a:r>
              <a:rPr lang="pt-B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0,1 M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800" dirty="0">
              <a:solidFill>
                <a:srgbClr val="172B5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 partir do cálculo, nota-se que a solução que preparamos de </a:t>
            </a:r>
            <a:r>
              <a:rPr lang="pt-BR" sz="2000" dirty="0" err="1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tinha na verdade a concentração de 0,120 mol/L, acima do que queríamos (0,1 mol/L). Dessa forma, para etiquetar corretamente a solução também é necessário calcular o fator de correção.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Fator de correção (</a:t>
            </a:r>
            <a:r>
              <a:rPr lang="pt-BR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= Concentração encontrada  / Concentração teórica</a:t>
            </a:r>
            <a:endParaRPr lang="pt-B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0,120 mol/L / 0,100 mol/L</a:t>
            </a:r>
            <a:endParaRPr lang="pt-B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Fc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1,2</a:t>
            </a:r>
            <a:endParaRPr lang="pt-B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 err="1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</a:t>
            </a: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o fator de correção não possui unidade.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	Finalmente, a solução está pronta e pode ser devidamente utilizada ou armazenada.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18BE057-4B72-4EBC-B48A-DEDC06DCF9A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DEDD3F68-F2D9-429F-9EAE-5F34DC40CDD2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490CDFDA-BEB6-4C16-B4A1-4E68158DCCD6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68FA099-450C-482C-8697-9BB1133DC4E7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F9CD52C9-6BE8-4636-B0CC-7B6CFB3B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1911971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61709E-5E2A-4706-AF90-707F10C9CDBF}"/>
              </a:ext>
            </a:extLst>
          </p:cNvPr>
          <p:cNvSpPr txBox="1"/>
          <p:nvPr/>
        </p:nvSpPr>
        <p:spPr>
          <a:xfrm>
            <a:off x="735191" y="1340768"/>
            <a:ext cx="7570616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Padronização de sol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ução de </a:t>
            </a:r>
            <a:r>
              <a:rPr lang="pt-BR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0,1 M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800" dirty="0">
              <a:solidFill>
                <a:srgbClr val="172B5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sz="2000" dirty="0" err="1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r>
              <a:rPr lang="pt-BR" sz="2000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sobre padronização de soluções.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Profa. Dra. Roberta Mello</a:t>
            </a:r>
            <a:endParaRPr lang="pt-BR" sz="2000" dirty="0">
              <a:solidFill>
                <a:srgbClr val="172B5B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172B5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https://www.youtube.com/watch?v=SnSnZi-b-bI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https://www.youtube.com/watch?v=kdZeof4ZBeQ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18BE057-4B72-4EBC-B48A-DEDC06DCF9A4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DEDD3F68-F2D9-429F-9EAE-5F34DC40CDD2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490CDFDA-BEB6-4C16-B4A1-4E68158DCCD6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68FA099-450C-482C-8697-9BB1133DC4E7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F9CD52C9-6BE8-4636-B0CC-7B6CFB3B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3624203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783" y="3247351"/>
            <a:ext cx="1915340" cy="313397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11555" y="1239113"/>
            <a:ext cx="3909695" cy="462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latin typeface="Times New Roman"/>
                <a:cs typeface="Times New Roman"/>
              </a:rPr>
              <a:t>Titulação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555" y="1772792"/>
            <a:ext cx="8209280" cy="13239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maneira geral, </a:t>
            </a:r>
            <a:r>
              <a:rPr sz="2000" dirty="0">
                <a:latin typeface="Times New Roman"/>
                <a:cs typeface="Times New Roman"/>
              </a:rPr>
              <a:t>é </a:t>
            </a:r>
            <a:r>
              <a:rPr sz="2000" spc="5" dirty="0">
                <a:latin typeface="Times New Roman"/>
                <a:cs typeface="Times New Roman"/>
              </a:rPr>
              <a:t>um </a:t>
            </a:r>
            <a:r>
              <a:rPr sz="2000" spc="-5" dirty="0">
                <a:latin typeface="Times New Roman"/>
                <a:cs typeface="Times New Roman"/>
              </a:rPr>
              <a:t>processo </a:t>
            </a:r>
            <a:r>
              <a:rPr sz="2000" dirty="0">
                <a:latin typeface="Times New Roman"/>
                <a:cs typeface="Times New Roman"/>
              </a:rPr>
              <a:t>que </a:t>
            </a:r>
            <a:r>
              <a:rPr sz="2000" spc="-5" dirty="0">
                <a:latin typeface="Times New Roman"/>
                <a:cs typeface="Times New Roman"/>
              </a:rPr>
              <a:t>consiste em </a:t>
            </a:r>
            <a:r>
              <a:rPr sz="2000" spc="-10" dirty="0">
                <a:latin typeface="Times New Roman"/>
                <a:cs typeface="Times New Roman"/>
              </a:rPr>
              <a:t>adicionar, </a:t>
            </a:r>
            <a:r>
              <a:rPr sz="2000" spc="-5" dirty="0">
                <a:latin typeface="Times New Roman"/>
                <a:cs typeface="Times New Roman"/>
              </a:rPr>
              <a:t>lentamente, uma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solução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concentração</a:t>
            </a:r>
            <a:r>
              <a:rPr sz="200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já</a:t>
            </a:r>
            <a:r>
              <a:rPr sz="200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conhecid</a:t>
            </a: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outra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solução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9544"/>
                  </a:solidFill>
                </a:uFill>
                <a:latin typeface="Times New Roman"/>
                <a:cs typeface="Times New Roman"/>
              </a:rPr>
              <a:t>concentração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9544"/>
                  </a:solidFill>
                </a:uFill>
                <a:latin typeface="Times New Roman"/>
                <a:cs typeface="Times New Roman"/>
              </a:rPr>
              <a:t>desconhecida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até</a:t>
            </a:r>
            <a:r>
              <a:rPr sz="2000" dirty="0">
                <a:latin typeface="Times New Roman"/>
                <a:cs typeface="Times New Roman"/>
              </a:rPr>
              <a:t> 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término</a:t>
            </a:r>
            <a:r>
              <a:rPr sz="2000" dirty="0">
                <a:latin typeface="Times New Roman"/>
                <a:cs typeface="Times New Roman"/>
              </a:rPr>
              <a:t> da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reação,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</a:t>
            </a:r>
            <a:r>
              <a:rPr sz="2000" dirty="0">
                <a:latin typeface="Times New Roman"/>
                <a:cs typeface="Times New Roman"/>
              </a:rPr>
              <a:t>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finalidade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determinar</a:t>
            </a:r>
            <a:r>
              <a:rPr sz="2000" dirty="0">
                <a:latin typeface="Times New Roman"/>
                <a:cs typeface="Times New Roman"/>
              </a:rPr>
              <a:t> 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009544"/>
                  </a:solidFill>
                </a:uFill>
                <a:latin typeface="Times New Roman"/>
                <a:cs typeface="Times New Roman"/>
              </a:rPr>
              <a:t>concentração</a:t>
            </a:r>
            <a:r>
              <a:rPr sz="2000" u="heavy" spc="-45" dirty="0">
                <a:uFill>
                  <a:solidFill>
                    <a:srgbClr val="00954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009544"/>
                  </a:solidFill>
                </a:uFill>
                <a:latin typeface="Times New Roman"/>
                <a:cs typeface="Times New Roman"/>
              </a:rPr>
              <a:t>desconhecida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834" y="4966208"/>
            <a:ext cx="431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Times New Roman"/>
                <a:cs typeface="Times New Roman"/>
              </a:rPr>
              <a:t>Como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saber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término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exato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reação?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55" y="3615410"/>
            <a:ext cx="3909695" cy="46228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2400" b="1" spc="-10" dirty="0">
                <a:latin typeface="Times New Roman"/>
                <a:cs typeface="Times New Roman"/>
              </a:rPr>
              <a:t>Titulação </a:t>
            </a:r>
            <a:r>
              <a:rPr sz="2400" b="1" spc="-5" dirty="0">
                <a:latin typeface="Times New Roman"/>
                <a:cs typeface="Times New Roman"/>
              </a:rPr>
              <a:t>Ácido-Base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B46A9C0D-A8A8-41D3-88C3-A7D1ED589E96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5C3EAD4A-3011-4463-87A7-A1D3921B4DF9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5D70776-DD49-4578-899C-6DAAE3B658B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5348EC2C-21FF-4164-A7BA-7C9670583056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22BCF376-3440-44CE-B9C0-3CCA9B0F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</p:spTree>
    <p:extLst>
      <p:ext uri="{BB962C8B-B14F-4D97-AF65-F5344CB8AC3E}">
        <p14:creationId xmlns:p14="http://schemas.microsoft.com/office/powerpoint/2010/main" val="790563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3956" y="1427226"/>
            <a:ext cx="341376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b="1" dirty="0">
                <a:solidFill>
                  <a:schemeClr val="tx1"/>
                </a:solidFill>
              </a:rPr>
              <a:t>Titulação  - </a:t>
            </a:r>
            <a:r>
              <a:rPr b="1" dirty="0" err="1">
                <a:solidFill>
                  <a:schemeClr val="tx1"/>
                </a:solidFill>
              </a:rPr>
              <a:t>A</a:t>
            </a:r>
            <a:r>
              <a:rPr b="1" spc="5" dirty="0" err="1">
                <a:solidFill>
                  <a:schemeClr val="tx1"/>
                </a:solidFill>
              </a:rPr>
              <a:t>p</a:t>
            </a:r>
            <a:r>
              <a:rPr b="1" dirty="0" err="1">
                <a:solidFill>
                  <a:schemeClr val="tx1"/>
                </a:solidFill>
              </a:rPr>
              <a:t>l</a:t>
            </a:r>
            <a:r>
              <a:rPr b="1" spc="-10" dirty="0" err="1">
                <a:solidFill>
                  <a:schemeClr val="tx1"/>
                </a:solidFill>
              </a:rPr>
              <a:t>i</a:t>
            </a:r>
            <a:r>
              <a:rPr b="1" dirty="0" err="1">
                <a:solidFill>
                  <a:schemeClr val="tx1"/>
                </a:solidFill>
              </a:rPr>
              <a:t>cações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498" y="2399420"/>
            <a:ext cx="46055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dirty="0">
                <a:latin typeface="Times New Roman"/>
                <a:cs typeface="Times New Roman"/>
              </a:rPr>
              <a:t>a) </a:t>
            </a:r>
            <a:r>
              <a:rPr sz="2000" b="1" dirty="0" err="1">
                <a:latin typeface="Times New Roman"/>
                <a:cs typeface="Times New Roman"/>
              </a:rPr>
              <a:t>Indústria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lang="pt-BR" sz="2000" b="1" spc="-95" dirty="0">
                <a:latin typeface="Times New Roman"/>
                <a:cs typeface="Times New Roman"/>
              </a:rPr>
              <a:t>f</a:t>
            </a:r>
            <a:r>
              <a:rPr sz="2000" b="1" dirty="0" err="1">
                <a:latin typeface="Times New Roman"/>
                <a:cs typeface="Times New Roman"/>
              </a:rPr>
              <a:t>armacêutica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568" y="2782580"/>
            <a:ext cx="28803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15" dirty="0">
                <a:latin typeface="Times New Roman"/>
                <a:cs typeface="Times New Roman"/>
              </a:rPr>
              <a:t>b)  </a:t>
            </a:r>
            <a:r>
              <a:rPr sz="2000" b="1" spc="-15" dirty="0" err="1">
                <a:latin typeface="Times New Roman"/>
                <a:cs typeface="Times New Roman"/>
              </a:rPr>
              <a:t>Tratamento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lang="pt-BR" sz="2000" b="1" spc="-25" dirty="0">
                <a:latin typeface="Times New Roman"/>
                <a:cs typeface="Times New Roman"/>
              </a:rPr>
              <a:t>á</a:t>
            </a:r>
            <a:r>
              <a:rPr sz="2000" b="1" dirty="0" err="1">
                <a:latin typeface="Times New Roman"/>
                <a:cs typeface="Times New Roman"/>
              </a:rPr>
              <a:t>gua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9661" y="3263582"/>
            <a:ext cx="28442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dirty="0">
                <a:latin typeface="Times New Roman"/>
                <a:cs typeface="Times New Roman"/>
              </a:rPr>
              <a:t>c) Indústria de a</a:t>
            </a:r>
            <a:r>
              <a:rPr sz="2000" b="1" dirty="0" err="1">
                <a:latin typeface="Times New Roman"/>
                <a:cs typeface="Times New Roman"/>
              </a:rPr>
              <a:t>li</a:t>
            </a:r>
            <a:r>
              <a:rPr sz="2000" b="1" spc="-10" dirty="0" err="1">
                <a:latin typeface="Times New Roman"/>
                <a:cs typeface="Times New Roman"/>
              </a:rPr>
              <a:t>m</a:t>
            </a:r>
            <a:r>
              <a:rPr sz="2000" b="1" dirty="0" err="1">
                <a:latin typeface="Times New Roman"/>
                <a:cs typeface="Times New Roman"/>
              </a:rPr>
              <a:t>ent</a:t>
            </a:r>
            <a:r>
              <a:rPr sz="2000" b="1" spc="5" dirty="0" err="1">
                <a:latin typeface="Times New Roman"/>
                <a:cs typeface="Times New Roman"/>
              </a:rPr>
              <a:t>o</a:t>
            </a:r>
            <a:r>
              <a:rPr sz="2000" b="1" dirty="0" err="1">
                <a:latin typeface="Times New Roman"/>
                <a:cs typeface="Times New Roman"/>
              </a:rPr>
              <a:t>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A2EF2953-7D1D-4E8C-9863-F62590899501}"/>
              </a:ext>
            </a:extLst>
          </p:cNvPr>
          <p:cNvSpPr txBox="1">
            <a:spLocks/>
          </p:cNvSpPr>
          <p:nvPr/>
        </p:nvSpPr>
        <p:spPr>
          <a:xfrm>
            <a:off x="1414526" y="267715"/>
            <a:ext cx="6314947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pt-BR" b="1" kern="0" dirty="0">
                <a:solidFill>
                  <a:schemeClr val="tx1"/>
                </a:solidFill>
              </a:rPr>
              <a:t> PREPARO DE SOLUÇÕES, PADRONIZAÇÃO E TITULAÇÃO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CE5426B4-06A7-4BAF-8D7D-EFE893FE8395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3" name="object 5">
            <a:extLst>
              <a:ext uri="{FF2B5EF4-FFF2-40B4-BE49-F238E27FC236}">
                <a16:creationId xmlns:a16="http://schemas.microsoft.com/office/drawing/2014/main" id="{A6A0A22E-6CE9-463E-9BBD-67D7DF46574C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CE8AEE71-D98C-4909-A81A-360C657FB57C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2400F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0C4DF239-3A97-4EC5-81A2-A07F125AE4D3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F3E602C0-CE85-4B04-980F-3FFC7D0EA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69" y="2023607"/>
            <a:ext cx="3121152" cy="3121152"/>
          </a:xfrm>
          <a:prstGeom prst="rect">
            <a:avLst/>
          </a:prstGeom>
        </p:spPr>
      </p:pic>
      <p:pic>
        <p:nvPicPr>
          <p:cNvPr id="19" name="Imagem 18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86398E23-BBD6-4572-9ED4-284386145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88" y="4066540"/>
            <a:ext cx="2407500" cy="2700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EB8E620-5CF0-418F-857B-AD0E7EDC8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223" y="4377996"/>
            <a:ext cx="21812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3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CE5426B4-06A7-4BAF-8D7D-EFE893FE8395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5">
            <a:extLst>
              <a:ext uri="{FF2B5EF4-FFF2-40B4-BE49-F238E27FC236}">
                <a16:creationId xmlns:a16="http://schemas.microsoft.com/office/drawing/2014/main" id="{2A7E49E7-FD36-4E7E-8B0E-0B12591B5EFB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798C96E1-2BD2-4A44-A42B-32188E5D371A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A59DF9D9-C054-4221-8A9C-ED88F822B397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id="{8BE3CF1E-B0A2-47E2-9B53-22C76CF7BEF8}"/>
              </a:ext>
            </a:extLst>
          </p:cNvPr>
          <p:cNvSpPr txBox="1">
            <a:spLocks/>
          </p:cNvSpPr>
          <p:nvPr/>
        </p:nvSpPr>
        <p:spPr>
          <a:xfrm>
            <a:off x="1414526" y="267715"/>
            <a:ext cx="6314947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pt-BR" b="1" kern="0">
                <a:solidFill>
                  <a:srgbClr val="002060"/>
                </a:solidFill>
              </a:rPr>
              <a:t> PREPARO DE SOLUÇÕES, PADRONIZAÇÃO E TITULAÇÃO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1172F9DA-4AF4-4FB7-8A23-2B4F40FD15AC}"/>
              </a:ext>
            </a:extLst>
          </p:cNvPr>
          <p:cNvSpPr txBox="1">
            <a:spLocks/>
          </p:cNvSpPr>
          <p:nvPr/>
        </p:nvSpPr>
        <p:spPr>
          <a:xfrm>
            <a:off x="267399" y="1526959"/>
            <a:ext cx="697389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65100">
              <a:spcBef>
                <a:spcPts val="105"/>
              </a:spcBef>
            </a:pPr>
            <a:r>
              <a:rPr lang="pt-BR" b="1" u="sng" kern="0" dirty="0">
                <a:solidFill>
                  <a:schemeClr val="tx1"/>
                </a:solidFill>
              </a:rPr>
              <a:t>Ilustrações</a:t>
            </a:r>
            <a:r>
              <a:rPr lang="pt-BR" b="1" u="sng" kern="0" spc="-5" dirty="0">
                <a:solidFill>
                  <a:schemeClr val="tx1"/>
                </a:solidFill>
              </a:rPr>
              <a:t> </a:t>
            </a:r>
            <a:r>
              <a:rPr lang="pt-BR" b="1" u="sng" kern="0" dirty="0">
                <a:solidFill>
                  <a:schemeClr val="tx1"/>
                </a:solidFill>
              </a:rPr>
              <a:t>de</a:t>
            </a:r>
            <a:r>
              <a:rPr lang="pt-BR" b="1" u="sng" kern="0" spc="-5" dirty="0">
                <a:solidFill>
                  <a:schemeClr val="tx1"/>
                </a:solidFill>
              </a:rPr>
              <a:t> </a:t>
            </a:r>
            <a:r>
              <a:rPr lang="pt-BR" b="1" u="sng" kern="0" dirty="0">
                <a:solidFill>
                  <a:schemeClr val="tx1"/>
                </a:solidFill>
              </a:rPr>
              <a:t>uma</a:t>
            </a:r>
            <a:r>
              <a:rPr lang="pt-BR" b="1" u="sng" kern="0" spc="-75" dirty="0">
                <a:solidFill>
                  <a:schemeClr val="tx1"/>
                </a:solidFill>
              </a:rPr>
              <a:t> </a:t>
            </a:r>
            <a:r>
              <a:rPr lang="pt-BR" b="1" u="sng" kern="0" dirty="0">
                <a:solidFill>
                  <a:schemeClr val="tx1"/>
                </a:solidFill>
              </a:rPr>
              <a:t>titulação</a:t>
            </a:r>
            <a:r>
              <a:rPr lang="pt-BR" b="1" u="sng" kern="0" spc="-20" dirty="0">
                <a:solidFill>
                  <a:schemeClr val="tx1"/>
                </a:solidFill>
              </a:rPr>
              <a:t> </a:t>
            </a:r>
            <a:r>
              <a:rPr lang="pt-BR" b="1" u="sng" kern="0" dirty="0">
                <a:solidFill>
                  <a:schemeClr val="tx1"/>
                </a:solidFill>
              </a:rPr>
              <a:t>ácido-base</a:t>
            </a:r>
          </a:p>
        </p:txBody>
      </p:sp>
      <p:pic>
        <p:nvPicPr>
          <p:cNvPr id="35" name="object 2">
            <a:extLst>
              <a:ext uri="{FF2B5EF4-FFF2-40B4-BE49-F238E27FC236}">
                <a16:creationId xmlns:a16="http://schemas.microsoft.com/office/drawing/2014/main" id="{8166D2BE-D3BB-4356-BC6E-1D08990CB0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632" y="2237014"/>
            <a:ext cx="4246719" cy="4464000"/>
          </a:xfrm>
          <a:prstGeom prst="rect">
            <a:avLst/>
          </a:prstGeom>
        </p:spPr>
      </p:pic>
      <p:pic>
        <p:nvPicPr>
          <p:cNvPr id="36" name="object 3">
            <a:extLst>
              <a:ext uri="{FF2B5EF4-FFF2-40B4-BE49-F238E27FC236}">
                <a16:creationId xmlns:a16="http://schemas.microsoft.com/office/drawing/2014/main" id="{F3E079A7-D7E5-49F3-8ADA-5012E78035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976" y="2760569"/>
            <a:ext cx="2749448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9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CE5426B4-06A7-4BAF-8D7D-EFE893FE8395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5">
            <a:extLst>
              <a:ext uri="{FF2B5EF4-FFF2-40B4-BE49-F238E27FC236}">
                <a16:creationId xmlns:a16="http://schemas.microsoft.com/office/drawing/2014/main" id="{2A7E49E7-FD36-4E7E-8B0E-0B12591B5EFB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798C96E1-2BD2-4A44-A42B-32188E5D371A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A59DF9D9-C054-4221-8A9C-ED88F822B397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ítulo 1">
            <a:extLst>
              <a:ext uri="{FF2B5EF4-FFF2-40B4-BE49-F238E27FC236}">
                <a16:creationId xmlns:a16="http://schemas.microsoft.com/office/drawing/2014/main" id="{8BE3CF1E-B0A2-47E2-9B53-22C76CF7BEF8}"/>
              </a:ext>
            </a:extLst>
          </p:cNvPr>
          <p:cNvSpPr txBox="1">
            <a:spLocks/>
          </p:cNvSpPr>
          <p:nvPr/>
        </p:nvSpPr>
        <p:spPr>
          <a:xfrm>
            <a:off x="1414526" y="267715"/>
            <a:ext cx="6314947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pt-BR" b="1" kern="0">
                <a:solidFill>
                  <a:srgbClr val="002060"/>
                </a:solidFill>
              </a:rPr>
              <a:t> PREPARO DE SOLUÇÕES, PADRONIZAÇÃO E TITULAÇÃO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1172F9DA-4AF4-4FB7-8A23-2B4F40FD15AC}"/>
              </a:ext>
            </a:extLst>
          </p:cNvPr>
          <p:cNvSpPr txBox="1">
            <a:spLocks/>
          </p:cNvSpPr>
          <p:nvPr/>
        </p:nvSpPr>
        <p:spPr>
          <a:xfrm>
            <a:off x="267399" y="1526959"/>
            <a:ext cx="697389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65100">
              <a:spcBef>
                <a:spcPts val="105"/>
              </a:spcBef>
            </a:pPr>
            <a:r>
              <a:rPr lang="pt-BR" b="1" u="sng" kern="0" dirty="0" err="1">
                <a:solidFill>
                  <a:schemeClr val="tx1"/>
                </a:solidFill>
              </a:rPr>
              <a:t>Video</a:t>
            </a:r>
            <a:r>
              <a:rPr lang="pt-BR" b="1" u="sng" kern="0" dirty="0">
                <a:solidFill>
                  <a:schemeClr val="tx1"/>
                </a:solidFill>
              </a:rPr>
              <a:t> ilustrando a análise de acidez em vinagre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BA6426-B563-4460-B94E-4B59C42E1794}"/>
              </a:ext>
            </a:extLst>
          </p:cNvPr>
          <p:cNvSpPr txBox="1"/>
          <p:nvPr/>
        </p:nvSpPr>
        <p:spPr>
          <a:xfrm>
            <a:off x="971600" y="2420888"/>
            <a:ext cx="5981486" cy="2382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Tentar fazer os cálculos, utilizando as fórmulas do vídeo b para facilitar o entendimento.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Aula de titulação.  Vídeos sobre a determinação da acidez em vinagre.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https://www.youtube.com/watch?v=V8ZZjLTHuKs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https://www.youtube.com/watch?v=T18OQAWtcx4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5317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820" y="1452661"/>
            <a:ext cx="2749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EXERCÍCIO</a:t>
            </a:r>
            <a:r>
              <a:rPr sz="1800" spc="-20" dirty="0"/>
              <a:t> </a:t>
            </a:r>
            <a:r>
              <a:rPr sz="1800" spc="-5" dirty="0"/>
              <a:t>DE</a:t>
            </a:r>
            <a:r>
              <a:rPr sz="1800" spc="-20" dirty="0"/>
              <a:t> </a:t>
            </a:r>
            <a:r>
              <a:rPr sz="1800" spc="-10" dirty="0"/>
              <a:t>FIXAÇÃO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1077344" y="1896397"/>
            <a:ext cx="7239072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17780" algn="just">
              <a:lnSpc>
                <a:spcPct val="100000"/>
              </a:lnSpc>
              <a:spcBef>
                <a:spcPts val="105"/>
              </a:spcBef>
            </a:pPr>
            <a:r>
              <a:rPr lang="pt-BR" sz="1600" spc="-5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“Digamos que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solução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ser titulada, </a:t>
            </a:r>
            <a:r>
              <a:rPr sz="1600" dirty="0">
                <a:latin typeface="Arial"/>
                <a:cs typeface="Arial"/>
              </a:rPr>
              <a:t>com concentração </a:t>
            </a:r>
            <a:r>
              <a:rPr sz="1600" spc="-5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desconhecida, </a:t>
            </a:r>
            <a:r>
              <a:rPr sz="1600" spc="-5" dirty="0">
                <a:latin typeface="Arial"/>
                <a:cs typeface="Arial"/>
              </a:rPr>
              <a:t>seja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ácido clorídrico </a:t>
            </a:r>
            <a:r>
              <a:rPr sz="1600" dirty="0">
                <a:latin typeface="Arial"/>
                <a:cs typeface="Arial"/>
              </a:rPr>
              <a:t>(HCl), e o </a:t>
            </a:r>
            <a:r>
              <a:rPr sz="1600" spc="-5" dirty="0">
                <a:latin typeface="Arial"/>
                <a:cs typeface="Arial"/>
              </a:rPr>
              <a:t>titulante </a:t>
            </a:r>
            <a:r>
              <a:rPr sz="1600" dirty="0">
                <a:latin typeface="Arial"/>
                <a:cs typeface="Arial"/>
              </a:rPr>
              <a:t> usado seja o hidróxido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sódio (NaOH) a 0,1 </a:t>
            </a:r>
            <a:r>
              <a:rPr sz="1600" spc="-5" dirty="0">
                <a:latin typeface="Arial"/>
                <a:cs typeface="Arial"/>
              </a:rPr>
              <a:t>mol. </a:t>
            </a:r>
            <a:r>
              <a:rPr sz="1600" spc="5" dirty="0">
                <a:latin typeface="Arial"/>
                <a:cs typeface="Arial"/>
              </a:rPr>
              <a:t>L</a:t>
            </a:r>
            <a:r>
              <a:rPr sz="1600" spc="7" baseline="25641" dirty="0">
                <a:latin typeface="Arial"/>
                <a:cs typeface="Arial"/>
              </a:rPr>
              <a:t>-1</a:t>
            </a:r>
            <a:r>
              <a:rPr sz="1600" spc="5" dirty="0">
                <a:latin typeface="Arial"/>
                <a:cs typeface="Arial"/>
              </a:rPr>
              <a:t>. 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Uma </a:t>
            </a:r>
            <a:r>
              <a:rPr sz="1600" spc="-5" dirty="0">
                <a:latin typeface="Arial"/>
                <a:cs typeface="Arial"/>
              </a:rPr>
              <a:t>alíquota (amostra) de </a:t>
            </a:r>
            <a:r>
              <a:rPr sz="1600" dirty="0">
                <a:latin typeface="Arial"/>
                <a:cs typeface="Arial"/>
              </a:rPr>
              <a:t>25 </a:t>
            </a:r>
            <a:r>
              <a:rPr sz="1600" spc="-5" dirty="0">
                <a:latin typeface="Arial"/>
                <a:cs typeface="Arial"/>
              </a:rPr>
              <a:t>mL </a:t>
            </a:r>
            <a:r>
              <a:rPr sz="1600" spc="-10" dirty="0">
                <a:latin typeface="Arial"/>
                <a:cs typeface="Arial"/>
              </a:rPr>
              <a:t>de </a:t>
            </a:r>
            <a:r>
              <a:rPr sz="1600" spc="5" dirty="0">
                <a:latin typeface="Arial"/>
                <a:cs typeface="Arial"/>
              </a:rPr>
              <a:t>HCl </a:t>
            </a:r>
            <a:r>
              <a:rPr sz="1600" dirty="0">
                <a:latin typeface="Arial"/>
                <a:cs typeface="Arial"/>
              </a:rPr>
              <a:t>é </a:t>
            </a:r>
            <a:r>
              <a:rPr sz="1600" spc="-5" dirty="0">
                <a:latin typeface="Arial"/>
                <a:cs typeface="Arial"/>
              </a:rPr>
              <a:t>neutralizada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totalmente </a:t>
            </a:r>
            <a:r>
              <a:rPr sz="1600" dirty="0">
                <a:latin typeface="Arial"/>
                <a:cs typeface="Arial"/>
              </a:rPr>
              <a:t>quando </a:t>
            </a:r>
            <a:r>
              <a:rPr sz="1600" spc="-5" dirty="0">
                <a:latin typeface="Arial"/>
                <a:cs typeface="Arial"/>
              </a:rPr>
              <a:t>titulada </a:t>
            </a:r>
            <a:r>
              <a:rPr sz="1600" dirty="0">
                <a:latin typeface="Arial"/>
                <a:cs typeface="Arial"/>
              </a:rPr>
              <a:t>com 10 </a:t>
            </a:r>
            <a:r>
              <a:rPr sz="1600" spc="-5" dirty="0">
                <a:latin typeface="Arial"/>
                <a:cs typeface="Arial"/>
              </a:rPr>
              <a:t>mL </a:t>
            </a:r>
            <a:r>
              <a:rPr sz="1600" dirty="0">
                <a:latin typeface="Arial"/>
                <a:cs typeface="Arial"/>
              </a:rPr>
              <a:t>do hidróxido. </a:t>
            </a:r>
            <a:r>
              <a:rPr sz="1600" spc="-5" dirty="0">
                <a:latin typeface="Arial"/>
                <a:cs typeface="Arial"/>
              </a:rPr>
              <a:t>Qual </a:t>
            </a:r>
            <a:r>
              <a:rPr sz="1600" dirty="0">
                <a:latin typeface="Arial"/>
                <a:cs typeface="Arial"/>
              </a:rPr>
              <a:t> é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concentração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inicial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 </a:t>
            </a:r>
            <a:r>
              <a:rPr sz="1600" dirty="0">
                <a:latin typeface="Arial"/>
                <a:cs typeface="Arial"/>
              </a:rPr>
              <a:t>solução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HCl?”</a:t>
            </a:r>
          </a:p>
        </p:txBody>
      </p:sp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29000"/>
            <a:ext cx="5354554" cy="3204000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854FF85B-A225-4E6C-BD4A-50C8358DAFFE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874B7571-30D4-4D0A-A901-2DE5A805782B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3502775F-1D53-4AE0-BF2C-597F376E8717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A1FF6F09-1633-4795-BA9C-5D8C1CD70F91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4D5B3A24-7B0D-442F-AEF1-47EA47ABBB2C}"/>
              </a:ext>
            </a:extLst>
          </p:cNvPr>
          <p:cNvSpPr txBox="1">
            <a:spLocks/>
          </p:cNvSpPr>
          <p:nvPr/>
        </p:nvSpPr>
        <p:spPr>
          <a:xfrm>
            <a:off x="1414526" y="267715"/>
            <a:ext cx="6314947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pt-BR" b="1" kern="0">
                <a:solidFill>
                  <a:srgbClr val="002060"/>
                </a:solidFill>
              </a:rPr>
              <a:t> PREPARO DE SOLUÇÕES, PADRONIZAÇÃO E TITULAÇÃO</a:t>
            </a:r>
            <a:endParaRPr lang="pt-BR" b="1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1196752"/>
            <a:ext cx="201622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Resoluçã</a:t>
            </a:r>
            <a:r>
              <a:rPr spc="5" dirty="0"/>
              <a:t>o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849" y="1935880"/>
            <a:ext cx="8472170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05"/>
              </a:spcBef>
            </a:pP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22" baseline="-25641" dirty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spc="277" baseline="-256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</a:p>
          <a:p>
            <a:pPr marL="284480">
              <a:lnSpc>
                <a:spcPct val="100000"/>
              </a:lnSpc>
            </a:pP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22" baseline="-25641" dirty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spc="292" baseline="-256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mol.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7" baseline="25641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pc="7" baseline="25641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mL)</a:t>
            </a:r>
          </a:p>
          <a:p>
            <a:pPr marL="284480">
              <a:lnSpc>
                <a:spcPct val="100000"/>
              </a:lnSpc>
            </a:pP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22" baseline="-25641" dirty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spc="270" baseline="-256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pc="7" baseline="2564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spc="30" baseline="256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9965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equação</a:t>
            </a:r>
            <a:r>
              <a:rPr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  <a:r>
              <a:rPr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reação</a:t>
            </a:r>
            <a:r>
              <a:rPr spc="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neutralização,</a:t>
            </a:r>
            <a:r>
              <a:rPr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vermos</a:t>
            </a:r>
            <a:r>
              <a:rPr spc="3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76200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estequiométrica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7815" algn="just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15" baseline="-2564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0" algn="just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Proporção: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  <a:r>
              <a:rPr spc="1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1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spc="5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5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0" algn="just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baseline="2564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mol  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baseline="25641" dirty="0" err="1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baseline="25641" dirty="0" err="1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  <a:r>
              <a:rPr lang="pt-BR" baseline="2564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  <a:p>
            <a:pPr marL="2889250"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marR="66675" algn="just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estequiometria mostra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que,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para neutralizar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baseline="25641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mol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NaOH, foram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necessários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pc="7" baseline="25641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mol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HCl, pois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é de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1:1. Assim,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aplicando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encontrar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concentração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HCl: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marR="66675" algn="just">
              <a:lnSpc>
                <a:spcPct val="100000"/>
              </a:lnSpc>
              <a:spcBef>
                <a:spcPts val="5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marR="66675" algn="just">
              <a:lnSpc>
                <a:spcPct val="100000"/>
              </a:lnSpc>
              <a:spcBef>
                <a:spcPts val="5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marR="66675" algn="just">
              <a:lnSpc>
                <a:spcPct val="100000"/>
              </a:lnSpc>
              <a:spcBef>
                <a:spcPts val="5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marR="66675" algn="just">
              <a:lnSpc>
                <a:spcPct val="100000"/>
              </a:lnSpc>
              <a:spcBef>
                <a:spcPts val="5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E381532-A4FB-4E8D-89F9-C5BFCEEE5BEB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id="{B34C56C2-1CBA-4C63-91E6-C6E5D4A38556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A2072200-91FA-443E-88BC-4223ACD76E5B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32E3F0DC-19D1-4703-AC10-129251F8B44C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4D03EC09-1CE4-4037-8513-520DA5B057AC}"/>
              </a:ext>
            </a:extLst>
          </p:cNvPr>
          <p:cNvSpPr txBox="1">
            <a:spLocks/>
          </p:cNvSpPr>
          <p:nvPr/>
        </p:nvSpPr>
        <p:spPr>
          <a:xfrm>
            <a:off x="1414526" y="267715"/>
            <a:ext cx="6314947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pt-BR" b="1" kern="0">
                <a:solidFill>
                  <a:srgbClr val="002060"/>
                </a:solidFill>
              </a:rPr>
              <a:t> PREPARO DE SOLUÇÕES, PADRONIZAÇÃO E TITULAÇÃO</a:t>
            </a:r>
            <a:endParaRPr lang="pt-BR" b="1" kern="0" dirty="0">
              <a:solidFill>
                <a:srgbClr val="002060"/>
              </a:solidFill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3BADC6FE-F68F-481E-898C-B8AEB5B00EBA}"/>
              </a:ext>
            </a:extLst>
          </p:cNvPr>
          <p:cNvGrpSpPr/>
          <p:nvPr/>
        </p:nvGrpSpPr>
        <p:grpSpPr>
          <a:xfrm>
            <a:off x="251520" y="5742446"/>
            <a:ext cx="8470939" cy="854906"/>
            <a:chOff x="395536" y="4734334"/>
            <a:chExt cx="8470939" cy="854906"/>
          </a:xfrm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C7DF2D27-E504-4BE1-9E08-35E8E5378B06}"/>
                </a:ext>
              </a:extLst>
            </p:cNvPr>
            <p:cNvSpPr txBox="1"/>
            <p:nvPr/>
          </p:nvSpPr>
          <p:spPr>
            <a:xfrm>
              <a:off x="6732240" y="4941168"/>
              <a:ext cx="2134235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5"/>
                </a:spcBef>
              </a:pPr>
              <a:r>
                <a:rPr sz="2000" b="1" spc="10" dirty="0" err="1">
                  <a:solidFill>
                    <a:srgbClr val="002060"/>
                  </a:solidFill>
                  <a:latin typeface="Arial"/>
                  <a:cs typeface="Arial"/>
                </a:rPr>
                <a:t>M</a:t>
              </a:r>
              <a:r>
                <a:rPr sz="1950" b="1" spc="15" baseline="-25641" dirty="0" err="1">
                  <a:solidFill>
                    <a:srgbClr val="002060"/>
                  </a:solidFill>
                  <a:latin typeface="Arial"/>
                  <a:cs typeface="Arial"/>
                </a:rPr>
                <a:t>HCl</a:t>
              </a:r>
              <a:r>
                <a:rPr sz="1950" b="1" spc="254" baseline="-25641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002060"/>
                  </a:solidFill>
                  <a:latin typeface="Arial"/>
                  <a:cs typeface="Arial"/>
                </a:rPr>
                <a:t>=</a:t>
              </a:r>
              <a:r>
                <a:rPr sz="2000" b="1" spc="-35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b="1" dirty="0">
                  <a:solidFill>
                    <a:srgbClr val="002060"/>
                  </a:solidFill>
                  <a:latin typeface="Arial"/>
                  <a:cs typeface="Arial"/>
                </a:rPr>
                <a:t>0,04</a:t>
              </a:r>
              <a:r>
                <a:rPr sz="2000" b="1" spc="-40" dirty="0">
                  <a:solidFill>
                    <a:srgbClr val="002060"/>
                  </a:solidFill>
                  <a:latin typeface="Arial"/>
                  <a:cs typeface="Arial"/>
                </a:rPr>
                <a:t> </a:t>
              </a:r>
              <a:r>
                <a:rPr sz="2000" b="1" spc="-5" dirty="0">
                  <a:solidFill>
                    <a:srgbClr val="002060"/>
                  </a:solidFill>
                  <a:latin typeface="Arial"/>
                  <a:cs typeface="Arial"/>
                </a:rPr>
                <a:t>mol/L</a:t>
              </a:r>
              <a:endParaRPr sz="2000" dirty="0">
                <a:solidFill>
                  <a:srgbClr val="002060"/>
                </a:solidFill>
                <a:latin typeface="Arial"/>
                <a:cs typeface="Arial"/>
              </a:endParaRPr>
            </a:p>
          </p:txBody>
        </p:sp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7C7126CD-A4D5-4B33-9F8E-6C0F9FED3219}"/>
                </a:ext>
              </a:extLst>
            </p:cNvPr>
            <p:cNvGrpSpPr/>
            <p:nvPr/>
          </p:nvGrpSpPr>
          <p:grpSpPr>
            <a:xfrm>
              <a:off x="395536" y="4734334"/>
              <a:ext cx="6268803" cy="854906"/>
              <a:chOff x="1027232" y="4647601"/>
              <a:chExt cx="6195419" cy="854906"/>
            </a:xfrm>
          </p:grpSpPr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891778C6-7067-4D18-A79F-A859E5BD9A32}"/>
                  </a:ext>
                </a:extLst>
              </p:cNvPr>
              <p:cNvSpPr txBox="1"/>
              <p:nvPr/>
            </p:nvSpPr>
            <p:spPr>
              <a:xfrm>
                <a:off x="1027232" y="4896234"/>
                <a:ext cx="789305" cy="3308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3000" spc="7" baseline="16666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M</a:t>
                </a:r>
                <a:r>
                  <a:rPr sz="1300" spc="5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HCl</a:t>
                </a:r>
                <a:r>
                  <a:rPr sz="1300" spc="155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sz="3000" baseline="16666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=</a:t>
                </a:r>
                <a:endParaRPr sz="3000" baseline="16666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E494962C-2247-4750-9949-F8252A8075AA}"/>
                  </a:ext>
                </a:extLst>
              </p:cNvPr>
              <p:cNvSpPr/>
              <p:nvPr/>
            </p:nvSpPr>
            <p:spPr>
              <a:xfrm>
                <a:off x="1979712" y="5066769"/>
                <a:ext cx="11753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175385" h="18414">
                    <a:moveTo>
                      <a:pt x="1175003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1175003" y="18287"/>
                    </a:lnTo>
                    <a:lnTo>
                      <a:pt x="1175003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6">
                <a:extLst>
                  <a:ext uri="{FF2B5EF4-FFF2-40B4-BE49-F238E27FC236}">
                    <a16:creationId xmlns:a16="http://schemas.microsoft.com/office/drawing/2014/main" id="{AAEC6719-837D-47FB-A01C-06C22C5B48FC}"/>
                  </a:ext>
                </a:extLst>
              </p:cNvPr>
              <p:cNvSpPr txBox="1"/>
              <p:nvPr/>
            </p:nvSpPr>
            <p:spPr>
              <a:xfrm>
                <a:off x="1973809" y="4647601"/>
                <a:ext cx="1109345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pt-BR" sz="2000" spc="5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n</a:t>
                </a:r>
                <a:endParaRPr sz="2000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F336CB5E-E0B8-4482-A390-6FF05654E0C0}"/>
                  </a:ext>
                </a:extLst>
              </p:cNvPr>
              <p:cNvSpPr txBox="1"/>
              <p:nvPr/>
            </p:nvSpPr>
            <p:spPr>
              <a:xfrm>
                <a:off x="1966723" y="5066769"/>
                <a:ext cx="1109346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pt-BR" sz="2000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V</a:t>
                </a:r>
                <a:endParaRPr sz="2000" dirty="0">
                  <a:latin typeface="Arial"/>
                  <a:cs typeface="Arial"/>
                </a:endParaRPr>
              </a:p>
            </p:txBody>
          </p:sp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E5B185B-B547-467B-96B9-6B0E5DA736D6}"/>
                  </a:ext>
                </a:extLst>
              </p:cNvPr>
              <p:cNvSpPr/>
              <p:nvPr/>
            </p:nvSpPr>
            <p:spPr>
              <a:xfrm>
                <a:off x="3469640" y="5002110"/>
                <a:ext cx="577101" cy="213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17FE016A-F966-44CF-BCB7-F724359FF605}"/>
                  </a:ext>
                </a:extLst>
              </p:cNvPr>
              <p:cNvSpPr txBox="1"/>
              <p:nvPr/>
            </p:nvSpPr>
            <p:spPr>
              <a:xfrm>
                <a:off x="4357049" y="4951756"/>
                <a:ext cx="789305" cy="3308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3000" spc="7" baseline="16666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M</a:t>
                </a:r>
                <a:r>
                  <a:rPr sz="1300" spc="5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HCl</a:t>
                </a:r>
                <a:r>
                  <a:rPr sz="1300" spc="155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sz="3000" baseline="16666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=</a:t>
                </a:r>
                <a:endParaRPr sz="3000" baseline="16666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6" name="object 6">
                <a:extLst>
                  <a:ext uri="{FF2B5EF4-FFF2-40B4-BE49-F238E27FC236}">
                    <a16:creationId xmlns:a16="http://schemas.microsoft.com/office/drawing/2014/main" id="{995E1479-BEA1-4205-904D-EAE7B7A64EE1}"/>
                  </a:ext>
                </a:extLst>
              </p:cNvPr>
              <p:cNvSpPr txBox="1"/>
              <p:nvPr/>
            </p:nvSpPr>
            <p:spPr>
              <a:xfrm>
                <a:off x="5313358" y="4681509"/>
                <a:ext cx="1109345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2000" spc="5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10</a:t>
                </a:r>
                <a:r>
                  <a:rPr sz="1950" spc="7" baseline="25641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-3</a:t>
                </a:r>
                <a:r>
                  <a:rPr sz="1950" spc="-7" baseline="25641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sz="2000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mol_</a:t>
                </a:r>
                <a:endParaRPr sz="2000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054D9712-CE47-4655-8589-B0178353A278}"/>
                  </a:ext>
                </a:extLst>
              </p:cNvPr>
              <p:cNvSpPr/>
              <p:nvPr/>
            </p:nvSpPr>
            <p:spPr>
              <a:xfrm>
                <a:off x="5316406" y="5055904"/>
                <a:ext cx="117538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175385" h="18414">
                    <a:moveTo>
                      <a:pt x="1175003" y="0"/>
                    </a:moveTo>
                    <a:lnTo>
                      <a:pt x="0" y="0"/>
                    </a:lnTo>
                    <a:lnTo>
                      <a:pt x="0" y="18287"/>
                    </a:lnTo>
                    <a:lnTo>
                      <a:pt x="1175003" y="18287"/>
                    </a:lnTo>
                    <a:lnTo>
                      <a:pt x="1175003" y="0"/>
                    </a:lnTo>
                    <a:close/>
                  </a:path>
                </a:pathLst>
              </a:custGeom>
              <a:solidFill>
                <a:srgbClr val="6666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8">
                <a:extLst>
                  <a:ext uri="{FF2B5EF4-FFF2-40B4-BE49-F238E27FC236}">
                    <a16:creationId xmlns:a16="http://schemas.microsoft.com/office/drawing/2014/main" id="{41D8FFD0-D653-4F42-BEEB-77A818C03C58}"/>
                  </a:ext>
                </a:extLst>
              </p:cNvPr>
              <p:cNvSpPr txBox="1"/>
              <p:nvPr/>
            </p:nvSpPr>
            <p:spPr>
              <a:xfrm>
                <a:off x="4515037" y="5181906"/>
                <a:ext cx="2134235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88265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000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25</a:t>
                </a:r>
                <a:r>
                  <a:rPr sz="2000" spc="-20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sz="2000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.</a:t>
                </a:r>
                <a:r>
                  <a:rPr sz="2000" spc="-10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sz="2000" spc="5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10</a:t>
                </a:r>
                <a:r>
                  <a:rPr sz="1950" spc="7" baseline="25641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-3</a:t>
                </a:r>
                <a:r>
                  <a:rPr sz="1950" spc="254" baseline="25641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 </a:t>
                </a:r>
                <a:r>
                  <a:rPr sz="2000" dirty="0">
                    <a:solidFill>
                      <a:srgbClr val="666666"/>
                    </a:solidFill>
                    <a:latin typeface="Microsoft Sans Serif"/>
                    <a:cs typeface="Microsoft Sans Serif"/>
                  </a:rPr>
                  <a:t>L</a:t>
                </a:r>
                <a:endParaRPr sz="2000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9" name="Seta: para a Direita 38">
                <a:extLst>
                  <a:ext uri="{FF2B5EF4-FFF2-40B4-BE49-F238E27FC236}">
                    <a16:creationId xmlns:a16="http://schemas.microsoft.com/office/drawing/2014/main" id="{B3D42176-FDF4-479C-9CC2-4FA664EC530F}"/>
                  </a:ext>
                </a:extLst>
              </p:cNvPr>
              <p:cNvSpPr/>
              <p:nvPr/>
            </p:nvSpPr>
            <p:spPr>
              <a:xfrm>
                <a:off x="6645550" y="4924568"/>
                <a:ext cx="577101" cy="213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5E16464-7833-46DF-9F1E-8DE764FDF912}"/>
              </a:ext>
            </a:extLst>
          </p:cNvPr>
          <p:cNvSpPr txBox="1">
            <a:spLocks/>
          </p:cNvSpPr>
          <p:nvPr/>
        </p:nvSpPr>
        <p:spPr>
          <a:xfrm>
            <a:off x="899593" y="1340768"/>
            <a:ext cx="1944216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Introdução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8D8F319-3645-41CB-85E3-A88B7679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1916832"/>
            <a:ext cx="7632700" cy="1661993"/>
          </a:xfrm>
        </p:spPr>
        <p:txBody>
          <a:bodyPr/>
          <a:lstStyle/>
          <a:p>
            <a:pPr algn="just"/>
            <a:r>
              <a:rPr lang="pt-BR" dirty="0"/>
              <a:t>	O solvente apresenta a capacidade de dissolver o soluto. Contudo, todo solvente tem um limite de capacidade dissolver o soluto. A essa capacidade se dá o nome de coeficiente de solubilidade.  Portanto, o coeficiente de solubilidade é a capacidade que um solvente tem de dissolver um determinado soluto.</a:t>
            </a:r>
          </a:p>
          <a:p>
            <a:pPr algn="just"/>
            <a:r>
              <a:rPr lang="pt-BR" dirty="0"/>
              <a:t>O coeficiente de solubilidade sofre influência da temperatura e muda conforme o soluto.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B643242-11A6-414B-B0F4-999A09B16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309" y="3705819"/>
            <a:ext cx="2775636" cy="288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CD1C5BF-5B1B-4205-A847-B5D385163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45" y="3705819"/>
            <a:ext cx="2793728" cy="2880000"/>
          </a:xfrm>
          <a:prstGeom prst="rect">
            <a:avLst/>
          </a:prstGeom>
        </p:spPr>
      </p:pic>
      <p:grpSp>
        <p:nvGrpSpPr>
          <p:cNvPr id="11" name="object 5">
            <a:extLst>
              <a:ext uri="{FF2B5EF4-FFF2-40B4-BE49-F238E27FC236}">
                <a16:creationId xmlns:a16="http://schemas.microsoft.com/office/drawing/2014/main" id="{A6B90B77-C7B0-4B02-B973-B821151CEBFE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0DF758E2-E6ED-4F04-A3EB-0160127A77A1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21F5BE9A-EF2D-4E5D-A3A7-532C7AA0F0A1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4359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ço Reservado para Número de Slide 4">
            <a:extLst>
              <a:ext uri="{FF2B5EF4-FFF2-40B4-BE49-F238E27FC236}">
                <a16:creationId xmlns:a16="http://schemas.microsoft.com/office/drawing/2014/main" id="{BACBA053-ABD2-45F4-BAA4-30D6ADB1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E5AF83-E622-40D3-8C9B-A9B5F03B8EE6}" type="slidenum">
              <a:rPr lang="pt-BR" altLang="pt-BR" sz="1400"/>
              <a:pPr/>
              <a:t>40</a:t>
            </a:fld>
            <a:endParaRPr lang="pt-BR" altLang="pt-BR" sz="1400"/>
          </a:p>
        </p:txBody>
      </p:sp>
      <p:pic>
        <p:nvPicPr>
          <p:cNvPr id="4101" name="Picture 4" descr="logo1_usp_on">
            <a:extLst>
              <a:ext uri="{FF2B5EF4-FFF2-40B4-BE49-F238E27FC236}">
                <a16:creationId xmlns:a16="http://schemas.microsoft.com/office/drawing/2014/main" id="{CCFCFD59-D922-4453-B5F8-EA2247F5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2604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7">
            <a:extLst>
              <a:ext uri="{FF2B5EF4-FFF2-40B4-BE49-F238E27FC236}">
                <a16:creationId xmlns:a16="http://schemas.microsoft.com/office/drawing/2014/main" id="{4199CE03-AF76-4C81-83F4-29D380B7AC7E}"/>
              </a:ext>
            </a:extLst>
          </p:cNvPr>
          <p:cNvSpPr>
            <a:spLocks noChangeShapeType="1"/>
          </p:cNvSpPr>
          <p:nvPr/>
        </p:nvSpPr>
        <p:spPr bwMode="ltGray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dirty="0"/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5EB7F4D3-20A3-4432-9B28-E9E72883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15341"/>
            <a:ext cx="51127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600" dirty="0">
                <a:solidFill>
                  <a:srgbClr val="006600"/>
                </a:solidFill>
                <a:latin typeface="Comic Sans MS" panose="030F0702030302020204" pitchFamily="66" charset="0"/>
              </a:rPr>
              <a:t>Considerações finais</a:t>
            </a:r>
            <a:endParaRPr lang="es-ES" altLang="pt-BR" sz="26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1E64B424-9C6B-4022-BDA4-1E1A4F04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10" y="1620133"/>
            <a:ext cx="8208963" cy="462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542925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O preparo de soluções químicas é uma prática essencial em laboratórios de análises de alimentos;</a:t>
            </a:r>
          </a:p>
          <a:p>
            <a:pPr marL="0" indent="542925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 dirty="0">
                <a:latin typeface="Comic Sans MS" panose="030F0702030302020204" pitchFamily="66" charset="0"/>
              </a:rPr>
              <a:t>As soluções químicas normalmente são utilizadas para quantificação de nutrientes ou compostos existentes nos alimentos;</a:t>
            </a:r>
          </a:p>
          <a:p>
            <a:pPr marL="0" indent="542925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As soluções analíticas devem apresentar as suas concentrações expressas em % (v/v), % (m/v), % (m/m) g/L, mg/L, mg/kg, Mol/L ou outras unidades apropriadas;</a:t>
            </a:r>
          </a:p>
          <a:p>
            <a:pPr marL="0" indent="542925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 dirty="0">
                <a:latin typeface="Comic Sans MS" panose="030F0702030302020204" pitchFamily="66" charset="0"/>
              </a:rPr>
              <a:t>As soluções comuns devem ser padronizadas com uma solução padrão conhecida;</a:t>
            </a:r>
          </a:p>
          <a:p>
            <a:pPr marL="0" indent="542925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A </a:t>
            </a:r>
            <a:r>
              <a:rPr lang="pt-BR" altLang="pt-BR" sz="2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titulometria</a:t>
            </a:r>
            <a:r>
              <a:rPr lang="pt-BR" altLang="pt-BR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 pode ser utilizada para análise quantitativa de compostos em alimentos.</a:t>
            </a:r>
          </a:p>
          <a:p>
            <a:pPr indent="-79375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endParaRPr lang="es-ES" altLang="pt-BR" sz="1800" dirty="0">
              <a:latin typeface="Comic Sans MS" panose="030F0702030302020204" pitchFamily="66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B284797A-5D15-43BF-A27C-EE4392B1FCA8}"/>
              </a:ext>
            </a:extLst>
          </p:cNvPr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870132"/>
      </p:ext>
    </p:extLst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655" y="1529967"/>
            <a:ext cx="8060690" cy="2691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7188" indent="-344488" algn="just">
              <a:lnSpc>
                <a:spcPct val="100000"/>
              </a:lnSpc>
              <a:spcBef>
                <a:spcPts val="1590"/>
              </a:spcBef>
            </a:pPr>
            <a:r>
              <a:rPr lang="pt-BR" sz="1800" dirty="0">
                <a:latin typeface="Microsoft Sans Serif"/>
                <a:cs typeface="Microsoft Sans Serif"/>
              </a:rPr>
              <a:t>1 - BACCAN,</a:t>
            </a:r>
            <a:r>
              <a:rPr lang="pt-BR" sz="1800" spc="33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Nivaldo</a:t>
            </a:r>
            <a:r>
              <a:rPr lang="pt-BR" sz="1800" spc="34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et</a:t>
            </a:r>
            <a:r>
              <a:rPr lang="pt-BR" sz="1800" spc="33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al.</a:t>
            </a:r>
            <a:r>
              <a:rPr lang="pt-BR" sz="1800" spc="325" dirty="0">
                <a:latin typeface="Microsoft Sans Serif"/>
                <a:cs typeface="Microsoft Sans Serif"/>
              </a:rPr>
              <a:t> </a:t>
            </a:r>
            <a:r>
              <a:rPr lang="pt-BR" sz="1800" b="1" spc="-5" dirty="0">
                <a:latin typeface="Arial"/>
                <a:cs typeface="Arial"/>
              </a:rPr>
              <a:t>Química</a:t>
            </a:r>
            <a:r>
              <a:rPr lang="pt-BR" sz="1800" b="1" spc="320" dirty="0">
                <a:latin typeface="Arial"/>
                <a:cs typeface="Arial"/>
              </a:rPr>
              <a:t> </a:t>
            </a:r>
            <a:r>
              <a:rPr lang="pt-BR" sz="1800" b="1" spc="-5" dirty="0">
                <a:latin typeface="Arial"/>
                <a:cs typeface="Arial"/>
              </a:rPr>
              <a:t>Analítica</a:t>
            </a:r>
            <a:r>
              <a:rPr lang="pt-BR" sz="1800" b="1" spc="300" dirty="0">
                <a:latin typeface="Arial"/>
                <a:cs typeface="Arial"/>
              </a:rPr>
              <a:t> </a:t>
            </a:r>
            <a:r>
              <a:rPr lang="pt-BR" sz="1800" b="1" spc="-5" dirty="0">
                <a:latin typeface="Arial"/>
                <a:cs typeface="Arial"/>
              </a:rPr>
              <a:t>Quantitativa</a:t>
            </a:r>
            <a:r>
              <a:rPr lang="pt-BR" sz="1800" b="1" spc="320" dirty="0">
                <a:latin typeface="Arial"/>
                <a:cs typeface="Arial"/>
              </a:rPr>
              <a:t> </a:t>
            </a:r>
            <a:r>
              <a:rPr lang="pt-BR" sz="1800" b="1" spc="-15" dirty="0">
                <a:latin typeface="Arial"/>
                <a:cs typeface="Arial"/>
              </a:rPr>
              <a:t>Elementar.</a:t>
            </a:r>
            <a:endParaRPr lang="pt-BR" sz="1800" dirty="0">
              <a:latin typeface="Arial"/>
              <a:cs typeface="Arial"/>
            </a:endParaRPr>
          </a:p>
          <a:p>
            <a:pPr marL="357188" indent="-344488" algn="just">
              <a:lnSpc>
                <a:spcPct val="100000"/>
              </a:lnSpc>
              <a:spcBef>
                <a:spcPts val="1200"/>
              </a:spcBef>
            </a:pPr>
            <a:r>
              <a:rPr lang="pt-BR" sz="1800" dirty="0">
                <a:latin typeface="Microsoft Sans Serif"/>
                <a:cs typeface="Microsoft Sans Serif"/>
              </a:rPr>
              <a:t>3ª</a:t>
            </a:r>
            <a:r>
              <a:rPr lang="pt-BR" sz="1800" spc="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edição.</a:t>
            </a:r>
            <a:r>
              <a:rPr lang="pt-BR" sz="1800" spc="-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São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Paulo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spc="525" dirty="0">
                <a:latin typeface="Microsoft Sans Serif"/>
                <a:cs typeface="Microsoft Sans Serif"/>
              </a:rPr>
              <a:t>–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spc="-85" dirty="0">
                <a:latin typeface="Microsoft Sans Serif"/>
                <a:cs typeface="Microsoft Sans Serif"/>
              </a:rPr>
              <a:t>SP.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Editora</a:t>
            </a:r>
            <a:r>
              <a:rPr lang="pt-BR" sz="1800" spc="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Edgard</a:t>
            </a:r>
            <a:r>
              <a:rPr lang="pt-BR" sz="1800" spc="10" dirty="0">
                <a:latin typeface="Microsoft Sans Serif"/>
                <a:cs typeface="Microsoft Sans Serif"/>
              </a:rPr>
              <a:t> </a:t>
            </a:r>
            <a:r>
              <a:rPr lang="pt-BR" sz="1800" spc="-15" dirty="0">
                <a:latin typeface="Microsoft Sans Serif"/>
                <a:cs typeface="Microsoft Sans Serif"/>
              </a:rPr>
              <a:t>Blücher,</a:t>
            </a:r>
            <a:r>
              <a:rPr lang="pt-BR" sz="1800" spc="-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2001.</a:t>
            </a:r>
            <a:r>
              <a:rPr lang="pt-BR" sz="1800" spc="-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324</a:t>
            </a:r>
            <a:r>
              <a:rPr lang="pt-BR" sz="1800" spc="1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p.</a:t>
            </a:r>
          </a:p>
          <a:p>
            <a:pPr marL="357188" indent="-344488" algn="just">
              <a:spcBef>
                <a:spcPts val="1200"/>
              </a:spcBef>
            </a:pPr>
            <a:r>
              <a:rPr lang="pt-BR" sz="1800" dirty="0">
                <a:latin typeface="Microsoft Sans Serif"/>
                <a:cs typeface="Microsoft Sans Serif"/>
              </a:rPr>
              <a:t>2 - MENDHAM,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J.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et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al.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b="1" spc="-30" dirty="0">
                <a:latin typeface="Arial"/>
                <a:cs typeface="Arial"/>
              </a:rPr>
              <a:t>Vogel</a:t>
            </a:r>
            <a:r>
              <a:rPr lang="pt-BR" sz="1800" spc="-30" dirty="0">
                <a:latin typeface="Microsoft Sans Serif"/>
                <a:cs typeface="Microsoft Sans Serif"/>
              </a:rPr>
              <a:t>:</a:t>
            </a:r>
            <a:r>
              <a:rPr lang="pt-BR" sz="1800" spc="-2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Análise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10" dirty="0">
                <a:latin typeface="Microsoft Sans Serif"/>
                <a:cs typeface="Microsoft Sans Serif"/>
              </a:rPr>
              <a:t>Química</a:t>
            </a:r>
            <a:r>
              <a:rPr lang="pt-BR" sz="1800" spc="15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Quantitativa.</a:t>
            </a:r>
            <a:r>
              <a:rPr lang="pt-BR" sz="1800" dirty="0">
                <a:latin typeface="Microsoft Sans Serif"/>
                <a:cs typeface="Microsoft Sans Serif"/>
              </a:rPr>
              <a:t> </a:t>
            </a:r>
            <a:r>
              <a:rPr lang="pt-BR" sz="1800" spc="-10" dirty="0">
                <a:latin typeface="Microsoft Sans Serif"/>
                <a:cs typeface="Microsoft Sans Serif"/>
              </a:rPr>
              <a:t>6.</a:t>
            </a:r>
            <a:r>
              <a:rPr lang="pt-BR" sz="1800" spc="-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ed. 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spc="-10" dirty="0">
                <a:latin typeface="Microsoft Sans Serif"/>
                <a:cs typeface="Microsoft Sans Serif"/>
              </a:rPr>
              <a:t>Tradução de </a:t>
            </a:r>
            <a:r>
              <a:rPr lang="pt-BR" sz="1800" spc="-5" dirty="0">
                <a:latin typeface="Microsoft Sans Serif"/>
                <a:cs typeface="Microsoft Sans Serif"/>
              </a:rPr>
              <a:t>Júlio Carlos </a:t>
            </a:r>
            <a:r>
              <a:rPr lang="pt-BR" sz="1800" dirty="0">
                <a:latin typeface="Microsoft Sans Serif"/>
                <a:cs typeface="Microsoft Sans Serif"/>
              </a:rPr>
              <a:t>Afonso et </a:t>
            </a:r>
            <a:r>
              <a:rPr lang="pt-BR" sz="1800" spc="-5" dirty="0">
                <a:latin typeface="Microsoft Sans Serif"/>
                <a:cs typeface="Microsoft Sans Serif"/>
              </a:rPr>
              <a:t>al. Rio </a:t>
            </a:r>
            <a:r>
              <a:rPr lang="pt-BR" sz="1800" dirty="0">
                <a:latin typeface="Microsoft Sans Serif"/>
                <a:cs typeface="Microsoft Sans Serif"/>
              </a:rPr>
              <a:t>de </a:t>
            </a:r>
            <a:r>
              <a:rPr lang="pt-BR" sz="1800" spc="-5" dirty="0">
                <a:latin typeface="Microsoft Sans Serif"/>
                <a:cs typeface="Microsoft Sans Serif"/>
              </a:rPr>
              <a:t>Janeiro, </a:t>
            </a:r>
            <a:r>
              <a:rPr lang="pt-BR" sz="1800" dirty="0">
                <a:latin typeface="Microsoft Sans Serif"/>
                <a:cs typeface="Microsoft Sans Serif"/>
              </a:rPr>
              <a:t>RJ: </a:t>
            </a:r>
            <a:r>
              <a:rPr lang="pt-BR" sz="1800" spc="-40" dirty="0">
                <a:latin typeface="Microsoft Sans Serif"/>
                <a:cs typeface="Microsoft Sans Serif"/>
              </a:rPr>
              <a:t>LTC, </a:t>
            </a:r>
            <a:r>
              <a:rPr lang="pt-BR" sz="1800" dirty="0">
                <a:latin typeface="Microsoft Sans Serif"/>
                <a:cs typeface="Microsoft Sans Serif"/>
              </a:rPr>
              <a:t>2002. 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488 p.</a:t>
            </a:r>
          </a:p>
          <a:p>
            <a:pPr marL="357188" marR="5080" indent="-344488" algn="just">
              <a:lnSpc>
                <a:spcPct val="150000"/>
              </a:lnSpc>
            </a:pPr>
            <a:r>
              <a:rPr lang="pt-BR" sz="1800" spc="-10" dirty="0">
                <a:latin typeface="Microsoft Sans Serif"/>
                <a:cs typeface="Microsoft Sans Serif"/>
              </a:rPr>
              <a:t>3 - TOKIO </a:t>
            </a:r>
            <a:r>
              <a:rPr lang="pt-BR" sz="1800" spc="-30" dirty="0">
                <a:latin typeface="Microsoft Sans Serif"/>
                <a:cs typeface="Microsoft Sans Serif"/>
              </a:rPr>
              <a:t>MORITA </a:t>
            </a:r>
            <a:r>
              <a:rPr lang="pt-BR" sz="1800" dirty="0">
                <a:latin typeface="Microsoft Sans Serif"/>
                <a:cs typeface="Microsoft Sans Serif"/>
              </a:rPr>
              <a:t>E </a:t>
            </a:r>
            <a:r>
              <a:rPr lang="pt-BR" sz="1800" spc="-25" dirty="0">
                <a:latin typeface="Microsoft Sans Serif"/>
                <a:cs typeface="Microsoft Sans Serif"/>
              </a:rPr>
              <a:t>ROSELY </a:t>
            </a:r>
            <a:r>
              <a:rPr lang="pt-BR" sz="1800" spc="-15" dirty="0">
                <a:latin typeface="Microsoft Sans Serif"/>
                <a:cs typeface="Microsoft Sans Serif"/>
              </a:rPr>
              <a:t>M.V.ASSUMPÇÃO. </a:t>
            </a:r>
            <a:r>
              <a:rPr lang="pt-BR" sz="1800" b="1" spc="-5" dirty="0">
                <a:latin typeface="Arial"/>
                <a:cs typeface="Arial"/>
              </a:rPr>
              <a:t>Manual de </a:t>
            </a:r>
            <a:r>
              <a:rPr lang="pt-BR" sz="1800" b="1" dirty="0">
                <a:latin typeface="Arial"/>
                <a:cs typeface="Arial"/>
              </a:rPr>
              <a:t>soluções, </a:t>
            </a:r>
            <a:r>
              <a:rPr lang="pt-BR" sz="1800" b="1" spc="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reagentes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e </a:t>
            </a:r>
            <a:r>
              <a:rPr lang="pt-BR" sz="1800" b="1" spc="-5" dirty="0">
                <a:latin typeface="Arial"/>
                <a:cs typeface="Arial"/>
              </a:rPr>
              <a:t>solventes.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Padronização,</a:t>
            </a:r>
            <a:r>
              <a:rPr lang="pt-BR" sz="1800" b="1" spc="-2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preparação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e</a:t>
            </a:r>
            <a:r>
              <a:rPr lang="pt-BR" sz="1800" b="1" spc="-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purificação.</a:t>
            </a:r>
            <a:endParaRPr lang="pt-BR" sz="1800" dirty="0">
              <a:latin typeface="Arial"/>
              <a:cs typeface="Arial"/>
            </a:endParaRPr>
          </a:p>
          <a:p>
            <a:pPr marL="357188" indent="-344488" algn="just">
              <a:lnSpc>
                <a:spcPct val="100000"/>
              </a:lnSpc>
              <a:spcBef>
                <a:spcPts val="1205"/>
              </a:spcBef>
            </a:pPr>
            <a:r>
              <a:rPr lang="pt-BR" sz="1800" dirty="0">
                <a:latin typeface="Microsoft Sans Serif"/>
                <a:cs typeface="Microsoft Sans Serif"/>
              </a:rPr>
              <a:t>2ª</a:t>
            </a:r>
            <a:r>
              <a:rPr lang="pt-BR" sz="1800" spc="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edição.</a:t>
            </a:r>
            <a:r>
              <a:rPr lang="pt-BR" sz="1800" spc="-1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Editora</a:t>
            </a:r>
            <a:r>
              <a:rPr lang="pt-BR" sz="1800" spc="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Edgard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Blücher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spc="-30" dirty="0">
                <a:latin typeface="Microsoft Sans Serif"/>
                <a:cs typeface="Microsoft Sans Serif"/>
              </a:rPr>
              <a:t>LTDA.</a:t>
            </a:r>
            <a:r>
              <a:rPr lang="pt-BR" sz="1800" spc="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São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spc="-5" dirty="0">
                <a:latin typeface="Microsoft Sans Serif"/>
                <a:cs typeface="Microsoft Sans Serif"/>
              </a:rPr>
              <a:t>Paulo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spc="525" dirty="0">
                <a:latin typeface="Microsoft Sans Serif"/>
                <a:cs typeface="Microsoft Sans Serif"/>
              </a:rPr>
              <a:t>–</a:t>
            </a:r>
            <a:r>
              <a:rPr lang="pt-BR" sz="1800" spc="20" dirty="0">
                <a:latin typeface="Microsoft Sans Serif"/>
                <a:cs typeface="Microsoft Sans Serif"/>
              </a:rPr>
              <a:t> </a:t>
            </a:r>
            <a:r>
              <a:rPr lang="pt-BR" sz="1800" spc="-85" dirty="0">
                <a:latin typeface="Microsoft Sans Serif"/>
                <a:cs typeface="Microsoft Sans Serif"/>
              </a:rPr>
              <a:t>SP.</a:t>
            </a:r>
            <a:r>
              <a:rPr lang="pt-BR" sz="1800" spc="1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1972.</a:t>
            </a:r>
            <a:r>
              <a:rPr lang="pt-BR" sz="1800" spc="-5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630</a:t>
            </a:r>
            <a:r>
              <a:rPr lang="pt-BR" sz="1800" spc="10" dirty="0">
                <a:latin typeface="Microsoft Sans Serif"/>
                <a:cs typeface="Microsoft Sans Serif"/>
              </a:rPr>
              <a:t> </a:t>
            </a:r>
            <a:r>
              <a:rPr lang="pt-BR" sz="1800" dirty="0">
                <a:latin typeface="Microsoft Sans Serif"/>
                <a:cs typeface="Microsoft Sans Serif"/>
              </a:rPr>
              <a:t>p.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6894" y="4774652"/>
            <a:ext cx="1135541" cy="16431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80" y="4810950"/>
            <a:ext cx="1214437" cy="15572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834" y="4732337"/>
            <a:ext cx="1303274" cy="1714500"/>
          </a:xfrm>
          <a:prstGeom prst="rect">
            <a:avLst/>
          </a:prstGeom>
        </p:spPr>
      </p:pic>
      <p:pic>
        <p:nvPicPr>
          <p:cNvPr id="6" name="Picture 4" descr="logo1_usp_on">
            <a:extLst>
              <a:ext uri="{FF2B5EF4-FFF2-40B4-BE49-F238E27FC236}">
                <a16:creationId xmlns:a16="http://schemas.microsoft.com/office/drawing/2014/main" id="{08AC8287-436E-40C5-B85B-2F776833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2604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id="{0FA412D7-DB0A-4F3A-B365-B19D5259F88C}"/>
              </a:ext>
            </a:extLst>
          </p:cNvPr>
          <p:cNvSpPr>
            <a:spLocks noChangeShapeType="1"/>
          </p:cNvSpPr>
          <p:nvPr/>
        </p:nvSpPr>
        <p:spPr bwMode="ltGray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7B39B3-90BA-49A8-A32D-6331BD5C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15341"/>
            <a:ext cx="51127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600" dirty="0">
                <a:solidFill>
                  <a:srgbClr val="006600"/>
                </a:solidFill>
                <a:latin typeface="Comic Sans MS" panose="030F0702030302020204" pitchFamily="66" charset="0"/>
              </a:rPr>
              <a:t>Referências</a:t>
            </a:r>
            <a:endParaRPr lang="es-ES" altLang="pt-BR" sz="26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FB4A89A0-D331-4B07-85F9-BA2EBA9F0129}"/>
              </a:ext>
            </a:extLst>
          </p:cNvPr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775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655" y="1529967"/>
            <a:ext cx="8060690" cy="1990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latin typeface="Times New Roman"/>
                <a:cs typeface="Times New Roman"/>
              </a:rPr>
              <a:t>4 - A</a:t>
            </a:r>
            <a:r>
              <a:rPr lang="pt-BR" sz="1800" spc="-10" dirty="0">
                <a:latin typeface="Times New Roman"/>
                <a:cs typeface="Times New Roman"/>
              </a:rPr>
              <a:t>tk</a:t>
            </a:r>
            <a:r>
              <a:rPr lang="pt-BR" sz="1800" dirty="0">
                <a:latin typeface="Times New Roman"/>
                <a:cs typeface="Times New Roman"/>
              </a:rPr>
              <a:t>in</a:t>
            </a:r>
            <a:r>
              <a:rPr lang="pt-BR" sz="1800" spc="-5" dirty="0">
                <a:latin typeface="Times New Roman"/>
                <a:cs typeface="Times New Roman"/>
              </a:rPr>
              <a:t>s, P. et. </a:t>
            </a:r>
            <a:r>
              <a:rPr lang="pt-BR" spc="-5" dirty="0">
                <a:latin typeface="Times New Roman"/>
                <a:cs typeface="Times New Roman"/>
              </a:rPr>
              <a:t>a</a:t>
            </a:r>
            <a:r>
              <a:rPr lang="pt-BR" sz="1800" spc="-5" dirty="0">
                <a:latin typeface="Times New Roman"/>
                <a:cs typeface="Times New Roman"/>
              </a:rPr>
              <a:t>l.  </a:t>
            </a:r>
            <a:r>
              <a:rPr lang="pt-BR" sz="1800" b="1" dirty="0">
                <a:latin typeface="Times New Roman"/>
                <a:cs typeface="Times New Roman"/>
              </a:rPr>
              <a:t>Princípios</a:t>
            </a:r>
            <a:r>
              <a:rPr lang="pt-BR" sz="1800" b="1" spc="-50" dirty="0">
                <a:latin typeface="Times New Roman"/>
                <a:cs typeface="Times New Roman"/>
              </a:rPr>
              <a:t> </a:t>
            </a:r>
            <a:r>
              <a:rPr lang="pt-BR" sz="1800" b="1" spc="-5" dirty="0">
                <a:latin typeface="Times New Roman"/>
                <a:cs typeface="Times New Roman"/>
              </a:rPr>
              <a:t>de</a:t>
            </a:r>
            <a:r>
              <a:rPr lang="pt-BR" sz="1800" b="1" spc="-10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Química</a:t>
            </a:r>
            <a:r>
              <a:rPr lang="pt-BR" sz="1800" dirty="0">
                <a:latin typeface="Times New Roman"/>
                <a:cs typeface="Times New Roman"/>
              </a:rPr>
              <a:t>:</a:t>
            </a:r>
            <a:r>
              <a:rPr lang="pt-BR" sz="1800" spc="-3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Questionando </a:t>
            </a:r>
            <a:r>
              <a:rPr lang="pt-BR" sz="1800" spc="-43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-50" dirty="0">
                <a:latin typeface="Times New Roman"/>
                <a:cs typeface="Times New Roman"/>
              </a:rPr>
              <a:t> </a:t>
            </a:r>
            <a:r>
              <a:rPr lang="pt-BR" sz="1800" spc="-30" dirty="0">
                <a:latin typeface="Times New Roman"/>
                <a:cs typeface="Times New Roman"/>
              </a:rPr>
              <a:t>Vida</a:t>
            </a:r>
            <a:r>
              <a:rPr lang="pt-BR" sz="1800" spc="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Moderna</a:t>
            </a:r>
            <a:r>
              <a:rPr lang="pt-BR" sz="1800" spc="-1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e</a:t>
            </a:r>
            <a:r>
              <a:rPr lang="pt-BR" sz="1800" spc="-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o</a:t>
            </a:r>
            <a:r>
              <a:rPr lang="pt-BR" sz="1800" spc="-2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Meio</a:t>
            </a:r>
            <a:r>
              <a:rPr lang="pt-BR" sz="1800" spc="-90" dirty="0">
                <a:latin typeface="Times New Roman"/>
                <a:cs typeface="Times New Roman"/>
              </a:rPr>
              <a:t> </a:t>
            </a:r>
            <a:r>
              <a:rPr lang="pt-BR" sz="1800" spc="-5" dirty="0">
                <a:latin typeface="Times New Roman"/>
                <a:cs typeface="Times New Roman"/>
              </a:rPr>
              <a:t>Ambiente. Editora Bookman, </a:t>
            </a:r>
            <a:r>
              <a:rPr lang="pt-BR" spc="-5" dirty="0">
                <a:latin typeface="Times New Roman"/>
                <a:cs typeface="Times New Roman"/>
              </a:rPr>
              <a:t>5ª Edição, 2011. 1048 p. </a:t>
            </a:r>
            <a:endParaRPr lang="pt-BR" sz="1800" spc="-5" dirty="0">
              <a:latin typeface="Times New Roman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r>
              <a:rPr lang="pt-BR" spc="-5" dirty="0">
                <a:latin typeface="Times New Roman"/>
                <a:cs typeface="Times New Roman"/>
              </a:rPr>
              <a:t>5 – </a:t>
            </a:r>
            <a:r>
              <a:rPr lang="pt-BR" sz="1800" spc="-5" dirty="0">
                <a:latin typeface="Times New Roman"/>
                <a:cs typeface="Times New Roman"/>
              </a:rPr>
              <a:t>Brown, </a:t>
            </a:r>
            <a:r>
              <a:rPr lang="pt-BR" sz="1800" spc="-10" dirty="0">
                <a:latin typeface="Times New Roman"/>
                <a:cs typeface="Times New Roman"/>
              </a:rPr>
              <a:t>T., et al.</a:t>
            </a:r>
            <a:r>
              <a:rPr lang="pt-BR" sz="1800" b="1" spc="-10" dirty="0">
                <a:latin typeface="Times New Roman"/>
                <a:cs typeface="Times New Roman"/>
              </a:rPr>
              <a:t> </a:t>
            </a:r>
            <a:r>
              <a:rPr lang="pt-BR" sz="1800" b="1" spc="-5" dirty="0">
                <a:latin typeface="Times New Roman"/>
                <a:cs typeface="Times New Roman"/>
              </a:rPr>
              <a:t>Quím</a:t>
            </a:r>
            <a:r>
              <a:rPr lang="pt-BR" sz="1800" b="1" spc="5" dirty="0">
                <a:latin typeface="Times New Roman"/>
                <a:cs typeface="Times New Roman"/>
              </a:rPr>
              <a:t>i</a:t>
            </a:r>
            <a:r>
              <a:rPr lang="pt-BR" sz="1800" b="1" dirty="0">
                <a:latin typeface="Times New Roman"/>
                <a:cs typeface="Times New Roman"/>
              </a:rPr>
              <a:t>ca</a:t>
            </a:r>
            <a:r>
              <a:rPr lang="pt-BR" sz="1800" dirty="0">
                <a:latin typeface="Times New Roman"/>
                <a:cs typeface="Times New Roman"/>
              </a:rPr>
              <a:t>:</a:t>
            </a:r>
            <a:r>
              <a:rPr lang="pt-BR" sz="1800" spc="-110" dirty="0">
                <a:latin typeface="Times New Roman"/>
                <a:cs typeface="Times New Roman"/>
              </a:rPr>
              <a:t> </a:t>
            </a:r>
            <a:r>
              <a:rPr lang="pt-BR" sz="1800" spc="-5" dirty="0">
                <a:latin typeface="Times New Roman"/>
                <a:cs typeface="Times New Roman"/>
              </a:rPr>
              <a:t>A</a:t>
            </a:r>
            <a:r>
              <a:rPr lang="pt-BR" sz="1800" spc="-10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Ci</a:t>
            </a:r>
            <a:r>
              <a:rPr lang="pt-BR" sz="1800" spc="5" dirty="0">
                <a:latin typeface="Times New Roman"/>
                <a:cs typeface="Times New Roman"/>
              </a:rPr>
              <a:t>ê</a:t>
            </a:r>
            <a:r>
              <a:rPr lang="pt-BR" sz="1800" dirty="0">
                <a:latin typeface="Times New Roman"/>
                <a:cs typeface="Times New Roman"/>
              </a:rPr>
              <a:t>nc</a:t>
            </a:r>
            <a:r>
              <a:rPr lang="pt-BR" sz="1800" spc="5" dirty="0">
                <a:latin typeface="Times New Roman"/>
                <a:cs typeface="Times New Roman"/>
              </a:rPr>
              <a:t>i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-1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Cen</a:t>
            </a:r>
            <a:r>
              <a:rPr lang="pt-BR" sz="1800" spc="5" dirty="0">
                <a:latin typeface="Times New Roman"/>
                <a:cs typeface="Times New Roman"/>
              </a:rPr>
              <a:t>t</a:t>
            </a:r>
            <a:r>
              <a:rPr lang="pt-BR" sz="1800" dirty="0">
                <a:latin typeface="Times New Roman"/>
                <a:cs typeface="Times New Roman"/>
              </a:rPr>
              <a:t>ral</a:t>
            </a:r>
            <a:r>
              <a:rPr lang="pt-BR" dirty="0">
                <a:latin typeface="Times New Roman"/>
                <a:cs typeface="Times New Roman"/>
              </a:rPr>
              <a:t>. </a:t>
            </a:r>
            <a:r>
              <a:rPr lang="pt-BR" b="0" i="0" dirty="0">
                <a:solidFill>
                  <a:srgbClr val="333E48"/>
                </a:solidFill>
                <a:effectLst/>
                <a:latin typeface="NS-Proxima-Nova"/>
              </a:rPr>
              <a:t>Editora:</a:t>
            </a:r>
            <a:r>
              <a:rPr lang="pt-BR" b="1" i="0" dirty="0">
                <a:solidFill>
                  <a:srgbClr val="333E48"/>
                </a:solidFill>
                <a:effectLst/>
                <a:latin typeface="NS-Proxima-Nova"/>
              </a:rPr>
              <a:t> Pearson, </a:t>
            </a:r>
            <a:r>
              <a:rPr lang="pt-BR" sz="1800" dirty="0">
                <a:latin typeface="Times New Roman"/>
                <a:cs typeface="Times New Roman"/>
              </a:rPr>
              <a:t>9ª Ed., 2005, 992p.</a:t>
            </a:r>
            <a:endParaRPr lang="pt-BR" spc="-10" dirty="0">
              <a:latin typeface="Times New Roman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r>
              <a:rPr lang="pt-BR" sz="1800" spc="-10" dirty="0">
                <a:latin typeface="Times New Roman"/>
                <a:cs typeface="Times New Roman"/>
              </a:rPr>
              <a:t>6 - </a:t>
            </a:r>
            <a:r>
              <a:rPr lang="pt-BR" sz="1800" b="1" spc="-35" dirty="0">
                <a:latin typeface="Times New Roman"/>
                <a:cs typeface="Times New Roman"/>
              </a:rPr>
              <a:t> </a:t>
            </a:r>
            <a:r>
              <a:rPr lang="pt-BR" sz="1800" spc="-5" dirty="0" err="1">
                <a:latin typeface="Times New Roman"/>
                <a:cs typeface="Times New Roman"/>
              </a:rPr>
              <a:t>Kotz</a:t>
            </a:r>
            <a:r>
              <a:rPr lang="pt-BR" sz="1800" spc="-5" dirty="0">
                <a:latin typeface="Times New Roman"/>
                <a:cs typeface="Times New Roman"/>
              </a:rPr>
              <a:t>, John</a:t>
            </a:r>
            <a:r>
              <a:rPr lang="pt-BR" sz="1800" b="1" spc="-5" dirty="0">
                <a:latin typeface="Times New Roman"/>
                <a:cs typeface="Times New Roman"/>
              </a:rPr>
              <a:t>. </a:t>
            </a:r>
            <a:r>
              <a:rPr lang="pt-BR" sz="1800" spc="-10" dirty="0">
                <a:latin typeface="Times New Roman"/>
                <a:cs typeface="Times New Roman"/>
              </a:rPr>
              <a:t>., et al.</a:t>
            </a:r>
            <a:r>
              <a:rPr lang="pt-BR" sz="1800" b="1" spc="-5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Química</a:t>
            </a:r>
            <a:r>
              <a:rPr lang="pt-BR" sz="1800" b="1" spc="-30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Geral</a:t>
            </a:r>
            <a:r>
              <a:rPr lang="pt-BR" sz="1800" b="1" spc="-20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e</a:t>
            </a:r>
            <a:r>
              <a:rPr lang="pt-BR" sz="1800" b="1" spc="-15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Reações</a:t>
            </a:r>
            <a:r>
              <a:rPr lang="pt-BR" sz="1800" b="1" spc="-35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Químicas. </a:t>
            </a:r>
            <a:r>
              <a:rPr lang="pt-BR" sz="1800" dirty="0">
                <a:latin typeface="Times New Roman"/>
                <a:cs typeface="Times New Roman"/>
              </a:rPr>
              <a:t>Editora:</a:t>
            </a:r>
            <a:r>
              <a:rPr lang="pt-BR" b="1" i="0" dirty="0">
                <a:solidFill>
                  <a:srgbClr val="333E48"/>
                </a:solidFill>
                <a:effectLst/>
                <a:latin typeface="NS-Proxima-Nova"/>
              </a:rPr>
              <a:t> Pearson,</a:t>
            </a:r>
            <a:r>
              <a:rPr lang="pt-BR" sz="1800" dirty="0">
                <a:latin typeface="Times New Roman"/>
                <a:cs typeface="Times New Roman"/>
              </a:rPr>
              <a:t> 13ª Ed. 2017,</a:t>
            </a:r>
            <a:r>
              <a:rPr lang="pt-BR" dirty="0">
                <a:latin typeface="Times New Roman"/>
                <a:cs typeface="Times New Roman"/>
              </a:rPr>
              <a:t> 1229 p.</a:t>
            </a:r>
            <a:endParaRPr lang="pt-BR"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pt-BR" sz="1800" dirty="0">
              <a:latin typeface="Times New Roman"/>
              <a:cs typeface="Times New Roman"/>
            </a:endParaRPr>
          </a:p>
          <a:p>
            <a:pPr marL="1120140">
              <a:lnSpc>
                <a:spcPct val="100000"/>
              </a:lnSpc>
            </a:pPr>
            <a:endParaRPr lang="pt-BR" sz="1800" dirty="0">
              <a:latin typeface="Times New Roman"/>
              <a:cs typeface="Times New Roman"/>
            </a:endParaRPr>
          </a:p>
        </p:txBody>
      </p:sp>
      <p:pic>
        <p:nvPicPr>
          <p:cNvPr id="6" name="Picture 4" descr="logo1_usp_on">
            <a:extLst>
              <a:ext uri="{FF2B5EF4-FFF2-40B4-BE49-F238E27FC236}">
                <a16:creationId xmlns:a16="http://schemas.microsoft.com/office/drawing/2014/main" id="{08AC8287-436E-40C5-B85B-2F776833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2604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id="{0FA412D7-DB0A-4F3A-B365-B19D5259F88C}"/>
              </a:ext>
            </a:extLst>
          </p:cNvPr>
          <p:cNvSpPr>
            <a:spLocks noChangeShapeType="1"/>
          </p:cNvSpPr>
          <p:nvPr/>
        </p:nvSpPr>
        <p:spPr bwMode="ltGray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7B39B3-90BA-49A8-A32D-6331BD5C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15341"/>
            <a:ext cx="51127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600" dirty="0">
                <a:solidFill>
                  <a:srgbClr val="006600"/>
                </a:solidFill>
                <a:latin typeface="Comic Sans MS" panose="030F0702030302020204" pitchFamily="66" charset="0"/>
              </a:rPr>
              <a:t>Outras referências</a:t>
            </a:r>
            <a:endParaRPr lang="es-ES" altLang="pt-BR" sz="26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FB4A89A0-D331-4B07-85F9-BA2EBA9F0129}"/>
              </a:ext>
            </a:extLst>
          </p:cNvPr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1ADB9BDE-2D1C-430A-9295-8A0998EA00F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9770" y="3747101"/>
            <a:ext cx="1596516" cy="2130171"/>
          </a:xfrm>
          <a:prstGeom prst="rect">
            <a:avLst/>
          </a:prstGeom>
        </p:spPr>
      </p:pic>
      <p:pic>
        <p:nvPicPr>
          <p:cNvPr id="12" name="object 8">
            <a:extLst>
              <a:ext uri="{FF2B5EF4-FFF2-40B4-BE49-F238E27FC236}">
                <a16:creationId xmlns:a16="http://schemas.microsoft.com/office/drawing/2014/main" id="{1F904034-BFEB-4EEF-88E4-EC6B4C621ED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3510" y="3732368"/>
            <a:ext cx="1599311" cy="2144903"/>
          </a:xfrm>
          <a:prstGeom prst="rect">
            <a:avLst/>
          </a:prstGeom>
        </p:spPr>
      </p:pic>
      <p:pic>
        <p:nvPicPr>
          <p:cNvPr id="13" name="object 10">
            <a:extLst>
              <a:ext uri="{FF2B5EF4-FFF2-40B4-BE49-F238E27FC236}">
                <a16:creationId xmlns:a16="http://schemas.microsoft.com/office/drawing/2014/main" id="{30143581-FF9E-452F-8EE3-9C60D66EBE5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9225" y="3732367"/>
            <a:ext cx="1709039" cy="21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4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ço Reservado para Número de Slide 4">
            <a:extLst>
              <a:ext uri="{FF2B5EF4-FFF2-40B4-BE49-F238E27FC236}">
                <a16:creationId xmlns:a16="http://schemas.microsoft.com/office/drawing/2014/main" id="{BACBA053-ABD2-45F4-BAA4-30D6ADB1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E5AF83-E622-40D3-8C9B-A9B5F03B8EE6}" type="slidenum">
              <a:rPr lang="pt-BR" altLang="pt-BR" sz="1400"/>
              <a:pPr/>
              <a:t>43</a:t>
            </a:fld>
            <a:endParaRPr lang="pt-BR" altLang="pt-BR" sz="1400"/>
          </a:p>
        </p:txBody>
      </p:sp>
      <p:pic>
        <p:nvPicPr>
          <p:cNvPr id="4101" name="Picture 4" descr="logo1_usp_on">
            <a:extLst>
              <a:ext uri="{FF2B5EF4-FFF2-40B4-BE49-F238E27FC236}">
                <a16:creationId xmlns:a16="http://schemas.microsoft.com/office/drawing/2014/main" id="{CCFCFD59-D922-4453-B5F8-EA2247F5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2604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Line 7">
            <a:extLst>
              <a:ext uri="{FF2B5EF4-FFF2-40B4-BE49-F238E27FC236}">
                <a16:creationId xmlns:a16="http://schemas.microsoft.com/office/drawing/2014/main" id="{4199CE03-AF76-4C81-83F4-29D380B7AC7E}"/>
              </a:ext>
            </a:extLst>
          </p:cNvPr>
          <p:cNvSpPr>
            <a:spLocks noChangeShapeType="1"/>
          </p:cNvSpPr>
          <p:nvPr/>
        </p:nvSpPr>
        <p:spPr bwMode="ltGray">
          <a:xfrm>
            <a:off x="0" y="1268413"/>
            <a:ext cx="91440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5EB7F4D3-20A3-4432-9B28-E9E72883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8208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600">
                <a:solidFill>
                  <a:srgbClr val="006600"/>
                </a:solidFill>
                <a:latin typeface="Comic Sans MS" panose="030F0702030302020204" pitchFamily="66" charset="0"/>
              </a:rPr>
              <a:t>MUITO OBRIGADO PELA ATENÇÃO!!</a:t>
            </a:r>
            <a:endParaRPr lang="es-ES" altLang="pt-BR" sz="260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1E64B424-9C6B-4022-BDA4-1E1A4F04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708275"/>
            <a:ext cx="8208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2200">
                <a:solidFill>
                  <a:srgbClr val="000066"/>
                </a:solidFill>
                <a:latin typeface="Comic Sans MS" panose="030F0702030302020204" pitchFamily="66" charset="0"/>
              </a:rPr>
              <a:t>Prof. Antonio Sampaio Baptista</a:t>
            </a:r>
          </a:p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1800">
                <a:latin typeface="Comic Sans MS" panose="030F0702030302020204" pitchFamily="66" charset="0"/>
              </a:rPr>
              <a:t>e-mail: </a:t>
            </a:r>
            <a:r>
              <a:rPr lang="pt-BR" altLang="pt-BR" sz="1800" u="sng">
                <a:latin typeface="Comic Sans MS" panose="030F0702030302020204" pitchFamily="66" charset="0"/>
              </a:rPr>
              <a:t>asbaptis@usp.br</a:t>
            </a:r>
          </a:p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1800">
                <a:latin typeface="Comic Sans MS" panose="030F0702030302020204" pitchFamily="66" charset="0"/>
              </a:rPr>
              <a:t>Setor de Açúcar e Álcool</a:t>
            </a:r>
          </a:p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altLang="pt-BR" sz="1800">
                <a:latin typeface="Comic Sans MS" panose="030F0702030302020204" pitchFamily="66" charset="0"/>
              </a:rPr>
              <a:t>LAN/ESALQ/USP</a:t>
            </a:r>
            <a:endParaRPr lang="es-ES" altLang="pt-BR" sz="1800">
              <a:latin typeface="Comic Sans MS" panose="030F0702030302020204" pitchFamily="66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B284797A-5D15-43BF-A27C-EE4392B1FCA8}"/>
              </a:ext>
            </a:extLst>
          </p:cNvPr>
          <p:cNvSpPr/>
          <p:nvPr/>
        </p:nvSpPr>
        <p:spPr>
          <a:xfrm>
            <a:off x="8028431" y="44196"/>
            <a:ext cx="697992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8D8F319-3645-41CB-85E3-A88B7679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2100019"/>
            <a:ext cx="7632700" cy="2215991"/>
          </a:xfrm>
        </p:spPr>
        <p:txBody>
          <a:bodyPr/>
          <a:lstStyle/>
          <a:p>
            <a:r>
              <a:rPr lang="pt-BR" dirty="0"/>
              <a:t>Tipos de soluções</a:t>
            </a:r>
          </a:p>
          <a:p>
            <a:pPr marL="342900" indent="-342900">
              <a:buAutoNum type="alphaLcParenR"/>
            </a:pPr>
            <a:r>
              <a:rPr lang="pt-BR" dirty="0"/>
              <a:t>Solução insaturada</a:t>
            </a:r>
          </a:p>
          <a:p>
            <a:pPr marL="342900" indent="-342900">
              <a:buAutoNum type="alphaLcParenR"/>
            </a:pPr>
            <a:r>
              <a:rPr lang="pt-BR" dirty="0"/>
              <a:t>Solução saturada</a:t>
            </a:r>
          </a:p>
          <a:p>
            <a:pPr marL="342900" indent="-342900">
              <a:buAutoNum type="alphaLcParenR"/>
            </a:pPr>
            <a:r>
              <a:rPr lang="pt-BR" dirty="0"/>
              <a:t>Solução supersaturada</a:t>
            </a:r>
          </a:p>
          <a:p>
            <a:pPr marL="342900" indent="-342900">
              <a:buAutoNum type="alphaLcParenR"/>
            </a:pPr>
            <a:endParaRPr lang="pt-BR" dirty="0"/>
          </a:p>
          <a:p>
            <a:pPr marL="0" lvl="1" indent="457200"/>
            <a:r>
              <a:rPr lang="pt-BR" dirty="0"/>
              <a:t>O que muda em cada uma dessas soluções é basicamente a quantidade de soluto que é dissolvido, ou não, pelo solvente e a característica em função da temperatura.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C85761-B713-44A2-826E-48C22849EB6F}"/>
              </a:ext>
            </a:extLst>
          </p:cNvPr>
          <p:cNvSpPr txBox="1"/>
          <p:nvPr/>
        </p:nvSpPr>
        <p:spPr>
          <a:xfrm>
            <a:off x="719660" y="4490485"/>
            <a:ext cx="7402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pt-BR" b="1" dirty="0"/>
              <a:t>Solução insaturada</a:t>
            </a:r>
          </a:p>
          <a:p>
            <a:pPr algn="just"/>
            <a:r>
              <a:rPr lang="pt-BR" dirty="0"/>
              <a:t>	Uma solução insaturada é aquela em que a quantidade de soluto é inferior ao coeficiente de solubilidade do solvente, ou seja, o soluto é totalmente dissolvido pelo solvente, podendo o solvente dissolver mais soluto sem a necessidade de alterações de características físicas da solução.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EE331D50-262C-4502-9B33-CAC97C06140E}"/>
              </a:ext>
            </a:extLst>
          </p:cNvPr>
          <p:cNvSpPr txBox="1">
            <a:spLocks/>
          </p:cNvSpPr>
          <p:nvPr/>
        </p:nvSpPr>
        <p:spPr>
          <a:xfrm>
            <a:off x="899592" y="1340768"/>
            <a:ext cx="288031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Considerações gerais</a:t>
            </a: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4F52F7C3-6F2F-40E9-B931-47900E39873A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38B5483-EBE1-4AFD-AB2E-DDF115665EF7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8B35828B-896A-4EC5-8473-914DA08024AB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5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8D8F319-3645-41CB-85E3-A88B7679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2100019"/>
            <a:ext cx="7632700" cy="1938992"/>
          </a:xfrm>
        </p:spPr>
        <p:txBody>
          <a:bodyPr/>
          <a:lstStyle/>
          <a:p>
            <a:pPr algn="just"/>
            <a:r>
              <a:rPr lang="pt-BR" dirty="0"/>
              <a:t>Tipos de soluções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b) Solução saturada</a:t>
            </a:r>
          </a:p>
          <a:p>
            <a:pPr algn="just"/>
            <a:r>
              <a:rPr lang="pt-BR" dirty="0"/>
              <a:t>	Uma solução saturada é aquela em que a quantidade de soluto está dentro do limite do coeficiente de solubilidade do solvente, ou seja, o solvente dissolve exatamente a quantidade máxima que consegue em condições normais de temperatura ambiente.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C85761-B713-44A2-826E-48C22849EB6F}"/>
              </a:ext>
            </a:extLst>
          </p:cNvPr>
          <p:cNvSpPr txBox="1"/>
          <p:nvPr/>
        </p:nvSpPr>
        <p:spPr>
          <a:xfrm>
            <a:off x="719660" y="4490485"/>
            <a:ext cx="75966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c) Solução supersaturada</a:t>
            </a:r>
          </a:p>
          <a:p>
            <a:pPr algn="just"/>
            <a:r>
              <a:rPr lang="pt-BR" dirty="0"/>
              <a:t>	Uma solução supersaturada é formada quando se altera algum fator como a temperatura ou a pressão do solvente, com isso aumentando o coeficiente de solubilidade do solvente. Dessa forma o solvente passa solubilizar uma quantidade maior de soluto do que conseguia em uma </a:t>
            </a:r>
            <a:r>
              <a:rPr lang="pt-BR"/>
              <a:t>solução saturada.</a:t>
            </a:r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5A6DECC-EF4A-4AC9-99A2-B0DF78D3ABCD}"/>
              </a:ext>
            </a:extLst>
          </p:cNvPr>
          <p:cNvSpPr txBox="1">
            <a:spLocks/>
          </p:cNvSpPr>
          <p:nvPr/>
        </p:nvSpPr>
        <p:spPr>
          <a:xfrm>
            <a:off x="899592" y="1340768"/>
            <a:ext cx="288031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Considerações gerais</a:t>
            </a:r>
          </a:p>
        </p:txBody>
      </p:sp>
      <p:grpSp>
        <p:nvGrpSpPr>
          <p:cNvPr id="13" name="object 5">
            <a:extLst>
              <a:ext uri="{FF2B5EF4-FFF2-40B4-BE49-F238E27FC236}">
                <a16:creationId xmlns:a16="http://schemas.microsoft.com/office/drawing/2014/main" id="{FDDED92E-7BFF-4260-B949-045D8EDAD759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D59F8CC7-72F9-4885-B2C8-B022D4EFF482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AF073C9E-7E9C-4BB7-9CB5-28D83D76620F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836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5E16464-7833-46DF-9F1E-8DE764FDF912}"/>
              </a:ext>
            </a:extLst>
          </p:cNvPr>
          <p:cNvSpPr txBox="1">
            <a:spLocks/>
          </p:cNvSpPr>
          <p:nvPr/>
        </p:nvSpPr>
        <p:spPr>
          <a:xfrm>
            <a:off x="899592" y="1340768"/>
            <a:ext cx="288031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Considerações gerais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8D8F319-3645-41CB-85E3-A88B7679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2100019"/>
            <a:ext cx="7632700" cy="3600986"/>
          </a:xfrm>
        </p:spPr>
        <p:txBody>
          <a:bodyPr/>
          <a:lstStyle/>
          <a:p>
            <a:r>
              <a:rPr lang="pt-BR" b="1" dirty="0"/>
              <a:t>CONCENTRAÇÕES  DE SOLUÇÕES</a:t>
            </a:r>
          </a:p>
          <a:p>
            <a:endParaRPr lang="pt-BR" b="1" dirty="0"/>
          </a:p>
          <a:p>
            <a:r>
              <a:rPr lang="pt-BR" b="1" dirty="0"/>
              <a:t>a) Concentração comum (</a:t>
            </a:r>
            <a:r>
              <a:rPr lang="pt-BR" b="1" dirty="0" err="1"/>
              <a:t>Cc</a:t>
            </a:r>
            <a:r>
              <a:rPr lang="pt-BR" b="1" dirty="0"/>
              <a:t>)</a:t>
            </a:r>
          </a:p>
          <a:p>
            <a:r>
              <a:rPr lang="pt-BR" dirty="0"/>
              <a:t> A concentração comum é a relação direta de massa de um composto por volume de solução, ou seja, é a relação direta da proporção de soluto por volume de solvente.</a:t>
            </a:r>
          </a:p>
          <a:p>
            <a:endParaRPr lang="pt-BR" dirty="0"/>
          </a:p>
          <a:p>
            <a:r>
              <a:rPr lang="pt-BR" dirty="0" err="1"/>
              <a:t>Cc</a:t>
            </a:r>
            <a:r>
              <a:rPr lang="pt-BR" dirty="0"/>
              <a:t> = M/V</a:t>
            </a:r>
          </a:p>
          <a:p>
            <a:endParaRPr lang="pt-BR" dirty="0"/>
          </a:p>
          <a:p>
            <a:pPr algn="just"/>
            <a:r>
              <a:rPr lang="pt-BR" dirty="0" err="1"/>
              <a:t>Cc</a:t>
            </a:r>
            <a:r>
              <a:rPr lang="pt-BR" dirty="0"/>
              <a:t> = concentração comum</a:t>
            </a:r>
          </a:p>
          <a:p>
            <a:r>
              <a:rPr lang="pt-BR" dirty="0"/>
              <a:t>M é a massa do soluto (g)</a:t>
            </a:r>
          </a:p>
          <a:p>
            <a:r>
              <a:rPr lang="pt-BR" dirty="0"/>
              <a:t>V  é o volume do solvente (L)</a:t>
            </a:r>
          </a:p>
          <a:p>
            <a:r>
              <a:rPr lang="pt-BR" dirty="0"/>
              <a:t>A unidade padrão de concentração comum é o grama por litro (g/L).</a:t>
            </a: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727EE64A-7BC4-4AC0-87C3-BB216C5935EB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712BE7E6-B0D1-4F50-AAE4-60BF25BAB453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031542DD-9390-4CFB-A762-AFD80855E9D7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456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5E16464-7833-46DF-9F1E-8DE764FDF912}"/>
              </a:ext>
            </a:extLst>
          </p:cNvPr>
          <p:cNvSpPr txBox="1">
            <a:spLocks/>
          </p:cNvSpPr>
          <p:nvPr/>
        </p:nvSpPr>
        <p:spPr>
          <a:xfrm>
            <a:off x="899592" y="1340768"/>
            <a:ext cx="288031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Considerações gerais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8D8F319-3645-41CB-85E3-A88B7679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2100019"/>
            <a:ext cx="7632700" cy="4985980"/>
          </a:xfrm>
        </p:spPr>
        <p:txBody>
          <a:bodyPr/>
          <a:lstStyle/>
          <a:p>
            <a:r>
              <a:rPr lang="pt-BR" b="1" dirty="0"/>
              <a:t>CONCENTRAÇÕES  DE SOLUÇÕES</a:t>
            </a:r>
          </a:p>
          <a:p>
            <a:endParaRPr lang="pt-BR" b="1" dirty="0"/>
          </a:p>
          <a:p>
            <a:r>
              <a:rPr lang="pt-BR" dirty="0"/>
              <a:t>b) Título de uma solução (</a:t>
            </a:r>
            <a:r>
              <a:rPr lang="pt-BR" dirty="0">
                <a:sym typeface="Symbol" panose="05050102010706020507" pitchFamily="18" charset="2"/>
              </a:rPr>
              <a:t></a:t>
            </a:r>
            <a:r>
              <a:rPr lang="pt-BR" dirty="0"/>
              <a:t>)</a:t>
            </a:r>
          </a:p>
          <a:p>
            <a:r>
              <a:rPr lang="pt-BR" dirty="0"/>
              <a:t> O título de uma solução é a relação direta entre a massa de soluto e de solvente em uma determinada solução. Pode ser dado por valor absoluto (adimensional) ou em percentagem, ou seja, o título é a relação de massas de solvente e soluto de uma determinada solução.</a:t>
            </a:r>
          </a:p>
          <a:p>
            <a:endParaRPr lang="pt-BR" dirty="0"/>
          </a:p>
          <a:p>
            <a:pPr marL="285750" indent="-285750">
              <a:buFont typeface="Symbol" panose="05050102010706020507" pitchFamily="18" charset="2"/>
              <a:buChar char="t"/>
            </a:pPr>
            <a:r>
              <a:rPr lang="pt-BR" dirty="0"/>
              <a:t>= m (soluto)/m (solução), ou seja</a:t>
            </a:r>
          </a:p>
          <a:p>
            <a:pPr marL="285750" indent="-285750">
              <a:buFont typeface="Symbol" panose="05050102010706020507" pitchFamily="18" charset="2"/>
              <a:buChar char="t"/>
            </a:pPr>
            <a:endParaRPr lang="pt-BR" dirty="0"/>
          </a:p>
          <a:p>
            <a:pPr marL="285750" indent="-285750">
              <a:buFont typeface="Symbol" panose="05050102010706020507" pitchFamily="18" charset="2"/>
              <a:buChar char="t"/>
            </a:pPr>
            <a:r>
              <a:rPr lang="pt-BR" dirty="0"/>
              <a:t>= m (soluto)/(m (soluto) + m (solvente))</a:t>
            </a:r>
          </a:p>
          <a:p>
            <a:endParaRPr lang="pt-BR" dirty="0"/>
          </a:p>
          <a:p>
            <a:r>
              <a:rPr lang="pt-BR" dirty="0"/>
              <a:t>O título em percentagem é dado quando pega-se o resultado do título e multiplica-se por 100.</a:t>
            </a:r>
          </a:p>
          <a:p>
            <a:endParaRPr lang="pt-BR" dirty="0"/>
          </a:p>
          <a:p>
            <a:r>
              <a:rPr lang="pt-BR" dirty="0">
                <a:sym typeface="Symbol" panose="05050102010706020507" pitchFamily="18" charset="2"/>
              </a:rPr>
              <a:t>%</a:t>
            </a:r>
            <a:r>
              <a:rPr lang="pt-BR" dirty="0"/>
              <a:t>= (m (soluto)/(m (soluto) + m (solvente))) * 100</a:t>
            </a:r>
          </a:p>
          <a:p>
            <a:endParaRPr lang="pt-BR" dirty="0"/>
          </a:p>
          <a:p>
            <a:pPr marL="285750" indent="-285750">
              <a:buFont typeface="Symbol" panose="05050102010706020507" pitchFamily="18" charset="2"/>
              <a:buChar char="t"/>
            </a:pPr>
            <a:endParaRPr lang="pt-BR" dirty="0"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285AEA09-9397-49E1-BF5C-BA5617BCA488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342CA10D-AD76-4A6E-B056-9F3DFBAE0E01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FCE9BD3-4096-4CE0-8BBE-ED48BF66DEB1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791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1D5CF-EEFB-4332-ABBA-5EFC11BB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526" y="267715"/>
            <a:ext cx="6314947" cy="80021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 PREPARO DE SOLUÇÕES, PADRONIZAÇÃO E TITULAÇÃO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0D3785-5C1E-43F3-BC13-ECBB350B8023}"/>
              </a:ext>
            </a:extLst>
          </p:cNvPr>
          <p:cNvSpPr/>
          <p:nvPr/>
        </p:nvSpPr>
        <p:spPr>
          <a:xfrm>
            <a:off x="179512" y="520480"/>
            <a:ext cx="1080298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5E16464-7833-46DF-9F1E-8DE764FDF912}"/>
              </a:ext>
            </a:extLst>
          </p:cNvPr>
          <p:cNvSpPr txBox="1">
            <a:spLocks/>
          </p:cNvSpPr>
          <p:nvPr/>
        </p:nvSpPr>
        <p:spPr>
          <a:xfrm>
            <a:off x="899592" y="1340768"/>
            <a:ext cx="288031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333CC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pt-BR" kern="0" dirty="0"/>
              <a:t>Considerações gerais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8D8F319-3645-41CB-85E3-A88B7679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347" y="2100019"/>
            <a:ext cx="7632700" cy="4154984"/>
          </a:xfrm>
        </p:spPr>
        <p:txBody>
          <a:bodyPr/>
          <a:lstStyle/>
          <a:p>
            <a:r>
              <a:rPr lang="pt-BR" b="1" dirty="0"/>
              <a:t>CONCENTRAÇÕES  DE SOLUÇÕES</a:t>
            </a:r>
          </a:p>
          <a:p>
            <a:endParaRPr lang="pt-BR" b="1" dirty="0"/>
          </a:p>
          <a:p>
            <a:r>
              <a:rPr lang="pt-BR" dirty="0"/>
              <a:t>b) Título de uma solução (</a:t>
            </a:r>
            <a:r>
              <a:rPr lang="pt-BR" dirty="0">
                <a:sym typeface="Symbol" panose="05050102010706020507" pitchFamily="18" charset="2"/>
              </a:rPr>
              <a:t></a:t>
            </a:r>
            <a:r>
              <a:rPr lang="pt-BR" dirty="0"/>
              <a:t>)</a:t>
            </a:r>
          </a:p>
          <a:p>
            <a:r>
              <a:rPr lang="pt-BR" dirty="0"/>
              <a:t> Exemplo de título de uma solução</a:t>
            </a:r>
          </a:p>
          <a:p>
            <a:r>
              <a:rPr lang="pt-BR" dirty="0">
                <a:sym typeface="Symbol" panose="05050102010706020507" pitchFamily="18" charset="2"/>
              </a:rPr>
              <a:t>%</a:t>
            </a:r>
            <a:r>
              <a:rPr lang="pt-BR" dirty="0"/>
              <a:t>= (m (soluto)/(m (soluto) + m (solvente))) * 100</a:t>
            </a:r>
          </a:p>
          <a:p>
            <a:endParaRPr lang="pt-BR" dirty="0"/>
          </a:p>
          <a:p>
            <a:pPr marL="342900" indent="-342900">
              <a:buAutoNum type="arabicParenR"/>
            </a:pPr>
            <a:r>
              <a:rPr lang="pt-BR" dirty="0"/>
              <a:t>Calcular o título de uma solução formada por 20 gramas de sal (</a:t>
            </a:r>
            <a:r>
              <a:rPr lang="pt-BR" dirty="0" err="1"/>
              <a:t>NaCl</a:t>
            </a:r>
            <a:r>
              <a:rPr lang="pt-BR" dirty="0"/>
              <a:t>) dissolvido em 100 </a:t>
            </a:r>
            <a:r>
              <a:rPr lang="pt-BR" dirty="0" err="1"/>
              <a:t>mL</a:t>
            </a:r>
            <a:r>
              <a:rPr lang="pt-BR" dirty="0"/>
              <a:t> de  água.</a:t>
            </a:r>
          </a:p>
          <a:p>
            <a:pPr marL="342900" indent="-342900">
              <a:buAutoNum type="arabicParenR"/>
            </a:pPr>
            <a:endParaRPr lang="pt-BR" dirty="0"/>
          </a:p>
          <a:p>
            <a:r>
              <a:rPr lang="pt-BR" dirty="0">
                <a:sym typeface="Symbol" panose="05050102010706020507" pitchFamily="18" charset="2"/>
              </a:rPr>
              <a:t>%</a:t>
            </a:r>
            <a:r>
              <a:rPr lang="pt-BR" dirty="0"/>
              <a:t>= (m (soluto)/(m (soluto) + m (solvente))) * 100</a:t>
            </a:r>
          </a:p>
          <a:p>
            <a:endParaRPr lang="pt-BR" dirty="0"/>
          </a:p>
          <a:p>
            <a:r>
              <a:rPr lang="pt-BR" dirty="0">
                <a:sym typeface="Symbol" panose="05050102010706020507" pitchFamily="18" charset="2"/>
              </a:rPr>
              <a:t>%</a:t>
            </a:r>
            <a:r>
              <a:rPr lang="pt-BR" dirty="0"/>
              <a:t>= (20)/(20 +100) * 100                   </a:t>
            </a:r>
            <a:r>
              <a:rPr lang="pt-BR" b="1" dirty="0">
                <a:sym typeface="Symbol" panose="05050102010706020507" pitchFamily="18" charset="2"/>
              </a:rPr>
              <a:t>% </a:t>
            </a:r>
            <a:r>
              <a:rPr lang="pt-BR" b="1" dirty="0"/>
              <a:t>= 16,67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Symbol" panose="05050102010706020507" pitchFamily="18" charset="2"/>
              <a:buChar char="t"/>
            </a:pPr>
            <a:endParaRPr lang="pt-BR" dirty="0"/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B5F679FB-FCDB-4D2C-B2CB-B8D6EDC46660}"/>
              </a:ext>
            </a:extLst>
          </p:cNvPr>
          <p:cNvGrpSpPr/>
          <p:nvPr/>
        </p:nvGrpSpPr>
        <p:grpSpPr>
          <a:xfrm>
            <a:off x="1186502" y="139095"/>
            <a:ext cx="7633970" cy="1129665"/>
            <a:chOff x="1258824" y="167639"/>
            <a:chExt cx="7633970" cy="112966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442D9AD1-0C8E-4D78-94B9-C202FDA97BF9}"/>
                </a:ext>
              </a:extLst>
            </p:cNvPr>
            <p:cNvSpPr/>
            <p:nvPr/>
          </p:nvSpPr>
          <p:spPr>
            <a:xfrm>
              <a:off x="1258824" y="1267967"/>
              <a:ext cx="7129780" cy="0"/>
            </a:xfrm>
            <a:custGeom>
              <a:avLst/>
              <a:gdLst/>
              <a:ahLst/>
              <a:cxnLst/>
              <a:rect l="l" t="t" r="r" b="b"/>
              <a:pathLst>
                <a:path w="7129780">
                  <a:moveTo>
                    <a:pt x="0" y="0"/>
                  </a:moveTo>
                  <a:lnTo>
                    <a:pt x="7129272" y="0"/>
                  </a:lnTo>
                </a:path>
              </a:pathLst>
            </a:custGeom>
            <a:ln w="579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BA41449A-2BDF-4697-8A04-19D02D114419}"/>
                </a:ext>
              </a:extLst>
            </p:cNvPr>
            <p:cNvSpPr/>
            <p:nvPr/>
          </p:nvSpPr>
          <p:spPr>
            <a:xfrm>
              <a:off x="8194547" y="167639"/>
              <a:ext cx="697992" cy="1028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55AEA641-ABF2-45FB-AC69-F6C5CA528FE8}"/>
              </a:ext>
            </a:extLst>
          </p:cNvPr>
          <p:cNvSpPr/>
          <p:nvPr/>
        </p:nvSpPr>
        <p:spPr>
          <a:xfrm>
            <a:off x="3131840" y="5157192"/>
            <a:ext cx="648071" cy="256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E9A44F0-73BB-4B68-B16F-62C4FE4576BE}"/>
              </a:ext>
            </a:extLst>
          </p:cNvPr>
          <p:cNvSpPr/>
          <p:nvPr/>
        </p:nvSpPr>
        <p:spPr>
          <a:xfrm>
            <a:off x="3851919" y="5013176"/>
            <a:ext cx="1224137" cy="5040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97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3915</Words>
  <Application>Microsoft Office PowerPoint</Application>
  <PresentationFormat>Apresentação na tela (4:3)</PresentationFormat>
  <Paragraphs>397</Paragraphs>
  <Slides>43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6" baseType="lpstr">
      <vt:lpstr>Arail</vt:lpstr>
      <vt:lpstr>Arial</vt:lpstr>
      <vt:lpstr>Arial Black</vt:lpstr>
      <vt:lpstr>Calibri</vt:lpstr>
      <vt:lpstr>Cambria</vt:lpstr>
      <vt:lpstr>Comic Sans MS</vt:lpstr>
      <vt:lpstr>Microsoft Sans Serif</vt:lpstr>
      <vt:lpstr>NS-Proxima-Nova</vt:lpstr>
      <vt:lpstr>Symbol</vt:lpstr>
      <vt:lpstr>Times New Roman</vt:lpstr>
      <vt:lpstr>Verdana</vt:lpstr>
      <vt:lpstr>Wingdings</vt:lpstr>
      <vt:lpstr>Office Theme</vt:lpstr>
      <vt:lpstr>Apresentação do PowerPoint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 PREPARO DE SOLUÇÕES, PADRONIZAÇÃO E TITULAÇÃO</vt:lpstr>
      <vt:lpstr>Titulação  - Aplicações</vt:lpstr>
      <vt:lpstr>Apresentação do PowerPoint</vt:lpstr>
      <vt:lpstr>Apresentação do PowerPoint</vt:lpstr>
      <vt:lpstr>EXERCÍCIO DE FIXAÇÃO</vt:lpstr>
      <vt:lpstr>Resolução: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Pt. 16 MATÉRIA PRIMA PARA ÁLCOOL</dc:title>
  <dc:creator>CNPTIA</dc:creator>
  <cp:lastModifiedBy>Antonio Baptista</cp:lastModifiedBy>
  <cp:revision>100</cp:revision>
  <dcterms:created xsi:type="dcterms:W3CDTF">2020-08-18T13:21:34Z</dcterms:created>
  <dcterms:modified xsi:type="dcterms:W3CDTF">2024-03-07T21:15:03Z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2019-08-20T00:00:00Z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2020-08-18T00:00:00Z</vt:filetime>
  </property>
</Properties>
</file>