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3"/>
  </p:notesMasterIdLst>
  <p:sldIdLst>
    <p:sldId id="319" r:id="rId2"/>
    <p:sldId id="256" r:id="rId3"/>
    <p:sldId id="257" r:id="rId4"/>
    <p:sldId id="273" r:id="rId5"/>
    <p:sldId id="310" r:id="rId6"/>
    <p:sldId id="274" r:id="rId7"/>
    <p:sldId id="275" r:id="rId8"/>
    <p:sldId id="328" r:id="rId9"/>
    <p:sldId id="258" r:id="rId10"/>
    <p:sldId id="276" r:id="rId11"/>
    <p:sldId id="277" r:id="rId12"/>
    <p:sldId id="278" r:id="rId13"/>
    <p:sldId id="302" r:id="rId14"/>
    <p:sldId id="279" r:id="rId15"/>
    <p:sldId id="280" r:id="rId16"/>
    <p:sldId id="282" r:id="rId17"/>
    <p:sldId id="259" r:id="rId18"/>
    <p:sldId id="321" r:id="rId19"/>
    <p:sldId id="283" r:id="rId20"/>
    <p:sldId id="287" r:id="rId21"/>
    <p:sldId id="284" r:id="rId22"/>
    <p:sldId id="285" r:id="rId23"/>
    <p:sldId id="286" r:id="rId24"/>
    <p:sldId id="294" r:id="rId25"/>
    <p:sldId id="295" r:id="rId26"/>
    <p:sldId id="293" r:id="rId27"/>
    <p:sldId id="289" r:id="rId28"/>
    <p:sldId id="290" r:id="rId29"/>
    <p:sldId id="291" r:id="rId30"/>
    <p:sldId id="311" r:id="rId31"/>
    <p:sldId id="312" r:id="rId32"/>
    <p:sldId id="320" r:id="rId33"/>
    <p:sldId id="313" r:id="rId34"/>
    <p:sldId id="322" r:id="rId35"/>
    <p:sldId id="323" r:id="rId36"/>
    <p:sldId id="324" r:id="rId37"/>
    <p:sldId id="325" r:id="rId38"/>
    <p:sldId id="326" r:id="rId39"/>
    <p:sldId id="292" r:id="rId40"/>
    <p:sldId id="305" r:id="rId41"/>
    <p:sldId id="304" r:id="rId42"/>
    <p:sldId id="306" r:id="rId43"/>
    <p:sldId id="307" r:id="rId44"/>
    <p:sldId id="309" r:id="rId45"/>
    <p:sldId id="308" r:id="rId46"/>
    <p:sldId id="301" r:id="rId47"/>
    <p:sldId id="296" r:id="rId48"/>
    <p:sldId id="260" r:id="rId49"/>
    <p:sldId id="261" r:id="rId50"/>
    <p:sldId id="262" r:id="rId51"/>
    <p:sldId id="314" r:id="rId52"/>
    <p:sldId id="263" r:id="rId53"/>
    <p:sldId id="297" r:id="rId54"/>
    <p:sldId id="298" r:id="rId55"/>
    <p:sldId id="265" r:id="rId56"/>
    <p:sldId id="300" r:id="rId57"/>
    <p:sldId id="266" r:id="rId58"/>
    <p:sldId id="315" r:id="rId59"/>
    <p:sldId id="316" r:id="rId60"/>
    <p:sldId id="267" r:id="rId61"/>
    <p:sldId id="318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175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288"/>
    </p:cViewPr>
  </p:sorterViewPr>
  <p:notesViewPr>
    <p:cSldViewPr showGuides="1">
      <p:cViewPr varScale="1">
        <p:scale>
          <a:sx n="37" d="100"/>
          <a:sy n="37" d="100"/>
        </p:scale>
        <p:origin x="-2264" y="-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C5067-AE9F-4064-BC80-77C307924E72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F0D3C-42DE-41BC-9810-418DB88422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5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8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61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17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04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1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44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4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57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67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5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07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40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4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23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55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79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9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95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78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01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09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092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482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78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5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603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937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191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471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20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24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688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592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79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067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830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127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706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665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716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727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18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67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670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26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78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9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5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2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F0D3C-42DE-41BC-9810-418DB88422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0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ECF2-78B8-49F7-93C7-9C4D0FC9492D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7DF2-8BEB-47E3-8A25-177D36918FA9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27D2-07AD-4EC5-B10F-4EF531BD5267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1BF-A83E-4380-9334-8E607F6922C8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910F-87F6-45D8-B2E8-6044343CE9AC}" type="datetime1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D90-3D70-4B51-BCB9-77983A7F63B3}" type="datetime1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A892-015E-4203-8831-3365EFE095D7}" type="datetime1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A139-D647-43C0-AD32-DFD0B3E325C2}" type="datetime1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CC00-95B2-4FD5-B8E7-E346E49B6588}" type="datetime1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B461-BF37-40F9-A29A-A90C6F75530E}" type="datetime1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A9D7-C216-48F4-B967-7C1F5E387C72}" type="datetime1">
              <a:rPr lang="en-US" smtClean="0"/>
              <a:t>4/5/2016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564A139-F379-43BD-91D5-FF3BC28BB009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4E624C5-0386-43F2-96C2-F0AE49ABB8E8}" type="datetime1">
              <a:rPr lang="en-US" smtClean="0"/>
              <a:t>4/5/2016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1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/ref=ntt_athr_dp_sr_1/175-2783672-7042641?_encoding=UTF8&amp;field-author=William%20Sharpe&amp;ie=UTF8&amp;search-alias=books&amp;sort=relevancerank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s/ref=dp_byline_sr_book_1?ie=UTF8&amp;field-author=Professor+Haim+Levy&amp;search-alias=books&amp;text=Professor+Haim+Levy&amp;sort=relevancerank" TargetMode="External"/><Relationship Id="rId5" Type="http://schemas.openxmlformats.org/officeDocument/2006/relationships/hyperlink" Target="http://www.amazon.com/s/ref=ntt_athr_dp_sr_3/175-2783672-7042641?_encoding=UTF8&amp;field-author=Jeffrey%20W%20Bailey&amp;ie=UTF8&amp;search-alias=books&amp;sort=relevancerank" TargetMode="External"/><Relationship Id="rId4" Type="http://schemas.openxmlformats.org/officeDocument/2006/relationships/hyperlink" Target="http://www.amazon.com/s/ref=ntt_athr_dp_sr_2/175-2783672-7042641?_encoding=UTF8&amp;field-author=Gordon%20J.%20Alexander&amp;ie=UTF8&amp;search-alias=books&amp;sort=relevanceran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fomoney.com.br/onde-investir/acoes/noticia/4710389/analistas-recomendam-acoes-para-marco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EAE516 - Mercados de Derivativos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Alan De Genaro </a:t>
            </a:r>
          </a:p>
          <a:p>
            <a:r>
              <a:rPr lang="pt-BR" dirty="0"/>
              <a:t>Email:adg@usp.br</a:t>
            </a:r>
          </a:p>
        </p:txBody>
      </p:sp>
    </p:spTree>
    <p:extLst>
      <p:ext uri="{BB962C8B-B14F-4D97-AF65-F5344CB8AC3E}">
        <p14:creationId xmlns:p14="http://schemas.microsoft.com/office/powerpoint/2010/main" val="160321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  &amp; Retorno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Markowitz argumentou que a carteira com o máximo retorno esperado não seria necessariamente a de mínima variância.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Assim, o investidor poderia ganhar o maior retorno possível tomando risco e reduzir a variância desistindo do retorno esperado.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maior contribuição de Markowitz foi sua distinção entre a variabilidade dos retornos de um ativo individual e sua contribuição para o risco da carteira.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Ele observou que ao tentar minimizar a variância, não é suficiente investir em muitos ativos.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É necessário evitar investir em ativos com covariância alta entre si.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Markowitz mostrou que é possível identificar um conjunto de carteiras que fornecem o maior retorno esperado possível para um dado nível de risco.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Essas carteiras formam a fronteira eficiente e, para qualquer investidor que se preocupa apenas com o </a:t>
            </a:r>
            <a:r>
              <a:rPr lang="pt-BR" i="1" dirty="0"/>
              <a:t>trade-off </a:t>
            </a:r>
            <a:r>
              <a:rPr lang="pt-BR" dirty="0"/>
              <a:t>entre retorno esperado e risco, é economicamente eficiente limitar a escolha entre as carteiras que pertencem a esta fronteira.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  &amp; Retorno - III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  &amp; Retorno - IV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0"/>
            <a:ext cx="76200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015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0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  &amp; Retorno - 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>
                    <a:latin typeface="Cambria Math"/>
                  </a:rPr>
                  <a:t>Ao combinar ativos com pesos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>
                    <a:latin typeface="Cambria Math"/>
                  </a:rPr>
                  <a:t> o retorno esperado da carteira será dado por: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𝐸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pt-BR" dirty="0"/>
                  <a:t>Por sua vez, o seu risco é formado por:</a:t>
                </a:r>
              </a:p>
              <a:p>
                <a:endParaRPr lang="pt-BR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𝜎</m:t>
                          </m:r>
                        </m:e>
                        <m:sub/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/>
                            </a:rPr>
                            <m:t>𝑖</m:t>
                          </m:r>
                          <m:r>
                            <a:rPr lang="pt-BR" i="1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=1,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3009900" y="4572000"/>
            <a:ext cx="381000" cy="1219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5295900" y="3848100"/>
            <a:ext cx="381000" cy="27432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82067" y="5530334"/>
            <a:ext cx="163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Risco individual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8067" y="5498068"/>
            <a:ext cx="155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Risco conjunto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  &amp; Retorno - V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1000 </a:t>
            </a:r>
            <a:r>
              <a:rPr lang="en-US" dirty="0" err="1"/>
              <a:t>carteiras</a:t>
            </a:r>
            <a:r>
              <a:rPr lang="en-US" dirty="0"/>
              <a:t> </a:t>
            </a:r>
            <a:r>
              <a:rPr lang="en-US" dirty="0" err="1"/>
              <a:t>aleat</a:t>
            </a:r>
            <a:r>
              <a:rPr lang="pt-BR" dirty="0"/>
              <a:t>órias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b="1" dirty="0">
                <a:solidFill>
                  <a:srgbClr val="FF0000"/>
                </a:solidFill>
              </a:rPr>
              <a:t>COMO ESCOLHER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381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4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  &amp; Retorno - VI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Markowitz </a:t>
                </a:r>
                <a:r>
                  <a:rPr lang="en-US" dirty="0" err="1"/>
                  <a:t>formalizou</a:t>
                </a:r>
                <a:r>
                  <a:rPr lang="en-US" dirty="0"/>
                  <a:t> o </a:t>
                </a:r>
                <a:r>
                  <a:rPr lang="en-US" dirty="0" err="1"/>
                  <a:t>problema</a:t>
                </a:r>
                <a:r>
                  <a:rPr lang="en-US" dirty="0"/>
                  <a:t> </a:t>
                </a:r>
                <a:r>
                  <a:rPr lang="en-US" dirty="0" err="1"/>
                  <a:t>como</a:t>
                </a:r>
                <a:r>
                  <a:rPr lang="pt-BR" dirty="0"/>
                  <a:t>:</a:t>
                </a:r>
              </a:p>
              <a:p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 err="1"/>
                  <a:t>Sujeito</a:t>
                </a:r>
                <a:r>
                  <a:rPr lang="en-US" dirty="0"/>
                  <a:t> </a:t>
                </a:r>
                <a:r>
                  <a:rPr lang="pt-BR" dirty="0"/>
                  <a:t>à:</a:t>
                </a:r>
                <a:endParaRPr lang="en-US" dirty="0"/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𝜇</m:t>
                    </m:r>
                  </m:oMath>
                </a14:m>
                <a:endParaRPr lang="pt-BR" dirty="0"/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pt-BR" b="1" i="1">
                        <a:latin typeface="Cambria Math"/>
                      </a:rPr>
                      <m:t>𝟏</m:t>
                    </m:r>
                  </m:oMath>
                </a14:m>
                <a:r>
                  <a:rPr lang="pt-BR" dirty="0"/>
                  <a:t> = 1 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Onde:</a:t>
                </a:r>
              </a:p>
              <a:p>
                <a:pPr algn="just"/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𝜔</m:t>
                    </m:r>
                  </m:oMath>
                </a14:m>
                <a:r>
                  <a:rPr lang="pt-BR" dirty="0"/>
                  <a:t> é a composição da carteira;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pt-BR" dirty="0"/>
                  <a:t> é o vetor de retorno esperado; e</a:t>
                </a: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pt-BR" dirty="0"/>
                  <a:t> é a matriz de variância e covariância entre os ativos</a:t>
                </a:r>
              </a:p>
              <a:p>
                <a:pPr algn="just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>
            <a:off x="3435926" y="3238500"/>
            <a:ext cx="198119" cy="838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Este problema de otimização pertence a classe de problemas quadráticos e possui solução analítica.</a:t>
            </a:r>
          </a:p>
          <a:p>
            <a:endParaRPr lang="pt-BR" dirty="0"/>
          </a:p>
          <a:p>
            <a:r>
              <a:rPr lang="pt-BR" dirty="0"/>
              <a:t>A solução pode ser obtida utilizando multiplicadores de Lagrange para incluir as restrições na função objetivo.</a:t>
            </a:r>
          </a:p>
          <a:p>
            <a:endParaRPr lang="pt-BR" dirty="0"/>
          </a:p>
          <a:p>
            <a:r>
              <a:rPr lang="pt-BR" dirty="0"/>
              <a:t>Na prática, utilizamos algum método número.</a:t>
            </a:r>
          </a:p>
          <a:p>
            <a:endParaRPr lang="pt-BR" dirty="0"/>
          </a:p>
          <a:p>
            <a:r>
              <a:rPr lang="pt-BR" dirty="0"/>
              <a:t>O mais simples é usando o SOLVER do EXCEL®; </a:t>
            </a:r>
          </a:p>
          <a:p>
            <a:endParaRPr lang="pt-BR" dirty="0"/>
          </a:p>
          <a:p>
            <a:r>
              <a:rPr lang="pt-BR" dirty="0"/>
              <a:t>Ou utilizando a função </a:t>
            </a:r>
            <a:r>
              <a:rPr lang="en-US" dirty="0" err="1"/>
              <a:t>p.estimateFrontier.m</a:t>
            </a:r>
            <a:r>
              <a:rPr lang="en-US" dirty="0"/>
              <a:t> do MATLAB</a:t>
            </a:r>
            <a:r>
              <a:rPr lang="pt-BR" dirty="0"/>
              <a:t>®.</a:t>
            </a:r>
            <a:endParaRPr lang="en-US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>
                <a:solidFill>
                  <a:srgbClr val="FF0000"/>
                </a:solidFill>
              </a:rPr>
              <a:t>16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oup 3"/>
          <p:cNvGrpSpPr/>
          <p:nvPr/>
        </p:nvGrpSpPr>
        <p:grpSpPr>
          <a:xfrm>
            <a:off x="1447800" y="808376"/>
            <a:ext cx="5960357" cy="5755943"/>
            <a:chOff x="821442" y="-304800"/>
            <a:chExt cx="7501115" cy="686368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42" y="-304800"/>
              <a:ext cx="7501115" cy="467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42" y="4343401"/>
              <a:ext cx="7501115" cy="2215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73347" y="151013"/>
                <a:ext cx="1403653" cy="458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347" y="151013"/>
                <a:ext cx="1403653" cy="4585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6000" y="3105835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𝜇</m:t>
                    </m:r>
                  </m:oMath>
                </a14:m>
                <a:endParaRPr lang="pt-BR" dirty="0"/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pt-BR" b="1" i="1">
                        <a:latin typeface="Cambria Math"/>
                      </a:rPr>
                      <m:t>𝟏</m:t>
                    </m:r>
                  </m:oMath>
                </a14:m>
                <a:r>
                  <a:rPr lang="pt-BR" dirty="0"/>
                  <a:t> = 1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105835"/>
                <a:ext cx="4572000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>
            <a:off x="3959859" y="3105834"/>
            <a:ext cx="198119" cy="64633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5131758" y="712158"/>
            <a:ext cx="785484" cy="381000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2590801" y="2895600"/>
            <a:ext cx="1369059" cy="762000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8925"/>
            <a:ext cx="8208589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801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077200" cy="1143000"/>
          </a:xfrm>
        </p:spPr>
        <p:txBody>
          <a:bodyPr/>
          <a:lstStyle/>
          <a:p>
            <a:r>
              <a:rPr lang="pt-BR" dirty="0"/>
              <a:t>Carteiras Eficientes -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676400"/>
            <a:ext cx="67627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5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CAPM: </a:t>
            </a:r>
            <a:r>
              <a:rPr lang="pt-BR" dirty="0"/>
              <a:t>teoria</a:t>
            </a:r>
            <a:r>
              <a:rPr lang="en-US" dirty="0"/>
              <a:t> e </a:t>
            </a:r>
            <a:r>
              <a:rPr lang="en-US" dirty="0" err="1"/>
              <a:t>pr</a:t>
            </a:r>
            <a:r>
              <a:rPr lang="pt-BR" dirty="0"/>
              <a:t>ática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2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42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077200" cy="1143000"/>
          </a:xfrm>
        </p:spPr>
        <p:txBody>
          <a:bodyPr/>
          <a:lstStyle/>
          <a:p>
            <a:r>
              <a:rPr lang="pt-BR" dirty="0"/>
              <a:t>Carteiras Eficientes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953000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O ponto de tangência entre a função utilidade e a fronteira eficiente determina a alocação do investidor</a:t>
            </a:r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676400"/>
            <a:ext cx="67627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c 3"/>
          <p:cNvSpPr/>
          <p:nvPr/>
        </p:nvSpPr>
        <p:spPr>
          <a:xfrm rot="5729094">
            <a:off x="2514600" y="2110111"/>
            <a:ext cx="914400" cy="1219200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5729094">
            <a:off x="3303655" y="1881510"/>
            <a:ext cx="914400" cy="121920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5729094">
            <a:off x="1793510" y="2414912"/>
            <a:ext cx="914400" cy="1219200"/>
          </a:xfrm>
          <a:prstGeom prst="arc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526810" y="2613547"/>
            <a:ext cx="1447800" cy="28477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2206336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Curvas de indiferença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9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Incluindo um ativo sem risco -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O modelo de Markowitz era bastante robusto, mas de grande dificuldade computacional para a época, principalmente dado o grande número de ativos negociados em mercados desenvolvidos.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James Tobin, em artigo de 1958, deu uma grande contribuição ao modelo de Markowitz, vislumbrando a possibilidade de incorporar a ele um ativo livre de risco.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Assim ao introduzir um ativo livre de risco no modelo ter-se-ão pontos possíveis para a carteira que estão acima da fronteira eficiente original. </a:t>
            </a:r>
            <a:endParaRPr lang="en-US" dirty="0"/>
          </a:p>
          <a:p>
            <a:pPr algn="just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Incluindo um ativo sem risco -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Fomalmente, Tobin mostrou que o retorno de uma estratégia que investe no portfolio de eficiente e no ativo sem risco:</a:t>
                </a:r>
              </a:p>
              <a:p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a:rPr lang="pt-BR" i="1">
                              <a:latin typeface="Cambria Math"/>
                            </a:rPr>
                            <m:t>(</m:t>
                          </m:r>
                          <m:r>
                            <a:rPr lang="pt-B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pt-BR" dirty="0"/>
              </a:p>
              <a:p>
                <a:pPr marL="114300" indent="0">
                  <a:buNone/>
                </a:pPr>
                <a:r>
                  <a:rPr lang="en-US" dirty="0" err="1"/>
                  <a:t>Utilizando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dirty="0"/>
                  <a:t> =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(1−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endParaRPr lang="pt-BR" dirty="0"/>
              </a:p>
              <a:p>
                <a:pPr marL="114300" indent="0">
                  <a:buNone/>
                </a:pPr>
                <a:r>
                  <a:rPr lang="pt-BR" dirty="0"/>
                  <a:t>A expressão acima pode ser simplificada para:</a:t>
                </a:r>
              </a:p>
              <a:p>
                <a:pPr marL="114300" indent="0">
                  <a:buNone/>
                </a:pPr>
                <a:endParaRPr lang="pt-BR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a:rPr lang="pt-BR" i="1">
                              <a:latin typeface="Cambria Math"/>
                            </a:rPr>
                            <m:t>(</m:t>
                          </m:r>
                          <m:r>
                            <a:rPr lang="pt-B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)−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Incluindo um ativo sem risco - 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Uma vez que o retorno do ativo sem risco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dirty="0"/>
                  <a:t>  é constante e conhecido, o risco da carteira é dado por: </a:t>
                </a:r>
              </a:p>
              <a:p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pt-BR" dirty="0"/>
              </a:p>
              <a:p>
                <a:r>
                  <a:rPr lang="pt-BR" dirty="0"/>
                  <a:t>Isolando o termo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𝑇</m:t>
                        </m:r>
                      </m:sub>
                      <m:sup/>
                    </m:sSubSup>
                  </m:oMath>
                </a14:m>
                <a:r>
                  <a:rPr lang="pt-BR" dirty="0"/>
                  <a:t> acima e substituindo  na equação anterior temos a seguinte equação linear:</a:t>
                </a:r>
                <a:endParaRPr lang="en-US" dirty="0"/>
              </a:p>
              <a:p>
                <a:endParaRPr lang="pt-BR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/>
                              </m:sSubSup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𝑝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Incluindo um ativo sem risco -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9849"/>
            <a:ext cx="8093304" cy="506116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1447800" y="2971800"/>
            <a:ext cx="2438400" cy="8986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971800" y="3276600"/>
            <a:ext cx="76200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46400" y="3369677"/>
            <a:ext cx="228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A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5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Incluindo um ativo sem risco -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9849"/>
            <a:ext cx="8093304" cy="506116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1447800" y="2971800"/>
            <a:ext cx="2438400" cy="8986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971800" y="3276600"/>
            <a:ext cx="76200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46400" y="3369677"/>
            <a:ext cx="228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A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47800" y="2209800"/>
            <a:ext cx="2362200" cy="16606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2637423"/>
            <a:ext cx="228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B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2971800" y="2743200"/>
            <a:ext cx="76200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09800" y="3276600"/>
            <a:ext cx="76200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3001280"/>
            <a:ext cx="228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C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53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Incluindo um ativo sem risco -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9849"/>
            <a:ext cx="8093304" cy="506116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1447800" y="2362200"/>
            <a:ext cx="2133600" cy="150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56740" y="3059668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057400" y="3383281"/>
            <a:ext cx="76200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94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Incluindo um ativo sem risco - VII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9849"/>
            <a:ext cx="8093304" cy="506116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1447800" y="2362200"/>
            <a:ext cx="2133600" cy="150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7400" y="3516868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057400" y="3383281"/>
            <a:ext cx="76200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4873036">
            <a:off x="1657090" y="2181983"/>
            <a:ext cx="914400" cy="12192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4873036">
            <a:off x="2348662" y="1687918"/>
            <a:ext cx="914400" cy="1219200"/>
          </a:xfrm>
          <a:prstGeom prst="arc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4873036">
            <a:off x="900862" y="2731682"/>
            <a:ext cx="914400" cy="1219200"/>
          </a:xfrm>
          <a:prstGeom prst="arc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066800" y="2540811"/>
            <a:ext cx="1447800" cy="28477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8200" y="21336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Curvas de indiferença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55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Incluindo um ativo sem risco - VIII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investidor irá demandar o ativo pertencente a fronteira eficiente que maximize o retorno esperado.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portfolio eficiente que maximiza o retorno é o porfolio tangente </a:t>
            </a:r>
            <a:r>
              <a:rPr lang="pt-BR" i="1" dirty="0"/>
              <a:t>T.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Incluindo um ativo sem risco - 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Teorema da separação:</a:t>
            </a:r>
            <a:r>
              <a:rPr lang="pt-BR" dirty="0"/>
              <a:t> Assumindo expectativas homogêneas, o problema da alocação ótima pode ser separado em duas etapas: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 Na etapa i), o investidor seleciona o portfólio de ativos com risco. Nesta etapa, todos os investidores selecionam o mesmo portfólio independente de suas preferências.</a:t>
            </a:r>
          </a:p>
          <a:p>
            <a:pPr lvl="1" algn="just"/>
            <a:r>
              <a:rPr lang="pt-BR" dirty="0"/>
              <a:t> Todos os investidores selecionam o portfólio T.  </a:t>
            </a:r>
          </a:p>
          <a:p>
            <a:pPr lvl="1" algn="just"/>
            <a:endParaRPr lang="pt-BR" dirty="0"/>
          </a:p>
          <a:p>
            <a:pPr algn="just"/>
            <a:r>
              <a:rPr lang="pt-BR" dirty="0"/>
              <a:t>Na etapa ii), os investidores definem apenas a composição entre o </a:t>
            </a:r>
            <a:r>
              <a:rPr lang="pt-BR" i="1" dirty="0"/>
              <a:t>portfólio </a:t>
            </a:r>
            <a:r>
              <a:rPr lang="pt-BR" dirty="0"/>
              <a:t>T e o ativo livre de risco. </a:t>
            </a:r>
          </a:p>
          <a:p>
            <a:pPr lvl="1" algn="just"/>
            <a:r>
              <a:rPr lang="pt-BR" dirty="0"/>
              <a:t>Nesta etapa as escolhas dependem das preferências.</a:t>
            </a:r>
          </a:p>
          <a:p>
            <a:pPr lvl="1" algn="just"/>
            <a:r>
              <a:rPr lang="pt-BR" dirty="0"/>
              <a:t>Investidores mais avessos ao risco irão situar-se a esquerda do ponto 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>
                <a:solidFill>
                  <a:srgbClr val="FF0000"/>
                </a:solidFill>
              </a:rPr>
              <a:t>29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Tópicos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Motivação</a:t>
            </a:r>
          </a:p>
          <a:p>
            <a:r>
              <a:rPr lang="pt-BR" dirty="0"/>
              <a:t>Fundamentos</a:t>
            </a:r>
          </a:p>
          <a:p>
            <a:pPr lvl="1"/>
            <a:r>
              <a:rPr lang="pt-BR" dirty="0"/>
              <a:t>O modelo Média &amp; Variância;</a:t>
            </a:r>
          </a:p>
          <a:p>
            <a:pPr lvl="1"/>
            <a:r>
              <a:rPr lang="pt-BR" dirty="0"/>
              <a:t>Modelo de Tobin e o Teorema da separação</a:t>
            </a:r>
          </a:p>
          <a:p>
            <a:r>
              <a:rPr lang="pt-BR" dirty="0"/>
              <a:t>A construção do CAPM</a:t>
            </a:r>
          </a:p>
          <a:p>
            <a:r>
              <a:rPr lang="pt-BR" dirty="0"/>
              <a:t>Prática</a:t>
            </a:r>
          </a:p>
          <a:p>
            <a:pPr lvl="1"/>
            <a:r>
              <a:rPr lang="pt-BR" dirty="0"/>
              <a:t>O Modelo de Mercado;</a:t>
            </a:r>
          </a:p>
          <a:p>
            <a:pPr lvl="1"/>
            <a:r>
              <a:rPr lang="pt-BR" dirty="0"/>
              <a:t>ETFs</a:t>
            </a:r>
          </a:p>
          <a:p>
            <a:endParaRPr lang="pt-BR" dirty="0"/>
          </a:p>
          <a:p>
            <a:pPr lvl="1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58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Incluindo um ativo sem risco -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7620000" cy="502920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pt-BR" b="1" dirty="0">
                    <a:solidFill>
                      <a:srgbClr val="FF0000"/>
                    </a:solidFill>
                  </a:rPr>
                  <a:t>CAPITAL MARKET LINE:</a:t>
                </a:r>
                <a:r>
                  <a:rPr lang="pt-BR" dirty="0"/>
                  <a:t> Assumindo expectativas homogêneas, todo investidor racional irá selecionar otimamente o mesmo portfólio tangente T.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Como os mercados estão em equilíbrio, a oferta de ativos é igual a sua demanda, todos os recursos da economia devem ser investidos:</a:t>
                </a:r>
              </a:p>
              <a:p>
                <a:pPr algn="just"/>
                <a:endParaRPr lang="pt-BR" dirty="0"/>
              </a:p>
              <a:p>
                <a:pPr marL="1143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  <a:p>
                <a:pPr algn="just"/>
                <a:r>
                  <a:rPr lang="pt-BR" dirty="0"/>
                  <a:t>Onde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total investido em todos os ativos por todos os investidores, no momento 0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valor de mercado da ação i , no momento 0.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proporção òtima do ativo </a:t>
                </a:r>
                <a:r>
                  <a:rPr lang="pt-BR" i="1" dirty="0"/>
                  <a:t>i</a:t>
                </a:r>
                <a:r>
                  <a:rPr lang="pt-BR" dirty="0"/>
                  <a:t> no portfólio tangente 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7620000" cy="5029200"/>
              </a:xfrm>
              <a:blipFill rotWithShape="1">
                <a:blip r:embed="rId3"/>
                <a:stretch>
                  <a:fillRect t="-1455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2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Incluindo um ativo sem risco -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7620000" cy="4800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b="1" dirty="0">
                    <a:solidFill>
                      <a:srgbClr val="FF0000"/>
                    </a:solidFill>
                  </a:rPr>
                  <a:t>CAPITAL MARKET LINE:</a:t>
                </a:r>
                <a:r>
                  <a:rPr lang="pt-BR" dirty="0"/>
                  <a:t>  portanto a proporção investida em cada ativo no portfolio ótimo T é dada por:</a:t>
                </a:r>
              </a:p>
              <a:p>
                <a:pPr algn="just"/>
                <a:endParaRPr lang="pt-BR" dirty="0"/>
              </a:p>
              <a:p>
                <a:pPr marL="1143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  <a:p>
                <a:pPr marL="114300" indent="0" algn="just">
                  <a:buNone/>
                </a:pPr>
                <a:endParaRPr lang="pt-BR" dirty="0"/>
              </a:p>
              <a:p>
                <a:pPr marL="114300" indent="0" algn="just">
                  <a:buNone/>
                </a:pPr>
                <a:r>
                  <a:rPr lang="pt-BR" dirty="0"/>
                  <a:t>Assim, a ponderação do ativo no </a:t>
                </a:r>
                <a:r>
                  <a:rPr lang="pt-BR" i="1" dirty="0"/>
                  <a:t>portfolio</a:t>
                </a:r>
                <a:r>
                  <a:rPr lang="pt-BR" dirty="0"/>
                  <a:t> é dada pelo valor de mercado.</a:t>
                </a:r>
              </a:p>
              <a:p>
                <a:pPr marL="114300" indent="0" algn="just">
                  <a:buNone/>
                </a:pPr>
                <a:endParaRPr lang="pt-BR" dirty="0"/>
              </a:p>
              <a:p>
                <a:pPr marL="114300" indent="0" algn="just">
                  <a:buNone/>
                </a:pPr>
                <a:r>
                  <a:rPr lang="pt-BR" dirty="0"/>
                  <a:t>E o portfolio tangente representa o portfolio de mercado.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7620000" cy="4800600"/>
              </a:xfrm>
              <a:blipFill rotWithShape="1">
                <a:blip r:embed="rId3"/>
                <a:stretch>
                  <a:fillRect t="-762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8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funciona</a:t>
            </a:r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2557931"/>
              </p:ext>
            </p:extLst>
          </p:nvPr>
        </p:nvGraphicFramePr>
        <p:xfrm>
          <a:off x="3200399" y="3810000"/>
          <a:ext cx="1583251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showAsIcon="1" r:id="rId3" imgW="914400" imgH="792360" progId="Excel.Sheet.12">
                  <p:embed/>
                </p:oleObj>
              </mc:Choice>
              <mc:Fallback>
                <p:oleObj name="Worksheet" showAsIcon="1" r:id="rId3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399" y="3810000"/>
                        <a:ext cx="1583251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" y="2174875"/>
            <a:ext cx="7620000" cy="3951288"/>
          </a:xfrm>
        </p:spPr>
        <p:txBody>
          <a:bodyPr/>
          <a:lstStyle/>
          <a:p>
            <a:r>
              <a:rPr lang="en-US" dirty="0" err="1"/>
              <a:t>Usando</a:t>
            </a:r>
            <a:r>
              <a:rPr lang="en-US" dirty="0"/>
              <a:t> o Solver para </a:t>
            </a:r>
            <a:r>
              <a:rPr lang="en-US" dirty="0" err="1"/>
              <a:t>construir</a:t>
            </a:r>
            <a:r>
              <a:rPr lang="en-US" dirty="0"/>
              <a:t> a </a:t>
            </a:r>
            <a:r>
              <a:rPr lang="en-US" dirty="0" err="1"/>
              <a:t>Fronteira</a:t>
            </a:r>
            <a:r>
              <a:rPr lang="en-US" dirty="0"/>
              <a:t> </a:t>
            </a:r>
            <a:r>
              <a:rPr lang="en-US" dirty="0" err="1"/>
              <a:t>eficiente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3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1295400"/>
            <a:ext cx="5410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54747" y="59621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228600"/>
                <a:ext cx="7620000" cy="6477000"/>
              </a:xfrm>
            </p:spPr>
            <p:txBody>
              <a:bodyPr>
                <a:normAutofit fontScale="92500"/>
              </a:bodyPr>
              <a:lstStyle/>
              <a:p>
                <a:pPr marL="114300" indent="0">
                  <a:buNone/>
                </a:pPr>
                <a:r>
                  <a:rPr lang="pt-BR" dirty="0"/>
                  <a:t>A </a:t>
                </a:r>
                <a:r>
                  <a:rPr lang="pt-BR" b="1" dirty="0"/>
                  <a:t>C</a:t>
                </a:r>
                <a:r>
                  <a:rPr lang="pt-BR" dirty="0"/>
                  <a:t>apital </a:t>
                </a:r>
                <a:r>
                  <a:rPr lang="pt-BR" b="1" dirty="0"/>
                  <a:t>M</a:t>
                </a:r>
                <a:r>
                  <a:rPr lang="pt-BR" dirty="0"/>
                  <a:t>arket </a:t>
                </a:r>
                <a:r>
                  <a:rPr lang="pt-BR" b="1" dirty="0"/>
                  <a:t>L</a:t>
                </a:r>
                <a:r>
                  <a:rPr lang="pt-BR" dirty="0"/>
                  <a:t>ine é descrita por: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A CML expressa é válida apenas para porfolios eficientes</a:t>
                </a:r>
              </a:p>
              <a:p>
                <a:r>
                  <a:rPr lang="pt-BR" dirty="0"/>
                  <a:t>No ponto </a:t>
                </a:r>
                <a:r>
                  <a:rPr lang="pt-BR" i="1" dirty="0"/>
                  <a:t>m</a:t>
                </a:r>
                <a:r>
                  <a:rPr lang="pt-BR" dirty="0"/>
                  <a:t> a inclinação da reta </a:t>
                </a:r>
                <a:r>
                  <a:rPr lang="pt-BR" i="1" dirty="0"/>
                  <a:t>rr’</a:t>
                </a:r>
                <a:r>
                  <a:rPr lang="pt-BR" dirty="0"/>
                  <a:t> é igual 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Conten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28600"/>
                <a:ext cx="7620000" cy="6477000"/>
              </a:xfrm>
              <a:blipFill rotWithShape="1">
                <a:blip r:embed="rId3"/>
                <a:stretch>
                  <a:fillRect t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33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8907"/>
            <a:ext cx="6563448" cy="476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289560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m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22019" y="1066800"/>
            <a:ext cx="33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r’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4038600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82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Composição renda Fixa e renda Variável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34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90" y="2244090"/>
            <a:ext cx="5341620" cy="351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123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/>
                              </m:sSubSup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𝑝</m:t>
                          </m:r>
                        </m:sub>
                        <m:sup/>
                      </m:sSubSup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A inclinação da CAL diz quanto o retorno deve aumentar dado o aumento de uma unidade de risco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45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09600"/>
            <a:ext cx="88296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7" y="2632074"/>
            <a:ext cx="8281273" cy="21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3429000"/>
            <a:ext cx="8001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0"/>
            <a:ext cx="87344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4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Índice de Sharpe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Indice utilizado para medir a performance de estratégias de investimento ou fundos</a:t>
                </a:r>
              </a:p>
              <a:p>
                <a:r>
                  <a:rPr lang="pt-BR" dirty="0"/>
                  <a:t>Calculado como:</a:t>
                </a:r>
              </a:p>
              <a:p>
                <a:endParaRPr lang="pt-BR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𝐼𝑆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𝐸𝑥𝑐𝑒𝑠𝑠𝑜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𝑟𝑒𝑡𝑜𝑟𝑛𝑜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𝑅𝑖𝑠𝑐𝑜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pt-BR" dirty="0"/>
              </a:p>
              <a:p>
                <a:r>
                  <a:rPr lang="pt-BR" dirty="0"/>
                  <a:t>Em geral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  <a:ea typeface="Cambria Math"/>
                      </a:rPr>
                      <m:t>IS</m:t>
                    </m:r>
                    <m:r>
                      <a:rPr lang="pt-BR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  <a:ea typeface="Cambria Math"/>
                      </a:rPr>
                      <m:t>inclina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  <a:ea typeface="Cambria Math"/>
                      </a:rPr>
                      <m:t>çã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  <a:ea typeface="Cambria Math"/>
                      </a:rPr>
                      <m:t>o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  <a:ea typeface="Cambria Math"/>
                      </a:rPr>
                      <m:t>da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𝐶𝐴𝐿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pt-BR" dirty="0"/>
                  <a:t>Quanto mais proximo o IS estiver da inclinaçãoo da CAL, melhor a performance do fundo em termos de retorno ajustado ao risco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31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nosso exemplo anterior: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38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81288"/>
            <a:ext cx="7239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238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CAPM </a:t>
            </a:r>
            <a:r>
              <a:rPr lang="pt-BR" sz="2800" dirty="0"/>
              <a:t>(versão de Sharpe (1964))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t-BR" sz="35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Hipóteses do Modelo</a:t>
            </a:r>
          </a:p>
          <a:p>
            <a:pPr lvl="0"/>
            <a:r>
              <a:rPr lang="pt-BR" dirty="0"/>
              <a:t>Investidores apenas definem suas oportunidades de investimento olhando para média e Desvio Padrão;</a:t>
            </a:r>
            <a:endParaRPr lang="en-US" dirty="0"/>
          </a:p>
          <a:p>
            <a:pPr lvl="0"/>
            <a:r>
              <a:rPr lang="pt-BR" dirty="0"/>
              <a:t>Investidores são avessos ao risco;</a:t>
            </a:r>
            <a:endParaRPr lang="en-US" dirty="0"/>
          </a:p>
          <a:p>
            <a:pPr lvl="0"/>
            <a:r>
              <a:rPr lang="pt-BR" dirty="0"/>
              <a:t>A diversificação entre ativos é feita através do método de Markowitz;</a:t>
            </a:r>
            <a:endParaRPr lang="en-US" dirty="0"/>
          </a:p>
          <a:p>
            <a:pPr lvl="0"/>
            <a:r>
              <a:rPr lang="pt-BR" dirty="0"/>
              <a:t>Investidores investem no mesmo horizonte temporal (um passo a frente);</a:t>
            </a:r>
            <a:endParaRPr lang="en-US" dirty="0"/>
          </a:p>
          <a:p>
            <a:pPr lvl="0"/>
            <a:r>
              <a:rPr lang="pt-BR" dirty="0"/>
              <a:t>As expectativas dos investidores para média e variância são homogeneas;</a:t>
            </a:r>
            <a:endParaRPr lang="en-US" dirty="0"/>
          </a:p>
          <a:p>
            <a:pPr lvl="0"/>
            <a:r>
              <a:rPr lang="pt-BR" dirty="0"/>
              <a:t>Existe um ativo sem risco disponível para empréstimos sem limites; e</a:t>
            </a:r>
            <a:endParaRPr lang="en-US" dirty="0"/>
          </a:p>
          <a:p>
            <a:pPr lvl="0"/>
            <a:r>
              <a:rPr lang="pt-BR" dirty="0"/>
              <a:t>Os mercado estão em equilíbrio competitivo.</a:t>
            </a:r>
            <a:endParaRPr lang="en-US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</a:t>
            </a:r>
            <a:r>
              <a:rPr lang="pt-BR" b="1" dirty="0"/>
              <a:t>C</a:t>
            </a:r>
            <a:r>
              <a:rPr lang="pt-BR" dirty="0"/>
              <a:t>apital </a:t>
            </a:r>
            <a:r>
              <a:rPr lang="pt-BR" b="1" dirty="0"/>
              <a:t>A</a:t>
            </a:r>
            <a:r>
              <a:rPr lang="pt-BR" dirty="0"/>
              <a:t>sset </a:t>
            </a:r>
            <a:r>
              <a:rPr lang="pt-BR" b="1" dirty="0"/>
              <a:t>P</a:t>
            </a:r>
            <a:r>
              <a:rPr lang="pt-BR" dirty="0"/>
              <a:t>ricing </a:t>
            </a:r>
            <a:r>
              <a:rPr lang="pt-BR" b="1" dirty="0"/>
              <a:t>M</a:t>
            </a:r>
            <a:r>
              <a:rPr lang="pt-BR" dirty="0"/>
              <a:t>odel – CAPM, representa o modelo de apreçamento de ativos mais conhecido;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Sua derivação é fruto de diversos trabalhos que o antecederam e que possui sua origem no trabalho de; Markowitz;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Seu uso é difundido em diferentes áreas em finanças:</a:t>
            </a:r>
          </a:p>
          <a:p>
            <a:pPr lvl="1" algn="just"/>
            <a:r>
              <a:rPr lang="pt-BR" dirty="0"/>
              <a:t>Apreçamento de ativos com risco;</a:t>
            </a:r>
          </a:p>
          <a:p>
            <a:pPr lvl="1" algn="just"/>
            <a:r>
              <a:rPr lang="pt-BR" dirty="0"/>
              <a:t>Determinação do custo de capital de uma firma (WACC);</a:t>
            </a:r>
          </a:p>
          <a:p>
            <a:pPr lvl="1" algn="just"/>
            <a:r>
              <a:rPr lang="pt-BR" dirty="0"/>
              <a:t>Risco de Mercado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5105400"/>
            <a:ext cx="4114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Desvio padrão</a:t>
            </a:r>
            <a:r>
              <a:rPr lang="pt-BR" sz="1400" dirty="0"/>
              <a:t>e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308600" y="5638800"/>
            <a:ext cx="1625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1295400"/>
            <a:ext cx="5410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1200" y="1955800"/>
            <a:ext cx="1117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990600" y="1600200"/>
            <a:ext cx="4114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Retorno 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esperado</a:t>
            </a:r>
            <a:endParaRPr lang="en-US" sz="14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50988"/>
            <a:ext cx="5143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54747" y="59621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33400" y="5715000"/>
            <a:ext cx="533400" cy="4328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39134" y="2373868"/>
                <a:ext cx="889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34" y="2373868"/>
                <a:ext cx="88966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405346"/>
                <a:ext cx="7620000" cy="6452654"/>
              </a:xfrm>
            </p:spPr>
            <p:txBody>
              <a:bodyPr>
                <a:normAutofit/>
              </a:bodyPr>
              <a:lstStyle/>
              <a:p>
                <a:endParaRPr lang="pt-BR" dirty="0"/>
              </a:p>
              <a:p>
                <a:r>
                  <a:rPr lang="pt-BR" dirty="0"/>
                  <a:t>Fazendo uso novamente da CML, temos que: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pPr marL="114300" indent="0">
                  <a:buNone/>
                </a:pPr>
                <a:r>
                  <a:rPr lang="pt-BR" dirty="0"/>
                  <a:t>       No ponto </a:t>
                </a:r>
                <a:r>
                  <a:rPr lang="pt-BR" i="1" dirty="0"/>
                  <a:t>m</a:t>
                </a:r>
                <a:r>
                  <a:rPr lang="pt-BR" dirty="0"/>
                  <a:t> a inclinação da reta rr’ é igual 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Conten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05346"/>
                <a:ext cx="7620000" cy="6452654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CAPM </a:t>
            </a:r>
            <a:r>
              <a:rPr lang="pt-BR" sz="2800" dirty="0"/>
              <a:t>(versão de Sharpe (1964))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Seja uma carteira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BR" dirty="0"/>
                  <a:t> formada na proporção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pt-BR" dirty="0"/>
                  <a:t> do ativo </a:t>
                </a:r>
                <a:r>
                  <a:rPr lang="pt-BR" i="1" dirty="0"/>
                  <a:t>i </a:t>
                </a:r>
                <a:r>
                  <a:rPr lang="pt-BR" dirty="0"/>
                  <a:t>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1−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pt-BR" dirty="0"/>
                  <a:t> no portfolio de mercado. </a:t>
                </a:r>
              </a:p>
              <a:p>
                <a:endParaRPr lang="pt-BR" dirty="0"/>
              </a:p>
              <a:p>
                <a:r>
                  <a:rPr lang="pt-BR" dirty="0"/>
                  <a:t>Assim, o retorno esperado desta carteira será dado por:</a:t>
                </a:r>
              </a:p>
              <a:p>
                <a:endParaRPr lang="pt-BR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pt-BR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  <a:p>
                <a:pPr marL="114300" indent="0" algn="just">
                  <a:buNone/>
                </a:pPr>
                <a:endParaRPr lang="pt-BR" dirty="0"/>
              </a:p>
              <a:p>
                <a:pPr marL="114300" indent="0" algn="just">
                  <a:buNone/>
                </a:pPr>
                <a:r>
                  <a:rPr lang="pt-BR" dirty="0"/>
                  <a:t>E sua variância será dada por:</a:t>
                </a:r>
              </a:p>
              <a:p>
                <a:pPr marL="114300" indent="0" algn="just">
                  <a:buNone/>
                </a:pPr>
                <a:endParaRPr lang="pt-BR" dirty="0"/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𝑀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/>
                        </a:rPr>
                        <m:t>+2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𝜔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1−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CAPM </a:t>
            </a:r>
            <a:r>
              <a:rPr lang="pt-BR" sz="2800" dirty="0"/>
              <a:t>(versão de Sharpe (1964))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O próximo passo é avaliar a sensibilidade da carteira a variações na composição do ativo </a:t>
                </a:r>
                <a:r>
                  <a:rPr lang="pt-BR" i="1" dirty="0"/>
                  <a:t>i.</a:t>
                </a:r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A variação do retorno esperado será dado por:</a:t>
                </a:r>
              </a:p>
              <a:p>
                <a:endParaRPr lang="pt-BR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  <a:p>
                <a:pPr marL="114300" indent="0" algn="just">
                  <a:buNone/>
                </a:pPr>
                <a:endParaRPr lang="pt-BR" dirty="0"/>
              </a:p>
              <a:p>
                <a:pPr algn="just"/>
                <a:r>
                  <a:rPr lang="pt-BR" dirty="0"/>
                  <a:t>E a variação do DP:</a:t>
                </a:r>
              </a:p>
              <a:p>
                <a:pPr marL="114300" indent="0" algn="just">
                  <a:buNone/>
                </a:pPr>
                <a:endParaRPr lang="pt-BR" dirty="0"/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𝑝</m:t>
                              </m:r>
                            </m:sub>
                            <m:sup/>
                          </m:sSubSup>
                        </m:num>
                        <m:den>
                          <m:r>
                            <a:rPr lang="pt-BR" i="1" smtClean="0">
                              <a:latin typeface="Cambria Math"/>
                            </a:rPr>
                            <m:t>𝜕</m:t>
                          </m:r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𝜔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𝑀</m:t>
                              </m:r>
                            </m:sub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i="1">
                              <a:latin typeface="Cambria Math"/>
                            </a:rPr>
                            <m:t>+2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 −4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42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828800" y="3657600"/>
            <a:ext cx="533400" cy="4328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pt-BR" dirty="0"/>
              <a:t>CAPM </a:t>
            </a:r>
            <a:r>
              <a:rPr lang="pt-BR" sz="2800" dirty="0"/>
              <a:t>(versão de Sharpe (1964))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7620000" cy="5562600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pt-BR" dirty="0"/>
                  <a:t>Uma vez que a carteira de mercado já possui uma percentagem de ativo </a:t>
                </a:r>
                <a:r>
                  <a:rPr lang="pt-BR" i="1" dirty="0"/>
                  <a:t>i</a:t>
                </a:r>
                <a:r>
                  <a:rPr lang="pt-BR" dirty="0"/>
                  <a:t> e essa percentagem é proporcional ao seu valor de mercado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Logo o percentual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pt-BR" dirty="0"/>
                  <a:t> da equação acima seria o excesso de demanda para um determinado ativo de risco. 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Entretanto, sabe-se que, em condições de equilíbrio (</a:t>
                </a:r>
                <a:r>
                  <a:rPr lang="pt-BR" i="1" dirty="0"/>
                  <a:t>market clearing</a:t>
                </a:r>
                <a:r>
                  <a:rPr lang="pt-BR" dirty="0"/>
                  <a:t>), o excesso de demanda para qualquer ativo deve ser zero. 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Portanto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pt-BR" dirty="0"/>
                  <a:t>=0 e neste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A variação do retorno esperado não se altera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E a variação do DP neste ponto será:</a:t>
                </a:r>
              </a:p>
              <a:p>
                <a:pPr marL="114300" indent="0" algn="just">
                  <a:buNone/>
                </a:pPr>
                <a:endParaRPr lang="pt-BR" dirty="0"/>
              </a:p>
              <a:p>
                <a:pPr marL="1143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  <m:sub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7620000" cy="5562600"/>
              </a:xfrm>
              <a:blipFill rotWithShape="1">
                <a:blip r:embed="rId3"/>
                <a:stretch>
                  <a:fillRect t="-1535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43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19200" y="5791200"/>
            <a:ext cx="533400" cy="4328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pt-BR" dirty="0"/>
              <a:t>CAPM </a:t>
            </a:r>
            <a:r>
              <a:rPr lang="pt-BR" sz="2800" dirty="0"/>
              <a:t>(versão de Sharpe (1964))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7620000" cy="5562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/>
                  <a:t>Utilizando um pequeno artifício do cálculo (regra da cadeia), temos que: </a:t>
                </a:r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𝜕𝜔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pt-BR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Que pode ser reescrita como:</a:t>
                </a:r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𝜕𝜔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𝜕𝜔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  <a:p>
                <a:pPr marL="114300" indent="0" algn="just">
                  <a:buNone/>
                </a:pPr>
                <a:endParaRPr lang="pt-BR" dirty="0"/>
              </a:p>
              <a:p>
                <a:pPr algn="just"/>
                <a:r>
                  <a:rPr lang="pt-BR" dirty="0"/>
                  <a:t>Observe que o lado esquerdo da equação acima é a inclinação da derivada no ponto </a:t>
                </a:r>
                <a:r>
                  <a:rPr lang="pt-BR" i="1" dirty="0"/>
                  <a:t>m</a:t>
                </a:r>
                <a:r>
                  <a:rPr lang="pt-BR" dirty="0"/>
                  <a:t>. Ocorre que neste ponto a inclinação é a mesma da reta </a:t>
                </a:r>
                <a:r>
                  <a:rPr lang="pt-BR" i="1" dirty="0"/>
                  <a:t>rr’</a:t>
                </a:r>
                <a:r>
                  <a:rPr lang="pt-BR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7620000" cy="5562600"/>
              </a:xfrm>
              <a:blipFill rotWithShape="1">
                <a:blip r:embed="rId3"/>
                <a:stretch>
                  <a:fillRect t="-658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pt-BR" dirty="0"/>
              <a:t>CAPM </a:t>
            </a:r>
            <a:r>
              <a:rPr lang="pt-BR" sz="2800" dirty="0"/>
              <a:t>(versão de Sharpe (1964))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7620000" cy="5562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/>
                  <a:t>Usando a igualdade das duas inclinações e os valores calculados para para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pt-BR" i="1">
                            <a:latin typeface="Cambria Math"/>
                            <a:ea typeface="Cambria Math"/>
                          </a:rPr>
                          <m:t>𝜕𝜔</m:t>
                        </m:r>
                      </m:den>
                    </m:f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pt-BR" i="1">
                            <a:latin typeface="Cambria Math"/>
                            <a:ea typeface="Cambria Math"/>
                          </a:rPr>
                          <m:t>𝜕𝜔</m:t>
                        </m:r>
                      </m:den>
                    </m:f>
                  </m:oMath>
                </a14:m>
                <a:r>
                  <a:rPr lang="pt-BR" dirty="0"/>
                  <a:t>, no ponto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pt-BR" dirty="0"/>
                  <a:t>, temos que: </a:t>
                </a:r>
              </a:p>
              <a:p>
                <a:pPr algn="just"/>
                <a:endParaRPr lang="pt-BR" dirty="0"/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𝑀</m:t>
                              </m:r>
                            </m:sub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Multiplicando os termos obtemos:</a:t>
                </a:r>
              </a:p>
              <a:p>
                <a:pPr marL="1143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f>
                        <m:fPr>
                          <m:type m:val="li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𝑀</m:t>
                              </m:r>
                            </m:sub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dirty="0"/>
              </a:p>
              <a:p>
                <a:pPr marL="114300" indent="0" algn="just">
                  <a:buNone/>
                </a:pPr>
                <a:endParaRPr lang="pt-BR" dirty="0"/>
              </a:p>
              <a:p>
                <a:pPr algn="just"/>
                <a:r>
                  <a:rPr lang="pt-BR" dirty="0"/>
                  <a:t>Que com o uso da definição do beta de uma regressão OLS, obtemos:</a:t>
                </a:r>
              </a:p>
              <a:p>
                <a:pPr marL="1143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𝑟</m:t>
                      </m:r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pt-BR" dirty="0"/>
              </a:p>
              <a:p>
                <a:pPr algn="just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7620000" cy="5562600"/>
              </a:xfrm>
              <a:blipFill rotWithShape="1">
                <a:blip r:embed="rId3"/>
                <a:stretch>
                  <a:fillRect t="-2961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>
                <a:solidFill>
                  <a:srgbClr val="FF0000"/>
                </a:solidFill>
              </a:rPr>
              <a:t>45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equação do CAPM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7620000" cy="5334000"/>
              </a:xfrm>
            </p:spPr>
            <p:txBody>
              <a:bodyPr>
                <a:normAutofit fontScale="92500"/>
              </a:bodyPr>
              <a:lstStyle/>
              <a:p>
                <a:r>
                  <a:rPr lang="pt-BR" dirty="0"/>
                  <a:t>Ao escrever a equação:</a:t>
                </a:r>
              </a:p>
              <a:p>
                <a:endParaRPr lang="pt-BR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𝑟</m:t>
                      </m:r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Observamos uma relação linear entre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com intercepto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/>
                    </m:sSub>
                  </m:oMath>
                </a14:m>
                <a:r>
                  <a:rPr lang="pt-BR" dirty="0"/>
                  <a:t> e inclinação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/>
                    </m:sSub>
                  </m:oMath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A qual é denominada </a:t>
                </a:r>
                <a:r>
                  <a:rPr lang="pt-BR" b="1" dirty="0">
                    <a:solidFill>
                      <a:srgbClr val="FF0000"/>
                    </a:solidFill>
                  </a:rPr>
                  <a:t>Linha de mercado do ativo</a:t>
                </a:r>
                <a:r>
                  <a:rPr lang="pt-BR" dirty="0"/>
                  <a:t>, (SML).</a:t>
                </a:r>
              </a:p>
              <a:p>
                <a:endParaRPr lang="pt-BR" dirty="0"/>
              </a:p>
              <a:p>
                <a:r>
                  <a:rPr lang="pt-BR" dirty="0"/>
                  <a:t>Assim, a taxa de retorno requerida de qualquer ativo,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, é composta pela taxa livre de risco acrescida </a:t>
                </a:r>
                <a:r>
                  <a:rPr lang="pt-BR" b="1" dirty="0">
                    <a:solidFill>
                      <a:srgbClr val="FF0000"/>
                    </a:solidFill>
                  </a:rPr>
                  <a:t>do componente de risco</a:t>
                </a:r>
                <a:r>
                  <a:rPr lang="pt-BR" dirty="0"/>
                  <a:t>.</a:t>
                </a:r>
              </a:p>
              <a:p>
                <a:endParaRPr lang="pt-BR" dirty="0"/>
              </a:p>
              <a:p>
                <a:r>
                  <a:rPr lang="pt-BR" dirty="0"/>
                  <a:t>Esse componente  de risco é formado pelo prêmio de risco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dirty="0"/>
                  <a:t>, multiplicado pela quantidade de risco do ativo,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7620000" cy="5334000"/>
              </a:xfrm>
              <a:blipFill rotWithShape="1">
                <a:blip r:embed="rId3"/>
                <a:stretch>
                  <a:fillRect t="-571" r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3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</a:t>
            </a:r>
            <a:r>
              <a:rPr lang="pt-BR" dirty="0"/>
              <a:t>ecurity </a:t>
            </a:r>
            <a:r>
              <a:rPr lang="pt-BR" b="1" dirty="0"/>
              <a:t>M</a:t>
            </a:r>
            <a:r>
              <a:rPr lang="pt-BR" dirty="0"/>
              <a:t>arket </a:t>
            </a:r>
            <a:r>
              <a:rPr lang="pt-BR" b="1" dirty="0"/>
              <a:t>L</a:t>
            </a:r>
            <a:r>
              <a:rPr lang="pt-BR" dirty="0"/>
              <a:t>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153400" cy="4800600"/>
              </a:xfrm>
            </p:spPr>
            <p:txBody>
              <a:bodyPr/>
              <a:lstStyle/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Note que:</a:t>
                </a:r>
              </a:p>
              <a:p>
                <a:r>
                  <a:rPr lang="pt-BR" dirty="0"/>
                  <a:t>Ativos com baixo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dirty="0"/>
                  <a:t>podem possuir elevado desvio-padrão;</a:t>
                </a:r>
              </a:p>
              <a:p>
                <a:r>
                  <a:rPr lang="pt-BR" dirty="0"/>
                  <a:t>Ativos com 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pt-BR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pt-BR" dirty="0"/>
                  <a:t> devem oferecer retorno maior que 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153400" cy="48006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73200"/>
            <a:ext cx="4533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98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077200" cy="1143000"/>
          </a:xfrm>
        </p:spPr>
        <p:txBody>
          <a:bodyPr/>
          <a:lstStyle/>
          <a:p>
            <a:r>
              <a:rPr lang="pt-BR" dirty="0"/>
              <a:t>Exemplo: apreçamento de ativos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Considere dois ativos X e Y,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</m:sSub>
                    <m:r>
                      <a:rPr lang="pt-BR" b="0" i="1" smtClean="0">
                        <a:latin typeface="Cambria Math"/>
                        <a:ea typeface="Cambria Math"/>
                      </a:rPr>
                      <m:t>=1.2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r>
                      <a:rPr lang="pt-BR" b="0" i="1" smtClean="0">
                        <a:latin typeface="Cambria Math"/>
                        <a:ea typeface="Cambria Math"/>
                      </a:rPr>
                      <m:t>=0.6</m:t>
                    </m:r>
                  </m:oMath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Suponha que a taxa livre de risco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/>
                        <a:ea typeface="Cambria Math"/>
                      </a:rPr>
                      <m:t>=3%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=11%</m:t>
                    </m:r>
                  </m:oMath>
                </a14:m>
                <a:endParaRPr lang="pt-BR" b="0" dirty="0">
                  <a:ea typeface="Cambria Math"/>
                </a:endParaRPr>
              </a:p>
              <a:p>
                <a:endParaRPr lang="pt-BR" dirty="0"/>
              </a:p>
              <a:p>
                <a:r>
                  <a:rPr lang="pt-BR" dirty="0"/>
                  <a:t>Quais são os retornos esperados previstos pelo CAPM</a:t>
                </a:r>
                <a:r>
                  <a:rPr lang="en-US" dirty="0"/>
                  <a:t>?</a:t>
                </a:r>
              </a:p>
              <a:p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=0,03+1,2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0,11−0,0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=0,126=12,6%</m:t>
                    </m:r>
                  </m:oMath>
                </a14:m>
                <a:endParaRPr lang="pt-BR" b="0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=0,03+1,2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0,11−0,0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0,078=7,8%</m:t>
                    </m:r>
                  </m:oMath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Se os retornos esperados forem diferentes, os ativos estão subavaliados ou sobreavaliados.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Exemplo: apreçamento de ativos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6253234" cy="430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1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Motivação 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38200" y="1699870"/>
            <a:ext cx="6089650" cy="5041900"/>
            <a:chOff x="1003300" y="685800"/>
            <a:chExt cx="6610350" cy="6184900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300" y="685800"/>
              <a:ext cx="6610350" cy="322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0" y="3808412"/>
              <a:ext cx="4436298" cy="306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038" y="3911600"/>
              <a:ext cx="2069612" cy="283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Oval 4"/>
          <p:cNvSpPr/>
          <p:nvPr/>
        </p:nvSpPr>
        <p:spPr>
          <a:xfrm>
            <a:off x="4038600" y="3229408"/>
            <a:ext cx="3048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28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Exemplo: apreçamento de ativos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Suponha um ativo com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=1,2</m:t>
                    </m:r>
                  </m:oMath>
                </a14:m>
                <a:r>
                  <a:rPr lang="pt-BR" dirty="0"/>
                  <a:t> e que está oferecendo uma taxa de retorno de 15%</a:t>
                </a:r>
              </a:p>
              <a:p>
                <a:r>
                  <a:rPr lang="pt-BR" dirty="0"/>
                  <a:t>Supondo que a taxa livre de risco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  <m:r>
                      <a:rPr lang="pt-BR" i="1">
                        <a:latin typeface="Cambria Math"/>
                        <a:ea typeface="Cambria Math"/>
                      </a:rPr>
                      <m:t>=3%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=11%</m:t>
                    </m:r>
                  </m:oMath>
                </a14:m>
                <a:endParaRPr lang="pt-BR" dirty="0">
                  <a:ea typeface="Cambria Math"/>
                </a:endParaRPr>
              </a:p>
              <a:p>
                <a:endParaRPr lang="pt-BR" dirty="0"/>
              </a:p>
              <a:p>
                <a:r>
                  <a:rPr lang="pt-BR" b="1" dirty="0">
                    <a:solidFill>
                      <a:srgbClr val="FF0000"/>
                    </a:solidFill>
                  </a:rPr>
                  <a:t>PERGUNTA: </a:t>
                </a:r>
                <a:r>
                  <a:rPr lang="pt-BR" dirty="0"/>
                  <a:t>este ativo está corretamente apreçado segundo o CAPM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pt-BR" b="1" dirty="0">
                    <a:solidFill>
                      <a:srgbClr val="FF0000"/>
                    </a:solidFill>
                  </a:rPr>
                  <a:t>RESPOSTA:</a:t>
                </a:r>
                <a:endParaRPr lang="en-US" dirty="0"/>
              </a:p>
              <a:p>
                <a:r>
                  <a:rPr lang="en-US" dirty="0"/>
                  <a:t>De </a:t>
                </a:r>
                <a:r>
                  <a:rPr lang="en-US" dirty="0" err="1"/>
                  <a:t>acordo</a:t>
                </a:r>
                <a:r>
                  <a:rPr lang="en-US" dirty="0"/>
                  <a:t> com a SML, o </a:t>
                </a:r>
                <a:r>
                  <a:rPr lang="en-US" dirty="0" err="1"/>
                  <a:t>retorno</a:t>
                </a:r>
                <a:r>
                  <a:rPr lang="en-US" dirty="0"/>
                  <a:t> </a:t>
                </a:r>
                <a:r>
                  <a:rPr lang="en-US" dirty="0" err="1"/>
                  <a:t>deste</a:t>
                </a:r>
                <a:r>
                  <a:rPr lang="en-US" dirty="0"/>
                  <a:t> </a:t>
                </a:r>
                <a:r>
                  <a:rPr lang="en-US" dirty="0" err="1"/>
                  <a:t>ativo</a:t>
                </a:r>
                <a:r>
                  <a:rPr lang="en-US" dirty="0"/>
                  <a:t> </a:t>
                </a:r>
                <a:r>
                  <a:rPr lang="en-US" dirty="0" err="1"/>
                  <a:t>deveria</a:t>
                </a:r>
                <a:r>
                  <a:rPr lang="en-US" dirty="0"/>
                  <a:t> </a:t>
                </a:r>
                <a:r>
                  <a:rPr lang="en-US" dirty="0" err="1"/>
                  <a:t>ser</a:t>
                </a:r>
                <a:r>
                  <a:rPr lang="en-US" dirty="0"/>
                  <a:t> 12,6%</a:t>
                </a:r>
              </a:p>
              <a:p>
                <a:r>
                  <a:rPr lang="en-US" dirty="0"/>
                  <a:t>Logo o </a:t>
                </a:r>
                <a:r>
                  <a:rPr lang="en-US" dirty="0" err="1"/>
                  <a:t>ativo</a:t>
                </a:r>
                <a:r>
                  <a:rPr lang="en-US" dirty="0"/>
                  <a:t> </a:t>
                </a:r>
                <a:r>
                  <a:rPr lang="en-US" dirty="0" err="1"/>
                  <a:t>est</a:t>
                </a:r>
                <a:r>
                  <a:rPr lang="pt-BR" dirty="0"/>
                  <a:t>á subvalorizado, pois a taxa de retorno oferecida é muito superior ao nível de risco deste ativo.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889" r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20000" cy="1143000"/>
          </a:xfrm>
        </p:spPr>
        <p:txBody>
          <a:bodyPr>
            <a:normAutofit/>
          </a:bodyPr>
          <a:lstStyle/>
          <a:p>
            <a:r>
              <a:rPr lang="pt-BR" dirty="0"/>
              <a:t>De volta à motivação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7620000" cy="5715000"/>
              </a:xfrm>
            </p:spPr>
            <p:txBody>
              <a:bodyPr>
                <a:normAutofit/>
              </a:bodyPr>
              <a:lstStyle/>
              <a:p>
                <a:pPr algn="just"/>
                <a:endParaRPr lang="pt-BR" dirty="0"/>
              </a:p>
              <a:p>
                <a:pPr marL="1143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pt-BR" dirty="0"/>
              </a:p>
              <a:p>
                <a:pPr algn="just"/>
                <a:r>
                  <a:rPr lang="pt-BR" dirty="0"/>
                  <a:t>Onde: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 </m:t>
                    </m:r>
                  </m:oMath>
                </a14:m>
                <a:r>
                  <a:rPr lang="pt-BR" dirty="0"/>
                  <a:t> é o preço atual e </a:t>
                </a:r>
                <a:r>
                  <a:rPr lang="pt-BR" i="1" dirty="0"/>
                  <a:t>P </a:t>
                </a:r>
                <a:r>
                  <a:rPr lang="pt-BR" dirty="0"/>
                  <a:t>preço futuro (incerto)</a:t>
                </a:r>
              </a:p>
              <a:p>
                <a:pPr algn="just"/>
                <a:endParaRPr lang="pt-BR" sz="900" dirty="0"/>
              </a:p>
              <a:p>
                <a:pPr algn="just"/>
                <a:r>
                  <a:rPr lang="pt-BR" b="1" i="1" dirty="0">
                    <a:solidFill>
                      <a:srgbClr val="FF0000"/>
                    </a:solidFill>
                  </a:rPr>
                  <a:t>Para um dado nível de preço esperado</a:t>
                </a:r>
                <a:r>
                  <a:rPr lang="pt-BR" dirty="0"/>
                  <a:t>, o retorno esperado é inversamente proporcional ao preço atual.</a:t>
                </a:r>
              </a:p>
              <a:p>
                <a:pPr algn="just"/>
                <a:endParaRPr lang="pt-BR" sz="900" dirty="0"/>
              </a:p>
              <a:p>
                <a:pPr algn="just"/>
                <a:r>
                  <a:rPr lang="pt-BR" dirty="0"/>
                  <a:t>Uma vez que os agentes concordam com a expectativa de retorno um passo a frente P é dado, logo o ajuste em condição de equilíbrio se dá através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no momento zero!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pt-BR" dirty="0"/>
                  <a:t> é alto em relação ao seu risco, a demanda por este ativo irá aumentar (e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também)  e portanto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pt-BR" dirty="0"/>
                  <a:t> irá diminuir, até o ponto onde os agentes consideram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pt-BR" dirty="0"/>
                  <a:t> está </a:t>
                </a:r>
                <a:r>
                  <a:rPr lang="pt-BR" b="1" dirty="0"/>
                  <a:t>apropriado</a:t>
                </a:r>
                <a:r>
                  <a:rPr lang="pt-BR" dirty="0"/>
                  <a:t> ao seu risco.</a:t>
                </a:r>
              </a:p>
              <a:p>
                <a:pPr algn="just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7620000" cy="5715000"/>
              </a:xfrm>
              <a:blipFill rotWithShape="1">
                <a:blip r:embed="rId3"/>
                <a:stretch>
                  <a:fillRect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288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apreçamento de ativos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19287"/>
            <a:ext cx="6248400" cy="41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942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Modelo de Mercado ou unifatorial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7620000" cy="518160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pt-BR" dirty="0"/>
                  <a:t>O modelo de mercado, vale-se do relacionamento linear entre o excesso de retorno do ativo e o excesso de retorno do </a:t>
                </a:r>
                <a:r>
                  <a:rPr lang="pt-BR" i="1" dirty="0"/>
                  <a:t>portfolio </a:t>
                </a:r>
                <a:r>
                  <a:rPr lang="pt-BR" dirty="0"/>
                  <a:t>de mercado;</a:t>
                </a:r>
              </a:p>
              <a:p>
                <a:pPr algn="just"/>
                <a:r>
                  <a:rPr lang="pt-BR" dirty="0"/>
                  <a:t>Não se utiliza de argumentos de equilíbrio;</a:t>
                </a:r>
              </a:p>
              <a:p>
                <a:pPr algn="just"/>
                <a:r>
                  <a:rPr lang="pt-BR" dirty="0"/>
                  <a:t>Possui a seguinte representação:</a:t>
                </a:r>
              </a:p>
              <a:p>
                <a:pPr marL="114300" indent="0" algn="just">
                  <a:buNone/>
                </a:pPr>
                <a:endParaRPr lang="pt-BR" i="1" dirty="0">
                  <a:latin typeface="Cambria Math"/>
                </a:endParaRPr>
              </a:p>
              <a:p>
                <a:pPr marL="1143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b="0" dirty="0">
                  <a:ea typeface="Cambria Math"/>
                </a:endParaRPr>
              </a:p>
              <a:p>
                <a:pPr algn="just"/>
                <a:endParaRPr lang="pt-BR" i="1" dirty="0">
                  <a:latin typeface="Cambria Math"/>
                  <a:ea typeface="Cambria Math"/>
                </a:endParaRPr>
              </a:p>
              <a:p>
                <a:pPr marL="114300" indent="0" algn="just">
                  <a:buNone/>
                </a:pPr>
                <a:r>
                  <a:rPr lang="pt-BR" dirty="0">
                    <a:latin typeface="Cambria Math"/>
                    <a:ea typeface="Cambria Math"/>
                  </a:rPr>
                  <a:t>Onde: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representa o risco idiossincrático do ativo;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representa a sensibilidade do ativo em relação ao índice de mercado;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pt-BR" dirty="0"/>
                  <a:t> representa a rentabilidade do índice de mercado, IBOVESPA ou IBrX, por exemplo.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7620000" cy="5181600"/>
              </a:xfrm>
              <a:blipFill rotWithShape="1">
                <a:blip r:embed="rId3"/>
                <a:stretch>
                  <a:fillRect t="-1412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5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Modelo de Mercado ou unifatorial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7620000" cy="5181600"/>
              </a:xfrm>
            </p:spPr>
            <p:txBody>
              <a:bodyPr/>
              <a:lstStyle/>
              <a:p>
                <a:pPr algn="just"/>
                <a:r>
                  <a:rPr lang="pt-BR" dirty="0"/>
                  <a:t>Para um ativo </a:t>
                </a:r>
                <a:r>
                  <a:rPr lang="pt-BR" i="1" dirty="0"/>
                  <a:t>i </a:t>
                </a:r>
                <a:r>
                  <a:rPr lang="pt-BR" dirty="0"/>
                  <a:t> em particular, os parâmetros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podem ser estimados por OLS tendo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como variável dependente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pt-BR" dirty="0"/>
                  <a:t> como variável independente</a:t>
                </a:r>
              </a:p>
              <a:p>
                <a:pPr marL="114300" indent="0" algn="just">
                  <a:buNone/>
                </a:pPr>
                <a:endParaRPr lang="pt-BR" i="1" dirty="0">
                  <a:latin typeface="Cambria Math"/>
                </a:endParaRPr>
              </a:p>
              <a:p>
                <a:pPr marL="1143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pt-B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>
                  <a:ea typeface="Cambria Math"/>
                </a:endParaRPr>
              </a:p>
              <a:p>
                <a:pPr algn="just"/>
                <a:endParaRPr lang="pt-BR" i="1" dirty="0">
                  <a:latin typeface="Cambria Math"/>
                  <a:ea typeface="Cambria Math"/>
                </a:endParaRPr>
              </a:p>
              <a:p>
                <a:pPr algn="just"/>
                <a:r>
                  <a:rPr lang="pt-BR" dirty="0">
                    <a:latin typeface="Cambria Math"/>
                    <a:ea typeface="Cambria Math"/>
                  </a:rPr>
                  <a:t>Como usual em OLS, assume-se:</a:t>
                </a:r>
              </a:p>
              <a:p>
                <a:pPr algn="just"/>
                <a:endParaRPr lang="pt-BR" dirty="0">
                  <a:latin typeface="Cambria Math"/>
                  <a:ea typeface="Cambria Math"/>
                </a:endParaRPr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latin typeface="Cambria Math"/>
                    <a:ea typeface="Cambria Math"/>
                  </a:rPr>
                  <a:t>=0,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  <a:ea typeface="Cambria Math"/>
                      </a:rPr>
                      <m:t>cov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pt-BR" dirty="0">
                    <a:latin typeface="Cambria Math"/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/>
                        <a:ea typeface="Cambria Math"/>
                      </a:rPr>
                      <m:t>cov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pt-BR" dirty="0">
                  <a:latin typeface="Cambria Math"/>
                  <a:ea typeface="Cambria Math"/>
                </a:endParaRPr>
              </a:p>
              <a:p>
                <a:pPr algn="just"/>
                <a:endParaRPr lang="pt-BR" dirty="0">
                  <a:latin typeface="Cambria Math"/>
                  <a:ea typeface="Cambria Math"/>
                </a:endParaRPr>
              </a:p>
              <a:p>
                <a:pPr algn="just"/>
                <a:r>
                  <a:rPr lang="pt-BR" dirty="0">
                    <a:latin typeface="Cambria Math"/>
                    <a:ea typeface="Cambria Math"/>
                  </a:rPr>
                  <a:t>A linha de regressão minimiza a soma dos quadrados dos resíduos e possui intercepto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>
                    <a:latin typeface="Cambria Math"/>
                    <a:ea typeface="Cambria Math"/>
                  </a:rPr>
                  <a:t> e inclinação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>
                    <a:latin typeface="Cambria Math"/>
                    <a:ea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7620000" cy="5181600"/>
              </a:xfrm>
              <a:blipFill rotWithShape="1">
                <a:blip r:embed="rId3"/>
                <a:stretch>
                  <a:fillRect t="-706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14"/>
            <a:ext cx="7620000" cy="1143000"/>
          </a:xfrm>
        </p:spPr>
        <p:txBody>
          <a:bodyPr/>
          <a:lstStyle/>
          <a:p>
            <a:r>
              <a:rPr lang="pt-BR" dirty="0"/>
              <a:t>Modelo de Mercado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60" y="1048104"/>
            <a:ext cx="6468140" cy="427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5324263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Book Antiqua" panose="02040602050305030304" pitchFamily="18" charset="0"/>
              </a:rPr>
              <a:t>Excesso de retorno do mercado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805911" y="3487354"/>
            <a:ext cx="30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Book Antiqua" panose="02040602050305030304" pitchFamily="18" charset="0"/>
              </a:rPr>
              <a:t>Excesso de retorno do ativo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048104"/>
            <a:ext cx="2844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BVMF3, Jan 2009 – Jan 2014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490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Decomposição da variância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76200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/>
                  <a:t>Sabe-se que a variância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é igual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e que a variância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pt-BR" dirty="0"/>
                  <a:t> é igual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𝑀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.</a:t>
                </a:r>
              </a:p>
              <a:p>
                <a:endParaRPr lang="pt-BR" dirty="0"/>
              </a:p>
              <a:p>
                <a:r>
                  <a:rPr lang="pt-BR" dirty="0"/>
                  <a:t>Uma vez que:</a:t>
                </a:r>
              </a:p>
              <a:p>
                <a:endParaRPr lang="pt-BR" dirty="0"/>
              </a:p>
              <a:p>
                <a:pPr marL="114300" indent="0" algn="ctr">
                  <a:buNone/>
                </a:pPr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  <m:r>
                      <a:rPr lang="pt-BR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       e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/>
                        <a:ea typeface="Cambria Math"/>
                      </a:rPr>
                      <m:t>cov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dirty="0"/>
              </a:p>
              <a:p>
                <a:pPr marL="114300" indent="0">
                  <a:buNone/>
                </a:pPr>
                <a:r>
                  <a:rPr lang="pt-BR" dirty="0"/>
                  <a:t>então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𝛽𝜎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𝑀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𝑖𝑑𝑖𝑜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pt-BR" dirty="0"/>
              </a:p>
              <a:p>
                <a:r>
                  <a:rPr lang="pt-BR" dirty="0"/>
                  <a:t>Trata-se da decomposição do risco total de um ativo qualquer em dois componentes: risco sistemático e risco idiossincrático ou diversificável.</a:t>
                </a:r>
              </a:p>
              <a:p>
                <a:r>
                  <a:rPr lang="pt-BR" dirty="0"/>
                  <a:t>O risco idiossincrático pode ser eliminado via diversificação enquanto que o risco sitemático não é possível.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7620000" cy="5029200"/>
              </a:xfrm>
              <a:blipFill rotWithShape="1">
                <a:blip r:embed="rId3"/>
                <a:stretch>
                  <a:fillRect t="-1091" r="-800" b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5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usos do CAPM - 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78" y="1600200"/>
            <a:ext cx="3154044" cy="4800600"/>
          </a:xfrm>
        </p:spPr>
      </p:pic>
      <p:sp>
        <p:nvSpPr>
          <p:cNvPr id="4" name="AutoShape 2" descr="campanha_etfs"/>
          <p:cNvSpPr>
            <a:spLocks noChangeAspect="1" noChangeArrowheads="1"/>
          </p:cNvSpPr>
          <p:nvPr/>
        </p:nvSpPr>
        <p:spPr bwMode="auto">
          <a:xfrm>
            <a:off x="63500" y="-136525"/>
            <a:ext cx="5400675" cy="82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047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usos do CAPM - II</a:t>
            </a:r>
          </a:p>
        </p:txBody>
      </p:sp>
      <p:sp>
        <p:nvSpPr>
          <p:cNvPr id="4" name="AutoShape 2" descr="campanha_etfs"/>
          <p:cNvSpPr>
            <a:spLocks noChangeAspect="1" noChangeArrowheads="1"/>
          </p:cNvSpPr>
          <p:nvPr/>
        </p:nvSpPr>
        <p:spPr bwMode="auto">
          <a:xfrm>
            <a:off x="63500" y="-136525"/>
            <a:ext cx="5400675" cy="82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3212"/>
            <a:ext cx="7620000" cy="4800600"/>
          </a:xfrm>
        </p:spPr>
        <p:txBody>
          <a:bodyPr/>
          <a:lstStyle/>
          <a:p>
            <a:pPr algn="just"/>
            <a:r>
              <a:rPr lang="pt-BR" dirty="0"/>
              <a:t>Exchange Traded Funds, ETFs, consistem em cotas de fundos que replicam um </a:t>
            </a:r>
            <a:r>
              <a:rPr lang="pt-BR" i="1" dirty="0"/>
              <a:t>benchmark</a:t>
            </a:r>
            <a:r>
              <a:rPr lang="pt-BR" dirty="0"/>
              <a:t> com um dado nível máximo de </a:t>
            </a:r>
            <a:r>
              <a:rPr lang="pt-BR" i="1" dirty="0"/>
              <a:t>traking error</a:t>
            </a:r>
            <a:r>
              <a:rPr lang="pt-BR" dirty="0"/>
              <a:t>. </a:t>
            </a:r>
          </a:p>
          <a:p>
            <a:pPr algn="just"/>
            <a:r>
              <a:rPr lang="pt-BR" dirty="0"/>
              <a:t>A indústria de ETFs é uma das que mais cresce no mundo tanto que estimativas para o mercado americano apontam que aproximadamente 10% do AUM na indústria é somente de ETF.</a:t>
            </a:r>
          </a:p>
          <a:p>
            <a:pPr algn="just"/>
            <a:r>
              <a:rPr lang="pt-BR" dirty="0"/>
              <a:t>No Brasil, onde são regulamentos apenas s ETFs referenciados em índices de renda variável, existem 16 fundos listados em Bolsa e correspondem a 0.15%.</a:t>
            </a:r>
          </a:p>
          <a:p>
            <a:pPr algn="just"/>
            <a:r>
              <a:rPr lang="pt-BR" dirty="0"/>
              <a:t> Nos USA o ETF mais popular é o Spider, que replica o S&amp;P500 e no Brasil é o BOVA11 que é negociado na BVMF e replica o IBOVESPA com um tracking error máximo de 5%.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9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usos do CAPM - III</a:t>
            </a:r>
          </a:p>
        </p:txBody>
      </p:sp>
      <p:sp>
        <p:nvSpPr>
          <p:cNvPr id="4" name="AutoShape 2" descr="campanha_etfs"/>
          <p:cNvSpPr>
            <a:spLocks noChangeAspect="1" noChangeArrowheads="1"/>
          </p:cNvSpPr>
          <p:nvPr/>
        </p:nvSpPr>
        <p:spPr bwMode="auto">
          <a:xfrm>
            <a:off x="63500" y="-136525"/>
            <a:ext cx="5400675" cy="82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3212"/>
            <a:ext cx="7620000" cy="4800600"/>
          </a:xfrm>
        </p:spPr>
        <p:txBody>
          <a:bodyPr>
            <a:normAutofit/>
          </a:bodyPr>
          <a:lstStyle/>
          <a:p>
            <a:r>
              <a:rPr lang="pt-BR" dirty="0"/>
              <a:t>No caso dos ETFs, Uma das formas de replicar um </a:t>
            </a:r>
            <a:r>
              <a:rPr lang="pt-BR" i="1" dirty="0"/>
              <a:t>bechmark</a:t>
            </a:r>
            <a:r>
              <a:rPr lang="pt-BR" dirty="0"/>
              <a:t> com um baixo </a:t>
            </a:r>
            <a:r>
              <a:rPr lang="pt-BR" i="1" dirty="0"/>
              <a:t>traking error</a:t>
            </a:r>
            <a:r>
              <a:rPr lang="pt-BR" dirty="0"/>
              <a:t> é compor uma carteira em que o beta em relação ao índice de referência é igual a 1</a:t>
            </a:r>
          </a:p>
          <a:p>
            <a:endParaRPr lang="pt-BR" dirty="0"/>
          </a:p>
          <a:p>
            <a:r>
              <a:rPr lang="pt-BR" dirty="0"/>
              <a:t>Neste caso o risco idiossincrático do ETF é a medida do tracking error</a:t>
            </a:r>
          </a:p>
          <a:p>
            <a:endParaRPr lang="pt-BR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8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20000" cy="1143000"/>
          </a:xfrm>
        </p:spPr>
        <p:txBody>
          <a:bodyPr>
            <a:normAutofit/>
          </a:bodyPr>
          <a:lstStyle/>
          <a:p>
            <a:r>
              <a:rPr lang="pt-BR" dirty="0"/>
              <a:t>Motivação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7620000" cy="5715000"/>
              </a:xfrm>
            </p:spPr>
            <p:txBody>
              <a:bodyPr>
                <a:normAutofit/>
              </a:bodyPr>
              <a:lstStyle/>
              <a:p>
                <a:pPr marL="114300" indent="0" algn="just">
                  <a:spcBef>
                    <a:spcPct val="0"/>
                  </a:spcBef>
                  <a:buNone/>
                </a:pPr>
                <a:r>
                  <a:rPr lang="pt-BR" sz="3200" spc="-1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Preços e retorno esperado - I</a:t>
                </a:r>
              </a:p>
              <a:p>
                <a:pPr marL="114300" indent="0" algn="just">
                  <a:buNone/>
                </a:pPr>
                <a:endParaRPr lang="pt-BR" dirty="0"/>
              </a:p>
              <a:p>
                <a:pPr algn="just"/>
                <a:r>
                  <a:rPr lang="pt-BR" dirty="0"/>
                  <a:t>Qual é o relacionamento entre preços e retorno esperado?</a:t>
                </a:r>
              </a:p>
              <a:p>
                <a:pPr algn="just"/>
                <a:r>
                  <a:rPr lang="pt-BR" dirty="0"/>
                  <a:t>Retorno esperado:</a:t>
                </a:r>
              </a:p>
              <a:p>
                <a:pPr marL="1143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  <a:p>
                <a:pPr algn="just"/>
                <a:r>
                  <a:rPr lang="pt-BR" dirty="0"/>
                  <a:t>Onde: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 </m:t>
                    </m:r>
                  </m:oMath>
                </a14:m>
                <a:r>
                  <a:rPr lang="pt-BR" dirty="0"/>
                  <a:t> é o preço atual e </a:t>
                </a:r>
                <a:r>
                  <a:rPr lang="pt-BR" i="1" dirty="0"/>
                  <a:t>P </a:t>
                </a:r>
                <a:r>
                  <a:rPr lang="pt-BR" dirty="0"/>
                  <a:t>preço futuro (incerto)</a:t>
                </a:r>
              </a:p>
              <a:p>
                <a:pPr algn="just"/>
                <a:endParaRPr lang="pt-BR" sz="900" dirty="0"/>
              </a:p>
              <a:p>
                <a:pPr algn="just"/>
                <a:r>
                  <a:rPr lang="pt-BR" i="1" dirty="0"/>
                  <a:t>Para um dado nível de preço esperado</a:t>
                </a:r>
                <a:r>
                  <a:rPr lang="pt-BR" dirty="0"/>
                  <a:t>, o retorno esperado é inversamente proporcional ao preço atual.</a:t>
                </a:r>
              </a:p>
              <a:p>
                <a:pPr algn="just"/>
                <a:endParaRPr lang="pt-BR" sz="900" dirty="0"/>
              </a:p>
              <a:p>
                <a:pPr algn="just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pt-BR" dirty="0"/>
                  <a:t> é alto em relação ao seu risco, a demanda por este ativo irá aumentar (e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também) e portanto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pt-BR" dirty="0"/>
                  <a:t> irá diminuir, até o ponto onde os agentes consideram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pt-BR" dirty="0"/>
                  <a:t> está </a:t>
                </a:r>
                <a:r>
                  <a:rPr lang="pt-BR" b="1" dirty="0"/>
                  <a:t>apropriado</a:t>
                </a:r>
                <a:r>
                  <a:rPr lang="pt-BR" dirty="0"/>
                  <a:t> ao seu risco.</a:t>
                </a:r>
              </a:p>
              <a:p>
                <a:pPr algn="just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7620000" cy="5715000"/>
              </a:xfrm>
              <a:blipFill rotWithShape="1">
                <a:blip r:embed="rId3"/>
                <a:stretch>
                  <a:fillRect l="-480" t="-1387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estudados	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Modelo Média – Variância;</a:t>
            </a:r>
          </a:p>
          <a:p>
            <a:r>
              <a:rPr lang="pt-BR" dirty="0"/>
              <a:t>Modelo de Tobin;</a:t>
            </a:r>
          </a:p>
          <a:p>
            <a:r>
              <a:rPr lang="pt-BR" dirty="0"/>
              <a:t>CAPM;</a:t>
            </a:r>
          </a:p>
          <a:p>
            <a:r>
              <a:rPr lang="pt-BR" dirty="0"/>
              <a:t>Modelo de Mercado.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326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Leitura obrigatória:</a:t>
            </a:r>
          </a:p>
          <a:p>
            <a:endParaRPr lang="pt-BR" dirty="0"/>
          </a:p>
          <a:p>
            <a:r>
              <a:rPr lang="en-US" b="1" dirty="0"/>
              <a:t>Investments (6th Edition)  </a:t>
            </a:r>
            <a:r>
              <a:rPr lang="en-US" dirty="0"/>
              <a:t>by </a:t>
            </a:r>
            <a:r>
              <a:rPr lang="en-US" dirty="0">
                <a:hlinkClick r:id="rId3"/>
              </a:rPr>
              <a:t>William Sharpe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Gordon J. Alexander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Jeffrey W Bailey</a:t>
            </a:r>
            <a:endParaRPr lang="pt-BR" dirty="0"/>
          </a:p>
          <a:p>
            <a:endParaRPr lang="pt-BR" dirty="0"/>
          </a:p>
          <a:p>
            <a:r>
              <a:rPr lang="pt-BR" dirty="0"/>
              <a:t>Leitura complementar:</a:t>
            </a:r>
          </a:p>
          <a:p>
            <a:endParaRPr lang="pt-BR" dirty="0"/>
          </a:p>
          <a:p>
            <a:r>
              <a:rPr lang="en-US" b="1" dirty="0"/>
              <a:t>The Capital Asset Pricing Model in the 21st Century: Analytical, Empirical, and Behavioral Perspectives</a:t>
            </a:r>
          </a:p>
          <a:p>
            <a:r>
              <a:rPr lang="en-US" dirty="0"/>
              <a:t>by </a:t>
            </a:r>
            <a:r>
              <a:rPr lang="en-US" dirty="0">
                <a:hlinkClick r:id="rId6"/>
              </a:rPr>
              <a:t>Professor Haim Levy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2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620000" cy="1143000"/>
          </a:xfrm>
        </p:spPr>
        <p:txBody>
          <a:bodyPr>
            <a:normAutofit/>
          </a:bodyPr>
          <a:lstStyle/>
          <a:p>
            <a:r>
              <a:rPr lang="pt-BR" dirty="0"/>
              <a:t>Motivação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7620000" cy="5715000"/>
              </a:xfrm>
            </p:spPr>
            <p:txBody>
              <a:bodyPr>
                <a:normAutofit/>
              </a:bodyPr>
              <a:lstStyle/>
              <a:p>
                <a:pPr marL="114300" indent="0" algn="just">
                  <a:spcBef>
                    <a:spcPct val="0"/>
                  </a:spcBef>
                  <a:buNone/>
                </a:pPr>
                <a:r>
                  <a:rPr lang="pt-BR" sz="3200" spc="-1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Preços e retorno esperado - II</a:t>
                </a:r>
              </a:p>
              <a:p>
                <a:pPr marL="114300" indent="0" algn="just">
                  <a:buNone/>
                </a:pPr>
                <a:endParaRPr lang="pt-BR" dirty="0"/>
              </a:p>
              <a:p>
                <a:pPr algn="just"/>
                <a:r>
                  <a:rPr lang="pt-BR" b="1" dirty="0">
                    <a:solidFill>
                      <a:srgbClr val="FF0000"/>
                    </a:solidFill>
                  </a:rPr>
                  <a:t>Pergunta :</a:t>
                </a:r>
                <a:r>
                  <a:rPr lang="pt-BR" dirty="0"/>
                  <a:t>  qual é o valor apropriado para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pt-BR" dirty="0"/>
                  <a:t> ?</a:t>
                </a:r>
              </a:p>
              <a:p>
                <a:pPr algn="just"/>
                <a:endParaRPr lang="pt-BR" b="1" dirty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pt-BR" b="1" dirty="0">
                    <a:solidFill>
                      <a:srgbClr val="FF0000"/>
                    </a:solidFill>
                  </a:rPr>
                  <a:t>Resposta: </a:t>
                </a:r>
                <a:r>
                  <a:rPr lang="pt-BR" dirty="0"/>
                  <a:t>o modelo CAPM oferece uma resposta para esta pergunta</a:t>
                </a:r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7620000" cy="5715000"/>
              </a:xfrm>
              <a:blipFill rotWithShape="1">
                <a:blip r:embed="rId3"/>
                <a:stretch>
                  <a:fillRect l="-480" t="-1387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r>
              <a:rPr lang="pt-BR" dirty="0"/>
              <a:t>Motivação</a:t>
            </a:r>
            <a:r>
              <a:rPr lang="en-US" dirty="0"/>
              <a:t> III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48127"/>
            <a:ext cx="76200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31788" y="5296887"/>
            <a:ext cx="548640" cy="396240"/>
          </a:xfrm>
        </p:spPr>
        <p:txBody>
          <a:bodyPr/>
          <a:lstStyle/>
          <a:p>
            <a:fld id="{1564A139-F379-43BD-91D5-FF3BC28BB009}" type="slidenum">
              <a:rPr lang="en-US" smtClean="0"/>
              <a:t>8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4031"/>
            <a:ext cx="5715000" cy="7870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187" y="2339615"/>
            <a:ext cx="3919538" cy="39377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537" y="914400"/>
            <a:ext cx="5834063" cy="79092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3733" y="6258217"/>
            <a:ext cx="6377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Fonte: </a:t>
            </a:r>
            <a:r>
              <a:rPr lang="en-US" sz="1000" dirty="0">
                <a:hlinkClick r:id="rId5"/>
              </a:rPr>
              <a:t>http://www.infomoney.com.br/onde-investir/acoes/noticia/4710389/analistas-recomendam-acoes-para-marco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9115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  &amp; Retorno -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Desde a época de Bernoulli (1738), já estava claro que os indivíduos iriam preferir crescer a sua riqueza minimizando o risco associado;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questão que perdurou era como combinar os dois critérios.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Com o artigo de Harry Markowitz sobre seleção de carteiras em 1952, as pesquisas em finanças ganharam um novo rumo.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Markowitz considerou e rejeitou a idéia de que deveria existir uma carteira que poderia fornecer o retorno esperado máximo com a mínima variância.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A139-F379-43BD-91D5-FF3BC28BB0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3429</TotalTime>
  <Words>1844</Words>
  <Application>Microsoft Office PowerPoint</Application>
  <PresentationFormat>Apresentação na tela (4:3)</PresentationFormat>
  <Paragraphs>535</Paragraphs>
  <Slides>61</Slides>
  <Notes>52</Notes>
  <HiddenSlides>2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8" baseType="lpstr">
      <vt:lpstr>Arial</vt:lpstr>
      <vt:lpstr>Book Antiqua</vt:lpstr>
      <vt:lpstr>Calibri</vt:lpstr>
      <vt:lpstr>Cambria</vt:lpstr>
      <vt:lpstr>Cambria Math</vt:lpstr>
      <vt:lpstr>Adjacency</vt:lpstr>
      <vt:lpstr>Worksheet</vt:lpstr>
      <vt:lpstr>EAE516 - Mercados de Derivativos </vt:lpstr>
      <vt:lpstr>CAPM: teoria e prática</vt:lpstr>
      <vt:lpstr>Tópicos</vt:lpstr>
      <vt:lpstr>Contexto </vt:lpstr>
      <vt:lpstr>Motivação I</vt:lpstr>
      <vt:lpstr>Motivação II</vt:lpstr>
      <vt:lpstr>Motivação II</vt:lpstr>
      <vt:lpstr>Motivação III</vt:lpstr>
      <vt:lpstr>Risco  &amp; Retorno - I</vt:lpstr>
      <vt:lpstr>Risco  &amp; Retorno - II</vt:lpstr>
      <vt:lpstr>Risco  &amp; Retorno - III</vt:lpstr>
      <vt:lpstr>Risco  &amp; Retorno - IV</vt:lpstr>
      <vt:lpstr>Risco  &amp; Retorno - V</vt:lpstr>
      <vt:lpstr>Risco  &amp; Retorno - V</vt:lpstr>
      <vt:lpstr>Risco  &amp; Retorno - VI</vt:lpstr>
      <vt:lpstr>Exemplos</vt:lpstr>
      <vt:lpstr>Apresentação do PowerPoint</vt:lpstr>
      <vt:lpstr>Apresentação do PowerPoint</vt:lpstr>
      <vt:lpstr>Carteiras Eficientes - I</vt:lpstr>
      <vt:lpstr>Carteiras Eficientes - II</vt:lpstr>
      <vt:lpstr>Incluindo um ativo sem risco - I</vt:lpstr>
      <vt:lpstr>Incluindo um ativo sem risco - II</vt:lpstr>
      <vt:lpstr>Incluindo um ativo sem risco - III</vt:lpstr>
      <vt:lpstr>Incluindo um ativo sem risco - IV</vt:lpstr>
      <vt:lpstr>Incluindo um ativo sem risco - V</vt:lpstr>
      <vt:lpstr>Incluindo um ativo sem risco - VI</vt:lpstr>
      <vt:lpstr>Incluindo um ativo sem risco - VII</vt:lpstr>
      <vt:lpstr>Incluindo um ativo sem risco - VIII</vt:lpstr>
      <vt:lpstr>Incluindo um ativo sem risco - IX</vt:lpstr>
      <vt:lpstr>Incluindo um ativo sem risco - X</vt:lpstr>
      <vt:lpstr>Incluindo um ativo sem risco - X</vt:lpstr>
      <vt:lpstr>Como funciona </vt:lpstr>
      <vt:lpstr>Apresentação do PowerPoint</vt:lpstr>
      <vt:lpstr>Composição renda Fixa e renda Variável</vt:lpstr>
      <vt:lpstr>Apresentação do PowerPoint</vt:lpstr>
      <vt:lpstr>Apresentação do PowerPoint</vt:lpstr>
      <vt:lpstr>Índice de Sharpe</vt:lpstr>
      <vt:lpstr>Apresentação do PowerPoint</vt:lpstr>
      <vt:lpstr>CAPM (versão de Sharpe (1964))</vt:lpstr>
      <vt:lpstr>Apresentação do PowerPoint</vt:lpstr>
      <vt:lpstr>CAPM (versão de Sharpe (1964))</vt:lpstr>
      <vt:lpstr>CAPM (versão de Sharpe (1964))</vt:lpstr>
      <vt:lpstr>CAPM (versão de Sharpe (1964))</vt:lpstr>
      <vt:lpstr>CAPM (versão de Sharpe (1964))</vt:lpstr>
      <vt:lpstr>CAPM (versão de Sharpe (1964))</vt:lpstr>
      <vt:lpstr>A equação do CAPM</vt:lpstr>
      <vt:lpstr>Security Market Line</vt:lpstr>
      <vt:lpstr>Exemplo: apreçamento de ativos</vt:lpstr>
      <vt:lpstr>Exemplo: apreçamento de ativos</vt:lpstr>
      <vt:lpstr>Exemplo: apreçamento de ativos</vt:lpstr>
      <vt:lpstr>De volta à motivação I</vt:lpstr>
      <vt:lpstr>Exemplo: apreçamento de ativos</vt:lpstr>
      <vt:lpstr>Modelo de Mercado ou unifatorial</vt:lpstr>
      <vt:lpstr>Modelo de Mercado ou unifatorial</vt:lpstr>
      <vt:lpstr>Modelo de Mercado</vt:lpstr>
      <vt:lpstr>Decomposição da variância</vt:lpstr>
      <vt:lpstr>Outros usos do CAPM - I</vt:lpstr>
      <vt:lpstr>Outros usos do CAPM - II</vt:lpstr>
      <vt:lpstr>Outros usos do CAPM - III</vt:lpstr>
      <vt:lpstr>Conceito estudados   </vt:lpstr>
      <vt:lpstr>Referências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CAPM: teoria e prática</dc:title>
  <dc:creator>Alan</dc:creator>
  <cp:lastModifiedBy>ADG</cp:lastModifiedBy>
  <cp:revision>217</cp:revision>
  <dcterms:created xsi:type="dcterms:W3CDTF">2014-05-15T21:10:43Z</dcterms:created>
  <dcterms:modified xsi:type="dcterms:W3CDTF">2016-04-06T00:05:37Z</dcterms:modified>
</cp:coreProperties>
</file>