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Corbel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h8A0lPItOPmCecef4OvjxUJ184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bold.fntdata"/><Relationship Id="rId11" Type="http://schemas.openxmlformats.org/officeDocument/2006/relationships/slide" Target="slides/slide6.xml"/><Relationship Id="rId22" Type="http://schemas.openxmlformats.org/officeDocument/2006/relationships/font" Target="fonts/Corbel-boldItalic.fntdata"/><Relationship Id="rId10" Type="http://schemas.openxmlformats.org/officeDocument/2006/relationships/slide" Target="slides/slide5.xml"/><Relationship Id="rId21" Type="http://schemas.openxmlformats.org/officeDocument/2006/relationships/font" Target="fonts/Corbel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rbel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0bd6e022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0bd6e02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80bd6e022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5" name="Google Shape;45;p4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6" name="Google Shape;46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4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3" name="Google Shape;53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4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4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4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685800" y="132010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Revisão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Alfabetização Científica, CTSA e Temas Controversos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Metodologia do Ensino de Ciências Martha Marandino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Mas o que são temas controversos?</a:t>
            </a:r>
            <a:endParaRPr/>
          </a:p>
        </p:txBody>
      </p:sp>
      <p:sp>
        <p:nvSpPr>
          <p:cNvPr id="146" name="Google Shape;146;p16"/>
          <p:cNvSpPr txBox="1"/>
          <p:nvPr>
            <p:ph idx="1" type="body"/>
          </p:nvPr>
        </p:nvSpPr>
        <p:spPr>
          <a:xfrm>
            <a:off x="457200" y="1600200"/>
            <a:ext cx="8229600" cy="4827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Um assunto controverso envolve o problema sobre o qual diferentes indivíduos e grupos incitam caminhos para uma ação conflitante</a:t>
            </a:r>
            <a:endParaRPr/>
          </a:p>
          <a:p>
            <a:pPr indent="-215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Assuntos controversos podem produzir respostas intensas e apaixonadas por parte das pessoas</a:t>
            </a:r>
            <a:endParaRPr/>
          </a:p>
          <a:p>
            <a:pPr indent="-215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 Comumente geraram tensões entre necessidades individuais e prioridades da comunidade</a:t>
            </a:r>
            <a:endParaRPr sz="2000"/>
          </a:p>
          <a:p>
            <a:pPr indent="-215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Envolvem diferentes atores, estimulam a análise da construção e da desconstrução de fatos e teorias, chamam a atenção para os processos sociais da ciência e sobre como o conhecimento é negociado e utilizado</a:t>
            </a:r>
            <a:endParaRPr/>
          </a:p>
          <a:p>
            <a:pPr indent="-215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Envolvem ainda  dificuldades relacionadas a significado e moralidade, distribuição de recursos, poder e controle  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Mas o que são temas controversos?</a:t>
            </a:r>
            <a:endParaRPr/>
          </a:p>
        </p:txBody>
      </p:sp>
      <p:sp>
        <p:nvSpPr>
          <p:cNvPr id="152" name="Google Shape;152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Uma controvérsia ocorre quando atores discordam de um ponto de vista</a:t>
            </a:r>
            <a:endParaRPr/>
          </a:p>
          <a:p>
            <a:pPr indent="-18542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t/>
            </a:r>
            <a:endParaRPr sz="2480"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 A controvérsia começa quando os atores não podem ignorar a existência um dos outros e termina quando conseguem criar um compromisso sólido de convivência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t/>
            </a:r>
            <a:endParaRPr sz="2480"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A palavra controvérsia se refere a qualquer episódio da ciência e da tecnologia que não está ainda estabelecido, concluído ou encontra-se dentro de uma “caixa preta”. Nós usamos como um termo geral para descrever incertezas compartilhadas (Venturini, 2010 apud MACOSPOL, 2007).</a:t>
            </a:r>
            <a:endParaRPr/>
          </a:p>
          <a:p>
            <a:pPr indent="-18542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t/>
            </a:r>
            <a:endParaRPr sz="248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0bd6e022f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Destaques sobre QSC e TC</a:t>
            </a:r>
            <a:endParaRPr/>
          </a:p>
        </p:txBody>
      </p:sp>
      <p:sp>
        <p:nvSpPr>
          <p:cNvPr id="159" name="Google Shape;159;g80bd6e022f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Promovem a expressão e o debate a partir de opiniões discordantes sobre um tema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São interdisciplinares e articulam ciências naturais, ciências humanas e sociais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Promovem participação, engajamento e ativismo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Promovem uma cidadania científica e política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>
            <p:ph type="title"/>
          </p:nvPr>
        </p:nvSpPr>
        <p:spPr>
          <a:xfrm>
            <a:off x="685792" y="523008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000"/>
              <a:t>É POSSÍVEL PROMOVER AÇÕES DE ENSINO E DIVULGAÇÃO DA CIÊNCIA </a:t>
            </a:r>
            <a:r>
              <a:rPr i="1" lang="en-US" sz="3000">
                <a:solidFill>
                  <a:srgbClr val="FF0000"/>
                </a:solidFill>
              </a:rPr>
              <a:t>PARA CRIANÇAS</a:t>
            </a:r>
            <a:r>
              <a:rPr lang="en-US" sz="3000"/>
              <a:t> COM ENFOQUE DA AC, CTSA, QSC E TC?</a:t>
            </a:r>
            <a:br>
              <a:rPr lang="en-US" sz="3000"/>
            </a:b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en-US" sz="3000"/>
            </a:br>
            <a:r>
              <a:rPr lang="en-US" sz="3000"/>
              <a:t>QUAL O SIGNIFICADO DESTE PROCESSO PARA O </a:t>
            </a:r>
            <a:r>
              <a:rPr i="1" lang="en-US" sz="3000">
                <a:solidFill>
                  <a:srgbClr val="FF0000"/>
                </a:solidFill>
              </a:rPr>
              <a:t>PÚBLICO INFANTIL</a:t>
            </a:r>
            <a:r>
              <a:rPr lang="en-US" sz="3000"/>
              <a:t>?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000"/>
              <a:t>QUAIS AS POSSIBILIDADES, OS LIMITES E DESAFIOS DO DESENVOLVIMENTO DESSA PERSPECTIVA DE ENSINO </a:t>
            </a:r>
            <a:r>
              <a:rPr i="1" lang="en-US" sz="3000">
                <a:solidFill>
                  <a:srgbClr val="FF0000"/>
                </a:solidFill>
              </a:rPr>
              <a:t>PARA CRIANÇAS</a:t>
            </a:r>
            <a:r>
              <a:rPr lang="en-US" sz="3000"/>
              <a:t>?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Alfabetização científica: para além do conceito científico</a:t>
            </a:r>
            <a:endParaRPr sz="3959"/>
          </a:p>
        </p:txBody>
      </p:sp>
      <p:sp>
        <p:nvSpPr>
          <p:cNvPr id="95" name="Google Shape;95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latin typeface="Corbel"/>
                <a:ea typeface="Corbel"/>
                <a:cs typeface="Corbel"/>
                <a:sym typeface="Corbel"/>
              </a:rPr>
              <a:t>Envolve interpretar, atribuir significados e analisar</a:t>
            </a:r>
            <a:endParaRPr/>
          </a:p>
          <a:p>
            <a:pPr indent="-171450" lvl="0" marL="342900" rtl="0" algn="l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>
              <a:latin typeface="Corbel"/>
              <a:ea typeface="Corbel"/>
              <a:cs typeface="Corbel"/>
              <a:sym typeface="Corbel"/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latin typeface="Corbel"/>
                <a:ea typeface="Corbel"/>
                <a:cs typeface="Corbel"/>
                <a:sym typeface="Corbel"/>
              </a:rPr>
              <a:t> Ter habilidades para tecer as conexões entre o conhecimento adquirido e seu cotidiano, avaliar situações e tirar conclusões baseadas em evidências </a:t>
            </a:r>
            <a:endParaRPr/>
          </a:p>
          <a:p>
            <a:pPr indent="-171450" lvl="0" marL="342900" rtl="0" algn="l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>
              <a:latin typeface="Corbel"/>
              <a:ea typeface="Corbel"/>
              <a:cs typeface="Corbel"/>
              <a:sym typeface="Corbel"/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latin typeface="Corbel"/>
                <a:ea typeface="Corbel"/>
                <a:cs typeface="Corbel"/>
                <a:sym typeface="Corbel"/>
              </a:rPr>
              <a:t>Engloba tomar decisões tanto na vida pessoal quanto na vida em sociedade e ter consciência das complexas relações entre ciência e sociedade</a:t>
            </a:r>
            <a:endParaRPr/>
          </a:p>
          <a:p>
            <a:pPr indent="-171450" lvl="0" marL="342900" rtl="0" algn="l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>
              <a:latin typeface="Corbel"/>
              <a:ea typeface="Corbel"/>
              <a:cs typeface="Corbel"/>
              <a:sym typeface="Corbel"/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latin typeface="Corbel"/>
                <a:ea typeface="Corbel"/>
                <a:cs typeface="Corbel"/>
                <a:sym typeface="Corbel"/>
              </a:rPr>
              <a:t>Entender e apropriar-se do conhecimento científico fomenta a participação das pessoas como cidadãos conscientes de seu papel no desenvolvimento social</a:t>
            </a:r>
            <a:endParaRPr/>
          </a:p>
          <a:p>
            <a:pPr indent="-171450" lvl="0" marL="342900" rtl="0" algn="l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>
              <a:latin typeface="Corbel"/>
              <a:ea typeface="Corbel"/>
              <a:cs typeface="Corbel"/>
              <a:sym typeface="Corbel"/>
            </a:endParaRPr>
          </a:p>
          <a:p>
            <a:pPr indent="-171450" lvl="0" marL="342900" rtl="0" algn="l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Consensos na definição de AC</a:t>
            </a:r>
            <a:endParaRPr/>
          </a:p>
        </p:txBody>
      </p:sp>
      <p:sp>
        <p:nvSpPr>
          <p:cNvPr id="101" name="Google Shape;101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Sasseron e Carvalho (2008): 3 eixos estruturantes da alfabetização científica:</a:t>
            </a:r>
            <a:endParaRPr/>
          </a:p>
          <a:p>
            <a:pPr indent="0" lvl="1" marL="4000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1. Compreensão básica de termos, conhecimentos e conceitos científicos fundamentais; </a:t>
            </a:r>
            <a:endParaRPr/>
          </a:p>
          <a:p>
            <a:pPr indent="0" lvl="1" marL="4000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2. Compreensão da natureza das ciências e dos fatores éticos e políticos que circundam sua prática;</a:t>
            </a:r>
            <a:endParaRPr/>
          </a:p>
          <a:p>
            <a:pPr indent="0" lvl="1" marL="4000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3. Entendimento das relações existentes entre ciência, tecnologia, sociedade e meio-ambiente. 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Estudando AC nos museus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7" name="Google Shape;10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r>
              <a:rPr b="1" lang="en-US" sz="2500" u="sng">
                <a:latin typeface="Corbel"/>
                <a:ea typeface="Corbel"/>
                <a:cs typeface="Corbel"/>
                <a:sym typeface="Corbel"/>
              </a:rPr>
              <a:t>ALFABETIZAÇÃO CIENTÍFICA:</a:t>
            </a:r>
            <a:r>
              <a:rPr b="1" lang="en-US" sz="250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>
                <a:latin typeface="Corbel"/>
                <a:ea typeface="Corbel"/>
                <a:cs typeface="Corbel"/>
                <a:sym typeface="Corbel"/>
              </a:rPr>
              <a:t>Contexto educação não formal</a:t>
            </a:r>
            <a:endParaRPr/>
          </a:p>
          <a:p>
            <a:pPr indent="0" lvl="0" marL="0" rtl="0" algn="just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r>
              <a:t/>
            </a:r>
            <a:endParaRPr b="1" sz="2500" u="sng"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r>
              <a:rPr lang="en-US" sz="2500">
                <a:latin typeface="Corbel"/>
                <a:ea typeface="Corbel"/>
                <a:cs typeface="Corbel"/>
                <a:sym typeface="Corbel"/>
              </a:rPr>
              <a:t>Contier e Marandino (2015):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r>
              <a:t/>
            </a:r>
            <a:endParaRPr sz="2500"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just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r>
              <a:rPr lang="en-US" sz="2500">
                <a:latin typeface="Corbel"/>
                <a:ea typeface="Corbel"/>
                <a:cs typeface="Corbel"/>
                <a:sym typeface="Corbel"/>
              </a:rPr>
              <a:t>“[...] é um </a:t>
            </a:r>
            <a:r>
              <a:rPr b="1" lang="en-US" sz="2500">
                <a:latin typeface="Corbel"/>
                <a:ea typeface="Corbel"/>
                <a:cs typeface="Corbel"/>
                <a:sym typeface="Corbel"/>
              </a:rPr>
              <a:t>processo que ocorre ao longo da vida</a:t>
            </a:r>
            <a:r>
              <a:rPr lang="en-US" sz="2500">
                <a:latin typeface="Corbel"/>
                <a:ea typeface="Corbel"/>
                <a:cs typeface="Corbel"/>
                <a:sym typeface="Corbel"/>
              </a:rPr>
              <a:t> que pressupõe o </a:t>
            </a:r>
            <a:r>
              <a:rPr b="1" lang="en-US" sz="2500">
                <a:latin typeface="Corbel"/>
                <a:ea typeface="Corbel"/>
                <a:cs typeface="Corbel"/>
                <a:sym typeface="Corbel"/>
              </a:rPr>
              <a:t>conhecimento dos conceitos científicos </a:t>
            </a:r>
            <a:r>
              <a:rPr lang="en-US" sz="2500">
                <a:latin typeface="Corbel"/>
                <a:ea typeface="Corbel"/>
                <a:cs typeface="Corbel"/>
                <a:sym typeface="Corbel"/>
              </a:rPr>
              <a:t>básicos, noções sobre sua </a:t>
            </a:r>
            <a:r>
              <a:rPr b="1" lang="en-US" sz="2500">
                <a:latin typeface="Corbel"/>
                <a:ea typeface="Corbel"/>
                <a:cs typeface="Corbel"/>
                <a:sym typeface="Corbel"/>
              </a:rPr>
              <a:t>epistemologia</a:t>
            </a:r>
            <a:r>
              <a:rPr lang="en-US" sz="2500">
                <a:latin typeface="Corbel"/>
                <a:ea typeface="Corbel"/>
                <a:cs typeface="Corbel"/>
                <a:sym typeface="Corbel"/>
              </a:rPr>
              <a:t>, a conscientização sobre as </a:t>
            </a:r>
            <a:r>
              <a:rPr b="1" lang="en-US" sz="2500">
                <a:latin typeface="Corbel"/>
                <a:ea typeface="Corbel"/>
                <a:cs typeface="Corbel"/>
                <a:sym typeface="Corbel"/>
              </a:rPr>
              <a:t>complexas relações entre ciência, tecnologia e sociedade</a:t>
            </a:r>
            <a:r>
              <a:rPr lang="en-US" sz="2500">
                <a:latin typeface="Corbel"/>
                <a:ea typeface="Corbel"/>
                <a:cs typeface="Corbel"/>
                <a:sym typeface="Corbel"/>
              </a:rPr>
              <a:t> e almeja um </a:t>
            </a:r>
            <a:r>
              <a:rPr b="1" lang="en-US" sz="2500">
                <a:latin typeface="Corbel"/>
                <a:ea typeface="Corbel"/>
                <a:cs typeface="Corbel"/>
                <a:sym typeface="Corbel"/>
              </a:rPr>
              <a:t>posicionamento dos cidadãos</a:t>
            </a:r>
            <a:r>
              <a:rPr lang="en-US" sz="2500">
                <a:latin typeface="Corbel"/>
                <a:ea typeface="Corbel"/>
                <a:cs typeface="Corbel"/>
                <a:sym typeface="Corbel"/>
              </a:rPr>
              <a:t>. Parte significativa deste processo acontece durante anos de </a:t>
            </a:r>
            <a:r>
              <a:rPr b="1" lang="en-US" sz="2500">
                <a:latin typeface="Corbel"/>
                <a:ea typeface="Corbel"/>
                <a:cs typeface="Corbel"/>
                <a:sym typeface="Corbel"/>
              </a:rPr>
              <a:t>educação formal</a:t>
            </a:r>
            <a:r>
              <a:rPr lang="en-US" sz="2500">
                <a:latin typeface="Corbel"/>
                <a:ea typeface="Corbel"/>
                <a:cs typeface="Corbel"/>
                <a:sym typeface="Corbel"/>
              </a:rPr>
              <a:t>, mas diversas </a:t>
            </a:r>
            <a:r>
              <a:rPr b="1" lang="en-US" sz="2500">
                <a:latin typeface="Corbel"/>
                <a:ea typeface="Corbel"/>
                <a:cs typeface="Corbel"/>
                <a:sym typeface="Corbel"/>
              </a:rPr>
              <a:t>outras situações e instituições contribuem no seu desenvolvimento</a:t>
            </a:r>
            <a:r>
              <a:rPr lang="en-US" sz="2500">
                <a:latin typeface="Corbel"/>
                <a:ea typeface="Corbel"/>
                <a:cs typeface="Corbel"/>
                <a:sym typeface="Corbel"/>
              </a:rPr>
              <a:t>, como é o caso dos museus de temáticas científicas”</a:t>
            </a:r>
            <a:endParaRPr sz="2500"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t/>
            </a:r>
            <a:endParaRPr sz="25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Ferramenta teórico-metodológica para estudo e ações sobre AC e Museus</a:t>
            </a:r>
            <a:endParaRPr sz="3959"/>
          </a:p>
        </p:txBody>
      </p:sp>
      <p:grpSp>
        <p:nvGrpSpPr>
          <p:cNvPr id="113" name="Google Shape;113;p10"/>
          <p:cNvGrpSpPr/>
          <p:nvPr/>
        </p:nvGrpSpPr>
        <p:grpSpPr>
          <a:xfrm>
            <a:off x="714375" y="1571625"/>
            <a:ext cx="7654925" cy="5154613"/>
            <a:chOff x="1061310" y="1312498"/>
            <a:chExt cx="6951060" cy="5270919"/>
          </a:xfrm>
        </p:grpSpPr>
        <p:pic>
          <p:nvPicPr>
            <p:cNvPr id="114" name="Google Shape;114;p10"/>
            <p:cNvPicPr preferRelativeResize="0"/>
            <p:nvPr/>
          </p:nvPicPr>
          <p:blipFill rotWithShape="1">
            <a:blip r:embed="rId3">
              <a:alphaModFix/>
            </a:blip>
            <a:srcRect b="64864" l="3761" r="79774" t="5649"/>
            <a:stretch/>
          </p:blipFill>
          <p:spPr>
            <a:xfrm>
              <a:off x="1061310" y="1312498"/>
              <a:ext cx="1705011" cy="52210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0"/>
            <p:cNvPicPr preferRelativeResize="0"/>
            <p:nvPr/>
          </p:nvPicPr>
          <p:blipFill rotWithShape="1">
            <a:blip r:embed="rId4">
              <a:alphaModFix/>
            </a:blip>
            <a:srcRect b="31641" l="79916" r="3475" t="38783"/>
            <a:stretch/>
          </p:blipFill>
          <p:spPr>
            <a:xfrm>
              <a:off x="6296241" y="1357299"/>
              <a:ext cx="1716129" cy="52261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0"/>
            <p:cNvPicPr preferRelativeResize="0"/>
            <p:nvPr/>
          </p:nvPicPr>
          <p:blipFill rotWithShape="1">
            <a:blip r:embed="rId4">
              <a:alphaModFix/>
            </a:blip>
            <a:srcRect b="65047" l="79810" r="3704" t="6028"/>
            <a:stretch/>
          </p:blipFill>
          <p:spPr>
            <a:xfrm>
              <a:off x="2803282" y="1367054"/>
              <a:ext cx="1718102" cy="5155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0"/>
            <p:cNvPicPr preferRelativeResize="0"/>
            <p:nvPr/>
          </p:nvPicPr>
          <p:blipFill rotWithShape="1">
            <a:blip r:embed="rId4">
              <a:alphaModFix/>
            </a:blip>
            <a:srcRect b="32233" l="3394" r="79839" t="38947"/>
            <a:stretch/>
          </p:blipFill>
          <p:spPr>
            <a:xfrm>
              <a:off x="4558320" y="1357298"/>
              <a:ext cx="1761182" cy="51762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Educação CTSA</a:t>
            </a:r>
            <a:endParaRPr/>
          </a:p>
        </p:txBody>
      </p:sp>
      <p:sp>
        <p:nvSpPr>
          <p:cNvPr id="123" name="Google Shape;12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A educação que diz respeito à ciência, tecnologia, sociedade e o ambiente (CTSA) explora as interfaces entre ciência e o mundo social preparando os estudantes para que possam compreender temas sociocientíficos, tomar decisões informadas e responsáveis e atuar em seu contexto</a:t>
            </a:r>
            <a:endParaRPr/>
          </a:p>
          <a:p>
            <a:pPr indent="-20066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t/>
            </a:r>
            <a:endParaRPr sz="2240"/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Busca-se que o indivíduo esteja apto para compreender e atuar de forma crítica em sua realidade, ter aportes para tomada de decisões e reconhecer fatores intrínsecos e extrínsecos (políticos, sociais, econômicos, etc.) que influenciam seu cotidiano [Pedretti e Nazir, 2011]. </a:t>
            </a:r>
            <a:endParaRPr sz="2240"/>
          </a:p>
          <a:p>
            <a:pPr indent="-20066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t/>
            </a:r>
            <a:endParaRPr sz="2240"/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Acontece em formas diversas, refletindo ideologias e pedagogias particulares. </a:t>
            </a:r>
            <a:endParaRPr sz="224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title"/>
          </p:nvPr>
        </p:nvSpPr>
        <p:spPr>
          <a:xfrm>
            <a:off x="457200" y="13353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Questões</a:t>
            </a:r>
            <a:r>
              <a:rPr lang="en-US" sz="3959"/>
              <a:t> Sociocientíficos ou </a:t>
            </a:r>
            <a:br>
              <a:rPr lang="en-US" sz="3959"/>
            </a:br>
            <a:r>
              <a:rPr lang="en-US" sz="3959"/>
              <a:t>Socialmente vivas</a:t>
            </a:r>
            <a:endParaRPr sz="3959"/>
          </a:p>
        </p:txBody>
      </p:sp>
      <p:sp>
        <p:nvSpPr>
          <p:cNvPr id="129" name="Google Shape;129;p13"/>
          <p:cNvSpPr txBox="1"/>
          <p:nvPr>
            <p:ph idx="1" type="body"/>
          </p:nvPr>
        </p:nvSpPr>
        <p:spPr>
          <a:xfrm>
            <a:off x="457200" y="1484751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Simmoneux, 2016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Char char="–"/>
            </a:pPr>
            <a:r>
              <a:rPr lang="en-US" sz="1960"/>
              <a:t>São temas complexos, questões abertas que trazem incertezas e estão pouco estruturados</a:t>
            </a:r>
            <a:endParaRPr/>
          </a:p>
          <a:p>
            <a:pPr indent="-20066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t/>
            </a:r>
            <a:endParaRPr sz="2240"/>
          </a:p>
          <a:p>
            <a:pPr indent="-285750" lvl="1" marL="74295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Char char="–"/>
            </a:pPr>
            <a:r>
              <a:rPr lang="en-US" sz="1960"/>
              <a:t>São o coração dos desafios de ensino e aprendizagem em um mundo de incertezas: Envolvem controvérsias sociais e científicas, complexidade, construção de especialidades, acesso a evidências e risco</a:t>
            </a:r>
            <a:endParaRPr/>
          </a:p>
          <a:p>
            <a:pPr indent="-20066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t/>
            </a:r>
            <a:endParaRPr sz="2240"/>
          </a:p>
          <a:p>
            <a:pPr indent="-285750" lvl="1" marL="74295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Char char="–"/>
            </a:pPr>
            <a:r>
              <a:rPr lang="en-US" sz="1960"/>
              <a:t>Estão ligados ao mundo real. Global ou local logo estão conectados a identidades dos indivíduos (gênero, cultura, políticas, profissão)</a:t>
            </a:r>
            <a:endParaRPr/>
          </a:p>
          <a:p>
            <a:pPr indent="-20066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t/>
            </a:r>
            <a:endParaRPr sz="2240"/>
          </a:p>
          <a:p>
            <a:pPr indent="-285750" lvl="1" marL="74295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Char char="–"/>
            </a:pPr>
            <a:r>
              <a:rPr lang="en-US" sz="1960"/>
              <a:t>São sempre controversos pois desafiam a prática social e refletem as representações sociais e valores que muitas pessoas consideram relevante discutir</a:t>
            </a:r>
            <a:endParaRPr/>
          </a:p>
          <a:p>
            <a:pPr indent="-20066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t/>
            </a:r>
            <a:endParaRPr sz="2240"/>
          </a:p>
          <a:p>
            <a:pPr indent="-285750" lvl="1" marL="74295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Char char="–"/>
            </a:pPr>
            <a:r>
              <a:rPr lang="en-US" sz="1960"/>
              <a:t>Pela sua natureza controversa tem potencial de gerar debates nas salas de aula [e em contextos de educação não formal]</a:t>
            </a:r>
            <a:endParaRPr sz="196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9144000" cy="636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Mas o que são temas controversos?</a:t>
            </a:r>
            <a:endParaRPr/>
          </a:p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018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  <a:p>
            <a:pPr indent="-34290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Muitos assuntos sociocientíficos são controversos </a:t>
            </a:r>
            <a:r>
              <a:rPr i="1" lang="en-US" sz="2720"/>
              <a:t>per se</a:t>
            </a:r>
            <a:endParaRPr sz="2720"/>
          </a:p>
          <a:p>
            <a:pPr indent="-17018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  <a:p>
            <a:pPr indent="-34290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Tecnologias reprodutivas, pesquisa em células-tronco, exploração do espaço, despejo de resíduos tóxicos, esgotamento de ozônio e perda de biodiversidade</a:t>
            </a:r>
            <a:endParaRPr sz="2720"/>
          </a:p>
          <a:p>
            <a:pPr indent="-17018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  <a:p>
            <a:pPr indent="-34290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São assuntos tipicamente controversos, cheios de ambiguidade e sujeitos a diversas perspectivas</a:t>
            </a:r>
            <a:endParaRPr sz="272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2018-09-28T02:06:36Z</dcterms:created>
  <dc:creator>Martha Marandino</dc:creator>
</cp:coreProperties>
</file>