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8" r:id="rId4"/>
    <p:sldId id="259" r:id="rId5"/>
    <p:sldId id="260" r:id="rId6"/>
    <p:sldId id="263" r:id="rId7"/>
    <p:sldId id="264" r:id="rId8"/>
    <p:sldId id="265" r:id="rId9"/>
    <p:sldId id="257" r:id="rId10"/>
    <p:sldId id="262" r:id="rId11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504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12/10/2020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12/10/2020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12/10/2020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12/10/2020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12/10/2020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12/10/2020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12/10/2020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12/10/2020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12/10/2020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12/10/2020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12/10/2020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700DB3-DBF0-4086-B675-117E7A9610B8}" type="datetimeFigureOut">
              <a:rPr lang="pt-BR" smtClean="0"/>
              <a:pPr/>
              <a:t>12/10/2020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Se </a:t>
            </a:r>
            <a:r>
              <a:rPr lang="pt-BR" dirty="0" err="1" smtClean="0"/>
              <a:t>conocieron</a:t>
            </a:r>
            <a:r>
              <a:rPr lang="pt-BR" dirty="0" smtClean="0"/>
              <a:t> en </a:t>
            </a:r>
            <a:r>
              <a:rPr lang="pt-BR" dirty="0" err="1" smtClean="0"/>
              <a:t>la</a:t>
            </a:r>
            <a:r>
              <a:rPr lang="pt-BR" dirty="0" smtClean="0"/>
              <a:t> </a:t>
            </a:r>
            <a:r>
              <a:rPr lang="pt-BR" dirty="0" err="1" smtClean="0"/>
              <a:t>Galería</a:t>
            </a:r>
            <a:r>
              <a:rPr lang="pt-BR" dirty="0" smtClean="0"/>
              <a:t> Nacional 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Quino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 smtClean="0"/>
              <a:t>Tarea para el 5 de octubre</a:t>
            </a:r>
            <a:endParaRPr lang="es-EC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EC" dirty="0" smtClean="0"/>
              <a:t>Pasar al tratamiento de tú el diálogo construido en clase, correspondiente a la escena anteúltima, cuando los personajes quedan para tomar un café el martes siguiente. Para ello deberás introducir un fragmento que permita ese pasaje de un tratamiento </a:t>
            </a:r>
            <a:r>
              <a:rPr lang="es-EC" smtClean="0"/>
              <a:t>a otro.  </a:t>
            </a:r>
            <a:endParaRPr lang="es-EC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/>
          <a:lstStyle/>
          <a:p>
            <a:r>
              <a:rPr lang="es-CO" dirty="0" smtClean="0"/>
              <a:t>Vamos a aprender a concertar o fijar una cita </a:t>
            </a:r>
          </a:p>
          <a:p>
            <a:endParaRPr lang="es-CO" dirty="0" smtClean="0"/>
          </a:p>
          <a:p>
            <a:r>
              <a:rPr lang="es-CO" dirty="0" smtClean="0"/>
              <a:t>Vamos a ver cómo dos personas </a:t>
            </a:r>
            <a:r>
              <a:rPr lang="es-CO" b="1" dirty="0" smtClean="0"/>
              <a:t>quedan en </a:t>
            </a:r>
            <a:r>
              <a:rPr lang="es-CO" dirty="0" smtClean="0"/>
              <a:t>o </a:t>
            </a:r>
            <a:r>
              <a:rPr lang="es-CO" b="1" dirty="0" smtClean="0"/>
              <a:t>para</a:t>
            </a:r>
            <a:r>
              <a:rPr lang="es-CO" dirty="0" smtClean="0"/>
              <a:t> encontrarse otro día.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O" dirty="0" smtClean="0"/>
              <a:t>Comenzamos con la descripción de la historieta</a:t>
            </a:r>
            <a:endParaRPr lang="es-CO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O" dirty="0" smtClean="0"/>
              <a:t>Estaban en el museo muy entusiasmados mirando cuadros cuando se vieron y se flecharon </a:t>
            </a:r>
          </a:p>
          <a:p>
            <a:r>
              <a:rPr lang="es-CO" dirty="0" smtClean="0"/>
              <a:t>Se pusieron a conversar  y charlaron durante horas</a:t>
            </a:r>
          </a:p>
          <a:p>
            <a:r>
              <a:rPr lang="es-CO" dirty="0" smtClean="0"/>
              <a:t>Después se fueron a hacer la cola del colectivo </a:t>
            </a:r>
            <a:endParaRPr lang="es-C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400" dirty="0" smtClean="0"/>
              <a:t>El diálogo </a:t>
            </a:r>
            <a:r>
              <a:rPr lang="pt-BR" sz="2400" dirty="0" err="1" smtClean="0"/>
              <a:t>posible</a:t>
            </a:r>
            <a:r>
              <a:rPr lang="pt-BR" sz="2400" dirty="0" smtClean="0"/>
              <a:t> en </a:t>
            </a:r>
            <a:r>
              <a:rPr lang="pt-BR" sz="2400" dirty="0" err="1" smtClean="0"/>
              <a:t>la</a:t>
            </a:r>
            <a:r>
              <a:rPr lang="pt-BR" sz="2400" dirty="0" smtClean="0"/>
              <a:t> </a:t>
            </a:r>
            <a:r>
              <a:rPr lang="pt-BR" sz="2400" dirty="0" err="1" smtClean="0"/>
              <a:t>escena</a:t>
            </a:r>
            <a:r>
              <a:rPr lang="pt-BR" sz="2400" dirty="0" smtClean="0"/>
              <a:t> anteúltima – entre María y Juan José</a:t>
            </a:r>
            <a:endParaRPr lang="pt-BR" sz="24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857403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es-DO" dirty="0" smtClean="0"/>
              <a:t>M: Fue una tarde muy linda, muy agradable. A mí me encantó hablar con usted, fue un verdadero placer.</a:t>
            </a:r>
          </a:p>
          <a:p>
            <a:pPr algn="just">
              <a:buNone/>
            </a:pPr>
            <a:r>
              <a:rPr lang="pt-BR" dirty="0" smtClean="0"/>
              <a:t>JJ: </a:t>
            </a:r>
            <a:r>
              <a:rPr lang="es-DO" dirty="0" smtClean="0"/>
              <a:t>Para mí también y me encantaría hacerlo de nuevo. </a:t>
            </a:r>
            <a:r>
              <a:rPr lang="es-DO" b="1" dirty="0" smtClean="0">
                <a:solidFill>
                  <a:schemeClr val="accent6">
                    <a:lumMod val="75000"/>
                  </a:schemeClr>
                </a:solidFill>
              </a:rPr>
              <a:t>&gt; posible introducción del pasaje al tuteo </a:t>
            </a:r>
            <a:r>
              <a:rPr lang="es-DO" dirty="0" smtClean="0"/>
              <a:t>¿Qué le parece </a:t>
            </a:r>
            <a:r>
              <a:rPr lang="es-DO" b="1" dirty="0" smtClean="0"/>
              <a:t>si tomamos </a:t>
            </a:r>
            <a:r>
              <a:rPr lang="es-DO" dirty="0" smtClean="0"/>
              <a:t>un café?</a:t>
            </a:r>
          </a:p>
          <a:p>
            <a:pPr algn="just">
              <a:buNone/>
            </a:pPr>
            <a:r>
              <a:rPr lang="es-DO" dirty="0" smtClean="0"/>
              <a:t>M: Claro,  ¿qué le parece si nos encontramos en el café de la esquina de Rodríguez Peña y Talcahuano, que es un homenaje al pintor italiano que </a:t>
            </a:r>
            <a:r>
              <a:rPr lang="es-DO" dirty="0" smtClean="0"/>
              <a:t>admiramos: Da Vinci. </a:t>
            </a:r>
            <a:endParaRPr lang="es-D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400" dirty="0" smtClean="0"/>
              <a:t>El diálogo </a:t>
            </a:r>
            <a:r>
              <a:rPr lang="pt-BR" sz="2400" dirty="0" err="1" smtClean="0"/>
              <a:t>posible</a:t>
            </a:r>
            <a:r>
              <a:rPr lang="pt-BR" sz="2400" dirty="0" smtClean="0"/>
              <a:t> en </a:t>
            </a:r>
            <a:r>
              <a:rPr lang="pt-BR" sz="2400" dirty="0" err="1" smtClean="0"/>
              <a:t>la</a:t>
            </a:r>
            <a:r>
              <a:rPr lang="pt-BR" sz="2400" dirty="0" smtClean="0"/>
              <a:t> </a:t>
            </a:r>
            <a:r>
              <a:rPr lang="pt-BR" sz="2400" dirty="0" err="1" smtClean="0"/>
              <a:t>escena</a:t>
            </a:r>
            <a:r>
              <a:rPr lang="pt-BR" sz="2400" dirty="0" smtClean="0"/>
              <a:t> anteúltima – entre María y Juan José</a:t>
            </a:r>
            <a:endParaRPr lang="pt-BR" sz="24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s-DO" dirty="0" smtClean="0"/>
              <a:t>JJ: Entonces podemos encontrarnos ahí / en ese café. ¿Qué día </a:t>
            </a:r>
            <a:r>
              <a:rPr lang="es-DO" dirty="0" smtClean="0"/>
              <a:t>puede/le </a:t>
            </a:r>
            <a:r>
              <a:rPr lang="es-DO" dirty="0" smtClean="0"/>
              <a:t>viene bien?</a:t>
            </a:r>
          </a:p>
          <a:p>
            <a:pPr>
              <a:buNone/>
            </a:pPr>
            <a:r>
              <a:rPr lang="es-DO" dirty="0" smtClean="0"/>
              <a:t> M: Para mí es mejor el lunes o martes a la tarde</a:t>
            </a:r>
          </a:p>
          <a:p>
            <a:pPr>
              <a:buNone/>
            </a:pPr>
            <a:r>
              <a:rPr lang="es-DO" dirty="0" smtClean="0"/>
              <a:t>JJ: ¿Puede ser el martes próximo?</a:t>
            </a:r>
          </a:p>
          <a:p>
            <a:pPr>
              <a:buNone/>
            </a:pPr>
            <a:r>
              <a:rPr lang="es-DO" dirty="0" smtClean="0"/>
              <a:t>M: Bueno, ¿qué tal a las dos de la tarde?</a:t>
            </a:r>
          </a:p>
          <a:p>
            <a:pPr>
              <a:buNone/>
            </a:pPr>
            <a:r>
              <a:rPr lang="es-DO" dirty="0" smtClean="0"/>
              <a:t>JJ: En realidad para mí sería mejor a las tres.</a:t>
            </a:r>
          </a:p>
          <a:p>
            <a:pPr>
              <a:buNone/>
            </a:pPr>
            <a:r>
              <a:rPr lang="es-DO" dirty="0" smtClean="0"/>
              <a:t>M: Perfecto. </a:t>
            </a:r>
          </a:p>
          <a:p>
            <a:pPr>
              <a:buNone/>
            </a:pPr>
            <a:r>
              <a:rPr lang="es-DO" dirty="0" smtClean="0"/>
              <a:t>(</a:t>
            </a:r>
            <a:r>
              <a:rPr lang="es-DO" i="1" dirty="0" smtClean="0"/>
              <a:t>se dan la mano porque llega el colectivo</a:t>
            </a:r>
            <a:r>
              <a:rPr lang="es-DO" dirty="0" smtClean="0"/>
              <a:t>)</a:t>
            </a:r>
          </a:p>
          <a:p>
            <a:pPr>
              <a:buNone/>
            </a:pPr>
            <a:r>
              <a:rPr lang="es-DO" dirty="0" smtClean="0"/>
              <a:t>JJ: Bueno, nos vemos el martes, espero que tenga una buena semana. </a:t>
            </a:r>
          </a:p>
          <a:p>
            <a:pPr>
              <a:buNone/>
            </a:pPr>
            <a:r>
              <a:rPr lang="es-DO" dirty="0" smtClean="0"/>
              <a:t>M: Lo mismo para usted. Hasta el martes. </a:t>
            </a:r>
          </a:p>
          <a:p>
            <a:pPr>
              <a:buNone/>
            </a:pPr>
            <a:endParaRPr lang="es-D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400" dirty="0" smtClean="0"/>
              <a:t>El diálogo </a:t>
            </a:r>
            <a:r>
              <a:rPr lang="pt-BR" sz="2400" dirty="0" err="1" smtClean="0"/>
              <a:t>posible</a:t>
            </a:r>
            <a:r>
              <a:rPr lang="pt-BR" sz="2400" dirty="0" smtClean="0"/>
              <a:t> en </a:t>
            </a:r>
            <a:r>
              <a:rPr lang="pt-BR" sz="2400" dirty="0" err="1" smtClean="0"/>
              <a:t>la</a:t>
            </a:r>
            <a:r>
              <a:rPr lang="pt-BR" sz="2400" dirty="0" smtClean="0"/>
              <a:t> </a:t>
            </a:r>
            <a:r>
              <a:rPr lang="pt-BR" sz="2400" dirty="0" err="1" smtClean="0"/>
              <a:t>escena</a:t>
            </a:r>
            <a:r>
              <a:rPr lang="pt-BR" sz="2400" dirty="0" smtClean="0"/>
              <a:t> anteúltima – entre María y Juan José</a:t>
            </a:r>
            <a:endParaRPr lang="pt-BR" sz="24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857403"/>
          </a:xfrm>
        </p:spPr>
        <p:txBody>
          <a:bodyPr>
            <a:normAutofit fontScale="85000" lnSpcReduction="10000"/>
          </a:bodyPr>
          <a:lstStyle/>
          <a:p>
            <a:pPr algn="just">
              <a:buNone/>
            </a:pPr>
            <a:r>
              <a:rPr lang="es-DO" dirty="0" smtClean="0"/>
              <a:t>M: Fue una tarde muy linda, muy agradable. A mí me encantó hablar con usted, fue un verdadero placer.</a:t>
            </a:r>
          </a:p>
          <a:p>
            <a:pPr algn="just">
              <a:buNone/>
            </a:pPr>
            <a:r>
              <a:rPr lang="pt-BR" dirty="0" smtClean="0"/>
              <a:t>JJ: </a:t>
            </a:r>
            <a:r>
              <a:rPr lang="es-DO" dirty="0" smtClean="0"/>
              <a:t>Para mí también y me encantaría hacerlo de nuevo. </a:t>
            </a:r>
            <a:r>
              <a:rPr lang="es-DO" dirty="0" smtClean="0">
                <a:solidFill>
                  <a:schemeClr val="accent6">
                    <a:lumMod val="75000"/>
                  </a:schemeClr>
                </a:solidFill>
              </a:rPr>
              <a:t>A propósito, ¿</a:t>
            </a:r>
            <a:r>
              <a:rPr lang="es-DO" b="1" dirty="0" smtClean="0">
                <a:solidFill>
                  <a:schemeClr val="accent6">
                    <a:lumMod val="75000"/>
                  </a:schemeClr>
                </a:solidFill>
              </a:rPr>
              <a:t>la puedo tutear</a:t>
            </a:r>
            <a:r>
              <a:rPr lang="es-DO" dirty="0" smtClean="0">
                <a:solidFill>
                  <a:schemeClr val="accent6">
                    <a:lumMod val="75000"/>
                  </a:schemeClr>
                </a:solidFill>
              </a:rPr>
              <a:t>? </a:t>
            </a:r>
            <a:r>
              <a:rPr lang="es-DO" dirty="0" smtClean="0">
                <a:solidFill>
                  <a:schemeClr val="accent6">
                    <a:lumMod val="75000"/>
                  </a:schemeClr>
                </a:solidFill>
              </a:rPr>
              <a:t>/ A propósito, ¿</a:t>
            </a:r>
            <a:r>
              <a:rPr lang="es-DO" b="1" dirty="0" smtClean="0">
                <a:solidFill>
                  <a:schemeClr val="accent6">
                    <a:lumMod val="75000"/>
                  </a:schemeClr>
                </a:solidFill>
              </a:rPr>
              <a:t>puedo tutearla</a:t>
            </a:r>
            <a:r>
              <a:rPr lang="es-DO" dirty="0" smtClean="0">
                <a:solidFill>
                  <a:schemeClr val="accent6">
                    <a:lumMod val="75000"/>
                  </a:schemeClr>
                </a:solidFill>
              </a:rPr>
              <a:t>? </a:t>
            </a:r>
            <a:r>
              <a:rPr lang="es-DO" i="1" dirty="0" smtClean="0">
                <a:solidFill>
                  <a:schemeClr val="accent6">
                    <a:lumMod val="75000"/>
                  </a:schemeClr>
                </a:solidFill>
              </a:rPr>
              <a:t>*¿puedo la tutear? </a:t>
            </a:r>
          </a:p>
          <a:p>
            <a:pPr algn="just">
              <a:buNone/>
            </a:pPr>
            <a:r>
              <a:rPr lang="es-DO" dirty="0" smtClean="0">
                <a:solidFill>
                  <a:schemeClr val="accent6">
                    <a:lumMod val="75000"/>
                  </a:schemeClr>
                </a:solidFill>
              </a:rPr>
              <a:t>M: Sí, Juan, claro, podemos tutearnos.</a:t>
            </a:r>
            <a:endParaRPr lang="es-DO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just">
              <a:buNone/>
            </a:pPr>
            <a:r>
              <a:rPr lang="es-DO" dirty="0" smtClean="0"/>
              <a:t>JJ: ¿Qué </a:t>
            </a:r>
            <a:r>
              <a:rPr lang="es-DO" dirty="0" smtClean="0">
                <a:solidFill>
                  <a:schemeClr val="accent6">
                    <a:lumMod val="75000"/>
                  </a:schemeClr>
                </a:solidFill>
              </a:rPr>
              <a:t>te</a:t>
            </a:r>
            <a:r>
              <a:rPr lang="es-DO" dirty="0" smtClean="0"/>
              <a:t> </a:t>
            </a:r>
            <a:r>
              <a:rPr lang="es-DO" dirty="0" smtClean="0"/>
              <a:t>parece </a:t>
            </a:r>
            <a:r>
              <a:rPr lang="es-DO" b="1" dirty="0" smtClean="0"/>
              <a:t>si tomamos </a:t>
            </a:r>
            <a:r>
              <a:rPr lang="es-DO" dirty="0" smtClean="0"/>
              <a:t>un café</a:t>
            </a:r>
            <a:r>
              <a:rPr lang="es-DO" dirty="0" smtClean="0"/>
              <a:t>?/¿Quedamos para tomar un café / quedamos en ir </a:t>
            </a:r>
            <a:r>
              <a:rPr lang="es-DO" smtClean="0"/>
              <a:t>al cine? </a:t>
            </a:r>
            <a:endParaRPr lang="es-DO" dirty="0" smtClean="0"/>
          </a:p>
          <a:p>
            <a:pPr algn="just">
              <a:buNone/>
            </a:pPr>
            <a:r>
              <a:rPr lang="es-DO" dirty="0" smtClean="0"/>
              <a:t>M: Claro,  ¿qué </a:t>
            </a:r>
            <a:r>
              <a:rPr lang="es-DO" dirty="0" smtClean="0">
                <a:solidFill>
                  <a:schemeClr val="accent6">
                    <a:lumMod val="75000"/>
                  </a:schemeClr>
                </a:solidFill>
              </a:rPr>
              <a:t>te</a:t>
            </a:r>
            <a:r>
              <a:rPr lang="es-DO" dirty="0" smtClean="0"/>
              <a:t> </a:t>
            </a:r>
            <a:r>
              <a:rPr lang="es-DO" dirty="0" smtClean="0"/>
              <a:t>parece si nos encontramos en el café de la esquina de Rodríguez Peña y Talcahuano, que es un homenaje al pintor italiano que admiramos. </a:t>
            </a:r>
            <a:endParaRPr lang="es-DO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400" dirty="0" smtClean="0"/>
              <a:t>El diálogo </a:t>
            </a:r>
            <a:r>
              <a:rPr lang="pt-BR" sz="2400" dirty="0" err="1" smtClean="0"/>
              <a:t>posible</a:t>
            </a:r>
            <a:r>
              <a:rPr lang="pt-BR" sz="2400" dirty="0" smtClean="0"/>
              <a:t> en </a:t>
            </a:r>
            <a:r>
              <a:rPr lang="pt-BR" sz="2400" dirty="0" err="1" smtClean="0"/>
              <a:t>la</a:t>
            </a:r>
            <a:r>
              <a:rPr lang="pt-BR" sz="2400" dirty="0" smtClean="0"/>
              <a:t> </a:t>
            </a:r>
            <a:r>
              <a:rPr lang="pt-BR" sz="2400" dirty="0" err="1" smtClean="0"/>
              <a:t>escena</a:t>
            </a:r>
            <a:r>
              <a:rPr lang="pt-BR" sz="2400" dirty="0" smtClean="0"/>
              <a:t> anteúltima – entre María y Juan José</a:t>
            </a:r>
            <a:endParaRPr lang="pt-BR" sz="24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s-DO" dirty="0" smtClean="0"/>
              <a:t>JJ: Entonces podemos encontrarnos ahí / en ese café. ¿Qué día </a:t>
            </a:r>
            <a:r>
              <a:rPr lang="es-DO" b="1" dirty="0" smtClean="0">
                <a:solidFill>
                  <a:schemeClr val="accent6">
                    <a:lumMod val="75000"/>
                  </a:schemeClr>
                </a:solidFill>
              </a:rPr>
              <a:t>puedes</a:t>
            </a:r>
            <a:r>
              <a:rPr lang="es-DO" dirty="0" smtClean="0"/>
              <a:t>, </a:t>
            </a:r>
            <a:r>
              <a:rPr lang="es-DO" strike="sngStrike" dirty="0" smtClean="0"/>
              <a:t>le</a:t>
            </a:r>
            <a:r>
              <a:rPr lang="es-DO" dirty="0" smtClean="0"/>
              <a:t> </a:t>
            </a:r>
            <a:r>
              <a:rPr lang="es-DO" dirty="0" smtClean="0">
                <a:solidFill>
                  <a:schemeClr val="accent6">
                    <a:lumMod val="75000"/>
                  </a:schemeClr>
                </a:solidFill>
              </a:rPr>
              <a:t>te </a:t>
            </a:r>
            <a:r>
              <a:rPr lang="es-DO" dirty="0" smtClean="0"/>
              <a:t>viene </a:t>
            </a:r>
            <a:r>
              <a:rPr lang="es-DO" dirty="0" smtClean="0"/>
              <a:t>bien?</a:t>
            </a:r>
          </a:p>
          <a:p>
            <a:pPr>
              <a:buNone/>
            </a:pPr>
            <a:r>
              <a:rPr lang="es-DO" dirty="0" smtClean="0"/>
              <a:t> M: Para mí es mejor el lunes o martes a la </a:t>
            </a:r>
            <a:r>
              <a:rPr lang="es-DO" dirty="0" smtClean="0"/>
              <a:t>tarde.</a:t>
            </a:r>
            <a:endParaRPr lang="es-DO" dirty="0" smtClean="0"/>
          </a:p>
          <a:p>
            <a:pPr>
              <a:buNone/>
            </a:pPr>
            <a:r>
              <a:rPr lang="es-DO" dirty="0" smtClean="0"/>
              <a:t>JJ: ¿Puede ser el martes próximo?</a:t>
            </a:r>
          </a:p>
          <a:p>
            <a:pPr>
              <a:buNone/>
            </a:pPr>
            <a:r>
              <a:rPr lang="es-DO" dirty="0" smtClean="0"/>
              <a:t>M: Bueno, ¿qué tal a las dos de la tarde?</a:t>
            </a:r>
          </a:p>
          <a:p>
            <a:pPr>
              <a:buNone/>
            </a:pPr>
            <a:r>
              <a:rPr lang="es-DO" dirty="0" smtClean="0"/>
              <a:t>JJ: En realidad para mí sería mejor a las </a:t>
            </a:r>
            <a:r>
              <a:rPr lang="es-DO" dirty="0" smtClean="0"/>
              <a:t>tres, ¿todo bien?</a:t>
            </a:r>
            <a:endParaRPr lang="es-DO" dirty="0" smtClean="0"/>
          </a:p>
          <a:p>
            <a:pPr>
              <a:buNone/>
            </a:pPr>
            <a:r>
              <a:rPr lang="es-DO" dirty="0" smtClean="0"/>
              <a:t>M: Perfecto. </a:t>
            </a:r>
          </a:p>
          <a:p>
            <a:pPr>
              <a:buNone/>
            </a:pPr>
            <a:r>
              <a:rPr lang="es-DO" dirty="0" smtClean="0"/>
              <a:t>(</a:t>
            </a:r>
            <a:r>
              <a:rPr lang="es-DO" i="1" dirty="0" smtClean="0"/>
              <a:t>se dan la mano porque llega el colectivo</a:t>
            </a:r>
            <a:r>
              <a:rPr lang="es-DO" dirty="0" smtClean="0"/>
              <a:t>)</a:t>
            </a:r>
          </a:p>
          <a:p>
            <a:pPr>
              <a:buNone/>
            </a:pPr>
            <a:r>
              <a:rPr lang="es-DO" dirty="0" smtClean="0"/>
              <a:t>JJ: Bueno, nos vemos el martes, espero que </a:t>
            </a:r>
            <a:r>
              <a:rPr lang="es-DO" b="1" dirty="0" smtClean="0">
                <a:solidFill>
                  <a:schemeClr val="accent6">
                    <a:lumMod val="75000"/>
                  </a:schemeClr>
                </a:solidFill>
              </a:rPr>
              <a:t>tengas </a:t>
            </a:r>
            <a:r>
              <a:rPr lang="es-DO" dirty="0" smtClean="0"/>
              <a:t>una buena semana. </a:t>
            </a:r>
          </a:p>
          <a:p>
            <a:pPr>
              <a:buNone/>
            </a:pPr>
            <a:r>
              <a:rPr lang="es-DO" dirty="0" smtClean="0"/>
              <a:t>M: Lo mismo </a:t>
            </a:r>
            <a:r>
              <a:rPr lang="es-DO" b="1" dirty="0" smtClean="0">
                <a:solidFill>
                  <a:schemeClr val="accent6">
                    <a:lumMod val="75000"/>
                  </a:schemeClr>
                </a:solidFill>
              </a:rPr>
              <a:t>para </a:t>
            </a:r>
            <a:r>
              <a:rPr lang="es-DO" b="1" dirty="0" smtClean="0">
                <a:solidFill>
                  <a:schemeClr val="accent6">
                    <a:lumMod val="75000"/>
                  </a:schemeClr>
                </a:solidFill>
              </a:rPr>
              <a:t>ti</a:t>
            </a:r>
            <a:r>
              <a:rPr lang="es-DO" dirty="0" smtClean="0"/>
              <a:t>. </a:t>
            </a:r>
            <a:r>
              <a:rPr lang="es-DO" dirty="0" smtClean="0"/>
              <a:t>Hasta el martes. </a:t>
            </a:r>
          </a:p>
          <a:p>
            <a:pPr>
              <a:buNone/>
            </a:pPr>
            <a:endParaRPr lang="es-DO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Sintaxis</a:t>
            </a:r>
            <a:r>
              <a:rPr lang="pt-BR" dirty="0" smtClean="0"/>
              <a:t> </a:t>
            </a:r>
            <a:r>
              <a:rPr lang="pt-BR" dirty="0" err="1" smtClean="0"/>
              <a:t>oblicua</a:t>
            </a:r>
            <a:r>
              <a:rPr lang="pt-BR" dirty="0" smtClean="0"/>
              <a:t>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¿</a:t>
            </a:r>
            <a:r>
              <a:rPr lang="pt-BR" dirty="0" err="1" smtClean="0"/>
              <a:t>Qué</a:t>
            </a:r>
            <a:r>
              <a:rPr lang="pt-BR" dirty="0" smtClean="0"/>
              <a:t> te </a:t>
            </a:r>
            <a:r>
              <a:rPr lang="pt-BR" dirty="0" err="1" smtClean="0"/>
              <a:t>gusta</a:t>
            </a:r>
            <a:r>
              <a:rPr lang="pt-BR" dirty="0" smtClean="0"/>
              <a:t> </a:t>
            </a:r>
            <a:r>
              <a:rPr lang="pt-BR" u="sng" dirty="0" err="1" smtClean="0"/>
              <a:t>hacer</a:t>
            </a:r>
            <a:r>
              <a:rPr lang="pt-BR" dirty="0" smtClean="0"/>
              <a:t>? ¿Te </a:t>
            </a:r>
            <a:r>
              <a:rPr lang="pt-BR" dirty="0" err="1" smtClean="0"/>
              <a:t>gusta</a:t>
            </a:r>
            <a:r>
              <a:rPr lang="pt-BR" dirty="0" smtClean="0"/>
              <a:t> </a:t>
            </a:r>
            <a:r>
              <a:rPr lang="pt-BR" u="sng" dirty="0" smtClean="0"/>
              <a:t>ir </a:t>
            </a:r>
            <a:r>
              <a:rPr lang="pt-BR" u="sng" dirty="0" err="1" smtClean="0"/>
              <a:t>al</a:t>
            </a:r>
            <a:r>
              <a:rPr lang="pt-BR" u="sng" dirty="0" smtClean="0"/>
              <a:t> cine</a:t>
            </a:r>
            <a:r>
              <a:rPr lang="pt-BR" dirty="0" smtClean="0"/>
              <a:t>, te </a:t>
            </a:r>
            <a:r>
              <a:rPr lang="pt-BR" dirty="0" err="1" smtClean="0"/>
              <a:t>gusta</a:t>
            </a:r>
            <a:r>
              <a:rPr lang="pt-BR" dirty="0" smtClean="0"/>
              <a:t> </a:t>
            </a:r>
            <a:r>
              <a:rPr lang="pt-BR" u="sng" dirty="0" err="1" smtClean="0"/>
              <a:t>el</a:t>
            </a:r>
            <a:r>
              <a:rPr lang="pt-BR" u="sng" dirty="0" smtClean="0"/>
              <a:t> teatro</a:t>
            </a:r>
            <a:r>
              <a:rPr lang="pt-BR" dirty="0" smtClean="0"/>
              <a:t>? ¿</a:t>
            </a:r>
            <a:r>
              <a:rPr lang="pt-BR" dirty="0" smtClean="0">
                <a:solidFill>
                  <a:schemeClr val="accent6">
                    <a:lumMod val="75000"/>
                  </a:schemeClr>
                </a:solidFill>
              </a:rPr>
              <a:t>Te</a:t>
            </a:r>
            <a:r>
              <a:rPr lang="pt-BR" dirty="0" smtClean="0"/>
              <a:t> </a:t>
            </a:r>
            <a:r>
              <a:rPr lang="pt-BR" dirty="0" err="1" smtClean="0"/>
              <a:t>gustan</a:t>
            </a:r>
            <a:r>
              <a:rPr lang="pt-BR" dirty="0" smtClean="0"/>
              <a:t> </a:t>
            </a:r>
            <a:r>
              <a:rPr lang="pt-BR" u="sng" dirty="0" err="1" smtClean="0"/>
              <a:t>las</a:t>
            </a:r>
            <a:r>
              <a:rPr lang="pt-BR" u="sng" dirty="0" smtClean="0"/>
              <a:t> películas de Pedro Almodóvar</a:t>
            </a:r>
            <a:r>
              <a:rPr lang="pt-BR" dirty="0" smtClean="0"/>
              <a:t>? </a:t>
            </a:r>
          </a:p>
          <a:p>
            <a:r>
              <a:rPr lang="pt-BR" dirty="0" smtClean="0"/>
              <a:t>¿</a:t>
            </a:r>
            <a:r>
              <a:rPr lang="pt-BR" b="1" dirty="0" smtClean="0"/>
              <a:t>Te</a:t>
            </a:r>
            <a:r>
              <a:rPr lang="pt-BR" dirty="0" smtClean="0"/>
              <a:t> parece </a:t>
            </a:r>
            <a:r>
              <a:rPr lang="pt-BR" dirty="0" err="1" smtClean="0"/>
              <a:t>bien</a:t>
            </a:r>
            <a:r>
              <a:rPr lang="pt-BR" dirty="0" smtClean="0"/>
              <a:t> </a:t>
            </a:r>
            <a:r>
              <a:rPr lang="pt-BR" u="sng" dirty="0" smtClean="0"/>
              <a:t>que tomemos </a:t>
            </a:r>
            <a:r>
              <a:rPr lang="pt-BR" u="sng" dirty="0" err="1" smtClean="0"/>
              <a:t>un</a:t>
            </a:r>
            <a:r>
              <a:rPr lang="pt-BR" u="sng" dirty="0" smtClean="0"/>
              <a:t> café</a:t>
            </a:r>
            <a:r>
              <a:rPr lang="pt-BR" dirty="0" smtClean="0"/>
              <a:t>? </a:t>
            </a:r>
            <a:endParaRPr lang="pt-B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EC" sz="2800" dirty="0" smtClean="0"/>
              <a:t>Construir el diálogo en el que los dos protagonistas conciertan la cita para el martes siguiente. </a:t>
            </a:r>
            <a:br>
              <a:rPr lang="es-EC" sz="2800" dirty="0" smtClean="0"/>
            </a:br>
            <a:endParaRPr lang="pt-BR" sz="2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s-EC" dirty="0" smtClean="0"/>
              <a:t>Vean cómo se produce una condicional muy probable en español: </a:t>
            </a:r>
          </a:p>
          <a:p>
            <a:pPr algn="just">
              <a:buNone/>
            </a:pPr>
            <a:endParaRPr lang="es-EC" smtClean="0"/>
          </a:p>
          <a:p>
            <a:pPr algn="just">
              <a:buNone/>
            </a:pPr>
            <a:r>
              <a:rPr lang="es-EC" smtClean="0"/>
              <a:t>¿</a:t>
            </a:r>
            <a:r>
              <a:rPr lang="es-EC" dirty="0" smtClean="0"/>
              <a:t>Y </a:t>
            </a:r>
            <a:r>
              <a:rPr lang="es-EC" dirty="0" smtClean="0">
                <a:solidFill>
                  <a:schemeClr val="accent6">
                    <a:lumMod val="50000"/>
                  </a:schemeClr>
                </a:solidFill>
              </a:rPr>
              <a:t>si nos encontramos </a:t>
            </a:r>
            <a:r>
              <a:rPr lang="es-EC" dirty="0" smtClean="0"/>
              <a:t>en el café del famoso artista italiano? </a:t>
            </a:r>
          </a:p>
          <a:p>
            <a:pPr algn="just">
              <a:buNone/>
            </a:pPr>
            <a:r>
              <a:rPr lang="es-EC" dirty="0" smtClean="0"/>
              <a:t>¿Y </a:t>
            </a:r>
            <a:r>
              <a:rPr lang="es-EC" dirty="0" smtClean="0">
                <a:solidFill>
                  <a:schemeClr val="accent6">
                    <a:lumMod val="50000"/>
                  </a:schemeClr>
                </a:solidFill>
              </a:rPr>
              <a:t>si tomamos </a:t>
            </a:r>
            <a:r>
              <a:rPr lang="es-EC" dirty="0" smtClean="0"/>
              <a:t>un té en el bar de nuestro pintor predilecto?</a:t>
            </a:r>
          </a:p>
          <a:p>
            <a:pPr algn="just">
              <a:buNone/>
            </a:pPr>
            <a:r>
              <a:rPr lang="es-EC" dirty="0" smtClean="0"/>
              <a:t>¿Y </a:t>
            </a:r>
            <a:r>
              <a:rPr lang="es-EC" dirty="0" smtClean="0">
                <a:solidFill>
                  <a:schemeClr val="accent6">
                    <a:lumMod val="50000"/>
                  </a:schemeClr>
                </a:solidFill>
              </a:rPr>
              <a:t>si vamos </a:t>
            </a:r>
            <a:r>
              <a:rPr lang="es-EC" dirty="0" smtClean="0"/>
              <a:t>a ese lugar tradicional, lleno del mejor arte? </a:t>
            </a:r>
          </a:p>
          <a:p>
            <a:pPr algn="just">
              <a:buNone/>
            </a:pPr>
            <a:endParaRPr lang="es-EC" dirty="0" smtClean="0"/>
          </a:p>
          <a:p>
            <a:pPr algn="just">
              <a:buNone/>
            </a:pPr>
            <a:endParaRPr lang="es-EC" dirty="0" smtClean="0"/>
          </a:p>
          <a:p>
            <a:pPr algn="just">
              <a:buNone/>
            </a:pPr>
            <a:endParaRPr lang="es-EC" dirty="0" smtClean="0"/>
          </a:p>
          <a:p>
            <a:pPr algn="just">
              <a:buNone/>
            </a:pPr>
            <a:endParaRPr lang="es-EC" dirty="0" smtClean="0"/>
          </a:p>
          <a:p>
            <a:pPr algn="just">
              <a:buNone/>
            </a:pPr>
            <a:endParaRPr lang="es-EC" dirty="0" smtClean="0"/>
          </a:p>
          <a:p>
            <a:pPr algn="just">
              <a:buNone/>
            </a:pPr>
            <a:endParaRPr lang="es-EC" dirty="0" smtClean="0"/>
          </a:p>
          <a:p>
            <a:pPr algn="just">
              <a:buNone/>
            </a:pPr>
            <a:endParaRPr lang="es-EC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758</TotalTime>
  <Words>714</Words>
  <Application>Microsoft Office PowerPoint</Application>
  <PresentationFormat>Apresentação na tela (4:3)</PresentationFormat>
  <Paragraphs>55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11" baseType="lpstr">
      <vt:lpstr>Tema do Office</vt:lpstr>
      <vt:lpstr>Se conocieron en la Galería Nacional </vt:lpstr>
      <vt:lpstr>Slide 2</vt:lpstr>
      <vt:lpstr>Comenzamos con la descripción de la historieta</vt:lpstr>
      <vt:lpstr>El diálogo posible en la escena anteúltima – entre María y Juan José</vt:lpstr>
      <vt:lpstr>El diálogo posible en la escena anteúltima – entre María y Juan José</vt:lpstr>
      <vt:lpstr>El diálogo posible en la escena anteúltima – entre María y Juan José</vt:lpstr>
      <vt:lpstr>El diálogo posible en la escena anteúltima – entre María y Juan José</vt:lpstr>
      <vt:lpstr>Sintaxis oblicua </vt:lpstr>
      <vt:lpstr>Construir el diálogo en el que los dos protagonistas conciertan la cita para el martes siguiente.  </vt:lpstr>
      <vt:lpstr>Tarea para el 5 de octubre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 conocieron en la Galería Nacional </dc:title>
  <dc:creator>Maite</dc:creator>
  <cp:lastModifiedBy>Maite</cp:lastModifiedBy>
  <cp:revision>58</cp:revision>
  <dcterms:created xsi:type="dcterms:W3CDTF">2020-09-22T20:29:30Z</dcterms:created>
  <dcterms:modified xsi:type="dcterms:W3CDTF">2020-10-12T12:07:38Z</dcterms:modified>
</cp:coreProperties>
</file>