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0" r:id="rId2"/>
    <p:sldId id="288" r:id="rId3"/>
    <p:sldId id="276" r:id="rId4"/>
    <p:sldId id="261" r:id="rId5"/>
    <p:sldId id="262" r:id="rId6"/>
    <p:sldId id="265" r:id="rId7"/>
    <p:sldId id="267" r:id="rId8"/>
    <p:sldId id="264" r:id="rId9"/>
    <p:sldId id="295" r:id="rId10"/>
    <p:sldId id="266" r:id="rId11"/>
    <p:sldId id="296" r:id="rId12"/>
    <p:sldId id="263" r:id="rId13"/>
    <p:sldId id="260" r:id="rId14"/>
    <p:sldId id="299" r:id="rId15"/>
    <p:sldId id="271" r:id="rId16"/>
    <p:sldId id="272" r:id="rId17"/>
    <p:sldId id="280" r:id="rId18"/>
    <p:sldId id="281" r:id="rId19"/>
    <p:sldId id="277" r:id="rId20"/>
    <p:sldId id="273" r:id="rId21"/>
    <p:sldId id="279" r:id="rId22"/>
    <p:sldId id="274" r:id="rId23"/>
    <p:sldId id="275" r:id="rId24"/>
    <p:sldId id="278" r:id="rId25"/>
    <p:sldId id="284" r:id="rId26"/>
    <p:sldId id="282" r:id="rId27"/>
    <p:sldId id="268" r:id="rId28"/>
    <p:sldId id="283" r:id="rId29"/>
    <p:sldId id="269" r:id="rId30"/>
    <p:sldId id="285" r:id="rId31"/>
    <p:sldId id="289" r:id="rId32"/>
    <p:sldId id="290" r:id="rId33"/>
    <p:sldId id="300" r:id="rId34"/>
    <p:sldId id="287" r:id="rId35"/>
    <p:sldId id="291" r:id="rId36"/>
    <p:sldId id="292" r:id="rId37"/>
    <p:sldId id="293" r:id="rId38"/>
    <p:sldId id="301" r:id="rId39"/>
    <p:sldId id="30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i Rivas" userId="666a47487e237feb" providerId="LiveId" clId="{A7F679A4-B5DC-45D6-8FF7-0DE79E2DCDDD}"/>
    <pc:docChg chg="undo custSel addSld delSld modSld">
      <pc:chgData name="Noeli Rivas" userId="666a47487e237feb" providerId="LiveId" clId="{A7F679A4-B5DC-45D6-8FF7-0DE79E2DCDDD}" dt="2023-11-17T16:27:22.124" v="145" actId="14100"/>
      <pc:docMkLst>
        <pc:docMk/>
      </pc:docMkLst>
      <pc:sldChg chg="modSp mod">
        <pc:chgData name="Noeli Rivas" userId="666a47487e237feb" providerId="LiveId" clId="{A7F679A4-B5DC-45D6-8FF7-0DE79E2DCDDD}" dt="2023-11-17T16:09:02.131" v="24" actId="20577"/>
        <pc:sldMkLst>
          <pc:docMk/>
          <pc:sldMk cId="783330465" sldId="270"/>
        </pc:sldMkLst>
        <pc:spChg chg="mod">
          <ac:chgData name="Noeli Rivas" userId="666a47487e237feb" providerId="LiveId" clId="{A7F679A4-B5DC-45D6-8FF7-0DE79E2DCDDD}" dt="2023-11-17T16:09:02.131" v="24" actId="20577"/>
          <ac:spMkLst>
            <pc:docMk/>
            <pc:sldMk cId="783330465" sldId="270"/>
            <ac:spMk id="13" creationId="{2B9FF7B7-45BA-4345-A8F8-C8DD1C82D311}"/>
          </ac:spMkLst>
        </pc:spChg>
      </pc:sldChg>
      <pc:sldChg chg="modSp mod">
        <pc:chgData name="Noeli Rivas" userId="666a47487e237feb" providerId="LiveId" clId="{A7F679A4-B5DC-45D6-8FF7-0DE79E2DCDDD}" dt="2023-11-17T16:15:45.438" v="27" actId="6549"/>
        <pc:sldMkLst>
          <pc:docMk/>
          <pc:sldMk cId="2996947835" sldId="282"/>
        </pc:sldMkLst>
        <pc:spChg chg="mod">
          <ac:chgData name="Noeli Rivas" userId="666a47487e237feb" providerId="LiveId" clId="{A7F679A4-B5DC-45D6-8FF7-0DE79E2DCDDD}" dt="2023-11-17T16:15:45.438" v="27" actId="6549"/>
          <ac:spMkLst>
            <pc:docMk/>
            <pc:sldMk cId="2996947835" sldId="282"/>
            <ac:spMk id="3" creationId="{D9F68F85-924E-49AB-AD91-0D34CDEA3B4A}"/>
          </ac:spMkLst>
        </pc:spChg>
      </pc:sldChg>
      <pc:sldChg chg="modSp del mod">
        <pc:chgData name="Noeli Rivas" userId="666a47487e237feb" providerId="LiveId" clId="{A7F679A4-B5DC-45D6-8FF7-0DE79E2DCDDD}" dt="2023-11-17T16:18:04.928" v="39" actId="2696"/>
        <pc:sldMkLst>
          <pc:docMk/>
          <pc:sldMk cId="2283880289" sldId="286"/>
        </pc:sldMkLst>
        <pc:spChg chg="mod">
          <ac:chgData name="Noeli Rivas" userId="666a47487e237feb" providerId="LiveId" clId="{A7F679A4-B5DC-45D6-8FF7-0DE79E2DCDDD}" dt="2023-11-17T16:17:50.039" v="38" actId="27636"/>
          <ac:spMkLst>
            <pc:docMk/>
            <pc:sldMk cId="2283880289" sldId="286"/>
            <ac:spMk id="3" creationId="{D9F68F85-924E-49AB-AD91-0D34CDEA3B4A}"/>
          </ac:spMkLst>
        </pc:spChg>
      </pc:sldChg>
      <pc:sldChg chg="modSp mod">
        <pc:chgData name="Noeli Rivas" userId="666a47487e237feb" providerId="LiveId" clId="{A7F679A4-B5DC-45D6-8FF7-0DE79E2DCDDD}" dt="2023-11-17T16:18:31.036" v="41" actId="20577"/>
        <pc:sldMkLst>
          <pc:docMk/>
          <pc:sldMk cId="816151347" sldId="287"/>
        </pc:sldMkLst>
        <pc:spChg chg="mod">
          <ac:chgData name="Noeli Rivas" userId="666a47487e237feb" providerId="LiveId" clId="{A7F679A4-B5DC-45D6-8FF7-0DE79E2DCDDD}" dt="2023-11-17T16:18:31.036" v="41" actId="20577"/>
          <ac:spMkLst>
            <pc:docMk/>
            <pc:sldMk cId="816151347" sldId="287"/>
            <ac:spMk id="3" creationId="{D9F68F85-924E-49AB-AD91-0D34CDEA3B4A}"/>
          </ac:spMkLst>
        </pc:spChg>
      </pc:sldChg>
      <pc:sldChg chg="new del">
        <pc:chgData name="Noeli Rivas" userId="666a47487e237feb" providerId="LiveId" clId="{A7F679A4-B5DC-45D6-8FF7-0DE79E2DCDDD}" dt="2023-11-17T16:16:50.824" v="31" actId="680"/>
        <pc:sldMkLst>
          <pc:docMk/>
          <pc:sldMk cId="2115031596" sldId="300"/>
        </pc:sldMkLst>
      </pc:sldChg>
      <pc:sldChg chg="addSp modSp new mod">
        <pc:chgData name="Noeli Rivas" userId="666a47487e237feb" providerId="LiveId" clId="{A7F679A4-B5DC-45D6-8FF7-0DE79E2DCDDD}" dt="2023-11-17T16:17:33.540" v="36" actId="255"/>
        <pc:sldMkLst>
          <pc:docMk/>
          <pc:sldMk cId="2434864364" sldId="300"/>
        </pc:sldMkLst>
        <pc:spChg chg="add mod">
          <ac:chgData name="Noeli Rivas" userId="666a47487e237feb" providerId="LiveId" clId="{A7F679A4-B5DC-45D6-8FF7-0DE79E2DCDDD}" dt="2023-11-17T16:17:33.540" v="36" actId="255"/>
          <ac:spMkLst>
            <pc:docMk/>
            <pc:sldMk cId="2434864364" sldId="300"/>
            <ac:spMk id="3" creationId="{C0DE73CD-058E-3EA2-1D99-B5693040F2EE}"/>
          </ac:spMkLst>
        </pc:spChg>
      </pc:sldChg>
      <pc:sldChg chg="addSp modSp new mod">
        <pc:chgData name="Noeli Rivas" userId="666a47487e237feb" providerId="LiveId" clId="{A7F679A4-B5DC-45D6-8FF7-0DE79E2DCDDD}" dt="2023-11-17T16:24:30.119" v="120" actId="255"/>
        <pc:sldMkLst>
          <pc:docMk/>
          <pc:sldMk cId="1681902075" sldId="301"/>
        </pc:sldMkLst>
        <pc:spChg chg="add mod">
          <ac:chgData name="Noeli Rivas" userId="666a47487e237feb" providerId="LiveId" clId="{A7F679A4-B5DC-45D6-8FF7-0DE79E2DCDDD}" dt="2023-11-17T16:24:30.119" v="120" actId="255"/>
          <ac:spMkLst>
            <pc:docMk/>
            <pc:sldMk cId="1681902075" sldId="301"/>
            <ac:spMk id="3" creationId="{1F890602-6D06-3D3D-11F8-B25EC1751AF7}"/>
          </ac:spMkLst>
        </pc:spChg>
      </pc:sldChg>
      <pc:sldChg chg="new del">
        <pc:chgData name="Noeli Rivas" userId="666a47487e237feb" providerId="LiveId" clId="{A7F679A4-B5DC-45D6-8FF7-0DE79E2DCDDD}" dt="2023-11-17T16:16:49.434" v="30" actId="680"/>
        <pc:sldMkLst>
          <pc:docMk/>
          <pc:sldMk cId="2159128034" sldId="301"/>
        </pc:sldMkLst>
      </pc:sldChg>
      <pc:sldChg chg="modSp add mod">
        <pc:chgData name="Noeli Rivas" userId="666a47487e237feb" providerId="LiveId" clId="{A7F679A4-B5DC-45D6-8FF7-0DE79E2DCDDD}" dt="2023-11-17T16:27:22.124" v="145" actId="14100"/>
        <pc:sldMkLst>
          <pc:docMk/>
          <pc:sldMk cId="2897487629" sldId="302"/>
        </pc:sldMkLst>
        <pc:spChg chg="mod">
          <ac:chgData name="Noeli Rivas" userId="666a47487e237feb" providerId="LiveId" clId="{A7F679A4-B5DC-45D6-8FF7-0DE79E2DCDDD}" dt="2023-11-17T16:27:22.124" v="145" actId="14100"/>
          <ac:spMkLst>
            <pc:docMk/>
            <pc:sldMk cId="2897487629" sldId="302"/>
            <ac:spMk id="3" creationId="{1F890602-6D06-3D3D-11F8-B25EC1751A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97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9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8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8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30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37" r:id="rId6"/>
    <p:sldLayoutId id="2147483742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68DE8BD-AEAD-4B84-83B7-4D9DBCA055BD}"/>
              </a:ext>
            </a:extLst>
          </p:cNvPr>
          <p:cNvSpPr/>
          <p:nvPr/>
        </p:nvSpPr>
        <p:spPr>
          <a:xfrm rot="18256287" flipH="1" flipV="1">
            <a:off x="10319260" y="4875440"/>
            <a:ext cx="2905501" cy="948422"/>
          </a:xfrm>
          <a:prstGeom prst="triangle">
            <a:avLst>
              <a:gd name="adj" fmla="val 48478"/>
            </a:avLst>
          </a:prstGeom>
          <a:solidFill>
            <a:srgbClr val="C19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BD76432E-E901-41A9-9980-FC187F1894C9}"/>
              </a:ext>
            </a:extLst>
          </p:cNvPr>
          <p:cNvSpPr/>
          <p:nvPr/>
        </p:nvSpPr>
        <p:spPr>
          <a:xfrm rot="18256287">
            <a:off x="-1030722" y="951200"/>
            <a:ext cx="2905501" cy="948422"/>
          </a:xfrm>
          <a:prstGeom prst="triangle">
            <a:avLst>
              <a:gd name="adj" fmla="val 48478"/>
            </a:avLst>
          </a:prstGeom>
          <a:solidFill>
            <a:srgbClr val="F18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746A48-316C-4FCE-8D78-2222A3D51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2669070" y="214562"/>
            <a:ext cx="1617138" cy="1425413"/>
          </a:xfrm>
          <a:prstGeom prst="rect">
            <a:avLst/>
          </a:prstGeom>
        </p:spPr>
      </p:pic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B467051C-5E44-46D8-99D7-5362CC1EE4CF}"/>
              </a:ext>
            </a:extLst>
          </p:cNvPr>
          <p:cNvSpPr/>
          <p:nvPr/>
        </p:nvSpPr>
        <p:spPr>
          <a:xfrm rot="3343713" flipH="1">
            <a:off x="10317220" y="1034137"/>
            <a:ext cx="2905501" cy="948422"/>
          </a:xfrm>
          <a:prstGeom prst="triangle">
            <a:avLst>
              <a:gd name="adj" fmla="val 48478"/>
            </a:avLst>
          </a:prstGeom>
          <a:solidFill>
            <a:srgbClr val="D78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5B88EE9E-FB81-4E0B-9103-B012080B3A48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2BB9C349-5DC6-479D-8D15-BA8F67DE6C80}"/>
              </a:ext>
            </a:extLst>
          </p:cNvPr>
          <p:cNvSpPr/>
          <p:nvPr/>
        </p:nvSpPr>
        <p:spPr>
          <a:xfrm rot="3343713" flipV="1">
            <a:off x="-1030722" y="4919693"/>
            <a:ext cx="2905501" cy="948422"/>
          </a:xfrm>
          <a:prstGeom prst="triangle">
            <a:avLst>
              <a:gd name="adj" fmla="val 48478"/>
            </a:avLst>
          </a:prstGeom>
          <a:solidFill>
            <a:srgbClr val="FDD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F84B2E20-D57C-4816-B4A3-B2191521D951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9FF7B7-45BA-4345-A8F8-C8DD1C82D311}"/>
              </a:ext>
            </a:extLst>
          </p:cNvPr>
          <p:cNvSpPr txBox="1"/>
          <p:nvPr/>
        </p:nvSpPr>
        <p:spPr>
          <a:xfrm>
            <a:off x="1069145" y="1854540"/>
            <a:ext cx="1066837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APONTAMENTOS PARA UMA AVALIAÇÃO DE CURRÍCULOS NO BRASIL: A BNCC EM QUESTÃO</a:t>
            </a:r>
          </a:p>
          <a:p>
            <a:r>
              <a:rPr lang="pt-BR" sz="2800" b="1" dirty="0"/>
              <a:t>CLÁUDIA VALENTINA ASSUMPÇÃO GALIANI</a:t>
            </a:r>
          </a:p>
          <a:p>
            <a:r>
              <a:rPr lang="pt-BR" sz="2800" b="1" dirty="0"/>
              <a:t>ROBERTO RAFAEL DIAS DA SILVA</a:t>
            </a:r>
          </a:p>
          <a:p>
            <a:r>
              <a:rPr lang="pt-BR" sz="3200" dirty="0"/>
              <a:t>(Estud. Aval. </a:t>
            </a:r>
            <a:r>
              <a:rPr lang="pt-BR" sz="3200" dirty="0" err="1"/>
              <a:t>Educ.,São</a:t>
            </a:r>
            <a:r>
              <a:rPr lang="pt-BR" sz="3200" dirty="0"/>
              <a:t> Paulo, v. 30, n. 74, p. 508-535, maio/ago. 2019, I)</a:t>
            </a:r>
          </a:p>
          <a:p>
            <a:r>
              <a:rPr lang="pt-BR" sz="3200" b="1" dirty="0"/>
              <a:t>Disciplina</a:t>
            </a:r>
            <a:r>
              <a:rPr lang="pt-BR" sz="3200" dirty="0"/>
              <a:t>: Teorias do Currículo </a:t>
            </a:r>
          </a:p>
          <a:p>
            <a:r>
              <a:rPr lang="pt-BR" sz="3200" b="1" dirty="0"/>
              <a:t>Profa. </a:t>
            </a:r>
            <a:r>
              <a:rPr lang="pt-BR" sz="3200" dirty="0" err="1"/>
              <a:t>Dra.Noeli</a:t>
            </a:r>
            <a:r>
              <a:rPr lang="pt-BR" sz="3200" dirty="0"/>
              <a:t> Prestes Padilha Rivas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BA4E7C-9F17-4154-A5C9-54D934A15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84080"/>
            <a:ext cx="3441764" cy="11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6" y="225082"/>
            <a:ext cx="11438313" cy="45719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2015 de Dezembro: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 2 a 15 de dezembro de 2015 houve uma mobilização das escolas de todo o Brasil para a discussão do documento preliminar da BNC.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042BE4D-30CA-453B-9650-C6DC93D79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00" y="2353639"/>
            <a:ext cx="2268258" cy="27717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2E89A1-91A8-435E-9690-37D7701CDBC8}"/>
              </a:ext>
            </a:extLst>
          </p:cNvPr>
          <p:cNvSpPr txBox="1"/>
          <p:nvPr/>
        </p:nvSpPr>
        <p:spPr>
          <a:xfrm>
            <a:off x="270600" y="5432588"/>
            <a:ext cx="242941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/>
              <a:t>Em 3 de maio de 2016 a 2ª versão da BNCC é disponibilizada</a:t>
            </a:r>
            <a:r>
              <a:rPr lang="pt-BR" dirty="0"/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A2C824-E85F-4A84-A894-C140D2A3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39" y="2475915"/>
            <a:ext cx="4636295" cy="370913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D8CA0-1C26-4FEE-801F-FB69B09C5D62}"/>
              </a:ext>
            </a:extLst>
          </p:cNvPr>
          <p:cNvSpPr txBox="1"/>
          <p:nvPr/>
        </p:nvSpPr>
        <p:spPr>
          <a:xfrm flipH="1">
            <a:off x="8445958" y="2124223"/>
            <a:ext cx="347544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2016: </a:t>
            </a:r>
          </a:p>
          <a:p>
            <a:r>
              <a:rPr lang="pt-BR" b="1" dirty="0"/>
              <a:t>De 23 DE JUNHO A 10 DE AGOSTO/2016 </a:t>
            </a:r>
            <a:r>
              <a:rPr lang="pt-BR" dirty="0"/>
              <a:t>aconteceram </a:t>
            </a:r>
            <a:r>
              <a:rPr lang="pt-BR" b="1" dirty="0"/>
              <a:t>27 Seminários Estaduais com professores, gestores e especialistas para debater a segunda versão da BNCC.</a:t>
            </a:r>
            <a:r>
              <a:rPr lang="pt-BR" dirty="0"/>
              <a:t> O Conselho Nacional de Secretários de Educação (</a:t>
            </a:r>
            <a:r>
              <a:rPr lang="pt-BR" dirty="0" err="1"/>
              <a:t>Consed</a:t>
            </a:r>
            <a:r>
              <a:rPr lang="pt-BR" dirty="0"/>
              <a:t>) e a União Nacional dos Dirigentes Municipais de Educação (</a:t>
            </a:r>
            <a:r>
              <a:rPr lang="pt-BR" dirty="0" err="1"/>
              <a:t>Undime</a:t>
            </a:r>
            <a:r>
              <a:rPr lang="pt-BR" dirty="0"/>
              <a:t>) promoveram esses seminários.</a:t>
            </a:r>
          </a:p>
        </p:txBody>
      </p:sp>
    </p:spTree>
    <p:extLst>
      <p:ext uri="{BB962C8B-B14F-4D97-AF65-F5344CB8AC3E}">
        <p14:creationId xmlns:p14="http://schemas.microsoft.com/office/powerpoint/2010/main" val="145488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DC20EAE-1F63-430C-B2BC-D651459AB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5" y="159027"/>
            <a:ext cx="4642338" cy="326997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D7EA6E-8A18-4B90-8B2D-A2EF88791C5A}"/>
              </a:ext>
            </a:extLst>
          </p:cNvPr>
          <p:cNvSpPr txBox="1"/>
          <p:nvPr/>
        </p:nvSpPr>
        <p:spPr>
          <a:xfrm>
            <a:off x="5162842" y="159026"/>
            <a:ext cx="65274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Entre 17 a 19 de junho </a:t>
            </a:r>
            <a:r>
              <a:rPr lang="pt-BR" sz="2400" b="1" dirty="0"/>
              <a:t>acontece I Seminário Interinstitucional para elaboração da BNC</a:t>
            </a:r>
            <a:r>
              <a:rPr lang="pt-BR" sz="2400" dirty="0"/>
              <a:t>. Este Seminário foi um marco importante no processo de elaboração da BNC, pois reuniu todos os assessores e especialistas envolvidos na elaboração da Base. A </a:t>
            </a:r>
            <a:r>
              <a:rPr lang="pt-BR" sz="2400" b="1" dirty="0"/>
              <a:t>Portaria n. 592, de 17 de junho de 2015, Institui Comissão de Especialistas para a Elaboração de Proposta da Base Nacional Comum Curricular</a:t>
            </a:r>
            <a:r>
              <a:rPr lang="pt-BR" sz="2400" dirty="0"/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02B0146-939B-4305-8308-465C9567B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0" y="4049140"/>
            <a:ext cx="5134707" cy="23469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36C205-F924-4804-9E72-E1F03F1C42D9}"/>
              </a:ext>
            </a:extLst>
          </p:cNvPr>
          <p:cNvSpPr txBox="1"/>
          <p:nvPr/>
        </p:nvSpPr>
        <p:spPr>
          <a:xfrm>
            <a:off x="5641144" y="4206240"/>
            <a:ext cx="6049107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3600" dirty="0"/>
              <a:t>Em 16 de setembro de 2015 a 1ª versão da BNCC é disponibilizada.</a:t>
            </a:r>
          </a:p>
        </p:txBody>
      </p:sp>
    </p:spTree>
    <p:extLst>
      <p:ext uri="{BB962C8B-B14F-4D97-AF65-F5344CB8AC3E}">
        <p14:creationId xmlns:p14="http://schemas.microsoft.com/office/powerpoint/2010/main" val="254218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509" y="237168"/>
            <a:ext cx="4872291" cy="593979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02 de abril de 2018 o Ministério da Educação entregou ao Conselho Nacional de Educação (CNE)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3ª versão da Base Nacional Comum Curricular (BNCC) do Ensino Médio.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partir daí o CNE iniciou um processo de audiências públicas para debatê-la.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028088-6CC8-4860-8C43-C2210963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21" y="150133"/>
            <a:ext cx="4872290" cy="32507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AE0785A-63BA-4717-8EB0-5BF3945A4D88}"/>
              </a:ext>
            </a:extLst>
          </p:cNvPr>
          <p:cNvSpPr txBox="1"/>
          <p:nvPr/>
        </p:nvSpPr>
        <p:spPr>
          <a:xfrm rot="10800000" flipV="1">
            <a:off x="838200" y="3586333"/>
            <a:ext cx="4872289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Em 06 de março de 2018, educadores do Brasil inteiro se debruçaram sobre a </a:t>
            </a:r>
            <a:r>
              <a:rPr lang="pt-BR" sz="2000" b="1" dirty="0"/>
              <a:t>Base Nacional Comum Curricular, com foco na parte homologada do documento, correspondente às etapas da Educação Infantil e Ensino Fundamental</a:t>
            </a:r>
            <a:r>
              <a:rPr lang="pt-BR" sz="2000" dirty="0"/>
              <a:t>, com o objetivo de compreender sua implementação e impactos na educação básica brasileira.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941F6-BB88-4379-8979-44ED16C6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676" y="4323856"/>
            <a:ext cx="2379263" cy="22969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663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</a:tabLst>
            </a:pP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 de Abril de 2018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Institui-se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Programa de Apoio à Implementação da Base Nacional Comum Curricular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ProBNCC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Em 02 de agosto de 2018, escolas de todo o Brasil se mobilizaram para discutir e contribuir com a </a:t>
            </a:r>
            <a:r>
              <a:rPr lang="pt-BR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Base Nacional Comum Curricular da etapa do Ensino Médio</a:t>
            </a:r>
            <a:r>
              <a:rPr lang="pt-BR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Professores, gestores e técnicos da educação criaram comitês de debate e preencheram um formulário online, sugerindo melhorias para o documento.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E2F759-1C56-4270-B013-7522A339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80" y="4630718"/>
            <a:ext cx="3997240" cy="22272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79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D32C5BF-968B-410A-906F-672350BC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7" y="538866"/>
            <a:ext cx="6423396" cy="493347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75" y="940264"/>
            <a:ext cx="4418428" cy="6017937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14 de dezembro de 2018, o ministro da Educação,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Rossieli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Soares, homologou o documento 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Base Nacional Comum Curricular para a etapa do Ensino Médio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Agora o Brasil tem uma Base com as aprendizagens previstas para toda a Educação Básica.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7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A54872-4228-4146-A591-3B1D0DF2F32F}"/>
              </a:ext>
            </a:extLst>
          </p:cNvPr>
          <p:cNvSpPr txBox="1"/>
          <p:nvPr/>
        </p:nvSpPr>
        <p:spPr>
          <a:xfrm>
            <a:off x="1097280" y="2194560"/>
            <a:ext cx="109868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atin typeface="Abadi" panose="020B0604020104020204" pitchFamily="34" charset="0"/>
              </a:rPr>
              <a:t>O artigo, em pauta, busca identificar alguns elementos que podem vir a guiar um processo de avaliação dessa política curricular segundo, por um lado, a aposta presente na BNCC e, por outro, o panorama de críticas delineado na produção acadêmica.</a:t>
            </a:r>
          </a:p>
        </p:txBody>
      </p:sp>
    </p:spTree>
    <p:extLst>
      <p:ext uri="{BB962C8B-B14F-4D97-AF65-F5344CB8AC3E}">
        <p14:creationId xmlns:p14="http://schemas.microsoft.com/office/powerpoint/2010/main" val="63425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4A70D9-0B88-4FDE-B6FC-B16BCCABAD76}"/>
              </a:ext>
            </a:extLst>
          </p:cNvPr>
          <p:cNvSpPr txBox="1"/>
          <p:nvPr/>
        </p:nvSpPr>
        <p:spPr>
          <a:xfrm>
            <a:off x="759655" y="1055076"/>
            <a:ext cx="1129635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atin typeface="Abadi" panose="020B0604020104020204" pitchFamily="34" charset="0"/>
              </a:rPr>
              <a:t>Uma preocupação recorrente no campo dos estudos curriculares: o reconhecimento de que os conhecimentos escolares não se constituem como algo absoluto e que ao longo do tempo precisam ajustar-se às demandas sociais emergentes. </a:t>
            </a:r>
            <a:r>
              <a:rPr lang="pt-BR" sz="2400" dirty="0">
                <a:latin typeface="Abadi" panose="020B0604020104020204" pitchFamily="34" charset="0"/>
              </a:rPr>
              <a:t>(Sacristán, 2017)</a:t>
            </a:r>
          </a:p>
          <a:p>
            <a:r>
              <a:rPr lang="pt-BR" sz="4000" dirty="0">
                <a:latin typeface="Abadi" panose="020B0604020104020204" pitchFamily="34" charset="0"/>
              </a:rPr>
              <a:t>“A escola valoriza o conhecimento a partir do momento em que este se torna sinônimo</a:t>
            </a:r>
          </a:p>
          <a:p>
            <a:r>
              <a:rPr lang="pt-BR" sz="4000" dirty="0">
                <a:latin typeface="Abadi" panose="020B0604020104020204" pitchFamily="34" charset="0"/>
              </a:rPr>
              <a:t>de currículo, de ensino e aprendizagem”. </a:t>
            </a:r>
          </a:p>
          <a:p>
            <a:r>
              <a:rPr lang="pt-BR" sz="2000" dirty="0">
                <a:latin typeface="Abadi" panose="020B0604020104020204" pitchFamily="34" charset="0"/>
              </a:rPr>
              <a:t>Pacheco (2014, p. 31)</a:t>
            </a:r>
          </a:p>
        </p:txBody>
      </p:sp>
    </p:spTree>
    <p:extLst>
      <p:ext uri="{BB962C8B-B14F-4D97-AF65-F5344CB8AC3E}">
        <p14:creationId xmlns:p14="http://schemas.microsoft.com/office/powerpoint/2010/main" val="130201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9DD7CC5-6C33-4BB0-8730-FCD8D5E5E044}"/>
              </a:ext>
            </a:extLst>
          </p:cNvPr>
          <p:cNvSpPr/>
          <p:nvPr/>
        </p:nvSpPr>
        <p:spPr>
          <a:xfrm>
            <a:off x="1097278" y="738554"/>
            <a:ext cx="10269415" cy="2904978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3200" dirty="0">
                <a:latin typeface="Abadi" panose="020B0604020104020204" pitchFamily="34" charset="0"/>
              </a:rPr>
              <a:t>Sua reflexão considera uma preocupação recorrente no campo dos estudos curriculares: o reconhecimento de que os conhecimentos escolares não se constituem como algo absoluto e que ao longo do tempo precisam ajustar-se às demandas sociais emergentes. (Sacristán, </a:t>
            </a:r>
            <a:r>
              <a:rPr lang="pt-BR" sz="2800" dirty="0">
                <a:latin typeface="Abadi" panose="020B0604020104020204" pitchFamily="34" charset="0"/>
              </a:rPr>
              <a:t>2017)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919E8A5-8081-4404-8640-221E37D431AA}"/>
              </a:ext>
            </a:extLst>
          </p:cNvPr>
          <p:cNvSpPr/>
          <p:nvPr/>
        </p:nvSpPr>
        <p:spPr>
          <a:xfrm>
            <a:off x="1294226" y="4178103"/>
            <a:ext cx="10269415" cy="2349306"/>
          </a:xfrm>
          <a:prstGeom prst="roundRect">
            <a:avLst>
              <a:gd name="adj" fmla="val 0"/>
            </a:avLst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800" dirty="0"/>
              <a:t>“</a:t>
            </a:r>
            <a:r>
              <a:rPr lang="pt-BR" sz="3600" dirty="0">
                <a:latin typeface="Abadi" panose="020B0604020104020204" pitchFamily="34" charset="0"/>
              </a:rPr>
              <a:t>A escola valoriza o conhecimento a partir do momento em que este se torna sinônimo de currículo, de ensino e aprendizagem”.  </a:t>
            </a:r>
            <a:r>
              <a:rPr lang="pt-BR" sz="2400" b="1" dirty="0">
                <a:latin typeface="Abadi" panose="020B0604020104020204" pitchFamily="34" charset="0"/>
              </a:rPr>
              <a:t>(PACHECO, 2014, p. 31)</a:t>
            </a:r>
          </a:p>
        </p:txBody>
      </p:sp>
    </p:spTree>
    <p:extLst>
      <p:ext uri="{BB962C8B-B14F-4D97-AF65-F5344CB8AC3E}">
        <p14:creationId xmlns:p14="http://schemas.microsoft.com/office/powerpoint/2010/main" val="323075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A0118-E9AA-4C18-89C0-AEBE6F7C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badi" panose="020B0604020104020204" pitchFamily="34" charset="0"/>
              </a:rPr>
              <a:t>AVALIAÇÃO DE CURRÍCULOS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57CBEF-2F45-4B84-B44E-FAA412A31C06}"/>
              </a:ext>
            </a:extLst>
          </p:cNvPr>
          <p:cNvSpPr txBox="1"/>
          <p:nvPr/>
        </p:nvSpPr>
        <p:spPr>
          <a:xfrm>
            <a:off x="838200" y="1913206"/>
            <a:ext cx="11147475" cy="186694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Abadi" panose="020B0604020104020204" pitchFamily="34" charset="0"/>
              </a:rPr>
              <a:t>Focalizar essa etapa de determinação dos objetivos educacionais no processo de elaboração e legitimação da BNCC, tendo em vista que o próprio documento sublinha que as definições curriculares, por força da lei, serão desenvolvidas nos  sistemas  educacionais  e  nas  escolas.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AC7A42-0C50-4707-973A-A1F5B44BDB51}"/>
              </a:ext>
            </a:extLst>
          </p:cNvPr>
          <p:cNvSpPr txBox="1"/>
          <p:nvPr/>
        </p:nvSpPr>
        <p:spPr>
          <a:xfrm>
            <a:off x="838199" y="4149969"/>
            <a:ext cx="11147475" cy="224676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Abadi" panose="020B0604020104020204" pitchFamily="34" charset="0"/>
              </a:rPr>
              <a:t> Referências para a avaliação: [...] qual o currículo que é necessário considerar para responder a determinada necessidade de formação e como se deve construí-lo? Que efeitos produz um determinado sistema de formação sobre os comportamentos e as competências dos formandos? (FIGARI, 1996, p. 29)</a:t>
            </a:r>
          </a:p>
        </p:txBody>
      </p:sp>
    </p:spTree>
    <p:extLst>
      <p:ext uri="{BB962C8B-B14F-4D97-AF65-F5344CB8AC3E}">
        <p14:creationId xmlns:p14="http://schemas.microsoft.com/office/powerpoint/2010/main" val="292298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994"/>
            <a:ext cx="10515600" cy="495224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pt-BR" sz="4900" b="1" dirty="0">
                <a:latin typeface="Abadi" panose="020B0604020104020204" pitchFamily="34" charset="0"/>
                <a:cs typeface="Arial" panose="020B0604020202020204" pitchFamily="34" charset="0"/>
              </a:rPr>
              <a:t>Seis etapas do processo de desenvolvimento do currículo</a:t>
            </a:r>
            <a:b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003"/>
            <a:ext cx="10515600" cy="43059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Determinação dos objetivos gerais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Planejamento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Testagem preliminar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Testagem no campo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Implementação e controle de qualidade. (LEWY, 1979)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2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C4542EE-E58F-4554-894E-39EDECC40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52" y="66222"/>
            <a:ext cx="5064370" cy="3971205"/>
          </a:xfrm>
          <a:prstGeom prst="rect">
            <a:avLst/>
          </a:prstGeom>
        </p:spPr>
      </p:pic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B64F60-89A8-4669-9E69-585D2E4D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82" y="1856935"/>
            <a:ext cx="5064370" cy="43609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8A89AB3-BE1B-4F4C-91F9-BEFF0E97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09" y="4584850"/>
            <a:ext cx="3953022" cy="21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Qualidade de Educação e a BNCC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“[...] a qualidade da educação envolve dimensões extra e intraescolares e, nessa ótica, devem se considerar os diferentes atores, a dinâmica pedagógica, ou seja, os processos de ensino-aprendizagem, os currículos, as expectativas de aprendizagem, bem como os diferentes fatores extraescolares que interferem direta ou indiretamente nos resultados educativos”. </a:t>
            </a: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(DOURADO; OLIVEIRA, 2009, p. 205)</a:t>
            </a:r>
          </a:p>
          <a:p>
            <a:pPr marL="0" indent="0" algn="just">
              <a:buNone/>
            </a:pPr>
            <a:endParaRPr lang="pt-BR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500" dirty="0">
                <a:latin typeface="Abadi" panose="020B0604020104020204" pitchFamily="34" charset="0"/>
                <a:cs typeface="Arial" panose="020B0604020202020204" pitchFamily="34" charset="0"/>
              </a:rPr>
              <a:t>Essa preocupação tão evidente com os resultados das avaliações externas não é uma novidade no Brasil e se expressa na BNCC, na articulação direta que opera entre as aprendizagens e a qualidade da educação e do ensino.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1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A695C9-810C-4C3D-98AB-D57F58A88B58}"/>
              </a:ext>
            </a:extLst>
          </p:cNvPr>
          <p:cNvSpPr txBox="1"/>
          <p:nvPr/>
        </p:nvSpPr>
        <p:spPr>
          <a:xfrm>
            <a:off x="858129" y="1153552"/>
            <a:ext cx="111556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3200" dirty="0">
                <a:latin typeface="Abadi" panose="020B0604020104020204" pitchFamily="34" charset="0"/>
              </a:rPr>
              <a:t>Os tipos de críticas elaboradas podem ser reunidos em três frentes:</a:t>
            </a:r>
          </a:p>
          <a:p>
            <a:r>
              <a:rPr lang="pt-BR" sz="3200" dirty="0">
                <a:latin typeface="Abadi" panose="020B0604020104020204" pitchFamily="34" charset="0"/>
              </a:rPr>
              <a:t> a) debate epistemológico acerca do conhecimento e da recusa à busca de um currículo nacional;</a:t>
            </a:r>
          </a:p>
          <a:p>
            <a:r>
              <a:rPr lang="pt-BR" sz="3200" dirty="0">
                <a:latin typeface="Abadi" panose="020B0604020104020204" pitchFamily="34" charset="0"/>
              </a:rPr>
              <a:t> b) crítica política dos direcionamentos neoliberais e neoconservadores orientadores da BNCC; </a:t>
            </a:r>
          </a:p>
          <a:p>
            <a:r>
              <a:rPr lang="pt-BR" sz="3200" dirty="0">
                <a:latin typeface="Abadi" panose="020B0604020104020204" pitchFamily="34" charset="0"/>
              </a:rPr>
              <a:t>c) efeitos das definições constantes da Base sobre as práticas curriculares nas escolas e no âmbito da formação de professores.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F596B6-8A56-43D4-AB6F-02178606EE26}"/>
              </a:ext>
            </a:extLst>
          </p:cNvPr>
          <p:cNvSpPr txBox="1"/>
          <p:nvPr/>
        </p:nvSpPr>
        <p:spPr>
          <a:xfrm rot="10800000" flipV="1">
            <a:off x="3460651" y="5571525"/>
            <a:ext cx="832807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latin typeface="Abadi" panose="020B0604020104020204" pitchFamily="34" charset="0"/>
              </a:rPr>
              <a:t>“Os currículos – no plural – são formados por aquilo que os docentes e discentes fazem pensam nas salas de aula de cada escola brasileira” (p.526)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EE3215-DDF8-4D85-AED5-6084C1E1FD2A}"/>
              </a:ext>
            </a:extLst>
          </p:cNvPr>
          <p:cNvSpPr txBox="1"/>
          <p:nvPr/>
        </p:nvSpPr>
        <p:spPr>
          <a:xfrm>
            <a:off x="1195754" y="395230"/>
            <a:ext cx="95941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Abadi" panose="020B0604020104020204" pitchFamily="34" charset="0"/>
              </a:rPr>
              <a:t>A LITERATURA ACADÊMICA SOBRE A BNCC: BREVE SISTEMATIZAÇÃO</a:t>
            </a:r>
          </a:p>
        </p:txBody>
      </p:sp>
    </p:spTree>
    <p:extLst>
      <p:ext uri="{BB962C8B-B14F-4D97-AF65-F5344CB8AC3E}">
        <p14:creationId xmlns:p14="http://schemas.microsoft.com/office/powerpoint/2010/main" val="257093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515930"/>
            <a:ext cx="10551941" cy="1425412"/>
          </a:xfrm>
        </p:spPr>
        <p:txBody>
          <a:bodyPr>
            <a:normAutofit fontScale="90000"/>
          </a:bodyPr>
          <a:lstStyle/>
          <a:p>
            <a:pPr>
              <a:tabLst>
                <a:tab pos="84138" algn="l"/>
              </a:tabLst>
            </a:pP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a) Debate epistemológico acerca do conhecimento e da recusa à busca de um currículo nacional</a:t>
            </a:r>
            <a:b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77FD16-412D-4D0F-82F2-70089D31221A}"/>
              </a:ext>
            </a:extLst>
          </p:cNvPr>
          <p:cNvSpPr txBox="1"/>
          <p:nvPr/>
        </p:nvSpPr>
        <p:spPr>
          <a:xfrm>
            <a:off x="506437" y="2250831"/>
            <a:ext cx="113244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sz="2800" dirty="0">
                <a:latin typeface="Abadi" panose="020B0604020104020204" pitchFamily="34" charset="0"/>
              </a:rPr>
              <a:t>Ao  buscar  indicativos  no  Plano  Nacional  de  Educação, constituídos por meio do consenso entre atores públicos e privados, Alves (2014, p. 1478) ressalta a impossibilidade de uma base nacional.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badi" panose="020B0604020104020204" pitchFamily="34" charset="0"/>
              </a:rPr>
              <a:t>Outro  estudo  que  discute  essa  questão  remete-se  às  novas  formas  de  sociabilidade  emergentes  no  contexto  atual,  que  produzem  sentidos  educacionais.  (p.526)</a:t>
            </a:r>
          </a:p>
        </p:txBody>
      </p:sp>
    </p:spTree>
    <p:extLst>
      <p:ext uri="{BB962C8B-B14F-4D97-AF65-F5344CB8AC3E}">
        <p14:creationId xmlns:p14="http://schemas.microsoft.com/office/powerpoint/2010/main" val="233475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51692"/>
            <a:ext cx="10622280" cy="973525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b) Crítica política dos direcionamentos neoliberais e neoconservadores orientadores da BNCC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69477"/>
            <a:ext cx="11352628" cy="4207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badi" panose="020B0604020104020204" pitchFamily="34" charset="0"/>
              </a:rPr>
              <a:t>A principal questão elencada pelos autores diz respeito às competências como “centro do processo educacional”, na medida em que essa noção se articula com demandas advindas do campo econômico e tende a um empobrecimento do currículo.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badi" panose="020B0604020104020204" pitchFamily="34" charset="0"/>
              </a:rPr>
              <a:t>A  proposta  de  uma  base  nacional  comum  curricular,  além  de  sua  limitada  compreensão  do  sentido  e  significado  do  que  seja  currículo,  ajuda  no  empobrecimento do conhecimento, que se torna reduzido à mera competência, e não opera para a vida qualificada pela cultura,  mas  para  produtivismo  econômico,  pois  toda  uma  dimensão  ética  e  estética  é  alijada  do  processo  educacional. (VIEIRA; FEIJÓ, 2018, p. 43)</a:t>
            </a:r>
            <a:endParaRPr lang="pt-BR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13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" y="422031"/>
            <a:ext cx="11211951" cy="1280160"/>
          </a:xfrm>
        </p:spPr>
        <p:txBody>
          <a:bodyPr>
            <a:normAutofit fontScale="90000"/>
          </a:bodyPr>
          <a:lstStyle/>
          <a:p>
            <a:b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c) Efeitos das definições constantes da Base sobre as práticas curriculares nas escolas e no âmbito da formação de professores.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2011680"/>
            <a:ext cx="11211951" cy="47408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Na significação sobre a docência na BNCC o discurso da  responsabilização  está  presente  ao  comprometer  os professores com resultados dos alunos e o êxito da escolarização.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“A  produção  dos  discursos  sobre  a  formação  docente,  mesmo  pretendendo  controlar  todos  os sentidos e fixando o que deve ser e fazer o docente,  está  marcado  pelas  continuidades  e  descontinuidades,  pelas  ambivalências  e  resistências,  revelando  toda  a  multiplicidade  e  pluralidade  que  caracteriza  a  produção  dos  discursos  sobre  a  formação  docente”.  (FRANGELLA; DIAS, 2018, p. 14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7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" y="422031"/>
            <a:ext cx="11211951" cy="1280160"/>
          </a:xfrm>
        </p:spPr>
        <p:txBody>
          <a:bodyPr>
            <a:normAutofit/>
          </a:bodyPr>
          <a:lstStyle/>
          <a:p>
            <a:b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2011680"/>
            <a:ext cx="11211951" cy="47408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620A8-78A4-433B-9175-4B2B361B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2" y="32876"/>
            <a:ext cx="11784035" cy="67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" y="422031"/>
            <a:ext cx="11211951" cy="1280160"/>
          </a:xfrm>
        </p:spPr>
        <p:txBody>
          <a:bodyPr>
            <a:normAutofit fontScale="90000"/>
          </a:bodyPr>
          <a:lstStyle/>
          <a:p>
            <a:b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badi" panose="020B0604020104020204" pitchFamily="34" charset="0"/>
                <a:cs typeface="Arial" panose="020B0604020202020204" pitchFamily="34" charset="0"/>
              </a:rPr>
              <a:t>c) Efeitos das definições constantes da Base sobre as práticas curriculares nas escolas e no âmbito da formação de professores.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1983545"/>
            <a:ext cx="11000936" cy="419341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significação sobre a docência na BNCC o discurso da  responsabilização  está  presente  ao  comprometer  os professores com resultados dos alunos e o êxito da escolarização.  A  produção  dos  discursos  sobre  a  formação  docente,  mesmo  pretendendo  controlar  todos  os sentidos e fixando o que deve ser e fazer o docente,  está  marcado  pelas  continuidades  e  descontinuidades,  pelas  ambivalências  e  resistências,  revelando  toda  a  multiplicidade  e  pluralidade  que  caracteriza  a  produção  dos  discursos  sobre  a  formação  docente.  (FRANGELLA; DIAS, 2018, p. 14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94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3BD924-B469-4F39-B255-1A94934A8334}"/>
              </a:ext>
            </a:extLst>
          </p:cNvPr>
          <p:cNvSpPr txBox="1"/>
          <p:nvPr/>
        </p:nvSpPr>
        <p:spPr>
          <a:xfrm>
            <a:off x="872197" y="379827"/>
            <a:ext cx="109868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. </a:t>
            </a:r>
            <a:r>
              <a:rPr lang="pt-BR" sz="4400" b="1" dirty="0">
                <a:effectLst/>
                <a:latin typeface="Abadi" panose="020B0604020104020204" pitchFamily="34" charset="0"/>
              </a:rPr>
              <a:t>Avaliação da Política Educacional</a:t>
            </a:r>
          </a:p>
          <a:p>
            <a:pPr rtl="0"/>
            <a:endParaRPr lang="pt-BR" sz="2800" dirty="0">
              <a:effectLst/>
              <a:latin typeface="Abadi" panose="020B0604020104020204" pitchFamily="34" charset="0"/>
            </a:endParaRPr>
          </a:p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3200" dirty="0">
                <a:effectLst/>
                <a:latin typeface="Abadi" panose="020B0604020104020204" pitchFamily="34" charset="0"/>
              </a:rPr>
              <a:t>Qual o grau de autonomia garantido às escolas e aos seus agentes no processo conduzido pelo MEC para a implementação da BNCC? </a:t>
            </a:r>
          </a:p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3200" b="0" i="0" dirty="0">
                <a:effectLst/>
                <a:latin typeface="Abadi" panose="020B0604020104020204" pitchFamily="34" charset="0"/>
              </a:rPr>
              <a:t>Qual o sentido de qualidade da educação que será reforçado no processo de implementação da BNCC?</a:t>
            </a:r>
          </a:p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3200" b="0" i="0" dirty="0">
                <a:effectLst/>
                <a:latin typeface="Abadi" panose="020B0604020104020204" pitchFamily="34" charset="0"/>
              </a:rPr>
              <a:t>São previstos e garantidos momentos de reflexão sobre a seleção cultural que se legitima na BNCC? Qual o espaço reservado ao debate amplo sobre essa seleção cultural, inclusive com a participação dos movimentos sociais, das associações científicas, das famílias e dos professores?</a:t>
            </a:r>
          </a:p>
        </p:txBody>
      </p:sp>
    </p:spTree>
    <p:extLst>
      <p:ext uri="{BB962C8B-B14F-4D97-AF65-F5344CB8AC3E}">
        <p14:creationId xmlns:p14="http://schemas.microsoft.com/office/powerpoint/2010/main" val="3531363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3BD924-B469-4F39-B255-1A94934A8334}"/>
              </a:ext>
            </a:extLst>
          </p:cNvPr>
          <p:cNvSpPr txBox="1"/>
          <p:nvPr/>
        </p:nvSpPr>
        <p:spPr>
          <a:xfrm>
            <a:off x="872197" y="407963"/>
            <a:ext cx="1098686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pt-BR" sz="3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Como a organização do currículo por competências e habilidades será traduzida  em  materiais  didáticos  e  em  propostas  curriculares  de  secretarias  estaduais  e  municipais?  Tal  forma  de  organização  confere  clareza sobre os conteúdos do ensino que seriam essenciais para o desenvolvimento dessas habilidades e competências?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pt-BR" sz="36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Quais medidas voltadas à formação dos professores e às condições para o desenvolvimento do seu trabalho são atreladas à implementação da BNCC?</a:t>
            </a:r>
          </a:p>
          <a:p>
            <a:pPr rtl="0"/>
            <a:endParaRPr lang="pt-BR" sz="28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51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3BD924-B469-4F39-B255-1A94934A8334}"/>
              </a:ext>
            </a:extLst>
          </p:cNvPr>
          <p:cNvSpPr txBox="1"/>
          <p:nvPr/>
        </p:nvSpPr>
        <p:spPr>
          <a:xfrm>
            <a:off x="858129" y="363915"/>
            <a:ext cx="1109940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3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Qual o espaço ocupado pelo terceiro setor na implementação da BNCC conduzida pelo MEC e pelas secretarias estaduais e municipais de educação. </a:t>
            </a:r>
            <a:r>
              <a:rPr lang="pt-BR" sz="3200" b="0" i="0" dirty="0">
                <a:effectLst/>
                <a:latin typeface="Abadi" panose="020B0604020104020204" pitchFamily="34" charset="0"/>
              </a:rPr>
              <a:t>Como se desenvolve (ou não) o diálogo com outros atores (da universidade, das comunidades, das secretarias, etc.) nesses processos? Que tipo de intervenções são feitas – ostensivamente ou não – com o objetivo de controlar o conteúdo do ensino e a forma de abordagem escolhida pelos professores? </a:t>
            </a:r>
          </a:p>
          <a:p>
            <a:pPr marL="457200" indent="-457200" rtl="0">
              <a:buFont typeface="Wingdings" panose="05000000000000000000" pitchFamily="2" charset="2"/>
              <a:buChar char="ü"/>
            </a:pPr>
            <a:r>
              <a:rPr lang="pt-BR" sz="3200" b="0" i="0" dirty="0">
                <a:effectLst/>
                <a:latin typeface="Abadi" panose="020B0604020104020204" pitchFamily="34" charset="0"/>
              </a:rPr>
              <a:t>O que se enfatiza nessas medidas: a orientação para a reprodução  mecânica  das  determinações  ou  a  constituição  de  fundamentos  para realizar escolhas atinentes à realidade na qual atuam?</a:t>
            </a:r>
            <a:endParaRPr lang="pt-BR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6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Ideias Apresentadas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/>
          <a:lstStyle/>
          <a:p>
            <a:pPr marL="742950" indent="-742950">
              <a:buAutoNum type="arabicParenR"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Histórico da BNCC no Brasil</a:t>
            </a:r>
          </a:p>
          <a:p>
            <a:pPr marL="742950" indent="-742950">
              <a:buAutoNum type="arabicParenR"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Discussão da ideia de avaliação de currículo</a:t>
            </a:r>
          </a:p>
          <a:p>
            <a:pPr marL="0" indent="0">
              <a:buNone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2) Reflexões acerca dos materiais do MEC-Orientações</a:t>
            </a:r>
          </a:p>
          <a:p>
            <a:pPr marL="0" indent="0">
              <a:buNone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3) Produção Acadêmica</a:t>
            </a:r>
          </a:p>
          <a:p>
            <a:pPr marL="0" indent="0">
              <a:buNone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4) Problematização dos conhecimentos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76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COMPETÊNCIAS GERAIS DA EDUCAÇÃO BÁSICA</a:t>
            </a:r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1. Valorizar e utilizar os conhecimentos historicamente construídos sobre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o mundo físico, social, cultural e digital para entender e explicar a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realidade, continuar aprendendo e colaborar para a construção de uma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sociedade justa, democrática e inclusiva.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2. Exercitar a curiosidade intelectual e recorrer à abordagem própria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das ciências, incluindo a investigação, a reflexão, a análise crítica, a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imaginação e a criatividade, para investigar causas, elaborar e testar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hipóteses, formular e resolver problemas e criar soluções (inclusive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tecnológicas) com base nos conhecimentos das diferentes áreas.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3. Valorizar e fruir as diversas manifestações artísticas e culturais, das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locais às mundiais, e também participar de práticas diversificadas da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produção artístico-cultural.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1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159026"/>
            <a:ext cx="10692618" cy="6017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4. Utilizar diferentes linguagens – verbal (oral ou visual-motora, como Libras, e escrita), corporal, visual, sonora e digital –, bem como conhecimentos das linguagens artística, matemática e científica, para se expressar e partilhar informações, experiências, ideias e sentimentos em diferentes contextos e produzir sentidos que levem ao entendimento mútuo.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5. Compreender, utilizar e criar tecnologias digitais de informação e comunicação de forma crítica, significativa, reflexiva e ética nas diversas práticas sociais (incluindo as escolares) para se comunicar, acessar e disseminar informações, produzir </a:t>
            </a:r>
            <a:r>
              <a:rPr lang="pt-BR" dirty="0" err="1">
                <a:latin typeface="Abadi" panose="020B0604020104020204" pitchFamily="34" charset="0"/>
                <a:cs typeface="Arial" panose="020B0604020202020204" pitchFamily="34" charset="0"/>
              </a:rPr>
              <a:t>onhecimentos</a:t>
            </a: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, resolver problemas e exercer protagonismo e autoria na vida pessoal e coletiva.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71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/>
          <a:lstStyle/>
          <a:p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159026"/>
            <a:ext cx="10692618" cy="6017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0" dirty="0">
                <a:latin typeface="Abadi" panose="020B0604020104020204" pitchFamily="34" charset="0"/>
                <a:cs typeface="Arial" panose="020B0604020202020204" pitchFamily="34" charset="0"/>
              </a:rPr>
              <a:t>.</a:t>
            </a: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6. Valorizar a diversidade de saberes e vivências culturais e apropriar-se de conhecimentos e experiências que lhe possibilitem entender as relações próprias do mundo do trabalho e fazer escolhas alinhadas ao exercício da cidadania e ao seu projeto de vida, com liberdade, autonomia, consciência crítica e responsabilidade.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7. Argumentar com base em fatos, dados e informações confiáveis,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para formular, negociar e defender ideias, pontos de vista e decisões</a:t>
            </a:r>
          </a:p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>comuns que respeitem e promovam os direitos humanos, a consciência socioambiental e o consumo responsável em âmbito local, regional e global, com posicionamento ético em relação ao cuidado de si mesmo, dos outros e do planeta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539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0DE73CD-058E-3EA2-1D99-B5693040F2EE}"/>
              </a:ext>
            </a:extLst>
          </p:cNvPr>
          <p:cNvSpPr txBox="1"/>
          <p:nvPr/>
        </p:nvSpPr>
        <p:spPr>
          <a:xfrm>
            <a:off x="885371" y="711200"/>
            <a:ext cx="11132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8. Conhecer-se, apreciar-se e cuidar de sua saúde física e emocional, compreendendo-se na diversidade humana e reconhecendo suas emoções e as dos outros, com autocrítica e capacidade para lidar com elas.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9. Exercitar a empatia, o diálogo, a resolução de conflitos e a cooperação, fazendo-se respeitar e promovendo o respeito ao outro e aos direitos humanos, com acolhimento e valorização da diversidade de indivíduos e de grupos sociais, seus saberes, identidades, culturas e potencialidades, sem preconceitos de qualquer natureza.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10. Agir pessoal e coletivamente com autonomia, responsabilidade,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flexibilidade, resiliência e determinação, tomando decisões com base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princípios éticos, democráticos, inclusivos, sustentáveis e solidários.</a:t>
            </a:r>
          </a:p>
        </p:txBody>
      </p:sp>
    </p:spTree>
    <p:extLst>
      <p:ext uri="{BB962C8B-B14F-4D97-AF65-F5344CB8AC3E}">
        <p14:creationId xmlns:p14="http://schemas.microsoft.com/office/powerpoint/2010/main" val="2434864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Base Nacional Comum Curricular e currículos</a:t>
            </a:r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BNCC e os currículos se identificam na comunhão de princípios e valores que, como já mencionado, orientam a LDB e as DCN.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Dessa maneira, reconhecem que a educação tem um compromisso com a formação e o desenvolvimento humano global, em suas dimensões intelectual, física, afetiva, social, ética, moral e simbólica.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Além disso, BNCC e currículos têm papeis complementares para assegurar as aprendizagens essenciais definidas para cada etapa da Educação Básica, uma vez que tais aprendizagens só se materializam mediante o conjunto de decisões que caracterizam o currículo em ação. 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151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Base Nacional Comum Curricular e currículos</a:t>
            </a:r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9569B33-7B2F-491E-B7E2-2D8DB426B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0274"/>
            <a:ext cx="11231880" cy="6047725"/>
          </a:xfrm>
        </p:spPr>
      </p:pic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328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Base Nacional Comum Curricular e currículos</a:t>
            </a:r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58C975-F9C6-4449-A595-F37DDB5F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2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604D-4682-4EF3-AE70-0612FF21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166191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  <a:t>Os fundamentos pedagógicos da BNCC</a:t>
            </a:r>
            <a:br>
              <a:rPr lang="pt-BR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68F85-924E-49AB-AD91-0D34CDEA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438"/>
            <a:ext cx="10515600" cy="48205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Foco no desenvolvimento de competências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O conceito de competência, adotado pela BNCC, marca a discussão pedagógica e social das últimas décadas e pode ser inferido no texto da LDB, especialmente quando se estabelecem as finalidades gerais do Ensino Fundamental e do Ensino Médio (Artigos 32 e 35).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compromisso com a educação integral: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sociedade contemporânea impõe um olhar inovador e inclusivo a questões centrais do processo educativo: o que aprender, para que aprender, como ensinar, como promover redes de aprendizagem colaborativa e como avaliar o aprendizado. (p.14)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5DD70B2-618E-4B36-8231-9BE94CB5A80B}"/>
              </a:ext>
            </a:extLst>
          </p:cNvPr>
          <p:cNvSpPr/>
          <p:nvPr/>
        </p:nvSpPr>
        <p:spPr>
          <a:xfrm flipH="1">
            <a:off x="9382538" y="5432588"/>
            <a:ext cx="2809461" cy="1425412"/>
          </a:xfrm>
          <a:prstGeom prst="triangle">
            <a:avLst>
              <a:gd name="adj" fmla="val 0"/>
            </a:avLst>
          </a:prstGeom>
          <a:solidFill>
            <a:srgbClr val="946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3649E0D5-7370-4F9E-A138-D50F2D293DC7}"/>
              </a:ext>
            </a:extLst>
          </p:cNvPr>
          <p:cNvSpPr/>
          <p:nvPr/>
        </p:nvSpPr>
        <p:spPr>
          <a:xfrm>
            <a:off x="-1" y="5472344"/>
            <a:ext cx="2809461" cy="1425412"/>
          </a:xfrm>
          <a:prstGeom prst="triangle">
            <a:avLst>
              <a:gd name="adj" fmla="val 0"/>
            </a:avLst>
          </a:prstGeom>
          <a:solidFill>
            <a:srgbClr val="F6A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70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890602-6D06-3D3D-11F8-B25EC1751AF7}"/>
              </a:ext>
            </a:extLst>
          </p:cNvPr>
          <p:cNvSpPr txBox="1"/>
          <p:nvPr/>
        </p:nvSpPr>
        <p:spPr>
          <a:xfrm>
            <a:off x="1117599" y="827314"/>
            <a:ext cx="10624457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Projeto de Lei 5230/2023 – Proposta de Reformulação do Ensino Médio</a:t>
            </a:r>
          </a:p>
          <a:p>
            <a:r>
              <a:rPr lang="pt-BR" sz="3600" dirty="0">
                <a:highlight>
                  <a:srgbClr val="FFFF00"/>
                </a:highlight>
              </a:rPr>
              <a:t>Pontos positivos:</a:t>
            </a:r>
          </a:p>
          <a:p>
            <a:r>
              <a:rPr lang="pt-BR" sz="3600" dirty="0"/>
              <a:t>a)	Aumento da carga horária destinada à formação geral básica para 2.400 horas. </a:t>
            </a:r>
          </a:p>
          <a:p>
            <a:r>
              <a:rPr lang="pt-BR" sz="3600" dirty="0"/>
              <a:t>b)	Inclusão do espanhol, arte, educação física, literatura, história, sociologia, filosofia, geografia, química, física, biologia e educação digital entre as disciplinas obrigatórias. Proibição do ensino à distância na formação geral básica. </a:t>
            </a:r>
          </a:p>
          <a:p>
            <a:r>
              <a:rPr lang="pt-BR" sz="3600" dirty="0"/>
              <a:t>c)	Manter o Enem circunscrito à formação geral básica.</a:t>
            </a:r>
          </a:p>
        </p:txBody>
      </p:sp>
    </p:spTree>
    <p:extLst>
      <p:ext uri="{BB962C8B-B14F-4D97-AF65-F5344CB8AC3E}">
        <p14:creationId xmlns:p14="http://schemas.microsoft.com/office/powerpoint/2010/main" val="1681902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890602-6D06-3D3D-11F8-B25EC1751AF7}"/>
              </a:ext>
            </a:extLst>
          </p:cNvPr>
          <p:cNvSpPr txBox="1"/>
          <p:nvPr/>
        </p:nvSpPr>
        <p:spPr>
          <a:xfrm>
            <a:off x="566057" y="232229"/>
            <a:ext cx="11625943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Projeto de Lei 5230/2023 – Proposta de Reformulação do Ensino Médio - </a:t>
            </a:r>
            <a:r>
              <a:rPr lang="pt-BR" sz="3600" dirty="0">
                <a:highlight>
                  <a:srgbClr val="FFFF00"/>
                </a:highlight>
              </a:rPr>
              <a:t>Pontos Negativos</a:t>
            </a:r>
          </a:p>
          <a:p>
            <a:r>
              <a:rPr lang="pt-BR" sz="2400" dirty="0"/>
              <a:t>a) A proposta de mudança de quantidade e de denominação dos itinerários formativos é vaga e pode repetir os mesmos problemas observados na lei em vigência.</a:t>
            </a:r>
          </a:p>
          <a:p>
            <a:r>
              <a:rPr lang="pt-BR" sz="2400" dirty="0"/>
              <a:t>b) A permanência do currículo organizado por áreas de conhecimento enquanto os docentes são formados por conhecimento específico. </a:t>
            </a:r>
          </a:p>
          <a:p>
            <a:r>
              <a:rPr lang="pt-BR" sz="2400" dirty="0"/>
              <a:t>c) A possibilidade do uso do ensino à distância na carga horária destinada aos aprofundamentos e/ou à formação técnica. </a:t>
            </a:r>
          </a:p>
          <a:p>
            <a:r>
              <a:rPr lang="pt-BR" sz="2400" dirty="0"/>
              <a:t>d) A permanência do notório saber. </a:t>
            </a:r>
          </a:p>
          <a:p>
            <a:r>
              <a:rPr lang="pt-BR" sz="2400" dirty="0"/>
              <a:t>e) Ausência da discussão ou de proposta de revogar a BNCC.</a:t>
            </a:r>
          </a:p>
          <a:p>
            <a:r>
              <a:rPr lang="pt-BR" sz="2400" dirty="0"/>
              <a:t>f) Ausência de discussão ou de proposta de revogar a BNC-formação de professores. g) Fomento à oferta da educação profissional desarticulada da formação geral. Ou seja, ausência da discussão sobre o ensino médio integrado, que se trata de uma política criada no governo Lula (2003-2010). </a:t>
            </a:r>
          </a:p>
          <a:p>
            <a:r>
              <a:rPr lang="pt-BR" sz="2400" dirty="0"/>
              <a:t>h) Fomento à política de tempo integral desconectada da garantia da oferta da educação de jovens e adultos.</a:t>
            </a:r>
          </a:p>
          <a:p>
            <a:endParaRPr lang="pt-BR" sz="2000" dirty="0">
              <a:highlight>
                <a:srgbClr val="FFFF00"/>
              </a:highlight>
            </a:endParaRPr>
          </a:p>
          <a:p>
            <a:endParaRPr lang="pt-BR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748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395031-0A5A-4130-9751-E5C345EBB3F4}"/>
              </a:ext>
            </a:extLst>
          </p:cNvPr>
          <p:cNvSpPr txBox="1"/>
          <p:nvPr/>
        </p:nvSpPr>
        <p:spPr>
          <a:xfrm>
            <a:off x="112542" y="1252025"/>
            <a:ext cx="84654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É promulgada a </a:t>
            </a:r>
            <a:r>
              <a:rPr lang="pt-BR" sz="20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Constituição da República Federativa do Brasil que prevê, em seu Artigo 210, a Base Nacional Comum Curricular</a:t>
            </a:r>
            <a:r>
              <a:rPr lang="pt-B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pt-BR" sz="20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Art. 210. Serão fixados conteúdos mínimos para o ensino fundamental, de maneira a assegurar formação básica comum e respeito aos valores culturais e artísticos, nacionais e regionais</a:t>
            </a:r>
            <a:r>
              <a:rPr lang="pt-BR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§ 1º O ensino religioso, de matrícula facultativa, constituirá disciplina dos horários normais das escolas públicas de ensino fundamental. § 2º O ensino fundamental regular será ministrado em língua portuguesa, assegurada às comunidades indígenas também a utilização de suas línguas maternas e processos próprios de aprendizagem.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68F9C6-A2E0-4BB3-8EEB-501C1C08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905" y="1174371"/>
            <a:ext cx="2327884" cy="31792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C7DED1-BAB6-47F2-9BE7-F71267757DA4}"/>
              </a:ext>
            </a:extLst>
          </p:cNvPr>
          <p:cNvSpPr txBox="1"/>
          <p:nvPr/>
        </p:nvSpPr>
        <p:spPr>
          <a:xfrm>
            <a:off x="1209823" y="712706"/>
            <a:ext cx="1927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1988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87CA3F-7915-4324-A739-75310328F735}"/>
              </a:ext>
            </a:extLst>
          </p:cNvPr>
          <p:cNvSpPr txBox="1"/>
          <p:nvPr/>
        </p:nvSpPr>
        <p:spPr>
          <a:xfrm rot="10800000" flipV="1">
            <a:off x="112543" y="4847482"/>
            <a:ext cx="11676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1996- 20 de Dezembro</a:t>
            </a:r>
          </a:p>
          <a:p>
            <a:r>
              <a:rPr lang="pt-BR" sz="2400" b="1" dirty="0"/>
              <a:t>É aprovada a Lei de Diretrizes e Bases da Educação Nacional (LDBEN</a:t>
            </a:r>
            <a:r>
              <a:rPr lang="pt-BR" sz="2400" dirty="0"/>
              <a:t>), Lei 9.394, de 20 de dezembro de 1996, que em seu Artigo 26, regulamenta uma base nacional comum para a Educação Básica.</a:t>
            </a:r>
          </a:p>
        </p:txBody>
      </p:sp>
    </p:spTree>
    <p:extLst>
      <p:ext uri="{BB962C8B-B14F-4D97-AF65-F5344CB8AC3E}">
        <p14:creationId xmlns:p14="http://schemas.microsoft.com/office/powerpoint/2010/main" val="32337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B927BF-FEC8-40FD-A1B6-200FAB792033}"/>
              </a:ext>
            </a:extLst>
          </p:cNvPr>
          <p:cNvSpPr txBox="1"/>
          <p:nvPr/>
        </p:nvSpPr>
        <p:spPr>
          <a:xfrm>
            <a:off x="154744" y="182880"/>
            <a:ext cx="630232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1997: S</a:t>
            </a:r>
            <a:r>
              <a:rPr lang="pt-BR" sz="2800" dirty="0"/>
              <a:t>ão consolidados, em </a:t>
            </a:r>
            <a:r>
              <a:rPr lang="pt-BR" sz="2800" b="1" dirty="0"/>
              <a:t>dez (10) volumes, os Parâmetros Curriculares Nacionais (PCNs) para o Ensino Fundamental, do 1º ao 5º ano, </a:t>
            </a:r>
            <a:r>
              <a:rPr lang="pt-BR" sz="2800" dirty="0"/>
              <a:t>apontados como referenciais de qualidade para a educação brasileira. Foram feitos para auxiliar as equipes escolares na execução de seus trabalhos, sobretudo no desenvolvimento do currículo.</a:t>
            </a:r>
          </a:p>
          <a:p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C74252-C72B-4629-99D5-2E7F2C8B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131" y="941425"/>
            <a:ext cx="4515731" cy="303862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A532751-31F4-4EED-91EB-4933AD7CD936}"/>
              </a:ext>
            </a:extLst>
          </p:cNvPr>
          <p:cNvSpPr txBox="1"/>
          <p:nvPr/>
        </p:nvSpPr>
        <p:spPr>
          <a:xfrm rot="10800000" flipV="1">
            <a:off x="154742" y="4954033"/>
            <a:ext cx="11760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1998 : </a:t>
            </a:r>
            <a:r>
              <a:rPr lang="pt-BR" sz="2800" dirty="0"/>
              <a:t>São consolidados, em </a:t>
            </a:r>
            <a:r>
              <a:rPr lang="pt-BR" sz="2800" b="1" dirty="0"/>
              <a:t>dez (10) volumes, os Parâmetros Curriculares Nacionais (PCNs) para o Ensino Fundamental, do 6º ao 9º ano</a:t>
            </a:r>
            <a:r>
              <a:rPr lang="pt-BR" sz="2800" dirty="0"/>
              <a:t>. A intenção é ampliar e aprofundar um debate educacional que envolva escolas, pais, governos e sociedade.</a:t>
            </a:r>
          </a:p>
        </p:txBody>
      </p:sp>
    </p:spTree>
    <p:extLst>
      <p:ext uri="{BB962C8B-B14F-4D97-AF65-F5344CB8AC3E}">
        <p14:creationId xmlns:p14="http://schemas.microsoft.com/office/powerpoint/2010/main" val="57783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284066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3200DB-C3C7-4559-801F-20F7FF7754AD}"/>
              </a:ext>
            </a:extLst>
          </p:cNvPr>
          <p:cNvSpPr txBox="1"/>
          <p:nvPr/>
        </p:nvSpPr>
        <p:spPr>
          <a:xfrm>
            <a:off x="3559127" y="295422"/>
            <a:ext cx="8412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2000: 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São lançados os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Parâmetros Curriculares Nacionais para o Ensino Médio (PCNEM), em quatro partes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com o objetivo de cumprir o duplo papel de difundir os princípios da reforma curricular e orientar o professor, na busca de novas abordagens e metodologias.</a:t>
            </a: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6A7294-C593-4D11-A66E-BD5F2E4F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" y="865836"/>
            <a:ext cx="3263704" cy="17343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25F092-0A90-4364-AB4F-3FFC64ED3B60}"/>
              </a:ext>
            </a:extLst>
          </p:cNvPr>
          <p:cNvSpPr txBox="1"/>
          <p:nvPr/>
        </p:nvSpPr>
        <p:spPr>
          <a:xfrm>
            <a:off x="323557" y="2852880"/>
            <a:ext cx="11493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2008: É instituído em 2008 e funciona até 2010 o Programa Currículo em Movimento </a:t>
            </a:r>
            <a:r>
              <a:rPr lang="pt-BR" sz="2800" dirty="0"/>
              <a:t>que busca melhorar a qualidade da educação básica por meio do desenvolvimento do currículo da educação infantil, do ensino fundamental e ensino médio.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A81B810-A649-4555-9FF0-12AAA9A0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5302295"/>
            <a:ext cx="5905500" cy="31242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ABBF98-FA6C-4B69-AD46-993A022B0432}"/>
              </a:ext>
            </a:extLst>
          </p:cNvPr>
          <p:cNvSpPr txBox="1"/>
          <p:nvPr/>
        </p:nvSpPr>
        <p:spPr>
          <a:xfrm rot="10800000" flipV="1">
            <a:off x="6231988" y="5127453"/>
            <a:ext cx="57396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Entre 28 de março e 01 de abril é realizada a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Conferência Nacional de Educação (CONAE), com a presença de especialistas para debater a Educação Básica.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O documento fala da necessidade da Base Nacional Comum Curricular, como parte de um Plano Nacional de Educação.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962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16EFBF-8515-4D59-8587-7B20C87258C9}"/>
              </a:ext>
            </a:extLst>
          </p:cNvPr>
          <p:cNvSpPr txBox="1"/>
          <p:nvPr/>
        </p:nvSpPr>
        <p:spPr>
          <a:xfrm>
            <a:off x="239151" y="1"/>
            <a:ext cx="11690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C488D9-3455-42FA-A00B-5C5A2C55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182881"/>
            <a:ext cx="4875700" cy="28152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C51E4B-3D89-4506-B769-A4A2021E23FC}"/>
              </a:ext>
            </a:extLst>
          </p:cNvPr>
          <p:cNvSpPr txBox="1"/>
          <p:nvPr/>
        </p:nvSpPr>
        <p:spPr>
          <a:xfrm rot="10800000" flipV="1">
            <a:off x="351691" y="3256206"/>
            <a:ext cx="115777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</a:t>
            </a:r>
            <a:r>
              <a:rPr lang="pt-BR" sz="2800" b="1" dirty="0">
                <a:highlight>
                  <a:srgbClr val="FFFF00"/>
                </a:highlight>
              </a:rPr>
              <a:t>Portaria n. 867, </a:t>
            </a:r>
            <a:r>
              <a:rPr lang="pt-BR" sz="2800" dirty="0"/>
              <a:t>de 04 de julho de 2012, institui o </a:t>
            </a:r>
            <a:r>
              <a:rPr lang="pt-BR" sz="2800" b="1" dirty="0"/>
              <a:t>Pacto Nacional pela Alfabetização na Idade Certa (PNAIC</a:t>
            </a:r>
            <a:r>
              <a:rPr lang="pt-BR" sz="2800" dirty="0"/>
              <a:t>) e as ações do Pacto e define suas Diretrizes Gerais.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5EB966-DFD2-4501-A832-C3534BDFE06C}"/>
              </a:ext>
            </a:extLst>
          </p:cNvPr>
          <p:cNvSpPr txBox="1"/>
          <p:nvPr/>
        </p:nvSpPr>
        <p:spPr>
          <a:xfrm>
            <a:off x="2593146" y="919813"/>
            <a:ext cx="15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badi" panose="020B0604020104020204" pitchFamily="34" charset="0"/>
              </a:rPr>
              <a:t>2012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9849164-DD4F-404F-A5C9-54C2C949F82D}"/>
              </a:ext>
            </a:extLst>
          </p:cNvPr>
          <p:cNvSpPr txBox="1"/>
          <p:nvPr/>
        </p:nvSpPr>
        <p:spPr>
          <a:xfrm>
            <a:off x="4740812" y="4899292"/>
            <a:ext cx="62882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</a:rPr>
              <a:t>2013 :  </a:t>
            </a:r>
            <a:r>
              <a:rPr lang="pt-BR" sz="2800" dirty="0">
                <a:highlight>
                  <a:srgbClr val="FFFF00"/>
                </a:highlight>
              </a:rPr>
              <a:t>A Portaria n. 1.140</a:t>
            </a:r>
            <a:r>
              <a:rPr lang="pt-BR" sz="2800" dirty="0"/>
              <a:t>, de 22 de novembro de 2013, institui o </a:t>
            </a:r>
            <a:r>
              <a:rPr lang="pt-BR" sz="2800" b="1" dirty="0"/>
              <a:t>Pacto Nacional de Fortalecimento do Ensino Médio (PNFEM).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5186F89-2134-499A-837B-76E74A39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1" y="4899292"/>
            <a:ext cx="4171076" cy="1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16EFBF-8515-4D59-8587-7B20C87258C9}"/>
              </a:ext>
            </a:extLst>
          </p:cNvPr>
          <p:cNvSpPr txBox="1"/>
          <p:nvPr/>
        </p:nvSpPr>
        <p:spPr>
          <a:xfrm>
            <a:off x="239150" y="1"/>
            <a:ext cx="1169024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800" b="1" dirty="0">
                <a:highlight>
                  <a:srgbClr val="FFFF00"/>
                </a:highlight>
              </a:rPr>
              <a:t>2010: 13 de Julho- </a:t>
            </a:r>
            <a:r>
              <a:rPr lang="pt-BR" sz="2800" dirty="0"/>
              <a:t>A Resolução n. 4, de 13 de julho de 2010, define as </a:t>
            </a:r>
            <a:r>
              <a:rPr lang="pt-BR" sz="2800" b="1" dirty="0"/>
              <a:t>Diretrizes Curriculares Nacionais Gerais para a Educação Básica (</a:t>
            </a:r>
            <a:r>
              <a:rPr lang="pt-BR" sz="2800" b="1" dirty="0" err="1"/>
              <a:t>DCNs</a:t>
            </a:r>
            <a:r>
              <a:rPr lang="pt-BR" sz="2800" b="1" dirty="0"/>
              <a:t>)</a:t>
            </a:r>
            <a:r>
              <a:rPr lang="pt-BR" sz="2800" dirty="0"/>
              <a:t> com o objetivo de orientar o planejamento curricular das escolas e dos sistemas de ensino.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59FDC5-9F53-4EED-AC43-D6462C2D979D}"/>
              </a:ext>
            </a:extLst>
          </p:cNvPr>
          <p:cNvSpPr txBox="1"/>
          <p:nvPr/>
        </p:nvSpPr>
        <p:spPr>
          <a:xfrm>
            <a:off x="239150" y="1938993"/>
            <a:ext cx="118215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400" b="1" i="0" dirty="0"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algn="l"/>
            <a:r>
              <a:rPr lang="pt-BR" sz="2800" b="1" i="0" dirty="0">
                <a:effectLst/>
                <a:highlight>
                  <a:srgbClr val="FFFF00"/>
                </a:highlight>
                <a:latin typeface="+mj-lt"/>
              </a:rPr>
              <a:t>2010 : 17 de Dezembro  </a:t>
            </a:r>
            <a:r>
              <a:rPr lang="pt-BR" sz="2400" b="1" i="0" dirty="0">
                <a:effectLst/>
                <a:highlight>
                  <a:srgbClr val="FFFF00"/>
                </a:highlight>
                <a:latin typeface="inherit"/>
              </a:rPr>
              <a:t>- 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Resolução nº 5, de 17 de dezembro de 2009, fixa as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Diretrizes Curriculares Nacionais para a Educação Infantil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Em 2010 é lançado o documento.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A3E8B0-EA56-4965-B3FB-9BB800EE9647}"/>
              </a:ext>
            </a:extLst>
          </p:cNvPr>
          <p:cNvSpPr txBox="1"/>
          <p:nvPr/>
        </p:nvSpPr>
        <p:spPr>
          <a:xfrm>
            <a:off x="239150" y="3264179"/>
            <a:ext cx="11821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800" b="1" i="0" dirty="0"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algn="l"/>
            <a:r>
              <a:rPr lang="pt-BR" sz="2800" b="1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2011: </a:t>
            </a:r>
            <a:r>
              <a:rPr lang="pt-BR" sz="2800" b="1" i="0" dirty="0">
                <a:effectLst/>
                <a:highlight>
                  <a:srgbClr val="FFFF00"/>
                </a:highlight>
                <a:latin typeface="inherit"/>
              </a:rPr>
              <a:t>14 de Dezembro  </a:t>
            </a:r>
            <a:r>
              <a:rPr lang="pt-BR" sz="2800" i="0" dirty="0">
                <a:effectLst/>
                <a:highlight>
                  <a:srgbClr val="FFFF00"/>
                </a:highlight>
                <a:latin typeface="inherit"/>
              </a:rPr>
              <a:t>-   </a:t>
            </a:r>
            <a:r>
              <a:rPr lang="pt-BR" sz="28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Resolução n.7, de 14 de dezembro de 2010, fixa a </a:t>
            </a:r>
            <a:r>
              <a:rPr lang="pt-BR" sz="28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Diretrizes Curriculares Nacionais para o Ensino Fundamental de 9 (nove) anos.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B55C4C-AC12-47FC-8CEA-0E265067750B}"/>
              </a:ext>
            </a:extLst>
          </p:cNvPr>
          <p:cNvSpPr txBox="1"/>
          <p:nvPr/>
        </p:nvSpPr>
        <p:spPr>
          <a:xfrm rot="10800000" flipV="1">
            <a:off x="239150" y="5018508"/>
            <a:ext cx="1169024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highlight>
                  <a:srgbClr val="FFFF00"/>
                </a:highlight>
              </a:rPr>
              <a:t>2012: 30 de Janeiro- </a:t>
            </a:r>
            <a:r>
              <a:rPr lang="pt-BR" sz="3200" dirty="0"/>
              <a:t>A Resolução n. 2, de 30 de janeiro de 2012, define </a:t>
            </a:r>
            <a:r>
              <a:rPr lang="pt-BR" sz="3200" b="1" dirty="0"/>
              <a:t>as Diretrizes Curriculares Nacionais para o Ensino Médio.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87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2BFB379-9DFE-4E4A-A6B0-0A54D68769FB}"/>
              </a:ext>
            </a:extLst>
          </p:cNvPr>
          <p:cNvSpPr/>
          <p:nvPr/>
        </p:nvSpPr>
        <p:spPr>
          <a:xfrm flipV="1">
            <a:off x="0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B22B9E3F-0D15-4D47-A6B5-1F307267DAC6}"/>
              </a:ext>
            </a:extLst>
          </p:cNvPr>
          <p:cNvSpPr/>
          <p:nvPr/>
        </p:nvSpPr>
        <p:spPr>
          <a:xfrm flipH="1" flipV="1">
            <a:off x="9382539" y="0"/>
            <a:ext cx="2809461" cy="1425412"/>
          </a:xfrm>
          <a:prstGeom prst="triangle">
            <a:avLst>
              <a:gd name="adj" fmla="val 0"/>
            </a:avLst>
          </a:prstGeom>
          <a:solidFill>
            <a:srgbClr val="BF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16EFBF-8515-4D59-8587-7B20C87258C9}"/>
              </a:ext>
            </a:extLst>
          </p:cNvPr>
          <p:cNvSpPr txBox="1"/>
          <p:nvPr/>
        </p:nvSpPr>
        <p:spPr>
          <a:xfrm>
            <a:off x="239151" y="1"/>
            <a:ext cx="11690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17E879-A0E2-4723-A4A1-0AFE933F2899}"/>
              </a:ext>
            </a:extLst>
          </p:cNvPr>
          <p:cNvSpPr txBox="1"/>
          <p:nvPr/>
        </p:nvSpPr>
        <p:spPr>
          <a:xfrm>
            <a:off x="367372" y="225084"/>
            <a:ext cx="115620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effectLst/>
                <a:latin typeface="Roboto" panose="02000000000000000000" pitchFamily="2" charset="0"/>
              </a:rPr>
              <a:t>25 de Junho de 2014:   </a:t>
            </a:r>
            <a:r>
              <a:rPr lang="pt-BR" sz="28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Lei n. 13.005, de 25 de junho de 2014, regulamenta o Plano Nacional de Educação (PNE), com vigência de 10 (dez) anos. O Plano tem 20 metas para a melhoria da qualidade da Educação Básica e 4 (quatro) delas falam sobre a Base Nacional Comum Curricular (BNC).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609EE2-402F-4395-922F-1B0B26E3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04" y="3194259"/>
            <a:ext cx="3862314" cy="3379319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9A96C8-7A55-4045-A190-7EE357EE1557}"/>
              </a:ext>
            </a:extLst>
          </p:cNvPr>
          <p:cNvSpPr txBox="1"/>
          <p:nvPr/>
        </p:nvSpPr>
        <p:spPr>
          <a:xfrm>
            <a:off x="5359791" y="3094892"/>
            <a:ext cx="64648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2014: </a:t>
            </a:r>
            <a:r>
              <a:rPr lang="pt-BR" sz="2400" dirty="0"/>
              <a:t>Entre 19 e 23 de novembro é realizada a </a:t>
            </a:r>
            <a:r>
              <a:rPr lang="pt-BR" sz="2400" b="1" dirty="0"/>
              <a:t>2ª Conferência Nacional pela Educação (</a:t>
            </a:r>
            <a:r>
              <a:rPr lang="pt-BR" sz="2400" b="1" dirty="0" err="1"/>
              <a:t>Conae</a:t>
            </a:r>
            <a:r>
              <a:rPr lang="pt-BR" sz="2400" b="1" dirty="0"/>
              <a:t>), organizada pelo Fórum Nacional de Educação (FNE) </a:t>
            </a:r>
            <a:r>
              <a:rPr lang="pt-BR" sz="2400" dirty="0"/>
              <a:t>que resultou em um documento sobre as propostas e reflexões para a Educação brasileira e é um importante referencial para o processo de mobilização para a Base Nacional Comum Curricular.</a:t>
            </a:r>
          </a:p>
        </p:txBody>
      </p:sp>
    </p:spTree>
    <p:extLst>
      <p:ext uri="{BB962C8B-B14F-4D97-AF65-F5344CB8AC3E}">
        <p14:creationId xmlns:p14="http://schemas.microsoft.com/office/powerpoint/2010/main" val="248809888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3497</Words>
  <Application>Microsoft Office PowerPoint</Application>
  <PresentationFormat>Widescreen</PresentationFormat>
  <Paragraphs>141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inherit</vt:lpstr>
      <vt:lpstr>Abadi</vt:lpstr>
      <vt:lpstr>Arial</vt:lpstr>
      <vt:lpstr>Roboto</vt:lpstr>
      <vt:lpstr>Times New Roman</vt:lpstr>
      <vt:lpstr>Univers</vt:lpstr>
      <vt:lpstr>Wingdings</vt:lpstr>
      <vt:lpstr>GradientVTI</vt:lpstr>
      <vt:lpstr>Apresentação do PowerPoint</vt:lpstr>
      <vt:lpstr>Apresentação do PowerPoint</vt:lpstr>
      <vt:lpstr>Ideias Apresentadas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2015 de Dezembro: De 2 a 15 de dezembro de 2015 houve uma mobilização das escolas de todo o Brasil para a discussão do documento preliminar da BNC.</vt:lpstr>
      <vt:lpstr>Apresentação do PowerPoint</vt:lpstr>
      <vt:lpstr>Apresentação do PowerPoint</vt:lpstr>
      <vt:lpstr>  5 de Abril de 2018: Institui-se o Programa de Apoio à Implementação da Base Nacional Comum Curricular ProBNCC.</vt:lpstr>
      <vt:lpstr>Apresentação do PowerPoint</vt:lpstr>
      <vt:lpstr>Apresentação do PowerPoint</vt:lpstr>
      <vt:lpstr>Apresentação do PowerPoint</vt:lpstr>
      <vt:lpstr>Apresentação do PowerPoint</vt:lpstr>
      <vt:lpstr>AVALIAÇÃO DE CURRÍCULOS</vt:lpstr>
      <vt:lpstr> Seis etapas do processo de desenvolvimento do currículo  </vt:lpstr>
      <vt:lpstr>Qualidade de Educação e a BNCC</vt:lpstr>
      <vt:lpstr>Apresentação do PowerPoint</vt:lpstr>
      <vt:lpstr> a) Debate epistemológico acerca do conhecimento e da recusa à busca de um currículo nacional </vt:lpstr>
      <vt:lpstr>  b) Crítica política dos direcionamentos neoliberais e neoconservadores orientadores da BNCC </vt:lpstr>
      <vt:lpstr> c) Efeitos das definições constantes da Base sobre as práticas curriculares nas escolas e no âmbito da formação de professores. </vt:lpstr>
      <vt:lpstr> </vt:lpstr>
      <vt:lpstr> c) Efeitos das definições constantes da Base sobre as práticas curriculares nas escolas e no âmbito da formação de professores. </vt:lpstr>
      <vt:lpstr>Apresentação do PowerPoint</vt:lpstr>
      <vt:lpstr>Apresentação do PowerPoint</vt:lpstr>
      <vt:lpstr>Apresentação do PowerPoint</vt:lpstr>
      <vt:lpstr> COMPETÊNCIAS GERAIS DA EDUCAÇÃO BÁSICA </vt:lpstr>
      <vt:lpstr>Apresentação do PowerPoint</vt:lpstr>
      <vt:lpstr>Apresentação do PowerPoint</vt:lpstr>
      <vt:lpstr>Apresentação do PowerPoint</vt:lpstr>
      <vt:lpstr>Base Nacional Comum Curricular e currículos </vt:lpstr>
      <vt:lpstr>Base Nacional Comum Curricular e currículos </vt:lpstr>
      <vt:lpstr>Base Nacional Comum Curricular e currículos </vt:lpstr>
      <vt:lpstr> Os fundamentos pedagógicos da BNCC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Noeli Rivas</dc:creator>
  <cp:lastModifiedBy>Noeli Rivas</cp:lastModifiedBy>
  <cp:revision>4</cp:revision>
  <dcterms:created xsi:type="dcterms:W3CDTF">2022-12-05T20:15:33Z</dcterms:created>
  <dcterms:modified xsi:type="dcterms:W3CDTF">2023-11-17T16:28:43Z</dcterms:modified>
</cp:coreProperties>
</file>