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6" r:id="rId3"/>
    <p:sldId id="283" r:id="rId4"/>
    <p:sldId id="27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78" r:id="rId13"/>
    <p:sldId id="263" r:id="rId14"/>
    <p:sldId id="264" r:id="rId15"/>
    <p:sldId id="265" r:id="rId16"/>
    <p:sldId id="267" r:id="rId17"/>
    <p:sldId id="268" r:id="rId18"/>
    <p:sldId id="269" r:id="rId19"/>
    <p:sldId id="271" r:id="rId20"/>
    <p:sldId id="270" r:id="rId21"/>
    <p:sldId id="272" r:id="rId22"/>
    <p:sldId id="274" r:id="rId23"/>
    <p:sldId id="273" r:id="rId24"/>
    <p:sldId id="275" r:id="rId25"/>
    <p:sldId id="276" r:id="rId26"/>
    <p:sldId id="277" r:id="rId27"/>
    <p:sldId id="280" r:id="rId28"/>
    <p:sldId id="294" r:id="rId29"/>
    <p:sldId id="295" r:id="rId30"/>
    <p:sldId id="281" r:id="rId31"/>
    <p:sldId id="293" r:id="rId32"/>
    <p:sldId id="282" r:id="rId33"/>
    <p:sldId id="291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81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15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86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5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57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90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82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52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53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86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27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A424-13AF-440D-A5FC-0BFC7FDD52AB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97DE-ABD4-44A3-BBF7-4181F3771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8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1968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dirty="0" smtClean="0"/>
          </a:p>
          <a:p>
            <a:pPr marL="0" indent="0" algn="ctr">
              <a:buNone/>
            </a:pPr>
            <a:endParaRPr lang="pt-BR" sz="4000" dirty="0"/>
          </a:p>
          <a:p>
            <a:pPr marL="0" indent="0" algn="ctr">
              <a:buNone/>
            </a:pPr>
            <a:r>
              <a:rPr lang="pt-B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Breve cronologia do contexto político</a:t>
            </a:r>
            <a:endParaRPr lang="pt-B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2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Quartier Latin, Paris,  maio de 1968</a:t>
            </a:r>
            <a:endParaRPr lang="pt-BR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24936" cy="5001420"/>
          </a:xfrm>
        </p:spPr>
      </p:pic>
    </p:spTree>
    <p:extLst>
      <p:ext uri="{BB962C8B-B14F-4D97-AF65-F5344CB8AC3E}">
        <p14:creationId xmlns:p14="http://schemas.microsoft.com/office/powerpoint/2010/main" val="221442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Cohn Bendit (Dani le Rouge), líder estudantil na França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4176464" cy="5360785"/>
          </a:xfrm>
        </p:spPr>
      </p:pic>
    </p:spTree>
    <p:extLst>
      <p:ext uri="{BB962C8B-B14F-4D97-AF65-F5344CB8AC3E}">
        <p14:creationId xmlns:p14="http://schemas.microsoft.com/office/powerpoint/2010/main" val="299061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 Kennedy é assassinado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18" y="1124744"/>
            <a:ext cx="4422998" cy="5168707"/>
          </a:xfrm>
        </p:spPr>
      </p:pic>
    </p:spTree>
    <p:extLst>
      <p:ext uri="{BB962C8B-B14F-4D97-AF65-F5344CB8AC3E}">
        <p14:creationId xmlns:p14="http://schemas.microsoft.com/office/powerpoint/2010/main" val="426430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Passeata dos Cem Mil contra a ditadura e a censura, no Rio de Janeiro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" y="1124745"/>
            <a:ext cx="6960165" cy="5040560"/>
          </a:xfrm>
        </p:spPr>
      </p:pic>
    </p:spTree>
    <p:extLst>
      <p:ext uri="{BB962C8B-B14F-4D97-AF65-F5344CB8AC3E}">
        <p14:creationId xmlns:p14="http://schemas.microsoft.com/office/powerpoint/2010/main" val="94828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 de artistas em passeata contra a ditadura, 1968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8" y="1124744"/>
            <a:ext cx="8164010" cy="5000625"/>
          </a:xfrm>
        </p:spPr>
      </p:pic>
    </p:spTree>
    <p:extLst>
      <p:ext uri="{BB962C8B-B14F-4D97-AF65-F5344CB8AC3E}">
        <p14:creationId xmlns:p14="http://schemas.microsoft.com/office/powerpoint/2010/main" val="72386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esquerda para a direita na Passeata dos Cem Mil: Eva Todor, Tônia Carrero, Eva Wilma, Leila Diniz, Odete Lara, Norma Benguell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7920880" cy="4752528"/>
          </a:xfrm>
        </p:spPr>
      </p:pic>
    </p:spTree>
    <p:extLst>
      <p:ext uri="{BB962C8B-B14F-4D97-AF65-F5344CB8AC3E}">
        <p14:creationId xmlns:p14="http://schemas.microsoft.com/office/powerpoint/2010/main" val="346672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Rua Maria Antonia, São Paulo, outubro de 1968: estudantes enfrentam forças da repressão</a:t>
            </a:r>
            <a:endParaRPr lang="pt-B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" y="1064568"/>
            <a:ext cx="8716066" cy="5061595"/>
          </a:xfrm>
        </p:spPr>
      </p:pic>
    </p:spTree>
    <p:extLst>
      <p:ext uri="{BB962C8B-B14F-4D97-AF65-F5344CB8AC3E}">
        <p14:creationId xmlns:p14="http://schemas.microsoft.com/office/powerpoint/2010/main" val="29440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Batalha entre estudantes da FFCL da USP e as forças da repressão na Rua Maria Antonia</a:t>
            </a:r>
            <a:endParaRPr lang="pt-B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8" y="1412776"/>
            <a:ext cx="8517600" cy="4548041"/>
          </a:xfrm>
        </p:spPr>
      </p:pic>
    </p:spTree>
    <p:extLst>
      <p:ext uri="{BB962C8B-B14F-4D97-AF65-F5344CB8AC3E}">
        <p14:creationId xmlns:p14="http://schemas.microsoft.com/office/powerpoint/2010/main" val="183982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Prédio da Faculdade de Filosofia, Letras e Ciências Humanas da USP após ser incendiado na batalha</a:t>
            </a:r>
            <a:endParaRPr lang="pt-B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2459"/>
            <a:ext cx="7416824" cy="4443291"/>
          </a:xfrm>
        </p:spPr>
      </p:pic>
    </p:spTree>
    <p:extLst>
      <p:ext uri="{BB962C8B-B14F-4D97-AF65-F5344CB8AC3E}">
        <p14:creationId xmlns:p14="http://schemas.microsoft.com/office/powerpoint/2010/main" val="328584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Estudante José Guimarães é assassinado no confronto com as tropas da repressão  na Rua Maria Antonia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52928" cy="5328592"/>
          </a:xfrm>
        </p:spPr>
      </p:pic>
    </p:spTree>
    <p:extLst>
      <p:ext uri="{BB962C8B-B14F-4D97-AF65-F5344CB8AC3E}">
        <p14:creationId xmlns:p14="http://schemas.microsoft.com/office/powerpoint/2010/main" val="343427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Primavera de Praga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9" y="1124744"/>
            <a:ext cx="7784557" cy="5001419"/>
          </a:xfrm>
        </p:spPr>
      </p:pic>
    </p:spTree>
    <p:extLst>
      <p:ext uri="{BB962C8B-B14F-4D97-AF65-F5344CB8AC3E}">
        <p14:creationId xmlns:p14="http://schemas.microsoft.com/office/powerpoint/2010/main" val="1998609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Líder estudantil José Dirceu com a camisa ensanguentada do estudante morto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3"/>
            <a:ext cx="8136904" cy="4849682"/>
          </a:xfrm>
        </p:spPr>
      </p:pic>
    </p:spTree>
    <p:extLst>
      <p:ext uri="{BB962C8B-B14F-4D97-AF65-F5344CB8AC3E}">
        <p14:creationId xmlns:p14="http://schemas.microsoft.com/office/powerpoint/2010/main" val="425957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FFCL- USP X MACKENZIE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88604"/>
            <a:ext cx="7704856" cy="4425086"/>
          </a:xfrm>
        </p:spPr>
      </p:pic>
    </p:spTree>
    <p:extLst>
      <p:ext uri="{BB962C8B-B14F-4D97-AF65-F5344CB8AC3E}">
        <p14:creationId xmlns:p14="http://schemas.microsoft.com/office/powerpoint/2010/main" val="240569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1967: MINISTRO DA JUSTIÇA AUTORIZA ATOS DE REPRESSÃO CONTRA OS ESTUDANTES EM MANIFESTAÇÕES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92888" cy="5112568"/>
          </a:xfrm>
        </p:spPr>
      </p:pic>
    </p:spTree>
    <p:extLst>
      <p:ext uri="{BB962C8B-B14F-4D97-AF65-F5344CB8AC3E}">
        <p14:creationId xmlns:p14="http://schemas.microsoft.com/office/powerpoint/2010/main" val="528391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NOTÍCIA SOBRE REPRESSÃO AO CONGRESSO DA UNE EM IBIÚNA</a:t>
            </a:r>
            <a:endParaRPr lang="pt-B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08912" cy="4944895"/>
          </a:xfrm>
        </p:spPr>
      </p:pic>
    </p:spTree>
    <p:extLst>
      <p:ext uri="{BB962C8B-B14F-4D97-AF65-F5344CB8AC3E}">
        <p14:creationId xmlns:p14="http://schemas.microsoft.com/office/powerpoint/2010/main" val="3332544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Televisão estadunidense </a:t>
            </a:r>
            <a:r>
              <a:rPr lang="pt-BR" sz="2800" b="1" dirty="0"/>
              <a:t>t</a:t>
            </a:r>
            <a:r>
              <a:rPr lang="pt-BR" sz="2800" b="1" dirty="0" smtClean="0"/>
              <a:t>ransmite </a:t>
            </a:r>
            <a:r>
              <a:rPr lang="pt-BR" sz="2800" b="1" dirty="0"/>
              <a:t>o</a:t>
            </a:r>
            <a:r>
              <a:rPr lang="pt-BR" sz="2800" b="1" dirty="0" smtClean="0"/>
              <a:t> </a:t>
            </a:r>
            <a:r>
              <a:rPr lang="pt-BR" sz="2800" b="1" dirty="0"/>
              <a:t>p</a:t>
            </a:r>
            <a:r>
              <a:rPr lang="pt-BR" sz="2800" b="1" dirty="0" smtClean="0"/>
              <a:t>rimeiro </a:t>
            </a:r>
            <a:r>
              <a:rPr lang="pt-BR" sz="2800" b="1" dirty="0"/>
              <a:t>b</a:t>
            </a:r>
            <a:r>
              <a:rPr lang="pt-BR" sz="2800" b="1" dirty="0" smtClean="0"/>
              <a:t>eijo </a:t>
            </a:r>
            <a:r>
              <a:rPr lang="pt-BR" sz="2800" b="1" dirty="0"/>
              <a:t>i</a:t>
            </a:r>
            <a:r>
              <a:rPr lang="pt-BR" sz="2800" b="1" dirty="0" smtClean="0"/>
              <a:t>nterracial </a:t>
            </a:r>
            <a:r>
              <a:rPr lang="pt-BR" sz="2800" b="1" dirty="0"/>
              <a:t>n</a:t>
            </a:r>
            <a:r>
              <a:rPr lang="pt-BR" sz="2800" b="1" dirty="0" smtClean="0"/>
              <a:t>a </a:t>
            </a:r>
            <a:r>
              <a:rPr lang="pt-BR" sz="2800" b="1" dirty="0"/>
              <a:t>s</a:t>
            </a:r>
            <a:r>
              <a:rPr lang="pt-BR" sz="2800" b="1" dirty="0" smtClean="0"/>
              <a:t>érie “Star Trek”</a:t>
            </a:r>
            <a:endParaRPr lang="pt-B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7992887" cy="5001419"/>
          </a:xfrm>
        </p:spPr>
      </p:pic>
    </p:spTree>
    <p:extLst>
      <p:ext uri="{BB962C8B-B14F-4D97-AF65-F5344CB8AC3E}">
        <p14:creationId xmlns:p14="http://schemas.microsoft.com/office/powerpoint/2010/main" val="21623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BRASIL: TODO O PODER NAS MÃOS DOS MILITARES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4032448" cy="5544616"/>
          </a:xfrm>
        </p:spPr>
      </p:pic>
    </p:spTree>
    <p:extLst>
      <p:ext uri="{BB962C8B-B14F-4D97-AF65-F5344CB8AC3E}">
        <p14:creationId xmlns:p14="http://schemas.microsoft.com/office/powerpoint/2010/main" val="2387894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de dezembro de 1968: GOVERNO BAIXA O AI-5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3744416" cy="5112568"/>
          </a:xfrm>
        </p:spPr>
      </p:pic>
    </p:spTree>
    <p:extLst>
      <p:ext uri="{BB962C8B-B14F-4D97-AF65-F5344CB8AC3E}">
        <p14:creationId xmlns:p14="http://schemas.microsoft.com/office/powerpoint/2010/main" val="1649470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1967: “Alegria, Alegria”, de Caetano Veloso (III Festival da Música Popular Brasileira da Tv Record de SP)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38" y="1268760"/>
            <a:ext cx="6760238" cy="4824536"/>
          </a:xfrm>
        </p:spPr>
      </p:pic>
    </p:spTree>
    <p:extLst>
      <p:ext uri="{BB962C8B-B14F-4D97-AF65-F5344CB8AC3E}">
        <p14:creationId xmlns:p14="http://schemas.microsoft.com/office/powerpoint/2010/main" val="3121459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CCC invade Teatro Oficina e agride atores/atrizes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497931"/>
            <a:ext cx="7734300" cy="2730500"/>
          </a:xfrm>
        </p:spPr>
      </p:pic>
    </p:spTree>
    <p:extLst>
      <p:ext uri="{BB962C8B-B14F-4D97-AF65-F5344CB8AC3E}">
        <p14:creationId xmlns:p14="http://schemas.microsoft.com/office/powerpoint/2010/main" val="4213126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Teatro Oficina invadido e elenco de “Roda Viva” é agredido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028950" cy="15144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9419"/>
            <a:ext cx="3126486" cy="24391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8" y="3068960"/>
            <a:ext cx="4127635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3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1968: Tropas estadunidenses massacram camponeses em My Lai, no Vietnã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685626" cy="4864371"/>
          </a:xfrm>
        </p:spPr>
      </p:pic>
    </p:spTree>
    <p:extLst>
      <p:ext uri="{BB962C8B-B14F-4D97-AF65-F5344CB8AC3E}">
        <p14:creationId xmlns:p14="http://schemas.microsoft.com/office/powerpoint/2010/main" val="1380227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Setembro de 1968: “É proibido proibir”, de Caetano Veloso,  é vaiada durante a eliminatória paulista do Festival Internacional da Canção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050177" cy="4771547"/>
          </a:xfrm>
        </p:spPr>
      </p:pic>
    </p:spTree>
    <p:extLst>
      <p:ext uri="{BB962C8B-B14F-4D97-AF65-F5344CB8AC3E}">
        <p14:creationId xmlns:p14="http://schemas.microsoft.com/office/powerpoint/2010/main" val="3245088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“É proibido proibir”: slogan do maio de 68 francês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Composta a partir de um slogan do movimento estudantil francês, a canção foi desclassificada e recebeu vaias da plateia, que virou as costas para o palco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reação do cantor se tornou célebre: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Caetano quebrou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protocolo, enfrentou a organização do festival e desafiou os presentes. "Mas é isso que é a juventude que quer tomar o poder?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Vocês são 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mesma juventude que vai sempre matar amanhã o velhote inimigo que morreu ontem. Vocês não estão entendendo nada, nada, nada, absolutamente nada"</a:t>
            </a:r>
          </a:p>
        </p:txBody>
      </p:sp>
    </p:spTree>
    <p:extLst>
      <p:ext uri="{BB962C8B-B14F-4D97-AF65-F5344CB8AC3E}">
        <p14:creationId xmlns:p14="http://schemas.microsoft.com/office/powerpoint/2010/main" val="4005380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 “TROPICÁLIA. Ou Panis Et Circenses”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04" y="980728"/>
            <a:ext cx="5129060" cy="5233735"/>
          </a:xfrm>
        </p:spPr>
      </p:pic>
    </p:spTree>
    <p:extLst>
      <p:ext uri="{BB962C8B-B14F-4D97-AF65-F5344CB8AC3E}">
        <p14:creationId xmlns:p14="http://schemas.microsoft.com/office/powerpoint/2010/main" val="2257095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Janeiro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Dubcek assume a liderança do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Partido Comunista da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Checoslováquia.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Inicia-se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Primavera de Praga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 população da Checoslováquia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passou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pressionar por mudanças no sentido de reformar os moldes do governo comunista que estava instalado naquele país.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mobilização popular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prol de reformas.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da União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Soviética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invasão da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Checoslováquia em agosto de 1968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Inicia-se a Ofensiva Tet no Vietnam.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80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Março de 1968</a:t>
            </a: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Três pelotões da infantaria americana cercam e dizimam mais de 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homens, mulheres e crianças, civis desarmados, na aldeia de My Lay, no Vietnã do Sul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certos de que estavam atacando o Viet Kong, a guerrilha comunista. No mês anterior, 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mil soldados norte-vietnamitas haviam cercado a base americana de Khe Sanh com seus 6 mil fuzileiros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Para romper o cerco, mais de 7.500 missões americanas descarregaram, em três semanas, 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quase 700 mil toneladas de bombas, num ritmo de 2 mil explosões por segundo.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O secundarista paraense </a:t>
            </a: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Edson Luís de Lima Souto, 19, morre no restaurante universitário Calabouço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Rio de Janeiro, em choque de estudantes contra a polícia. O jovem não era líder estudantil nem participava de confrontos armados. </a:t>
            </a:r>
            <a: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43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Abril de 1968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O pastor e líder negro americano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 King, 39 anos, é assassinado na sacada do seu quarto num hotel em Memphis, no Tennessee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rascunho do sermão que iria pregar no dia seguinte, estava escrito: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desejo fazer a vontade de Deus. E ele me permitiu chegar ao topo da montanha, de onde olhei ao redor e vi a terra prometida. Talvez não chegue lá com vocês. Mas quero que vocês saibam, esta noite, que nós, como um povo, chegaremos à terra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prometida.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5838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Maio de 1968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movimento grevista na França alcança o seu auge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Dez milhões de pessoas ocupam trezentas fábricas e interditam outras centenas, provocam a paralisação total do sistema de transportes, tiram do ar todo o sistema de rádio e televisão, fecham as escolas, colocam em xeque-mate o fornecimento de energia elétrica, gás e água, mantêm os navios em seus portos marítimos e fluviais.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maior greve da história da França transforma Paris na capital da crise do mundo moderno. </a:t>
            </a:r>
          </a:p>
        </p:txBody>
      </p:sp>
    </p:spTree>
    <p:extLst>
      <p:ext uri="{BB962C8B-B14F-4D97-AF65-F5344CB8AC3E}">
        <p14:creationId xmlns:p14="http://schemas.microsoft.com/office/powerpoint/2010/main" val="3257211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Junho de 1968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O senador americano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Kennedy é assassinado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Hotel Ambassador, em Los Angeles, aos 43 anos. Três meses antes, Kennedy havia dito: “Não encontraremos um ideal para a nação nem uma satisfação pessoal na mera acumulação e no mero consumo de bens materiais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Estudantes realizam no Rio de Janeiro 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Passeata dos Cem Mil, encabeçada por Vladimir Palmeira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 anos, então presidente da União Metropolitana de Estudantes, e em memória da morte de Edson Luís. 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16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Agosto de 1968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Exércitos da União Soviética, Bulgária, Alemanha Oriental, Hungria e Polônia invadem a Tchecoslováquia com 200 mil soldados e 5 mil tanques de guerra para sufocar o programa de reformas liberais levado a efeito por Alexander Dubcek, 47, primeiro-secretário do Partido Comunista. Os invasores temem que a chamada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Primavera de Praga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iniciada em janeiro, influencie os outros países comunistas. </a:t>
            </a:r>
          </a:p>
        </p:txBody>
      </p:sp>
    </p:spTree>
    <p:extLst>
      <p:ext uri="{BB962C8B-B14F-4D97-AF65-F5344CB8AC3E}">
        <p14:creationId xmlns:p14="http://schemas.microsoft.com/office/powerpoint/2010/main" val="3247871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Outubro de 1968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Estudantes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Faculdades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Filosofia, Letras, Ciências Humanas, Psicologia, Arquitetura, Economia e Administração da USP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entram em luta contra os integrantes 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Comando de Caça aos Comunistas (CCC),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infiltrados entre os alunos da Universidade Presbiteriana Mackenzie, na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Antonia, que separa uma universidade da outra. Um dos líderes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estudantes da USP é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Dirceu. O incidente fica conhecido como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“Batalha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Maria Antonia”.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Congresso clandestino da UNE em Ibiúna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sofre brutal repressão e  cerca de mil estudantes são presos.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Ofensiva Tet (Guerra do Vietnã)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4744"/>
            <a:ext cx="7315200" cy="4795837"/>
          </a:xfrm>
        </p:spPr>
      </p:pic>
    </p:spTree>
    <p:extLst>
      <p:ext uri="{BB962C8B-B14F-4D97-AF65-F5344CB8AC3E}">
        <p14:creationId xmlns:p14="http://schemas.microsoft.com/office/powerpoint/2010/main" val="3503986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Dezembro de 1968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O Presidente militar Arthur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Costa e Silva, 69,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assina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Ato Institucional nº 5 (AI-5), “o mais ditatorial instrumento jurídico do período militar”. O decreto permite ao chefe do governo cassar mandatos, suspender direitos políticos e legislar em substituição ao Congresso Nacional após decretar-lhe o recesso.</a:t>
            </a:r>
          </a:p>
        </p:txBody>
      </p:sp>
    </p:spTree>
    <p:extLst>
      <p:ext uri="{BB962C8B-B14F-4D97-AF65-F5344CB8AC3E}">
        <p14:creationId xmlns:p14="http://schemas.microsoft.com/office/powerpoint/2010/main" val="123934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de março de 1968: estudante Edson Luís é morto em manifestação no Rio Janeiro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78376"/>
            <a:ext cx="7560840" cy="4248231"/>
          </a:xfrm>
        </p:spPr>
      </p:pic>
    </p:spTree>
    <p:extLst>
      <p:ext uri="{BB962C8B-B14F-4D97-AF65-F5344CB8AC3E}">
        <p14:creationId xmlns:p14="http://schemas.microsoft.com/office/powerpoint/2010/main" val="200802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Comoção pública diante do assassinato do estudante Edson Luís no Rio de Janeiro</a:t>
            </a:r>
            <a:r>
              <a:rPr lang="pt-BR" sz="3600" b="1" dirty="0" smtClean="0"/>
              <a:t> </a:t>
            </a:r>
            <a:endParaRPr lang="pt-BR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31" y="1600200"/>
            <a:ext cx="5530337" cy="4525963"/>
          </a:xfrm>
        </p:spPr>
      </p:pic>
    </p:spTree>
    <p:extLst>
      <p:ext uri="{BB962C8B-B14F-4D97-AF65-F5344CB8AC3E}">
        <p14:creationId xmlns:p14="http://schemas.microsoft.com/office/powerpoint/2010/main" val="180793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 de abril de 1968: assassinato do líder pacifista estadunidense Martin Luther King 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37" y="1600200"/>
            <a:ext cx="6977526" cy="4525963"/>
          </a:xfrm>
        </p:spPr>
      </p:pic>
    </p:spTree>
    <p:extLst>
      <p:ext uri="{BB962C8B-B14F-4D97-AF65-F5344CB8AC3E}">
        <p14:creationId xmlns:p14="http://schemas.microsoft.com/office/powerpoint/2010/main" val="93117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Assembleia dos estudantes da Université de Nanterre, França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  <p:extLst>
      <p:ext uri="{BB962C8B-B14F-4D97-AF65-F5344CB8AC3E}">
        <p14:creationId xmlns:p14="http://schemas.microsoft.com/office/powerpoint/2010/main" val="166695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Cartaz alusivo à frente entre operários, estudantes e sindicatos na França em 1968</a:t>
            </a:r>
            <a:endParaRPr lang="pt-B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72" y="1600200"/>
            <a:ext cx="5154855" cy="4525963"/>
          </a:xfrm>
        </p:spPr>
      </p:pic>
    </p:spTree>
    <p:extLst>
      <p:ext uri="{BB962C8B-B14F-4D97-AF65-F5344CB8AC3E}">
        <p14:creationId xmlns:p14="http://schemas.microsoft.com/office/powerpoint/2010/main" val="396526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1032</Words>
  <Application>Microsoft Office PowerPoint</Application>
  <PresentationFormat>Apresentação na tela (4:3)</PresentationFormat>
  <Paragraphs>59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Office Theme</vt:lpstr>
      <vt:lpstr>1968</vt:lpstr>
      <vt:lpstr>Primavera de Praga</vt:lpstr>
      <vt:lpstr>1968: Tropas estadunidenses massacram camponeses em My Lai, no Vietnã</vt:lpstr>
      <vt:lpstr>Ofensiva Tet (Guerra do Vietnã)</vt:lpstr>
      <vt:lpstr>28 de março de 1968: estudante Edson Luís é morto em manifestação no Rio Janeiro</vt:lpstr>
      <vt:lpstr>Comoção pública diante do assassinato do estudante Edson Luís no Rio de Janeiro </vt:lpstr>
      <vt:lpstr>04 de abril de 1968: assassinato do líder pacifista estadunidense Martin Luther King </vt:lpstr>
      <vt:lpstr>Assembleia dos estudantes da Université de Nanterre, França </vt:lpstr>
      <vt:lpstr>Cartaz alusivo à frente entre operários, estudantes e sindicatos na França em 1968</vt:lpstr>
      <vt:lpstr>Quartier Latin, Paris,  maio de 1968</vt:lpstr>
      <vt:lpstr>Daniel Cohn Bendit (Dani le Rouge), líder estudantil na França</vt:lpstr>
      <vt:lpstr>Bob Kennedy é assassinado</vt:lpstr>
      <vt:lpstr>Passeata dos Cem Mil contra a ditadura e a censura, no Rio de Janeiro</vt:lpstr>
      <vt:lpstr>Participação de artistas em passeata contra a ditadura, 1968</vt:lpstr>
      <vt:lpstr>Da esquerda para a direita na Passeata dos Cem Mil: Eva Todor, Tônia Carrero, Eva Wilma, Leila Diniz, Odete Lara, Norma Benguell</vt:lpstr>
      <vt:lpstr>Rua Maria Antonia, São Paulo, outubro de 1968: estudantes enfrentam forças da repressão</vt:lpstr>
      <vt:lpstr>Batalha entre estudantes da FFCL da USP e as forças da repressão na Rua Maria Antonia</vt:lpstr>
      <vt:lpstr>Prédio da Faculdade de Filosofia, Letras e Ciências Humanas da USP após ser incendiado na batalha</vt:lpstr>
      <vt:lpstr>Estudante José Guimarães é assassinado no confronto com as tropas da repressão  na Rua Maria Antonia</vt:lpstr>
      <vt:lpstr>Líder estudantil José Dirceu com a camisa ensanguentada do estudante morto</vt:lpstr>
      <vt:lpstr>FFCL- USP X MACKENZIE</vt:lpstr>
      <vt:lpstr>1967: MINISTRO DA JUSTIÇA AUTORIZA ATOS DE REPRESSÃO CONTRA OS ESTUDANTES EM MANIFESTAÇÕES</vt:lpstr>
      <vt:lpstr>NOTÍCIA SOBRE REPRESSÃO AO CONGRESSO DA UNE EM IBIÚNA</vt:lpstr>
      <vt:lpstr>Televisão estadunidense transmite o primeiro beijo interracial na série “Star Trek”</vt:lpstr>
      <vt:lpstr>BRASIL: TODO O PODER NAS MÃOS DOS MILITARES</vt:lpstr>
      <vt:lpstr>13 de dezembro de 1968: GOVERNO BAIXA O AI-5</vt:lpstr>
      <vt:lpstr>1967: “Alegria, Alegria”, de Caetano Veloso (III Festival da Música Popular Brasileira da Tv Record de SP)</vt:lpstr>
      <vt:lpstr>CCC invade Teatro Oficina e agride atores/atrizes</vt:lpstr>
      <vt:lpstr>Teatro Oficina invadido e elenco de “Roda Viva” é agredido</vt:lpstr>
      <vt:lpstr>Setembro de 1968: “É proibido proibir”, de Caetano Veloso,  é vaiada durante a eliminatória paulista do Festival Internacional da Canção </vt:lpstr>
      <vt:lpstr>“É proibido proibir”: slogan do maio de 68 francês</vt:lpstr>
      <vt:lpstr>LP “TROPICÁLIA. Ou Panis Et Circenses”</vt:lpstr>
      <vt:lpstr>Janeiro</vt:lpstr>
      <vt:lpstr>Março de 1968</vt:lpstr>
      <vt:lpstr>Abril de 1968</vt:lpstr>
      <vt:lpstr>Maio de 1968</vt:lpstr>
      <vt:lpstr>Junho de 1968</vt:lpstr>
      <vt:lpstr>Agosto de 1968</vt:lpstr>
      <vt:lpstr>Outubro de 1968</vt:lpstr>
      <vt:lpstr>Dezembro de 1968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de março de 1968: assassinato do estudante Edson Luís em São Paulo</dc:title>
  <dc:creator>Marris</dc:creator>
  <cp:lastModifiedBy>Maria Silvia Betti</cp:lastModifiedBy>
  <cp:revision>22</cp:revision>
  <dcterms:created xsi:type="dcterms:W3CDTF">2018-10-15T18:10:18Z</dcterms:created>
  <dcterms:modified xsi:type="dcterms:W3CDTF">2019-11-13T17:23:19Z</dcterms:modified>
</cp:coreProperties>
</file>