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77" r:id="rId2"/>
    <p:sldId id="279" r:id="rId3"/>
    <p:sldId id="286" r:id="rId4"/>
    <p:sldId id="287" r:id="rId5"/>
    <p:sldId id="288" r:id="rId6"/>
    <p:sldId id="289" r:id="rId7"/>
    <p:sldId id="290" r:id="rId8"/>
    <p:sldId id="292" r:id="rId9"/>
    <p:sldId id="257" r:id="rId10"/>
    <p:sldId id="281" r:id="rId11"/>
    <p:sldId id="258" r:id="rId12"/>
    <p:sldId id="261" r:id="rId13"/>
    <p:sldId id="295" r:id="rId14"/>
    <p:sldId id="296" r:id="rId15"/>
    <p:sldId id="262" r:id="rId16"/>
    <p:sldId id="297" r:id="rId17"/>
    <p:sldId id="298" r:id="rId18"/>
    <p:sldId id="300" r:id="rId19"/>
    <p:sldId id="301" r:id="rId2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1ED7"/>
    <a:srgbClr val="09C804"/>
    <a:srgbClr val="DEA900"/>
    <a:srgbClr val="F6C40C"/>
    <a:srgbClr val="F31801"/>
    <a:srgbClr val="1D12F0"/>
    <a:srgbClr val="00CC00"/>
    <a:srgbClr val="D9D8D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69" d="100"/>
          <a:sy n="69" d="100"/>
        </p:scale>
        <p:origin x="-195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C11C7E-3526-4557-A547-07C2D9050F4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pt-BR"/>
        </a:p>
      </dgm:t>
    </dgm:pt>
    <dgm:pt modelId="{BD22FD7B-4141-469E-92F3-A4B9F7640DED}">
      <dgm:prSet/>
      <dgm:spPr/>
      <dgm:t>
        <a:bodyPr/>
        <a:lstStyle/>
        <a:p>
          <a:pPr rtl="0"/>
          <a:r>
            <a:rPr lang="pt-BR" b="1" dirty="0" smtClean="0">
              <a:solidFill>
                <a:schemeClr val="bg2"/>
              </a:solidFill>
            </a:rPr>
            <a:t>Planejamento Conservador</a:t>
          </a:r>
          <a:r>
            <a:rPr lang="pt-BR" dirty="0" smtClean="0">
              <a:solidFill>
                <a:schemeClr val="bg2"/>
              </a:solidFill>
            </a:rPr>
            <a:t>: não procura fazer mudanças radicais na empresa, conservando as práticas atualmente vigentes. Está mais preocupado em identificar deficiências e problemas internos do que em explorar oportunidades ambientais futuras.</a:t>
          </a:r>
          <a:endParaRPr lang="pt-BR" dirty="0">
            <a:solidFill>
              <a:schemeClr val="bg2"/>
            </a:solidFill>
          </a:endParaRPr>
        </a:p>
      </dgm:t>
    </dgm:pt>
    <dgm:pt modelId="{C8D2CF54-9CA1-4232-AEE5-D4E83542B09D}" type="parTrans" cxnId="{F3C6EC23-20D5-4AED-B684-9F40752CA710}">
      <dgm:prSet/>
      <dgm:spPr/>
      <dgm:t>
        <a:bodyPr/>
        <a:lstStyle/>
        <a:p>
          <a:endParaRPr lang="pt-BR"/>
        </a:p>
      </dgm:t>
    </dgm:pt>
    <dgm:pt modelId="{CE93BA18-B355-4401-80B5-15D1BC4031C5}" type="sibTrans" cxnId="{F3C6EC23-20D5-4AED-B684-9F40752CA710}">
      <dgm:prSet/>
      <dgm:spPr/>
      <dgm:t>
        <a:bodyPr/>
        <a:lstStyle/>
        <a:p>
          <a:endParaRPr lang="pt-BR"/>
        </a:p>
      </dgm:t>
    </dgm:pt>
    <dgm:pt modelId="{2C9AD783-FB76-4A74-BF6C-CA5A640B702A}">
      <dgm:prSet/>
      <dgm:spPr/>
      <dgm:t>
        <a:bodyPr/>
        <a:lstStyle/>
        <a:p>
          <a:pPr rtl="0"/>
          <a:endParaRPr lang="pt-BR" dirty="0"/>
        </a:p>
      </dgm:t>
    </dgm:pt>
    <dgm:pt modelId="{AF1E9AF2-E3B0-411C-A157-2D92A61FB7BF}" type="parTrans" cxnId="{F9D97B33-17A4-49F0-9B5E-37156CBA8032}">
      <dgm:prSet/>
      <dgm:spPr/>
      <dgm:t>
        <a:bodyPr/>
        <a:lstStyle/>
        <a:p>
          <a:endParaRPr lang="pt-BR"/>
        </a:p>
      </dgm:t>
    </dgm:pt>
    <dgm:pt modelId="{F527F4EE-1EA3-46DD-9843-2E43D1672497}" type="sibTrans" cxnId="{F9D97B33-17A4-49F0-9B5E-37156CBA8032}">
      <dgm:prSet/>
      <dgm:spPr/>
      <dgm:t>
        <a:bodyPr/>
        <a:lstStyle/>
        <a:p>
          <a:endParaRPr lang="pt-BR"/>
        </a:p>
      </dgm:t>
    </dgm:pt>
    <dgm:pt modelId="{DD0AC58F-B883-431D-969B-A8390A84E4BC}">
      <dgm:prSet/>
      <dgm:spPr/>
      <dgm:t>
        <a:bodyPr/>
        <a:lstStyle/>
        <a:p>
          <a:pPr rtl="0"/>
          <a:r>
            <a:rPr lang="pt-BR" b="1" dirty="0" smtClean="0">
              <a:solidFill>
                <a:schemeClr val="bg2"/>
              </a:solidFill>
            </a:rPr>
            <a:t>Planejamento Otimista:</a:t>
          </a:r>
          <a:r>
            <a:rPr lang="pt-BR" dirty="0" smtClean="0">
              <a:solidFill>
                <a:schemeClr val="bg2"/>
              </a:solidFill>
            </a:rPr>
            <a:t> Geralmente está baseado numa preocupação de quantificar todas as decisões e melhorar as práticas atualmente vigentes na empresa.</a:t>
          </a:r>
          <a:endParaRPr lang="pt-BR" dirty="0">
            <a:solidFill>
              <a:schemeClr val="bg2"/>
            </a:solidFill>
          </a:endParaRPr>
        </a:p>
      </dgm:t>
    </dgm:pt>
    <dgm:pt modelId="{35F6456B-6D4F-48C9-B9EF-FF07796184CF}" type="parTrans" cxnId="{74C21A5A-022A-4631-8533-DDF705C7BCA4}">
      <dgm:prSet/>
      <dgm:spPr/>
      <dgm:t>
        <a:bodyPr/>
        <a:lstStyle/>
        <a:p>
          <a:endParaRPr lang="pt-BR"/>
        </a:p>
      </dgm:t>
    </dgm:pt>
    <dgm:pt modelId="{C58E26DA-F017-46EE-A422-1E9DC4E63359}" type="sibTrans" cxnId="{74C21A5A-022A-4631-8533-DDF705C7BCA4}">
      <dgm:prSet/>
      <dgm:spPr/>
      <dgm:t>
        <a:bodyPr/>
        <a:lstStyle/>
        <a:p>
          <a:endParaRPr lang="pt-BR"/>
        </a:p>
      </dgm:t>
    </dgm:pt>
    <dgm:pt modelId="{C4BA206D-AA65-4028-BEF9-74772022389F}">
      <dgm:prSet/>
      <dgm:spPr/>
      <dgm:t>
        <a:bodyPr/>
        <a:lstStyle/>
        <a:p>
          <a:pPr rtl="0"/>
          <a:endParaRPr lang="pt-BR" dirty="0"/>
        </a:p>
      </dgm:t>
    </dgm:pt>
    <dgm:pt modelId="{F5DF040D-9C9E-41DF-9448-3D383519AD36}" type="parTrans" cxnId="{DE1586C5-0386-4407-9376-9C5D6E84251E}">
      <dgm:prSet/>
      <dgm:spPr/>
      <dgm:t>
        <a:bodyPr/>
        <a:lstStyle/>
        <a:p>
          <a:endParaRPr lang="pt-BR"/>
        </a:p>
      </dgm:t>
    </dgm:pt>
    <dgm:pt modelId="{0EF7917B-BCB6-45D8-B11B-AB01887C967B}" type="sibTrans" cxnId="{DE1586C5-0386-4407-9376-9C5D6E84251E}">
      <dgm:prSet/>
      <dgm:spPr/>
      <dgm:t>
        <a:bodyPr/>
        <a:lstStyle/>
        <a:p>
          <a:endParaRPr lang="pt-BR"/>
        </a:p>
      </dgm:t>
    </dgm:pt>
    <dgm:pt modelId="{C11D1F68-F93F-4100-ACF9-389445D9CEBA}">
      <dgm:prSet/>
      <dgm:spPr/>
      <dgm:t>
        <a:bodyPr/>
        <a:lstStyle/>
        <a:p>
          <a:pPr rtl="0"/>
          <a:r>
            <a:rPr lang="pt-BR" b="1" dirty="0" smtClean="0">
              <a:solidFill>
                <a:schemeClr val="bg2"/>
              </a:solidFill>
            </a:rPr>
            <a:t>Planejamento Adaptativo</a:t>
          </a:r>
          <a:r>
            <a:rPr lang="pt-BR" dirty="0" smtClean="0">
              <a:solidFill>
                <a:schemeClr val="bg2"/>
              </a:solidFill>
            </a:rPr>
            <a:t>: Procura a eliminação das deficiências localizadas no passado da empresa.</a:t>
          </a:r>
          <a:endParaRPr lang="pt-BR" dirty="0">
            <a:solidFill>
              <a:schemeClr val="bg2"/>
            </a:solidFill>
          </a:endParaRPr>
        </a:p>
      </dgm:t>
    </dgm:pt>
    <dgm:pt modelId="{B3A5185C-D88D-4C94-9199-D1FA0A93C39F}" type="parTrans" cxnId="{8EC24520-D91D-4437-AF28-0AFBFD1BBAC8}">
      <dgm:prSet/>
      <dgm:spPr/>
      <dgm:t>
        <a:bodyPr/>
        <a:lstStyle/>
        <a:p>
          <a:endParaRPr lang="pt-BR"/>
        </a:p>
      </dgm:t>
    </dgm:pt>
    <dgm:pt modelId="{A1E729F2-95D3-4B29-9D82-133B9F1473BD}" type="sibTrans" cxnId="{8EC24520-D91D-4437-AF28-0AFBFD1BBAC8}">
      <dgm:prSet/>
      <dgm:spPr/>
      <dgm:t>
        <a:bodyPr/>
        <a:lstStyle/>
        <a:p>
          <a:endParaRPr lang="pt-BR"/>
        </a:p>
      </dgm:t>
    </dgm:pt>
    <dgm:pt modelId="{474ACE84-116E-4594-842E-21816D8B42E7}">
      <dgm:prSet/>
      <dgm:spPr/>
      <dgm:t>
        <a:bodyPr/>
        <a:lstStyle/>
        <a:p>
          <a:pPr rtl="0"/>
          <a:endParaRPr lang="pt-BR" dirty="0"/>
        </a:p>
      </dgm:t>
    </dgm:pt>
    <dgm:pt modelId="{1E52AD53-21B1-4933-96E4-5EF3CEBA682B}" type="parTrans" cxnId="{73113867-DFB2-41DC-A1C5-21B4FB5D7BF4}">
      <dgm:prSet/>
      <dgm:spPr/>
      <dgm:t>
        <a:bodyPr/>
        <a:lstStyle/>
        <a:p>
          <a:endParaRPr lang="pt-BR"/>
        </a:p>
      </dgm:t>
    </dgm:pt>
    <dgm:pt modelId="{B626FE6B-1911-4510-9027-A3FC28D485D5}" type="sibTrans" cxnId="{73113867-DFB2-41DC-A1C5-21B4FB5D7BF4}">
      <dgm:prSet/>
      <dgm:spPr/>
      <dgm:t>
        <a:bodyPr/>
        <a:lstStyle/>
        <a:p>
          <a:endParaRPr lang="pt-BR"/>
        </a:p>
      </dgm:t>
    </dgm:pt>
    <dgm:pt modelId="{A10186A7-965F-4DDB-8F2C-1E644E924DF8}" type="pres">
      <dgm:prSet presAssocID="{E6C11C7E-3526-4557-A547-07C2D9050F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ADD6AA7-D2E9-49D7-849B-15324E1B3829}" type="pres">
      <dgm:prSet presAssocID="{BD22FD7B-4141-469E-92F3-A4B9F7640DE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08B128-327A-490C-B8ED-C80CEAF6ABE7}" type="pres">
      <dgm:prSet presAssocID="{BD22FD7B-4141-469E-92F3-A4B9F7640DE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DE03A60-B3D2-4A76-944E-B0C5A81A6246}" type="pres">
      <dgm:prSet presAssocID="{DD0AC58F-B883-431D-969B-A8390A84E4B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FEEAB98-D7D5-4D80-BB8D-A4D938B05A51}" type="pres">
      <dgm:prSet presAssocID="{DD0AC58F-B883-431D-969B-A8390A84E4BC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398B5A5-F44D-49C0-9240-83B615938091}" type="pres">
      <dgm:prSet presAssocID="{C11D1F68-F93F-4100-ACF9-389445D9CEB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BECDAFE-5DFE-4673-83E3-D42A082CDEBB}" type="pres">
      <dgm:prSet presAssocID="{C11D1F68-F93F-4100-ACF9-389445D9CEBA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EC24520-D91D-4437-AF28-0AFBFD1BBAC8}" srcId="{E6C11C7E-3526-4557-A547-07C2D9050F4F}" destId="{C11D1F68-F93F-4100-ACF9-389445D9CEBA}" srcOrd="2" destOrd="0" parTransId="{B3A5185C-D88D-4C94-9199-D1FA0A93C39F}" sibTransId="{A1E729F2-95D3-4B29-9D82-133B9F1473BD}"/>
    <dgm:cxn modelId="{F3C6EC23-20D5-4AED-B684-9F40752CA710}" srcId="{E6C11C7E-3526-4557-A547-07C2D9050F4F}" destId="{BD22FD7B-4141-469E-92F3-A4B9F7640DED}" srcOrd="0" destOrd="0" parTransId="{C8D2CF54-9CA1-4232-AEE5-D4E83542B09D}" sibTransId="{CE93BA18-B355-4401-80B5-15D1BC4031C5}"/>
    <dgm:cxn modelId="{658BC1BB-A1A6-453A-B22A-4564AA24CA26}" type="presOf" srcId="{BD22FD7B-4141-469E-92F3-A4B9F7640DED}" destId="{4ADD6AA7-D2E9-49D7-849B-15324E1B3829}" srcOrd="0" destOrd="0" presId="urn:microsoft.com/office/officeart/2005/8/layout/vList2"/>
    <dgm:cxn modelId="{74C21A5A-022A-4631-8533-DDF705C7BCA4}" srcId="{E6C11C7E-3526-4557-A547-07C2D9050F4F}" destId="{DD0AC58F-B883-431D-969B-A8390A84E4BC}" srcOrd="1" destOrd="0" parTransId="{35F6456B-6D4F-48C9-B9EF-FF07796184CF}" sibTransId="{C58E26DA-F017-46EE-A422-1E9DC4E63359}"/>
    <dgm:cxn modelId="{73113867-DFB2-41DC-A1C5-21B4FB5D7BF4}" srcId="{C11D1F68-F93F-4100-ACF9-389445D9CEBA}" destId="{474ACE84-116E-4594-842E-21816D8B42E7}" srcOrd="0" destOrd="0" parTransId="{1E52AD53-21B1-4933-96E4-5EF3CEBA682B}" sibTransId="{B626FE6B-1911-4510-9027-A3FC28D485D5}"/>
    <dgm:cxn modelId="{3761F897-5E06-4A88-864C-A750C7AB8E99}" type="presOf" srcId="{C4BA206D-AA65-4028-BEF9-74772022389F}" destId="{6FEEAB98-D7D5-4D80-BB8D-A4D938B05A51}" srcOrd="0" destOrd="0" presId="urn:microsoft.com/office/officeart/2005/8/layout/vList2"/>
    <dgm:cxn modelId="{F9D97B33-17A4-49F0-9B5E-37156CBA8032}" srcId="{BD22FD7B-4141-469E-92F3-A4B9F7640DED}" destId="{2C9AD783-FB76-4A74-BF6C-CA5A640B702A}" srcOrd="0" destOrd="0" parTransId="{AF1E9AF2-E3B0-411C-A157-2D92A61FB7BF}" sibTransId="{F527F4EE-1EA3-46DD-9843-2E43D1672497}"/>
    <dgm:cxn modelId="{8EBBFC3F-B101-4981-9EC1-6A344675EF75}" type="presOf" srcId="{C11D1F68-F93F-4100-ACF9-389445D9CEBA}" destId="{0398B5A5-F44D-49C0-9240-83B615938091}" srcOrd="0" destOrd="0" presId="urn:microsoft.com/office/officeart/2005/8/layout/vList2"/>
    <dgm:cxn modelId="{1F6E6515-BD3E-4933-A641-517F9AFE7FDD}" type="presOf" srcId="{E6C11C7E-3526-4557-A547-07C2D9050F4F}" destId="{A10186A7-965F-4DDB-8F2C-1E644E924DF8}" srcOrd="0" destOrd="0" presId="urn:microsoft.com/office/officeart/2005/8/layout/vList2"/>
    <dgm:cxn modelId="{CB35C192-1417-418E-BBC0-78249F64ADA2}" type="presOf" srcId="{2C9AD783-FB76-4A74-BF6C-CA5A640B702A}" destId="{3608B128-327A-490C-B8ED-C80CEAF6ABE7}" srcOrd="0" destOrd="0" presId="urn:microsoft.com/office/officeart/2005/8/layout/vList2"/>
    <dgm:cxn modelId="{9549140E-D38C-4383-BC3C-A6723025600A}" type="presOf" srcId="{DD0AC58F-B883-431D-969B-A8390A84E4BC}" destId="{7DE03A60-B3D2-4A76-944E-B0C5A81A6246}" srcOrd="0" destOrd="0" presId="urn:microsoft.com/office/officeart/2005/8/layout/vList2"/>
    <dgm:cxn modelId="{DE1586C5-0386-4407-9376-9C5D6E84251E}" srcId="{DD0AC58F-B883-431D-969B-A8390A84E4BC}" destId="{C4BA206D-AA65-4028-BEF9-74772022389F}" srcOrd="0" destOrd="0" parTransId="{F5DF040D-9C9E-41DF-9448-3D383519AD36}" sibTransId="{0EF7917B-BCB6-45D8-B11B-AB01887C967B}"/>
    <dgm:cxn modelId="{153E8A74-D169-4D65-B5EF-7C108CF53C1E}" type="presOf" srcId="{474ACE84-116E-4594-842E-21816D8B42E7}" destId="{9BECDAFE-5DFE-4673-83E3-D42A082CDEBB}" srcOrd="0" destOrd="0" presId="urn:microsoft.com/office/officeart/2005/8/layout/vList2"/>
    <dgm:cxn modelId="{A84F21B5-89D4-4AE4-966D-3815E916A4E7}" type="presParOf" srcId="{A10186A7-965F-4DDB-8F2C-1E644E924DF8}" destId="{4ADD6AA7-D2E9-49D7-849B-15324E1B3829}" srcOrd="0" destOrd="0" presId="urn:microsoft.com/office/officeart/2005/8/layout/vList2"/>
    <dgm:cxn modelId="{0926B0D6-C2A4-4998-BCAE-D2BCC9FCDCA3}" type="presParOf" srcId="{A10186A7-965F-4DDB-8F2C-1E644E924DF8}" destId="{3608B128-327A-490C-B8ED-C80CEAF6ABE7}" srcOrd="1" destOrd="0" presId="urn:microsoft.com/office/officeart/2005/8/layout/vList2"/>
    <dgm:cxn modelId="{1B76F04E-1656-40E6-B9C9-EA19D6E59A3A}" type="presParOf" srcId="{A10186A7-965F-4DDB-8F2C-1E644E924DF8}" destId="{7DE03A60-B3D2-4A76-944E-B0C5A81A6246}" srcOrd="2" destOrd="0" presId="urn:microsoft.com/office/officeart/2005/8/layout/vList2"/>
    <dgm:cxn modelId="{1C4B141F-42F4-4AF2-B04A-495A1F762FE5}" type="presParOf" srcId="{A10186A7-965F-4DDB-8F2C-1E644E924DF8}" destId="{6FEEAB98-D7D5-4D80-BB8D-A4D938B05A51}" srcOrd="3" destOrd="0" presId="urn:microsoft.com/office/officeart/2005/8/layout/vList2"/>
    <dgm:cxn modelId="{CE1617E3-354C-444A-A83F-7AADE3B5BCF8}" type="presParOf" srcId="{A10186A7-965F-4DDB-8F2C-1E644E924DF8}" destId="{0398B5A5-F44D-49C0-9240-83B615938091}" srcOrd="4" destOrd="0" presId="urn:microsoft.com/office/officeart/2005/8/layout/vList2"/>
    <dgm:cxn modelId="{573BC57C-3C18-4189-A710-9C625E38E69C}" type="presParOf" srcId="{A10186A7-965F-4DDB-8F2C-1E644E924DF8}" destId="{9BECDAFE-5DFE-4673-83E3-D42A082CDEB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DD6AA7-D2E9-49D7-849B-15324E1B3829}">
      <dsp:nvSpPr>
        <dsp:cNvPr id="0" name=""/>
        <dsp:cNvSpPr/>
      </dsp:nvSpPr>
      <dsp:spPr>
        <a:xfrm>
          <a:off x="0" y="27359"/>
          <a:ext cx="8305800" cy="12635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bg2"/>
              </a:solidFill>
            </a:rPr>
            <a:t>Planejamento Conservador</a:t>
          </a:r>
          <a:r>
            <a:rPr lang="pt-BR" sz="1800" kern="1200" dirty="0" smtClean="0">
              <a:solidFill>
                <a:schemeClr val="bg2"/>
              </a:solidFill>
            </a:rPr>
            <a:t>: não procura fazer mudanças radicais na empresa, conservando as práticas atualmente vigentes. Está mais preocupado em identificar deficiências e problemas internos do que em explorar oportunidades ambientais futuras.</a:t>
          </a:r>
          <a:endParaRPr lang="pt-BR" sz="1800" kern="1200" dirty="0">
            <a:solidFill>
              <a:schemeClr val="bg2"/>
            </a:solidFill>
          </a:endParaRPr>
        </a:p>
      </dsp:txBody>
      <dsp:txXfrm>
        <a:off x="0" y="27359"/>
        <a:ext cx="8305800" cy="1263599"/>
      </dsp:txXfrm>
    </dsp:sp>
    <dsp:sp modelId="{3608B128-327A-490C-B8ED-C80CEAF6ABE7}">
      <dsp:nvSpPr>
        <dsp:cNvPr id="0" name=""/>
        <dsp:cNvSpPr/>
      </dsp:nvSpPr>
      <dsp:spPr>
        <a:xfrm>
          <a:off x="0" y="1290959"/>
          <a:ext cx="830580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1400" kern="1200" dirty="0"/>
        </a:p>
      </dsp:txBody>
      <dsp:txXfrm>
        <a:off x="0" y="1290959"/>
        <a:ext cx="8305800" cy="298080"/>
      </dsp:txXfrm>
    </dsp:sp>
    <dsp:sp modelId="{7DE03A60-B3D2-4A76-944E-B0C5A81A6246}">
      <dsp:nvSpPr>
        <dsp:cNvPr id="0" name=""/>
        <dsp:cNvSpPr/>
      </dsp:nvSpPr>
      <dsp:spPr>
        <a:xfrm>
          <a:off x="0" y="1589039"/>
          <a:ext cx="8305800" cy="1263599"/>
        </a:xfrm>
        <a:prstGeom prst="roundRect">
          <a:avLst/>
        </a:prstGeom>
        <a:solidFill>
          <a:schemeClr val="accent5">
            <a:hueOff val="-7200000"/>
            <a:satOff val="-8585"/>
            <a:lumOff val="-8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bg2"/>
              </a:solidFill>
            </a:rPr>
            <a:t>Planejamento Otimista:</a:t>
          </a:r>
          <a:r>
            <a:rPr lang="pt-BR" sz="1800" kern="1200" dirty="0" smtClean="0">
              <a:solidFill>
                <a:schemeClr val="bg2"/>
              </a:solidFill>
            </a:rPr>
            <a:t> Geralmente está baseado numa preocupação de quantificar todas as decisões e melhorar as práticas atualmente vigentes na empresa.</a:t>
          </a:r>
          <a:endParaRPr lang="pt-BR" sz="1800" kern="1200" dirty="0">
            <a:solidFill>
              <a:schemeClr val="bg2"/>
            </a:solidFill>
          </a:endParaRPr>
        </a:p>
      </dsp:txBody>
      <dsp:txXfrm>
        <a:off x="0" y="1589039"/>
        <a:ext cx="8305800" cy="1263599"/>
      </dsp:txXfrm>
    </dsp:sp>
    <dsp:sp modelId="{6FEEAB98-D7D5-4D80-BB8D-A4D938B05A51}">
      <dsp:nvSpPr>
        <dsp:cNvPr id="0" name=""/>
        <dsp:cNvSpPr/>
      </dsp:nvSpPr>
      <dsp:spPr>
        <a:xfrm>
          <a:off x="0" y="2852639"/>
          <a:ext cx="830580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1400" kern="1200" dirty="0"/>
        </a:p>
      </dsp:txBody>
      <dsp:txXfrm>
        <a:off x="0" y="2852639"/>
        <a:ext cx="8305800" cy="298080"/>
      </dsp:txXfrm>
    </dsp:sp>
    <dsp:sp modelId="{0398B5A5-F44D-49C0-9240-83B615938091}">
      <dsp:nvSpPr>
        <dsp:cNvPr id="0" name=""/>
        <dsp:cNvSpPr/>
      </dsp:nvSpPr>
      <dsp:spPr>
        <a:xfrm>
          <a:off x="0" y="3150719"/>
          <a:ext cx="8305800" cy="1263599"/>
        </a:xfrm>
        <a:prstGeom prst="roundRect">
          <a:avLst/>
        </a:prstGeom>
        <a:solidFill>
          <a:schemeClr val="accent5">
            <a:hueOff val="-14400000"/>
            <a:satOff val="-17171"/>
            <a:lumOff val="-17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bg2"/>
              </a:solidFill>
            </a:rPr>
            <a:t>Planejamento Adaptativo</a:t>
          </a:r>
          <a:r>
            <a:rPr lang="pt-BR" sz="1800" kern="1200" dirty="0" smtClean="0">
              <a:solidFill>
                <a:schemeClr val="bg2"/>
              </a:solidFill>
            </a:rPr>
            <a:t>: Procura a eliminação das deficiências localizadas no passado da empresa.</a:t>
          </a:r>
          <a:endParaRPr lang="pt-BR" sz="1800" kern="1200" dirty="0">
            <a:solidFill>
              <a:schemeClr val="bg2"/>
            </a:solidFill>
          </a:endParaRPr>
        </a:p>
      </dsp:txBody>
      <dsp:txXfrm>
        <a:off x="0" y="3150719"/>
        <a:ext cx="8305800" cy="1263599"/>
      </dsp:txXfrm>
    </dsp:sp>
    <dsp:sp modelId="{9BECDAFE-5DFE-4673-83E3-D42A082CDEBB}">
      <dsp:nvSpPr>
        <dsp:cNvPr id="0" name=""/>
        <dsp:cNvSpPr/>
      </dsp:nvSpPr>
      <dsp:spPr>
        <a:xfrm>
          <a:off x="0" y="4414319"/>
          <a:ext cx="830580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1400" kern="1200" dirty="0"/>
        </a:p>
      </dsp:txBody>
      <dsp:txXfrm>
        <a:off x="0" y="4414319"/>
        <a:ext cx="8305800" cy="298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11AF329-51F4-4136-8EF3-CBB7A02F97F6}" type="datetimeFigureOut">
              <a:rPr lang="pt-BR"/>
              <a:pPr>
                <a:defRPr/>
              </a:pPr>
              <a:t>22/09/2014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D8931C8-D600-4968-982C-2F0B2FFBFC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305FDC-BB23-4378-A69D-E1E2762D6E75}" type="slidenum">
              <a:rPr lang="pt-PT" smtClean="0"/>
              <a:pPr/>
              <a:t>14</a:t>
            </a:fld>
            <a:endParaRPr lang="pt-PT" smtClean="0"/>
          </a:p>
        </p:txBody>
      </p:sp>
      <p:sp>
        <p:nvSpPr>
          <p:cNvPr id="23555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7763" y="687388"/>
            <a:ext cx="4567237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Marcador de Posição de Notas 2"/>
          <p:cNvSpPr>
            <a:spLocks noGrp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3557" name="Marcador de Posição do Número do Diapositivo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0" hangingPunct="0"/>
            <a:fld id="{2AB2C290-682F-49F4-9D69-A89CE8ED5214}" type="slidenum">
              <a:rPr lang="pt-BR" sz="1000" i="1">
                <a:latin typeface="Times New Roman" pitchFamily="18" charset="0"/>
              </a:rPr>
              <a:pPr algn="r" defTabSz="762000" eaLnBrk="0" hangingPunct="0"/>
              <a:t>14</a:t>
            </a:fld>
            <a:endParaRPr lang="pt-BR" sz="1000" i="1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DBF9C-D2ED-4332-90A4-9594E296D7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8DCC1-3726-451E-9351-EBAC939646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E53C3-A5F2-46E7-B290-C62E2B6B2C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268D9-AA88-4935-90BE-0D3068FFCD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482AC-1A2B-4FC3-8021-CAE8C74304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3874C-6F8E-440E-9FF2-243E90B739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5A616-F569-4580-AC79-9CF49A4F17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6F7B9-2C69-47E5-A03F-4BCDC700BC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9542E-63D3-4B55-8A64-8784D732C92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3CBD3-38F4-4EA1-B769-806677B37C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EE4AA-6011-4368-9E37-C99CEC2CC7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0B09A-5629-48C8-9CBE-EDDD1CD9AD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63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0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2064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1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31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1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2059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1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1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1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05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9271380-2D0E-47CF-ACC2-633CE2F159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8/8d/BSC.pn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UAS024pwHR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UAS024pwHRg" TargetMode="External"/><Relationship Id="rId2" Type="http://schemas.openxmlformats.org/officeDocument/2006/relationships/hyperlink" Target="https://docs.google.com/open?id=0B3SUUtxxlKPpSFU3Qy02NGZZdWs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de cantos arredondados 2"/>
          <p:cNvSpPr>
            <a:spLocks noChangeArrowheads="1"/>
          </p:cNvSpPr>
          <p:nvPr/>
        </p:nvSpPr>
        <p:spPr bwMode="auto">
          <a:xfrm>
            <a:off x="0" y="1"/>
            <a:ext cx="9144000" cy="90872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520" y="0"/>
            <a:ext cx="8642350" cy="80637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600" b="1" dirty="0">
                <a:latin typeface="+mn-lt"/>
                <a:cs typeface="Times New Roman" pitchFamily="18" charset="0"/>
              </a:rPr>
              <a:t>DIMENSÕES ECONÔMICAS E ADMINISTRATIVAS </a:t>
            </a:r>
            <a:br>
              <a:rPr lang="pt-BR" sz="1600" b="1" dirty="0">
                <a:latin typeface="+mn-lt"/>
                <a:cs typeface="Times New Roman" pitchFamily="18" charset="0"/>
              </a:rPr>
            </a:br>
            <a:r>
              <a:rPr lang="pt-BR" sz="1600" b="1" dirty="0">
                <a:latin typeface="+mn-lt"/>
                <a:cs typeface="Times New Roman" pitchFamily="18" charset="0"/>
              </a:rPr>
              <a:t>DA EDUCAÇÃO FÍSICA E DO ESPORTE</a:t>
            </a:r>
            <a:endParaRPr lang="en-GB" sz="1600" dirty="0">
              <a:latin typeface="+mn-lt"/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600" b="1" dirty="0">
                <a:latin typeface="+mn-lt"/>
                <a:cs typeface="Times New Roman" pitchFamily="18" charset="0"/>
              </a:rPr>
              <a:t>Professora responsável: Dra. Flávia da Cunha Bastos</a:t>
            </a:r>
            <a:endParaRPr lang="en-GB" sz="1600" dirty="0">
              <a:latin typeface="+mn-lt"/>
              <a:cs typeface="Times New Roman" pitchFamily="18" charset="0"/>
            </a:endParaRPr>
          </a:p>
        </p:txBody>
      </p:sp>
      <p:grpSp>
        <p:nvGrpSpPr>
          <p:cNvPr id="4100" name="Group 29"/>
          <p:cNvGrpSpPr>
            <a:grpSpLocks/>
          </p:cNvGrpSpPr>
          <p:nvPr/>
        </p:nvGrpSpPr>
        <p:grpSpPr bwMode="auto">
          <a:xfrm>
            <a:off x="304800" y="1882229"/>
            <a:ext cx="8515350" cy="4283075"/>
            <a:chOff x="192" y="720"/>
            <a:chExt cx="5568" cy="2698"/>
          </a:xfrm>
        </p:grpSpPr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2112" y="2448"/>
              <a:ext cx="1968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Tomada de decisões</a:t>
              </a:r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204" y="1584"/>
              <a:ext cx="1507" cy="25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 smtClean="0">
                  <a:solidFill>
                    <a:srgbClr val="FF0000"/>
                  </a:solidFill>
                </a:rPr>
                <a:t>PLANEJAMENTO</a:t>
              </a:r>
              <a:endParaRPr lang="pt-BR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4656" y="1632"/>
              <a:ext cx="1104" cy="4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pt-BR" sz="2000" b="1" dirty="0">
                  <a:solidFill>
                    <a:srgbClr val="FFFF00"/>
                  </a:solidFill>
                </a:rPr>
                <a:t>Direção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pt-BR" sz="2000" b="1" dirty="0">
                  <a:solidFill>
                    <a:srgbClr val="FFFF00"/>
                  </a:solidFill>
                </a:rPr>
                <a:t>(liderança)</a:t>
              </a: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2448" y="1824"/>
              <a:ext cx="1296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Comunicação</a:t>
              </a: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251" y="2081"/>
              <a:ext cx="1200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Organização</a:t>
              </a:r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192" y="2592"/>
              <a:ext cx="1200" cy="44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Seleção e contratação</a:t>
              </a:r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2592" y="720"/>
              <a:ext cx="1056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Gestão</a:t>
              </a:r>
            </a:p>
          </p:txBody>
        </p:sp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2544" y="3168"/>
              <a:ext cx="1104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Avaliação</a:t>
              </a:r>
            </a:p>
          </p:txBody>
        </p:sp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4656" y="2640"/>
              <a:ext cx="1104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>
                  <a:solidFill>
                    <a:srgbClr val="FFFF00"/>
                  </a:solidFill>
                </a:rPr>
                <a:t>Motivação</a:t>
              </a:r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1664" y="1718"/>
              <a:ext cx="70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 flipV="1">
              <a:off x="1428" y="2036"/>
              <a:ext cx="94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 flipH="1">
              <a:off x="3783" y="1809"/>
              <a:ext cx="847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 flipH="1" flipV="1">
              <a:off x="3830" y="2036"/>
              <a:ext cx="80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3120" y="9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816" y="1152"/>
              <a:ext cx="43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816" y="11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>
              <a:off x="5184" y="11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 flipH="1">
              <a:off x="768" y="3312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3648" y="331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 flipV="1">
              <a:off x="768" y="302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 flipV="1">
              <a:off x="5184" y="302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 flipV="1">
              <a:off x="3072" y="273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</p:grpSp>
      <p:sp>
        <p:nvSpPr>
          <p:cNvPr id="27" name="CaixaDeTexto 26"/>
          <p:cNvSpPr txBox="1"/>
          <p:nvPr/>
        </p:nvSpPr>
        <p:spPr>
          <a:xfrm>
            <a:off x="7668344" y="6597352"/>
            <a:ext cx="1475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err="1" smtClean="0"/>
              <a:t>Celma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684213" y="1557338"/>
            <a:ext cx="806450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pt-BR" sz="2800" dirty="0">
                <a:ea typeface="Times New Roman" pitchFamily="18" charset="0"/>
                <a:cs typeface="Arial" charset="0"/>
              </a:rPr>
              <a:t>É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 um instrumento que visa estruturar as principais concep</a:t>
            </a:r>
            <a:r>
              <a:rPr lang="pt-BR" sz="2800" dirty="0">
                <a:ea typeface="Times New Roman" pitchFamily="18" charset="0"/>
                <a:cs typeface="Arial" charset="0"/>
              </a:rPr>
              <a:t>ç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ões e alternativas para uma an</a:t>
            </a:r>
            <a:r>
              <a:rPr lang="pt-BR" sz="2800" dirty="0">
                <a:ea typeface="Times New Roman" pitchFamily="18" charset="0"/>
                <a:cs typeface="Arial" charset="0"/>
              </a:rPr>
              <a:t>á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lise correta de viabilidade do neg</a:t>
            </a:r>
            <a:r>
              <a:rPr lang="pt-BR" sz="2800" dirty="0">
                <a:ea typeface="Times New Roman" pitchFamily="18" charset="0"/>
                <a:cs typeface="Arial" charset="0"/>
              </a:rPr>
              <a:t>ó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cio pretendido, proporcionando uma avalia</a:t>
            </a:r>
            <a:r>
              <a:rPr lang="pt-BR" sz="2800" dirty="0">
                <a:ea typeface="Times New Roman" pitchFamily="18" charset="0"/>
                <a:cs typeface="Arial" charset="0"/>
              </a:rPr>
              <a:t>ç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ão antes de colocar em pr</a:t>
            </a:r>
            <a:r>
              <a:rPr lang="pt-BR" sz="2800" dirty="0">
                <a:ea typeface="Times New Roman" pitchFamily="18" charset="0"/>
                <a:cs typeface="Arial" charset="0"/>
              </a:rPr>
              <a:t>á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tica a nova </a:t>
            </a:r>
            <a:r>
              <a:rPr lang="pt-BR" sz="2800" dirty="0" smtClean="0">
                <a:latin typeface="Arial" charset="0"/>
                <a:ea typeface="Times New Roman" pitchFamily="18" charset="0"/>
                <a:cs typeface="Arial" charset="0"/>
              </a:rPr>
              <a:t>ideia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, reduzindo assim, as possibilidades de se desperdi</a:t>
            </a:r>
            <a:r>
              <a:rPr lang="pt-BR" sz="2800" dirty="0">
                <a:ea typeface="Times New Roman" pitchFamily="18" charset="0"/>
                <a:cs typeface="Arial" charset="0"/>
              </a:rPr>
              <a:t>ç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arem recursos e esfor</a:t>
            </a:r>
            <a:r>
              <a:rPr lang="pt-BR" sz="2800" dirty="0">
                <a:ea typeface="Times New Roman" pitchFamily="18" charset="0"/>
                <a:cs typeface="Arial" charset="0"/>
              </a:rPr>
              <a:t>ç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os em um neg</a:t>
            </a:r>
            <a:r>
              <a:rPr lang="pt-BR" sz="2800" dirty="0">
                <a:ea typeface="Times New Roman" pitchFamily="18" charset="0"/>
                <a:cs typeface="Arial" charset="0"/>
              </a:rPr>
              <a:t>ó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cio invi</a:t>
            </a:r>
            <a:r>
              <a:rPr lang="pt-BR" sz="2800" dirty="0">
                <a:ea typeface="Times New Roman" pitchFamily="18" charset="0"/>
                <a:cs typeface="Arial" charset="0"/>
              </a:rPr>
              <a:t>á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vel. </a:t>
            </a:r>
          </a:p>
          <a:p>
            <a:pPr algn="just" eaLnBrk="0" hangingPunct="0"/>
            <a:endParaRPr lang="pt-BR" sz="2800" dirty="0">
              <a:latin typeface="Arial" charset="0"/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Tamb</a:t>
            </a:r>
            <a:r>
              <a:rPr lang="pt-BR" sz="2800" dirty="0">
                <a:ea typeface="Times New Roman" pitchFamily="18" charset="0"/>
                <a:cs typeface="Arial" charset="0"/>
              </a:rPr>
              <a:t>é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m </a:t>
            </a:r>
            <a:r>
              <a:rPr lang="pt-BR" sz="2800" dirty="0">
                <a:ea typeface="Times New Roman" pitchFamily="18" charset="0"/>
                <a:cs typeface="Arial" charset="0"/>
              </a:rPr>
              <a:t>é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 utilizado para a solicita</a:t>
            </a:r>
            <a:r>
              <a:rPr lang="pt-BR" sz="2800" dirty="0">
                <a:ea typeface="Times New Roman" pitchFamily="18" charset="0"/>
                <a:cs typeface="Arial" charset="0"/>
              </a:rPr>
              <a:t>ç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ão de empr</a:t>
            </a:r>
            <a:r>
              <a:rPr lang="pt-BR" sz="2800" dirty="0">
                <a:ea typeface="Times New Roman" pitchFamily="18" charset="0"/>
                <a:cs typeface="Arial" charset="0"/>
              </a:rPr>
              <a:t>é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stimos e financiamento junto a institui</a:t>
            </a:r>
            <a:r>
              <a:rPr lang="pt-BR" sz="2800" dirty="0">
                <a:ea typeface="Times New Roman" pitchFamily="18" charset="0"/>
                <a:cs typeface="Arial" charset="0"/>
              </a:rPr>
              <a:t>ç</a:t>
            </a:r>
            <a:r>
              <a:rPr lang="pt-BR" sz="2800" dirty="0">
                <a:latin typeface="Arial" charset="0"/>
                <a:ea typeface="Times New Roman" pitchFamily="18" charset="0"/>
                <a:cs typeface="Arial" charset="0"/>
              </a:rPr>
              <a:t>ões financeiras, bem como, para expansão de sua empresa.</a:t>
            </a:r>
            <a:endParaRPr lang="pt-BR" sz="2800" dirty="0">
              <a:ea typeface="Times New Roman" pitchFamily="18" charset="0"/>
              <a:cs typeface="Arial" charset="0"/>
            </a:endParaRPr>
          </a:p>
        </p:txBody>
      </p:sp>
      <p:sp>
        <p:nvSpPr>
          <p:cNvPr id="12291" name="Retângulo 2"/>
          <p:cNvSpPr>
            <a:spLocks noChangeArrowheads="1"/>
          </p:cNvSpPr>
          <p:nvPr/>
        </p:nvSpPr>
        <p:spPr bwMode="auto">
          <a:xfrm>
            <a:off x="2627313" y="476250"/>
            <a:ext cx="35290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u="sng">
                <a:solidFill>
                  <a:srgbClr val="FC1ED7"/>
                </a:solidFill>
              </a:rPr>
              <a:t>PLANO DE NEGÓCIOS</a:t>
            </a:r>
            <a:endParaRPr lang="pt-BR">
              <a:solidFill>
                <a:srgbClr val="FC1ED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6324600" cy="685800"/>
          </a:xfrm>
        </p:spPr>
        <p:txBody>
          <a:bodyPr/>
          <a:lstStyle/>
          <a:p>
            <a:pPr algn="r" eaLnBrk="1" hangingPunct="1"/>
            <a:r>
              <a:rPr lang="pt-BR" sz="2800" smtClean="0"/>
              <a:t>ELEMENTOS DO PLANO </a:t>
            </a:r>
            <a:br>
              <a:rPr lang="pt-BR" sz="2800" smtClean="0"/>
            </a:br>
            <a:r>
              <a:rPr lang="pt-BR" sz="1400" smtClean="0"/>
              <a:t>Souci, 2002</a:t>
            </a:r>
          </a:p>
        </p:txBody>
      </p:sp>
      <p:graphicFrame>
        <p:nvGraphicFramePr>
          <p:cNvPr id="5279" name="Group 159"/>
          <p:cNvGraphicFramePr>
            <a:graphicFrameLocks noGrp="1"/>
          </p:cNvGraphicFramePr>
          <p:nvPr>
            <p:ph type="tbl" idx="1"/>
          </p:nvPr>
        </p:nvGraphicFramePr>
        <p:xfrm>
          <a:off x="539750" y="1412875"/>
          <a:ext cx="8284840" cy="5173664"/>
        </p:xfrm>
        <a:graphic>
          <a:graphicData uri="http://schemas.openxmlformats.org/drawingml/2006/table">
            <a:tbl>
              <a:tblPr/>
              <a:tblGrid>
                <a:gridCol w="1543450"/>
                <a:gridCol w="4829504"/>
                <a:gridCol w="1911886"/>
              </a:tblGrid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C804"/>
                          </a:solidFill>
                          <a:effectLst/>
                          <a:latin typeface="Tahoma" pitchFamily="34" charset="0"/>
                        </a:rPr>
                        <a:t>PERGUNTA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C804"/>
                          </a:solidFill>
                          <a:effectLst/>
                          <a:latin typeface="Tahoma" pitchFamily="34" charset="0"/>
                        </a:rPr>
                        <a:t>ELEMENTOS DO PLANO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C804"/>
                          </a:solidFill>
                          <a:effectLst/>
                          <a:latin typeface="Tahoma" pitchFamily="34" charset="0"/>
                        </a:rPr>
                        <a:t>TIPO DE PLANO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Por quê?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Missão, Metas (múltiplas), Objetivos (variados)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ESTRATÉGICO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O que?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Tarefas e responsabilidades, Programa de atividades, Projetos principais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ESTRUTURAL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Quem?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Recursos humanos, Capacidade das pessoas, Organograma (relação de autoridade)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ESTRUTURAL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Como?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Métodos de trabalho, Motivação do pessoal, Normas e avaliação, Políticas e procedimentos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Quanto?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Recursos financeiros,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Pressupostos (receitas e despesas)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Onde?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Recursos materiais, Instalações e equipamentos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Quando?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Recursos temporais, Prazos, horários,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Prioridades a curto, médio e longo prazo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391400" cy="762000"/>
          </a:xfrm>
        </p:spPr>
        <p:txBody>
          <a:bodyPr/>
          <a:lstStyle/>
          <a:p>
            <a:pPr eaLnBrk="1" hangingPunct="1"/>
            <a:r>
              <a:rPr lang="pt-BR" sz="3600" smtClean="0"/>
              <a:t>PLANEJAMENTO x PROGRAMAÇÃO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533400" y="2209800"/>
            <a:ext cx="8096250" cy="4191000"/>
            <a:chOff x="-3" y="-3"/>
            <a:chExt cx="4908" cy="2852"/>
          </a:xfrm>
        </p:grpSpPr>
        <p:grpSp>
          <p:nvGrpSpPr>
            <p:cNvPr id="14341" name="Group 4"/>
            <p:cNvGrpSpPr>
              <a:grpSpLocks/>
            </p:cNvGrpSpPr>
            <p:nvPr/>
          </p:nvGrpSpPr>
          <p:grpSpPr bwMode="auto">
            <a:xfrm>
              <a:off x="0" y="0"/>
              <a:ext cx="4902" cy="2846"/>
              <a:chOff x="0" y="0"/>
              <a:chExt cx="4902" cy="2846"/>
            </a:xfrm>
          </p:grpSpPr>
          <p:grpSp>
            <p:nvGrpSpPr>
              <p:cNvPr id="14343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1370" cy="442"/>
                <a:chOff x="0" y="0"/>
                <a:chExt cx="1370" cy="442"/>
              </a:xfrm>
            </p:grpSpPr>
            <p:sp>
              <p:nvSpPr>
                <p:cNvPr id="14377" name="Rectangle 6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131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pt-BR" sz="14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78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370" cy="442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44" name="Group 8"/>
              <p:cNvGrpSpPr>
                <a:grpSpLocks/>
              </p:cNvGrpSpPr>
              <p:nvPr/>
            </p:nvGrpSpPr>
            <p:grpSpPr bwMode="auto">
              <a:xfrm>
                <a:off x="1370" y="0"/>
                <a:ext cx="1718" cy="442"/>
                <a:chOff x="1370" y="0"/>
                <a:chExt cx="1718" cy="442"/>
              </a:xfrm>
            </p:grpSpPr>
            <p:sp>
              <p:nvSpPr>
                <p:cNvPr id="2" name="Rectangle 9"/>
                <p:cNvSpPr>
                  <a:spLocks noChangeArrowheads="1"/>
                </p:cNvSpPr>
                <p:nvPr/>
              </p:nvSpPr>
              <p:spPr bwMode="auto">
                <a:xfrm>
                  <a:off x="1398" y="0"/>
                  <a:ext cx="1662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r>
                    <a:rPr lang="pt-BR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  <a:cs typeface="Times New Roman" charset="0"/>
                    </a:rPr>
                    <a:t>    PLANO</a:t>
                  </a:r>
                  <a:endParaRPr lang="pt-BR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charset="0"/>
                    <a:cs typeface="Times New Roman" charset="0"/>
                  </a:endParaRPr>
                </a:p>
                <a:p>
                  <a:pPr eaLnBrk="0" hangingPunct="0">
                    <a:defRPr/>
                  </a:pPr>
                  <a:endParaRPr lang="pt-BR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charset="0"/>
                  </a:endParaRPr>
                </a:p>
              </p:txBody>
            </p:sp>
            <p:sp>
              <p:nvSpPr>
                <p:cNvPr id="14376" name="Rectangle 10"/>
                <p:cNvSpPr>
                  <a:spLocks noChangeArrowheads="1"/>
                </p:cNvSpPr>
                <p:nvPr/>
              </p:nvSpPr>
              <p:spPr bwMode="auto">
                <a:xfrm>
                  <a:off x="1370" y="0"/>
                  <a:ext cx="1718" cy="442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45" name="Group 11"/>
              <p:cNvGrpSpPr>
                <a:grpSpLocks/>
              </p:cNvGrpSpPr>
              <p:nvPr/>
            </p:nvGrpSpPr>
            <p:grpSpPr bwMode="auto">
              <a:xfrm>
                <a:off x="3088" y="0"/>
                <a:ext cx="1814" cy="442"/>
                <a:chOff x="3088" y="0"/>
                <a:chExt cx="1814" cy="442"/>
              </a:xfrm>
            </p:grpSpPr>
            <p:sp>
              <p:nvSpPr>
                <p:cNvPr id="3" name="Rectangle 12"/>
                <p:cNvSpPr>
                  <a:spLocks noChangeArrowheads="1"/>
                </p:cNvSpPr>
                <p:nvPr/>
              </p:nvSpPr>
              <p:spPr bwMode="auto">
                <a:xfrm>
                  <a:off x="3116" y="0"/>
                  <a:ext cx="1758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r>
                    <a:rPr lang="pt-BR">
                      <a:latin typeface="Arial" charset="0"/>
                      <a:cs typeface="Arial" charset="0"/>
                    </a:rPr>
                    <a:t>  </a:t>
                  </a:r>
                  <a:r>
                    <a:rPr lang="pt-BR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  <a:cs typeface="Arial" charset="0"/>
                    </a:rPr>
                    <a:t>PROGRAMA</a:t>
                  </a:r>
                  <a:endParaRPr lang="pt-BR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charset="0"/>
                    <a:cs typeface="Times New Roman" charset="0"/>
                  </a:endParaRPr>
                </a:p>
                <a:p>
                  <a:pPr eaLnBrk="0" hangingPunct="0">
                    <a:defRPr/>
                  </a:pPr>
                  <a:endParaRPr lang="pt-BR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charset="0"/>
                  </a:endParaRPr>
                </a:p>
              </p:txBody>
            </p:sp>
            <p:sp>
              <p:nvSpPr>
                <p:cNvPr id="14374" name="Rectangle 13"/>
                <p:cNvSpPr>
                  <a:spLocks noChangeArrowheads="1"/>
                </p:cNvSpPr>
                <p:nvPr/>
              </p:nvSpPr>
              <p:spPr bwMode="auto">
                <a:xfrm>
                  <a:off x="3088" y="0"/>
                  <a:ext cx="1814" cy="442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46" name="Group 14"/>
              <p:cNvGrpSpPr>
                <a:grpSpLocks/>
              </p:cNvGrpSpPr>
              <p:nvPr/>
            </p:nvGrpSpPr>
            <p:grpSpPr bwMode="auto">
              <a:xfrm>
                <a:off x="0" y="442"/>
                <a:ext cx="1370" cy="442"/>
                <a:chOff x="0" y="442"/>
                <a:chExt cx="1370" cy="442"/>
              </a:xfrm>
            </p:grpSpPr>
            <p:sp>
              <p:nvSpPr>
                <p:cNvPr id="14371" name="Rectangle 15"/>
                <p:cNvSpPr>
                  <a:spLocks noChangeArrowheads="1"/>
                </p:cNvSpPr>
                <p:nvPr/>
              </p:nvSpPr>
              <p:spPr bwMode="auto">
                <a:xfrm>
                  <a:off x="28" y="442"/>
                  <a:ext cx="131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287338" indent="90488"/>
                  <a:endParaRPr lang="pt-BR" sz="1600">
                    <a:latin typeface="Arial" charset="0"/>
                    <a:cs typeface="Arial" charset="0"/>
                  </a:endParaRPr>
                </a:p>
                <a:p>
                  <a:pPr marL="287338" indent="90488"/>
                  <a:r>
                    <a:rPr lang="pt-BR" sz="1600">
                      <a:latin typeface="Arial" charset="0"/>
                      <a:cs typeface="Arial" charset="0"/>
                    </a:rPr>
                    <a:t>TEMPO</a:t>
                  </a:r>
                </a:p>
                <a:p>
                  <a:pPr marL="287338" indent="90488"/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287338" indent="90488" eaLnBrk="0" hangingPunct="0"/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72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442"/>
                  <a:ext cx="1370" cy="442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47" name="Group 17"/>
              <p:cNvGrpSpPr>
                <a:grpSpLocks/>
              </p:cNvGrpSpPr>
              <p:nvPr/>
            </p:nvGrpSpPr>
            <p:grpSpPr bwMode="auto">
              <a:xfrm>
                <a:off x="1370" y="442"/>
                <a:ext cx="1718" cy="442"/>
                <a:chOff x="1370" y="442"/>
                <a:chExt cx="1718" cy="442"/>
              </a:xfrm>
            </p:grpSpPr>
            <p:sp>
              <p:nvSpPr>
                <p:cNvPr id="14369" name="Rectangle 18"/>
                <p:cNvSpPr>
                  <a:spLocks noChangeArrowheads="1"/>
                </p:cNvSpPr>
                <p:nvPr/>
              </p:nvSpPr>
              <p:spPr bwMode="auto">
                <a:xfrm>
                  <a:off x="1398" y="442"/>
                  <a:ext cx="1662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 sz="1600">
                    <a:latin typeface="Arial" charset="0"/>
                    <a:cs typeface="Arial" charset="0"/>
                  </a:endParaRPr>
                </a:p>
                <a:p>
                  <a:r>
                    <a:rPr lang="pt-BR" sz="1600">
                      <a:latin typeface="Arial" charset="0"/>
                      <a:cs typeface="Arial" charset="0"/>
                    </a:rPr>
                    <a:t>MÉDIO E LONGO PRAZO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70" name="Rectangle 19"/>
                <p:cNvSpPr>
                  <a:spLocks noChangeArrowheads="1"/>
                </p:cNvSpPr>
                <p:nvPr/>
              </p:nvSpPr>
              <p:spPr bwMode="auto">
                <a:xfrm>
                  <a:off x="1370" y="442"/>
                  <a:ext cx="1718" cy="442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48" name="Group 20"/>
              <p:cNvGrpSpPr>
                <a:grpSpLocks/>
              </p:cNvGrpSpPr>
              <p:nvPr/>
            </p:nvGrpSpPr>
            <p:grpSpPr bwMode="auto">
              <a:xfrm>
                <a:off x="3088" y="442"/>
                <a:ext cx="1814" cy="442"/>
                <a:chOff x="3088" y="442"/>
                <a:chExt cx="1814" cy="442"/>
              </a:xfrm>
            </p:grpSpPr>
            <p:sp>
              <p:nvSpPr>
                <p:cNvPr id="14367" name="Rectangle 21"/>
                <p:cNvSpPr>
                  <a:spLocks noChangeArrowheads="1"/>
                </p:cNvSpPr>
                <p:nvPr/>
              </p:nvSpPr>
              <p:spPr bwMode="auto">
                <a:xfrm>
                  <a:off x="3116" y="442"/>
                  <a:ext cx="1758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 sz="1600">
                    <a:latin typeface="Arial" charset="0"/>
                    <a:cs typeface="Arial" charset="0"/>
                  </a:endParaRPr>
                </a:p>
                <a:p>
                  <a:r>
                    <a:rPr lang="pt-BR" sz="1600">
                      <a:latin typeface="Arial" charset="0"/>
                      <a:cs typeface="Arial" charset="0"/>
                    </a:rPr>
                    <a:t>CURTO E MÉDIO PRAZO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68" name="Rectangle 22"/>
                <p:cNvSpPr>
                  <a:spLocks noChangeArrowheads="1"/>
                </p:cNvSpPr>
                <p:nvPr/>
              </p:nvSpPr>
              <p:spPr bwMode="auto">
                <a:xfrm>
                  <a:off x="3088" y="442"/>
                  <a:ext cx="1814" cy="442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49" name="Group 23"/>
              <p:cNvGrpSpPr>
                <a:grpSpLocks/>
              </p:cNvGrpSpPr>
              <p:nvPr/>
            </p:nvGrpSpPr>
            <p:grpSpPr bwMode="auto">
              <a:xfrm>
                <a:off x="0" y="884"/>
                <a:ext cx="1370" cy="596"/>
                <a:chOff x="0" y="884"/>
                <a:chExt cx="1370" cy="596"/>
              </a:xfrm>
            </p:grpSpPr>
            <p:sp>
              <p:nvSpPr>
                <p:cNvPr id="14365" name="Rectangle 24"/>
                <p:cNvSpPr>
                  <a:spLocks noChangeArrowheads="1"/>
                </p:cNvSpPr>
                <p:nvPr/>
              </p:nvSpPr>
              <p:spPr bwMode="auto">
                <a:xfrm>
                  <a:off x="28" y="884"/>
                  <a:ext cx="1314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indent="377825"/>
                  <a:endParaRPr lang="pt-BR" sz="1600">
                    <a:latin typeface="Arial" charset="0"/>
                    <a:cs typeface="Arial" charset="0"/>
                  </a:endParaRPr>
                </a:p>
                <a:p>
                  <a:pPr indent="377825"/>
                  <a:r>
                    <a:rPr lang="pt-BR" sz="1600">
                      <a:latin typeface="Arial" charset="0"/>
                      <a:cs typeface="Arial" charset="0"/>
                    </a:rPr>
                    <a:t>DETALHE</a:t>
                  </a:r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66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884"/>
                  <a:ext cx="1370" cy="596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50" name="Group 26"/>
              <p:cNvGrpSpPr>
                <a:grpSpLocks/>
              </p:cNvGrpSpPr>
              <p:nvPr/>
            </p:nvGrpSpPr>
            <p:grpSpPr bwMode="auto">
              <a:xfrm>
                <a:off x="1370" y="884"/>
                <a:ext cx="1718" cy="596"/>
                <a:chOff x="1370" y="884"/>
                <a:chExt cx="1718" cy="596"/>
              </a:xfrm>
            </p:grpSpPr>
            <p:sp>
              <p:nvSpPr>
                <p:cNvPr id="14363" name="Rectangle 27"/>
                <p:cNvSpPr>
                  <a:spLocks noChangeArrowheads="1"/>
                </p:cNvSpPr>
                <p:nvPr/>
              </p:nvSpPr>
              <p:spPr bwMode="auto">
                <a:xfrm>
                  <a:off x="1398" y="884"/>
                  <a:ext cx="1662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 sz="1600">
                    <a:latin typeface="Arial" charset="0"/>
                    <a:cs typeface="Arial" charset="0"/>
                  </a:endParaRPr>
                </a:p>
                <a:p>
                  <a:r>
                    <a:rPr lang="pt-BR" sz="1600">
                      <a:latin typeface="Arial" charset="0"/>
                      <a:cs typeface="Arial" charset="0"/>
                    </a:rPr>
                    <a:t>GERAIS E + FLEXÍVEIS</a:t>
                  </a:r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64" name="Rectangle 28"/>
                <p:cNvSpPr>
                  <a:spLocks noChangeArrowheads="1"/>
                </p:cNvSpPr>
                <p:nvPr/>
              </p:nvSpPr>
              <p:spPr bwMode="auto">
                <a:xfrm>
                  <a:off x="1370" y="884"/>
                  <a:ext cx="1718" cy="596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51" name="Group 29"/>
              <p:cNvGrpSpPr>
                <a:grpSpLocks/>
              </p:cNvGrpSpPr>
              <p:nvPr/>
            </p:nvGrpSpPr>
            <p:grpSpPr bwMode="auto">
              <a:xfrm>
                <a:off x="3088" y="884"/>
                <a:ext cx="1814" cy="596"/>
                <a:chOff x="3088" y="884"/>
                <a:chExt cx="1814" cy="596"/>
              </a:xfrm>
            </p:grpSpPr>
            <p:sp>
              <p:nvSpPr>
                <p:cNvPr id="14361" name="Rectangle 30"/>
                <p:cNvSpPr>
                  <a:spLocks noChangeArrowheads="1"/>
                </p:cNvSpPr>
                <p:nvPr/>
              </p:nvSpPr>
              <p:spPr bwMode="auto">
                <a:xfrm>
                  <a:off x="3116" y="884"/>
                  <a:ext cx="1758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 sz="1600">
                    <a:latin typeface="Arial" charset="0"/>
                    <a:cs typeface="Arial" charset="0"/>
                  </a:endParaRPr>
                </a:p>
                <a:p>
                  <a:r>
                    <a:rPr lang="pt-BR" sz="1600">
                      <a:latin typeface="Arial" charset="0"/>
                      <a:cs typeface="Arial" charset="0"/>
                    </a:rPr>
                    <a:t>DETALHADOS E + RÍGIDOS</a:t>
                  </a:r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62" name="Rectangle 31"/>
                <p:cNvSpPr>
                  <a:spLocks noChangeArrowheads="1"/>
                </p:cNvSpPr>
                <p:nvPr/>
              </p:nvSpPr>
              <p:spPr bwMode="auto">
                <a:xfrm>
                  <a:off x="3088" y="884"/>
                  <a:ext cx="1814" cy="596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52" name="Group 32"/>
              <p:cNvGrpSpPr>
                <a:grpSpLocks/>
              </p:cNvGrpSpPr>
              <p:nvPr/>
            </p:nvGrpSpPr>
            <p:grpSpPr bwMode="auto">
              <a:xfrm>
                <a:off x="0" y="1480"/>
                <a:ext cx="1370" cy="1366"/>
                <a:chOff x="0" y="1480"/>
                <a:chExt cx="1370" cy="1366"/>
              </a:xfrm>
            </p:grpSpPr>
            <p:sp>
              <p:nvSpPr>
                <p:cNvPr id="14359" name="Rectangle 33"/>
                <p:cNvSpPr>
                  <a:spLocks noChangeArrowheads="1"/>
                </p:cNvSpPr>
                <p:nvPr/>
              </p:nvSpPr>
              <p:spPr bwMode="auto">
                <a:xfrm>
                  <a:off x="28" y="1480"/>
                  <a:ext cx="1314" cy="1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377825"/>
                  <a:r>
                    <a:rPr lang="pt-BR" sz="1600">
                      <a:latin typeface="Arial" charset="0"/>
                      <a:cs typeface="Arial" charset="0"/>
                    </a:rPr>
                    <a:t>NÚCLEO DOS CONTEÚDOS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377825" eaLnBrk="0" hangingPunct="0"/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60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1480"/>
                  <a:ext cx="1370" cy="1366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53" name="Group 35"/>
              <p:cNvGrpSpPr>
                <a:grpSpLocks/>
              </p:cNvGrpSpPr>
              <p:nvPr/>
            </p:nvGrpSpPr>
            <p:grpSpPr bwMode="auto">
              <a:xfrm>
                <a:off x="1370" y="1480"/>
                <a:ext cx="1718" cy="1366"/>
                <a:chOff x="1370" y="1480"/>
                <a:chExt cx="1718" cy="1366"/>
              </a:xfrm>
            </p:grpSpPr>
            <p:sp>
              <p:nvSpPr>
                <p:cNvPr id="14357" name="Rectangle 36"/>
                <p:cNvSpPr>
                  <a:spLocks noChangeArrowheads="1"/>
                </p:cNvSpPr>
                <p:nvPr/>
              </p:nvSpPr>
              <p:spPr bwMode="auto">
                <a:xfrm>
                  <a:off x="1398" y="1480"/>
                  <a:ext cx="1662" cy="1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pt-BR" sz="1600">
                      <a:latin typeface="Arial" charset="0"/>
                      <a:cs typeface="Arial" charset="0"/>
                    </a:rPr>
                    <a:t>ÊNFASE:</a:t>
                  </a:r>
                </a:p>
                <a:p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>
                    <a:buFont typeface="Wingdings" pitchFamily="2" charset="2"/>
                    <a:buChar char="§"/>
                  </a:pPr>
                  <a:r>
                    <a:rPr lang="pt-BR" sz="1600">
                      <a:latin typeface="Arial" charset="0"/>
                      <a:cs typeface="Arial" charset="0"/>
                    </a:rPr>
                    <a:t>  NOS OBJETIVOS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>
                    <a:buFont typeface="Wingdings" pitchFamily="2" charset="2"/>
                    <a:buChar char="§"/>
                  </a:pPr>
                  <a:r>
                    <a:rPr lang="pt-BR" sz="1600">
                      <a:latin typeface="Arial" charset="0"/>
                      <a:cs typeface="Arial" charset="0"/>
                    </a:rPr>
                    <a:t>  NOS PROJETOS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>
                    <a:buFont typeface="Wingdings" pitchFamily="2" charset="2"/>
                    <a:buChar char="§"/>
                  </a:pPr>
                  <a:r>
                    <a:rPr lang="pt-BR" sz="1600">
                      <a:latin typeface="Arial" charset="0"/>
                      <a:cs typeface="Arial" charset="0"/>
                    </a:rPr>
                    <a:t>  NOS INDICADORES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58" name="Rectangle 37"/>
                <p:cNvSpPr>
                  <a:spLocks noChangeArrowheads="1"/>
                </p:cNvSpPr>
                <p:nvPr/>
              </p:nvSpPr>
              <p:spPr bwMode="auto">
                <a:xfrm>
                  <a:off x="1370" y="1480"/>
                  <a:ext cx="1718" cy="1366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54" name="Group 38"/>
              <p:cNvGrpSpPr>
                <a:grpSpLocks/>
              </p:cNvGrpSpPr>
              <p:nvPr/>
            </p:nvGrpSpPr>
            <p:grpSpPr bwMode="auto">
              <a:xfrm>
                <a:off x="3088" y="1480"/>
                <a:ext cx="1814" cy="1366"/>
                <a:chOff x="3088" y="1480"/>
                <a:chExt cx="1814" cy="1366"/>
              </a:xfrm>
            </p:grpSpPr>
            <p:sp>
              <p:nvSpPr>
                <p:cNvPr id="14355" name="Rectangle 39"/>
                <p:cNvSpPr>
                  <a:spLocks noChangeArrowheads="1"/>
                </p:cNvSpPr>
                <p:nvPr/>
              </p:nvSpPr>
              <p:spPr bwMode="auto">
                <a:xfrm>
                  <a:off x="3116" y="1480"/>
                  <a:ext cx="1758" cy="1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pt-BR" sz="1600">
                      <a:latin typeface="Arial" charset="0"/>
                      <a:cs typeface="Arial" charset="0"/>
                    </a:rPr>
                    <a:t>AÇÕES CONCRETAS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pt-BR" sz="1600">
                      <a:latin typeface="Arial" charset="0"/>
                      <a:cs typeface="Arial" charset="0"/>
                    </a:rPr>
                    <a:t>PRAZOS DEFINIDOS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pt-BR" sz="1600">
                      <a:latin typeface="Arial" charset="0"/>
                      <a:cs typeface="Arial" charset="0"/>
                    </a:rPr>
                    <a:t>RESULTADOS ESPERADOS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pt-BR" sz="1600">
                      <a:latin typeface="Arial" charset="0"/>
                      <a:cs typeface="Arial" charset="0"/>
                    </a:rPr>
                    <a:t>RESPONSÁVEIS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pt-BR" sz="1600">
                      <a:latin typeface="Arial" charset="0"/>
                      <a:cs typeface="Arial" charset="0"/>
                    </a:rPr>
                    <a:t>RECURSOS NECESSÁRIOS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56" name="Rectangle 40"/>
                <p:cNvSpPr>
                  <a:spLocks noChangeArrowheads="1"/>
                </p:cNvSpPr>
                <p:nvPr/>
              </p:nvSpPr>
              <p:spPr bwMode="auto">
                <a:xfrm>
                  <a:off x="3088" y="1480"/>
                  <a:ext cx="1814" cy="1366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14342" name="Rectangle 41"/>
            <p:cNvSpPr>
              <a:spLocks noChangeArrowheads="1"/>
            </p:cNvSpPr>
            <p:nvPr/>
          </p:nvSpPr>
          <p:spPr bwMode="auto">
            <a:xfrm>
              <a:off x="-3" y="-3"/>
              <a:ext cx="4908" cy="2852"/>
            </a:xfrm>
            <a:prstGeom prst="rect">
              <a:avLst/>
            </a:prstGeom>
            <a:noFill/>
            <a:ln w="11112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4340" name="Text Box 42"/>
          <p:cNvSpPr txBox="1">
            <a:spLocks noChangeArrowheads="1"/>
          </p:cNvSpPr>
          <p:nvPr/>
        </p:nvSpPr>
        <p:spPr bwMode="auto">
          <a:xfrm>
            <a:off x="6781800" y="1219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ROCHE, 2002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331913" y="549275"/>
            <a:ext cx="6400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3200" b="1">
                <a:solidFill>
                  <a:srgbClr val="FFC000"/>
                </a:solidFill>
              </a:rPr>
              <a:t>Filosofias do Planejamento</a:t>
            </a:r>
            <a:endParaRPr lang="pt-BR" sz="3200">
              <a:solidFill>
                <a:srgbClr val="FFC000"/>
              </a:solidFill>
              <a:latin typeface="Times New Roman" pitchFamily="18" charset="0"/>
            </a:endParaRPr>
          </a:p>
        </p:txBody>
      </p:sp>
      <p:graphicFrame>
        <p:nvGraphicFramePr>
          <p:cNvPr id="4" name="Diagrama 3"/>
          <p:cNvGraphicFramePr/>
          <p:nvPr/>
        </p:nvGraphicFramePr>
        <p:xfrm>
          <a:off x="539552" y="1556792"/>
          <a:ext cx="8305800" cy="4739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8"/>
          <p:cNvSpPr txBox="1">
            <a:spLocks noChangeArrowheads="1"/>
          </p:cNvSpPr>
          <p:nvPr/>
        </p:nvSpPr>
        <p:spPr bwMode="auto">
          <a:xfrm>
            <a:off x="3995738" y="5842000"/>
            <a:ext cx="5148262" cy="1016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 eaLnBrk="0" hangingPunct="0"/>
            <a:r>
              <a:rPr lang="pt-BR" sz="2000" b="1">
                <a:latin typeface="Book Antiqua" pitchFamily="18" charset="0"/>
              </a:rPr>
              <a:t>AMBIENTE  OPERACIONAL</a:t>
            </a:r>
          </a:p>
          <a:p>
            <a:pPr algn="r" eaLnBrk="0" hangingPunct="0"/>
            <a:r>
              <a:rPr lang="pt-BR" sz="2000" b="1">
                <a:latin typeface="Book Antiqua" pitchFamily="18" charset="0"/>
              </a:rPr>
              <a:t> ou microambiente, </a:t>
            </a:r>
          </a:p>
          <a:p>
            <a:pPr algn="r" eaLnBrk="0" hangingPunct="0"/>
            <a:r>
              <a:rPr lang="pt-BR" sz="2000" b="1">
                <a:latin typeface="Book Antiqua" pitchFamily="18" charset="0"/>
              </a:rPr>
              <a:t>ou ambiente-tarefa ou ambiente próximo </a:t>
            </a:r>
          </a:p>
        </p:txBody>
      </p:sp>
      <p:sp>
        <p:nvSpPr>
          <p:cNvPr id="16387" name="Marcador de Posição do Número do Diapositivo 2"/>
          <p:cNvSpPr txBox="1">
            <a:spLocks noGrp="1"/>
          </p:cNvSpPr>
          <p:nvPr/>
        </p:nvSpPr>
        <p:spPr bwMode="auto">
          <a:xfrm>
            <a:off x="6540500" y="6400800"/>
            <a:ext cx="1900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 eaLnBrk="0" hangingPunct="0"/>
            <a:fld id="{EC103F8F-CEE7-4887-A783-F718D498B113}" type="slidenum">
              <a:rPr lang="pt-BR" sz="1400">
                <a:latin typeface="Times New Roman" pitchFamily="18" charset="0"/>
              </a:rPr>
              <a:pPr algn="r" defTabSz="762000" eaLnBrk="0" hangingPunct="0"/>
              <a:t>14</a:t>
            </a:fld>
            <a:endParaRPr lang="pt-BR" sz="1400">
              <a:latin typeface="Times New Roman" pitchFamily="18" charset="0"/>
            </a:endParaRP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2170113" y="1905000"/>
            <a:ext cx="4078287" cy="4038600"/>
            <a:chOff x="1488" y="1104"/>
            <a:chExt cx="2784" cy="2544"/>
          </a:xfrm>
        </p:grpSpPr>
        <p:sp>
          <p:nvSpPr>
            <p:cNvPr id="16399" name="AutoShape 5"/>
            <p:cNvSpPr>
              <a:spLocks noChangeArrowheads="1"/>
            </p:cNvSpPr>
            <p:nvPr/>
          </p:nvSpPr>
          <p:spPr bwMode="auto">
            <a:xfrm>
              <a:off x="1488" y="1248"/>
              <a:ext cx="2784" cy="24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6 w 21600"/>
                <a:gd name="T25" fmla="*/ 3159 h 21600"/>
                <a:gd name="T26" fmla="*/ 18434 w 21600"/>
                <a:gd name="T27" fmla="*/ 18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757" y="10800"/>
                  </a:moveTo>
                  <a:cubicBezTo>
                    <a:pt x="3757" y="14690"/>
                    <a:pt x="6910" y="17843"/>
                    <a:pt x="10800" y="17843"/>
                  </a:cubicBezTo>
                  <a:cubicBezTo>
                    <a:pt x="14690" y="17843"/>
                    <a:pt x="17843" y="14690"/>
                    <a:pt x="17843" y="10800"/>
                  </a:cubicBezTo>
                  <a:cubicBezTo>
                    <a:pt x="17843" y="6910"/>
                    <a:pt x="14690" y="3757"/>
                    <a:pt x="10800" y="3757"/>
                  </a:cubicBezTo>
                  <a:cubicBezTo>
                    <a:pt x="6910" y="3757"/>
                    <a:pt x="3757" y="6910"/>
                    <a:pt x="3757" y="10800"/>
                  </a:cubicBez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3894" name="Oval 6"/>
            <p:cNvSpPr>
              <a:spLocks noChangeArrowheads="1"/>
            </p:cNvSpPr>
            <p:nvPr/>
          </p:nvSpPr>
          <p:spPr bwMode="auto">
            <a:xfrm>
              <a:off x="2400" y="2016"/>
              <a:ext cx="959" cy="81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>
              <a:outerShdw dist="89803" dir="2700000" algn="ctr" rotWithShape="0">
                <a:srgbClr val="FF9900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pt-BR" sz="1600" b="1" dirty="0">
                  <a:cs typeface="Times New Roman" pitchFamily="18" charset="0"/>
                </a:rPr>
                <a:t>Organização</a:t>
              </a:r>
            </a:p>
          </p:txBody>
        </p:sp>
        <p:sp>
          <p:nvSpPr>
            <p:cNvPr id="16401" name="Text Box 7"/>
            <p:cNvSpPr txBox="1">
              <a:spLocks noChangeArrowheads="1"/>
            </p:cNvSpPr>
            <p:nvPr/>
          </p:nvSpPr>
          <p:spPr bwMode="auto">
            <a:xfrm rot="-2557039">
              <a:off x="1749" y="1631"/>
              <a:ext cx="625" cy="213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just" eaLnBrk="0" hangingPunct="0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pt-BR" sz="1600" b="1"/>
                <a:t>Política</a:t>
              </a:r>
              <a:endParaRPr lang="pt-BR"/>
            </a:p>
          </p:txBody>
        </p:sp>
        <p:sp>
          <p:nvSpPr>
            <p:cNvPr id="16402" name="Text Box 8"/>
            <p:cNvSpPr txBox="1">
              <a:spLocks noChangeArrowheads="1"/>
            </p:cNvSpPr>
            <p:nvPr/>
          </p:nvSpPr>
          <p:spPr bwMode="auto">
            <a:xfrm>
              <a:off x="2544" y="1344"/>
              <a:ext cx="795" cy="213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just" eaLnBrk="0" hangingPunct="0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pt-BR" sz="1600" b="1"/>
                <a:t>Economia</a:t>
              </a:r>
              <a:endParaRPr lang="pt-BR"/>
            </a:p>
          </p:txBody>
        </p:sp>
        <p:sp>
          <p:nvSpPr>
            <p:cNvPr id="16403" name="Text Box 9"/>
            <p:cNvSpPr txBox="1">
              <a:spLocks noChangeArrowheads="1"/>
            </p:cNvSpPr>
            <p:nvPr/>
          </p:nvSpPr>
          <p:spPr bwMode="auto">
            <a:xfrm rot="2780577">
              <a:off x="3356" y="1670"/>
              <a:ext cx="827" cy="231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just" eaLnBrk="0" hangingPunct="0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pt-BR" sz="1600" b="1"/>
                <a:t>Demografia</a:t>
              </a:r>
              <a:endParaRPr lang="pt-BR"/>
            </a:p>
          </p:txBody>
        </p:sp>
        <p:sp>
          <p:nvSpPr>
            <p:cNvPr id="16404" name="Text Box 10"/>
            <p:cNvSpPr txBox="1">
              <a:spLocks noChangeArrowheads="1"/>
            </p:cNvSpPr>
            <p:nvPr/>
          </p:nvSpPr>
          <p:spPr bwMode="auto">
            <a:xfrm rot="1461868">
              <a:off x="1936" y="3167"/>
              <a:ext cx="854" cy="213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just" eaLnBrk="0" hangingPunct="0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pt-BR" sz="1600" b="1"/>
                <a:t>Tecnologia</a:t>
              </a:r>
              <a:endParaRPr lang="pt-BR"/>
            </a:p>
          </p:txBody>
        </p:sp>
        <p:sp>
          <p:nvSpPr>
            <p:cNvPr id="16405" name="Text Box 11"/>
            <p:cNvSpPr txBox="1">
              <a:spLocks noChangeArrowheads="1"/>
            </p:cNvSpPr>
            <p:nvPr/>
          </p:nvSpPr>
          <p:spPr bwMode="auto">
            <a:xfrm rot="-1519589">
              <a:off x="2994" y="3215"/>
              <a:ext cx="717" cy="213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just" eaLnBrk="0" hangingPunct="0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pt-BR" sz="1600" b="1"/>
                <a:t>Natureza</a:t>
              </a:r>
              <a:endParaRPr lang="pt-BR"/>
            </a:p>
          </p:txBody>
        </p:sp>
        <p:sp>
          <p:nvSpPr>
            <p:cNvPr id="16406" name="Text Box 12"/>
            <p:cNvSpPr txBox="1">
              <a:spLocks noChangeArrowheads="1"/>
            </p:cNvSpPr>
            <p:nvPr/>
          </p:nvSpPr>
          <p:spPr bwMode="auto">
            <a:xfrm rot="-5856274">
              <a:off x="1502" y="2470"/>
              <a:ext cx="569" cy="231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just" eaLnBrk="0" hangingPunct="0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pt-BR" sz="1600" b="1"/>
                <a:t>Cultura</a:t>
              </a:r>
              <a:endParaRPr lang="pt-BR"/>
            </a:p>
          </p:txBody>
        </p:sp>
        <p:sp>
          <p:nvSpPr>
            <p:cNvPr id="16407" name="Text Box 13"/>
            <p:cNvSpPr txBox="1">
              <a:spLocks noChangeArrowheads="1"/>
            </p:cNvSpPr>
            <p:nvPr/>
          </p:nvSpPr>
          <p:spPr bwMode="auto">
            <a:xfrm rot="6180194">
              <a:off x="3550" y="2517"/>
              <a:ext cx="805" cy="37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just" eaLnBrk="0" hangingPunct="0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pt-BR" sz="1600" b="1"/>
                <a:t>Política</a:t>
              </a:r>
            </a:p>
            <a:p>
              <a:pPr algn="just" eaLnBrk="0" hangingPunct="0">
                <a:lnSpc>
                  <a:spcPct val="20000"/>
                </a:lnSpc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pt-BR" sz="1600" b="1"/>
                <a:t>Econômica</a:t>
              </a:r>
              <a:endParaRPr lang="pt-BR"/>
            </a:p>
          </p:txBody>
        </p:sp>
        <p:sp>
          <p:nvSpPr>
            <p:cNvPr id="16408" name="Line 14"/>
            <p:cNvSpPr>
              <a:spLocks noChangeShapeType="1"/>
            </p:cNvSpPr>
            <p:nvPr/>
          </p:nvSpPr>
          <p:spPr bwMode="auto">
            <a:xfrm>
              <a:off x="2352" y="1344"/>
              <a:ext cx="19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09" name="Line 15"/>
            <p:cNvSpPr>
              <a:spLocks noChangeShapeType="1"/>
            </p:cNvSpPr>
            <p:nvPr/>
          </p:nvSpPr>
          <p:spPr bwMode="auto">
            <a:xfrm flipH="1">
              <a:off x="3264" y="1344"/>
              <a:ext cx="19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10" name="Line 16"/>
            <p:cNvSpPr>
              <a:spLocks noChangeShapeType="1"/>
            </p:cNvSpPr>
            <p:nvPr/>
          </p:nvSpPr>
          <p:spPr bwMode="auto">
            <a:xfrm flipH="1">
              <a:off x="3744" y="2112"/>
              <a:ext cx="48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11" name="Line 17"/>
            <p:cNvSpPr>
              <a:spLocks noChangeShapeType="1"/>
            </p:cNvSpPr>
            <p:nvPr/>
          </p:nvSpPr>
          <p:spPr bwMode="auto">
            <a:xfrm>
              <a:off x="3552" y="2976"/>
              <a:ext cx="28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12" name="Line 18"/>
            <p:cNvSpPr>
              <a:spLocks noChangeShapeType="1"/>
            </p:cNvSpPr>
            <p:nvPr/>
          </p:nvSpPr>
          <p:spPr bwMode="auto">
            <a:xfrm>
              <a:off x="1584" y="2016"/>
              <a:ext cx="43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13" name="Line 19"/>
            <p:cNvSpPr>
              <a:spLocks noChangeShapeType="1"/>
            </p:cNvSpPr>
            <p:nvPr/>
          </p:nvSpPr>
          <p:spPr bwMode="auto">
            <a:xfrm flipV="1">
              <a:off x="1680" y="2880"/>
              <a:ext cx="43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14" name="Line 20"/>
            <p:cNvSpPr>
              <a:spLocks noChangeShapeType="1"/>
            </p:cNvSpPr>
            <p:nvPr/>
          </p:nvSpPr>
          <p:spPr bwMode="auto">
            <a:xfrm>
              <a:off x="2880" y="321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15" name="AutoShape 21"/>
            <p:cNvSpPr>
              <a:spLocks noChangeArrowheads="1"/>
            </p:cNvSpPr>
            <p:nvPr/>
          </p:nvSpPr>
          <p:spPr bwMode="auto">
            <a:xfrm rot="5427968">
              <a:off x="2783" y="1393"/>
              <a:ext cx="241" cy="624"/>
            </a:xfrm>
            <a:prstGeom prst="flowChartOnlineStorag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pt-BR" sz="1400" b="1"/>
                <a:t>Públicos</a:t>
              </a:r>
              <a:endParaRPr lang="pt-BR"/>
            </a:p>
          </p:txBody>
        </p:sp>
        <p:sp>
          <p:nvSpPr>
            <p:cNvPr id="16416" name="AutoShape 22"/>
            <p:cNvSpPr>
              <a:spLocks noChangeArrowheads="1"/>
            </p:cNvSpPr>
            <p:nvPr/>
          </p:nvSpPr>
          <p:spPr bwMode="auto">
            <a:xfrm rot="5406956">
              <a:off x="2784" y="672"/>
              <a:ext cx="288" cy="1152"/>
            </a:xfrm>
            <a:prstGeom prst="flowChartOnlineStorag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Ø"/>
              </a:pPr>
              <a:endParaRPr lang="pt-PT"/>
            </a:p>
          </p:txBody>
        </p:sp>
        <p:sp>
          <p:nvSpPr>
            <p:cNvPr id="16417" name="Text Box 23"/>
            <p:cNvSpPr txBox="1">
              <a:spLocks noChangeArrowheads="1"/>
            </p:cNvSpPr>
            <p:nvPr/>
          </p:nvSpPr>
          <p:spPr bwMode="auto">
            <a:xfrm>
              <a:off x="2292" y="1132"/>
              <a:ext cx="1328" cy="213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pt-BR" sz="1600" b="1"/>
                <a:t>Macroambiente</a:t>
              </a:r>
            </a:p>
          </p:txBody>
        </p:sp>
      </p:grpSp>
      <p:sp>
        <p:nvSpPr>
          <p:cNvPr id="293913" name="Rectangle 25"/>
          <p:cNvSpPr>
            <a:spLocks noChangeArrowheads="1"/>
          </p:cNvSpPr>
          <p:nvPr/>
        </p:nvSpPr>
        <p:spPr bwMode="auto">
          <a:xfrm>
            <a:off x="762000" y="989013"/>
            <a:ext cx="5716588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 eaLnBrk="0" hangingPunct="0">
              <a:defRPr/>
            </a:pPr>
            <a:r>
              <a:rPr lang="pt-BR" sz="3200" b="1" dirty="0">
                <a:latin typeface="+mj-lt"/>
              </a:rPr>
              <a:t>  COMPONENTES DO AMBIENTE </a:t>
            </a:r>
          </a:p>
        </p:txBody>
      </p:sp>
      <p:sp>
        <p:nvSpPr>
          <p:cNvPr id="16390" name="Text Box 26"/>
          <p:cNvSpPr txBox="1">
            <a:spLocks noChangeArrowheads="1"/>
          </p:cNvSpPr>
          <p:nvPr/>
        </p:nvSpPr>
        <p:spPr bwMode="auto">
          <a:xfrm>
            <a:off x="0" y="1484313"/>
            <a:ext cx="2990850" cy="1570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b="1">
                <a:latin typeface="Book Antiqua" pitchFamily="18" charset="0"/>
              </a:rPr>
              <a:t>AMBIENTE GERAL ou macroambiente ou ambiente externo</a:t>
            </a:r>
          </a:p>
        </p:txBody>
      </p:sp>
      <p:sp>
        <p:nvSpPr>
          <p:cNvPr id="16391" name="Text Box 29"/>
          <p:cNvSpPr txBox="1">
            <a:spLocks noChangeArrowheads="1"/>
          </p:cNvSpPr>
          <p:nvPr/>
        </p:nvSpPr>
        <p:spPr bwMode="auto">
          <a:xfrm rot="-4190630">
            <a:off x="2371725" y="3724275"/>
            <a:ext cx="1944688" cy="3063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400" b="1">
                <a:latin typeface="Book Antiqua" pitchFamily="18" charset="0"/>
              </a:rPr>
              <a:t>Fornecedores</a:t>
            </a:r>
          </a:p>
        </p:txBody>
      </p:sp>
      <p:sp>
        <p:nvSpPr>
          <p:cNvPr id="16392" name="Text Box 30"/>
          <p:cNvSpPr txBox="1">
            <a:spLocks noChangeArrowheads="1"/>
          </p:cNvSpPr>
          <p:nvPr/>
        </p:nvSpPr>
        <p:spPr bwMode="auto">
          <a:xfrm>
            <a:off x="3308350" y="3076575"/>
            <a:ext cx="179546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400" b="1">
                <a:latin typeface="Book Antiqua" pitchFamily="18" charset="0"/>
              </a:rPr>
              <a:t>Mão-de-Obra</a:t>
            </a:r>
          </a:p>
        </p:txBody>
      </p:sp>
      <p:sp>
        <p:nvSpPr>
          <p:cNvPr id="16393" name="Text Box 31"/>
          <p:cNvSpPr txBox="1">
            <a:spLocks noChangeArrowheads="1"/>
          </p:cNvSpPr>
          <p:nvPr/>
        </p:nvSpPr>
        <p:spPr bwMode="auto">
          <a:xfrm rot="2697338">
            <a:off x="4105275" y="3509963"/>
            <a:ext cx="179546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400" b="1">
                <a:latin typeface="Book Antiqua" pitchFamily="18" charset="0"/>
              </a:rPr>
              <a:t>Clientes</a:t>
            </a:r>
          </a:p>
        </p:txBody>
      </p:sp>
      <p:sp>
        <p:nvSpPr>
          <p:cNvPr id="16394" name="Text Box 32"/>
          <p:cNvSpPr txBox="1">
            <a:spLocks noChangeArrowheads="1"/>
          </p:cNvSpPr>
          <p:nvPr/>
        </p:nvSpPr>
        <p:spPr bwMode="auto">
          <a:xfrm>
            <a:off x="3376613" y="4660900"/>
            <a:ext cx="1795462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400" b="1">
                <a:latin typeface="Book Antiqua" pitchFamily="18" charset="0"/>
              </a:rPr>
              <a:t>Concorrência</a:t>
            </a:r>
          </a:p>
        </p:txBody>
      </p:sp>
      <p:sp>
        <p:nvSpPr>
          <p:cNvPr id="16395" name="Text Box 34"/>
          <p:cNvSpPr txBox="1">
            <a:spLocks noChangeArrowheads="1"/>
          </p:cNvSpPr>
          <p:nvPr/>
        </p:nvSpPr>
        <p:spPr bwMode="auto">
          <a:xfrm>
            <a:off x="6096000" y="1466850"/>
            <a:ext cx="2990850" cy="2308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1">
                <a:latin typeface="Book Antiqua" pitchFamily="18" charset="0"/>
              </a:rPr>
              <a:t>AMBIENTE  INTERNO: recursos, aspectos estruturais, produtivos, humanos </a:t>
            </a:r>
          </a:p>
        </p:txBody>
      </p:sp>
      <p:sp>
        <p:nvSpPr>
          <p:cNvPr id="16396" name="Line 35"/>
          <p:cNvSpPr>
            <a:spLocks noChangeShapeType="1"/>
          </p:cNvSpPr>
          <p:nvPr/>
        </p:nvSpPr>
        <p:spPr bwMode="auto">
          <a:xfrm flipH="1">
            <a:off x="4438650" y="2286000"/>
            <a:ext cx="1795463" cy="151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16397" name="Line 36"/>
          <p:cNvSpPr>
            <a:spLocks noChangeShapeType="1"/>
          </p:cNvSpPr>
          <p:nvPr/>
        </p:nvSpPr>
        <p:spPr bwMode="auto">
          <a:xfrm flipH="1" flipV="1">
            <a:off x="5170488" y="4343400"/>
            <a:ext cx="1262062" cy="1439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16398" name="Line 37"/>
          <p:cNvSpPr>
            <a:spLocks noChangeShapeType="1"/>
          </p:cNvSpPr>
          <p:nvPr/>
        </p:nvSpPr>
        <p:spPr bwMode="auto">
          <a:xfrm>
            <a:off x="1714500" y="2357438"/>
            <a:ext cx="1062038" cy="719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391400" cy="762000"/>
          </a:xfrm>
        </p:spPr>
        <p:txBody>
          <a:bodyPr/>
          <a:lstStyle/>
          <a:p>
            <a:pPr eaLnBrk="1" hangingPunct="1"/>
            <a:r>
              <a:rPr lang="pt-BR" sz="3600" smtClean="0"/>
              <a:t>PLANEJAMENTO ESTRATÉGICO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781800" y="1219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ROCHE, 2002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11188" y="1484313"/>
            <a:ext cx="8697912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40000"/>
              </a:lnSpc>
            </a:pPr>
            <a:r>
              <a:rPr lang="pt-BR" sz="1800" b="1">
                <a:solidFill>
                  <a:schemeClr val="tx2"/>
                </a:solidFill>
              </a:rPr>
              <a:t>O processo pelo qual uma organização, </a:t>
            </a:r>
          </a:p>
          <a:p>
            <a:pPr>
              <a:lnSpc>
                <a:spcPct val="140000"/>
              </a:lnSpc>
            </a:pPr>
            <a:r>
              <a:rPr lang="pt-BR" sz="1800" b="1">
                <a:solidFill>
                  <a:schemeClr val="tx2"/>
                </a:solidFill>
              </a:rPr>
              <a:t>uma vez analisado o ambiente no qual ela se desenvolve e está </a:t>
            </a:r>
            <a:br>
              <a:rPr lang="pt-BR" sz="1800" b="1">
                <a:solidFill>
                  <a:schemeClr val="tx2"/>
                </a:solidFill>
              </a:rPr>
            </a:br>
            <a:r>
              <a:rPr lang="pt-BR" sz="1800" b="1">
                <a:solidFill>
                  <a:schemeClr val="tx2"/>
                </a:solidFill>
              </a:rPr>
              <a:t>localizada,</a:t>
            </a:r>
          </a:p>
          <a:p>
            <a:pPr>
              <a:lnSpc>
                <a:spcPct val="140000"/>
              </a:lnSpc>
            </a:pPr>
            <a:r>
              <a:rPr lang="pt-BR" sz="1800" b="1">
                <a:solidFill>
                  <a:schemeClr val="tx2"/>
                </a:solidFill>
              </a:rPr>
              <a:t>e fixados seus objetivos a médio e longo prazo, </a:t>
            </a:r>
          </a:p>
          <a:p>
            <a:pPr>
              <a:lnSpc>
                <a:spcPct val="140000"/>
              </a:lnSpc>
            </a:pPr>
            <a:r>
              <a:rPr lang="pt-BR" sz="1800" b="1">
                <a:solidFill>
                  <a:schemeClr val="tx2"/>
                </a:solidFill>
              </a:rPr>
              <a:t>escolhe (seleciona) as estratégias mais adequadas para atingir esses objetivos e</a:t>
            </a:r>
          </a:p>
          <a:p>
            <a:pPr>
              <a:lnSpc>
                <a:spcPct val="140000"/>
              </a:lnSpc>
            </a:pPr>
            <a:r>
              <a:rPr lang="pt-BR" sz="1800" b="1">
                <a:solidFill>
                  <a:schemeClr val="tx2"/>
                </a:solidFill>
              </a:rPr>
              <a:t>define os projetos a executar para o desenvolvimento dessas estratégias.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55650" y="4292600"/>
            <a:ext cx="77724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40000"/>
              </a:lnSpc>
            </a:pPr>
            <a:r>
              <a:rPr lang="pt-BR" b="1">
                <a:solidFill>
                  <a:srgbClr val="FFC000"/>
                </a:solidFill>
              </a:rPr>
              <a:t>Estabelece-se, assim, um sistema de acompanhamento e atualização permanente que adapte os objetivos, as estratégias e os programas às possíveis mudanças, externas e internas, que afetem a organização</a:t>
            </a:r>
            <a:r>
              <a:rPr lang="pt-BR">
                <a:solidFill>
                  <a:srgbClr val="FFC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tângulo 3"/>
          <p:cNvSpPr>
            <a:spLocks noChangeArrowheads="1"/>
          </p:cNvSpPr>
          <p:nvPr/>
        </p:nvSpPr>
        <p:spPr bwMode="auto">
          <a:xfrm>
            <a:off x="0" y="908050"/>
            <a:ext cx="5651500" cy="452437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PT" b="1">
                <a:cs typeface="Arial" charset="0"/>
              </a:rPr>
              <a:t>O Balanced Scorecard materializa a visão e a estratégia da empresa por meio de um mapa com objetivos e indicadores de desempenho, organizados segundo quatro perspectivas diferentes: </a:t>
            </a:r>
          </a:p>
          <a:p>
            <a:pPr algn="just"/>
            <a:endParaRPr lang="pt-PT" b="1">
              <a:cs typeface="Arial" charset="0"/>
            </a:endParaRPr>
          </a:p>
          <a:p>
            <a:pPr algn="just">
              <a:buFont typeface="Arial" charset="0"/>
              <a:buChar char="•"/>
            </a:pPr>
            <a:r>
              <a:rPr lang="pt-PT" b="1">
                <a:cs typeface="Arial" charset="0"/>
              </a:rPr>
              <a:t> Financeira; </a:t>
            </a:r>
          </a:p>
          <a:p>
            <a:pPr algn="just">
              <a:buFont typeface="Arial" charset="0"/>
              <a:buChar char="•"/>
            </a:pPr>
            <a:r>
              <a:rPr lang="pt-PT" b="1">
                <a:cs typeface="Arial" charset="0"/>
              </a:rPr>
              <a:t> Clientes, </a:t>
            </a:r>
          </a:p>
          <a:p>
            <a:pPr algn="just">
              <a:buFont typeface="Arial" charset="0"/>
              <a:buChar char="•"/>
            </a:pPr>
            <a:r>
              <a:rPr lang="pt-PT" b="1">
                <a:cs typeface="Arial" charset="0"/>
              </a:rPr>
              <a:t> Processos internos </a:t>
            </a:r>
          </a:p>
          <a:p>
            <a:pPr>
              <a:buFont typeface="Arial" charset="0"/>
              <a:buChar char="•"/>
            </a:pPr>
            <a:r>
              <a:rPr lang="pt-PT" b="1">
                <a:cs typeface="Arial" charset="0"/>
              </a:rPr>
              <a:t> Aprendizagem </a:t>
            </a:r>
            <a:br>
              <a:rPr lang="pt-PT" b="1">
                <a:cs typeface="Arial" charset="0"/>
              </a:rPr>
            </a:br>
            <a:r>
              <a:rPr lang="pt-PT" b="1">
                <a:cs typeface="Arial" charset="0"/>
              </a:rPr>
              <a:t>e Crescimento. 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620713"/>
          </a:xfrm>
        </p:spPr>
        <p:txBody>
          <a:bodyPr/>
          <a:lstStyle/>
          <a:p>
            <a:pPr algn="ctr" eaLnBrk="1" hangingPunct="1"/>
            <a:r>
              <a:rPr lang="pt-PT" sz="3200" b="1" smtClean="0">
                <a:solidFill>
                  <a:srgbClr val="FFC000"/>
                </a:solidFill>
                <a:cs typeface="Arial" charset="0"/>
              </a:rPr>
              <a:t>Balanced Scorecard (BSC)</a:t>
            </a:r>
          </a:p>
        </p:txBody>
      </p:sp>
      <p:sp>
        <p:nvSpPr>
          <p:cNvPr id="18436" name="CaixaDeTexto 4"/>
          <p:cNvSpPr txBox="1">
            <a:spLocks noChangeArrowheads="1"/>
          </p:cNvSpPr>
          <p:nvPr/>
        </p:nvSpPr>
        <p:spPr bwMode="auto">
          <a:xfrm>
            <a:off x="4427538" y="3317875"/>
            <a:ext cx="4716462" cy="35401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PT" b="1">
                <a:solidFill>
                  <a:schemeClr val="bg2"/>
                </a:solidFill>
                <a:cs typeface="Arial" charset="0"/>
              </a:rPr>
              <a:t>Estes indicadores devem ser interligados para comunicar um pequeno número de temas estratégicos, como:</a:t>
            </a:r>
          </a:p>
          <a:p>
            <a:pPr algn="r"/>
            <a:endParaRPr lang="pt-PT" b="1">
              <a:solidFill>
                <a:schemeClr val="bg2"/>
              </a:solidFill>
              <a:cs typeface="Arial" charset="0"/>
            </a:endParaRPr>
          </a:p>
          <a:p>
            <a:pPr algn="r">
              <a:buFont typeface="Arial" charset="0"/>
              <a:buChar char="•"/>
            </a:pPr>
            <a:r>
              <a:rPr lang="pt-PT" b="1">
                <a:solidFill>
                  <a:schemeClr val="bg2"/>
                </a:solidFill>
                <a:cs typeface="Arial" charset="0"/>
              </a:rPr>
              <a:t> Crescimento da empresa, </a:t>
            </a:r>
          </a:p>
          <a:p>
            <a:pPr algn="r">
              <a:buFont typeface="Arial" charset="0"/>
              <a:buChar char="•"/>
            </a:pPr>
            <a:r>
              <a:rPr lang="pt-PT" b="1">
                <a:solidFill>
                  <a:schemeClr val="bg2"/>
                </a:solidFill>
                <a:cs typeface="Arial" charset="0"/>
              </a:rPr>
              <a:t> Redução de riscos</a:t>
            </a:r>
          </a:p>
          <a:p>
            <a:pPr algn="r">
              <a:buFont typeface="Arial" charset="0"/>
              <a:buChar char="•"/>
            </a:pPr>
            <a:r>
              <a:rPr lang="pt-PT" b="1">
                <a:solidFill>
                  <a:schemeClr val="bg2"/>
                </a:solidFill>
                <a:cs typeface="Arial" charset="0"/>
              </a:rPr>
              <a:t> Aumento da produtividade.</a:t>
            </a:r>
          </a:p>
          <a:p>
            <a:pPr algn="r"/>
            <a:r>
              <a:rPr lang="pt-PT" sz="800" b="1">
                <a:solidFill>
                  <a:schemeClr val="bg2"/>
                </a:solidFill>
                <a:cs typeface="Arial" charset="0"/>
              </a:rPr>
              <a:t/>
            </a:r>
            <a:br>
              <a:rPr lang="pt-PT" sz="800" b="1">
                <a:solidFill>
                  <a:schemeClr val="bg2"/>
                </a:solidFill>
                <a:cs typeface="Arial" charset="0"/>
              </a:rPr>
            </a:br>
            <a:r>
              <a:rPr lang="pt-PT" b="1">
                <a:solidFill>
                  <a:schemeClr val="bg2"/>
                </a:solidFill>
                <a:cs typeface="Arial" charset="0"/>
              </a:rPr>
              <a:t>                     </a:t>
            </a:r>
            <a:r>
              <a:rPr lang="pt-PT" sz="1000" b="1">
                <a:solidFill>
                  <a:schemeClr val="bg2"/>
                </a:solidFill>
                <a:cs typeface="Arial" charset="0"/>
              </a:rPr>
              <a:t>Kaplan &amp; Norton, 1997</a:t>
            </a:r>
            <a:endParaRPr lang="pt-BR" sz="1000" b="1">
              <a:solidFill>
                <a:schemeClr val="bg2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icheiro:BSC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504825"/>
            <a:ext cx="7921625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CaixaDeTexto 42"/>
          <p:cNvSpPr txBox="1">
            <a:spLocks noChangeArrowheads="1"/>
          </p:cNvSpPr>
          <p:nvPr/>
        </p:nvSpPr>
        <p:spPr bwMode="auto">
          <a:xfrm>
            <a:off x="1908175" y="0"/>
            <a:ext cx="5327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/>
              <a:t>As Quatro perspectivas do BSC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603250"/>
          </a:xfrm>
        </p:spPr>
        <p:txBody>
          <a:bodyPr/>
          <a:lstStyle/>
          <a:p>
            <a:pPr algn="ctr" eaLnBrk="1" hangingPunct="1"/>
            <a:r>
              <a:rPr lang="pt-PT" sz="3200" b="1" smtClean="0">
                <a:solidFill>
                  <a:schemeClr val="tx1"/>
                </a:solidFill>
              </a:rPr>
              <a:t>Business Intelligence (BI)</a:t>
            </a:r>
          </a:p>
        </p:txBody>
      </p:sp>
      <p:sp>
        <p:nvSpPr>
          <p:cNvPr id="2048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4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485" name="CaixaDeTexto 18"/>
          <p:cNvSpPr txBox="1">
            <a:spLocks noChangeArrowheads="1"/>
          </p:cNvSpPr>
          <p:nvPr/>
        </p:nvSpPr>
        <p:spPr bwMode="auto">
          <a:xfrm>
            <a:off x="395288" y="908050"/>
            <a:ext cx="8458200" cy="19399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000">
                <a:solidFill>
                  <a:srgbClr val="FFC000"/>
                </a:solidFill>
              </a:rPr>
              <a:t>É um conjunto de ferramentas para definir estratégias de competitividade nos negócios de uma empresa. </a:t>
            </a:r>
          </a:p>
          <a:p>
            <a:pPr algn="just"/>
            <a:r>
              <a:rPr lang="pt-BR" sz="2000">
                <a:solidFill>
                  <a:srgbClr val="FFC000"/>
                </a:solidFill>
              </a:rPr>
              <a:t>O objetivo maior das técnicas de BI é a definição das regras e técnicas para a formatação adequada de dados, visando transformá-los em depósitos estruturados de informações, que servirão para tomada de decisão.  </a:t>
            </a:r>
          </a:p>
        </p:txBody>
      </p:sp>
      <p:pic>
        <p:nvPicPr>
          <p:cNvPr id="204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5413" y="2859088"/>
            <a:ext cx="4427537" cy="399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688" y="0"/>
            <a:ext cx="6691312" cy="693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4" descr="http://www.empresasedinheiro.com/wp-content/uploads/2011/07/pdca_ferramenta-administrati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2600"/>
            <a:ext cx="2933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tângulo 3"/>
          <p:cNvSpPr>
            <a:spLocks noChangeArrowheads="1"/>
          </p:cNvSpPr>
          <p:nvPr/>
        </p:nvSpPr>
        <p:spPr bwMode="auto">
          <a:xfrm>
            <a:off x="0" y="476250"/>
            <a:ext cx="2484438" cy="37861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b="1">
                <a:solidFill>
                  <a:schemeClr val="bg2"/>
                </a:solidFill>
              </a:rPr>
              <a:t>O foi criado na década de 20 por Walter A. Shewart, </a:t>
            </a:r>
          </a:p>
          <a:p>
            <a:r>
              <a:rPr lang="pt-BR" sz="1600" b="1">
                <a:solidFill>
                  <a:schemeClr val="bg2"/>
                </a:solidFill>
              </a:rPr>
              <a:t>mas foi William Edward Deming, o “guru do gerenciamento da qualidade”, quem disseminou seu uso no mundo todo (por isso, a partir da década de 50, o ciclo PDCA passou a ser conhecido como “Ciclo Deming”).</a:t>
            </a:r>
          </a:p>
        </p:txBody>
      </p:sp>
      <p:sp>
        <p:nvSpPr>
          <p:cNvPr id="21509" name="Retângulo 4"/>
          <p:cNvSpPr>
            <a:spLocks noChangeArrowheads="1"/>
          </p:cNvSpPr>
          <p:nvPr/>
        </p:nvSpPr>
        <p:spPr bwMode="auto">
          <a:xfrm>
            <a:off x="684213" y="0"/>
            <a:ext cx="1033462" cy="4619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bg2"/>
                </a:solidFill>
              </a:rPr>
              <a:t>PDCA</a:t>
            </a:r>
            <a:endParaRPr lang="pt-BR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tângulo de cantos arredondados 5"/>
          <p:cNvSpPr>
            <a:spLocks noChangeArrowheads="1"/>
          </p:cNvSpPr>
          <p:nvPr/>
        </p:nvSpPr>
        <p:spPr bwMode="auto">
          <a:xfrm>
            <a:off x="1187450" y="2205038"/>
            <a:ext cx="6840538" cy="309562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5123" name="CaixaDeTexto 6"/>
          <p:cNvSpPr txBox="1">
            <a:spLocks noChangeArrowheads="1"/>
          </p:cNvSpPr>
          <p:nvPr/>
        </p:nvSpPr>
        <p:spPr bwMode="auto">
          <a:xfrm>
            <a:off x="2339975" y="2708275"/>
            <a:ext cx="4319588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b="1">
                <a:latin typeface="Comic Sans MS" pitchFamily="66" charset="0"/>
              </a:rPr>
              <a:t>Conceitos e Instrumentos de </a:t>
            </a:r>
          </a:p>
          <a:p>
            <a:pPr algn="ctr">
              <a:lnSpc>
                <a:spcPct val="200000"/>
              </a:lnSpc>
            </a:pPr>
            <a:r>
              <a:rPr lang="pt-BR" b="1">
                <a:latin typeface="Comic Sans MS" pitchFamily="66" charset="0"/>
              </a:rPr>
              <a:t>PLANEJAMENTO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Dra. Flávia da Cunha Bastos/ Ary Rocco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 txBox="1">
            <a:spLocks noChangeArrowheads="1"/>
          </p:cNvSpPr>
          <p:nvPr/>
        </p:nvSpPr>
        <p:spPr bwMode="auto">
          <a:xfrm>
            <a:off x="0" y="152400"/>
            <a:ext cx="6477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3200" b="1"/>
              <a:t>PLANEJAMENTO</a:t>
            </a:r>
            <a:r>
              <a:rPr lang="pt-BR" sz="3200"/>
              <a:t/>
            </a:r>
            <a:br>
              <a:rPr lang="pt-BR" sz="3200"/>
            </a:br>
            <a:r>
              <a:rPr lang="pt-BR" sz="3200"/>
              <a:t/>
            </a:r>
            <a:br>
              <a:rPr lang="pt-BR" sz="3200"/>
            </a:br>
            <a:endParaRPr lang="pt-BR" sz="3200"/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323850" y="1700213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r>
              <a:rPr lang="pt-BR" sz="2800" b="1">
                <a:cs typeface="Arial" charset="0"/>
              </a:rPr>
              <a:t>    Conceito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endParaRPr lang="pt-BR" b="1">
              <a:cs typeface="Arial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r>
              <a:rPr lang="pt-BR" i="1">
                <a:cs typeface="Arial" charset="0"/>
              </a:rPr>
              <a:t>	Planejar é o ato de analisar as condições presentes para determinar formas de atingir um futuro predeterminado.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endParaRPr lang="pt-BR" i="1">
              <a:cs typeface="Arial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endParaRPr lang="pt-BR" i="1">
              <a:cs typeface="Arial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r>
              <a:rPr lang="pt-BR" b="1">
                <a:cs typeface="Arial" charset="0"/>
              </a:rPr>
              <a:t>O conjunto dessas ações chama-se </a:t>
            </a:r>
            <a:r>
              <a:rPr lang="pt-BR" b="1">
                <a:solidFill>
                  <a:srgbClr val="FFC000"/>
                </a:solidFill>
                <a:cs typeface="Arial" charset="0"/>
              </a:rPr>
              <a:t>Estratégia.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endParaRPr lang="pt-BR" b="1">
              <a:cs typeface="Arial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endParaRPr lang="pt-BR" b="1">
              <a:cs typeface="Arial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r>
              <a:rPr lang="pt-BR" b="1">
                <a:cs typeface="Arial" charset="0"/>
              </a:rPr>
              <a:t>O processo de elaboração de uma estratégia chama-se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endParaRPr lang="pt-BR" b="1">
              <a:solidFill>
                <a:srgbClr val="FFC000"/>
              </a:solidFill>
              <a:cs typeface="Arial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r>
              <a:rPr lang="pt-BR" b="1">
                <a:solidFill>
                  <a:srgbClr val="FFC000"/>
                </a:solidFill>
                <a:cs typeface="Arial" charset="0"/>
              </a:rPr>
              <a:t>Planejamento Estratégico</a:t>
            </a:r>
            <a:r>
              <a:rPr lang="pt-BR" b="1">
                <a:cs typeface="Arial" charset="0"/>
              </a:rPr>
              <a:t>.</a:t>
            </a:r>
            <a:endParaRPr lang="pt-BR">
              <a:cs typeface="Arial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</a:pPr>
            <a:r>
              <a:rPr lang="pt-BR">
                <a:cs typeface="Arial" charset="0"/>
              </a:rPr>
              <a:t>	</a:t>
            </a:r>
          </a:p>
        </p:txBody>
      </p:sp>
      <p:sp>
        <p:nvSpPr>
          <p:cNvPr id="6148" name="Retângulo 3"/>
          <p:cNvSpPr>
            <a:spLocks noChangeArrowheads="1"/>
          </p:cNvSpPr>
          <p:nvPr/>
        </p:nvSpPr>
        <p:spPr bwMode="auto">
          <a:xfrm>
            <a:off x="6516688" y="836613"/>
            <a:ext cx="1354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hlinkClick r:id="rId2"/>
              </a:rPr>
              <a:t>SEBRAE </a:t>
            </a:r>
            <a:endParaRPr lang="pt-BR"/>
          </a:p>
        </p:txBody>
      </p:sp>
      <p:sp>
        <p:nvSpPr>
          <p:cNvPr id="6149" name="Botão de ação: Filme 4">
            <a:hlinkClick r:id="rId2" action="ppaction://program" highlightClick="1"/>
          </p:cNvPr>
          <p:cNvSpPr>
            <a:spLocks noChangeArrowheads="1"/>
          </p:cNvSpPr>
          <p:nvPr/>
        </p:nvSpPr>
        <p:spPr bwMode="auto">
          <a:xfrm>
            <a:off x="6732588" y="404813"/>
            <a:ext cx="863600" cy="476250"/>
          </a:xfrm>
          <a:prstGeom prst="actionButtonMovi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upo 8"/>
          <p:cNvGrpSpPr>
            <a:grpSpLocks/>
          </p:cNvGrpSpPr>
          <p:nvPr/>
        </p:nvGrpSpPr>
        <p:grpSpPr bwMode="auto">
          <a:xfrm>
            <a:off x="611188" y="1196975"/>
            <a:ext cx="8153400" cy="5300663"/>
            <a:chOff x="914400" y="1687076"/>
            <a:chExt cx="8153400" cy="4256525"/>
          </a:xfrm>
        </p:grpSpPr>
        <p:sp>
          <p:nvSpPr>
            <p:cNvPr id="8" name="Retângulo 7"/>
            <p:cNvSpPr/>
            <p:nvPr/>
          </p:nvSpPr>
          <p:spPr>
            <a:xfrm>
              <a:off x="915987" y="1687076"/>
              <a:ext cx="7943850" cy="4256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9700" name="CaixaDeTexto 5"/>
            <p:cNvSpPr txBox="1">
              <a:spLocks noChangeArrowheads="1"/>
            </p:cNvSpPr>
            <p:nvPr/>
          </p:nvSpPr>
          <p:spPr bwMode="auto">
            <a:xfrm>
              <a:off x="989012" y="1865547"/>
              <a:ext cx="4111625" cy="4078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1800" b="1" dirty="0">
                  <a:solidFill>
                    <a:srgbClr val="00B050"/>
                  </a:solidFill>
                </a:rPr>
                <a:t>Quem planeja sabe:</a:t>
              </a:r>
            </a:p>
            <a:p>
              <a:pPr>
                <a:defRPr/>
              </a:pP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Avaliar as perspectivas a curto, 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 médio e a longo prazo;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Entender o que ocorre no mercado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Desenvolver diferenciais sobre os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  concorrentes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Antecipar as situações desfavoráveis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 do mercado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Criar participação e espaço no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 mercado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Desenvolver produtos e serviços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 adequados ao mercado</a:t>
              </a:r>
            </a:p>
          </p:txBody>
        </p:sp>
        <p:sp>
          <p:nvSpPr>
            <p:cNvPr id="29701" name="CaixaDeTexto 6"/>
            <p:cNvSpPr txBox="1">
              <a:spLocks noChangeArrowheads="1"/>
            </p:cNvSpPr>
            <p:nvPr/>
          </p:nvSpPr>
          <p:spPr bwMode="auto">
            <a:xfrm>
              <a:off x="5026025" y="1903790"/>
              <a:ext cx="4041775" cy="2966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1800" b="1" dirty="0">
                  <a:solidFill>
                    <a:srgbClr val="C00000"/>
                  </a:solidFill>
                </a:rPr>
                <a:t>Quem não planeja acaba por:</a:t>
              </a:r>
            </a:p>
            <a:p>
              <a:pPr>
                <a:defRPr/>
              </a:pP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Ser surpreendido por alterações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 no mercado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Precisar de reprogramar-se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Depender do dia-a-dia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Depender das iniciativas da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 concorrência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Estar à mercê da conjuntura </a:t>
              </a:r>
            </a:p>
          </p:txBody>
        </p:sp>
        <p:cxnSp>
          <p:nvCxnSpPr>
            <p:cNvPr id="12" name="Conector reto 11"/>
            <p:cNvCxnSpPr/>
            <p:nvPr/>
          </p:nvCxnSpPr>
          <p:spPr>
            <a:xfrm rot="16200000" flipH="1">
              <a:off x="2936750" y="3924177"/>
              <a:ext cx="4037261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>
              <a:off x="914400" y="2316822"/>
              <a:ext cx="7943850" cy="127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tângulo 9"/>
          <p:cNvSpPr/>
          <p:nvPr/>
        </p:nvSpPr>
        <p:spPr>
          <a:xfrm>
            <a:off x="2427288" y="381000"/>
            <a:ext cx="19367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b="1" dirty="0">
                <a:latin typeface="Arial" pitchFamily="34" charset="0"/>
                <a:ea typeface="+mj-ea"/>
                <a:cs typeface="Arial" pitchFamily="34" charset="0"/>
              </a:rPr>
              <a:t>Conceito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 txBox="1">
            <a:spLocks noChangeArrowheads="1"/>
          </p:cNvSpPr>
          <p:nvPr/>
        </p:nvSpPr>
        <p:spPr bwMode="auto">
          <a:xfrm>
            <a:off x="-381000" y="12192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t-BR" sz="2000" b="1">
              <a:cs typeface="Arial" charset="0"/>
            </a:endParaRPr>
          </a:p>
          <a:p>
            <a:pPr algn="ctr"/>
            <a:r>
              <a:rPr lang="pt-BR" sz="2000" b="1">
                <a:cs typeface="Arial" charset="0"/>
              </a:rPr>
              <a:t>A</a:t>
            </a:r>
            <a:r>
              <a:rPr lang="pt-BR" sz="2000">
                <a:cs typeface="Arial" charset="0"/>
              </a:rPr>
              <a:t>) </a:t>
            </a:r>
            <a:r>
              <a:rPr lang="pt-BR" sz="2000" b="1">
                <a:cs typeface="Arial" charset="0"/>
              </a:rPr>
              <a:t>Planejar é antecipar decisões: </a:t>
            </a:r>
            <a:br>
              <a:rPr lang="pt-BR" sz="2000" b="1">
                <a:cs typeface="Arial" charset="0"/>
              </a:rPr>
            </a:br>
            <a:r>
              <a:rPr lang="pt-BR" sz="2000">
                <a:cs typeface="Arial" charset="0"/>
              </a:rPr>
              <a:t/>
            </a:r>
            <a:br>
              <a:rPr lang="pt-BR" sz="2000">
                <a:cs typeface="Arial" charset="0"/>
              </a:rPr>
            </a:br>
            <a:endParaRPr lang="pt-BR" sz="2000">
              <a:cs typeface="Arial" charset="0"/>
            </a:endParaRP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8305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2" indent="977900" algn="just">
              <a:spcBef>
                <a:spcPct val="20000"/>
              </a:spcBef>
            </a:pPr>
            <a:r>
              <a:rPr lang="pt-BR">
                <a:cs typeface="Arial" charset="0"/>
              </a:rPr>
              <a:t>É um processo de decisão sobre o quê e como fazer, antes de agir. Não significa tomar decisões que deveriam ser tomadas no futuro, mas sim, decidir hoje sobre assuntos que se repercutirão no futuro.</a:t>
            </a: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FontTx/>
              <a:buChar char="•"/>
            </a:pPr>
            <a:endParaRPr lang="pt-BR">
              <a:cs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6200" y="3886200"/>
            <a:ext cx="8915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 eaLnBrk="0" hangingPunct="0"/>
            <a:r>
              <a:rPr lang="pt-BR" sz="2000" b="1">
                <a:cs typeface="Arial" charset="0"/>
              </a:rPr>
              <a:t>	</a:t>
            </a:r>
            <a:r>
              <a:rPr lang="pt-BR" sz="2000" b="1">
                <a:solidFill>
                  <a:srgbClr val="DEA900"/>
                </a:solidFill>
                <a:cs typeface="Arial" charset="0"/>
              </a:rPr>
              <a:t>B) Planejar é um Sistema  de Decisões:</a:t>
            </a:r>
          </a:p>
          <a:p>
            <a:pPr eaLnBrk="0" hangingPunct="0">
              <a:spcBef>
                <a:spcPct val="50000"/>
              </a:spcBef>
            </a:pPr>
            <a:endParaRPr lang="pt-BR">
              <a:cs typeface="Arial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427288" y="381000"/>
            <a:ext cx="1916112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b="1" dirty="0">
                <a:solidFill>
                  <a:srgbClr val="F6C40C"/>
                </a:solidFill>
                <a:latin typeface="Arial" pitchFamily="34" charset="0"/>
                <a:ea typeface="+mj-ea"/>
                <a:cs typeface="Arial" pitchFamily="34" charset="0"/>
              </a:rPr>
              <a:t>Natureza</a:t>
            </a:r>
            <a:endParaRPr lang="pt-BR" dirty="0">
              <a:solidFill>
                <a:srgbClr val="F6C40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8" name="Retângulo 14"/>
          <p:cNvSpPr>
            <a:spLocks noChangeArrowheads="1"/>
          </p:cNvSpPr>
          <p:nvPr/>
        </p:nvSpPr>
        <p:spPr bwMode="auto">
          <a:xfrm>
            <a:off x="685800" y="4572000"/>
            <a:ext cx="8229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 indent="914400" algn="just" eaLnBrk="0" hangingPunct="0"/>
            <a:r>
              <a:rPr lang="pt-BR">
                <a:solidFill>
                  <a:srgbClr val="DEA900"/>
                </a:solidFill>
                <a:cs typeface="Arial" charset="0"/>
              </a:rPr>
              <a:t>Quando o futuro que desejamos envolve um conjunto de decisões interdependentes forma-se um sistema, onde o efeito de cada decisão no resultado desejado depende de, pelo menos, outra decisão.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1258888" y="404813"/>
            <a:ext cx="6705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200" b="1"/>
              <a:t>Planejamento</a:t>
            </a:r>
          </a:p>
        </p:txBody>
      </p:sp>
      <p:sp>
        <p:nvSpPr>
          <p:cNvPr id="9219" name="CaixaDeTexto 3"/>
          <p:cNvSpPr txBox="1">
            <a:spLocks noChangeArrowheads="1"/>
          </p:cNvSpPr>
          <p:nvPr/>
        </p:nvSpPr>
        <p:spPr bwMode="auto">
          <a:xfrm>
            <a:off x="1763713" y="1557338"/>
            <a:ext cx="6070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PLANEJAR É DECIDIR  ANTECIPADAMENTE</a:t>
            </a:r>
          </a:p>
        </p:txBody>
      </p:sp>
      <p:sp>
        <p:nvSpPr>
          <p:cNvPr id="5" name="Retângulo 4"/>
          <p:cNvSpPr/>
          <p:nvPr/>
        </p:nvSpPr>
        <p:spPr>
          <a:xfrm>
            <a:off x="827584" y="2204864"/>
            <a:ext cx="3024336" cy="1800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00B050"/>
                </a:solidFill>
              </a:rPr>
              <a:t>O quê </a:t>
            </a:r>
          </a:p>
          <a:p>
            <a:pPr>
              <a:defRPr/>
            </a:pPr>
            <a:r>
              <a:rPr lang="pt-BR" b="1" dirty="0">
                <a:solidFill>
                  <a:srgbClr val="00B050"/>
                </a:solidFill>
              </a:rPr>
              <a:t>De que maneira</a:t>
            </a:r>
          </a:p>
          <a:p>
            <a:pPr algn="ctr">
              <a:defRPr/>
            </a:pPr>
            <a:r>
              <a:rPr lang="pt-BR" b="1" dirty="0">
                <a:solidFill>
                  <a:srgbClr val="00B050"/>
                </a:solidFill>
              </a:rPr>
              <a:t>Quando</a:t>
            </a:r>
          </a:p>
          <a:p>
            <a:pPr algn="ctr">
              <a:defRPr/>
            </a:pPr>
            <a:r>
              <a:rPr lang="pt-BR" b="1" dirty="0">
                <a:solidFill>
                  <a:srgbClr val="00B050"/>
                </a:solidFill>
              </a:rPr>
              <a:t>Como</a:t>
            </a:r>
          </a:p>
        </p:txBody>
      </p:sp>
      <p:sp>
        <p:nvSpPr>
          <p:cNvPr id="6" name="Retângulo 5"/>
          <p:cNvSpPr/>
          <p:nvPr/>
        </p:nvSpPr>
        <p:spPr>
          <a:xfrm>
            <a:off x="5715000" y="2362200"/>
            <a:ext cx="2133600" cy="1295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FF0000"/>
                </a:solidFill>
              </a:rPr>
              <a:t>FAZER</a:t>
            </a:r>
          </a:p>
        </p:txBody>
      </p:sp>
      <p:sp>
        <p:nvSpPr>
          <p:cNvPr id="7" name="Seta para a direita 6"/>
          <p:cNvSpPr/>
          <p:nvPr/>
        </p:nvSpPr>
        <p:spPr>
          <a:xfrm>
            <a:off x="4191000" y="2743200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227" name="CaixaDeTexto 7"/>
          <p:cNvSpPr txBox="1">
            <a:spLocks noChangeArrowheads="1"/>
          </p:cNvSpPr>
          <p:nvPr/>
        </p:nvSpPr>
        <p:spPr bwMode="auto">
          <a:xfrm>
            <a:off x="423863" y="4221163"/>
            <a:ext cx="8362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/>
              <a:t>O PLANEJAMENTO DEVE IDENTIFICAR  ANTECIPADAMENTE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5576" y="4800600"/>
            <a:ext cx="2688153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7030A0"/>
                </a:solidFill>
              </a:rPr>
              <a:t>Os custos</a:t>
            </a:r>
          </a:p>
          <a:p>
            <a:pPr algn="ctr">
              <a:defRPr/>
            </a:pPr>
            <a:r>
              <a:rPr lang="pt-BR" b="1" dirty="0">
                <a:solidFill>
                  <a:srgbClr val="7030A0"/>
                </a:solidFill>
              </a:rPr>
              <a:t>Os benefícios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755576" y="5791200"/>
            <a:ext cx="2688153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FC1ED7"/>
                </a:solidFill>
              </a:rPr>
              <a:t>Os recursos</a:t>
            </a:r>
          </a:p>
          <a:p>
            <a:pPr algn="ctr">
              <a:defRPr/>
            </a:pPr>
            <a:r>
              <a:rPr lang="pt-BR" b="1" dirty="0">
                <a:solidFill>
                  <a:srgbClr val="FC1ED7"/>
                </a:solidFill>
              </a:rPr>
              <a:t>necessários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805928" y="5791200"/>
            <a:ext cx="2870527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002060"/>
                </a:solidFill>
              </a:rPr>
              <a:t>PARA FAZER O QUE SE DESEJA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805928" y="4800600"/>
            <a:ext cx="2438479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002060"/>
                </a:solidFill>
              </a:rPr>
              <a:t>DO QUE VAI SER FEITO</a:t>
            </a:r>
          </a:p>
        </p:txBody>
      </p:sp>
      <p:sp>
        <p:nvSpPr>
          <p:cNvPr id="13" name="Seta para a direita 12"/>
          <p:cNvSpPr/>
          <p:nvPr/>
        </p:nvSpPr>
        <p:spPr>
          <a:xfrm>
            <a:off x="3976688" y="4953000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>
            <a:off x="3976688" y="5943600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242" name="Retângulo 14"/>
          <p:cNvSpPr>
            <a:spLocks noChangeArrowheads="1"/>
          </p:cNvSpPr>
          <p:nvPr/>
        </p:nvSpPr>
        <p:spPr bwMode="auto">
          <a:xfrm>
            <a:off x="179388" y="549275"/>
            <a:ext cx="2089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hlinkClick r:id="rId2"/>
              </a:rPr>
              <a:t>PLANO</a:t>
            </a:r>
            <a:endParaRPr lang="pt-BR"/>
          </a:p>
        </p:txBody>
      </p:sp>
      <p:sp>
        <p:nvSpPr>
          <p:cNvPr id="9243" name="Botão de ação: Filme 15">
            <a:hlinkClick r:id="rId3" action="ppaction://program" highlightClick="1"/>
          </p:cNvPr>
          <p:cNvSpPr>
            <a:spLocks noChangeArrowheads="1"/>
          </p:cNvSpPr>
          <p:nvPr/>
        </p:nvSpPr>
        <p:spPr bwMode="auto">
          <a:xfrm>
            <a:off x="179388" y="0"/>
            <a:ext cx="863600" cy="476250"/>
          </a:xfrm>
          <a:prstGeom prst="actionButtonMovi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22313" y="1455738"/>
          <a:ext cx="8421687" cy="5326062"/>
        </p:xfrm>
        <a:graphic>
          <a:graphicData uri="http://schemas.openxmlformats.org/presentationml/2006/ole">
            <p:oleObj spid="_x0000_s1026" name="Document" r:id="rId3" imgW="5613324" imgH="3550108" progId="Word.Document.8">
              <p:embed/>
            </p:oleObj>
          </a:graphicData>
        </a:graphic>
      </p:graphicFrame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990600" y="533400"/>
            <a:ext cx="6705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3200" b="1" dirty="0"/>
              <a:t>Níveis de </a:t>
            </a:r>
            <a:r>
              <a:rPr lang="pt-BR" sz="3200" b="1" dirty="0" smtClean="0"/>
              <a:t>Planejamento</a:t>
            </a:r>
            <a:endParaRPr lang="pt-B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9"/>
          <p:cNvSpPr txBox="1">
            <a:spLocks noChangeArrowheads="1"/>
          </p:cNvSpPr>
          <p:nvPr/>
        </p:nvSpPr>
        <p:spPr bwMode="auto">
          <a:xfrm>
            <a:off x="152400" y="469900"/>
            <a:ext cx="7086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3200" b="1"/>
              <a:t>Características do Planejamento</a:t>
            </a:r>
          </a:p>
          <a:p>
            <a:pPr eaLnBrk="0" hangingPunct="0"/>
            <a:endParaRPr lang="pt-BR" sz="3200"/>
          </a:p>
          <a:p>
            <a:pPr eaLnBrk="0" hangingPunct="0">
              <a:spcBef>
                <a:spcPct val="50000"/>
              </a:spcBef>
            </a:pPr>
            <a:endParaRPr lang="pt-BR" sz="3200">
              <a:latin typeface="Times New Roman" pitchFamily="18" charset="0"/>
            </a:endParaRPr>
          </a:p>
        </p:txBody>
      </p:sp>
      <p:graphicFrame>
        <p:nvGraphicFramePr>
          <p:cNvPr id="37923" name="Group 35"/>
          <p:cNvGraphicFramePr>
            <a:graphicFrameLocks noGrp="1"/>
          </p:cNvGraphicFramePr>
          <p:nvPr/>
        </p:nvGraphicFramePr>
        <p:xfrm>
          <a:off x="457200" y="1752600"/>
          <a:ext cx="8229600" cy="4419600"/>
        </p:xfrm>
        <a:graphic>
          <a:graphicData uri="http://schemas.openxmlformats.org/drawingml/2006/table">
            <a:tbl>
              <a:tblPr/>
              <a:tblGrid>
                <a:gridCol w="1752600"/>
                <a:gridCol w="1782763"/>
                <a:gridCol w="1768475"/>
                <a:gridCol w="1325562"/>
                <a:gridCol w="1600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NÍVEL DE PLANEJAMENTO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TIPOS DE PLANEJAMENTO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ABRANGÊNCIA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EXTENSÃO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GRAU DE INCERTEZA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Institucional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Estratégico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 empresa como uma totalidade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Longo Prazo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Elevado em face das coações e contingências que não pode prever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Intermediário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Tático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Uma área específica da empresa (departamento)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Médio Prazo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Limitação das variáveis envolvidas para reduzir a incerteza e permitir a programação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Operacional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Operacional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Uma tarefa ou operação específica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Curto Prazo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Reduzido, graças à programação e à racionalização de todas as atividades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b="1" smtClean="0"/>
              <a:t>Plano de Trabalho</a:t>
            </a:r>
            <a:br>
              <a:rPr lang="pt-BR" sz="3600" b="1" smtClean="0"/>
            </a:br>
            <a:endParaRPr lang="pt-BR" sz="3600" b="1" smtClean="0"/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1628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algn="ctr" eaLnBrk="1" hangingPunct="1">
              <a:buFont typeface="Wingdings" pitchFamily="2" charset="2"/>
              <a:buNone/>
            </a:pPr>
            <a:r>
              <a:rPr lang="pt-BR" sz="2800" b="1" smtClean="0"/>
              <a:t>É</a:t>
            </a:r>
            <a:r>
              <a:rPr lang="pt-BR" sz="2800" smtClean="0"/>
              <a:t> </a:t>
            </a:r>
            <a:r>
              <a:rPr lang="pt-BR" sz="2800" b="1" smtClean="0"/>
              <a:t>um documento que apresenta a formulação de um plano para produtos e/ou serviços.</a:t>
            </a:r>
            <a:br>
              <a:rPr lang="pt-BR" sz="2800" b="1" smtClean="0"/>
            </a:br>
            <a:r>
              <a:rPr lang="pt-BR" sz="2800" b="1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pt-BR" sz="2800" b="1" smtClean="0"/>
              <a:t>O plano de trabalho estabelece os objetivos de uma empresa e sugere ações para atingi-los</a:t>
            </a:r>
            <a:r>
              <a:rPr lang="pt-BR" sz="1400" b="1" smtClean="0"/>
              <a:t> </a:t>
            </a:r>
            <a:r>
              <a:rPr lang="pt-BR" sz="2800" b="1" smtClean="0"/>
              <a:t>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400800" y="9906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/>
              <a:t>Tambucci, 2004</a:t>
            </a:r>
          </a:p>
        </p:txBody>
      </p:sp>
      <p:sp>
        <p:nvSpPr>
          <p:cNvPr id="11269" name="Retângulo 4"/>
          <p:cNvSpPr>
            <a:spLocks noChangeArrowheads="1"/>
          </p:cNvSpPr>
          <p:nvPr/>
        </p:nvSpPr>
        <p:spPr bwMode="auto">
          <a:xfrm>
            <a:off x="3132138" y="1052513"/>
            <a:ext cx="2841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 b="1">
                <a:solidFill>
                  <a:srgbClr val="09C804"/>
                </a:solidFill>
              </a:rPr>
              <a:t>Finalidade</a:t>
            </a:r>
            <a:endParaRPr lang="pt-BR" sz="4000">
              <a:solidFill>
                <a:srgbClr val="09C8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1">
      <a:dk1>
        <a:srgbClr val="000000"/>
      </a:dk1>
      <a:lt1>
        <a:srgbClr val="FFFFFF"/>
      </a:lt1>
      <a:dk2>
        <a:srgbClr val="40458C"/>
      </a:dk2>
      <a:lt2>
        <a:srgbClr val="FFFFCC"/>
      </a:lt2>
      <a:accent1>
        <a:srgbClr val="8D8DB3"/>
      </a:accent1>
      <a:accent2>
        <a:srgbClr val="B2B2B2"/>
      </a:accent2>
      <a:accent3>
        <a:srgbClr val="AFB0C5"/>
      </a:accent3>
      <a:accent4>
        <a:srgbClr val="DADADA"/>
      </a:accent4>
      <a:accent5>
        <a:srgbClr val="C5C5D6"/>
      </a:accent5>
      <a:accent6>
        <a:srgbClr val="A1A1A1"/>
      </a:accent6>
      <a:hlink>
        <a:srgbClr val="6F89F7"/>
      </a:hlink>
      <a:folHlink>
        <a:srgbClr val="4F56A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654</TotalTime>
  <Words>913</Words>
  <Application>Microsoft Office PowerPoint</Application>
  <PresentationFormat>Apresentação na tela (4:3)</PresentationFormat>
  <Paragraphs>211</Paragraphs>
  <Slides>19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1" baseType="lpstr">
      <vt:lpstr>Plano grafico</vt:lpstr>
      <vt:lpstr>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Plano de Trabalho </vt:lpstr>
      <vt:lpstr>Slide 10</vt:lpstr>
      <vt:lpstr>ELEMENTOS DO PLANO  Souci, 2002</vt:lpstr>
      <vt:lpstr>PLANEJAMENTO x PROGRAMAÇÃO</vt:lpstr>
      <vt:lpstr>Slide 13</vt:lpstr>
      <vt:lpstr>Slide 14</vt:lpstr>
      <vt:lpstr>PLANEJAMENTO ESTRATÉGICO</vt:lpstr>
      <vt:lpstr>Balanced Scorecard (BSC)</vt:lpstr>
      <vt:lpstr>Slide 17</vt:lpstr>
      <vt:lpstr>Business Intelligence (BI)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</dc:title>
  <dc:creator>flaviabastos</dc:creator>
  <cp:lastModifiedBy>flavia bastos</cp:lastModifiedBy>
  <cp:revision>25</cp:revision>
  <dcterms:created xsi:type="dcterms:W3CDTF">2006-07-15T13:56:49Z</dcterms:created>
  <dcterms:modified xsi:type="dcterms:W3CDTF">2014-09-22T18:54:16Z</dcterms:modified>
</cp:coreProperties>
</file>