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pt-BR"/>
              <a:t>Clique para editar o título Mestre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4/17/2023</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‹nº›</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pt-BR"/>
              <a:t>Clique para editar o título Mestre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ncho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pt-BR"/>
              <a:t>Clique para editar o título Mestre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48A87A34-81AB-432B-8DAE-1953F412C126}" type="datetimeFigureOut">
              <a:rPr lang="en-US" dirty="0"/>
              <a:t>4/17/2023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pt-BR"/>
              <a:t>Clique para editar o título Mestre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1447191" y="2824269"/>
            <a:ext cx="4645152" cy="264445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6412362" y="2821491"/>
            <a:ext cx="4645152" cy="2637371"/>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pt-BR"/>
              <a:t>Clique para editar o título Mestre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48A87A34-81AB-432B-8DAE-1953F412C126}" type="datetimeFigureOut">
              <a:rPr lang="en-US" dirty="0"/>
              <a:t>4/17/2023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4/17/2023</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4/17/2023</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‹nº›</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F5CEEF-723B-4872-9702-2DC904DFD16E}"/>
              </a:ext>
            </a:extLst>
          </p:cNvPr>
          <p:cNvSpPr>
            <a:spLocks noGrp="1"/>
          </p:cNvSpPr>
          <p:nvPr>
            <p:ph type="ctrTitle"/>
          </p:nvPr>
        </p:nvSpPr>
        <p:spPr/>
        <p:txBody>
          <a:bodyPr>
            <a:normAutofit fontScale="90000"/>
          </a:bodyPr>
          <a:lstStyle/>
          <a:p>
            <a:r>
              <a:rPr lang="pt-BR"/>
              <a:t>HISTÓRIA DO PENSAMENTO ECONÔMICO </a:t>
            </a:r>
            <a:endParaRPr lang="pt-BR" dirty="0"/>
          </a:p>
        </p:txBody>
      </p:sp>
      <p:sp>
        <p:nvSpPr>
          <p:cNvPr id="3" name="Subtítulo 2">
            <a:extLst>
              <a:ext uri="{FF2B5EF4-FFF2-40B4-BE49-F238E27FC236}">
                <a16:creationId xmlns:a16="http://schemas.microsoft.com/office/drawing/2014/main" id="{21FD7283-EAC2-4258-8717-A8C411DD5F0E}"/>
              </a:ext>
            </a:extLst>
          </p:cNvPr>
          <p:cNvSpPr>
            <a:spLocks noGrp="1"/>
          </p:cNvSpPr>
          <p:nvPr>
            <p:ph type="subTitle" idx="1"/>
          </p:nvPr>
        </p:nvSpPr>
        <p:spPr/>
        <p:txBody>
          <a:bodyPr/>
          <a:lstStyle/>
          <a:p>
            <a:r>
              <a:rPr lang="pt-BR" dirty="0"/>
              <a:t>8ª aula - 2023</a:t>
            </a:r>
          </a:p>
        </p:txBody>
      </p:sp>
    </p:spTree>
    <p:extLst>
      <p:ext uri="{BB962C8B-B14F-4D97-AF65-F5344CB8AC3E}">
        <p14:creationId xmlns:p14="http://schemas.microsoft.com/office/powerpoint/2010/main" val="3735930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A3E76F-E18A-4E26-9D56-A20B06B996D4}"/>
              </a:ext>
            </a:extLst>
          </p:cNvPr>
          <p:cNvSpPr>
            <a:spLocks noGrp="1"/>
          </p:cNvSpPr>
          <p:nvPr>
            <p:ph type="title"/>
          </p:nvPr>
        </p:nvSpPr>
        <p:spPr/>
        <p:txBody>
          <a:bodyPr/>
          <a:lstStyle/>
          <a:p>
            <a:r>
              <a:rPr lang="pt-BR" dirty="0"/>
              <a:t>Outros temas:</a:t>
            </a:r>
          </a:p>
        </p:txBody>
      </p:sp>
      <p:sp>
        <p:nvSpPr>
          <p:cNvPr id="3" name="Espaço Reservado para Conteúdo 2">
            <a:extLst>
              <a:ext uri="{FF2B5EF4-FFF2-40B4-BE49-F238E27FC236}">
                <a16:creationId xmlns:a16="http://schemas.microsoft.com/office/drawing/2014/main" id="{F444C54B-C601-495A-83CF-0881D6E4DEB3}"/>
              </a:ext>
            </a:extLst>
          </p:cNvPr>
          <p:cNvSpPr>
            <a:spLocks noGrp="1"/>
          </p:cNvSpPr>
          <p:nvPr>
            <p:ph idx="1"/>
          </p:nvPr>
        </p:nvSpPr>
        <p:spPr/>
        <p:txBody>
          <a:bodyPr/>
          <a:lstStyle/>
          <a:p>
            <a:r>
              <a:rPr lang="pt-BR" sz="2400" dirty="0"/>
              <a:t>Ainda no mesmo capítulo, Jevons discute a alocação de uma mercadoria capaz de diferentes usos. </a:t>
            </a:r>
          </a:p>
          <a:p>
            <a:r>
              <a:rPr lang="pt-BR" sz="2400" dirty="0"/>
              <a:t>Conclui que na alocação ótima igualam-se os graus finais de utilidade em cada uso.</a:t>
            </a:r>
          </a:p>
          <a:p>
            <a:endParaRPr lang="pt-BR" dirty="0"/>
          </a:p>
        </p:txBody>
      </p:sp>
    </p:spTree>
    <p:extLst>
      <p:ext uri="{BB962C8B-B14F-4D97-AF65-F5344CB8AC3E}">
        <p14:creationId xmlns:p14="http://schemas.microsoft.com/office/powerpoint/2010/main" val="5049648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5C7A09-3E0D-4569-8D56-B85D5CA86AF1}"/>
              </a:ext>
            </a:extLst>
          </p:cNvPr>
          <p:cNvSpPr>
            <a:spLocks noGrp="1"/>
          </p:cNvSpPr>
          <p:nvPr>
            <p:ph type="title"/>
          </p:nvPr>
        </p:nvSpPr>
        <p:spPr/>
        <p:txBody>
          <a:bodyPr/>
          <a:lstStyle/>
          <a:p>
            <a:r>
              <a:rPr lang="pt-BR" dirty="0"/>
              <a:t>O problema </a:t>
            </a:r>
            <a:r>
              <a:rPr lang="pt-BR" dirty="0" err="1"/>
              <a:t>dA</a:t>
            </a:r>
            <a:r>
              <a:rPr lang="pt-BR" dirty="0"/>
              <a:t> escolha intertemporal</a:t>
            </a:r>
          </a:p>
        </p:txBody>
      </p:sp>
      <p:sp>
        <p:nvSpPr>
          <p:cNvPr id="3" name="Espaço Reservado para Conteúdo 2">
            <a:extLst>
              <a:ext uri="{FF2B5EF4-FFF2-40B4-BE49-F238E27FC236}">
                <a16:creationId xmlns:a16="http://schemas.microsoft.com/office/drawing/2014/main" id="{F143C4D8-3528-4E3E-9F1D-41E794DFEEB6}"/>
              </a:ext>
            </a:extLst>
          </p:cNvPr>
          <p:cNvSpPr>
            <a:spLocks noGrp="1"/>
          </p:cNvSpPr>
          <p:nvPr>
            <p:ph idx="1"/>
          </p:nvPr>
        </p:nvSpPr>
        <p:spPr/>
        <p:txBody>
          <a:bodyPr>
            <a:normAutofit/>
          </a:bodyPr>
          <a:lstStyle/>
          <a:p>
            <a:r>
              <a:rPr lang="pt-BR" sz="2400" dirty="0"/>
              <a:t>Introduz a noção de taxa de preferência no tempo.</a:t>
            </a:r>
          </a:p>
          <a:p>
            <a:r>
              <a:rPr lang="pt-BR" sz="2400" dirty="0"/>
              <a:t>Enquanto um indivíduo perfeitamente neutro em relação ao tempo aloca os bens ao longo de uma sequência de períodos de modo a igualar as utilidades marginais u</a:t>
            </a:r>
            <a:r>
              <a:rPr lang="pt-BR" sz="2400" baseline="-25000" dirty="0"/>
              <a:t>1</a:t>
            </a:r>
            <a:r>
              <a:rPr lang="pt-BR" sz="2400" dirty="0"/>
              <a:t>, u</a:t>
            </a:r>
            <a:r>
              <a:rPr lang="pt-BR" sz="2400" baseline="-25000" dirty="0"/>
              <a:t>2</a:t>
            </a:r>
            <a:r>
              <a:rPr lang="pt-BR" sz="2400" dirty="0"/>
              <a:t>, u</a:t>
            </a:r>
            <a:r>
              <a:rPr lang="pt-BR" sz="2400" baseline="-25000" dirty="0"/>
              <a:t>3</a:t>
            </a:r>
            <a:r>
              <a:rPr lang="pt-BR" sz="2400" dirty="0"/>
              <a:t>, ..., as preferências temporais são incorporadas nos fatores q</a:t>
            </a:r>
            <a:r>
              <a:rPr lang="pt-BR" sz="2400" baseline="-25000" dirty="0"/>
              <a:t>1</a:t>
            </a:r>
            <a:r>
              <a:rPr lang="pt-BR" sz="2400" dirty="0"/>
              <a:t>, q</a:t>
            </a:r>
            <a:r>
              <a:rPr lang="pt-BR" sz="2400" baseline="-25000" dirty="0"/>
              <a:t>2</a:t>
            </a:r>
            <a:r>
              <a:rPr lang="pt-BR" sz="2400" dirty="0"/>
              <a:t>, q</a:t>
            </a:r>
            <a:r>
              <a:rPr lang="pt-BR" sz="2400" baseline="-25000" dirty="0"/>
              <a:t>3</a:t>
            </a:r>
            <a:r>
              <a:rPr lang="pt-BR" sz="2400" dirty="0"/>
              <a:t>, ... , tal que o equilíbrio intertemporal passa a ser q</a:t>
            </a:r>
            <a:r>
              <a:rPr lang="pt-BR" sz="2400" baseline="-25000" dirty="0"/>
              <a:t>1</a:t>
            </a:r>
            <a:r>
              <a:rPr lang="pt-BR" sz="2400" dirty="0"/>
              <a:t>u</a:t>
            </a:r>
            <a:r>
              <a:rPr lang="pt-BR" sz="2400" baseline="-25000" dirty="0"/>
              <a:t>1</a:t>
            </a:r>
            <a:r>
              <a:rPr lang="pt-BR" sz="2400" dirty="0"/>
              <a:t> = q</a:t>
            </a:r>
            <a:r>
              <a:rPr lang="pt-BR" sz="2400" baseline="-25000" dirty="0"/>
              <a:t>2</a:t>
            </a:r>
            <a:r>
              <a:rPr lang="pt-BR" sz="2400" dirty="0"/>
              <a:t>u</a:t>
            </a:r>
            <a:r>
              <a:rPr lang="pt-BR" sz="2400" baseline="-25000" dirty="0"/>
              <a:t>2 </a:t>
            </a:r>
            <a:r>
              <a:rPr lang="pt-BR" sz="2400" dirty="0"/>
              <a:t>= ... .</a:t>
            </a:r>
          </a:p>
        </p:txBody>
      </p:sp>
    </p:spTree>
    <p:extLst>
      <p:ext uri="{BB962C8B-B14F-4D97-AF65-F5344CB8AC3E}">
        <p14:creationId xmlns:p14="http://schemas.microsoft.com/office/powerpoint/2010/main" val="2829045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A970E9-5BC2-450D-A78C-18880387D5B2}"/>
              </a:ext>
            </a:extLst>
          </p:cNvPr>
          <p:cNvSpPr>
            <a:spLocks noGrp="1"/>
          </p:cNvSpPr>
          <p:nvPr>
            <p:ph type="title"/>
          </p:nvPr>
        </p:nvSpPr>
        <p:spPr/>
        <p:txBody>
          <a:bodyPr/>
          <a:lstStyle/>
          <a:p>
            <a:r>
              <a:rPr lang="pt-BR" dirty="0"/>
              <a:t>Escolha com risco</a:t>
            </a:r>
          </a:p>
        </p:txBody>
      </p:sp>
      <p:sp>
        <p:nvSpPr>
          <p:cNvPr id="3" name="Espaço Reservado para Conteúdo 2">
            <a:extLst>
              <a:ext uri="{FF2B5EF4-FFF2-40B4-BE49-F238E27FC236}">
                <a16:creationId xmlns:a16="http://schemas.microsoft.com/office/drawing/2014/main" id="{4BB1BE07-C59A-41C6-994B-288E1A345591}"/>
              </a:ext>
            </a:extLst>
          </p:cNvPr>
          <p:cNvSpPr>
            <a:spLocks noGrp="1"/>
          </p:cNvSpPr>
          <p:nvPr>
            <p:ph idx="1"/>
          </p:nvPr>
        </p:nvSpPr>
        <p:spPr/>
        <p:txBody>
          <a:bodyPr/>
          <a:lstStyle/>
          <a:p>
            <a:r>
              <a:rPr lang="pt-BR" sz="2400" dirty="0"/>
              <a:t>Jevons também introduz a análise da escolha com risco na qual as utilidades marginais do consumo em cada período também são ponderadas pelas respectivas probabilidades p</a:t>
            </a:r>
            <a:r>
              <a:rPr lang="pt-BR" sz="2400" baseline="-25000" dirty="0"/>
              <a:t>1</a:t>
            </a:r>
            <a:r>
              <a:rPr lang="pt-BR" sz="2400" dirty="0"/>
              <a:t>, p</a:t>
            </a:r>
            <a:r>
              <a:rPr lang="pt-BR" sz="2400" baseline="-25000" dirty="0"/>
              <a:t>2</a:t>
            </a:r>
            <a:r>
              <a:rPr lang="pt-BR" sz="2400" dirty="0"/>
              <a:t>, p</a:t>
            </a:r>
            <a:r>
              <a:rPr lang="pt-BR" sz="2400" baseline="-25000" dirty="0"/>
              <a:t>3</a:t>
            </a:r>
            <a:r>
              <a:rPr lang="pt-BR" sz="2400" dirty="0"/>
              <a:t>, ... do bem conservar-se em perfeito estado até a data futura, e o equilíbrio intertemporal fica sendo: </a:t>
            </a:r>
          </a:p>
          <a:p>
            <a:pPr marL="0" indent="0">
              <a:buNone/>
            </a:pPr>
            <a:r>
              <a:rPr lang="pt-BR" sz="2400" dirty="0"/>
              <a:t>   p</a:t>
            </a:r>
            <a:r>
              <a:rPr lang="pt-BR" sz="2400" baseline="-25000" dirty="0"/>
              <a:t>1</a:t>
            </a:r>
            <a:r>
              <a:rPr lang="pt-BR" sz="2400" dirty="0"/>
              <a:t>q</a:t>
            </a:r>
            <a:r>
              <a:rPr lang="pt-BR" sz="2400" baseline="-25000" dirty="0"/>
              <a:t>1</a:t>
            </a:r>
            <a:r>
              <a:rPr lang="pt-BR" sz="2400" dirty="0"/>
              <a:t>u</a:t>
            </a:r>
            <a:r>
              <a:rPr lang="pt-BR" sz="2400" baseline="-25000" dirty="0"/>
              <a:t>1</a:t>
            </a:r>
            <a:r>
              <a:rPr lang="pt-BR" sz="2400" dirty="0"/>
              <a:t> = p</a:t>
            </a:r>
            <a:r>
              <a:rPr lang="pt-BR" sz="2400" baseline="-25000" dirty="0"/>
              <a:t>2</a:t>
            </a:r>
            <a:r>
              <a:rPr lang="pt-BR" sz="2400" dirty="0"/>
              <a:t>q</a:t>
            </a:r>
            <a:r>
              <a:rPr lang="pt-BR" sz="2400" baseline="-25000" dirty="0"/>
              <a:t>2</a:t>
            </a:r>
            <a:r>
              <a:rPr lang="pt-BR" sz="2400" dirty="0"/>
              <a:t>u</a:t>
            </a:r>
            <a:r>
              <a:rPr lang="pt-BR" sz="2400" baseline="-25000" dirty="0"/>
              <a:t>2</a:t>
            </a:r>
            <a:r>
              <a:rPr lang="pt-BR" sz="2400" dirty="0"/>
              <a:t> = p</a:t>
            </a:r>
            <a:r>
              <a:rPr lang="pt-BR" sz="2400" baseline="-25000" dirty="0"/>
              <a:t>3</a:t>
            </a:r>
            <a:r>
              <a:rPr lang="pt-BR" sz="2400" dirty="0"/>
              <a:t>q</a:t>
            </a:r>
            <a:r>
              <a:rPr lang="pt-BR" sz="2400" baseline="-25000" dirty="0"/>
              <a:t>3</a:t>
            </a:r>
            <a:r>
              <a:rPr lang="pt-BR" sz="2400" dirty="0"/>
              <a:t>u</a:t>
            </a:r>
            <a:r>
              <a:rPr lang="pt-BR" sz="2400" baseline="-25000" dirty="0"/>
              <a:t>3</a:t>
            </a:r>
            <a:r>
              <a:rPr lang="pt-BR" sz="2400" dirty="0"/>
              <a:t> = ...</a:t>
            </a:r>
          </a:p>
          <a:p>
            <a:endParaRPr lang="pt-BR" dirty="0"/>
          </a:p>
        </p:txBody>
      </p:sp>
    </p:spTree>
    <p:extLst>
      <p:ext uri="{BB962C8B-B14F-4D97-AF65-F5344CB8AC3E}">
        <p14:creationId xmlns:p14="http://schemas.microsoft.com/office/powerpoint/2010/main" val="2399908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F4CB03-1777-4F79-B1BC-F29D0B4C8051}"/>
              </a:ext>
            </a:extLst>
          </p:cNvPr>
          <p:cNvSpPr>
            <a:spLocks noGrp="1"/>
          </p:cNvSpPr>
          <p:nvPr>
            <p:ph type="title"/>
          </p:nvPr>
        </p:nvSpPr>
        <p:spPr/>
        <p:txBody>
          <a:bodyPr/>
          <a:lstStyle/>
          <a:p>
            <a:r>
              <a:rPr lang="pt-BR" dirty="0"/>
              <a:t>Capítulo IV</a:t>
            </a:r>
          </a:p>
        </p:txBody>
      </p:sp>
      <p:sp>
        <p:nvSpPr>
          <p:cNvPr id="3" name="Espaço Reservado para Conteúdo 2">
            <a:extLst>
              <a:ext uri="{FF2B5EF4-FFF2-40B4-BE49-F238E27FC236}">
                <a16:creationId xmlns:a16="http://schemas.microsoft.com/office/drawing/2014/main" id="{EDD30353-61B1-4DB7-A65A-3DC49E391BB1}"/>
              </a:ext>
            </a:extLst>
          </p:cNvPr>
          <p:cNvSpPr>
            <a:spLocks noGrp="1"/>
          </p:cNvSpPr>
          <p:nvPr>
            <p:ph idx="1"/>
          </p:nvPr>
        </p:nvSpPr>
        <p:spPr/>
        <p:txBody>
          <a:bodyPr/>
          <a:lstStyle/>
          <a:p>
            <a:r>
              <a:rPr lang="pt-BR" dirty="0"/>
              <a:t>A análise de Jevons culmina na teoria da troca simples: a distribuição de duas mercadorias entre dois agentes que produz o máximo de satisfação para cada um corresponde à condição na qual há a proporcionalidade dos graus finais de utilidade com o inverso da razão de troca das mercadorias.</a:t>
            </a:r>
          </a:p>
          <a:p>
            <a:r>
              <a:rPr lang="pt-BR" dirty="0"/>
              <a:t>Esta condição valeria para todo tipo de mercado, do monopólio bilateral à concorrência perfeita.</a:t>
            </a:r>
          </a:p>
          <a:p>
            <a:r>
              <a:rPr lang="pt-BR" dirty="0"/>
              <a:t>Na equação básica de trocas de Jevons, os mesmos princípios controlariam todos os mercados, independentemente do número de compradores e vendedores. </a:t>
            </a:r>
          </a:p>
          <a:p>
            <a:endParaRPr lang="pt-BR" dirty="0"/>
          </a:p>
        </p:txBody>
      </p:sp>
    </p:spTree>
    <p:extLst>
      <p:ext uri="{BB962C8B-B14F-4D97-AF65-F5344CB8AC3E}">
        <p14:creationId xmlns:p14="http://schemas.microsoft.com/office/powerpoint/2010/main" val="2351202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F2EE1-B747-4C6C-B7E5-9EE87FA97693}"/>
              </a:ext>
            </a:extLst>
          </p:cNvPr>
          <p:cNvSpPr>
            <a:spLocks noGrp="1"/>
          </p:cNvSpPr>
          <p:nvPr>
            <p:ph type="title"/>
          </p:nvPr>
        </p:nvSpPr>
        <p:spPr/>
        <p:txBody>
          <a:bodyPr/>
          <a:lstStyle/>
          <a:p>
            <a:r>
              <a:rPr lang="pt-BR" i="1" dirty="0">
                <a:ea typeface="+mj-ea"/>
                <a:cs typeface="+mj-cs"/>
              </a:rPr>
              <a:t>Trading </a:t>
            </a:r>
            <a:r>
              <a:rPr lang="pt-BR" i="1" dirty="0" err="1">
                <a:ea typeface="+mj-ea"/>
                <a:cs typeface="+mj-cs"/>
              </a:rPr>
              <a:t>bodies</a:t>
            </a:r>
            <a:endParaRPr lang="pt-BR" i="1" dirty="0"/>
          </a:p>
        </p:txBody>
      </p:sp>
      <p:sp>
        <p:nvSpPr>
          <p:cNvPr id="3" name="Espaço Reservado para Conteúdo 2">
            <a:extLst>
              <a:ext uri="{FF2B5EF4-FFF2-40B4-BE49-F238E27FC236}">
                <a16:creationId xmlns:a16="http://schemas.microsoft.com/office/drawing/2014/main" id="{11982677-5ADD-4858-B144-025C13F32A64}"/>
              </a:ext>
            </a:extLst>
          </p:cNvPr>
          <p:cNvSpPr>
            <a:spLocks noGrp="1"/>
          </p:cNvSpPr>
          <p:nvPr>
            <p:ph idx="1"/>
          </p:nvPr>
        </p:nvSpPr>
        <p:spPr/>
        <p:txBody>
          <a:bodyPr/>
          <a:lstStyle/>
          <a:p>
            <a:r>
              <a:rPr lang="pt-BR" sz="2400" dirty="0"/>
              <a:t>Em mercados com mais de um comprador ou vendedor, Jevons trabalha com a noção de </a:t>
            </a:r>
            <a:r>
              <a:rPr lang="pt-BR" sz="2400" i="1" dirty="0"/>
              <a:t>trading </a:t>
            </a:r>
            <a:r>
              <a:rPr lang="pt-BR" sz="2400" i="1" dirty="0" err="1"/>
              <a:t>bodies</a:t>
            </a:r>
            <a:r>
              <a:rPr lang="pt-BR" sz="2400" i="1" dirty="0"/>
              <a:t> </a:t>
            </a:r>
            <a:r>
              <a:rPr lang="pt-BR" sz="2400" dirty="0"/>
              <a:t>do lado da oferta e da demanda, em que um agregado de indivíduos comporta-se como um sujeito único. </a:t>
            </a:r>
          </a:p>
          <a:p>
            <a:endParaRPr lang="pt-BR" dirty="0"/>
          </a:p>
        </p:txBody>
      </p:sp>
    </p:spTree>
    <p:extLst>
      <p:ext uri="{BB962C8B-B14F-4D97-AF65-F5344CB8AC3E}">
        <p14:creationId xmlns:p14="http://schemas.microsoft.com/office/powerpoint/2010/main" val="40864504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4C2AE5-100D-4526-BCB4-FDB17B33F64C}"/>
              </a:ext>
            </a:extLst>
          </p:cNvPr>
          <p:cNvSpPr>
            <a:spLocks noGrp="1"/>
          </p:cNvSpPr>
          <p:nvPr>
            <p:ph type="title"/>
          </p:nvPr>
        </p:nvSpPr>
        <p:spPr/>
        <p:txBody>
          <a:bodyPr/>
          <a:lstStyle/>
          <a:p>
            <a:r>
              <a:rPr lang="pt-BR" dirty="0"/>
              <a:t>Limitações da análise de Jevons</a:t>
            </a:r>
          </a:p>
        </p:txBody>
      </p:sp>
      <p:sp>
        <p:nvSpPr>
          <p:cNvPr id="3" name="Espaço Reservado para Conteúdo 2">
            <a:extLst>
              <a:ext uri="{FF2B5EF4-FFF2-40B4-BE49-F238E27FC236}">
                <a16:creationId xmlns:a16="http://schemas.microsoft.com/office/drawing/2014/main" id="{2812CC48-70F3-4176-90CA-19B8D72ED9F7}"/>
              </a:ext>
            </a:extLst>
          </p:cNvPr>
          <p:cNvSpPr>
            <a:spLocks noGrp="1"/>
          </p:cNvSpPr>
          <p:nvPr>
            <p:ph idx="1"/>
          </p:nvPr>
        </p:nvSpPr>
        <p:spPr>
          <a:xfrm>
            <a:off x="1451579" y="2015731"/>
            <a:ext cx="9603275" cy="4244391"/>
          </a:xfrm>
        </p:spPr>
        <p:txBody>
          <a:bodyPr>
            <a:normAutofit fontScale="92500" lnSpcReduction="20000"/>
          </a:bodyPr>
          <a:lstStyle/>
          <a:p>
            <a:r>
              <a:rPr lang="pt-BR" dirty="0"/>
              <a:t>A conclusão a que chega Jevons não é aceita pela teoria moderna. </a:t>
            </a:r>
          </a:p>
          <a:p>
            <a:r>
              <a:rPr lang="pt-BR" dirty="0"/>
              <a:t>Por exemplo, no monopólio bilateral o preço é indeterminado. A equação básica de Jevons permite relacionar preços com utilidades marginais. Para derivar curvas de demanda das curvas de utilidade, no mercado de concorrência, ainda são requeridos passos intermediários. Esse problema só seria resolvido depois por Walras e Marshall.</a:t>
            </a:r>
          </a:p>
          <a:p>
            <a:r>
              <a:rPr lang="pt-BR" dirty="0"/>
              <a:t>A fórmula de Jevons é essencialmente estática, já que nela as mercadorias possuem uma quantidade fixa. </a:t>
            </a:r>
          </a:p>
          <a:p>
            <a:r>
              <a:rPr lang="pt-BR" dirty="0"/>
              <a:t>Jevons parece ter superestimado o seu alcance. Conclui a partir dela, precipitadamente, que a liberdade de troca é vantajosa a todos. </a:t>
            </a:r>
          </a:p>
          <a:p>
            <a:r>
              <a:rPr lang="pt-BR" dirty="0"/>
              <a:t>Lacunas na análise de Jevons foram preenchidas por outros autores da revolução marginalista. Walras desenvolve um modelo dinâmico das trocas que não existia em Jevons, descrevendo o caminho na direção do equilíbrio, não explicado pela fórmula estática. </a:t>
            </a:r>
          </a:p>
          <a:p>
            <a:endParaRPr lang="pt-BR" dirty="0"/>
          </a:p>
        </p:txBody>
      </p:sp>
    </p:spTree>
    <p:extLst>
      <p:ext uri="{BB962C8B-B14F-4D97-AF65-F5344CB8AC3E}">
        <p14:creationId xmlns:p14="http://schemas.microsoft.com/office/powerpoint/2010/main" val="1269564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EC1D2E-E234-47A1-A8F0-6E765B2A392D}"/>
              </a:ext>
            </a:extLst>
          </p:cNvPr>
          <p:cNvSpPr>
            <a:spLocks noGrp="1"/>
          </p:cNvSpPr>
          <p:nvPr>
            <p:ph type="title"/>
          </p:nvPr>
        </p:nvSpPr>
        <p:spPr/>
        <p:txBody>
          <a:bodyPr/>
          <a:lstStyle/>
          <a:p>
            <a:r>
              <a:rPr lang="pt-BR" dirty="0">
                <a:ea typeface="+mj-ea"/>
                <a:cs typeface="+mj-cs"/>
              </a:rPr>
              <a:t>O que Jevons não fez:</a:t>
            </a:r>
            <a:endParaRPr lang="pt-BR" dirty="0"/>
          </a:p>
        </p:txBody>
      </p:sp>
      <p:sp>
        <p:nvSpPr>
          <p:cNvPr id="3" name="Espaço Reservado para Conteúdo 2">
            <a:extLst>
              <a:ext uri="{FF2B5EF4-FFF2-40B4-BE49-F238E27FC236}">
                <a16:creationId xmlns:a16="http://schemas.microsoft.com/office/drawing/2014/main" id="{0C74809C-9FB5-4FCE-9E14-16E997A60F21}"/>
              </a:ext>
            </a:extLst>
          </p:cNvPr>
          <p:cNvSpPr>
            <a:spLocks noGrp="1"/>
          </p:cNvSpPr>
          <p:nvPr>
            <p:ph idx="1"/>
          </p:nvPr>
        </p:nvSpPr>
        <p:spPr/>
        <p:txBody>
          <a:bodyPr/>
          <a:lstStyle/>
          <a:p>
            <a:r>
              <a:rPr lang="pt-BR" dirty="0"/>
              <a:t>Jevons apenas sugeriu elementos da teoria da produtividade marginal, como a noção de desutilidade, mas não a desenvolveu. </a:t>
            </a:r>
          </a:p>
          <a:p>
            <a:r>
              <a:rPr lang="pt-BR" dirty="0"/>
              <a:t>Além de não ter derivado curvas de demanda das curvas de utilidade, Jevons também não deduziu curvas de oferta com base nos custos monetários. </a:t>
            </a:r>
          </a:p>
          <a:p>
            <a:r>
              <a:rPr lang="pt-BR" dirty="0"/>
              <a:t>Ele trabalha, na verdade, com uma teoria do custo real expresso em termos de sentimentos de desutilidade ou dor, uma análise que, embora não produzindo uma teoria da firma, lançou luz sobre os determinantes da oferta de trabalho.</a:t>
            </a:r>
          </a:p>
          <a:p>
            <a:endParaRPr lang="pt-BR" dirty="0"/>
          </a:p>
        </p:txBody>
      </p:sp>
    </p:spTree>
    <p:extLst>
      <p:ext uri="{BB962C8B-B14F-4D97-AF65-F5344CB8AC3E}">
        <p14:creationId xmlns:p14="http://schemas.microsoft.com/office/powerpoint/2010/main" val="1609746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1778C8-D003-4853-A7A1-A901D9FDC262}"/>
              </a:ext>
            </a:extLst>
          </p:cNvPr>
          <p:cNvSpPr>
            <a:spLocks noGrp="1"/>
          </p:cNvSpPr>
          <p:nvPr>
            <p:ph type="title"/>
          </p:nvPr>
        </p:nvSpPr>
        <p:spPr/>
        <p:txBody>
          <a:bodyPr/>
          <a:lstStyle/>
          <a:p>
            <a:r>
              <a:rPr lang="pt-BR" dirty="0"/>
              <a:t>Teoria do capital de Jevons </a:t>
            </a:r>
          </a:p>
        </p:txBody>
      </p:sp>
      <p:sp>
        <p:nvSpPr>
          <p:cNvPr id="3" name="Espaço Reservado para Conteúdo 2">
            <a:extLst>
              <a:ext uri="{FF2B5EF4-FFF2-40B4-BE49-F238E27FC236}">
                <a16:creationId xmlns:a16="http://schemas.microsoft.com/office/drawing/2014/main" id="{2B4FDA88-895D-41BC-AD00-4D5B69D0FEF4}"/>
              </a:ext>
            </a:extLst>
          </p:cNvPr>
          <p:cNvSpPr>
            <a:spLocks noGrp="1"/>
          </p:cNvSpPr>
          <p:nvPr>
            <p:ph idx="1"/>
          </p:nvPr>
        </p:nvSpPr>
        <p:spPr/>
        <p:txBody>
          <a:bodyPr/>
          <a:lstStyle/>
          <a:p>
            <a:r>
              <a:rPr lang="pt-BR" dirty="0"/>
              <a:t>Jevons apresenta uma incipiente teoria do capital, essencialmente capital variável (na terminologia marxiana), isto é, um agregado de mercadorias que sustenta os trabalhadores. </a:t>
            </a:r>
          </a:p>
          <a:p>
            <a:r>
              <a:rPr lang="pt-BR" dirty="0"/>
              <a:t>Ele tentou organizar diversos fatos numa fórmula precisa, e compreender essa fórmula em uma ampla generalização sobre período de produção, produtividade, quantidade de capital e juros. </a:t>
            </a:r>
          </a:p>
          <a:p>
            <a:r>
              <a:rPr lang="pt-BR" dirty="0"/>
              <a:t>Böhm-Bawerk desenvolveria depois os </a:t>
            </a:r>
            <a:r>
              <a:rPr lang="pt-BR" i="1" dirty="0" err="1"/>
              <a:t>insigths</a:t>
            </a:r>
            <a:r>
              <a:rPr lang="pt-BR" i="1" dirty="0"/>
              <a:t> </a:t>
            </a:r>
            <a:r>
              <a:rPr lang="pt-BR" dirty="0"/>
              <a:t>de Jevons sobre as relações entre diferentes métodos de produção e o período de tempo envolvido. </a:t>
            </a:r>
          </a:p>
        </p:txBody>
      </p:sp>
    </p:spTree>
    <p:extLst>
      <p:ext uri="{BB962C8B-B14F-4D97-AF65-F5344CB8AC3E}">
        <p14:creationId xmlns:p14="http://schemas.microsoft.com/office/powerpoint/2010/main" val="2210302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D9FF6DE7-6FE8-45B7-BFF6-F20F6BCFD02B}"/>
              </a:ext>
            </a:extLst>
          </p:cNvPr>
          <p:cNvSpPr>
            <a:spLocks noGrp="1"/>
          </p:cNvSpPr>
          <p:nvPr>
            <p:ph type="ctrTitle"/>
          </p:nvPr>
        </p:nvSpPr>
        <p:spPr/>
        <p:txBody>
          <a:bodyPr/>
          <a:lstStyle/>
          <a:p>
            <a:r>
              <a:rPr lang="pt-BR" dirty="0"/>
              <a:t>A teoria da economia política</a:t>
            </a:r>
          </a:p>
        </p:txBody>
      </p:sp>
      <p:sp>
        <p:nvSpPr>
          <p:cNvPr id="5" name="Subtítulo 4">
            <a:extLst>
              <a:ext uri="{FF2B5EF4-FFF2-40B4-BE49-F238E27FC236}">
                <a16:creationId xmlns:a16="http://schemas.microsoft.com/office/drawing/2014/main" id="{7E232251-C14A-4DAD-8978-D780FD8E210E}"/>
              </a:ext>
            </a:extLst>
          </p:cNvPr>
          <p:cNvSpPr>
            <a:spLocks noGrp="1"/>
          </p:cNvSpPr>
          <p:nvPr>
            <p:ph type="subTitle" idx="1"/>
          </p:nvPr>
        </p:nvSpPr>
        <p:spPr/>
        <p:txBody>
          <a:bodyPr>
            <a:normAutofit/>
          </a:bodyPr>
          <a:lstStyle/>
          <a:p>
            <a:r>
              <a:rPr lang="pt-BR" sz="3200" dirty="0"/>
              <a:t>1871</a:t>
            </a:r>
          </a:p>
        </p:txBody>
      </p:sp>
    </p:spTree>
    <p:extLst>
      <p:ext uri="{BB962C8B-B14F-4D97-AF65-F5344CB8AC3E}">
        <p14:creationId xmlns:p14="http://schemas.microsoft.com/office/powerpoint/2010/main" val="3451443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31C4A5-24F0-4137-B331-9FD1DF67ED78}"/>
              </a:ext>
            </a:extLst>
          </p:cNvPr>
          <p:cNvSpPr>
            <a:spLocks noGrp="1"/>
          </p:cNvSpPr>
          <p:nvPr>
            <p:ph type="title"/>
          </p:nvPr>
        </p:nvSpPr>
        <p:spPr/>
        <p:txBody>
          <a:bodyPr/>
          <a:lstStyle/>
          <a:p>
            <a:r>
              <a:rPr lang="pt-BR" dirty="0"/>
              <a:t>Leituras</a:t>
            </a:r>
          </a:p>
        </p:txBody>
      </p:sp>
      <p:sp>
        <p:nvSpPr>
          <p:cNvPr id="3" name="Espaço Reservado para Conteúdo 2">
            <a:extLst>
              <a:ext uri="{FF2B5EF4-FFF2-40B4-BE49-F238E27FC236}">
                <a16:creationId xmlns:a16="http://schemas.microsoft.com/office/drawing/2014/main" id="{8B215F25-48C7-4E6A-A887-BC2088994E28}"/>
              </a:ext>
            </a:extLst>
          </p:cNvPr>
          <p:cNvSpPr>
            <a:spLocks noGrp="1"/>
          </p:cNvSpPr>
          <p:nvPr>
            <p:ph idx="1"/>
          </p:nvPr>
        </p:nvSpPr>
        <p:spPr>
          <a:xfrm>
            <a:off x="6597748" y="2015732"/>
            <a:ext cx="4457106" cy="3450613"/>
          </a:xfrm>
        </p:spPr>
        <p:txBody>
          <a:bodyPr/>
          <a:lstStyle/>
          <a:p>
            <a:r>
              <a:rPr lang="pt-BR" dirty="0"/>
              <a:t>Ricardo Feijó, História do Pensamento Econômico, cap. 9, p. 218-225.</a:t>
            </a:r>
          </a:p>
          <a:p>
            <a:r>
              <a:rPr lang="pt-BR" dirty="0"/>
              <a:t>Willian S. Jevons,  A Teoria da Economia Política, capítulos 3 e 4.</a:t>
            </a:r>
          </a:p>
          <a:p>
            <a:endParaRPr lang="pt-BR" dirty="0"/>
          </a:p>
        </p:txBody>
      </p:sp>
      <p:pic>
        <p:nvPicPr>
          <p:cNvPr id="4" name="Imagem 3" descr="Interface gráfica do usuário&#10;&#10;Descrição gerada automaticamente com confiança baixa">
            <a:extLst>
              <a:ext uri="{FF2B5EF4-FFF2-40B4-BE49-F238E27FC236}">
                <a16:creationId xmlns:a16="http://schemas.microsoft.com/office/drawing/2014/main" id="{D50BB22B-D2E1-4EF8-912D-BFB8DE79E390}"/>
              </a:ext>
            </a:extLst>
          </p:cNvPr>
          <p:cNvPicPr>
            <a:picLocks noChangeAspect="1"/>
          </p:cNvPicPr>
          <p:nvPr/>
        </p:nvPicPr>
        <p:blipFill>
          <a:blip r:embed="rId2"/>
          <a:stretch>
            <a:fillRect/>
          </a:stretch>
        </p:blipFill>
        <p:spPr>
          <a:xfrm>
            <a:off x="1451579" y="2015732"/>
            <a:ext cx="2376058" cy="3346560"/>
          </a:xfrm>
          <a:prstGeom prst="rect">
            <a:avLst/>
          </a:prstGeom>
        </p:spPr>
      </p:pic>
      <p:pic>
        <p:nvPicPr>
          <p:cNvPr id="5" name="Imagem 4" descr="Tela de computador com texto preto sobre fundo branco&#10;&#10;Descrição gerada automaticamente com confiança média">
            <a:extLst>
              <a:ext uri="{FF2B5EF4-FFF2-40B4-BE49-F238E27FC236}">
                <a16:creationId xmlns:a16="http://schemas.microsoft.com/office/drawing/2014/main" id="{70764842-8A86-4606-ACDE-DC5F3A46E28F}"/>
              </a:ext>
            </a:extLst>
          </p:cNvPr>
          <p:cNvPicPr>
            <a:picLocks noChangeAspect="1"/>
          </p:cNvPicPr>
          <p:nvPr/>
        </p:nvPicPr>
        <p:blipFill>
          <a:blip r:embed="rId3"/>
          <a:stretch>
            <a:fillRect/>
          </a:stretch>
        </p:blipFill>
        <p:spPr>
          <a:xfrm>
            <a:off x="4192152" y="2015732"/>
            <a:ext cx="2275697" cy="3346560"/>
          </a:xfrm>
          <a:prstGeom prst="rect">
            <a:avLst/>
          </a:prstGeom>
        </p:spPr>
      </p:pic>
    </p:spTree>
    <p:extLst>
      <p:ext uri="{BB962C8B-B14F-4D97-AF65-F5344CB8AC3E}">
        <p14:creationId xmlns:p14="http://schemas.microsoft.com/office/powerpoint/2010/main" val="4182583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7DE93F-BBF6-44DD-B798-7915836A03D5}"/>
              </a:ext>
            </a:extLst>
          </p:cNvPr>
          <p:cNvSpPr>
            <a:spLocks noGrp="1"/>
          </p:cNvSpPr>
          <p:nvPr>
            <p:ph type="title"/>
          </p:nvPr>
        </p:nvSpPr>
        <p:spPr/>
        <p:txBody>
          <a:bodyPr/>
          <a:lstStyle/>
          <a:p>
            <a:r>
              <a:rPr lang="pt-BR" dirty="0"/>
              <a:t>O livro repete os procedimentos analíticos dos ensaios anteriores</a:t>
            </a:r>
          </a:p>
        </p:txBody>
      </p:sp>
      <p:sp>
        <p:nvSpPr>
          <p:cNvPr id="3" name="Espaço Reservado para Conteúdo 2">
            <a:extLst>
              <a:ext uri="{FF2B5EF4-FFF2-40B4-BE49-F238E27FC236}">
                <a16:creationId xmlns:a16="http://schemas.microsoft.com/office/drawing/2014/main" id="{6993C027-BC1A-4F01-A401-8FD72F57DB46}"/>
              </a:ext>
            </a:extLst>
          </p:cNvPr>
          <p:cNvSpPr>
            <a:spLocks noGrp="1"/>
          </p:cNvSpPr>
          <p:nvPr>
            <p:ph idx="1"/>
          </p:nvPr>
        </p:nvSpPr>
        <p:spPr/>
        <p:txBody>
          <a:bodyPr>
            <a:normAutofit fontScale="92500"/>
          </a:bodyPr>
          <a:lstStyle/>
          <a:p>
            <a:r>
              <a:rPr lang="pt-BR" dirty="0"/>
              <a:t>Em seu início, começa-se por apresentar os fundamentos da análise das sensações de Bentham e, logo em seguida, no capítulo 3 intitulado “A Teoria da Utilidade”, Jevons afirma coisas como:</a:t>
            </a:r>
          </a:p>
          <a:p>
            <a:r>
              <a:rPr lang="pt-BR" dirty="0"/>
              <a:t>O “grau de utilidade” de uma mercadoria é função somente da quantidade dessa mercadoria</a:t>
            </a:r>
          </a:p>
          <a:p>
            <a:r>
              <a:rPr lang="pt-BR" dirty="0"/>
              <a:t>A utilidade de diferentes pessoas não pode ser comparada.</a:t>
            </a:r>
          </a:p>
          <a:p>
            <a:r>
              <a:rPr lang="pt-BR" dirty="0"/>
              <a:t>Ele também usa a noção de utilidade marginal na exposição de suas leis de variação da utilidade, embora se valendo da expressão grau final de utilidade, que é, para ele, a utilidade do incremento marginal dividida pelo tamanho deste incremento. </a:t>
            </a:r>
          </a:p>
          <a:p>
            <a:endParaRPr lang="pt-BR" dirty="0"/>
          </a:p>
        </p:txBody>
      </p:sp>
    </p:spTree>
    <p:extLst>
      <p:ext uri="{BB962C8B-B14F-4D97-AF65-F5344CB8AC3E}">
        <p14:creationId xmlns:p14="http://schemas.microsoft.com/office/powerpoint/2010/main" val="4223892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6634C7-6E4F-4184-96E6-22514B3E1223}"/>
              </a:ext>
            </a:extLst>
          </p:cNvPr>
          <p:cNvSpPr>
            <a:spLocks noGrp="1"/>
          </p:cNvSpPr>
          <p:nvPr>
            <p:ph type="title"/>
          </p:nvPr>
        </p:nvSpPr>
        <p:spPr/>
        <p:txBody>
          <a:bodyPr/>
          <a:lstStyle/>
          <a:p>
            <a:r>
              <a:rPr lang="pt-BR" dirty="0"/>
              <a:t>O que determina o valor?</a:t>
            </a:r>
          </a:p>
        </p:txBody>
      </p:sp>
      <p:sp>
        <p:nvSpPr>
          <p:cNvPr id="3" name="Espaço Reservado para Conteúdo 2">
            <a:extLst>
              <a:ext uri="{FF2B5EF4-FFF2-40B4-BE49-F238E27FC236}">
                <a16:creationId xmlns:a16="http://schemas.microsoft.com/office/drawing/2014/main" id="{36C1EA08-BDD1-4CD1-B1C9-F17DF4F9C287}"/>
              </a:ext>
            </a:extLst>
          </p:cNvPr>
          <p:cNvSpPr>
            <a:spLocks noGrp="1"/>
          </p:cNvSpPr>
          <p:nvPr>
            <p:ph idx="1"/>
          </p:nvPr>
        </p:nvSpPr>
        <p:spPr/>
        <p:txBody>
          <a:bodyPr/>
          <a:lstStyle/>
          <a:p>
            <a:r>
              <a:rPr lang="pt-BR" sz="2400" dirty="0"/>
              <a:t>É o grau final de utilidade?</a:t>
            </a:r>
          </a:p>
          <a:p>
            <a:r>
              <a:rPr lang="pt-BR" sz="2400" dirty="0"/>
              <a:t>Porém,  a escassez afeta a utilidade marginal!</a:t>
            </a:r>
          </a:p>
          <a:p>
            <a:r>
              <a:rPr lang="pt-BR" sz="2400" dirty="0"/>
              <a:t>A mensurabilidade da utilidade: o cálculo da utilidade almeja suprir as necessidades ordinárias do homem ao menor custo de trabalho.</a:t>
            </a:r>
          </a:p>
          <a:p>
            <a:endParaRPr lang="pt-BR" dirty="0"/>
          </a:p>
          <a:p>
            <a:endParaRPr lang="pt-BR" sz="2400" dirty="0"/>
          </a:p>
        </p:txBody>
      </p:sp>
    </p:spTree>
    <p:extLst>
      <p:ext uri="{BB962C8B-B14F-4D97-AF65-F5344CB8AC3E}">
        <p14:creationId xmlns:p14="http://schemas.microsoft.com/office/powerpoint/2010/main" val="390024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E61277-1261-4CB5-8680-B73245760954}"/>
              </a:ext>
            </a:extLst>
          </p:cNvPr>
          <p:cNvSpPr>
            <a:spLocks noGrp="1"/>
          </p:cNvSpPr>
          <p:nvPr>
            <p:ph type="title"/>
          </p:nvPr>
        </p:nvSpPr>
        <p:spPr/>
        <p:txBody>
          <a:bodyPr/>
          <a:lstStyle/>
          <a:p>
            <a:r>
              <a:rPr lang="pt-BR" dirty="0"/>
              <a:t>No início do capítulo 3 da Teoria, Jevons apresenta o gráfico abaixo: </a:t>
            </a:r>
          </a:p>
        </p:txBody>
      </p:sp>
      <p:pic>
        <p:nvPicPr>
          <p:cNvPr id="5" name="Imagem 4">
            <a:extLst>
              <a:ext uri="{FF2B5EF4-FFF2-40B4-BE49-F238E27FC236}">
                <a16:creationId xmlns:a16="http://schemas.microsoft.com/office/drawing/2014/main" id="{79C7BCE4-30F9-4361-B2BC-2685D4468BF8}"/>
              </a:ext>
            </a:extLst>
          </p:cNvPr>
          <p:cNvPicPr>
            <a:picLocks noChangeAspect="1"/>
          </p:cNvPicPr>
          <p:nvPr/>
        </p:nvPicPr>
        <p:blipFill>
          <a:blip r:embed="rId2"/>
          <a:stretch>
            <a:fillRect/>
          </a:stretch>
        </p:blipFill>
        <p:spPr>
          <a:xfrm>
            <a:off x="2077480" y="2180492"/>
            <a:ext cx="6726769" cy="3872989"/>
          </a:xfrm>
          <a:prstGeom prst="rect">
            <a:avLst/>
          </a:prstGeom>
        </p:spPr>
      </p:pic>
    </p:spTree>
    <p:extLst>
      <p:ext uri="{BB962C8B-B14F-4D97-AF65-F5344CB8AC3E}">
        <p14:creationId xmlns:p14="http://schemas.microsoft.com/office/powerpoint/2010/main" val="3228182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685531-1F0E-4D27-95CD-E313C013F2EB}"/>
              </a:ext>
            </a:extLst>
          </p:cNvPr>
          <p:cNvSpPr>
            <a:spLocks noGrp="1"/>
          </p:cNvSpPr>
          <p:nvPr>
            <p:ph type="title"/>
          </p:nvPr>
        </p:nvSpPr>
        <p:spPr/>
        <p:txBody>
          <a:bodyPr/>
          <a:lstStyle/>
          <a:p>
            <a:r>
              <a:rPr lang="pt-BR" dirty="0">
                <a:ea typeface="+mj-ea"/>
                <a:cs typeface="+mj-cs"/>
              </a:rPr>
              <a:t>Ideia básica do gráfico:</a:t>
            </a:r>
            <a:endParaRPr lang="pt-BR" dirty="0"/>
          </a:p>
        </p:txBody>
      </p:sp>
      <p:sp>
        <p:nvSpPr>
          <p:cNvPr id="3" name="Espaço Reservado para Conteúdo 2">
            <a:extLst>
              <a:ext uri="{FF2B5EF4-FFF2-40B4-BE49-F238E27FC236}">
                <a16:creationId xmlns:a16="http://schemas.microsoft.com/office/drawing/2014/main" id="{43D66D6D-4E3B-494F-BE78-E73E41D923A5}"/>
              </a:ext>
            </a:extLst>
          </p:cNvPr>
          <p:cNvSpPr>
            <a:spLocks noGrp="1"/>
          </p:cNvSpPr>
          <p:nvPr>
            <p:ph idx="1"/>
          </p:nvPr>
        </p:nvSpPr>
        <p:spPr>
          <a:xfrm>
            <a:off x="1451579" y="2015732"/>
            <a:ext cx="9603275" cy="4145917"/>
          </a:xfrm>
        </p:spPr>
        <p:txBody>
          <a:bodyPr>
            <a:normAutofit fontScale="92500"/>
          </a:bodyPr>
          <a:lstStyle/>
          <a:p>
            <a:r>
              <a:rPr lang="pt-BR" dirty="0"/>
              <a:t>O sentido  de prazer ou dor possui duas dimensões ou modos de variar em relação à quantidade e, enquanto durar, poderá ser mais ou menos intenso.</a:t>
            </a:r>
          </a:p>
          <a:p>
            <a:r>
              <a:rPr lang="pt-BR" dirty="0"/>
              <a:t>Interpretação do gráfico: o eixo </a:t>
            </a:r>
            <a:r>
              <a:rPr lang="pt-BR" dirty="0" err="1"/>
              <a:t>ox</a:t>
            </a:r>
            <a:r>
              <a:rPr lang="pt-BR" dirty="0"/>
              <a:t> representa quantidades de um bem consumido, divididas em 8 partes iguais que representam idênticos acréscimos do bem a serem consumidos. O eixo </a:t>
            </a:r>
            <a:r>
              <a:rPr lang="pt-BR" dirty="0" err="1"/>
              <a:t>oy</a:t>
            </a:r>
            <a:r>
              <a:rPr lang="pt-BR" dirty="0"/>
              <a:t> representa a intensidade do prazer produzido pelo consumo.</a:t>
            </a:r>
          </a:p>
          <a:p>
            <a:r>
              <a:rPr lang="pt-BR" dirty="0"/>
              <a:t>Cada retângulo (canaleta vertical) representa a utilidade do acréscimo do bem consumido.</a:t>
            </a:r>
          </a:p>
          <a:p>
            <a:r>
              <a:rPr lang="pt-BR" dirty="0"/>
              <a:t>Cada nova porção contribui para um acréscimo de utilidade cada vez menor.</a:t>
            </a:r>
          </a:p>
          <a:p>
            <a:r>
              <a:rPr lang="pt-BR" dirty="0"/>
              <a:t>As porções I e II têm uma utilidade indefinida, pois são porções indispensáveis à vida (podemos falar em utilidade infinitamente grande), por isso desenha-se, nos dois casos, a base superior sem limite (aberta).</a:t>
            </a:r>
          </a:p>
          <a:p>
            <a:endParaRPr lang="pt-BR" dirty="0"/>
          </a:p>
        </p:txBody>
      </p:sp>
    </p:spTree>
    <p:extLst>
      <p:ext uri="{BB962C8B-B14F-4D97-AF65-F5344CB8AC3E}">
        <p14:creationId xmlns:p14="http://schemas.microsoft.com/office/powerpoint/2010/main" val="3474123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7FC739-5B5C-4A0A-8401-15709C1C3016}"/>
              </a:ext>
            </a:extLst>
          </p:cNvPr>
          <p:cNvSpPr>
            <a:spLocks noGrp="1"/>
          </p:cNvSpPr>
          <p:nvPr>
            <p:ph type="title"/>
          </p:nvPr>
        </p:nvSpPr>
        <p:spPr/>
        <p:txBody>
          <a:bodyPr/>
          <a:lstStyle/>
          <a:p>
            <a:r>
              <a:rPr lang="pt-BR" dirty="0"/>
              <a:t>O valor do pão:</a:t>
            </a:r>
          </a:p>
        </p:txBody>
      </p:sp>
      <p:sp>
        <p:nvSpPr>
          <p:cNvPr id="3" name="Espaço Reservado para Conteúdo 2">
            <a:extLst>
              <a:ext uri="{FF2B5EF4-FFF2-40B4-BE49-F238E27FC236}">
                <a16:creationId xmlns:a16="http://schemas.microsoft.com/office/drawing/2014/main" id="{1658C112-7747-4828-874C-1B0326103754}"/>
              </a:ext>
            </a:extLst>
          </p:cNvPr>
          <p:cNvSpPr>
            <a:spLocks noGrp="1"/>
          </p:cNvSpPr>
          <p:nvPr>
            <p:ph idx="1"/>
          </p:nvPr>
        </p:nvSpPr>
        <p:spPr/>
        <p:txBody>
          <a:bodyPr/>
          <a:lstStyle/>
          <a:p>
            <a:pPr marL="0" indent="0">
              <a:buNone/>
            </a:pPr>
            <a:r>
              <a:rPr lang="pt-BR" sz="2400" dirty="0">
                <a:solidFill>
                  <a:srgbClr val="FF0000"/>
                </a:solidFill>
              </a:rPr>
              <a:t>“[...] a utilidade quase infinita de manter a vida e, quando se torna uma questão de vida ou morte, uma pequena quantidade de comida excede em valor todas as outras coisas. Mas, quando desfrutamos de nossos suprimentos comuns de alimento, um pão tem pouco valor, porque a utilidade de um pão a mais é pequena, estando nossos apetites saciados por nossa refeições costumeiras.” </a:t>
            </a:r>
          </a:p>
          <a:p>
            <a:pPr marL="0" indent="0">
              <a:buNone/>
            </a:pPr>
            <a:endParaRPr lang="pt-BR" dirty="0"/>
          </a:p>
        </p:txBody>
      </p:sp>
    </p:spTree>
    <p:extLst>
      <p:ext uri="{BB962C8B-B14F-4D97-AF65-F5344CB8AC3E}">
        <p14:creationId xmlns:p14="http://schemas.microsoft.com/office/powerpoint/2010/main" val="3197847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E600F7-6BCE-4FA0-BE52-CFADA38DAE42}"/>
              </a:ext>
            </a:extLst>
          </p:cNvPr>
          <p:cNvSpPr>
            <a:spLocks noGrp="1"/>
          </p:cNvSpPr>
          <p:nvPr>
            <p:ph type="title"/>
          </p:nvPr>
        </p:nvSpPr>
        <p:spPr/>
        <p:txBody>
          <a:bodyPr/>
          <a:lstStyle/>
          <a:p>
            <a:r>
              <a:rPr lang="pt-BR" dirty="0"/>
              <a:t>Como varia a intensidade do sentimento? </a:t>
            </a:r>
          </a:p>
        </p:txBody>
      </p:sp>
      <p:sp>
        <p:nvSpPr>
          <p:cNvPr id="3" name="Espaço Reservado para Conteúdo 2">
            <a:extLst>
              <a:ext uri="{FF2B5EF4-FFF2-40B4-BE49-F238E27FC236}">
                <a16:creationId xmlns:a16="http://schemas.microsoft.com/office/drawing/2014/main" id="{44657C2E-D0C5-4434-849C-B374252C46DC}"/>
              </a:ext>
            </a:extLst>
          </p:cNvPr>
          <p:cNvSpPr>
            <a:spLocks noGrp="1"/>
          </p:cNvSpPr>
          <p:nvPr>
            <p:ph idx="1"/>
          </p:nvPr>
        </p:nvSpPr>
        <p:spPr/>
        <p:txBody>
          <a:bodyPr>
            <a:normAutofit lnSpcReduction="10000"/>
          </a:bodyPr>
          <a:lstStyle/>
          <a:p>
            <a:r>
              <a:rPr lang="pt-BR" dirty="0"/>
              <a:t>Altera-se de um momento para o outro. Mas permanece constante nos intervalos.</a:t>
            </a:r>
          </a:p>
          <a:p>
            <a:pPr marL="0" indent="0">
              <a:buNone/>
            </a:pPr>
            <a:r>
              <a:rPr lang="pt-BR" dirty="0">
                <a:solidFill>
                  <a:srgbClr val="FF0000"/>
                </a:solidFill>
              </a:rPr>
              <a:t>“[...] podemos imaginar que a intensidade varia ao fim de todo minuto, mas que permanece constante nos intervalos. A quantidade observada em cada minuto pode ser representada, como na figura acima, por um retângulo cuja base deve corresponder à duração de um minuto e cuja altura é proporcional à intensidade do sentimento observado no minuto em questão. Ao longo do eixo </a:t>
            </a:r>
            <a:r>
              <a:rPr lang="pt-BR" dirty="0" err="1">
                <a:solidFill>
                  <a:srgbClr val="FF0000"/>
                </a:solidFill>
              </a:rPr>
              <a:t>ox</a:t>
            </a:r>
            <a:r>
              <a:rPr lang="pt-BR" dirty="0">
                <a:solidFill>
                  <a:srgbClr val="FF0000"/>
                </a:solidFill>
              </a:rPr>
              <a:t> medimos o tempo e, ao longo das paralelas ao eixo </a:t>
            </a:r>
            <a:r>
              <a:rPr lang="pt-BR" dirty="0" err="1">
                <a:solidFill>
                  <a:srgbClr val="FF0000"/>
                </a:solidFill>
              </a:rPr>
              <a:t>oy</a:t>
            </a:r>
            <a:r>
              <a:rPr lang="pt-BR" dirty="0">
                <a:solidFill>
                  <a:srgbClr val="FF0000"/>
                </a:solidFill>
              </a:rPr>
              <a:t>, medimos a intensidade. Cada um dos retângulos entre </a:t>
            </a:r>
            <a:r>
              <a:rPr lang="pt-BR" dirty="0" err="1">
                <a:solidFill>
                  <a:srgbClr val="FF0000"/>
                </a:solidFill>
              </a:rPr>
              <a:t>pm</a:t>
            </a:r>
            <a:r>
              <a:rPr lang="pt-BR" dirty="0">
                <a:solidFill>
                  <a:srgbClr val="FF0000"/>
                </a:solidFill>
              </a:rPr>
              <a:t> e </a:t>
            </a:r>
            <a:r>
              <a:rPr lang="pt-BR" dirty="0" err="1">
                <a:solidFill>
                  <a:srgbClr val="FF0000"/>
                </a:solidFill>
              </a:rPr>
              <a:t>qn</a:t>
            </a:r>
            <a:r>
              <a:rPr lang="pt-BR" dirty="0">
                <a:solidFill>
                  <a:srgbClr val="FF0000"/>
                </a:solidFill>
              </a:rPr>
              <a:t> representa o sentimento de um minuto. A quantidade total de sentimento gerada durante o tempo </a:t>
            </a:r>
            <a:r>
              <a:rPr lang="pt-BR" dirty="0" err="1">
                <a:solidFill>
                  <a:srgbClr val="FF0000"/>
                </a:solidFill>
              </a:rPr>
              <a:t>mn</a:t>
            </a:r>
            <a:r>
              <a:rPr lang="pt-BR" dirty="0">
                <a:solidFill>
                  <a:srgbClr val="FF0000"/>
                </a:solidFill>
              </a:rPr>
              <a:t> será então representada pela área total dos retângulos entre </a:t>
            </a:r>
            <a:r>
              <a:rPr lang="pt-BR" dirty="0" err="1">
                <a:solidFill>
                  <a:srgbClr val="FF0000"/>
                </a:solidFill>
              </a:rPr>
              <a:t>pm</a:t>
            </a:r>
            <a:r>
              <a:rPr lang="pt-BR" dirty="0">
                <a:solidFill>
                  <a:srgbClr val="FF0000"/>
                </a:solidFill>
              </a:rPr>
              <a:t> e </a:t>
            </a:r>
            <a:r>
              <a:rPr lang="pt-BR" dirty="0" err="1">
                <a:solidFill>
                  <a:srgbClr val="FF0000"/>
                </a:solidFill>
              </a:rPr>
              <a:t>qn</a:t>
            </a:r>
            <a:r>
              <a:rPr lang="pt-BR" dirty="0">
                <a:solidFill>
                  <a:srgbClr val="FF0000"/>
                </a:solidFill>
              </a:rPr>
              <a:t>.” </a:t>
            </a:r>
          </a:p>
          <a:p>
            <a:endParaRPr lang="pt-BR" dirty="0"/>
          </a:p>
        </p:txBody>
      </p:sp>
    </p:spTree>
    <p:extLst>
      <p:ext uri="{BB962C8B-B14F-4D97-AF65-F5344CB8AC3E}">
        <p14:creationId xmlns:p14="http://schemas.microsoft.com/office/powerpoint/2010/main" val="4047099232"/>
      </p:ext>
    </p:extLst>
  </p:cSld>
  <p:clrMapOvr>
    <a:masterClrMapping/>
  </p:clrMapOvr>
</p:sld>
</file>

<file path=ppt/theme/theme1.xml><?xml version="1.0" encoding="utf-8"?>
<a:theme xmlns:a="http://schemas.openxmlformats.org/drawingml/2006/main" name="Galeria">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215</TotalTime>
  <Words>1228</Words>
  <Application>Microsoft Office PowerPoint</Application>
  <PresentationFormat>Widescreen</PresentationFormat>
  <Paragraphs>57</Paragraphs>
  <Slides>17</Slides>
  <Notes>0</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17</vt:i4>
      </vt:variant>
    </vt:vector>
  </HeadingPairs>
  <TitlesOfParts>
    <vt:vector size="20" baseType="lpstr">
      <vt:lpstr>Arial</vt:lpstr>
      <vt:lpstr>Gill Sans MT</vt:lpstr>
      <vt:lpstr>Galeria</vt:lpstr>
      <vt:lpstr>HISTÓRIA DO PENSAMENTO ECONÔMICO </vt:lpstr>
      <vt:lpstr>A teoria da economia política</vt:lpstr>
      <vt:lpstr>Leituras</vt:lpstr>
      <vt:lpstr>O livro repete os procedimentos analíticos dos ensaios anteriores</vt:lpstr>
      <vt:lpstr>O que determina o valor?</vt:lpstr>
      <vt:lpstr>No início do capítulo 3 da Teoria, Jevons apresenta o gráfico abaixo: </vt:lpstr>
      <vt:lpstr>Ideia básica do gráfico:</vt:lpstr>
      <vt:lpstr>O valor do pão:</vt:lpstr>
      <vt:lpstr>Como varia a intensidade do sentimento? </vt:lpstr>
      <vt:lpstr>Outros temas:</vt:lpstr>
      <vt:lpstr>O problema dA escolha intertemporal</vt:lpstr>
      <vt:lpstr>Escolha com risco</vt:lpstr>
      <vt:lpstr>Capítulo IV</vt:lpstr>
      <vt:lpstr>Trading bodies</vt:lpstr>
      <vt:lpstr>Limitações da análise de Jevons</vt:lpstr>
      <vt:lpstr>O que Jevons não fez:</vt:lpstr>
      <vt:lpstr>Teoria do capital de Jevons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HISTÓRIA DO PENSAMENTO ECONÔMICO</dc:title>
  <dc:creator>Ricardo Feijó</dc:creator>
  <cp:lastModifiedBy>Ricardo Feijó</cp:lastModifiedBy>
  <cp:revision>9</cp:revision>
  <dcterms:created xsi:type="dcterms:W3CDTF">2022-04-15T19:13:06Z</dcterms:created>
  <dcterms:modified xsi:type="dcterms:W3CDTF">2023-04-17T16:14:22Z</dcterms:modified>
</cp:coreProperties>
</file>